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70" r:id="rId2"/>
  </p:sldMasterIdLst>
  <p:notesMasterIdLst>
    <p:notesMasterId r:id="rId104"/>
  </p:notesMasterIdLst>
  <p:sldIdLst>
    <p:sldId id="386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70" r:id="rId18"/>
    <p:sldId id="371" r:id="rId19"/>
    <p:sldId id="372" r:id="rId20"/>
    <p:sldId id="374" r:id="rId21"/>
    <p:sldId id="376" r:id="rId22"/>
    <p:sldId id="377" r:id="rId23"/>
    <p:sldId id="378" r:id="rId24"/>
    <p:sldId id="379" r:id="rId25"/>
    <p:sldId id="380" r:id="rId26"/>
    <p:sldId id="381" r:id="rId27"/>
    <p:sldId id="382" r:id="rId28"/>
    <p:sldId id="309" r:id="rId29"/>
    <p:sldId id="272" r:id="rId30"/>
    <p:sldId id="274" r:id="rId31"/>
    <p:sldId id="275" r:id="rId32"/>
    <p:sldId id="276" r:id="rId33"/>
    <p:sldId id="277" r:id="rId34"/>
    <p:sldId id="278" r:id="rId35"/>
    <p:sldId id="279" r:id="rId36"/>
    <p:sldId id="282" r:id="rId37"/>
    <p:sldId id="342" r:id="rId38"/>
    <p:sldId id="280" r:id="rId39"/>
    <p:sldId id="283" r:id="rId40"/>
    <p:sldId id="284" r:id="rId41"/>
    <p:sldId id="285" r:id="rId42"/>
    <p:sldId id="343" r:id="rId43"/>
    <p:sldId id="287" r:id="rId44"/>
    <p:sldId id="286" r:id="rId45"/>
    <p:sldId id="288" r:id="rId46"/>
    <p:sldId id="289" r:id="rId47"/>
    <p:sldId id="290" r:id="rId48"/>
    <p:sldId id="291" r:id="rId49"/>
    <p:sldId id="333" r:id="rId50"/>
    <p:sldId id="334" r:id="rId51"/>
    <p:sldId id="336" r:id="rId52"/>
    <p:sldId id="337" r:id="rId53"/>
    <p:sldId id="348" r:id="rId54"/>
    <p:sldId id="341" r:id="rId55"/>
    <p:sldId id="347" r:id="rId56"/>
    <p:sldId id="299" r:id="rId57"/>
    <p:sldId id="300" r:id="rId58"/>
    <p:sldId id="303" r:id="rId59"/>
    <p:sldId id="344" r:id="rId60"/>
    <p:sldId id="345" r:id="rId61"/>
    <p:sldId id="346" r:id="rId62"/>
    <p:sldId id="302" r:id="rId63"/>
    <p:sldId id="304" r:id="rId64"/>
    <p:sldId id="387" r:id="rId65"/>
    <p:sldId id="388" r:id="rId66"/>
    <p:sldId id="389" r:id="rId67"/>
    <p:sldId id="390" r:id="rId68"/>
    <p:sldId id="391" r:id="rId69"/>
    <p:sldId id="392" r:id="rId70"/>
    <p:sldId id="393" r:id="rId71"/>
    <p:sldId id="394" r:id="rId72"/>
    <p:sldId id="395" r:id="rId73"/>
    <p:sldId id="396" r:id="rId74"/>
    <p:sldId id="397" r:id="rId75"/>
    <p:sldId id="398" r:id="rId76"/>
    <p:sldId id="399" r:id="rId77"/>
    <p:sldId id="400" r:id="rId78"/>
    <p:sldId id="401" r:id="rId79"/>
    <p:sldId id="402" r:id="rId80"/>
    <p:sldId id="403" r:id="rId81"/>
    <p:sldId id="404" r:id="rId82"/>
    <p:sldId id="405" r:id="rId83"/>
    <p:sldId id="406" r:id="rId84"/>
    <p:sldId id="407" r:id="rId85"/>
    <p:sldId id="408" r:id="rId86"/>
    <p:sldId id="409" r:id="rId87"/>
    <p:sldId id="410" r:id="rId88"/>
    <p:sldId id="411" r:id="rId89"/>
    <p:sldId id="412" r:id="rId90"/>
    <p:sldId id="413" r:id="rId91"/>
    <p:sldId id="414" r:id="rId92"/>
    <p:sldId id="415" r:id="rId93"/>
    <p:sldId id="416" r:id="rId94"/>
    <p:sldId id="417" r:id="rId95"/>
    <p:sldId id="418" r:id="rId96"/>
    <p:sldId id="419" r:id="rId97"/>
    <p:sldId id="420" r:id="rId98"/>
    <p:sldId id="421" r:id="rId99"/>
    <p:sldId id="422" r:id="rId100"/>
    <p:sldId id="423" r:id="rId101"/>
    <p:sldId id="424" r:id="rId102"/>
    <p:sldId id="425" r:id="rId10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A7"/>
    <a:srgbClr val="AFD7FF"/>
    <a:srgbClr val="FF0000"/>
    <a:srgbClr val="000000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486" autoAdjust="0"/>
  </p:normalViewPr>
  <p:slideViewPr>
    <p:cSldViewPr>
      <p:cViewPr varScale="1">
        <p:scale>
          <a:sx n="94" d="100"/>
          <a:sy n="94" d="100"/>
        </p:scale>
        <p:origin x="20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theme" Target="theme/theme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1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5F053D9-9E72-40B1-A958-388A8AD89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29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07B73A8E-B5A8-47E2-85D9-E912558D0502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Nonbank Public, Banks,</a:t>
            </a:r>
            <a:r>
              <a:rPr lang="en-US" altLang="en-US" b="1" baseline="0" dirty="0" smtClean="0">
                <a:ea typeface="ヒラギノ角ゴ Pro W3" pitchFamily="-65" charset="-128"/>
              </a:rPr>
              <a:t> and the Fed</a:t>
            </a:r>
            <a:endParaRPr lang="en-US" altLang="en-US" b="1" dirty="0" smtClean="0">
              <a:ea typeface="ヒラギノ角ゴ Pro W3" pitchFamily="-65" charset="-128"/>
            </a:endParaRPr>
          </a:p>
          <a:p>
            <a:pPr eaLnBrk="1" hangingPunct="1"/>
            <a:endParaRPr lang="en-US" altLang="en-US" dirty="0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053D9-9E72-40B1-A958-388A8AD891E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86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4AF0F9C9-468C-4903-B4EE-E31BF329AAD8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2FF93F1C-6531-43E4-8C9A-49D0247DC31A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67F23AE4-FAF1-446B-8A3B-81EDB9D285A7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444F4DB4-853C-4075-B0F6-3D04D9DA27F1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en-US" altLang="en-US" smtClean="0">
                <a:latin typeface="Times New Roman" pitchFamily="18" charset="0"/>
                <a:ea typeface="ヒラギノ角ゴ Pro W3" pitchFamily="-65" charset="-128"/>
              </a:rPr>
              <a:t>The effect of an open market purchase on reserves depends on whether the seller of the bonds keeps the proceeds from the sale in currency or in deposits</a:t>
            </a:r>
          </a:p>
          <a:p>
            <a:pPr eaLnBrk="1" hangingPunct="1">
              <a:spcBef>
                <a:spcPct val="40000"/>
              </a:spcBef>
            </a:pPr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  <a:p>
            <a:pPr eaLnBrk="1" hangingPunct="1">
              <a:spcBef>
                <a:spcPct val="40000"/>
              </a:spcBef>
            </a:pPr>
            <a:r>
              <a:rPr lang="en-US" altLang="en-US" smtClean="0">
                <a:latin typeface="Times New Roman" pitchFamily="18" charset="0"/>
                <a:ea typeface="ヒラギノ角ゴ Pro W3" pitchFamily="-65" charset="-128"/>
              </a:rPr>
              <a:t>The effect of an open market purchase on the monetary base always increases the monetary base by the amount of the purchase</a:t>
            </a:r>
          </a:p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0E93B646-92BF-47B2-9D3C-CC3D30826C3F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1C8645BE-86C4-4098-ACAC-9A41091B0B81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A6706114-F1BE-46B5-8155-275A51CD7C8B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35EEC4C5-0BA1-4395-8E3D-2785BC9C08AE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78CFAE36-A9C5-4572-A6DE-4130AA2E7DC1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64C89C53-4949-433C-A94E-1346C950ABE1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E444EBD1-6B8B-4764-B00D-7F8CD073A62F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3734289D-9B9E-4444-980D-E11A6D4B438B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A7E175D1-2609-4FFF-95B2-92C6E45C6890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4761B6DB-F672-4042-912C-E78525B1452B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A03C6540-A810-4BD3-A882-B366F87B593C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ヒラギノ角ゴ Pro W3" pitchFamily="-65" charset="-128"/>
              </a:rPr>
              <a:t>Equation reveals the amount of the monetary base needed to support the existing amounts of checkable deposits, currency and excess reserves</a:t>
            </a:r>
            <a:endParaRPr lang="en-US" altLang="en-US" dirty="0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A03C6540-A810-4BD3-A882-B366F87B593C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ヒラギノ角ゴ Pro W3" pitchFamily="-65" charset="-128"/>
              </a:rPr>
              <a:t>Equation reveals the amount of the monetary base needed to support the existing amounts of checkable deposits, currency and excess reserves</a:t>
            </a:r>
            <a:endParaRPr lang="en-US" altLang="en-US" dirty="0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1248FA0D-72E0-41F1-8ED5-7D2F1E100405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1248FA0D-72E0-41F1-8ED5-7D2F1E100405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1248FA0D-72E0-41F1-8ED5-7D2F1E100405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A03C6540-A810-4BD3-A882-B366F87B593C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ヒラギノ角ゴ Pro W3" pitchFamily="-65" charset="-128"/>
              </a:rPr>
              <a:t>Equation reveals the amount of the monetary base needed to support the existing amounts of checkable deposits, currency and excess reserves</a:t>
            </a:r>
            <a:endParaRPr lang="en-US" altLang="en-US" dirty="0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BDCCE8-F68B-455B-B05A-F23457055799}" type="slidenum">
              <a:rPr lang="en-US" altLang="en-US">
                <a:latin typeface="Times New Roman" panose="02020603050405020304" pitchFamily="18" charset="0"/>
                <a:ea typeface="ヒラギノ角ゴ Pro W3" pitchFamily="-1" charset="-128"/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  <a:ea typeface="ヒラギノ角ゴ Pro W3" pitchFamily="-1" charset="-128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The Fed was (est. 1913) is charged with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regulating banks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supervising the payments system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setting reserve requirements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being a lender of last resort in times of financial emergencies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Conducting monetary policy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The FOMC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Includes all 7 BOG members, the NY Fed president, 4 other Bank presidents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The BOG’s chair heads the FOMC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meets once every six weeks (on Tuesdays)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monetary policy is set in its meetings: low inflation and full-employment</a:t>
            </a:r>
          </a:p>
          <a:p>
            <a:pPr marL="1033463" lvl="2" indent="-285750">
              <a:spcBef>
                <a:spcPts val="0"/>
              </a:spcBef>
            </a:pPr>
            <a:r>
              <a:rPr lang="en-US" altLang="en-US" dirty="0" smtClean="0"/>
              <a:t>During normal times, conventional monetary policy tools include </a:t>
            </a:r>
          </a:p>
          <a:p>
            <a:pPr marL="1322388" lvl="3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 smtClean="0"/>
              <a:t>Discount rate (</a:t>
            </a:r>
            <a:r>
              <a:rPr lang="en-US" i="1" dirty="0" smtClean="0"/>
              <a:t>i</a:t>
            </a:r>
            <a:r>
              <a:rPr lang="en-US" i="1" baseline="-25000" dirty="0" smtClean="0"/>
              <a:t>d</a:t>
            </a:r>
            <a:r>
              <a:rPr lang="en-US" dirty="0" smtClean="0"/>
              <a:t>)</a:t>
            </a:r>
          </a:p>
          <a:p>
            <a:pPr marL="1322388" lvl="3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 smtClean="0"/>
              <a:t>Required reserves ratio (</a:t>
            </a:r>
            <a:r>
              <a:rPr lang="en-US" i="1" dirty="0" smtClean="0">
                <a:latin typeface="Symbol" panose="05050102010706020507" pitchFamily="18" charset="2"/>
              </a:rPr>
              <a:t>r</a:t>
            </a:r>
            <a:r>
              <a:rPr lang="en-US" dirty="0" smtClean="0"/>
              <a:t>)</a:t>
            </a:r>
          </a:p>
          <a:p>
            <a:pPr marL="1322388" lvl="3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 smtClean="0"/>
              <a:t>Open market operations (OMP, OMS)</a:t>
            </a:r>
          </a:p>
          <a:p>
            <a:pPr marL="1033463" lvl="2" indent="-285750">
              <a:spcBef>
                <a:spcPts val="0"/>
              </a:spcBef>
            </a:pPr>
            <a:r>
              <a:rPr lang="en-US" dirty="0" smtClean="0"/>
              <a:t>Interest on reserves (</a:t>
            </a:r>
            <a:r>
              <a:rPr lang="en-US" i="1" dirty="0" err="1" smtClean="0"/>
              <a:t>i</a:t>
            </a:r>
            <a:r>
              <a:rPr lang="en-US" i="1" baseline="-25000" dirty="0" err="1" smtClean="0"/>
              <a:t>or</a:t>
            </a:r>
            <a:r>
              <a:rPr lang="en-US" dirty="0" smtClean="0"/>
              <a:t>) </a:t>
            </a:r>
            <a:r>
              <a:rPr lang="en-US" altLang="en-US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pPr eaLnBrk="1" hangingPunct="1"/>
            <a:endParaRPr lang="en-US" altLang="en-US" dirty="0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2129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053D9-9E72-40B1-A958-388A8AD891E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378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F5C296-52F1-44A2-BC6A-B4AA2B3AC033}" type="slidenum">
              <a:rPr lang="en-US" altLang="en-US">
                <a:latin typeface="Times New Roman" panose="02020603050405020304" pitchFamily="18" charset="0"/>
                <a:ea typeface="ヒラギノ角ゴ Pro W3" pitchFamily="-1" charset="-128"/>
              </a:rPr>
              <a:pPr>
                <a:spcBef>
                  <a:spcPct val="0"/>
                </a:spcBef>
              </a:pPr>
              <a:t>36</a:t>
            </a:fld>
            <a:endParaRPr lang="en-US" altLang="en-US">
              <a:latin typeface="Times New Roman" panose="02020603050405020304" pitchFamily="18" charset="0"/>
              <a:ea typeface="ヒラギノ角ゴ Pro W3" pitchFamily="-1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706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32628A-C85F-4839-9FB0-10732736E6FB}" type="slidenum">
              <a:rPr lang="en-US" altLang="en-US">
                <a:latin typeface="Times New Roman" panose="02020603050405020304" pitchFamily="18" charset="0"/>
                <a:ea typeface="ヒラギノ角ゴ Pro W3" pitchFamily="-1" charset="-128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Times New Roman" panose="02020603050405020304" pitchFamily="18" charset="0"/>
              <a:ea typeface="ヒラギノ角ゴ Pro W3" pitchFamily="-1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4602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4A8843-4540-40A1-B75E-2A213137B7C2}" type="slidenum">
              <a:rPr lang="en-US" altLang="en-US">
                <a:latin typeface="Times New Roman" panose="02020603050405020304" pitchFamily="18" charset="0"/>
                <a:ea typeface="ヒラギノ角ゴ Pro W3" pitchFamily="-1" charset="-128"/>
              </a:rPr>
              <a:pPr>
                <a:spcBef>
                  <a:spcPct val="0"/>
                </a:spcBef>
              </a:pPr>
              <a:t>52</a:t>
            </a:fld>
            <a:endParaRPr lang="en-US" altLang="en-US">
              <a:latin typeface="Times New Roman" panose="02020603050405020304" pitchFamily="18" charset="0"/>
              <a:ea typeface="ヒラギノ角ゴ Pro W3" pitchFamily="-1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2090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4A8843-4540-40A1-B75E-2A213137B7C2}" type="slidenum">
              <a:rPr lang="en-US" altLang="en-US">
                <a:latin typeface="Times New Roman" panose="02020603050405020304" pitchFamily="18" charset="0"/>
                <a:ea typeface="ヒラギノ角ゴ Pro W3" pitchFamily="-1" charset="-128"/>
              </a:rPr>
              <a:pPr>
                <a:spcBef>
                  <a:spcPct val="0"/>
                </a:spcBef>
              </a:pPr>
              <a:t>53</a:t>
            </a:fld>
            <a:endParaRPr lang="en-US" altLang="en-US">
              <a:latin typeface="Times New Roman" panose="02020603050405020304" pitchFamily="18" charset="0"/>
              <a:ea typeface="ヒラギノ角ゴ Pro W3" pitchFamily="-1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2090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C4D13C-4E19-490F-8F41-0B8A310F1A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8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064749-368C-40EF-A628-B7B4C0A2DD0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91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F8C894-0675-4341-81EB-C183E30D331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 dirty="0" smtClean="0"/>
              <a:t>Advantages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Does not rely on one variable to achieve target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Easily understood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Reduces potential of falling in time-inconsistency trap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Stresses transparency and accountability</a:t>
            </a:r>
          </a:p>
          <a:p>
            <a:pPr>
              <a:lnSpc>
                <a:spcPct val="90000"/>
              </a:lnSpc>
            </a:pPr>
            <a:r>
              <a:rPr lang="en-US" altLang="en-US" sz="2200" dirty="0" smtClean="0"/>
              <a:t>Disadvantages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Delayed signaling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Too much rigidity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Potential for increased output fluctuations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Low economic growth during disinflation</a:t>
            </a:r>
          </a:p>
        </p:txBody>
      </p:sp>
    </p:spTree>
    <p:extLst>
      <p:ext uri="{BB962C8B-B14F-4D97-AF65-F5344CB8AC3E}">
        <p14:creationId xmlns:p14="http://schemas.microsoft.com/office/powerpoint/2010/main" val="2086762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2060D-113B-43C7-825D-C2A9E61FE7F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200" dirty="0" smtClean="0"/>
              <a:t>New Zealand (effective in 1990)</a:t>
            </a:r>
          </a:p>
          <a:p>
            <a:pPr lvl="1"/>
            <a:r>
              <a:rPr lang="en-US" altLang="en-US" sz="2200" dirty="0" smtClean="0"/>
              <a:t>Inflation was brought down and remained within the target most of the time. </a:t>
            </a:r>
          </a:p>
          <a:p>
            <a:pPr lvl="1"/>
            <a:r>
              <a:rPr lang="en-US" altLang="en-US" sz="2200" dirty="0" smtClean="0"/>
              <a:t>Growth has generally been high and unemployment has come down significantly</a:t>
            </a:r>
          </a:p>
          <a:p>
            <a:r>
              <a:rPr lang="en-US" altLang="en-US" sz="2200" dirty="0" smtClean="0"/>
              <a:t>Canada (1991)</a:t>
            </a:r>
          </a:p>
          <a:p>
            <a:pPr lvl="1"/>
            <a:r>
              <a:rPr lang="en-US" altLang="en-US" sz="2200" dirty="0" smtClean="0"/>
              <a:t>Inflation decreased since then, some costs in term of unemployment</a:t>
            </a:r>
          </a:p>
          <a:p>
            <a:r>
              <a:rPr lang="en-US" altLang="en-US" sz="2200" dirty="0" smtClean="0"/>
              <a:t>United Kingdom (1992)</a:t>
            </a:r>
          </a:p>
          <a:p>
            <a:pPr lvl="1"/>
            <a:r>
              <a:rPr lang="en-US" altLang="en-US" sz="2200" dirty="0" smtClean="0"/>
              <a:t>Inflation has been close to its target.</a:t>
            </a:r>
          </a:p>
          <a:p>
            <a:pPr lvl="1"/>
            <a:r>
              <a:rPr lang="en-US" altLang="en-US" sz="2200" dirty="0" smtClean="0"/>
              <a:t>Growth has been strong and unemployment has been decreasing.</a:t>
            </a:r>
          </a:p>
        </p:txBody>
      </p:sp>
    </p:spTree>
    <p:extLst>
      <p:ext uri="{BB962C8B-B14F-4D97-AF65-F5344CB8AC3E}">
        <p14:creationId xmlns:p14="http://schemas.microsoft.com/office/powerpoint/2010/main" val="1266979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 smtClean="0"/>
              <a:t>Advantages of the Fed’s “Just Do It” Approach </a:t>
            </a: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Uses many sources of information </a:t>
            </a:r>
          </a:p>
          <a:p>
            <a:pPr lvl="1">
              <a:lnSpc>
                <a:spcPct val="90000"/>
              </a:lnSpc>
            </a:pPr>
            <a:r>
              <a:rPr lang="en-US" altLang="en-US" i="1" dirty="0" smtClean="0"/>
              <a:t>Demonstrated</a:t>
            </a:r>
            <a:r>
              <a:rPr lang="en-US" altLang="en-US" dirty="0" smtClean="0"/>
              <a:t> success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Forward-looking behavior and stress on price stability also help to discourage overly expansionary monetary policy, thereby ameliorating the time-inconsistency problem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Disadvantages of the Fed’s “Just Do It” Approach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Lack of accountability/transparency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Inconsistent with democratic principles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Depends too much on preferences, skills and trustworthiness of people who work at the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A5A43C-8D8F-4BAB-8524-E00BB527A8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8399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7AA1E7-7FBE-4052-88A4-F77BB313151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5035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6070CE-B19E-46B7-9F02-18CA117B791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3173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8AD3A2-82F2-4DD1-8504-98F24EF00F9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100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7295F8-386D-40A6-97AF-F485D674A02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2850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F7E633-685B-4913-8806-BCCB1DAD817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02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2A9B06-04C2-461A-AFD7-D8C1407DEC5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8825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73A3A9-2A3B-4A78-A438-9198480C13E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9248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ECD36A-89F8-4D4F-B77E-C0C81E1B314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5275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43F9C5-C54A-4288-A322-D3C6EF56A21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1415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172928-9EB4-4736-8202-941DE50524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+mn-cs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4093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itchFamily="-1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68CD44-7444-408C-90CC-26566960868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2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3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159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5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0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60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86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74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2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03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1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30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34400" cy="2209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962400"/>
            <a:ext cx="8534400" cy="160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66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22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191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1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304800" y="3962400"/>
            <a:ext cx="85344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66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891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48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001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26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51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12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7108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100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322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88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08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773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416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1430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9243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291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823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81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Times New Roman" pitchFamily="-1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itchFamily="-1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itchFamily="-1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5.wmf"/><Relationship Id="rId5" Type="http://schemas.openxmlformats.org/officeDocument/2006/relationships/image" Target="../media/image8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9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5.wmf"/><Relationship Id="rId5" Type="http://schemas.openxmlformats.org/officeDocument/2006/relationships/image" Target="../media/image8.pn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7.png"/><Relationship Id="rId9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3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38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0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33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3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5.emf"/><Relationship Id="rId4" Type="http://schemas.openxmlformats.org/officeDocument/2006/relationships/oleObject" Target="../embeddings/oleObject49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0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52400" y="1655327"/>
            <a:ext cx="883920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457200" indent="-457200" eaLnBrk="0" hangingPunct="0"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en-US" altLang="en-US" sz="4400" dirty="0" smtClean="0">
                <a:latin typeface="Times New Roman" pitchFamily="18" charset="0"/>
              </a:rPr>
              <a:t>Money &amp; Banking</a:t>
            </a:r>
          </a:p>
          <a:p>
            <a:pPr algn="ctr" eaLnBrk="1" hangingPunct="1">
              <a:buFont typeface="Symbol" pitchFamily="18" charset="2"/>
              <a:buNone/>
            </a:pPr>
            <a:endParaRPr lang="en-US" altLang="en-US" sz="3200" dirty="0" smtClean="0">
              <a:latin typeface="Times New Roman" pitchFamily="18" charset="0"/>
            </a:endParaRPr>
          </a:p>
          <a:p>
            <a:pPr algn="ctr" eaLnBrk="1" hangingPunct="1">
              <a:buFont typeface="Symbol" pitchFamily="18" charset="2"/>
              <a:buNone/>
            </a:pPr>
            <a:r>
              <a:rPr lang="en-US" altLang="en-US" sz="3200" dirty="0" smtClean="0">
                <a:latin typeface="Times New Roman" pitchFamily="18" charset="0"/>
              </a:rPr>
              <a:t>Video 04—Money Supply</a:t>
            </a:r>
          </a:p>
          <a:p>
            <a:pPr algn="ctr" eaLnBrk="1" hangingPunct="1">
              <a:buFont typeface="Symbol" pitchFamily="18" charset="2"/>
              <a:buNone/>
            </a:pPr>
            <a:endParaRPr lang="en-US" altLang="en-US" sz="3200" dirty="0" smtClean="0">
              <a:latin typeface="Times New Roman" pitchFamily="18" charset="0"/>
            </a:endParaRPr>
          </a:p>
          <a:p>
            <a:pPr marL="0" indent="0" algn="ctr" eaLnBrk="1" hangingPunct="1">
              <a:buFont typeface="Symbol" pitchFamily="18" charset="2"/>
              <a:buNone/>
              <a:tabLst/>
            </a:pPr>
            <a:r>
              <a:rPr lang="en-US" altLang="en-US" sz="2000" dirty="0">
                <a:latin typeface="Times New Roman" pitchFamily="18" charset="0"/>
              </a:rPr>
              <a:t>The </a:t>
            </a:r>
            <a:r>
              <a:rPr lang="en-US" altLang="en-US" sz="2000" dirty="0" smtClean="0">
                <a:latin typeface="Times New Roman" pitchFamily="18" charset="0"/>
              </a:rPr>
              <a:t>Money Supply Process (Chapter 14)</a:t>
            </a:r>
            <a:r>
              <a:rPr lang="en-US" altLang="en-US" sz="2000" dirty="0">
                <a:latin typeface="Times New Roman" pitchFamily="18" charset="0"/>
              </a:rPr>
              <a:t/>
            </a:r>
            <a:br>
              <a:rPr lang="en-US" altLang="en-US" sz="2000" dirty="0">
                <a:latin typeface="Times New Roman" pitchFamily="18" charset="0"/>
              </a:rPr>
            </a:br>
            <a:r>
              <a:rPr lang="en-US" altLang="en-US" sz="2000" dirty="0">
                <a:latin typeface="Times New Roman" pitchFamily="18" charset="0"/>
              </a:rPr>
              <a:t>Tools of </a:t>
            </a:r>
            <a:r>
              <a:rPr lang="en-US" altLang="en-US" sz="2000" dirty="0" smtClean="0">
                <a:latin typeface="Times New Roman" pitchFamily="18" charset="0"/>
              </a:rPr>
              <a:t>Monetary Policy (Chapter 15</a:t>
            </a:r>
            <a:r>
              <a:rPr lang="en-US" altLang="en-US" sz="2000" dirty="0">
                <a:latin typeface="Times New Roman" pitchFamily="18" charset="0"/>
              </a:rPr>
              <a:t>)</a:t>
            </a:r>
            <a:br>
              <a:rPr lang="en-US" altLang="en-US" sz="2000" dirty="0">
                <a:latin typeface="Times New Roman" pitchFamily="18" charset="0"/>
              </a:rPr>
            </a:br>
            <a:r>
              <a:rPr lang="en-US" altLang="en-US" sz="2000" dirty="0">
                <a:latin typeface="Times New Roman" pitchFamily="18" charset="0"/>
              </a:rPr>
              <a:t>The Conduct of  Monetary </a:t>
            </a:r>
            <a:r>
              <a:rPr lang="en-US" altLang="en-US" sz="2000" dirty="0" smtClean="0">
                <a:latin typeface="Times New Roman" pitchFamily="18" charset="0"/>
              </a:rPr>
              <a:t>Policy (Chapter 16)</a:t>
            </a:r>
            <a:r>
              <a:rPr lang="en-US" altLang="en-US" sz="1800" dirty="0" smtClean="0">
                <a:latin typeface="Times New Roman" pitchFamily="18" charset="0"/>
              </a:rPr>
              <a:t/>
            </a:r>
            <a:br>
              <a:rPr lang="en-US" altLang="en-US" sz="1800" dirty="0" smtClean="0">
                <a:latin typeface="Times New Roman" pitchFamily="18" charset="0"/>
              </a:rPr>
            </a:br>
            <a:endParaRPr lang="en-US" altLang="en-US" sz="3600" dirty="0">
              <a:latin typeface="Times New Roman" pitchFamily="18" charset="0"/>
            </a:endParaRPr>
          </a:p>
          <a:p>
            <a:pPr algn="ctr" eaLnBrk="1" hangingPunct="1">
              <a:buFont typeface="Symbol" pitchFamily="18" charset="2"/>
              <a:buNone/>
            </a:pPr>
            <a:r>
              <a:rPr lang="en-US" altLang="en-US" dirty="0" smtClean="0">
                <a:latin typeface="Times New Roman" pitchFamily="18" charset="0"/>
              </a:rPr>
              <a:t>Hal W. Snarr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altLang="en-US" dirty="0" smtClean="0">
                <a:latin typeface="Times New Roman" pitchFamily="18" charset="0"/>
              </a:rPr>
              <a:t>8/20/2015</a:t>
            </a:r>
            <a:endParaRPr lang="en-US" altLang="en-US" dirty="0">
              <a:latin typeface="Times New Roman" pitchFamily="18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323850"/>
            <a:ext cx="84486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18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1800" y="2133600"/>
            <a:ext cx="35814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altLang="en-US" sz="3600" b="1" dirty="0" smtClean="0">
                <a:ea typeface="ヒラギノ角ゴ Pro W3" pitchFamily="-65" charset="-128"/>
              </a:rPr>
              <a:t>Chapter 14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altLang="en-US" b="1" dirty="0" smtClean="0">
                <a:ea typeface="ヒラギノ角ゴ Pro W3" pitchFamily="-65" charset="-128"/>
              </a:rPr>
              <a:t>The Money </a:t>
            </a:r>
            <a:br>
              <a:rPr lang="en-US" altLang="en-US" b="1" dirty="0" smtClean="0">
                <a:ea typeface="ヒラギノ角ゴ Pro W3" pitchFamily="-65" charset="-128"/>
              </a:rPr>
            </a:br>
            <a:r>
              <a:rPr lang="en-US" altLang="en-US" b="1" dirty="0" smtClean="0">
                <a:ea typeface="ヒラギノ角ゴ Pro W3" pitchFamily="-65" charset="-128"/>
              </a:rPr>
              <a:t>Supply Process</a:t>
            </a:r>
          </a:p>
        </p:txBody>
      </p:sp>
    </p:spTree>
    <p:extLst>
      <p:ext uri="{BB962C8B-B14F-4D97-AF65-F5344CB8AC3E}">
        <p14:creationId xmlns:p14="http://schemas.microsoft.com/office/powerpoint/2010/main" val="3323419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66800"/>
            <a:ext cx="9144000" cy="992188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ヒラギノ角ゴ Pro W3" pitchFamily="-65" charset="-128"/>
              </a:rPr>
              <a:t>George Jetson’s Balance Sheet</a:t>
            </a:r>
          </a:p>
        </p:txBody>
      </p:sp>
      <p:graphicFrame>
        <p:nvGraphicFramePr>
          <p:cNvPr id="9" name="Group 48"/>
          <p:cNvGraphicFramePr>
            <a:graphicFrameLocks noGrp="1"/>
          </p:cNvGraphicFramePr>
          <p:nvPr/>
        </p:nvGraphicFramePr>
        <p:xfrm>
          <a:off x="1447800" y="1752600"/>
          <a:ext cx="6248401" cy="158486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1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C&amp;I loans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Net worth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08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Three Players in the Money Supply Process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259080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3016250"/>
            <a:ext cx="223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0980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1625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454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09638"/>
            <a:ext cx="8534400" cy="5410200"/>
          </a:xfrm>
        </p:spPr>
        <p:txBody>
          <a:bodyPr/>
          <a:lstStyle/>
          <a:p>
            <a:pPr marL="1285875" lvl="2" indent="-371475" algn="l" eaLnBrk="1" hangingPunct="1">
              <a:defRPr/>
            </a:pPr>
            <a:endParaRPr lang="en-US" altLang="en-US" b="1" i="1" dirty="0" smtClean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lvl="1" algn="l" eaLnBrk="1" hangingPunct="1"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/>
            </a:r>
            <a:br>
              <a:rPr lang="en-US" altLang="en-US" dirty="0" smtClean="0">
                <a:solidFill>
                  <a:schemeClr val="tx1"/>
                </a:solidFill>
              </a:rPr>
            </a:br>
            <a:r>
              <a:rPr lang="en-US" altLang="en-US" dirty="0" smtClean="0">
                <a:solidFill>
                  <a:schemeClr val="tx1"/>
                </a:solidFill>
              </a:rPr>
              <a:t/>
            </a:r>
            <a:br>
              <a:rPr lang="en-US" altLang="en-US" dirty="0" smtClean="0">
                <a:solidFill>
                  <a:schemeClr val="tx1"/>
                </a:solidFill>
              </a:rPr>
            </a:br>
            <a:endParaRPr lang="en-US" altLang="en-US" dirty="0" smtClean="0">
              <a:solidFill>
                <a:schemeClr val="tx1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  <a:defRPr/>
            </a:pPr>
            <a:r>
              <a:rPr lang="en-US" altLang="en-US" b="1" dirty="0" smtClean="0">
                <a:solidFill>
                  <a:schemeClr val="tx1"/>
                </a:solidFill>
              </a:rPr>
              <a:t>Reserves:</a:t>
            </a:r>
            <a:r>
              <a:rPr lang="en-US" altLang="en-US" dirty="0" smtClean="0">
                <a:solidFill>
                  <a:schemeClr val="tx1"/>
                </a:solidFill>
              </a:rPr>
              <a:t> assets not lent out by banks</a:t>
            </a:r>
          </a:p>
          <a:p>
            <a:pPr marL="828675" lvl="1" indent="-371475" algn="l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	Banks are </a:t>
            </a:r>
            <a:r>
              <a:rPr lang="en-US" altLang="en-US" b="1" i="1" dirty="0" smtClean="0">
                <a:solidFill>
                  <a:schemeClr val="tx1"/>
                </a:solidFill>
              </a:rPr>
              <a:t>R</a:t>
            </a:r>
            <a:r>
              <a:rPr lang="en-US" altLang="en-US" dirty="0" smtClean="0">
                <a:solidFill>
                  <a:schemeClr val="tx1"/>
                </a:solidFill>
              </a:rPr>
              <a:t>equired to hold a fraction of </a:t>
            </a:r>
            <a:r>
              <a:rPr lang="en-US" altLang="en-US" b="1" i="1" dirty="0" smtClean="0">
                <a:solidFill>
                  <a:schemeClr val="tx1"/>
                </a:solidFill>
              </a:rPr>
              <a:t>R</a:t>
            </a:r>
            <a:r>
              <a:rPr lang="en-US" altLang="en-US" dirty="0" smtClean="0">
                <a:solidFill>
                  <a:schemeClr val="tx1"/>
                </a:solidFill>
              </a:rPr>
              <a:t>eserves (</a:t>
            </a: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R</a:t>
            </a:r>
            <a:r>
              <a:rPr lang="en-US" altLang="en-US" sz="1000" i="1" dirty="0" smtClean="0">
                <a:solidFill>
                  <a:schemeClr val="tx1"/>
                </a:solidFill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</a:rPr>
              <a:t>)</a:t>
            </a:r>
          </a:p>
          <a:p>
            <a:pPr marL="828675" lvl="1" indent="-371475" algn="l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	Reserves in </a:t>
            </a:r>
            <a:r>
              <a:rPr lang="en-US" altLang="en-US" b="1" i="1" dirty="0" smtClean="0">
                <a:solidFill>
                  <a:schemeClr val="tx1"/>
                </a:solidFill>
              </a:rPr>
              <a:t>E</a:t>
            </a:r>
            <a:r>
              <a:rPr lang="en-US" altLang="en-US" dirty="0" smtClean="0">
                <a:solidFill>
                  <a:schemeClr val="tx1"/>
                </a:solidFill>
              </a:rPr>
              <a:t>xcess of </a:t>
            </a: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R</a:t>
            </a:r>
            <a:r>
              <a:rPr lang="en-US" altLang="en-US" dirty="0" smtClean="0">
                <a:solidFill>
                  <a:schemeClr val="tx1"/>
                </a:solidFill>
              </a:rPr>
              <a:t> are called excess reserves (</a:t>
            </a: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E</a:t>
            </a:r>
            <a:r>
              <a:rPr lang="en-US" altLang="en-US" sz="1200" i="1" baseline="-25000" dirty="0" smtClean="0">
                <a:solidFill>
                  <a:schemeClr val="tx1"/>
                </a:solidFill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</a:rPr>
              <a:t>)</a:t>
            </a:r>
          </a:p>
          <a:p>
            <a:pPr marL="828675" lvl="1" indent="-371475" algn="l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	If </a:t>
            </a:r>
            <a:r>
              <a:rPr lang="en-US" altLang="en-US" i="1" dirty="0" smtClean="0">
                <a:solidFill>
                  <a:schemeClr val="tx1"/>
                </a:solidFill>
                <a:latin typeface="Symbol" panose="05050102010706020507" pitchFamily="18" charset="2"/>
              </a:rPr>
              <a:t>r</a:t>
            </a:r>
            <a:r>
              <a:rPr lang="en-US" altLang="en-US" dirty="0" smtClean="0">
                <a:solidFill>
                  <a:schemeClr val="tx1"/>
                </a:solidFill>
              </a:rPr>
              <a:t> = 10%, </a:t>
            </a: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E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i="1" dirty="0">
                <a:solidFill>
                  <a:schemeClr val="tx1"/>
                </a:solidFill>
              </a:rPr>
              <a:t>= </a:t>
            </a:r>
            <a:r>
              <a:rPr lang="en-US" altLang="en-US" dirty="0" smtClean="0">
                <a:solidFill>
                  <a:schemeClr val="tx1"/>
                </a:solidFill>
              </a:rPr>
              <a:t>50, and </a:t>
            </a:r>
            <a:r>
              <a:rPr lang="en-US" altLang="en-US" i="1" dirty="0" smtClean="0">
                <a:solidFill>
                  <a:schemeClr val="tx1"/>
                </a:solidFill>
              </a:rPr>
              <a:t>D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i="1" dirty="0" smtClean="0">
                <a:solidFill>
                  <a:schemeClr val="tx1"/>
                </a:solidFill>
              </a:rPr>
              <a:t>= </a:t>
            </a:r>
            <a:r>
              <a:rPr lang="en-US" altLang="en-US" dirty="0" smtClean="0">
                <a:solidFill>
                  <a:schemeClr val="tx1"/>
                </a:solidFill>
              </a:rPr>
              <a:t>3000, then  </a:t>
            </a:r>
          </a:p>
          <a:p>
            <a:pPr marL="828675" lvl="1" indent="-371475" eaLnBrk="1" hangingPunct="1">
              <a:buFont typeface="Arial" panose="020B0604020202020204" pitchFamily="34" charset="0"/>
              <a:buNone/>
              <a:defRPr/>
            </a:pPr>
            <a:endParaRPr lang="en-US" altLang="en-US" sz="1050" i="1" dirty="0">
              <a:solidFill>
                <a:schemeClr val="tx1"/>
              </a:solidFill>
            </a:endParaRPr>
          </a:p>
          <a:p>
            <a:pPr marL="828675" lvl="1" indent="-371475" eaLnBrk="1" hangingPunct="1">
              <a:buFont typeface="Arial" panose="020B0604020202020204" pitchFamily="34" charset="0"/>
              <a:buNone/>
              <a:defRPr/>
            </a:pP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R</a:t>
            </a:r>
            <a:r>
              <a:rPr lang="en-US" altLang="en-US" i="1" dirty="0" smtClean="0">
                <a:solidFill>
                  <a:schemeClr val="tx1"/>
                </a:solidFill>
              </a:rPr>
              <a:t> = D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sz="1400" dirty="0" smtClean="0">
                <a:solidFill>
                  <a:schemeClr val="tx1"/>
                </a:solidFill>
                <a:latin typeface="Malgun Gothic" panose="020B0503020000020004" pitchFamily="34" charset="-127"/>
              </a:rPr>
              <a:t>X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i="1" dirty="0">
                <a:solidFill>
                  <a:schemeClr val="tx1"/>
                </a:solidFill>
                <a:latin typeface="Symbol" panose="05050102010706020507" pitchFamily="18" charset="2"/>
              </a:rPr>
              <a:t>r </a:t>
            </a:r>
            <a:r>
              <a:rPr lang="en-US" altLang="en-US" i="1" dirty="0" smtClean="0">
                <a:solidFill>
                  <a:schemeClr val="tx1"/>
                </a:solidFill>
              </a:rPr>
              <a:t> </a:t>
            </a:r>
            <a:r>
              <a:rPr lang="en-US" altLang="en-US" i="1" dirty="0">
                <a:solidFill>
                  <a:schemeClr val="tx1"/>
                </a:solidFill>
              </a:rPr>
              <a:t>= </a:t>
            </a:r>
            <a:r>
              <a:rPr lang="en-US" altLang="en-US" dirty="0" smtClean="0">
                <a:solidFill>
                  <a:schemeClr val="tx1"/>
                </a:solidFill>
              </a:rPr>
              <a:t>3000 </a:t>
            </a:r>
            <a:r>
              <a:rPr lang="en-US" altLang="en-US" sz="1200" dirty="0">
                <a:solidFill>
                  <a:schemeClr val="tx1"/>
                </a:solidFill>
                <a:latin typeface="Malgun Gothic" panose="020B0503020000020004" pitchFamily="34" charset="-127"/>
              </a:rPr>
              <a:t>X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</a:rPr>
              <a:t>0.1 = 300</a:t>
            </a:r>
          </a:p>
          <a:p>
            <a:pPr marL="371475" indent="-371475" eaLnBrk="1" hangingPunct="1">
              <a:buFont typeface="Arial" panose="020B0604020202020204" pitchFamily="34" charset="0"/>
              <a:buNone/>
              <a:defRPr/>
            </a:pPr>
            <a:endParaRPr lang="en-US" altLang="en-US" sz="800" dirty="0" smtClean="0">
              <a:solidFill>
                <a:schemeClr val="tx1"/>
              </a:solidFill>
            </a:endParaRPr>
          </a:p>
          <a:p>
            <a:pPr marL="371475" indent="-371475" eaLnBrk="1" hangingPunct="1">
              <a:buFont typeface="Arial" panose="020B0604020202020204" pitchFamily="34" charset="0"/>
              <a:buNone/>
              <a:defRPr/>
            </a:pPr>
            <a:r>
              <a:rPr lang="en-US" altLang="en-US" i="1" dirty="0" smtClean="0">
                <a:solidFill>
                  <a:schemeClr val="tx1"/>
                </a:solidFill>
              </a:rPr>
              <a:t>R</a:t>
            </a:r>
            <a:r>
              <a:rPr lang="en-US" altLang="en-US" dirty="0" smtClean="0">
                <a:solidFill>
                  <a:schemeClr val="tx1"/>
                </a:solidFill>
              </a:rPr>
              <a:t> =</a:t>
            </a:r>
            <a:r>
              <a:rPr lang="en-US" altLang="en-US" i="1" dirty="0" smtClean="0">
                <a:solidFill>
                  <a:schemeClr val="tx1"/>
                </a:solidFill>
              </a:rPr>
              <a:t> 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R</a:t>
            </a:r>
            <a:r>
              <a:rPr lang="en-US" altLang="en-US" i="1" dirty="0" smtClean="0">
                <a:solidFill>
                  <a:schemeClr val="tx1"/>
                </a:solidFill>
              </a:rPr>
              <a:t> + R</a:t>
            </a:r>
            <a:r>
              <a:rPr lang="en-US" altLang="en-US" i="1" baseline="-25000" dirty="0" smtClean="0">
                <a:solidFill>
                  <a:schemeClr val="tx1"/>
                </a:solidFill>
              </a:rPr>
              <a:t>E</a:t>
            </a:r>
            <a:r>
              <a:rPr lang="en-US" altLang="en-US" dirty="0" smtClean="0">
                <a:solidFill>
                  <a:schemeClr val="tx1"/>
                </a:solidFill>
              </a:rPr>
              <a:t> = $350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82700"/>
            <a:ext cx="9144000" cy="534988"/>
          </a:xfrm>
        </p:spPr>
        <p:txBody>
          <a:bodyPr/>
          <a:lstStyle/>
          <a:p>
            <a:pPr eaLnBrk="1" hangingPunct="1"/>
            <a:r>
              <a:rPr lang="en-US" altLang="en-US" sz="2400" smtClean="0">
                <a:ea typeface="ヒラギノ角ゴ Pro W3" pitchFamily="-65" charset="-128"/>
              </a:rPr>
              <a:t>Bank A’s Balance Sheet</a:t>
            </a:r>
          </a:p>
        </p:txBody>
      </p:sp>
      <p:graphicFrame>
        <p:nvGraphicFramePr>
          <p:cNvPr id="6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931631"/>
              </p:ext>
            </p:extLst>
          </p:nvPr>
        </p:nvGraphicFramePr>
        <p:xfrm>
          <a:off x="1066800" y="1709738"/>
          <a:ext cx="7086600" cy="2377296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1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Required Reserves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 (</a:t>
                      </a:r>
                      <a:r>
                        <a:rPr kumimoji="0" lang="en-US" alt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)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Excess Reserves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Discount loans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Loans owed to other banks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C&amp;I Loans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Loans made to other banks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Net worth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41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Three Players in the Money Supply Process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59050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71800"/>
            <a:ext cx="223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30575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81225"/>
            <a:ext cx="2667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568575"/>
            <a:ext cx="3429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0205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2892425"/>
            <a:ext cx="3429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02050"/>
            <a:ext cx="2819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27524"/>
            <a:ext cx="7154892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7327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62038"/>
            <a:ext cx="9144000" cy="992187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ヒラギノ角ゴ Pro W3" pitchFamily="-65" charset="-128"/>
              </a:rPr>
              <a:t>The Fed’s Balance Sheet</a:t>
            </a:r>
          </a:p>
        </p:txBody>
      </p:sp>
      <p:graphicFrame>
        <p:nvGraphicFramePr>
          <p:cNvPr id="706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787289"/>
              </p:ext>
            </p:extLst>
          </p:nvPr>
        </p:nvGraphicFramePr>
        <p:xfrm>
          <a:off x="1066800" y="1752600"/>
          <a:ext cx="7086600" cy="1189038"/>
        </p:xfrm>
        <a:graphic>
          <a:graphicData uri="http://schemas.openxmlformats.org/drawingml/2006/table">
            <a:tbl>
              <a:tblPr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 in circulation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Discount loans to Banks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349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Three Players in the Money Supply Process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78100"/>
            <a:ext cx="3276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89147"/>
            <a:ext cx="2514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35250"/>
            <a:ext cx="2514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110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779661"/>
              </p:ext>
            </p:extLst>
          </p:nvPr>
        </p:nvGraphicFramePr>
        <p:xfrm>
          <a:off x="1066800" y="1752600"/>
          <a:ext cx="7086600" cy="1189038"/>
        </p:xfrm>
        <a:graphic>
          <a:graphicData uri="http://schemas.openxmlformats.org/drawingml/2006/table">
            <a:tbl>
              <a:tblPr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 in circulation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Discount loans to Banks</a:t>
                      </a:r>
                    </a:p>
                  </a:txBody>
                  <a:tcPr marT="45738" marB="4573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648200" y="2182641"/>
            <a:ext cx="3429000" cy="71295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300" b="1" u="sng" dirty="0" smtClean="0">
              <a:solidFill>
                <a:srgbClr val="FF0000"/>
              </a:solidFill>
              <a:ea typeface="ヒラギノ角ゴ Pro W3" pitchFamily="-65" charset="-128"/>
            </a:endParaRPr>
          </a:p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800" b="1" dirty="0" smtClean="0">
                <a:solidFill>
                  <a:srgbClr val="FF0000"/>
                </a:solidFill>
                <a:ea typeface="ヒラギノ角ゴ Pro W3" pitchFamily="-65" charset="-128"/>
              </a:rPr>
              <a:t>High-powered money</a:t>
            </a:r>
          </a:p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800" b="1" i="1" dirty="0" smtClean="0">
                <a:solidFill>
                  <a:srgbClr val="FF0000"/>
                </a:solidFill>
                <a:ea typeface="ヒラギノ角ゴ Pro W3" pitchFamily="-65" charset="-128"/>
              </a:rPr>
              <a:t>MB</a:t>
            </a:r>
            <a:r>
              <a:rPr lang="en-US" altLang="en-US" sz="1800" b="1" dirty="0" smtClean="0">
                <a:solidFill>
                  <a:srgbClr val="FF0000"/>
                </a:solidFill>
                <a:ea typeface="ヒラギノ角ゴ Pro W3" pitchFamily="-65" charset="-128"/>
              </a:rPr>
              <a:t> = </a:t>
            </a:r>
            <a:r>
              <a:rPr lang="en-US" altLang="en-US" sz="1800" b="1" i="1" dirty="0" smtClean="0">
                <a:solidFill>
                  <a:srgbClr val="FF0000"/>
                </a:solidFill>
                <a:ea typeface="ヒラギノ角ゴ Pro W3" pitchFamily="-65" charset="-128"/>
              </a:rPr>
              <a:t>C</a:t>
            </a:r>
            <a:r>
              <a:rPr lang="en-US" altLang="en-US" sz="1800" b="1" dirty="0" smtClean="0">
                <a:solidFill>
                  <a:srgbClr val="FF0000"/>
                </a:solidFill>
                <a:ea typeface="ヒラギノ角ゴ Pro W3" pitchFamily="-65" charset="-128"/>
              </a:rPr>
              <a:t> + </a:t>
            </a:r>
            <a:r>
              <a:rPr lang="en-US" altLang="en-US" sz="1800" b="1" i="1" dirty="0" smtClean="0">
                <a:solidFill>
                  <a:srgbClr val="FF0000"/>
                </a:solidFill>
                <a:ea typeface="ヒラギノ角ゴ Pro W3" pitchFamily="-65" charset="-128"/>
              </a:rPr>
              <a:t>R</a:t>
            </a:r>
            <a:endParaRPr lang="en-US" altLang="en-US" sz="1600" b="1" i="1" dirty="0" smtClean="0">
              <a:solidFill>
                <a:srgbClr val="FF0000"/>
              </a:solidFill>
              <a:ea typeface="ヒラギノ角ゴ Pro W3" pitchFamily="-65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1062038"/>
            <a:ext cx="91440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kern="0" smtClean="0">
                <a:ea typeface="ヒラギノ角ゴ Pro W3" pitchFamily="-65" charset="-128"/>
              </a:rPr>
              <a:t>The Fed’s Balance Sheet</a:t>
            </a:r>
            <a:endParaRPr lang="en-US" altLang="en-US" sz="2400" kern="0" dirty="0" smtClean="0">
              <a:ea typeface="ヒラギノ角ゴ Pro W3" pitchFamily="-65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Three Players in the Money Supply Process</a:t>
            </a:r>
          </a:p>
        </p:txBody>
      </p:sp>
    </p:spTree>
    <p:extLst>
      <p:ext uri="{BB962C8B-B14F-4D97-AF65-F5344CB8AC3E}">
        <p14:creationId xmlns:p14="http://schemas.microsoft.com/office/powerpoint/2010/main" val="3240027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04800" y="1524000"/>
            <a:ext cx="8534400" cy="16764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Purchase from Bank A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Net result is that reserves have increased by $100m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No change in currency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Monetary base has risen by $100m</a:t>
            </a:r>
          </a:p>
        </p:txBody>
      </p:sp>
      <p:graphicFrame>
        <p:nvGraphicFramePr>
          <p:cNvPr id="7215" name="Group 47"/>
          <p:cNvGraphicFramePr>
            <a:graphicFrameLocks noGrp="1"/>
          </p:cNvGraphicFramePr>
          <p:nvPr/>
        </p:nvGraphicFramePr>
        <p:xfrm>
          <a:off x="312738" y="3733800"/>
          <a:ext cx="8305800" cy="1600201"/>
        </p:xfrm>
        <a:graphic>
          <a:graphicData uri="http://schemas.openxmlformats.org/drawingml/2006/table">
            <a:tbl>
              <a:tblPr/>
              <a:tblGrid>
                <a:gridCol w="123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9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9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06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 A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93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87680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492875" y="4511675"/>
            <a:ext cx="2066925" cy="8239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Controlling the Monetary Base</a:t>
            </a:r>
          </a:p>
        </p:txBody>
      </p:sp>
    </p:spTree>
    <p:extLst>
      <p:ext uri="{BB962C8B-B14F-4D97-AF65-F5344CB8AC3E}">
        <p14:creationId xmlns:p14="http://schemas.microsoft.com/office/powerpoint/2010/main" val="2238088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04800" y="1530350"/>
            <a:ext cx="8686800" cy="25400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Purchase from the Nonbank Public</a:t>
            </a: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ヒラギノ角ゴ Pro W3" pitchFamily="-65" charset="-128"/>
              </a:rPr>
              <a:t>George </a:t>
            </a:r>
            <a:r>
              <a:rPr lang="en-US" altLang="en-US" dirty="0" smtClean="0">
                <a:ea typeface="ヒラギノ角ゴ Pro W3" pitchFamily="-65" charset="-128"/>
              </a:rPr>
              <a:t>Jetson </a:t>
            </a:r>
            <a:r>
              <a:rPr lang="en-US" altLang="en-US" b="1" i="1" dirty="0" smtClean="0">
                <a:ea typeface="ヒラギノ角ゴ Pro W3" pitchFamily="-65" charset="-128"/>
              </a:rPr>
              <a:t>cashed</a:t>
            </a:r>
            <a:r>
              <a:rPr lang="en-US" altLang="en-US" dirty="0" smtClean="0">
                <a:ea typeface="ヒラギノ角ゴ Pro W3" pitchFamily="-65" charset="-128"/>
              </a:rPr>
              <a:t> the Fed’s check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Reserves are unchanged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Currency in circulation rises by the amount of the open market purchase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Monetary base increases by the amount of the open market purchase</a:t>
            </a:r>
          </a:p>
        </p:txBody>
      </p:sp>
      <p:sp>
        <p:nvSpPr>
          <p:cNvPr id="20483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Controlling the Monetary Base</a:t>
            </a:r>
          </a:p>
        </p:txBody>
      </p:sp>
      <p:graphicFrame>
        <p:nvGraphicFramePr>
          <p:cNvPr id="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44514"/>
              </p:ext>
            </p:extLst>
          </p:nvPr>
        </p:nvGraphicFramePr>
        <p:xfrm>
          <a:off x="312738" y="3733800"/>
          <a:ext cx="8305800" cy="1600201"/>
        </p:xfrm>
        <a:graphic>
          <a:graphicData uri="http://schemas.openxmlformats.org/drawingml/2006/table">
            <a:tbl>
              <a:tblPr/>
              <a:tblGrid>
                <a:gridCol w="123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9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9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06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George Jetson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93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87680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492875" y="4511675"/>
            <a:ext cx="2066925" cy="8239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375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524000"/>
            <a:ext cx="8534400" cy="216535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Purchase from the Nonbank Public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After selling his bonds to the Fed, George Jetson </a:t>
            </a:r>
            <a:r>
              <a:rPr lang="en-US" altLang="en-US" b="1" i="1" dirty="0" smtClean="0">
                <a:ea typeface="ヒラギノ角ゴ Pro W3" pitchFamily="-65" charset="-128"/>
              </a:rPr>
              <a:t>deposits</a:t>
            </a:r>
            <a:r>
              <a:rPr lang="en-US" altLang="en-US" dirty="0" smtClean="0">
                <a:ea typeface="ヒラギノ角ゴ Pro W3" pitchFamily="-65" charset="-128"/>
              </a:rPr>
              <a:t> his check in Bank A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Identical result as the purchase from Bank A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Monetary base has risen by $100m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No change in currency</a:t>
            </a:r>
          </a:p>
        </p:txBody>
      </p:sp>
      <p:graphicFrame>
        <p:nvGraphicFramePr>
          <p:cNvPr id="76804" name="Group 4"/>
          <p:cNvGraphicFramePr>
            <a:graphicFrameLocks noGrp="1"/>
          </p:cNvGraphicFramePr>
          <p:nvPr/>
        </p:nvGraphicFramePr>
        <p:xfrm>
          <a:off x="312738" y="3733800"/>
          <a:ext cx="8381998" cy="1798639"/>
        </p:xfrm>
        <a:graphic>
          <a:graphicData uri="http://schemas.openxmlformats.org/drawingml/2006/table">
            <a:tbl>
              <a:tblPr/>
              <a:tblGrid>
                <a:gridCol w="948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68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23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129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 A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00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60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40250"/>
            <a:ext cx="787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05600" y="4511675"/>
            <a:ext cx="2066925" cy="8223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701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04800" y="1524000"/>
            <a:ext cx="8534400" cy="16764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Sale to Bank A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Net result is that reserves have decreased by $100m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No change in currency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Monetary base has fallen by $100m</a:t>
            </a:r>
          </a:p>
        </p:txBody>
      </p:sp>
      <p:graphicFrame>
        <p:nvGraphicFramePr>
          <p:cNvPr id="7215" name="Group 47"/>
          <p:cNvGraphicFramePr>
            <a:graphicFrameLocks noGrp="1"/>
          </p:cNvGraphicFramePr>
          <p:nvPr/>
        </p:nvGraphicFramePr>
        <p:xfrm>
          <a:off x="312738" y="3733800"/>
          <a:ext cx="8305800" cy="1554213"/>
        </p:xfrm>
        <a:graphic>
          <a:graphicData uri="http://schemas.openxmlformats.org/drawingml/2006/table">
            <a:tbl>
              <a:tblPr/>
              <a:tblGrid>
                <a:gridCol w="123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9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9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2987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 A</a:t>
                      </a:r>
                    </a:p>
                  </a:txBody>
                  <a:tcPr marT="45711" marB="4571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5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11" marB="4571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11" marB="4571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11" marB="4571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11" marB="45711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87680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40250"/>
            <a:ext cx="787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77000" y="4511675"/>
            <a:ext cx="2066925" cy="8223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Controlling the Monetary Base</a:t>
            </a:r>
          </a:p>
        </p:txBody>
      </p:sp>
    </p:spTree>
    <p:extLst>
      <p:ext uri="{BB962C8B-B14F-4D97-AF65-F5344CB8AC3E}">
        <p14:creationId xmlns:p14="http://schemas.microsoft.com/office/powerpoint/2010/main" val="503282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00038" y="1524000"/>
            <a:ext cx="8064500" cy="18288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Sale to the Nonbank Public</a:t>
            </a:r>
            <a:endParaRPr lang="en-US" altLang="en-US" b="1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Reduces the monetary base by the amount of the sale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Reserves remain unchanged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The effect of open market operations on the monetary base is much more certain than the effect on reserves</a:t>
            </a:r>
          </a:p>
        </p:txBody>
      </p:sp>
      <p:sp>
        <p:nvSpPr>
          <p:cNvPr id="2662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  <p:graphicFrame>
        <p:nvGraphicFramePr>
          <p:cNvPr id="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688026"/>
              </p:ext>
            </p:extLst>
          </p:nvPr>
        </p:nvGraphicFramePr>
        <p:xfrm>
          <a:off x="312738" y="3733800"/>
          <a:ext cx="8305800" cy="1600201"/>
        </p:xfrm>
        <a:graphic>
          <a:graphicData uri="http://schemas.openxmlformats.org/drawingml/2006/table">
            <a:tbl>
              <a:tblPr/>
              <a:tblGrid>
                <a:gridCol w="123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9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9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06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George Jetson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93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921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4543425"/>
            <a:ext cx="78740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492875" y="4511675"/>
            <a:ext cx="2066925" cy="8239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593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524000"/>
            <a:ext cx="8534400" cy="216535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Open Market Sale to the Nonbank Public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George Jetson </a:t>
            </a:r>
            <a:r>
              <a:rPr lang="en-US" altLang="en-US" b="1" i="1" dirty="0" smtClean="0">
                <a:ea typeface="ヒラギノ角ゴ Pro W3" pitchFamily="-65" charset="-128"/>
              </a:rPr>
              <a:t>writes </a:t>
            </a:r>
            <a:r>
              <a:rPr lang="en-US" altLang="en-US" dirty="0" smtClean="0">
                <a:ea typeface="ヒラギノ角ゴ Pro W3" pitchFamily="-65" charset="-128"/>
              </a:rPr>
              <a:t>the Fed</a:t>
            </a:r>
            <a:r>
              <a:rPr lang="en-US" altLang="en-US" dirty="0">
                <a:ea typeface="ヒラギノ角ゴ Pro W3" pitchFamily="-65" charset="-128"/>
              </a:rPr>
              <a:t> </a:t>
            </a:r>
            <a:r>
              <a:rPr lang="en-US" altLang="en-US" dirty="0" smtClean="0">
                <a:ea typeface="ヒラギノ角ゴ Pro W3" pitchFamily="-65" charset="-128"/>
              </a:rPr>
              <a:t>a check when he buys bonds from the Fed.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Identical result as the sale to Bank A</a:t>
            </a:r>
          </a:p>
        </p:txBody>
      </p:sp>
      <p:graphicFrame>
        <p:nvGraphicFramePr>
          <p:cNvPr id="76804" name="Group 4"/>
          <p:cNvGraphicFramePr>
            <a:graphicFrameLocks noGrp="1"/>
          </p:cNvGraphicFramePr>
          <p:nvPr/>
        </p:nvGraphicFramePr>
        <p:xfrm>
          <a:off x="312738" y="3733800"/>
          <a:ext cx="8381998" cy="1798639"/>
        </p:xfrm>
        <a:graphic>
          <a:graphicData uri="http://schemas.openxmlformats.org/drawingml/2006/table">
            <a:tbl>
              <a:tblPr/>
              <a:tblGrid>
                <a:gridCol w="948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68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23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129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 A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00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Securities</a:t>
                      </a: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marT="45728" marB="4572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0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40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40250"/>
            <a:ext cx="7874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705600" y="4511675"/>
            <a:ext cx="2066925" cy="8223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3964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55" name="Group 67"/>
          <p:cNvGraphicFramePr>
            <a:graphicFrameLocks noGrp="1"/>
          </p:cNvGraphicFramePr>
          <p:nvPr/>
        </p:nvGraphicFramePr>
        <p:xfrm>
          <a:off x="533400" y="3444875"/>
          <a:ext cx="8229598" cy="1584816"/>
        </p:xfrm>
        <a:graphic>
          <a:graphicData uri="http://schemas.openxmlformats.org/drawingml/2006/table">
            <a:tbl>
              <a:tblPr/>
              <a:tblGrid>
                <a:gridCol w="1228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1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5146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Nonbank Public</a:t>
                      </a:r>
                    </a:p>
                  </a:txBody>
                  <a:tcPr marT="45702" marB="45702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 A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46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02" marB="45702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</a:t>
                      </a:r>
                    </a:p>
                  </a:txBody>
                  <a:tcPr marT="45702" marB="45702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Checkable deposits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</a:t>
                      </a:r>
                    </a:p>
                  </a:txBody>
                  <a:tcPr marT="45702" marB="45702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356" name="Group 68"/>
          <p:cNvGraphicFramePr>
            <a:graphicFrameLocks noGrp="1"/>
          </p:cNvGraphicFramePr>
          <p:nvPr/>
        </p:nvGraphicFramePr>
        <p:xfrm>
          <a:off x="2209800" y="5181600"/>
          <a:ext cx="4876800" cy="1584864"/>
        </p:xfrm>
        <a:graphic>
          <a:graphicData uri="http://schemas.openxmlformats.org/drawingml/2006/table">
            <a:tbl>
              <a:tblPr/>
              <a:tblGrid>
                <a:gridCol w="1535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148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4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Currency in circulation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-$100m</a:t>
                      </a:r>
                    </a:p>
                  </a:txBody>
                  <a:tcPr marT="45708" marB="45708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300038" y="1528763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>
              <a:spcBef>
                <a:spcPts val="0"/>
              </a:spcBef>
              <a:tabLst>
                <a:tab pos="342900" algn="l"/>
              </a:tabLst>
              <a:defRPr/>
            </a:pPr>
            <a:r>
              <a:rPr lang="en-US" altLang="en-US" sz="1800" b="1" dirty="0"/>
              <a:t>Shifts from Deposits into Currency </a:t>
            </a:r>
            <a:endParaRPr lang="en-US" altLang="en-US" sz="1800" b="1" dirty="0" smtClean="0"/>
          </a:p>
          <a:p>
            <a:pPr marL="342900" indent="-342900" eaLnBrk="1" hangingPunct="1">
              <a:spcBef>
                <a:spcPts val="0"/>
              </a:spcBef>
              <a:buFontTx/>
              <a:buChar char="•"/>
              <a:tabLst>
                <a:tab pos="342900" algn="l"/>
              </a:tabLst>
              <a:defRPr/>
            </a:pPr>
            <a:r>
              <a:rPr lang="en-US" altLang="en-US" sz="1800" dirty="0" smtClean="0">
                <a:latin typeface="+mj-lt"/>
              </a:rPr>
              <a:t>No change in monetary base</a:t>
            </a:r>
          </a:p>
          <a:p>
            <a:pPr marL="342900" indent="-342900" eaLnBrk="1" hangingPunct="1">
              <a:spcBef>
                <a:spcPts val="0"/>
              </a:spcBef>
              <a:buFontTx/>
              <a:buChar char="•"/>
              <a:tabLst>
                <a:tab pos="342900" algn="l"/>
              </a:tabLst>
              <a:defRPr/>
            </a:pPr>
            <a:r>
              <a:rPr lang="en-US" altLang="en-US" sz="1800" dirty="0" smtClean="0">
                <a:latin typeface="+mj-lt"/>
              </a:rPr>
              <a:t>Thus, reserves are changed by random fluctuations</a:t>
            </a:r>
          </a:p>
          <a:p>
            <a:pPr marL="342900" indent="-342900" eaLnBrk="1" hangingPunct="1">
              <a:spcBef>
                <a:spcPts val="0"/>
              </a:spcBef>
              <a:buFontTx/>
              <a:buChar char="•"/>
              <a:tabLst>
                <a:tab pos="342900" algn="l"/>
              </a:tabLst>
              <a:defRPr/>
            </a:pPr>
            <a:r>
              <a:rPr lang="en-US" altLang="en-US" sz="1800" dirty="0" smtClean="0">
                <a:latin typeface="+mj-lt"/>
              </a:rPr>
              <a:t>Thus, monetary base is a more stable variable</a:t>
            </a:r>
          </a:p>
        </p:txBody>
      </p:sp>
      <p:sp>
        <p:nvSpPr>
          <p:cNvPr id="3076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592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6164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159250"/>
            <a:ext cx="9398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4159250"/>
            <a:ext cx="9398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5911850"/>
            <a:ext cx="9398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413500"/>
            <a:ext cx="9398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72000" y="5870575"/>
            <a:ext cx="2514600" cy="9144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362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04800" y="1533525"/>
            <a:ext cx="8534400" cy="1057275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Loans to Financial Institutions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Monetary base also increases by the amount of the D loan</a:t>
            </a:r>
          </a:p>
        </p:txBody>
      </p:sp>
      <p:graphicFrame>
        <p:nvGraphicFramePr>
          <p:cNvPr id="87044" name="Group 4"/>
          <p:cNvGraphicFramePr>
            <a:graphicFrameLocks noGrp="1"/>
          </p:cNvGraphicFramePr>
          <p:nvPr/>
        </p:nvGraphicFramePr>
        <p:xfrm>
          <a:off x="304800" y="3435350"/>
          <a:ext cx="8559800" cy="1365250"/>
        </p:xfrm>
        <a:graphic>
          <a:graphicData uri="http://schemas.openxmlformats.org/drawingml/2006/table">
            <a:tbl>
              <a:tblPr/>
              <a:tblGrid>
                <a:gridCol w="99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6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3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44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9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44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06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Banking System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Federal Reserve System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65" charset="0"/>
                        <a:ea typeface="ヒラギノ角ゴ Pro W3" pitchFamily="-65" charset="-128"/>
                      </a:endParaRPr>
                    </a:p>
                  </a:txBody>
                  <a:tcPr marL="91436" marR="91436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93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Assets</a:t>
                      </a:r>
                    </a:p>
                  </a:txBody>
                  <a:tcPr marL="91436" marR="91436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Liabilities</a:t>
                      </a: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 loans</a:t>
                      </a: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horzOverflow="overflow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D loans</a:t>
                      </a:r>
                    </a:p>
                  </a:txBody>
                  <a:tcPr marL="91436" marR="91436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Reserves</a:t>
                      </a: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-65" charset="0"/>
                          <a:ea typeface="ヒラギノ角ゴ Pro W3" pitchFamily="-6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65" charset="0"/>
                          <a:ea typeface="ヒラギノ角ゴ Pro W3" pitchFamily="-65" charset="-128"/>
                        </a:rPr>
                        <a:t>+$100m</a:t>
                      </a:r>
                    </a:p>
                  </a:txBody>
                  <a:tcPr marL="91436" marR="91436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79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4227513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4227513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238" y="4227513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227513"/>
            <a:ext cx="787400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711950" y="4198938"/>
            <a:ext cx="2066925" cy="8223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15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382000" cy="53213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Other Factors that Affect the Monetary Base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Float, which is the bump in the MB due to the check clearing process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Treasury moving deposits from banks to the Fed drops the MB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Interventions in the foreign exchange market</a:t>
            </a:r>
          </a:p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altLang="en-US" sz="1200" dirty="0">
              <a:ea typeface="ヒラギノ角ゴ Pro W3" pitchFamily="-65" charset="-128"/>
            </a:endParaRPr>
          </a:p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Overview of The Fed’s Ability to Control the Monetary Base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Open market operations are controlled by the Fed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The Fed cannot determine the amount of borrowing by banks from the Fed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en-US" sz="1600" dirty="0" smtClean="0">
                <a:ea typeface="ヒラギノ角ゴ Pro W3" pitchFamily="-65" charset="-128"/>
              </a:rPr>
              <a:t>It hinders it by keeping the discount rate above the federal funds rate</a:t>
            </a: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Split the monetary base into two components 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i="1" dirty="0" err="1" smtClean="0">
                <a:ea typeface="ヒラギノ角ゴ Pro W3" pitchFamily="-65" charset="-128"/>
              </a:rPr>
              <a:t>MB</a:t>
            </a:r>
            <a:r>
              <a:rPr lang="en-US" altLang="en-US" i="1" baseline="-25000" dirty="0" err="1" smtClean="0">
                <a:ea typeface="ヒラギノ角ゴ Pro W3" pitchFamily="-65" charset="-128"/>
              </a:rPr>
              <a:t>n</a:t>
            </a:r>
            <a:r>
              <a:rPr lang="en-US" altLang="en-US" i="1" baseline="-25000" dirty="0" smtClean="0">
                <a:ea typeface="ヒラギノ角ゴ Pro W3" pitchFamily="-65" charset="-128"/>
              </a:rPr>
              <a:t> </a:t>
            </a:r>
            <a:r>
              <a:rPr lang="en-US" altLang="en-US" i="1" dirty="0" smtClean="0">
                <a:ea typeface="ヒラギノ角ゴ Pro W3" pitchFamily="-65" charset="-128"/>
              </a:rPr>
              <a:t> = MB</a:t>
            </a:r>
            <a:r>
              <a:rPr lang="en-US" altLang="en-US" dirty="0" smtClean="0">
                <a:ea typeface="ヒラギノ角ゴ Pro W3" pitchFamily="-65" charset="-128"/>
              </a:rPr>
              <a:t> –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B </a:t>
            </a: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endParaRPr lang="en-US" altLang="en-US" i="1" baseline="-25000" dirty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i="1" dirty="0" err="1">
                <a:ea typeface="ヒラギノ角ゴ Pro W3" pitchFamily="-65" charset="-128"/>
              </a:rPr>
              <a:t>MB</a:t>
            </a:r>
            <a:r>
              <a:rPr lang="en-US" altLang="en-US" i="1" baseline="-25000" dirty="0" err="1">
                <a:ea typeface="ヒラギノ角ゴ Pro W3" pitchFamily="-65" charset="-128"/>
              </a:rPr>
              <a:t>n</a:t>
            </a:r>
            <a:r>
              <a:rPr lang="en-US" altLang="en-US" i="1" baseline="-25000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 = </a:t>
            </a:r>
            <a:r>
              <a:rPr lang="en-US" altLang="en-US" dirty="0" smtClean="0">
                <a:ea typeface="ヒラギノ角ゴ Pro W3" pitchFamily="-65" charset="-128"/>
              </a:rPr>
              <a:t>(</a:t>
            </a:r>
            <a:r>
              <a:rPr lang="en-US" altLang="en-US" i="1" dirty="0" smtClean="0">
                <a:ea typeface="ヒラギノ角ゴ Pro W3" pitchFamily="-65" charset="-128"/>
              </a:rPr>
              <a:t>R + C</a:t>
            </a:r>
            <a:r>
              <a:rPr lang="en-US" altLang="en-US" dirty="0" smtClean="0">
                <a:ea typeface="ヒラギノ角ゴ Pro W3" pitchFamily="-65" charset="-128"/>
              </a:rPr>
              <a:t>)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dirty="0" smtClean="0">
                <a:ea typeface="ヒラギノ角ゴ Pro W3" pitchFamily="-65" charset="-128"/>
              </a:rPr>
              <a:t>–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B </a:t>
            </a:r>
            <a:endParaRPr lang="en-US" altLang="en-US" i="1" baseline="-25000" dirty="0" smtClean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endParaRPr lang="en-US" altLang="en-US" i="1" baseline="-25000" dirty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None/>
              <a:defRPr/>
            </a:pPr>
            <a:r>
              <a:rPr lang="en-US" altLang="en-US" i="1" dirty="0" err="1">
                <a:ea typeface="ヒラギノ角ゴ Pro W3" pitchFamily="-65" charset="-128"/>
              </a:rPr>
              <a:t>MB</a:t>
            </a:r>
            <a:r>
              <a:rPr lang="en-US" altLang="en-US" i="1" baseline="-25000" dirty="0" err="1">
                <a:ea typeface="ヒラギノ角ゴ Pro W3" pitchFamily="-65" charset="-128"/>
              </a:rPr>
              <a:t>n</a:t>
            </a:r>
            <a:r>
              <a:rPr lang="en-US" altLang="en-US" i="1" baseline="-25000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 = </a:t>
            </a:r>
            <a:r>
              <a:rPr lang="en-US" altLang="en-US" dirty="0" smtClean="0">
                <a:ea typeface="ヒラギノ角ゴ Pro W3" pitchFamily="-65" charset="-128"/>
              </a:rPr>
              <a:t>(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B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+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N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+ </a:t>
            </a:r>
            <a:r>
              <a:rPr lang="en-US" altLang="en-US" i="1" dirty="0" smtClean="0">
                <a:ea typeface="ヒラギノ角ゴ Pro W3" pitchFamily="-65" charset="-128"/>
              </a:rPr>
              <a:t>C</a:t>
            </a:r>
            <a:r>
              <a:rPr lang="en-US" altLang="en-US" dirty="0">
                <a:ea typeface="ヒラギノ角ゴ Pro W3" pitchFamily="-65" charset="-128"/>
              </a:rPr>
              <a:t>)</a:t>
            </a:r>
            <a:r>
              <a:rPr lang="en-US" altLang="en-US" i="1" dirty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–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B </a:t>
            </a: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endParaRPr lang="en-US" altLang="en-US" i="1" baseline="-25000" dirty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None/>
              <a:defRPr/>
            </a:pPr>
            <a:r>
              <a:rPr lang="en-US" altLang="en-US" i="1" dirty="0" err="1">
                <a:ea typeface="ヒラギノ角ゴ Pro W3" pitchFamily="-65" charset="-128"/>
              </a:rPr>
              <a:t>MB</a:t>
            </a:r>
            <a:r>
              <a:rPr lang="en-US" altLang="en-US" i="1" baseline="-25000" dirty="0" err="1">
                <a:ea typeface="ヒラギノ角ゴ Pro W3" pitchFamily="-65" charset="-128"/>
              </a:rPr>
              <a:t>n</a:t>
            </a:r>
            <a:r>
              <a:rPr lang="en-US" altLang="en-US" i="1" baseline="-25000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 =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N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+ </a:t>
            </a:r>
            <a:r>
              <a:rPr lang="en-US" altLang="en-US" i="1" dirty="0" smtClean="0">
                <a:ea typeface="ヒラギノ角ゴ Pro W3" pitchFamily="-65" charset="-128"/>
              </a:rPr>
              <a:t>C</a:t>
            </a:r>
            <a:r>
              <a:rPr lang="en-US" altLang="en-US" i="1" baseline="-25000" dirty="0" smtClean="0">
                <a:ea typeface="ヒラギノ角ゴ Pro W3" pitchFamily="-65" charset="-128"/>
              </a:rPr>
              <a:t> </a:t>
            </a:r>
            <a:endParaRPr lang="en-US" altLang="en-US" i="1" baseline="-25000" dirty="0">
              <a:ea typeface="ヒラギノ角ゴ Pro W3" pitchFamily="-65" charset="-128"/>
            </a:endParaRPr>
          </a:p>
          <a:p>
            <a:pPr lvl="1" algn="ctr" eaLnBrk="1" hangingPunct="1">
              <a:spcBef>
                <a:spcPts val="0"/>
              </a:spcBef>
              <a:buFontTx/>
              <a:buNone/>
              <a:defRPr/>
            </a:pPr>
            <a:endParaRPr lang="en-US" altLang="en-US" sz="1200" i="1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ea typeface="ヒラギノ角ゴ Pro W3" pitchFamily="-65" charset="-128"/>
              </a:rPr>
              <a:t>The money supply is positively related to both the non-borrowed monetary base </a:t>
            </a:r>
            <a:r>
              <a:rPr lang="en-US" altLang="en-US" i="1" dirty="0" err="1" smtClean="0">
                <a:ea typeface="ヒラギノ角ゴ Pro W3" pitchFamily="-65" charset="-128"/>
              </a:rPr>
              <a:t>MB</a:t>
            </a:r>
            <a:r>
              <a:rPr lang="en-US" altLang="en-US" i="1" baseline="-25000" dirty="0" err="1" smtClean="0">
                <a:ea typeface="ヒラギノ角ゴ Pro W3" pitchFamily="-65" charset="-128"/>
              </a:rPr>
              <a:t>n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dirty="0" smtClean="0">
                <a:ea typeface="ヒラギノ角ゴ Pro W3" pitchFamily="-65" charset="-128"/>
              </a:rPr>
              <a:t> and to the level of borrowed reserves,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B</a:t>
            </a:r>
            <a:endParaRPr lang="en-US" altLang="en-US" i="1" dirty="0" smtClean="0">
              <a:ea typeface="ヒラギノ角ゴ Pro W3" pitchFamily="-65" charset="-128"/>
            </a:endParaRPr>
          </a:p>
        </p:txBody>
      </p:sp>
      <p:sp>
        <p:nvSpPr>
          <p:cNvPr id="3481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3429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028700" indent="-34290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Controlling the Monetary Base</a:t>
            </a:r>
          </a:p>
        </p:txBody>
      </p:sp>
    </p:spTree>
    <p:extLst>
      <p:ext uri="{BB962C8B-B14F-4D97-AF65-F5344CB8AC3E}">
        <p14:creationId xmlns:p14="http://schemas.microsoft.com/office/powerpoint/2010/main" val="3725914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696200" cy="533400"/>
          </a:xfrm>
        </p:spPr>
        <p:txBody>
          <a:bodyPr/>
          <a:lstStyle/>
          <a:p>
            <a:pPr eaLnBrk="1" hangingPunct="1"/>
            <a:r>
              <a:rPr lang="en-US" altLang="en-US" sz="1800" dirty="0" smtClean="0">
                <a:ea typeface="ヒラギノ角ゴ Pro W3" pitchFamily="-65" charset="-128"/>
              </a:rPr>
              <a:t>Table 1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451820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600200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30480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3528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648075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929187"/>
            <a:ext cx="6324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336957"/>
              </p:ext>
            </p:extLst>
          </p:nvPr>
        </p:nvGraphicFramePr>
        <p:xfrm>
          <a:off x="6807200" y="5943600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4" name="Equation" r:id="rId6" imgW="241200" imgH="164880" progId="Equation.DSMT4">
                  <p:embed/>
                </p:oleObj>
              </mc:Choice>
              <mc:Fallback>
                <p:oleObj name="Equation" r:id="rId6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200" y="5943600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596294"/>
              </p:ext>
            </p:extLst>
          </p:nvPr>
        </p:nvGraphicFramePr>
        <p:xfrm>
          <a:off x="3619500" y="5943600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5" name="Equation" r:id="rId8" imgW="253800" imgH="164880" progId="Equation.DSMT4">
                  <p:embed/>
                </p:oleObj>
              </mc:Choice>
              <mc:Fallback>
                <p:oleObj name="Equation" r:id="rId8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943600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428838"/>
              </p:ext>
            </p:extLst>
          </p:nvPr>
        </p:nvGraphicFramePr>
        <p:xfrm>
          <a:off x="6229350" y="6007100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6" name="Equation" r:id="rId10" imgW="126720" imgH="114120" progId="Equation.DSMT4">
                  <p:embed/>
                </p:oleObj>
              </mc:Choice>
              <mc:Fallback>
                <p:oleObj name="Equation" r:id="rId10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9350" y="6007100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952875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318077"/>
              </p:ext>
            </p:extLst>
          </p:nvPr>
        </p:nvGraphicFramePr>
        <p:xfrm>
          <a:off x="6477000" y="5981700"/>
          <a:ext cx="322263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7" name="Equation" r:id="rId12" imgW="164880" imgH="139680" progId="Equation.DSMT4">
                  <p:embed/>
                </p:oleObj>
              </mc:Choice>
              <mc:Fallback>
                <p:oleObj name="Equation" r:id="rId12" imgW="16488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5981700"/>
                        <a:ext cx="322263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5773879" y="6172200"/>
            <a:ext cx="19223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400" i="1" dirty="0" smtClean="0"/>
              <a:t>simple money </a:t>
            </a:r>
            <a:r>
              <a:rPr lang="en-US" altLang="en-US" sz="1400" i="1" dirty="0"/>
              <a:t>multiplier</a:t>
            </a:r>
            <a:endParaRPr lang="en-US" sz="1400" i="1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Simple Multiple Deposit Creation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42545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45593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47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696200" cy="533400"/>
          </a:xfrm>
        </p:spPr>
        <p:txBody>
          <a:bodyPr/>
          <a:lstStyle/>
          <a:p>
            <a:pPr eaLnBrk="1" hangingPunct="1"/>
            <a:r>
              <a:rPr lang="en-US" altLang="en-US" sz="1800" dirty="0" smtClean="0">
                <a:ea typeface="ヒラギノ角ゴ Pro W3" pitchFamily="-65" charset="-128"/>
              </a:rPr>
              <a:t>Table 1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451820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600200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360688"/>
              </p:ext>
            </p:extLst>
          </p:nvPr>
        </p:nvGraphicFramePr>
        <p:xfrm>
          <a:off x="6807200" y="5943600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4" name="Equation" r:id="rId6" imgW="241200" imgH="164880" progId="Equation.DSMT4">
                  <p:embed/>
                </p:oleObj>
              </mc:Choice>
              <mc:Fallback>
                <p:oleObj name="Equation" r:id="rId6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200" y="5943600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026377"/>
              </p:ext>
            </p:extLst>
          </p:nvPr>
        </p:nvGraphicFramePr>
        <p:xfrm>
          <a:off x="3619500" y="5943600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5" name="Equation" r:id="rId8" imgW="253800" imgH="164880" progId="Equation.DSMT4">
                  <p:embed/>
                </p:oleObj>
              </mc:Choice>
              <mc:Fallback>
                <p:oleObj name="Equation" r:id="rId8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943600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985652"/>
              </p:ext>
            </p:extLst>
          </p:nvPr>
        </p:nvGraphicFramePr>
        <p:xfrm>
          <a:off x="6229350" y="6007100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6" name="Equation" r:id="rId10" imgW="126720" imgH="114120" progId="Equation.DSMT4">
                  <p:embed/>
                </p:oleObj>
              </mc:Choice>
              <mc:Fallback>
                <p:oleObj name="Equation" r:id="rId10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9350" y="6007100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151582"/>
              </p:ext>
            </p:extLst>
          </p:nvPr>
        </p:nvGraphicFramePr>
        <p:xfrm>
          <a:off x="6509974" y="5954519"/>
          <a:ext cx="271826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7"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9974" y="5954519"/>
                        <a:ext cx="271826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5773879" y="6172200"/>
            <a:ext cx="19223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400" i="1" dirty="0" smtClean="0"/>
              <a:t>simple money </a:t>
            </a:r>
            <a:r>
              <a:rPr lang="en-US" altLang="en-US" sz="1400" i="1" dirty="0"/>
              <a:t>multiplier</a:t>
            </a:r>
            <a:endParaRPr lang="en-US" sz="1400" i="1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Simple 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698713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 txBox="1">
                <a:spLocks noChangeArrowheads="1"/>
              </p:cNvSpPr>
              <p:nvPr/>
            </p:nvSpPr>
            <p:spPr>
              <a:xfrm>
                <a:off x="304800" y="1524000"/>
                <a:ext cx="8382000" cy="47244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287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ourier New" pitchFamily="49" charset="0"/>
                  <a:buChar char="o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eaLnBrk="1" hangingPunct="1">
                  <a:spcBef>
                    <a:spcPts val="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en-US" b="1" dirty="0" smtClean="0">
                    <a:ea typeface="ヒラギノ角ゴ Pro W3" pitchFamily="-65" charset="-128"/>
                  </a:rPr>
                  <a:t>Deriving the simple money multiplier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defRPr/>
                </a:pPr>
                <a:r>
                  <a:rPr lang="en-US" altLang="en-US" sz="1100" dirty="0" smtClean="0">
                    <a:latin typeface="Symbol" panose="05050102010706020507" pitchFamily="18" charset="2"/>
                    <a:ea typeface="ヒラギノ角ゴ Pro W3" pitchFamily="-65" charset="-128"/>
                  </a:rPr>
                  <a:t>		</a:t>
                </a:r>
                <a:endParaRPr lang="en-US" altLang="en-US" sz="800" dirty="0" smtClean="0">
                  <a:latin typeface="Symbol" panose="05050102010706020507" pitchFamily="18" charset="2"/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 smtClean="0">
                    <a:latin typeface="Symbol" panose="05050102010706020507" pitchFamily="18" charset="2"/>
                    <a:ea typeface="ヒラギノ角ゴ Pro W3" pitchFamily="-65" charset="-128"/>
                  </a:rPr>
                  <a:t>	D</a:t>
                </a:r>
                <a:r>
                  <a:rPr lang="en-US" altLang="en-US" i="1" dirty="0" smtClean="0">
                    <a:ea typeface="ヒラギノ角ゴ Pro W3" pitchFamily="-65" charset="-128"/>
                  </a:rPr>
                  <a:t>D</a:t>
                </a:r>
                <a:r>
                  <a:rPr lang="en-US" altLang="en-US" dirty="0" smtClean="0">
                    <a:ea typeface="ヒラギノ角ゴ Pro W3" pitchFamily="-65" charset="-128"/>
                  </a:rPr>
                  <a:t> 	= </a:t>
                </a:r>
                <a:r>
                  <a:rPr lang="en-US" altLang="en-US" dirty="0" smtClean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 + </a:t>
                </a:r>
                <a:r>
                  <a:rPr lang="en-US" altLang="en-US" dirty="0" smtClean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(.9) +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>
                    <a:ea typeface="ヒラギノ角ゴ Pro W3" pitchFamily="-65" charset="-128"/>
                  </a:rPr>
                  <a:t>(.9</a:t>
                </a:r>
                <a:r>
                  <a:rPr lang="en-US" altLang="en-US" dirty="0" smtClean="0">
                    <a:ea typeface="ヒラギノ角ゴ Pro W3" pitchFamily="-65" charset="-128"/>
                  </a:rPr>
                  <a:t>)(.</a:t>
                </a:r>
                <a:r>
                  <a:rPr lang="en-US" altLang="en-US" dirty="0">
                    <a:ea typeface="ヒラギノ角ゴ Pro W3" pitchFamily="-65" charset="-128"/>
                  </a:rPr>
                  <a:t>9)</a:t>
                </a:r>
                <a:r>
                  <a:rPr lang="en-US" altLang="en-US" dirty="0" smtClean="0">
                    <a:ea typeface="ヒラギノ角ゴ Pro W3" pitchFamily="-65" charset="-128"/>
                  </a:rPr>
                  <a:t> +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>
                    <a:ea typeface="ヒラギノ角ゴ Pro W3" pitchFamily="-65" charset="-128"/>
                  </a:rPr>
                  <a:t>(.9)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</a:t>
                </a:r>
                <a:r>
                  <a:rPr lang="en-US" altLang="en-US" dirty="0">
                    <a:ea typeface="ヒラギノ角ゴ Pro W3" pitchFamily="-65" charset="-128"/>
                  </a:rPr>
                  <a:t>9</a:t>
                </a:r>
                <a:r>
                  <a:rPr lang="en-US" altLang="en-US" dirty="0" smtClean="0">
                    <a:ea typeface="ヒラギノ角ゴ Pro W3" pitchFamily="-65" charset="-128"/>
                  </a:rPr>
                  <a:t>)(.</a:t>
                </a:r>
                <a:r>
                  <a:rPr lang="en-US" altLang="en-US" dirty="0">
                    <a:ea typeface="ヒラギノ角ゴ Pro W3" pitchFamily="-65" charset="-128"/>
                  </a:rPr>
                  <a:t>9)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</a:rPr>
                  <a:t>+</a:t>
                </a:r>
                <a:r>
                  <a:rPr lang="en-US" altLang="en-US" dirty="0" smtClean="0">
                    <a:ea typeface="ヒラギノ角ゴ Pro W3" pitchFamily="-65" charset="-128"/>
                  </a:rPr>
                  <a:t> …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100" dirty="0"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>
                    <a:ea typeface="ヒラギノ角ゴ Pro W3" pitchFamily="-65" charset="-128"/>
                  </a:rPr>
                  <a:t>	</a:t>
                </a:r>
                <a:r>
                  <a:rPr lang="en-US" altLang="en-US" dirty="0" smtClean="0">
                    <a:ea typeface="ヒラギノ角ゴ Pro W3" pitchFamily="-65" charset="-128"/>
                  </a:rPr>
                  <a:t>	=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(.9)</a:t>
                </a:r>
                <a:r>
                  <a:rPr lang="en-US" altLang="en-US" baseline="30000" dirty="0" smtClean="0">
                    <a:ea typeface="ヒラギノ角ゴ Pro W3" pitchFamily="-65" charset="-128"/>
                  </a:rPr>
                  <a:t>0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</a:rPr>
                  <a:t>+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(.9)</a:t>
                </a:r>
                <a:r>
                  <a:rPr lang="en-US" altLang="en-US" baseline="30000" dirty="0" smtClean="0">
                    <a:ea typeface="ヒラギノ角ゴ Pro W3" pitchFamily="-65" charset="-128"/>
                  </a:rPr>
                  <a:t>1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</a:rPr>
                  <a:t>+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(.9)</a:t>
                </a:r>
                <a:r>
                  <a:rPr lang="en-US" altLang="en-US" baseline="30000" dirty="0" smtClean="0">
                    <a:ea typeface="ヒラギノ角ゴ Pro W3" pitchFamily="-65" charset="-128"/>
                  </a:rPr>
                  <a:t>2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</a:rPr>
                  <a:t>+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(.9)</a:t>
                </a:r>
                <a:r>
                  <a:rPr lang="en-US" altLang="en-US" baseline="30000" dirty="0" smtClean="0">
                    <a:ea typeface="ヒラギノ角ゴ Pro W3" pitchFamily="-65" charset="-128"/>
                  </a:rPr>
                  <a:t>3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</a:rPr>
                  <a:t>+ </a:t>
                </a:r>
                <a:r>
                  <a:rPr lang="en-US" altLang="en-US" dirty="0" smtClean="0">
                    <a:ea typeface="ヒラギノ角ゴ Pro W3" pitchFamily="-65" charset="-128"/>
                  </a:rPr>
                  <a:t>…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100" dirty="0"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 smtClean="0">
                    <a:ea typeface="ヒラギノ角ゴ Pro W3" pitchFamily="-65" charset="-128"/>
                  </a:rPr>
                  <a:t>		=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 smtClean="0">
                    <a:latin typeface="Symbol" panose="05050102010706020507" pitchFamily="18" charset="2"/>
                    <a:ea typeface="ヒラギノ角ゴ Pro W3" pitchFamily="-65" charset="-128"/>
                  </a:rPr>
                  <a:t>S</a:t>
                </a:r>
                <a:r>
                  <a:rPr lang="en-US" altLang="en-US" dirty="0" smtClean="0">
                    <a:ea typeface="ヒラギノ角ゴ Pro W3" pitchFamily="-65" charset="-128"/>
                  </a:rPr>
                  <a:t> 0.9</a:t>
                </a:r>
                <a:r>
                  <a:rPr lang="en-US" altLang="en-US" i="1" baseline="30000" dirty="0" smtClean="0">
                    <a:ea typeface="ヒラギノ角ゴ Pro W3" pitchFamily="-65" charset="-128"/>
                  </a:rPr>
                  <a:t>i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100" dirty="0" smtClean="0"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>
                    <a:ea typeface="ヒラギノ角ゴ Pro W3" pitchFamily="-65" charset="-128"/>
                  </a:rPr>
                  <a:t>	</a:t>
                </a:r>
                <a:r>
                  <a:rPr lang="en-US" altLang="en-US" dirty="0" smtClean="0">
                    <a:ea typeface="ヒラギノ角ゴ Pro W3" pitchFamily="-65" charset="-128"/>
                  </a:rPr>
                  <a:t>	=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ea typeface="ヒラギノ角ゴ Pro W3" pitchFamily="-65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smtClean="0">
                            <a:latin typeface="Cambria Math" panose="02040503050406030204" pitchFamily="18" charset="0"/>
                            <a:ea typeface="ヒラギノ角ゴ Pro W3" pitchFamily="-65" charset="-128"/>
                          </a:rPr>
                        </m:ctrlPr>
                      </m:fPr>
                      <m:num>
                        <m:r>
                          <a:rPr lang="en-US" altLang="en-US" b="0" i="1" smtClean="0">
                            <a:latin typeface="Cambria Math"/>
                            <a:ea typeface="ヒラギノ角ゴ Pro W3" pitchFamily="-65" charset="-128"/>
                          </a:rPr>
                          <m:t>1</m:t>
                        </m:r>
                      </m:num>
                      <m:den>
                        <m:r>
                          <a:rPr lang="en-US" altLang="en-US" b="0" i="1" smtClean="0">
                            <a:latin typeface="Cambria Math"/>
                            <a:ea typeface="ヒラギノ角ゴ Pro W3" pitchFamily="-65" charset="-128"/>
                          </a:rPr>
                          <m:t>1−0.9</m:t>
                        </m:r>
                      </m:den>
                    </m:f>
                  </m:oMath>
                </a14:m>
                <a:endParaRPr lang="en-US" altLang="en-US" dirty="0"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050" dirty="0"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>
                    <a:ea typeface="ヒラギノ角ゴ Pro W3" pitchFamily="-65" charset="-128"/>
                  </a:rPr>
                  <a:t>		=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>
                    <a:ea typeface="ヒラギノ角ゴ Pro W3" pitchFamily="-65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>
                            <a:latin typeface="Cambria Math" panose="02040503050406030204" pitchFamily="18" charset="0"/>
                            <a:ea typeface="ヒラギノ角ゴ Pro W3" pitchFamily="-65" charset="-128"/>
                          </a:rPr>
                        </m:ctrlPr>
                      </m:fPr>
                      <m:num>
                        <m:r>
                          <a:rPr lang="en-US" altLang="en-US" i="1">
                            <a:latin typeface="Cambria Math"/>
                            <a:ea typeface="ヒラギノ角ゴ Pro W3" pitchFamily="-65" charset="-128"/>
                          </a:rPr>
                          <m:t>1</m:t>
                        </m:r>
                      </m:num>
                      <m:den>
                        <m:r>
                          <a:rPr lang="en-US" altLang="en-US" i="1">
                            <a:latin typeface="Cambria Math"/>
                            <a:ea typeface="ヒラギノ角ゴ Pro W3" pitchFamily="-65" charset="-128"/>
                          </a:rPr>
                          <m:t>0.</m:t>
                        </m:r>
                        <m:r>
                          <a:rPr lang="en-US" altLang="en-US" b="0" i="1" smtClean="0">
                            <a:latin typeface="Cambria Math"/>
                            <a:ea typeface="ヒラギノ角ゴ Pro W3" pitchFamily="-65" charset="-128"/>
                          </a:rPr>
                          <m:t>10</m:t>
                        </m:r>
                      </m:den>
                    </m:f>
                  </m:oMath>
                </a14:m>
                <a:endParaRPr lang="en-US" altLang="en-US" dirty="0" smtClean="0">
                  <a:latin typeface="+mj-lt"/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100" dirty="0">
                  <a:latin typeface="+mj-lt"/>
                  <a:ea typeface="ヒラギノ角ゴ Pro W3" pitchFamily="-65" charset="-128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 smtClean="0">
                    <a:latin typeface="+mj-lt"/>
                    <a:ea typeface="ヒラギノ角ゴ Pro W3" pitchFamily="-65" charset="-128"/>
                  </a:rPr>
                  <a:t>		= </a:t>
                </a:r>
                <a:r>
                  <a:rPr lang="en-US" altLang="en-US" dirty="0">
                    <a:solidFill>
                      <a:srgbClr val="FF0000"/>
                    </a:solidFill>
                    <a:ea typeface="ヒラギノ角ゴ Pro W3" pitchFamily="-65" charset="-128"/>
                  </a:rPr>
                  <a:t>100</a:t>
                </a:r>
                <a:r>
                  <a:rPr lang="en-US" altLang="en-US" dirty="0" smtClean="0">
                    <a:latin typeface="+mj-lt"/>
                    <a:ea typeface="ヒラギノ角ゴ Pro W3" pitchFamily="-65" charset="-128"/>
                  </a:rPr>
                  <a:t> </a:t>
                </a:r>
                <a:r>
                  <a:rPr lang="en-US" altLang="en-US" dirty="0" smtClean="0">
                    <a:latin typeface="Times New Roman"/>
                    <a:ea typeface="ヒラギノ角ゴ Pro W3" pitchFamily="-65" charset="-128"/>
                    <a:cs typeface="Times New Roman"/>
                  </a:rPr>
                  <a:t>· 10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endParaRPr lang="en-US" altLang="en-US" sz="1100" dirty="0" smtClean="0">
                  <a:latin typeface="Times New Roman"/>
                  <a:ea typeface="ヒラギノ角ゴ Pro W3" pitchFamily="-65" charset="-128"/>
                  <a:cs typeface="Times New Roman"/>
                </a:endParaRPr>
              </a:p>
              <a:p>
                <a:pPr marL="0" indent="0" eaLnBrk="1" hangingPunct="1">
                  <a:spcBef>
                    <a:spcPts val="0"/>
                  </a:spcBef>
                  <a:buNone/>
                  <a:tabLst>
                    <a:tab pos="1204913" algn="l"/>
                    <a:tab pos="1712913" algn="l"/>
                  </a:tabLst>
                  <a:defRPr/>
                </a:pPr>
                <a:r>
                  <a:rPr lang="en-US" altLang="en-US" dirty="0">
                    <a:latin typeface="Times New Roman"/>
                    <a:ea typeface="ヒラギノ角ゴ Pro W3" pitchFamily="-65" charset="-128"/>
                    <a:cs typeface="Times New Roman"/>
                  </a:rPr>
                  <a:t>	</a:t>
                </a:r>
                <a:r>
                  <a:rPr lang="en-US" altLang="en-US" dirty="0" smtClean="0">
                    <a:latin typeface="Times New Roman"/>
                    <a:ea typeface="ヒラギノ角ゴ Pro W3" pitchFamily="-65" charset="-128"/>
                    <a:cs typeface="Times New Roman"/>
                  </a:rPr>
                  <a:t>	= </a:t>
                </a:r>
                <a:r>
                  <a:rPr lang="en-US" altLang="en-US" dirty="0" smtClean="0">
                    <a:solidFill>
                      <a:srgbClr val="FF0000"/>
                    </a:solidFill>
                    <a:latin typeface="Symbol" panose="05050102010706020507" pitchFamily="18" charset="2"/>
                    <a:ea typeface="ヒラギノ角ゴ Pro W3" pitchFamily="-65" charset="-128"/>
                  </a:rPr>
                  <a:t>D</a:t>
                </a:r>
                <a:r>
                  <a:rPr lang="en-US" altLang="en-US" i="1" dirty="0" smtClean="0">
                    <a:solidFill>
                      <a:srgbClr val="FF0000"/>
                    </a:solidFill>
                    <a:ea typeface="ヒラギノ角ゴ Pro W3" pitchFamily="-65" charset="-128"/>
                  </a:rPr>
                  <a:t>R</a:t>
                </a:r>
                <a:r>
                  <a:rPr lang="en-US" altLang="en-US" sz="2000" dirty="0" smtClean="0">
                    <a:ea typeface="ヒラギノ角ゴ Pro W3" pitchFamily="-65" charset="-128"/>
                  </a:rPr>
                  <a:t> </a:t>
                </a:r>
                <a:r>
                  <a:rPr lang="en-US" altLang="en-US" dirty="0">
                    <a:ea typeface="ヒラギノ角ゴ Pro W3" pitchFamily="-65" charset="-128"/>
                    <a:cs typeface="Times New Roman"/>
                  </a:rPr>
                  <a:t>· </a:t>
                </a:r>
                <a:r>
                  <a:rPr lang="en-US" altLang="en-US" i="1" dirty="0" smtClean="0">
                    <a:ea typeface="ヒラギノ角ゴ Pro W3" pitchFamily="-65" charset="-128"/>
                    <a:cs typeface="Times New Roman"/>
                  </a:rPr>
                  <a:t>m</a:t>
                </a:r>
                <a:r>
                  <a:rPr lang="en-US" altLang="en-US" dirty="0">
                    <a:latin typeface="+mj-lt"/>
                    <a:ea typeface="ヒラギノ角ゴ Pro W3" pitchFamily="-65" charset="-128"/>
                  </a:rPr>
                  <a:t>	</a:t>
                </a:r>
                <a:endParaRPr lang="en-US" altLang="en-US" sz="1100" dirty="0" smtClean="0">
                  <a:ea typeface="ヒラギノ角ゴ Pro W3" pitchFamily="-65" charset="-128"/>
                </a:endParaRPr>
              </a:p>
            </p:txBody>
          </p:sp>
        </mc:Choice>
        <mc:Fallback xmlns="">
          <p:sp>
            <p:nvSpPr>
              <p:cNvPr id="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24000"/>
                <a:ext cx="8382000" cy="4724400"/>
              </a:xfrm>
              <a:prstGeom prst="rect">
                <a:avLst/>
              </a:prstGeom>
              <a:blipFill rotWithShape="1">
                <a:blip r:embed="rId3"/>
                <a:stretch>
                  <a:fillRect l="-873" t="-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69590" y="1992084"/>
            <a:ext cx="1497610" cy="431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922488" y="2021112"/>
            <a:ext cx="1868712" cy="431802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10200" y="2021114"/>
            <a:ext cx="2743200" cy="431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5943600" y="4205514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i="1" dirty="0" err="1" smtClean="0">
                <a:latin typeface="+mj-lt"/>
              </a:rPr>
              <a:t>rrr</a:t>
            </a:r>
            <a:r>
              <a:rPr lang="en-US" altLang="en-US" i="1" dirty="0" smtClean="0"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cxnSp>
        <p:nvCxnSpPr>
          <p:cNvPr id="11" name="Straight Arrow Connector 10"/>
          <p:cNvCxnSpPr>
            <a:stCxn id="3" idx="1"/>
          </p:cNvCxnSpPr>
          <p:nvPr/>
        </p:nvCxnSpPr>
        <p:spPr>
          <a:xfrm flipH="1">
            <a:off x="3291610" y="4390180"/>
            <a:ext cx="2651990" cy="196334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Simple 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2923475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1524000"/>
            <a:ext cx="8229600" cy="5181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Deriving the money multiplier</a:t>
            </a: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If the propensity of holding cash increases for firms and consumers 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holding </a:t>
            </a:r>
            <a:r>
              <a:rPr lang="en-US" altLang="en-US" sz="1800" dirty="0">
                <a:ea typeface="ヒラギノ角ゴ Pro W3" pitchFamily="-65" charset="-128"/>
              </a:rPr>
              <a:t>cash stops the </a:t>
            </a:r>
            <a:r>
              <a:rPr lang="en-US" altLang="en-US" sz="1800" dirty="0" smtClean="0">
                <a:ea typeface="ヒラギノ角ゴ Pro W3" pitchFamily="-65" charset="-128"/>
              </a:rPr>
              <a:t>process of lending money into existence</a:t>
            </a:r>
            <a:endParaRPr lang="en-US" altLang="en-US" sz="1800" dirty="0">
              <a:ea typeface="ヒラギノ角ゴ Pro W3" pitchFamily="-65" charset="-128"/>
            </a:endParaRP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currency </a:t>
            </a:r>
            <a:r>
              <a:rPr lang="en-US" altLang="en-US" sz="1800" dirty="0">
                <a:ea typeface="ヒラギノ角ゴ Pro W3" pitchFamily="-65" charset="-128"/>
              </a:rPr>
              <a:t>has no multiple deposit </a:t>
            </a:r>
            <a:r>
              <a:rPr lang="en-US" altLang="en-US" sz="1800" dirty="0" smtClean="0">
                <a:ea typeface="ヒラギノ角ゴ Pro W3" pitchFamily="-65" charset="-128"/>
              </a:rPr>
              <a:t>expansion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MS </a:t>
            </a:r>
            <a:r>
              <a:rPr lang="en-US" altLang="en-US" sz="1800" dirty="0">
                <a:ea typeface="ヒラギノ角ゴ Pro W3" pitchFamily="-65" charset="-128"/>
              </a:rPr>
              <a:t>is negatively related to currency holdings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If the propensity of holding cash (reserves) for banks increases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excess </a:t>
            </a:r>
            <a:r>
              <a:rPr lang="en-US" altLang="en-US" sz="1800" dirty="0">
                <a:ea typeface="ヒラギノ角ゴ Pro W3" pitchFamily="-65" charset="-128"/>
              </a:rPr>
              <a:t>reserves </a:t>
            </a:r>
            <a:r>
              <a:rPr lang="en-US" altLang="en-US" sz="1800" dirty="0" smtClean="0">
                <a:ea typeface="ヒラギノ角ゴ Pro W3" pitchFamily="-65" charset="-128"/>
              </a:rPr>
              <a:t>increases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Buying securities falls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Making C&amp;I loans falls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Excess reserves have no multiple </a:t>
            </a:r>
            <a:r>
              <a:rPr lang="en-US" altLang="en-US" sz="1800" dirty="0">
                <a:ea typeface="ヒラギノ角ゴ Pro W3" pitchFamily="-65" charset="-128"/>
              </a:rPr>
              <a:t>deposit </a:t>
            </a:r>
            <a:r>
              <a:rPr lang="en-US" altLang="en-US" sz="1800" dirty="0" smtClean="0">
                <a:ea typeface="ヒラギノ角ゴ Pro W3" pitchFamily="-65" charset="-128"/>
              </a:rPr>
              <a:t>expansion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MS is </a:t>
            </a:r>
            <a:r>
              <a:rPr lang="en-US" altLang="en-US" sz="1800" dirty="0">
                <a:ea typeface="ヒラギノ角ゴ Pro W3" pitchFamily="-65" charset="-128"/>
              </a:rPr>
              <a:t>negatively related to the amount of excess </a:t>
            </a:r>
            <a:r>
              <a:rPr lang="en-US" altLang="en-US" sz="1800" dirty="0" smtClean="0">
                <a:ea typeface="ヒラギノ角ゴ Pro W3" pitchFamily="-65" charset="-128"/>
              </a:rPr>
              <a:t>reserves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1800" dirty="0" smtClean="0">
                <a:ea typeface="ヒラギノ角ゴ Pro W3" pitchFamily="-65" charset="-128"/>
              </a:rPr>
              <a:t>If the Fed increases </a:t>
            </a:r>
            <a:r>
              <a:rPr lang="en-US" altLang="en-US" sz="1800" i="1" dirty="0" err="1" smtClean="0">
                <a:ea typeface="ヒラギノ角ゴ Pro W3" pitchFamily="-65" charset="-128"/>
              </a:rPr>
              <a:t>rrr</a:t>
            </a:r>
            <a:endParaRPr lang="en-US" altLang="en-US" sz="1800" i="1" dirty="0">
              <a:ea typeface="ヒラギノ角ゴ Pro W3" pitchFamily="-65" charset="-128"/>
            </a:endParaRPr>
          </a:p>
          <a:p>
            <a:pPr lvl="1" eaLnBrk="1" hangingPunct="1">
              <a:spcBef>
                <a:spcPts val="600"/>
              </a:spcBef>
            </a:pPr>
            <a:r>
              <a:rPr lang="en-US" altLang="en-US" sz="1800" dirty="0">
                <a:ea typeface="ヒラギノ角ゴ Pro W3" pitchFamily="-65" charset="-128"/>
              </a:rPr>
              <a:t>The money supply is negatively related to the required reserve ratio</a:t>
            </a:r>
            <a:r>
              <a:rPr lang="en-US" altLang="en-US" sz="1800" dirty="0" smtClean="0">
                <a:ea typeface="ヒラギノ角ゴ Pro W3" pitchFamily="-65" charset="-128"/>
              </a:rPr>
              <a:t>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146984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304800" y="1524000"/>
            <a:ext cx="853440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600"/>
              </a:spcBef>
              <a:buFont typeface="Arial" charset="0"/>
              <a:buNone/>
            </a:pPr>
            <a:r>
              <a:rPr lang="en-US" altLang="en-US" b="1" dirty="0" smtClean="0">
                <a:ea typeface="ヒラギノ角ゴ Pro W3" pitchFamily="-65" charset="-128"/>
              </a:rPr>
              <a:t>Deriving the money multiplier</a:t>
            </a: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If the propensity to hold currency (</a:t>
            </a:r>
            <a:r>
              <a:rPr lang="en-US" altLang="en-US" i="1" dirty="0" smtClean="0">
                <a:ea typeface="ヒラギノ角ゴ Pro W3" pitchFamily="-65" charset="-128"/>
              </a:rPr>
              <a:t>C</a:t>
            </a:r>
            <a:r>
              <a:rPr lang="en-US" altLang="en-US" dirty="0" smtClean="0">
                <a:ea typeface="ヒラギノ角ゴ Pro W3" pitchFamily="-65" charset="-128"/>
              </a:rPr>
              <a:t>) and </a:t>
            </a:r>
            <a:r>
              <a:rPr lang="en-US" altLang="en-US" dirty="0">
                <a:ea typeface="ヒラギノ角ゴ Pro W3" pitchFamily="-65" charset="-128"/>
              </a:rPr>
              <a:t>the propensity to hold </a:t>
            </a:r>
            <a:r>
              <a:rPr lang="en-US" altLang="en-US" dirty="0" smtClean="0">
                <a:ea typeface="ヒラギノ角ゴ Pro W3" pitchFamily="-65" charset="-128"/>
              </a:rPr>
              <a:t>excess reserves (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E</a:t>
            </a:r>
            <a:r>
              <a:rPr lang="en-US" altLang="en-US" dirty="0" smtClean="0">
                <a:ea typeface="ヒラギノ角ゴ Pro W3" pitchFamily="-65" charset="-128"/>
              </a:rPr>
              <a:t>) grow </a:t>
            </a:r>
            <a:r>
              <a:rPr lang="en-US" altLang="en-US" dirty="0">
                <a:ea typeface="ヒラギノ角ゴ Pro W3" pitchFamily="-65" charset="-128"/>
              </a:rPr>
              <a:t>proportionally with checkable deposits </a:t>
            </a:r>
            <a:r>
              <a:rPr lang="en-US" altLang="en-US" dirty="0" smtClean="0">
                <a:ea typeface="ヒラギノ角ゴ Pro W3" pitchFamily="-65" charset="-128"/>
              </a:rPr>
              <a:t>(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r>
              <a:rPr lang="en-US" altLang="en-US" dirty="0" smtClean="0">
                <a:ea typeface="ヒラギノ角ゴ Pro W3" pitchFamily="-65" charset="-128"/>
              </a:rPr>
              <a:t>), then </a:t>
            </a:r>
          </a:p>
          <a:p>
            <a:pPr eaLnBrk="1" hangingPunct="1">
              <a:spcBef>
                <a:spcPts val="600"/>
              </a:spcBef>
            </a:pPr>
            <a:endParaRPr lang="en-US" altLang="en-US" i="1" dirty="0">
              <a:ea typeface="ヒラギノ角ゴ Pro W3" pitchFamily="-65" charset="-128"/>
            </a:endParaRPr>
          </a:p>
          <a:p>
            <a:pPr algn="ctr" eaLnBrk="1" hangingPunct="1">
              <a:buFontTx/>
              <a:buNone/>
            </a:pP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 smtClean="0">
                <a:ea typeface="ヒラギノ角ゴ Pro W3" pitchFamily="-65" charset="-128"/>
              </a:rPr>
              <a:t>C/D</a:t>
            </a:r>
            <a:endParaRPr lang="en-US" altLang="en-US" i="1" dirty="0">
              <a:ea typeface="ヒラギノ角ゴ Pro W3" pitchFamily="-65" charset="-128"/>
            </a:endParaRPr>
          </a:p>
          <a:p>
            <a:pPr algn="ctr" eaLnBrk="1" hangingPunct="1">
              <a:buFontTx/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algn="ctr" eaLnBrk="1" hangingPunct="1">
              <a:buFontTx/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err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E</a:t>
            </a:r>
            <a:r>
              <a:rPr lang="en-US" altLang="en-US" baseline="-25000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/ D</a:t>
            </a: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600"/>
              </a:spcBef>
            </a:pPr>
            <a:endParaRPr lang="en-US" altLang="en-US" sz="800" i="1" dirty="0" smtClean="0">
              <a:ea typeface="ヒラギノ角ゴ Pro W3" pitchFamily="-65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9800" y="3876675"/>
            <a:ext cx="28142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dirty="0"/>
              <a:t>excess reserves ratio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934200" y="3057525"/>
            <a:ext cx="1899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buFontTx/>
              <a:buNone/>
            </a:pPr>
            <a:r>
              <a:rPr lang="en-US" altLang="en-US" dirty="0"/>
              <a:t>currency ratio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3714612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10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Deriving the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en-US" dirty="0">
                <a:ea typeface="ヒラギノ角ゴ Pro W3" pitchFamily="-65" charset="-128"/>
              </a:rPr>
              <a:t>With 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>
                <a:ea typeface="ヒラギノ角ゴ Pro W3" pitchFamily="-65" charset="-128"/>
              </a:rPr>
              <a:t>C / D</a:t>
            </a:r>
            <a:r>
              <a:rPr lang="en-US" altLang="en-US" dirty="0">
                <a:ea typeface="ヒラギノ角ゴ Pro W3" pitchFamily="-65" charset="-128"/>
              </a:rPr>
              <a:t> and </a:t>
            </a:r>
            <a:r>
              <a:rPr lang="en-US" altLang="en-US" i="1" dirty="0" smtClean="0">
                <a:ea typeface="ヒラギノ角ゴ Pro W3" pitchFamily="-65" charset="-128"/>
              </a:rPr>
              <a:t>err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E</a:t>
            </a:r>
            <a:r>
              <a:rPr lang="en-US" altLang="en-US" baseline="-25000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/ D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C </a:t>
            </a:r>
            <a:r>
              <a:rPr lang="en-US" altLang="en-US" i="1" dirty="0">
                <a:ea typeface="ヒラギノ角ゴ Pro W3" pitchFamily="-65" charset="-128"/>
              </a:rPr>
              <a:t>= 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>
                <a:ea typeface="ヒラギノ角ゴ Pro W3" pitchFamily="-65" charset="-128"/>
              </a:rPr>
              <a:t>D</a:t>
            </a:r>
            <a:r>
              <a:rPr lang="en-US" altLang="en-US" dirty="0">
                <a:ea typeface="ヒラギノ角ゴ Pro W3" pitchFamily="-65" charset="-128"/>
              </a:rPr>
              <a:t>           and          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E</a:t>
            </a:r>
            <a:r>
              <a:rPr lang="en-US" altLang="en-US" i="1" dirty="0">
                <a:ea typeface="ヒラギノ角ゴ Pro W3" pitchFamily="-65" charset="-128"/>
              </a:rPr>
              <a:t> = </a:t>
            </a:r>
            <a:r>
              <a:rPr lang="en-US" altLang="en-US" i="1" dirty="0" smtClean="0">
                <a:ea typeface="ヒラギノ角ゴ Pro W3" pitchFamily="-65" charset="-128"/>
              </a:rPr>
              <a:t>err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dirty="0" smtClean="0">
                <a:ea typeface="ヒラギノ角ゴ Pro W3" pitchFamily="-65" charset="-128"/>
              </a:rPr>
              <a:t>Recall total reserves is given by the following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R</a:t>
            </a:r>
            <a:r>
              <a:rPr lang="en-US" altLang="en-US" dirty="0">
                <a:ea typeface="ヒラギノ角ゴ Pro W3" pitchFamily="-65" charset="-128"/>
              </a:rPr>
              <a:t> + 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i="1" baseline="-25000" dirty="0">
                <a:ea typeface="ヒラギノ角ゴ Pro W3" pitchFamily="-65" charset="-128"/>
              </a:rPr>
              <a:t>E</a:t>
            </a:r>
            <a:r>
              <a:rPr lang="en-US" altLang="en-US" dirty="0">
                <a:ea typeface="ヒラギノ角ゴ Pro W3" pitchFamily="-65" charset="-128"/>
              </a:rPr>
              <a:t> </a:t>
            </a:r>
            <a:endParaRPr lang="en-US" altLang="en-US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 err="1" smtClean="0">
                <a:ea typeface="ヒラギノ角ゴ Pro W3" pitchFamily="-65" charset="-128"/>
              </a:rPr>
              <a:t>rrr</a:t>
            </a:r>
            <a:r>
              <a:rPr lang="en-US" altLang="en-US" i="1" dirty="0" smtClean="0">
                <a:latin typeface="Symbol" panose="05050102010706020507" pitchFamily="18" charset="2"/>
                <a:ea typeface="ヒラギノ角ゴ Pro W3" pitchFamily="-65" charset="-128"/>
              </a:rPr>
              <a:t> </a:t>
            </a:r>
            <a:r>
              <a:rPr lang="en-US" altLang="en-US" i="1" dirty="0" smtClean="0">
                <a:latin typeface="Times New Roman"/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r>
              <a:rPr lang="en-US" altLang="en-US" dirty="0">
                <a:ea typeface="ヒラギノ角ゴ Pro W3" pitchFamily="-65" charset="-128"/>
              </a:rPr>
              <a:t> + </a:t>
            </a:r>
            <a:r>
              <a:rPr lang="en-US" altLang="en-US" i="1" dirty="0" smtClean="0">
                <a:ea typeface="ヒラギノ角ゴ Pro W3" pitchFamily="-65" charset="-128"/>
              </a:rPr>
              <a:t>err</a:t>
            </a:r>
            <a:r>
              <a:rPr lang="en-US" altLang="en-US" i="1" dirty="0" smtClean="0">
                <a:latin typeface="Symbol" panose="05050102010706020507" pitchFamily="18" charset="2"/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The </a:t>
            </a:r>
            <a:r>
              <a:rPr lang="en-US" altLang="en-US" dirty="0">
                <a:ea typeface="ヒラギノ角ゴ Pro W3" pitchFamily="-65" charset="-128"/>
              </a:rPr>
              <a:t>monetary base </a:t>
            </a:r>
            <a:r>
              <a:rPr lang="en-US" altLang="en-US" i="1" dirty="0">
                <a:ea typeface="ヒラギノ角ゴ Pro W3" pitchFamily="-65" charset="-128"/>
              </a:rPr>
              <a:t>MB</a:t>
            </a:r>
            <a:r>
              <a:rPr lang="en-US" altLang="en-US" dirty="0">
                <a:ea typeface="ヒラギノ角ゴ Pro W3" pitchFamily="-65" charset="-128"/>
              </a:rPr>
              <a:t> equals currency (</a:t>
            </a:r>
            <a:r>
              <a:rPr lang="en-US" altLang="en-US" i="1" dirty="0">
                <a:ea typeface="ヒラギノ角ゴ Pro W3" pitchFamily="-65" charset="-128"/>
              </a:rPr>
              <a:t>C</a:t>
            </a:r>
            <a:r>
              <a:rPr lang="en-US" altLang="en-US" dirty="0">
                <a:ea typeface="ヒラギノ角ゴ Pro W3" pitchFamily="-65" charset="-128"/>
              </a:rPr>
              <a:t>) plus reserves (</a:t>
            </a:r>
            <a:r>
              <a:rPr lang="en-US" altLang="en-US" i="1" dirty="0">
                <a:ea typeface="ヒラギノ角ゴ Pro W3" pitchFamily="-65" charset="-128"/>
              </a:rPr>
              <a:t>R</a:t>
            </a:r>
            <a:r>
              <a:rPr lang="en-US" altLang="en-US" dirty="0">
                <a:ea typeface="ヒラギノ角ゴ Pro W3" pitchFamily="-65" charset="-128"/>
              </a:rPr>
              <a:t>):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MB </a:t>
            </a:r>
            <a:r>
              <a:rPr lang="en-US" altLang="en-US" i="1" dirty="0">
                <a:ea typeface="ヒラギノ角ゴ Pro W3" pitchFamily="-65" charset="-128"/>
              </a:rPr>
              <a:t>= C +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r>
              <a:rPr lang="en-US" altLang="en-US" i="1" dirty="0" smtClean="0">
                <a:ea typeface="ヒラギノ角ゴ Pro W3" pitchFamily="-65" charset="-128"/>
              </a:rPr>
              <a:t>MB </a:t>
            </a:r>
            <a:r>
              <a:rPr lang="en-US" altLang="en-US" i="1" dirty="0">
                <a:ea typeface="ヒラギノ角ゴ Pro W3" pitchFamily="-65" charset="-128"/>
              </a:rPr>
              <a:t>= 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>
                <a:ea typeface="ヒラギノ角ゴ Pro W3" pitchFamily="-65" charset="-128"/>
              </a:rPr>
              <a:t>D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+ </a:t>
            </a:r>
            <a:r>
              <a:rPr lang="en-US" altLang="en-US" i="1" dirty="0" err="1" smtClean="0">
                <a:ea typeface="ヒラギノ角ゴ Pro W3" pitchFamily="-65" charset="-128"/>
              </a:rPr>
              <a:t>rrr</a:t>
            </a:r>
            <a:r>
              <a:rPr lang="en-US" altLang="en-US" i="1" dirty="0" smtClean="0">
                <a:latin typeface="Symbol" panose="05050102010706020507" pitchFamily="18" charset="2"/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>
                <a:ea typeface="ヒラギノ角ゴ Pro W3" pitchFamily="-65" charset="-128"/>
              </a:rPr>
              <a:t>D</a:t>
            </a:r>
            <a:r>
              <a:rPr lang="en-US" altLang="en-US" dirty="0">
                <a:ea typeface="ヒラギノ角ゴ Pro W3" pitchFamily="-65" charset="-128"/>
              </a:rPr>
              <a:t> + </a:t>
            </a:r>
            <a:r>
              <a:rPr lang="en-US" altLang="en-US" i="1" dirty="0" smtClean="0">
                <a:ea typeface="ヒラギノ角ゴ Pro W3" pitchFamily="-65" charset="-128"/>
              </a:rPr>
              <a:t>err</a:t>
            </a:r>
            <a:r>
              <a:rPr lang="en-US" altLang="en-US" i="1" dirty="0" smtClean="0">
                <a:latin typeface="Symbol" panose="05050102010706020507" pitchFamily="18" charset="2"/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endParaRPr lang="en-US" altLang="en-US" i="1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r>
              <a:rPr lang="en-US" altLang="en-US" i="1" dirty="0" smtClean="0">
                <a:ea typeface="ヒラギノ角ゴ Pro W3" pitchFamily="-65" charset="-128"/>
              </a:rPr>
              <a:t>MB </a:t>
            </a:r>
            <a:r>
              <a:rPr lang="en-US" altLang="en-US" i="1" dirty="0">
                <a:ea typeface="ヒラギノ角ゴ Pro W3" pitchFamily="-65" charset="-128"/>
              </a:rPr>
              <a:t>= </a:t>
            </a:r>
            <a:r>
              <a:rPr lang="en-US" altLang="en-US" dirty="0" smtClean="0">
                <a:ea typeface="ヒラギノ角ゴ Pro W3" pitchFamily="-65" charset="-128"/>
              </a:rPr>
              <a:t>(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</a:rPr>
              <a:t>+ </a:t>
            </a:r>
            <a:r>
              <a:rPr lang="en-US" altLang="en-US" i="1" dirty="0" err="1" smtClean="0">
                <a:ea typeface="ヒラギノ角ゴ Pro W3" pitchFamily="-65" charset="-128"/>
              </a:rPr>
              <a:t>rrr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+ </a:t>
            </a:r>
            <a:r>
              <a:rPr lang="en-US" altLang="en-US" i="1" dirty="0" smtClean="0">
                <a:ea typeface="ヒラギノ角ゴ Pro W3" pitchFamily="-65" charset="-128"/>
              </a:rPr>
              <a:t>err</a:t>
            </a:r>
            <a:r>
              <a:rPr lang="en-US" altLang="en-US" dirty="0" smtClean="0">
                <a:ea typeface="ヒラギノ角ゴ Pro W3" pitchFamily="-65" charset="-128"/>
              </a:rPr>
              <a:t>)</a:t>
            </a:r>
            <a:r>
              <a:rPr lang="en-US" altLang="en-US" i="1" dirty="0" smtClean="0">
                <a:latin typeface="Symbol" panose="05050102010706020507" pitchFamily="18" charset="2"/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endParaRPr lang="en-US" altLang="en-US" dirty="0" smtClean="0">
              <a:ea typeface="ヒラギノ角ゴ Pro W3" pitchFamily="-65" charset="-128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05400" y="2286000"/>
            <a:ext cx="2819400" cy="4572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2430924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10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Deriving the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Dividing both sides by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r>
              <a:rPr lang="en-US" altLang="en-US" dirty="0" smtClean="0">
                <a:ea typeface="ヒラギノ角ゴ Pro W3" pitchFamily="-65" charset="-128"/>
              </a:rPr>
              <a:t>’s coefficient yields</a:t>
            </a:r>
          </a:p>
          <a:p>
            <a:pPr eaLnBrk="1" hangingPunct="1">
              <a:spcBef>
                <a:spcPts val="120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Define </a:t>
            </a:r>
            <a:r>
              <a:rPr lang="en-US" altLang="en-US" dirty="0">
                <a:ea typeface="ヒラギノ角ゴ Pro W3" pitchFamily="-65" charset="-128"/>
              </a:rPr>
              <a:t>money as currency plus checkable </a:t>
            </a:r>
            <a:r>
              <a:rPr lang="en-US" altLang="en-US" dirty="0" smtClean="0">
                <a:ea typeface="ヒラギノ角ゴ Pro W3" pitchFamily="-65" charset="-128"/>
              </a:rPr>
              <a:t>deposits (M1):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M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i="1" dirty="0">
                <a:ea typeface="ヒラギノ角ゴ Pro W3" pitchFamily="-65" charset="-128"/>
              </a:rPr>
              <a:t>C</a:t>
            </a:r>
            <a:r>
              <a:rPr lang="en-US" altLang="en-US" dirty="0">
                <a:ea typeface="ヒラギノ角ゴ Pro W3" pitchFamily="-65" charset="-128"/>
              </a:rPr>
              <a:t> +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</a:p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M</a:t>
            </a:r>
            <a:r>
              <a:rPr lang="en-US" altLang="en-US" dirty="0" smtClean="0">
                <a:ea typeface="ヒラギノ角ゴ Pro W3" pitchFamily="-65" charset="-128"/>
              </a:rPr>
              <a:t> = 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i="1" dirty="0" smtClean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 </a:t>
            </a:r>
            <a:r>
              <a:rPr lang="en-US" altLang="en-US" dirty="0" smtClean="0">
                <a:ea typeface="ヒラギノ角ゴ Pro W3" pitchFamily="-65" charset="-128"/>
              </a:rPr>
              <a:t>+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</a:p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US" altLang="en-US" i="1" dirty="0">
                <a:ea typeface="ヒラギノ角ゴ Pro W3" pitchFamily="-65" charset="-128"/>
              </a:rPr>
              <a:t>M</a:t>
            </a:r>
            <a:r>
              <a:rPr lang="en-US" altLang="en-US" dirty="0">
                <a:ea typeface="ヒラギノ角ゴ Pro W3" pitchFamily="-65" charset="-128"/>
              </a:rPr>
              <a:t> = </a:t>
            </a:r>
            <a:r>
              <a:rPr lang="en-US" altLang="en-US" dirty="0" smtClean="0">
                <a:ea typeface="ヒラギノ角ゴ Pro W3" pitchFamily="-65" charset="-128"/>
              </a:rPr>
              <a:t>(</a:t>
            </a: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</a:t>
            </a:r>
            <a:r>
              <a:rPr lang="en-US" altLang="en-US" dirty="0" smtClean="0">
                <a:ea typeface="ヒラギノ角ゴ Pro W3" pitchFamily="-65" charset="-128"/>
              </a:rPr>
              <a:t>+ 1)</a:t>
            </a:r>
            <a:r>
              <a:rPr lang="en-US" altLang="en-US" i="1" dirty="0">
                <a:ea typeface="ヒラギノ角ゴ Pro W3" pitchFamily="-65" charset="-128"/>
              </a:rPr>
              <a:t> </a:t>
            </a:r>
            <a:r>
              <a:rPr lang="en-US" altLang="en-US" i="1" dirty="0">
                <a:ea typeface="ヒラギノ角ゴ Pro W3" pitchFamily="-65" charset="-128"/>
                <a:cs typeface="Times New Roman"/>
              </a:rPr>
              <a:t>·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Replace </a:t>
            </a:r>
            <a:r>
              <a:rPr lang="en-US" altLang="en-US" i="1" dirty="0" smtClean="0">
                <a:ea typeface="ヒラギノ角ゴ Pro W3" pitchFamily="-65" charset="-128"/>
              </a:rPr>
              <a:t>D </a:t>
            </a:r>
            <a:r>
              <a:rPr lang="en-US" altLang="en-US" dirty="0" smtClean="0">
                <a:ea typeface="ヒラギノ角ゴ Pro W3" pitchFamily="-65" charset="-128"/>
              </a:rPr>
              <a:t>above with what it equals: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sz="1050" dirty="0">
                <a:ea typeface="ヒラギノ角ゴ Pro W3" pitchFamily="-65" charset="-128"/>
              </a:rPr>
              <a:t>	</a:t>
            </a:r>
            <a:endParaRPr lang="en-US" altLang="en-US" sz="800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en-US" altLang="en-US" dirty="0" smtClean="0">
              <a:ea typeface="ヒラギノ角ゴ Pro W3" pitchFamily="-65" charset="-128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676077"/>
              </p:ext>
            </p:extLst>
          </p:nvPr>
        </p:nvGraphicFramePr>
        <p:xfrm>
          <a:off x="3276600" y="2468563"/>
          <a:ext cx="26670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0" name="Equation" r:id="rId4" imgW="1434960" imgH="393480" progId="Equation.DSMT4">
                  <p:embed/>
                </p:oleObj>
              </mc:Choice>
              <mc:Fallback>
                <p:oleObj name="Equation" r:id="rId4" imgW="14349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2468563"/>
                        <a:ext cx="2667000" cy="73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111845"/>
              </p:ext>
            </p:extLst>
          </p:nvPr>
        </p:nvGraphicFramePr>
        <p:xfrm>
          <a:off x="3208338" y="5822950"/>
          <a:ext cx="271621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1" name="Equation" r:id="rId6" imgW="1460160" imgH="393480" progId="Equation.DSMT4">
                  <p:embed/>
                </p:oleObj>
              </mc:Choice>
              <mc:Fallback>
                <p:oleObj name="Equation" r:id="rId6" imgW="14601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8" y="5822950"/>
                        <a:ext cx="2716212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2726490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10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Properties of the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If the propensities to hold currency and excess reserves are zero,</a:t>
            </a: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The money multiplier becomes the simple money multiplier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sz="1050" dirty="0">
                <a:ea typeface="ヒラギノ角ゴ Pro W3" pitchFamily="-65" charset="-128"/>
              </a:rPr>
              <a:t>	</a:t>
            </a:r>
            <a:endParaRPr lang="en-US" altLang="en-US" sz="800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en-US" altLang="en-US" dirty="0" smtClean="0">
              <a:ea typeface="ヒラギノ角ゴ Pro W3" pitchFamily="-65" charset="-12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049787"/>
              </p:ext>
            </p:extLst>
          </p:nvPr>
        </p:nvGraphicFramePr>
        <p:xfrm>
          <a:off x="3208338" y="2362200"/>
          <a:ext cx="2716212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2" name="Equation" r:id="rId4" imgW="1460160" imgH="393480" progId="Equation.DSMT4">
                  <p:embed/>
                </p:oleObj>
              </mc:Choice>
              <mc:Fallback>
                <p:oleObj name="Equation" r:id="rId4" imgW="14601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8" y="2362200"/>
                        <a:ext cx="2716212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081645"/>
              </p:ext>
            </p:extLst>
          </p:nvPr>
        </p:nvGraphicFramePr>
        <p:xfrm>
          <a:off x="3348038" y="3435350"/>
          <a:ext cx="23844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3" name="Equation" r:id="rId6" imgW="1282680" imgH="393480" progId="Equation.DSMT4">
                  <p:embed/>
                </p:oleObj>
              </mc:Choice>
              <mc:Fallback>
                <p:oleObj name="Equation" r:id="rId6" imgW="1282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435350"/>
                        <a:ext cx="23844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744816"/>
              </p:ext>
            </p:extLst>
          </p:nvPr>
        </p:nvGraphicFramePr>
        <p:xfrm>
          <a:off x="3773488" y="4425950"/>
          <a:ext cx="160655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4" name="Equation" r:id="rId8" imgW="863280" imgH="393480" progId="Equation.DSMT4">
                  <p:embed/>
                </p:oleObj>
              </mc:Choice>
              <mc:Fallback>
                <p:oleObj name="Equation" r:id="rId8" imgW="863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488" y="4425950"/>
                        <a:ext cx="160655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3050666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10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Properties of the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Suppose the propensity to hold excess reserves increases.  </a:t>
            </a: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Thus, an increase in the propensity to hold excess reserves</a:t>
            </a:r>
            <a:br>
              <a:rPr lang="en-US" altLang="en-US" i="1" dirty="0" smtClean="0">
                <a:ea typeface="ヒラギノ角ゴ Pro W3" pitchFamily="-65" charset="-128"/>
              </a:rPr>
            </a:br>
            <a:r>
              <a:rPr lang="en-US" altLang="en-US" i="1" dirty="0" smtClean="0">
                <a:ea typeface="ヒラギノ角ゴ Pro W3" pitchFamily="-65" charset="-128"/>
              </a:rPr>
              <a:t>decreases the money supply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altLang="en-US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This also implies that an </a:t>
            </a:r>
            <a:r>
              <a:rPr lang="en-US" altLang="en-US" i="1" dirty="0">
                <a:ea typeface="ヒラギノ角ゴ Pro W3" pitchFamily="-65" charset="-128"/>
              </a:rPr>
              <a:t>increase in the </a:t>
            </a:r>
            <a:r>
              <a:rPr lang="en-US" altLang="en-US" i="1" dirty="0" smtClean="0">
                <a:ea typeface="ヒラギノ角ゴ Pro W3" pitchFamily="-65" charset="-128"/>
              </a:rPr>
              <a:t>required reserves ratio</a:t>
            </a:r>
            <a:br>
              <a:rPr lang="en-US" altLang="en-US" i="1" dirty="0" smtClean="0">
                <a:ea typeface="ヒラギノ角ゴ Pro W3" pitchFamily="-65" charset="-128"/>
              </a:rPr>
            </a:br>
            <a:r>
              <a:rPr lang="en-US" altLang="en-US" i="1" dirty="0" smtClean="0">
                <a:ea typeface="ヒラギノ角ゴ Pro W3" pitchFamily="-65" charset="-128"/>
              </a:rPr>
              <a:t>decreases </a:t>
            </a:r>
            <a:r>
              <a:rPr lang="en-US" altLang="en-US" i="1" dirty="0">
                <a:ea typeface="ヒラギノ角ゴ Pro W3" pitchFamily="-65" charset="-128"/>
              </a:rPr>
              <a:t>the money supply</a:t>
            </a:r>
            <a:r>
              <a:rPr lang="en-US" altLang="en-US" dirty="0">
                <a:ea typeface="ヒラギノ角ゴ Pro W3" pitchFamily="-65" charset="-128"/>
              </a:rPr>
              <a:t>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sz="1050" dirty="0">
                <a:ea typeface="ヒラギノ角ゴ Pro W3" pitchFamily="-65" charset="-128"/>
              </a:rPr>
              <a:t>	</a:t>
            </a:r>
            <a:endParaRPr lang="en-US" altLang="en-US" sz="800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en-US" altLang="en-US" dirty="0" smtClean="0">
              <a:ea typeface="ヒラギノ角ゴ Pro W3" pitchFamily="-65" charset="-12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79927"/>
              </p:ext>
            </p:extLst>
          </p:nvPr>
        </p:nvGraphicFramePr>
        <p:xfrm>
          <a:off x="2620963" y="2362200"/>
          <a:ext cx="389255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8" name="Equation" r:id="rId4" imgW="2095200" imgH="393480" progId="Equation.DSMT4">
                  <p:embed/>
                </p:oleObj>
              </mc:Choice>
              <mc:Fallback>
                <p:oleObj name="Equation" r:id="rId4" imgW="2095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0963" y="2362200"/>
                        <a:ext cx="389255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45572"/>
              </p:ext>
            </p:extLst>
          </p:nvPr>
        </p:nvGraphicFramePr>
        <p:xfrm>
          <a:off x="2992438" y="3489325"/>
          <a:ext cx="325596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9" name="Equation" r:id="rId6" imgW="1752480" imgH="419040" progId="Equation.DSMT4">
                  <p:embed/>
                </p:oleObj>
              </mc:Choice>
              <mc:Fallback>
                <p:oleObj name="Equation" r:id="rId6" imgW="17524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438" y="3489325"/>
                        <a:ext cx="3255962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23883980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10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Properties of the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Suppose the propensity to hold currency increases.  </a:t>
            </a: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 smtClean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Thus, an increase in the propensity to hold currency will </a:t>
            </a:r>
            <a:br>
              <a:rPr lang="en-US" altLang="en-US" i="1" dirty="0" smtClean="0">
                <a:ea typeface="ヒラギノ角ゴ Pro W3" pitchFamily="-65" charset="-128"/>
              </a:rPr>
            </a:br>
            <a:r>
              <a:rPr lang="en-US" altLang="en-US" i="1" dirty="0" smtClean="0">
                <a:ea typeface="ヒラギノ角ゴ Pro W3" pitchFamily="-65" charset="-128"/>
              </a:rPr>
              <a:t>generally decrease the money supply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sz="1050" dirty="0">
                <a:ea typeface="ヒラギノ角ゴ Pro W3" pitchFamily="-65" charset="-128"/>
              </a:rPr>
              <a:t>	</a:t>
            </a:r>
            <a:endParaRPr lang="en-US" altLang="en-US" sz="800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200"/>
              </a:spcBef>
              <a:buNone/>
              <a:defRPr/>
            </a:pP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en-US" altLang="en-US" dirty="0" smtClean="0">
              <a:ea typeface="ヒラギノ角ゴ Pro W3" pitchFamily="-65" charset="-12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127303"/>
              </p:ext>
            </p:extLst>
          </p:nvPr>
        </p:nvGraphicFramePr>
        <p:xfrm>
          <a:off x="1228725" y="2620962"/>
          <a:ext cx="66770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4" name="Equation" r:id="rId4" imgW="3593880" imgH="393480" progId="Equation.DSMT4">
                  <p:embed/>
                </p:oleObj>
              </mc:Choice>
              <mc:Fallback>
                <p:oleObj name="Equation" r:id="rId4" imgW="3593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2620962"/>
                        <a:ext cx="66770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954150"/>
              </p:ext>
            </p:extLst>
          </p:nvPr>
        </p:nvGraphicFramePr>
        <p:xfrm>
          <a:off x="2971800" y="3962400"/>
          <a:ext cx="5805487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5" name="Equation" r:id="rId6" imgW="3124080" imgH="419040" progId="Equation.DSMT4">
                  <p:embed/>
                </p:oleObj>
              </mc:Choice>
              <mc:Fallback>
                <p:oleObj name="Equation" r:id="rId6" imgW="31240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962400"/>
                        <a:ext cx="5805487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53237" y="3978275"/>
            <a:ext cx="1924050" cy="8382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547608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24000"/>
            <a:ext cx="838200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1800"/>
              </a:spcBef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ea typeface="ヒラギノ角ゴ Pro W3" pitchFamily="-65" charset="-128"/>
              </a:rPr>
              <a:t>Example: money multiplier</a:t>
            </a:r>
            <a:endParaRPr lang="en-US" altLang="en-US" dirty="0">
              <a:ea typeface="ヒラギノ角ゴ Pro W3" pitchFamily="-65" charset="-128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Suppose </a:t>
            </a:r>
            <a:r>
              <a:rPr lang="en-US" altLang="en-US" i="1" dirty="0" err="1" smtClean="0">
                <a:ea typeface="ヒラギノ角ゴ Pro W3" pitchFamily="-65" charset="-128"/>
              </a:rPr>
              <a:t>rrr</a:t>
            </a:r>
            <a:r>
              <a:rPr lang="en-US" altLang="en-US" dirty="0" smtClean="0">
                <a:ea typeface="ヒラギノ角ゴ Pro W3" pitchFamily="-65" charset="-128"/>
              </a:rPr>
              <a:t> = 0.1, </a:t>
            </a:r>
            <a:r>
              <a:rPr lang="en-US" altLang="en-US" i="1" dirty="0" smtClean="0">
                <a:ea typeface="ヒラギノ角ゴ Pro W3" pitchFamily="-65" charset="-128"/>
              </a:rPr>
              <a:t>C</a:t>
            </a:r>
            <a:r>
              <a:rPr lang="en-US" altLang="en-US" dirty="0" smtClean="0">
                <a:ea typeface="ヒラギノ角ゴ Pro W3" pitchFamily="-65" charset="-128"/>
              </a:rPr>
              <a:t> = $400b, </a:t>
            </a:r>
            <a:r>
              <a:rPr lang="en-US" altLang="en-US" i="1" dirty="0" smtClean="0">
                <a:ea typeface="ヒラギノ角ゴ Pro W3" pitchFamily="-65" charset="-128"/>
              </a:rPr>
              <a:t>D</a:t>
            </a:r>
            <a:r>
              <a:rPr lang="en-US" altLang="en-US" dirty="0" smtClean="0">
                <a:ea typeface="ヒラギノ角ゴ Pro W3" pitchFamily="-65" charset="-128"/>
              </a:rPr>
              <a:t> = $800b, and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E</a:t>
            </a:r>
            <a:r>
              <a:rPr lang="en-US" altLang="en-US" dirty="0" smtClean="0">
                <a:ea typeface="ヒラギノ角ゴ Pro W3" pitchFamily="-65" charset="-128"/>
              </a:rPr>
              <a:t> = $0.8b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r>
              <a:rPr lang="en-US" altLang="en-US" i="1" dirty="0" err="1" smtClean="0">
                <a:ea typeface="ヒラギノ角ゴ Pro W3" pitchFamily="-65" charset="-128"/>
              </a:rPr>
              <a:t>cr</a:t>
            </a:r>
            <a:r>
              <a:rPr lang="en-US" altLang="en-US" i="1" dirty="0" smtClean="0">
                <a:ea typeface="ヒラギノ角ゴ Pro W3" pitchFamily="-65" charset="-128"/>
              </a:rPr>
              <a:t> = C / D</a:t>
            </a:r>
            <a:r>
              <a:rPr lang="en-US" altLang="en-US" dirty="0" smtClean="0">
                <a:ea typeface="ヒラギノ角ゴ Pro W3" pitchFamily="-65" charset="-128"/>
              </a:rPr>
              <a:t> = 400/800 = 0.5</a:t>
            </a:r>
          </a:p>
          <a:p>
            <a:pPr marL="0" indent="0" algn="ctr" eaLnBrk="1" hangingPunct="1">
              <a:spcBef>
                <a:spcPts val="180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err </a:t>
            </a:r>
            <a:r>
              <a:rPr lang="en-US" altLang="en-US" i="1" dirty="0">
                <a:ea typeface="ヒラギノ角ゴ Pro W3" pitchFamily="-65" charset="-128"/>
              </a:rPr>
              <a:t>=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i="1" baseline="-25000" dirty="0" smtClean="0">
                <a:ea typeface="ヒラギノ角ゴ Pro W3" pitchFamily="-65" charset="-128"/>
              </a:rPr>
              <a:t>E </a:t>
            </a:r>
            <a:r>
              <a:rPr lang="en-US" altLang="en-US" i="1" dirty="0" smtClean="0">
                <a:ea typeface="ヒラギノ角ゴ Pro W3" pitchFamily="-65" charset="-128"/>
              </a:rPr>
              <a:t>/ D</a:t>
            </a:r>
            <a:r>
              <a:rPr lang="en-US" altLang="en-US" dirty="0" smtClean="0">
                <a:ea typeface="ヒラギノ角ゴ Pro W3" pitchFamily="-65" charset="-128"/>
              </a:rPr>
              <a:t>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dirty="0" smtClean="0">
                <a:ea typeface="ヒラギノ角ゴ Pro W3" pitchFamily="-65" charset="-128"/>
              </a:rPr>
              <a:t>0.8/800 </a:t>
            </a:r>
            <a:r>
              <a:rPr lang="en-US" altLang="en-US" dirty="0">
                <a:ea typeface="ヒラギノ角ゴ Pro W3" pitchFamily="-65" charset="-128"/>
              </a:rPr>
              <a:t>= </a:t>
            </a:r>
            <a:r>
              <a:rPr lang="en-US" altLang="en-US" dirty="0" smtClean="0">
                <a:ea typeface="ヒラギノ角ゴ Pro W3" pitchFamily="-65" charset="-128"/>
              </a:rPr>
              <a:t>0.001</a:t>
            </a: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r>
              <a:rPr lang="en-US" altLang="en-US" i="1" dirty="0" smtClean="0">
                <a:ea typeface="ヒラギノ角ゴ Pro W3" pitchFamily="-65" charset="-128"/>
              </a:rPr>
              <a:t>This is much smaller than the simple money multiplier </a:t>
            </a:r>
            <a:r>
              <a:rPr lang="en-US" altLang="en-US" dirty="0" smtClean="0">
                <a:ea typeface="ヒラギノ角ゴ Pro W3" pitchFamily="-65" charset="-128"/>
              </a:rPr>
              <a:t>= 10</a:t>
            </a:r>
          </a:p>
          <a:p>
            <a:pPr marL="0" indent="0" algn="ctr" eaLnBrk="1" hangingPunct="1">
              <a:spcBef>
                <a:spcPts val="1800"/>
              </a:spcBef>
              <a:buNone/>
            </a:pPr>
            <a:r>
              <a:rPr lang="en-US" altLang="en-US" dirty="0" smtClean="0">
                <a:ea typeface="ヒラギノ角ゴ Pro W3" pitchFamily="-65" charset="-128"/>
              </a:rPr>
              <a:t> </a:t>
            </a:r>
            <a:endParaRPr lang="en-US" altLang="en-US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i="1" dirty="0" smtClean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</a:pPr>
            <a:endParaRPr lang="en-US" altLang="en-US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 smtClean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endParaRPr lang="en-US" altLang="en-US" sz="1050" dirty="0">
              <a:ea typeface="ヒラギノ角ゴ Pro W3" pitchFamily="-65" charset="-128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</a:pPr>
            <a:r>
              <a:rPr lang="en-US" altLang="en-US" sz="1050" dirty="0">
                <a:ea typeface="ヒラギノ角ゴ Pro W3" pitchFamily="-65" charset="-128"/>
              </a:rPr>
              <a:t>	</a:t>
            </a:r>
            <a:endParaRPr lang="en-US" altLang="en-US" sz="800" dirty="0">
              <a:ea typeface="ヒラギノ角ゴ Pro W3" pitchFamily="-65" charset="-128"/>
            </a:endParaRPr>
          </a:p>
          <a:p>
            <a:pPr marL="0" indent="0" algn="ctr" eaLnBrk="1" hangingPunct="1">
              <a:spcBef>
                <a:spcPts val="1800"/>
              </a:spcBef>
              <a:buNone/>
              <a:defRPr/>
            </a:pPr>
            <a:endParaRPr lang="en-US" altLang="en-US" baseline="-25000" dirty="0">
              <a:ea typeface="ヒラギノ角ゴ Pro W3" pitchFamily="-65" charset="-128"/>
            </a:endParaRPr>
          </a:p>
          <a:p>
            <a:pPr eaLnBrk="1" hangingPunct="1">
              <a:spcBef>
                <a:spcPts val="1800"/>
              </a:spcBef>
              <a:defRPr/>
            </a:pPr>
            <a:endParaRPr lang="en-US" altLang="en-US" dirty="0" smtClean="0">
              <a:ea typeface="ヒラギノ角ゴ Pro W3" pitchFamily="-65" charset="-128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182736"/>
              </p:ext>
            </p:extLst>
          </p:nvPr>
        </p:nvGraphicFramePr>
        <p:xfrm>
          <a:off x="3652838" y="3741738"/>
          <a:ext cx="20764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1" name="Equation" r:id="rId4" imgW="1117440" imgH="393480" progId="Equation.DSMT4">
                  <p:embed/>
                </p:oleObj>
              </mc:Choice>
              <mc:Fallback>
                <p:oleObj name="Equation" r:id="rId4" imgW="11174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8" y="3741738"/>
                        <a:ext cx="207645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446026"/>
              </p:ext>
            </p:extLst>
          </p:nvPr>
        </p:nvGraphicFramePr>
        <p:xfrm>
          <a:off x="3487738" y="4648200"/>
          <a:ext cx="2408237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2" name="Equation" r:id="rId6" imgW="1295280" imgH="393480" progId="Equation.DSMT4">
                  <p:embed/>
                </p:oleObj>
              </mc:Choice>
              <mc:Fallback>
                <p:oleObj name="Equation" r:id="rId6" imgW="1295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7738" y="4648200"/>
                        <a:ext cx="2408237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321441"/>
              </p:ext>
            </p:extLst>
          </p:nvPr>
        </p:nvGraphicFramePr>
        <p:xfrm>
          <a:off x="4248150" y="5715000"/>
          <a:ext cx="92075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3" name="Equation" r:id="rId8" imgW="495000" imgH="177480" progId="Equation.DSMT4">
                  <p:embed/>
                </p:oleObj>
              </mc:Choice>
              <mc:Fallback>
                <p:oleObj name="Equation" r:id="rId8" imgW="4950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5715000"/>
                        <a:ext cx="92075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59310" y="2501900"/>
            <a:ext cx="1212789" cy="304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10200" y="2514600"/>
            <a:ext cx="1212789" cy="304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46610" y="3035300"/>
            <a:ext cx="1212789" cy="304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283200" y="3048000"/>
            <a:ext cx="1212789" cy="3048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39823" y="0"/>
            <a:ext cx="885177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>
                <a:ea typeface="ヒラギノ角ゴ Pro W3" pitchFamily="-65" charset="-128"/>
              </a:rPr>
              <a:t>Multiple Deposit Creation</a:t>
            </a:r>
          </a:p>
        </p:txBody>
      </p:sp>
    </p:spTree>
    <p:extLst>
      <p:ext uri="{BB962C8B-B14F-4D97-AF65-F5344CB8AC3E}">
        <p14:creationId xmlns:p14="http://schemas.microsoft.com/office/powerpoint/2010/main" val="787010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14600"/>
            <a:ext cx="9144000" cy="1828800"/>
          </a:xfrm>
        </p:spPr>
        <p:txBody>
          <a:bodyPr/>
          <a:lstStyle/>
          <a:p>
            <a:r>
              <a:rPr lang="en-US" altLang="en-US" sz="3600" dirty="0" smtClean="0"/>
              <a:t>Chapter 15</a:t>
            </a:r>
            <a:br>
              <a:rPr lang="en-US" altLang="en-US" sz="3600" dirty="0" smtClean="0"/>
            </a:br>
            <a:r>
              <a:rPr lang="en-US" altLang="en-US" dirty="0" smtClean="0"/>
              <a:t>Tools of </a:t>
            </a:r>
            <a:br>
              <a:rPr lang="en-US" altLang="en-US" dirty="0" smtClean="0"/>
            </a:br>
            <a:r>
              <a:rPr lang="en-US" altLang="en-US" dirty="0" smtClean="0"/>
              <a:t>Monetary Policy</a:t>
            </a:r>
            <a:br>
              <a:rPr lang="en-US" altLang="en-US" dirty="0" smtClean="0"/>
            </a:br>
            <a:endParaRPr lang="en-US" alt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Demand for Reserves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534400" cy="60960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0000FF"/>
                </a:solidFill>
              </a:rPr>
              <a:t>Quantity Demanded for Excess Reserves</a:t>
            </a:r>
            <a:r>
              <a:rPr lang="en-US" altLang="en-US" dirty="0" smtClean="0"/>
              <a:t> (       ) provide banks with insurance against big withdrawals (caused by bank runs)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4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federal funds interest rate (</a:t>
            </a:r>
            <a:r>
              <a:rPr lang="en-US" altLang="en-US" i="1" dirty="0" err="1" smtClean="0">
                <a:solidFill>
                  <a:srgbClr val="0000FF"/>
                </a:solidFill>
              </a:rPr>
              <a:t>i</a:t>
            </a:r>
            <a:r>
              <a:rPr lang="en-US" altLang="en-US" i="1" baseline="-25000" dirty="0" err="1" smtClean="0">
                <a:solidFill>
                  <a:srgbClr val="0000FF"/>
                </a:solidFill>
              </a:rPr>
              <a:t>ff</a:t>
            </a:r>
            <a:r>
              <a:rPr lang="en-US" altLang="en-US" i="1" baseline="-25000" dirty="0" smtClean="0">
                <a:solidFill>
                  <a:srgbClr val="0000FF"/>
                </a:solidFill>
              </a:rPr>
              <a:t> </a:t>
            </a:r>
            <a:r>
              <a:rPr lang="en-US" altLang="en-US" dirty="0" smtClean="0"/>
              <a:t>) is the cost of “big withdrawal” insurance.  </a:t>
            </a:r>
          </a:p>
          <a:p>
            <a:pPr marL="828675" lvl="1" indent="-371475" algn="l" eaLnBrk="1" hangingPunct="1"/>
            <a:r>
              <a:rPr lang="en-US" altLang="en-US" i="1" dirty="0" smtClean="0"/>
              <a:t>	The cost of excess reserves is the opportunity cost of not making loans.</a:t>
            </a: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12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If 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dirty="0" smtClean="0"/>
              <a:t> falls, the cost of excess reserves falls (the cost of big withdrawal insurance).</a:t>
            </a:r>
          </a:p>
          <a:p>
            <a:pPr marL="828675" lvl="1" indent="-371475" algn="l" eaLnBrk="1" hangingPunct="1"/>
            <a:r>
              <a:rPr lang="en-US" altLang="en-US" dirty="0" smtClean="0"/>
              <a:t>	Thus banks are more willing to purchase more “big-withdrawal” insurance 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10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b="1" dirty="0" smtClean="0">
              <a:solidFill>
                <a:srgbClr val="0000FF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b="1" dirty="0" smtClean="0">
              <a:solidFill>
                <a:srgbClr val="0000FF"/>
              </a:solidFill>
            </a:endParaRP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b="1" dirty="0" smtClean="0">
                <a:solidFill>
                  <a:srgbClr val="0000FF"/>
                </a:solidFill>
              </a:rPr>
              <a:t>Demand for Excess Reserves:</a:t>
            </a:r>
            <a:r>
              <a:rPr lang="en-US" altLang="en-US" dirty="0" smtClean="0"/>
              <a:t>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100" dirty="0" smtClean="0"/>
          </a:p>
          <a:p>
            <a:pPr marL="1285875" lvl="2" indent="-371475" algn="l" eaLnBrk="1" hangingPunct="1">
              <a:spcBef>
                <a:spcPts val="0"/>
              </a:spcBef>
            </a:pPr>
            <a:r>
              <a:rPr lang="en-US" altLang="en-US" i="1" dirty="0" smtClean="0">
                <a:solidFill>
                  <a:srgbClr val="0000FF"/>
                </a:solidFill>
              </a:rPr>
              <a:t>s</a:t>
            </a:r>
            <a:r>
              <a:rPr lang="en-US" altLang="en-US" dirty="0" smtClean="0"/>
              <a:t> = shock parameter, which increases if </a:t>
            </a:r>
          </a:p>
          <a:p>
            <a:pPr marL="828675" lvl="1" indent="-371475" algn="l" eaLnBrk="1" hangingPunct="1">
              <a:spcBef>
                <a:spcPts val="0"/>
              </a:spcBef>
              <a:buFont typeface="Wingdings" panose="05000000000000000000" pitchFamily="2" charset="2"/>
              <a:buChar char="ú"/>
            </a:pPr>
            <a:endParaRPr lang="en-US" altLang="en-US" sz="400" dirty="0"/>
          </a:p>
          <a:p>
            <a:pPr marL="1743075" lvl="3" indent="-371475" algn="l" eaLnBrk="1" hangingPunct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/>
              <a:t>i</a:t>
            </a:r>
            <a:r>
              <a:rPr lang="en-US" dirty="0" smtClean="0"/>
              <a:t>n government intervention (e.g., </a:t>
            </a:r>
            <a:r>
              <a:rPr lang="en-US" i="1" dirty="0" smtClean="0"/>
              <a:t>w</a:t>
            </a:r>
            <a:r>
              <a:rPr lang="en-US" dirty="0" smtClean="0"/>
              <a:t> &amp; </a:t>
            </a:r>
            <a:r>
              <a:rPr lang="en-US" i="1" dirty="0" smtClean="0"/>
              <a:t>p</a:t>
            </a:r>
            <a:r>
              <a:rPr lang="en-US" dirty="0" smtClean="0"/>
              <a:t> controls) because interfering with price signals can stifle </a:t>
            </a:r>
            <a:r>
              <a:rPr lang="en-US" dirty="0"/>
              <a:t>innovation </a:t>
            </a:r>
            <a:r>
              <a:rPr lang="en-US" dirty="0" smtClean="0"/>
              <a:t>&amp; </a:t>
            </a:r>
            <a:r>
              <a:rPr lang="en-US" dirty="0"/>
              <a:t>entrepreneurialism</a:t>
            </a:r>
            <a:r>
              <a:rPr lang="en-US" dirty="0" smtClean="0"/>
              <a:t>.</a:t>
            </a:r>
          </a:p>
          <a:p>
            <a:pPr marL="1743075" lvl="3" indent="-371475" algn="l" eaLnBrk="1" hangingPunct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 smtClean="0"/>
              <a:t>in economic growth (default </a:t>
            </a:r>
            <a:r>
              <a:rPr lang="en-US" dirty="0"/>
              <a:t>risk </a:t>
            </a:r>
            <a:r>
              <a:rPr lang="en-US" dirty="0" smtClean="0"/>
              <a:t>is lower &amp; C&amp;I lending rises)</a:t>
            </a:r>
          </a:p>
          <a:p>
            <a:pPr marL="1743075" lvl="3" indent="-371475" algn="l" eaLnBrk="1" hangingPunct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i="1" dirty="0" smtClean="0">
                <a:latin typeface="Symbol" panose="05050102010706020507" pitchFamily="18" charset="2"/>
              </a:rPr>
              <a:t>r</a:t>
            </a:r>
            <a:r>
              <a:rPr lang="en-US" dirty="0" smtClean="0"/>
              <a:t> is adjusted up </a:t>
            </a:r>
            <a:r>
              <a:rPr lang="en-US" dirty="0"/>
              <a:t>or </a:t>
            </a:r>
            <a:r>
              <a:rPr lang="en-US" dirty="0" smtClean="0"/>
              <a:t>down</a:t>
            </a:r>
          </a:p>
          <a:p>
            <a:pPr marL="1743075" lvl="3" indent="-371475" algn="l" eaLnBrk="1" hangingPunct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 smtClean="0"/>
              <a:t>During bank panics</a:t>
            </a:r>
            <a:endParaRPr lang="en-US" altLang="en-US" dirty="0" smtClean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570023"/>
              </p:ext>
            </p:extLst>
          </p:nvPr>
        </p:nvGraphicFramePr>
        <p:xfrm>
          <a:off x="4865688" y="838200"/>
          <a:ext cx="3937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8" name="Equation" r:id="rId4" imgW="393529" imgH="330057" progId="Equation.DSMT4">
                  <p:embed/>
                </p:oleObj>
              </mc:Choice>
              <mc:Fallback>
                <p:oleObj name="Equation" r:id="rId4" imgW="393529" imgH="330057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838200"/>
                        <a:ext cx="39370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9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19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874007"/>
              </p:ext>
            </p:extLst>
          </p:nvPr>
        </p:nvGraphicFramePr>
        <p:xfrm>
          <a:off x="3975100" y="4343400"/>
          <a:ext cx="10795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9" name="Equation" r:id="rId6" imgW="1079280" imgH="368280" progId="Equation.DSMT4">
                  <p:embed/>
                </p:oleObj>
              </mc:Choice>
              <mc:Fallback>
                <p:oleObj name="Equation" r:id="rId6" imgW="1079280" imgH="3682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4343400"/>
                        <a:ext cx="10795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9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193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954107"/>
              </p:ext>
            </p:extLst>
          </p:nvPr>
        </p:nvGraphicFramePr>
        <p:xfrm>
          <a:off x="3810000" y="3276600"/>
          <a:ext cx="14382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70" name="Equation" r:id="rId8" imgW="1435100" imgH="393700" progId="Equation.DSMT4">
                  <p:embed/>
                </p:oleObj>
              </mc:Choice>
              <mc:Fallback>
                <p:oleObj name="Equation" r:id="rId8" imgW="1435100" imgH="3937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276600"/>
                        <a:ext cx="14382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534400" cy="60960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chemeClr val="hlink"/>
                </a:solidFill>
              </a:rPr>
              <a:t>Quantity of Required Reserves</a:t>
            </a:r>
            <a:r>
              <a:rPr lang="en-US" altLang="en-US" dirty="0" smtClean="0"/>
              <a:t> (</a:t>
            </a:r>
            <a:r>
              <a:rPr lang="en-US" altLang="en-US" i="1" dirty="0" smtClean="0">
                <a:solidFill>
                  <a:schemeClr val="hlink"/>
                </a:solidFill>
              </a:rPr>
              <a:t>R</a:t>
            </a:r>
            <a:r>
              <a:rPr lang="en-US" altLang="en-US" i="1" baseline="-25000" dirty="0" smtClean="0">
                <a:solidFill>
                  <a:schemeClr val="hlink"/>
                </a:solidFill>
              </a:rPr>
              <a:t>R</a:t>
            </a:r>
            <a:r>
              <a:rPr lang="en-US" altLang="en-US" sz="1200" i="1" baseline="-25000" dirty="0" smtClean="0"/>
              <a:t> </a:t>
            </a:r>
            <a:r>
              <a:rPr lang="en-US" altLang="en-US" dirty="0" smtClean="0"/>
              <a:t>)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8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Federal Reserve (the Fed) requires banks to hold (not lend out) a percentage of the total amount of </a:t>
            </a:r>
            <a:r>
              <a:rPr lang="en-US" altLang="en-US" b="1" dirty="0" smtClean="0"/>
              <a:t>checkable deposits</a:t>
            </a:r>
            <a:r>
              <a:rPr lang="en-US" altLang="en-US" dirty="0" smtClean="0"/>
              <a:t> in their vaults (</a:t>
            </a:r>
            <a:r>
              <a:rPr lang="en-US" altLang="en-US" i="1" dirty="0" smtClean="0">
                <a:solidFill>
                  <a:schemeClr val="hlink"/>
                </a:solidFill>
              </a:rPr>
              <a:t>D</a:t>
            </a:r>
            <a:r>
              <a:rPr lang="en-US" altLang="en-US" dirty="0" smtClean="0"/>
              <a:t>)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8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percentage required is called the </a:t>
            </a:r>
            <a:r>
              <a:rPr lang="en-US" altLang="en-US" b="1" dirty="0" smtClean="0"/>
              <a:t>required reserves ratio</a:t>
            </a:r>
            <a:r>
              <a:rPr lang="en-US" altLang="en-US" dirty="0" smtClean="0"/>
              <a:t> (</a:t>
            </a:r>
            <a:r>
              <a:rPr lang="en-US" altLang="en-US" sz="900" dirty="0" smtClean="0"/>
              <a:t> </a:t>
            </a:r>
            <a:r>
              <a:rPr lang="en-US" altLang="en-US" i="1" dirty="0" err="1" smtClean="0">
                <a:solidFill>
                  <a:schemeClr val="hlink"/>
                </a:solidFill>
                <a:latin typeface="+mj-lt"/>
              </a:rPr>
              <a:t>rrr</a:t>
            </a:r>
            <a:r>
              <a:rPr lang="en-US" altLang="en-US" sz="1000" i="1" dirty="0" smtClean="0">
                <a:solidFill>
                  <a:schemeClr val="hlink"/>
                </a:solidFill>
                <a:latin typeface="Symbol" panose="05050102010706020507" pitchFamily="18" charset="2"/>
              </a:rPr>
              <a:t> </a:t>
            </a:r>
            <a:r>
              <a:rPr lang="en-US" altLang="en-US" dirty="0" smtClean="0"/>
              <a:t>)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8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Thus the quantity of required reserves is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Quantity Demanded for Reserves </a:t>
            </a:r>
            <a:r>
              <a:rPr lang="en-US" altLang="en-US" dirty="0" smtClean="0"/>
              <a:t>(      ) is</a:t>
            </a:r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endParaRPr lang="en-US" altLang="en-US" sz="1000" b="1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Demand for Reserves: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39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607652"/>
              </p:ext>
            </p:extLst>
          </p:nvPr>
        </p:nvGraphicFramePr>
        <p:xfrm>
          <a:off x="3975100" y="2971800"/>
          <a:ext cx="1028700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66" name="Equation" r:id="rId3" imgW="1028520" imgH="304560" progId="Equation.DSMT4">
                  <p:embed/>
                </p:oleObj>
              </mc:Choice>
              <mc:Fallback>
                <p:oleObj name="Equation" r:id="rId3" imgW="1028520" imgH="30456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2971800"/>
                        <a:ext cx="1028700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1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398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567205"/>
              </p:ext>
            </p:extLst>
          </p:nvPr>
        </p:nvGraphicFramePr>
        <p:xfrm>
          <a:off x="4148138" y="3516313"/>
          <a:ext cx="3429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67" name="Equation" r:id="rId5" imgW="342751" imgH="330057" progId="Equation.DSMT4">
                  <p:embed/>
                </p:oleObj>
              </mc:Choice>
              <mc:Fallback>
                <p:oleObj name="Equation" r:id="rId5" imgW="342751" imgH="33005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138" y="3516313"/>
                        <a:ext cx="34290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758714"/>
              </p:ext>
            </p:extLst>
          </p:nvPr>
        </p:nvGraphicFramePr>
        <p:xfrm>
          <a:off x="3886200" y="4092575"/>
          <a:ext cx="12446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68" name="Equation" r:id="rId7" imgW="1244600" imgH="330200" progId="Equation.DSMT4">
                  <p:embed/>
                </p:oleObj>
              </mc:Choice>
              <mc:Fallback>
                <p:oleObj name="Equation" r:id="rId7" imgW="1244600" imgH="330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092575"/>
                        <a:ext cx="12446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6" name="Rectangle 16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398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626170"/>
              </p:ext>
            </p:extLst>
          </p:nvPr>
        </p:nvGraphicFramePr>
        <p:xfrm>
          <a:off x="3473450" y="5616575"/>
          <a:ext cx="20542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69" name="Equation" r:id="rId9" imgW="2057400" imgH="406080" progId="Equation.DSMT4">
                  <p:embed/>
                </p:oleObj>
              </mc:Choice>
              <mc:Fallback>
                <p:oleObj name="Equation" r:id="rId9" imgW="2057400" imgH="4060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5616575"/>
                        <a:ext cx="20542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8" name="Rectangle 18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39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533050"/>
              </p:ext>
            </p:extLst>
          </p:nvPr>
        </p:nvGraphicFramePr>
        <p:xfrm>
          <a:off x="3683000" y="4854575"/>
          <a:ext cx="17287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70" name="Equation" r:id="rId11" imgW="1726920" imgH="368280" progId="Equation.DSMT4">
                  <p:embed/>
                </p:oleObj>
              </mc:Choice>
              <mc:Fallback>
                <p:oleObj name="Equation" r:id="rId11" imgW="1726920" imgH="3682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4854575"/>
                        <a:ext cx="172878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629333"/>
              </p:ext>
            </p:extLst>
          </p:nvPr>
        </p:nvGraphicFramePr>
        <p:xfrm>
          <a:off x="3581400" y="4887913"/>
          <a:ext cx="177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71" name="Equation" r:id="rId13" imgW="177569" imgH="215619" progId="Equation.DSMT4">
                  <p:embed/>
                </p:oleObj>
              </mc:Choice>
              <mc:Fallback>
                <p:oleObj name="Equation" r:id="rId13" imgW="177569" imgH="215619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887913"/>
                        <a:ext cx="1778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8" name="Rectangle 20"/>
          <p:cNvSpPr>
            <a:spLocks noChangeArrowheads="1"/>
          </p:cNvSpPr>
          <p:nvPr/>
        </p:nvSpPr>
        <p:spPr bwMode="auto">
          <a:xfrm>
            <a:off x="7110412" y="5599391"/>
            <a:ext cx="1476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Slope </a:t>
            </a:r>
            <a:r>
              <a:rPr lang="en-US" altLang="en-US" dirty="0" smtClean="0"/>
              <a:t>= </a:t>
            </a:r>
            <a:r>
              <a:rPr lang="en-US" altLang="en-US" i="1" dirty="0" smtClean="0"/>
              <a:t>a</a:t>
            </a:r>
            <a:r>
              <a:rPr lang="en-US" altLang="en-US" dirty="0" smtClean="0"/>
              <a:t> = </a:t>
            </a:r>
            <a:r>
              <a:rPr lang="en-US" altLang="en-US" dirty="0"/>
              <a:t>1 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smtClean="0"/>
              <a:t>Demand for Reserves</a:t>
            </a:r>
            <a:endParaRPr lang="en-US" altLang="en-US" kern="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8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534400" cy="12954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Example: </a:t>
            </a:r>
            <a:r>
              <a:rPr lang="en-US" altLang="en-US" dirty="0" smtClean="0"/>
              <a:t>Suppose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rrr</a:t>
            </a:r>
            <a:r>
              <a:rPr lang="en-US" altLang="en-US" i="1" dirty="0" smtClean="0">
                <a:latin typeface="Symbol" panose="05050102010706020507" pitchFamily="18" charset="2"/>
              </a:rPr>
              <a:t> </a:t>
            </a:r>
            <a:r>
              <a:rPr lang="en-US" altLang="en-US" dirty="0" smtClean="0"/>
              <a:t>= 0.1, </a:t>
            </a:r>
            <a:r>
              <a:rPr lang="en-US" altLang="en-US" i="1" dirty="0" smtClean="0"/>
              <a:t>D</a:t>
            </a:r>
            <a:r>
              <a:rPr lang="en-US" altLang="en-US" dirty="0" smtClean="0"/>
              <a:t> = 50 (billion $), </a:t>
            </a:r>
            <a:r>
              <a:rPr lang="en-US" altLang="en-US" i="1" dirty="0" smtClean="0"/>
              <a:t>s</a:t>
            </a:r>
            <a:r>
              <a:rPr lang="en-US" altLang="en-US" dirty="0" smtClean="0"/>
              <a:t>  = 25, and </a:t>
            </a:r>
            <a:r>
              <a:rPr lang="en-US" altLang="en-US" i="1" dirty="0" smtClean="0"/>
              <a:t>a</a:t>
            </a:r>
            <a:r>
              <a:rPr lang="en-US" altLang="en-US" dirty="0" smtClean="0"/>
              <a:t> = 1. Graph the demand for reserves in the graph below.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13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501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269021"/>
              </p:ext>
            </p:extLst>
          </p:nvPr>
        </p:nvGraphicFramePr>
        <p:xfrm>
          <a:off x="1066800" y="1905000"/>
          <a:ext cx="19907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4" name="Equation" r:id="rId3" imgW="1993900" imgH="368300" progId="Equation.DSMT4">
                  <p:embed/>
                </p:oleObj>
              </mc:Choice>
              <mc:Fallback>
                <p:oleObj name="Equation" r:id="rId3" imgW="1993900" imgH="3683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05000"/>
                        <a:ext cx="19907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954056"/>
              </p:ext>
            </p:extLst>
          </p:nvPr>
        </p:nvGraphicFramePr>
        <p:xfrm>
          <a:off x="1304925" y="2514600"/>
          <a:ext cx="15335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5" name="Equation" r:id="rId5" imgW="1536700" imgH="368300" progId="Equation.DSMT4">
                  <p:embed/>
                </p:oleObj>
              </mc:Choice>
              <mc:Fallback>
                <p:oleObj name="Equation" r:id="rId5" imgW="1536700" imgH="3683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2514600"/>
                        <a:ext cx="15335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009529"/>
              </p:ext>
            </p:extLst>
          </p:nvPr>
        </p:nvGraphicFramePr>
        <p:xfrm>
          <a:off x="1447800" y="3114675"/>
          <a:ext cx="11334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6" name="Equation" r:id="rId7" imgW="1130300" imgH="368300" progId="Equation.DSMT4">
                  <p:embed/>
                </p:oleObj>
              </mc:Choice>
              <mc:Fallback>
                <p:oleObj name="Equation" r:id="rId7" imgW="1130300" imgH="3683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114675"/>
                        <a:ext cx="11334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99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14697"/>
              </p:ext>
            </p:extLst>
          </p:nvPr>
        </p:nvGraphicFramePr>
        <p:xfrm>
          <a:off x="533400" y="3952875"/>
          <a:ext cx="3048000" cy="1371600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(percent)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(Billions $)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5061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439344"/>
              </p:ext>
            </p:extLst>
          </p:nvPr>
        </p:nvGraphicFramePr>
        <p:xfrm>
          <a:off x="2590800" y="4029075"/>
          <a:ext cx="3429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7" name="Equation" r:id="rId9" imgW="342751" imgH="330057" progId="Equation.DSMT4">
                  <p:embed/>
                </p:oleObj>
              </mc:Choice>
              <mc:Fallback>
                <p:oleObj name="Equation" r:id="rId9" imgW="342751" imgH="330057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029075"/>
                        <a:ext cx="3429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4883150" y="226853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4886325" y="574516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4886325" y="3232150"/>
            <a:ext cx="10668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70" name="Line 78"/>
          <p:cNvSpPr>
            <a:spLocks noChangeShapeType="1"/>
          </p:cNvSpPr>
          <p:nvPr/>
        </p:nvSpPr>
        <p:spPr bwMode="auto">
          <a:xfrm>
            <a:off x="4886325" y="4756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5724525" y="582295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25</a:t>
            </a:r>
            <a:endParaRPr lang="en-US" altLang="en-US" sz="1600"/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5124450" y="237013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5953125" y="3232150"/>
            <a:ext cx="0" cy="2514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7400925" y="475615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5572125" y="20574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7172325" y="58229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48164" name="Text Box 91"/>
          <p:cNvSpPr txBox="1">
            <a:spLocks noChangeArrowheads="1"/>
          </p:cNvSpPr>
          <p:nvPr/>
        </p:nvSpPr>
        <p:spPr bwMode="auto">
          <a:xfrm>
            <a:off x="8315325" y="582295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7705725" y="50609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4505325" y="23939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85086" name="Text Box 94"/>
          <p:cNvSpPr txBox="1">
            <a:spLocks noChangeArrowheads="1"/>
          </p:cNvSpPr>
          <p:nvPr/>
        </p:nvSpPr>
        <p:spPr bwMode="auto">
          <a:xfrm>
            <a:off x="4581525" y="307975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5</a:t>
            </a:r>
            <a:endParaRPr lang="en-US" altLang="en-US" sz="1600"/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4581525" y="46037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85088" name="Rectangle 96"/>
          <p:cNvSpPr>
            <a:spLocks noChangeArrowheads="1"/>
          </p:cNvSpPr>
          <p:nvPr/>
        </p:nvSpPr>
        <p:spPr bwMode="auto">
          <a:xfrm>
            <a:off x="2362200" y="4692650"/>
            <a:ext cx="762000" cy="1825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5089" name="Rectangle 97"/>
          <p:cNvSpPr>
            <a:spLocks noChangeArrowheads="1"/>
          </p:cNvSpPr>
          <p:nvPr/>
        </p:nvSpPr>
        <p:spPr bwMode="auto">
          <a:xfrm>
            <a:off x="2370138" y="5056188"/>
            <a:ext cx="762000" cy="182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smtClean="0"/>
              <a:t>Demand for Reserves</a:t>
            </a:r>
            <a:endParaRPr lang="en-US" altLang="en-US" kern="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71" grpId="0" animBg="1"/>
      <p:bldP spid="85070" grpId="0" animBg="1"/>
      <p:bldP spid="85067" grpId="0"/>
      <p:bldP spid="85066" grpId="0" animBg="1"/>
      <p:bldP spid="85065" grpId="0" animBg="1"/>
      <p:bldP spid="85064" grpId="0" animBg="1"/>
      <p:bldP spid="85082" grpId="0"/>
      <p:bldP spid="85084" grpId="0"/>
      <p:bldP spid="85086" grpId="0"/>
      <p:bldP spid="85087" grpId="0"/>
      <p:bldP spid="85088" grpId="0" animBg="1"/>
      <p:bldP spid="8508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686800" cy="60960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2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unchanged.</a:t>
            </a:r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</a:t>
            </a:r>
            <a:r>
              <a:rPr lang="en-US" altLang="en-US" b="1" u="sng" dirty="0" smtClean="0"/>
              <a:t>vertical part</a:t>
            </a:r>
            <a:r>
              <a:rPr lang="en-US" altLang="en-US" dirty="0" smtClean="0"/>
              <a:t> of reserves supply curve is the amount of reserves the Fed supplies to the federal funds market.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sz="2800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</a:t>
            </a:r>
            <a:r>
              <a:rPr lang="en-US" altLang="en-US" b="1" u="sng" dirty="0" smtClean="0"/>
              <a:t>horizontal part</a:t>
            </a:r>
            <a:r>
              <a:rPr lang="en-US" altLang="en-US" dirty="0" smtClean="0"/>
              <a:t> of the reserves supply curve is the discount rate (</a:t>
            </a:r>
            <a:r>
              <a:rPr lang="en-US" altLang="en-US" i="1" dirty="0" smtClean="0"/>
              <a:t>i</a:t>
            </a:r>
            <a:r>
              <a:rPr lang="en-US" altLang="en-US" i="1" baseline="-25000" dirty="0" smtClean="0"/>
              <a:t>d</a:t>
            </a:r>
            <a:r>
              <a:rPr lang="en-US" altLang="en-US" sz="900" dirty="0" smtClean="0"/>
              <a:t> </a:t>
            </a:r>
            <a:r>
              <a:rPr lang="en-US" altLang="en-US" dirty="0" smtClean="0"/>
              <a:t>)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1285875" lvl="2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1285875" lvl="2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 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60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757666"/>
              </p:ext>
            </p:extLst>
          </p:nvPr>
        </p:nvGraphicFramePr>
        <p:xfrm>
          <a:off x="3962400" y="3629025"/>
          <a:ext cx="1206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Equation" r:id="rId3" imgW="1206500" imgH="330200" progId="Equation.DSMT4">
                  <p:embed/>
                </p:oleObj>
              </mc:Choice>
              <mc:Fallback>
                <p:oleObj name="Equation" r:id="rId3" imgW="1206500" imgH="330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29025"/>
                        <a:ext cx="1206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Supply for Reserves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82000" cy="58674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  <a:tabLst>
                <a:tab pos="2398713" algn="l"/>
              </a:tabLst>
            </a:pPr>
            <a:r>
              <a:rPr lang="en-US" altLang="en-US" b="1" dirty="0" smtClean="0"/>
              <a:t>Example:</a:t>
            </a:r>
            <a:r>
              <a:rPr lang="en-US" altLang="en-US" dirty="0" smtClean="0"/>
              <a:t> Suppose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 = </a:t>
            </a:r>
            <a:r>
              <a:rPr lang="en-US" altLang="en-US" dirty="0"/>
              <a:t>0</a:t>
            </a:r>
            <a:r>
              <a:rPr lang="en-US" altLang="en-US" dirty="0" smtClean="0"/>
              <a:t> (billion $),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 = 28 (billion $) and </a:t>
            </a:r>
            <a:r>
              <a:rPr lang="en-US" altLang="en-US" i="1" dirty="0" smtClean="0"/>
              <a:t>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 = 3 (percent).  Graph the supply of reserves in the figure below. </a:t>
            </a:r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u="sng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u="sng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u="sng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r>
              <a:rPr lang="en-US" altLang="en-US" u="sng" dirty="0" smtClean="0"/>
              <a:t>Vertical part</a:t>
            </a:r>
            <a:r>
              <a:rPr lang="en-US" altLang="en-US" dirty="0" smtClean="0"/>
              <a:t>:   </a:t>
            </a:r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r>
              <a:rPr lang="en-US" altLang="en-US" i="1" dirty="0" smtClean="0"/>
              <a:t>	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 +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 = 0 + 28 = 28</a:t>
            </a:r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u="sng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u="sng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r>
              <a:rPr lang="en-US" altLang="en-US" u="sng" dirty="0" smtClean="0"/>
              <a:t>Horizontal part</a:t>
            </a:r>
            <a:r>
              <a:rPr lang="en-US" altLang="en-US" dirty="0" smtClean="0"/>
              <a:t>:  </a:t>
            </a:r>
          </a:p>
          <a:p>
            <a:pPr marL="371475" indent="-371475" algn="l" eaLnBrk="1" hangingPunct="1">
              <a:tabLst>
                <a:tab pos="2398713" algn="l"/>
              </a:tabLst>
            </a:pPr>
            <a:endParaRPr lang="en-US" altLang="en-US" dirty="0" smtClean="0"/>
          </a:p>
          <a:p>
            <a:pPr marL="371475" indent="-371475" algn="l" eaLnBrk="1" hangingPunct="1">
              <a:tabLst>
                <a:tab pos="2398713" algn="l"/>
              </a:tabLst>
            </a:pPr>
            <a:r>
              <a:rPr lang="en-US" altLang="en-US" i="1" dirty="0" smtClean="0"/>
              <a:t>	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 = 3 </a:t>
            </a:r>
            <a:endParaRPr lang="en-US" altLang="en-US" sz="2800" dirty="0" smtClean="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83" name="Line 8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4" name="Line 9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0" name="Line 10"/>
          <p:cNvSpPr>
            <a:spLocks noChangeShapeType="1"/>
          </p:cNvSpPr>
          <p:nvPr/>
        </p:nvSpPr>
        <p:spPr bwMode="auto">
          <a:xfrm>
            <a:off x="6629400" y="3886200"/>
            <a:ext cx="1524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1" name="Line 11"/>
          <p:cNvSpPr>
            <a:spLocks noChangeShapeType="1"/>
          </p:cNvSpPr>
          <p:nvPr/>
        </p:nvSpPr>
        <p:spPr bwMode="auto">
          <a:xfrm>
            <a:off x="4876800" y="3886200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4" name="Line 14"/>
          <p:cNvSpPr>
            <a:spLocks noChangeShapeType="1"/>
          </p:cNvSpPr>
          <p:nvPr/>
        </p:nvSpPr>
        <p:spPr bwMode="auto">
          <a:xfrm>
            <a:off x="6629400" y="2971800"/>
            <a:ext cx="0" cy="3200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5" name="Line 15"/>
          <p:cNvSpPr>
            <a:spLocks noChangeShapeType="1"/>
          </p:cNvSpPr>
          <p:nvPr/>
        </p:nvSpPr>
        <p:spPr bwMode="auto">
          <a:xfrm>
            <a:off x="6629400" y="3886200"/>
            <a:ext cx="0" cy="2286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9" name="Rectangle 16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87057" name="Text Box 17"/>
          <p:cNvSpPr txBox="1">
            <a:spLocks noChangeArrowheads="1"/>
          </p:cNvSpPr>
          <p:nvPr/>
        </p:nvSpPr>
        <p:spPr bwMode="auto">
          <a:xfrm>
            <a:off x="64008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0191" name="Text Box 18"/>
          <p:cNvSpPr txBox="1">
            <a:spLocks noChangeArrowheads="1"/>
          </p:cNvSpPr>
          <p:nvPr/>
        </p:nvSpPr>
        <p:spPr bwMode="auto">
          <a:xfrm>
            <a:off x="8315325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87059" name="Text Box 19"/>
          <p:cNvSpPr txBox="1">
            <a:spLocks noChangeArrowheads="1"/>
          </p:cNvSpPr>
          <p:nvPr/>
        </p:nvSpPr>
        <p:spPr bwMode="auto">
          <a:xfrm>
            <a:off x="8153400" y="3733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50193" name="Text Box 20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87062" name="Text Box 22"/>
          <p:cNvSpPr txBox="1">
            <a:spLocks noChangeArrowheads="1"/>
          </p:cNvSpPr>
          <p:nvPr/>
        </p:nvSpPr>
        <p:spPr bwMode="auto">
          <a:xfrm>
            <a:off x="4495800" y="3733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87063" name="Rectangle 23"/>
          <p:cNvSpPr>
            <a:spLocks noChangeArrowheads="1"/>
          </p:cNvSpPr>
          <p:nvPr/>
        </p:nvSpPr>
        <p:spPr bwMode="auto">
          <a:xfrm>
            <a:off x="2362200" y="3048000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Supply for Reserves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0" grpId="0" animBg="1"/>
      <p:bldP spid="87051" grpId="0" animBg="1"/>
      <p:bldP spid="87054" grpId="0" animBg="1"/>
      <p:bldP spid="87054" grpId="1" animBg="1"/>
      <p:bldP spid="87055" grpId="0" animBg="1"/>
      <p:bldP spid="87057" grpId="0"/>
      <p:bldP spid="87059" grpId="0"/>
      <p:bldP spid="87062" grpId="0"/>
      <p:bldP spid="8706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Federal funds market </a:t>
            </a:r>
            <a:r>
              <a:rPr lang="en-US" altLang="en-US" dirty="0" smtClean="0"/>
              <a:t>equilibrium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382000" cy="54864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If demand for reserves intersects the vertical section of the supply of reserves, then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federal funds interest rate is less than the discount interest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dirty="0" smtClean="0"/>
              <a:t> &lt; </a:t>
            </a:r>
            <a:r>
              <a:rPr lang="en-US" altLang="en-US" i="1" dirty="0" smtClean="0"/>
              <a:t>i</a:t>
            </a:r>
            <a:r>
              <a:rPr lang="en-US" altLang="en-US" i="1" baseline="-25000" dirty="0" smtClean="0"/>
              <a:t>d </a:t>
            </a:r>
            <a:r>
              <a:rPr lang="en-US" altLang="en-US" dirty="0" smtClean="0"/>
              <a:t>)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A bank would rather borrow from other banks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quantity of reserves equals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i="1" dirty="0" smtClean="0"/>
              <a:t> + R</a:t>
            </a:r>
            <a:r>
              <a:rPr lang="en-US" altLang="en-US" i="1" baseline="-25000" dirty="0" smtClean="0"/>
              <a:t>B</a:t>
            </a: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If demand for reserves intersects the horizontal section of the supply of reserves, the federal funds interest rate equals the discount interest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dirty="0" smtClean="0"/>
              <a:t> = </a:t>
            </a:r>
            <a:r>
              <a:rPr lang="en-US" altLang="en-US" i="1" dirty="0" smtClean="0"/>
              <a:t>i</a:t>
            </a:r>
            <a:r>
              <a:rPr lang="en-US" altLang="en-US" i="1" baseline="-25000" dirty="0" smtClean="0"/>
              <a:t>d </a:t>
            </a:r>
            <a:r>
              <a:rPr lang="en-US" altLang="en-US" dirty="0" smtClean="0"/>
              <a:t>)</a:t>
            </a:r>
            <a:r>
              <a:rPr lang="en-US" altLang="en-US" b="1" dirty="0" smtClean="0"/>
              <a:t>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A bank is indifferent between borrowing from other banks or the Fed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However, the bank borrows from the Fed because something (a crisis) has dried up all of the excess reserves held by banks.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equilibrium quantity of reserves exceeds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i="1" dirty="0" smtClean="0"/>
              <a:t> + R</a:t>
            </a:r>
            <a:r>
              <a:rPr lang="en-US" altLang="en-US" i="1" baseline="-25000" dirty="0" smtClean="0"/>
              <a:t>B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difference between equilibrium quantity of reserves and 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i="1" dirty="0" smtClean="0"/>
              <a:t> + R</a:t>
            </a:r>
            <a:r>
              <a:rPr lang="en-US" altLang="en-US" i="1" baseline="-25000" dirty="0" smtClean="0"/>
              <a:t>B </a:t>
            </a:r>
            <a:r>
              <a:rPr lang="en-US" altLang="en-US" dirty="0" smtClean="0"/>
              <a:t>is the quantity of discount loans made by the Fed</a:t>
            </a:r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endParaRPr lang="en-US" altLang="en-US" dirty="0" smtClean="0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222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b="1" dirty="0"/>
              <a:t>:</a:t>
            </a:r>
            <a:r>
              <a:rPr lang="en-US" altLang="en-US" dirty="0"/>
              <a:t> Assume the following values for the demand for reserves</a:t>
            </a:r>
            <a:r>
              <a:rPr lang="en-US" altLang="en-US" dirty="0" smtClean="0"/>
              <a:t>: </a:t>
            </a:r>
            <a:r>
              <a:rPr lang="en-US" altLang="en-US" i="1" dirty="0" err="1" smtClean="0"/>
              <a:t>rrr</a:t>
            </a:r>
            <a:r>
              <a:rPr lang="en-US" altLang="en-US" i="1" dirty="0" smtClean="0">
                <a:latin typeface="Symbol" panose="05050102010706020507" pitchFamily="18" charset="2"/>
              </a:rPr>
              <a:t> </a:t>
            </a:r>
            <a:r>
              <a:rPr lang="en-US" altLang="en-US" dirty="0"/>
              <a:t>= 0.1, </a:t>
            </a:r>
            <a:r>
              <a:rPr lang="en-US" altLang="en-US" i="1" dirty="0"/>
              <a:t>D</a:t>
            </a:r>
            <a:r>
              <a:rPr lang="en-US" altLang="en-US" dirty="0"/>
              <a:t> = </a:t>
            </a:r>
            <a:r>
              <a:rPr lang="en-US" altLang="en-US" dirty="0" smtClean="0"/>
              <a:t>50, </a:t>
            </a:r>
            <a:br>
              <a:rPr lang="en-US" altLang="en-US" dirty="0" smtClean="0"/>
            </a:br>
            <a:r>
              <a:rPr lang="en-US" altLang="en-US" i="1" dirty="0" smtClean="0"/>
              <a:t>s</a:t>
            </a:r>
            <a:r>
              <a:rPr lang="en-US" altLang="en-US" dirty="0" smtClean="0"/>
              <a:t>  </a:t>
            </a:r>
            <a:r>
              <a:rPr lang="en-US" altLang="en-US" dirty="0"/>
              <a:t>= 25, </a:t>
            </a:r>
            <a:r>
              <a:rPr lang="en-US" altLang="en-US" dirty="0" smtClean="0"/>
              <a:t>and </a:t>
            </a:r>
            <a:r>
              <a:rPr lang="en-US" altLang="en-US" i="1" dirty="0" smtClean="0"/>
              <a:t>a</a:t>
            </a:r>
            <a:r>
              <a:rPr lang="en-US" altLang="en-US" dirty="0" smtClean="0"/>
              <a:t> </a:t>
            </a:r>
            <a:r>
              <a:rPr lang="en-US" altLang="en-US" dirty="0"/>
              <a:t>= 1. Assume the following values for the supply of reserves: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B</a:t>
            </a:r>
            <a:r>
              <a:rPr lang="en-US" altLang="en-US" dirty="0"/>
              <a:t> = </a:t>
            </a:r>
            <a:r>
              <a:rPr lang="en-US" altLang="en-US" dirty="0" smtClean="0"/>
              <a:t>0, </a:t>
            </a:r>
            <a:br>
              <a:rPr lang="en-US" altLang="en-US" dirty="0" smtClean="0"/>
            </a:b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 </a:t>
            </a:r>
            <a:r>
              <a:rPr lang="en-US" altLang="en-US" dirty="0"/>
              <a:t>= </a:t>
            </a:r>
            <a:r>
              <a:rPr lang="en-US" altLang="en-US" dirty="0" smtClean="0"/>
              <a:t>28, </a:t>
            </a:r>
            <a:r>
              <a:rPr lang="en-US" altLang="en-US" dirty="0"/>
              <a:t>and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= 3.  Graph the reserves supply and demand in the figure below.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u="sng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	</a:t>
            </a:r>
            <a:r>
              <a:rPr lang="en-US" altLang="en-US" u="sng" dirty="0"/>
              <a:t>Vertical part</a:t>
            </a:r>
            <a:r>
              <a:rPr lang="en-US" altLang="en-US" dirty="0"/>
              <a:t>:  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+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B</a:t>
            </a:r>
            <a:r>
              <a:rPr lang="en-US" altLang="en-US" dirty="0"/>
              <a:t> = 28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	</a:t>
            </a:r>
            <a:r>
              <a:rPr lang="en-US" altLang="en-US" u="sng" dirty="0"/>
              <a:t>Horizontal part</a:t>
            </a:r>
            <a:r>
              <a:rPr lang="en-US" altLang="en-US" dirty="0"/>
              <a:t>: 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= 3</a:t>
            </a:r>
          </a:p>
        </p:txBody>
      </p:sp>
      <p:graphicFrame>
        <p:nvGraphicFramePr>
          <p:cNvPr id="89126" name="Object 38"/>
          <p:cNvGraphicFramePr>
            <a:graphicFrameLocks noChangeAspect="1"/>
          </p:cNvGraphicFramePr>
          <p:nvPr/>
        </p:nvGraphicFramePr>
        <p:xfrm>
          <a:off x="1447800" y="2514600"/>
          <a:ext cx="11334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4" name="Equation" r:id="rId3" imgW="1130300" imgH="368300" progId="Equation.DSMT4">
                  <p:embed/>
                </p:oleObj>
              </mc:Choice>
              <mc:Fallback>
                <p:oleObj name="Equation" r:id="rId3" imgW="1130300" imgH="3683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514600"/>
                        <a:ext cx="11334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7" name="Group 39"/>
          <p:cNvGraphicFramePr>
            <a:graphicFrameLocks noGrp="1"/>
          </p:cNvGraphicFramePr>
          <p:nvPr/>
        </p:nvGraphicFramePr>
        <p:xfrm>
          <a:off x="533400" y="3048000"/>
          <a:ext cx="3048000" cy="1371600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(percent)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(Billions $)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141" name="Object 53"/>
          <p:cNvGraphicFramePr>
            <a:graphicFrameLocks noChangeAspect="1"/>
          </p:cNvGraphicFramePr>
          <p:nvPr/>
        </p:nvGraphicFramePr>
        <p:xfrm>
          <a:off x="2590800" y="3124200"/>
          <a:ext cx="3429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5" name="Equation" r:id="rId5" imgW="342751" imgH="330057" progId="Equation.DSMT4">
                  <p:embed/>
                </p:oleObj>
              </mc:Choice>
              <mc:Fallback>
                <p:oleObj name="Equation" r:id="rId5" imgW="342751" imgH="330057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3429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8" name="Line 54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9" name="Line 55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44" name="Line 56"/>
          <p:cNvSpPr>
            <a:spLocks noChangeShapeType="1"/>
          </p:cNvSpPr>
          <p:nvPr/>
        </p:nvSpPr>
        <p:spPr bwMode="auto">
          <a:xfrm>
            <a:off x="4886325" y="3657600"/>
            <a:ext cx="10668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45" name="Line 57"/>
          <p:cNvSpPr>
            <a:spLocks noChangeShapeType="1"/>
          </p:cNvSpPr>
          <p:nvPr/>
        </p:nvSpPr>
        <p:spPr bwMode="auto">
          <a:xfrm>
            <a:off x="4886325" y="51816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46" name="Text Box 58"/>
          <p:cNvSpPr txBox="1">
            <a:spLocks noChangeArrowheads="1"/>
          </p:cNvSpPr>
          <p:nvPr/>
        </p:nvSpPr>
        <p:spPr bwMode="auto">
          <a:xfrm>
            <a:off x="5724525" y="6248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25</a:t>
            </a:r>
            <a:endParaRPr lang="en-US" altLang="en-US" sz="1600"/>
          </a:p>
        </p:txBody>
      </p:sp>
      <p:sp>
        <p:nvSpPr>
          <p:cNvPr id="89147" name="Line 59"/>
          <p:cNvSpPr>
            <a:spLocks noChangeAspect="1" noChangeShapeType="1"/>
          </p:cNvSpPr>
          <p:nvPr/>
        </p:nvSpPr>
        <p:spPr bwMode="auto">
          <a:xfrm>
            <a:off x="5124450" y="27955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48" name="Line 60"/>
          <p:cNvSpPr>
            <a:spLocks noChangeShapeType="1"/>
          </p:cNvSpPr>
          <p:nvPr/>
        </p:nvSpPr>
        <p:spPr bwMode="auto">
          <a:xfrm>
            <a:off x="5953125" y="3657600"/>
            <a:ext cx="0" cy="2514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49" name="Line 61"/>
          <p:cNvSpPr>
            <a:spLocks noChangeShapeType="1"/>
          </p:cNvSpPr>
          <p:nvPr/>
        </p:nvSpPr>
        <p:spPr bwMode="auto">
          <a:xfrm>
            <a:off x="7400925" y="51816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6" name="Rectangle 6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89151" name="Text Box 63"/>
          <p:cNvSpPr txBox="1">
            <a:spLocks noChangeArrowheads="1"/>
          </p:cNvSpPr>
          <p:nvPr/>
        </p:nvSpPr>
        <p:spPr bwMode="auto">
          <a:xfrm>
            <a:off x="7172325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2258" name="Text Box 64"/>
          <p:cNvSpPr txBox="1">
            <a:spLocks noChangeArrowheads="1"/>
          </p:cNvSpPr>
          <p:nvPr/>
        </p:nvSpPr>
        <p:spPr bwMode="auto">
          <a:xfrm>
            <a:off x="8315325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89153" name="Text Box 65"/>
          <p:cNvSpPr txBox="1">
            <a:spLocks noChangeArrowheads="1"/>
          </p:cNvSpPr>
          <p:nvPr/>
        </p:nvSpPr>
        <p:spPr bwMode="auto">
          <a:xfrm>
            <a:off x="7696200" y="5486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52260" name="Text Box 6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89155" name="Text Box 67"/>
          <p:cNvSpPr txBox="1">
            <a:spLocks noChangeArrowheads="1"/>
          </p:cNvSpPr>
          <p:nvPr/>
        </p:nvSpPr>
        <p:spPr bwMode="auto">
          <a:xfrm>
            <a:off x="4581525" y="35052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5</a:t>
            </a:r>
            <a:endParaRPr lang="en-US" altLang="en-US" sz="1600"/>
          </a:p>
        </p:txBody>
      </p:sp>
      <p:sp>
        <p:nvSpPr>
          <p:cNvPr id="89156" name="Text Box 68"/>
          <p:cNvSpPr txBox="1">
            <a:spLocks noChangeArrowheads="1"/>
          </p:cNvSpPr>
          <p:nvPr/>
        </p:nvSpPr>
        <p:spPr bwMode="auto">
          <a:xfrm>
            <a:off x="45720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89157" name="Rectangle 69"/>
          <p:cNvSpPr>
            <a:spLocks noChangeArrowheads="1"/>
          </p:cNvSpPr>
          <p:nvPr/>
        </p:nvSpPr>
        <p:spPr bwMode="auto">
          <a:xfrm>
            <a:off x="2362200" y="3787775"/>
            <a:ext cx="762000" cy="1825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158" name="Rectangle 70"/>
          <p:cNvSpPr>
            <a:spLocks noChangeArrowheads="1"/>
          </p:cNvSpPr>
          <p:nvPr/>
        </p:nvSpPr>
        <p:spPr bwMode="auto">
          <a:xfrm>
            <a:off x="2370138" y="4151313"/>
            <a:ext cx="762000" cy="1825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159" name="Line 71"/>
          <p:cNvSpPr>
            <a:spLocks noChangeShapeType="1"/>
          </p:cNvSpPr>
          <p:nvPr/>
        </p:nvSpPr>
        <p:spPr bwMode="auto">
          <a:xfrm>
            <a:off x="7391400" y="4648200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0" name="Line 72"/>
          <p:cNvSpPr>
            <a:spLocks noChangeShapeType="1"/>
          </p:cNvSpPr>
          <p:nvPr/>
        </p:nvSpPr>
        <p:spPr bwMode="auto">
          <a:xfrm>
            <a:off x="4876800" y="4648200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1" name="Line 73"/>
          <p:cNvSpPr>
            <a:spLocks noChangeShapeType="1"/>
          </p:cNvSpPr>
          <p:nvPr/>
        </p:nvSpPr>
        <p:spPr bwMode="auto">
          <a:xfrm flipH="1">
            <a:off x="7402513" y="2971800"/>
            <a:ext cx="0" cy="2133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2" name="Line 74"/>
          <p:cNvSpPr>
            <a:spLocks noChangeShapeType="1"/>
          </p:cNvSpPr>
          <p:nvPr/>
        </p:nvSpPr>
        <p:spPr bwMode="auto">
          <a:xfrm>
            <a:off x="7402513" y="4648200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4" name="Text Box 76"/>
          <p:cNvSpPr txBox="1">
            <a:spLocks noChangeArrowheads="1"/>
          </p:cNvSpPr>
          <p:nvPr/>
        </p:nvSpPr>
        <p:spPr bwMode="auto">
          <a:xfrm>
            <a:off x="8305800" y="4495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89165" name="Text Box 77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89166" name="Oval 78"/>
          <p:cNvSpPr>
            <a:spLocks noChangeArrowheads="1"/>
          </p:cNvSpPr>
          <p:nvPr/>
        </p:nvSpPr>
        <p:spPr bwMode="auto">
          <a:xfrm>
            <a:off x="7332663" y="51054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167" name="Line 79"/>
          <p:cNvSpPr>
            <a:spLocks noChangeShapeType="1"/>
          </p:cNvSpPr>
          <p:nvPr/>
        </p:nvSpPr>
        <p:spPr bwMode="auto">
          <a:xfrm>
            <a:off x="7402513" y="5257800"/>
            <a:ext cx="0" cy="914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8" name="Line 80"/>
          <p:cNvSpPr>
            <a:spLocks noChangeShapeType="1"/>
          </p:cNvSpPr>
          <p:nvPr/>
        </p:nvSpPr>
        <p:spPr bwMode="auto">
          <a:xfrm flipH="1">
            <a:off x="4876800" y="5181600"/>
            <a:ext cx="2449513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69" name="Text Box 81"/>
          <p:cNvSpPr txBox="1">
            <a:spLocks noChangeArrowheads="1"/>
          </p:cNvSpPr>
          <p:nvPr/>
        </p:nvSpPr>
        <p:spPr bwMode="auto">
          <a:xfrm>
            <a:off x="7446963" y="4887913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chemeClr val="folHlink"/>
                </a:solidFill>
                <a:cs typeface="Times New Roman" panose="02020603050405020304" pitchFamily="18" charset="0"/>
              </a:rPr>
              <a:t>Equilibrium</a:t>
            </a:r>
            <a:endParaRPr lang="en-US" altLang="en-US" sz="1600" b="1" i="1">
              <a:solidFill>
                <a:schemeClr val="folHlink"/>
              </a:solidFill>
            </a:endParaRPr>
          </a:p>
        </p:txBody>
      </p:sp>
      <p:sp>
        <p:nvSpPr>
          <p:cNvPr id="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Federal funds market </a:t>
            </a:r>
            <a:r>
              <a:rPr lang="en-US" altLang="en-US" dirty="0" smtClean="0"/>
              <a:t>equilibrium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9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9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8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44" grpId="0" animBg="1"/>
      <p:bldP spid="89144" grpId="1" animBg="1"/>
      <p:bldP spid="89145" grpId="0" animBg="1"/>
      <p:bldP spid="89146" grpId="0"/>
      <p:bldP spid="89146" grpId="1"/>
      <p:bldP spid="89147" grpId="0" animBg="1"/>
      <p:bldP spid="89148" grpId="0" animBg="1"/>
      <p:bldP spid="89148" grpId="1" animBg="1"/>
      <p:bldP spid="89149" grpId="0" animBg="1"/>
      <p:bldP spid="89151" grpId="0"/>
      <p:bldP spid="89153" grpId="0"/>
      <p:bldP spid="89155" grpId="0"/>
      <p:bldP spid="89155" grpId="1"/>
      <p:bldP spid="89156" grpId="0"/>
      <p:bldP spid="89157" grpId="0" animBg="1"/>
      <p:bldP spid="89158" grpId="0" animBg="1"/>
      <p:bldP spid="89159" grpId="0" animBg="1"/>
      <p:bldP spid="89160" grpId="0" animBg="1"/>
      <p:bldP spid="89161" grpId="0" animBg="1"/>
      <p:bldP spid="89161" grpId="1" animBg="1"/>
      <p:bldP spid="89162" grpId="0" animBg="1"/>
      <p:bldP spid="89164" grpId="0"/>
      <p:bldP spid="89165" grpId="0"/>
      <p:bldP spid="89166" grpId="0" animBg="1"/>
      <p:bldP spid="89167" grpId="0" animBg="1"/>
      <p:bldP spid="89168" grpId="0" animBg="1"/>
      <p:bldP spid="8916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7402513" y="4114800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86" name="Line 2"/>
          <p:cNvSpPr>
            <a:spLocks noChangeShapeType="1"/>
          </p:cNvSpPr>
          <p:nvPr/>
        </p:nvSpPr>
        <p:spPr bwMode="auto">
          <a:xfrm>
            <a:off x="7391400" y="4114800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 flipH="1">
            <a:off x="4876800" y="5181600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S</a:t>
            </a:r>
            <a:r>
              <a:rPr lang="en-US" altLang="en-US" dirty="0" smtClean="0"/>
              <a:t>uppose </a:t>
            </a:r>
            <a:r>
              <a:rPr lang="en-US" altLang="en-US" dirty="0"/>
              <a:t>the Fed increases the discount rate to 4 (percent). Show the affect of this policy change in the figure below.</a:t>
            </a: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Line 11"/>
          <p:cNvSpPr>
            <a:spLocks noChangeAspect="1" noChangeShapeType="1"/>
          </p:cNvSpPr>
          <p:nvPr/>
        </p:nvSpPr>
        <p:spPr bwMode="auto">
          <a:xfrm>
            <a:off x="5124450" y="27955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1" name="Rectangle 1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7172325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8315325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53265" name="Text Box 16"/>
          <p:cNvSpPr txBox="1">
            <a:spLocks noChangeArrowheads="1"/>
          </p:cNvSpPr>
          <p:nvPr/>
        </p:nvSpPr>
        <p:spPr bwMode="auto">
          <a:xfrm>
            <a:off x="45720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7391400" y="4648200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4887913" y="4648200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7402513" y="4648200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8305800" y="4495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53271" name="Text Box 26"/>
          <p:cNvSpPr txBox="1">
            <a:spLocks noChangeArrowheads="1"/>
          </p:cNvSpPr>
          <p:nvPr/>
        </p:nvSpPr>
        <p:spPr bwMode="auto">
          <a:xfrm>
            <a:off x="7705725" y="5486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53272" name="Oval 27"/>
          <p:cNvSpPr>
            <a:spLocks noChangeArrowheads="1"/>
          </p:cNvSpPr>
          <p:nvPr/>
        </p:nvSpPr>
        <p:spPr bwMode="auto">
          <a:xfrm>
            <a:off x="7332663" y="51054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8382000" y="3941763"/>
            <a:ext cx="268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fol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folHlink"/>
              </a:solidFill>
            </a:endParaRPr>
          </a:p>
        </p:txBody>
      </p:sp>
      <p:sp>
        <p:nvSpPr>
          <p:cNvPr id="93215" name="Line 31"/>
          <p:cNvSpPr>
            <a:spLocks noChangeShapeType="1"/>
          </p:cNvSpPr>
          <p:nvPr/>
        </p:nvSpPr>
        <p:spPr bwMode="auto">
          <a:xfrm flipH="1">
            <a:off x="4876800" y="4114800"/>
            <a:ext cx="3429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16" name="Text Box 32"/>
          <p:cNvSpPr txBox="1">
            <a:spLocks noChangeArrowheads="1"/>
          </p:cNvSpPr>
          <p:nvPr/>
        </p:nvSpPr>
        <p:spPr bwMode="auto">
          <a:xfrm>
            <a:off x="4560888" y="397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folHlink"/>
                </a:solidFill>
                <a:cs typeface="Times New Roman" panose="02020603050405020304" pitchFamily="18" charset="0"/>
              </a:rPr>
              <a:t>4</a:t>
            </a:r>
            <a:endParaRPr lang="en-US" altLang="en-US" sz="1600">
              <a:solidFill>
                <a:schemeClr val="folHlink"/>
              </a:solidFill>
            </a:endParaRPr>
          </a:p>
        </p:txBody>
      </p:sp>
      <p:sp>
        <p:nvSpPr>
          <p:cNvPr id="93222" name="Rectangle 38"/>
          <p:cNvSpPr>
            <a:spLocks noChangeArrowheads="1"/>
          </p:cNvSpPr>
          <p:nvPr/>
        </p:nvSpPr>
        <p:spPr bwMode="auto">
          <a:xfrm>
            <a:off x="1066800" y="2590800"/>
            <a:ext cx="2209800" cy="639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 dirty="0"/>
              <a:t>The horizontal section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" u="sng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</a:t>
            </a:r>
            <a:r>
              <a:rPr lang="en-US" altLang="en-US" i="1" baseline="-25000" dirty="0"/>
              <a:t>d </a:t>
            </a:r>
            <a:r>
              <a:rPr lang="en-US" altLang="en-US" dirty="0"/>
              <a:t>= 4</a:t>
            </a:r>
          </a:p>
        </p:txBody>
      </p:sp>
      <p:sp>
        <p:nvSpPr>
          <p:cNvPr id="93223" name="Rectangle 39"/>
          <p:cNvSpPr>
            <a:spLocks noChangeArrowheads="1"/>
          </p:cNvSpPr>
          <p:nvPr/>
        </p:nvSpPr>
        <p:spPr bwMode="auto">
          <a:xfrm>
            <a:off x="990600" y="3779838"/>
            <a:ext cx="2209800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/>
              <a:t>The vertical section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00"/>
              <a:t/>
            </a:r>
            <a:br>
              <a:rPr lang="en-US" altLang="en-US" sz="500"/>
            </a:br>
            <a:r>
              <a:rPr lang="en-US" altLang="en-US"/>
              <a:t>no change</a:t>
            </a:r>
          </a:p>
        </p:txBody>
      </p:sp>
      <p:sp>
        <p:nvSpPr>
          <p:cNvPr id="93224" name="Rectangle 40"/>
          <p:cNvSpPr>
            <a:spLocks noChangeArrowheads="1"/>
          </p:cNvSpPr>
          <p:nvPr/>
        </p:nvSpPr>
        <p:spPr bwMode="auto">
          <a:xfrm>
            <a:off x="685800" y="4800600"/>
            <a:ext cx="2819400" cy="1676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Starting on 1/1/03 the Fed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began setting the discount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rate 100 basis points (</a:t>
            </a:r>
            <a:r>
              <a:rPr lang="en-US" altLang="en-US" i="1" dirty="0" smtClean="0"/>
              <a:t>1 pct. </a:t>
            </a:r>
            <a:br>
              <a:rPr lang="en-US" altLang="en-US" i="1" dirty="0" smtClean="0"/>
            </a:br>
            <a:r>
              <a:rPr lang="en-US" altLang="en-US" i="1" dirty="0" smtClean="0"/>
              <a:t>point) above </a:t>
            </a:r>
            <a:r>
              <a:rPr lang="en-US" altLang="en-US" i="1" dirty="0"/>
              <a:t>its federal funds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rate target</a:t>
            </a:r>
            <a:endParaRPr lang="en-US" altLang="en-US" dirty="0"/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Discount Rate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3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3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3" grpId="0" animBg="1"/>
      <p:bldP spid="93186" grpId="0" animBg="1"/>
      <p:bldP spid="93201" grpId="0" animBg="1"/>
      <p:bldP spid="93202" grpId="0" animBg="1"/>
      <p:bldP spid="93203" grpId="0" animBg="1"/>
      <p:bldP spid="93204" grpId="0"/>
      <p:bldP spid="93205" grpId="0"/>
      <p:bldP spid="93214" grpId="0"/>
      <p:bldP spid="93215" grpId="0" animBg="1"/>
      <p:bldP spid="93216" grpId="0"/>
      <p:bldP spid="93222" grpId="0" animBg="1"/>
      <p:bldP spid="93223" grpId="0" animBg="1"/>
      <p:bldP spid="9322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755870"/>
            <a:ext cx="8534400" cy="5181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Discount Policy and the Lender of Last Resort</a:t>
            </a:r>
          </a:p>
          <a:p>
            <a:r>
              <a:rPr lang="en-US" altLang="en-US" sz="2000" dirty="0" smtClean="0"/>
              <a:t>Discount window</a:t>
            </a:r>
          </a:p>
          <a:p>
            <a:r>
              <a:rPr lang="en-US" altLang="en-US" sz="2000" dirty="0" smtClean="0"/>
              <a:t>Primary credit: standing lending facility</a:t>
            </a:r>
          </a:p>
          <a:p>
            <a:pPr lvl="1"/>
            <a:r>
              <a:rPr lang="en-US" altLang="en-US" sz="2000" dirty="0" smtClean="0"/>
              <a:t>Lombard facility</a:t>
            </a:r>
          </a:p>
          <a:p>
            <a:r>
              <a:rPr lang="en-US" altLang="en-US" sz="2000" dirty="0" smtClean="0"/>
              <a:t>Secondary credit</a:t>
            </a:r>
          </a:p>
          <a:p>
            <a:r>
              <a:rPr lang="en-US" altLang="en-US" sz="2000" dirty="0" smtClean="0"/>
              <a:t>Seasonal credit</a:t>
            </a:r>
          </a:p>
          <a:p>
            <a:r>
              <a:rPr lang="en-US" altLang="en-US" sz="2000" dirty="0" smtClean="0"/>
              <a:t>Lender of last resort to prevent financial panics</a:t>
            </a:r>
          </a:p>
          <a:p>
            <a:pPr lvl="1"/>
            <a:r>
              <a:rPr lang="en-US" altLang="en-US" sz="2000" dirty="0" smtClean="0"/>
              <a:t>Creates moral hazard problem</a:t>
            </a:r>
          </a:p>
          <a:p>
            <a:pPr marL="57150" indent="0">
              <a:buNone/>
            </a:pPr>
            <a:r>
              <a:rPr lang="en-US" altLang="en-US" sz="2000" b="1" dirty="0"/>
              <a:t>Advantages and Disadvantages of Discount Policy</a:t>
            </a:r>
          </a:p>
          <a:p>
            <a:r>
              <a:rPr lang="en-US" altLang="en-US" sz="2000" dirty="0"/>
              <a:t>Used to perform role of lender of last resort</a:t>
            </a:r>
          </a:p>
          <a:p>
            <a:pPr lvl="1"/>
            <a:r>
              <a:rPr lang="en-US" altLang="en-US" sz="2000" dirty="0"/>
              <a:t>Important during the subprime financial crisis of 2007-2008. </a:t>
            </a:r>
          </a:p>
          <a:p>
            <a:r>
              <a:rPr lang="en-US" altLang="en-US" sz="2000" dirty="0"/>
              <a:t>Cannot be controlled by the Fed; the decision maker is the bank</a:t>
            </a:r>
          </a:p>
          <a:p>
            <a:r>
              <a:rPr lang="en-US" altLang="en-US" sz="2000" dirty="0"/>
              <a:t>Discount facility is used as a backup facility to prevent the federal funds rate from rising too far above the target</a:t>
            </a:r>
          </a:p>
          <a:p>
            <a:pPr lvl="1"/>
            <a:endParaRPr lang="en-US" altLang="en-US" sz="20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Discount Rate</a:t>
            </a:r>
          </a:p>
        </p:txBody>
      </p:sp>
    </p:spTree>
    <p:extLst>
      <p:ext uri="{BB962C8B-B14F-4D97-AF65-F5344CB8AC3E}">
        <p14:creationId xmlns:p14="http://schemas.microsoft.com/office/powerpoint/2010/main" val="418221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71" name="Line 59"/>
          <p:cNvSpPr>
            <a:spLocks noChangeAspect="1" noChangeShapeType="1"/>
          </p:cNvSpPr>
          <p:nvPr/>
        </p:nvSpPr>
        <p:spPr bwMode="auto">
          <a:xfrm>
            <a:off x="6477000" y="2819400"/>
            <a:ext cx="2632075" cy="275431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Line 31"/>
          <p:cNvSpPr>
            <a:spLocks noChangeShapeType="1"/>
          </p:cNvSpPr>
          <p:nvPr/>
        </p:nvSpPr>
        <p:spPr bwMode="auto">
          <a:xfrm flipH="1">
            <a:off x="4876800" y="5181600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</a:t>
            </a:r>
            <a:r>
              <a:rPr lang="en-US" altLang="en-US" dirty="0"/>
              <a:t>R</a:t>
            </a:r>
            <a:r>
              <a:rPr lang="en-US" altLang="en-US" dirty="0" smtClean="0"/>
              <a:t>eserves Ratio </a:t>
            </a: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427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4280" name="Rectangle 6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the </a:t>
            </a:r>
            <a:r>
              <a:rPr lang="en-US" altLang="en-US" dirty="0"/>
              <a:t>Fed increases the required reserve ratio to 14%. Show the affect of this policy change in the figure below.</a:t>
            </a:r>
          </a:p>
        </p:txBody>
      </p:sp>
      <p:sp>
        <p:nvSpPr>
          <p:cNvPr id="54281" name="Line 24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2" name="Line 25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3" name="Line 29"/>
          <p:cNvSpPr>
            <a:spLocks noChangeAspect="1" noChangeShapeType="1"/>
          </p:cNvSpPr>
          <p:nvPr/>
        </p:nvSpPr>
        <p:spPr bwMode="auto">
          <a:xfrm>
            <a:off x="5124450" y="27955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4" name="Rectangle 3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54285" name="Text Box 33"/>
          <p:cNvSpPr txBox="1">
            <a:spLocks noChangeArrowheads="1"/>
          </p:cNvSpPr>
          <p:nvPr/>
        </p:nvSpPr>
        <p:spPr bwMode="auto">
          <a:xfrm>
            <a:off x="7172325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4286" name="Text Box 34"/>
          <p:cNvSpPr txBox="1">
            <a:spLocks noChangeArrowheads="1"/>
          </p:cNvSpPr>
          <p:nvPr/>
        </p:nvSpPr>
        <p:spPr bwMode="auto">
          <a:xfrm>
            <a:off x="853440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54287" name="Text Box 3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90150" name="Text Box 38"/>
          <p:cNvSpPr txBox="1">
            <a:spLocks noChangeArrowheads="1"/>
          </p:cNvSpPr>
          <p:nvPr/>
        </p:nvSpPr>
        <p:spPr bwMode="auto">
          <a:xfrm>
            <a:off x="45720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54289" name="Line 41"/>
          <p:cNvSpPr>
            <a:spLocks noChangeShapeType="1"/>
          </p:cNvSpPr>
          <p:nvPr/>
        </p:nvSpPr>
        <p:spPr bwMode="auto">
          <a:xfrm flipV="1">
            <a:off x="7391400" y="4640262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0" name="Line 42"/>
          <p:cNvSpPr>
            <a:spLocks noChangeShapeType="1"/>
          </p:cNvSpPr>
          <p:nvPr/>
        </p:nvSpPr>
        <p:spPr bwMode="auto">
          <a:xfrm flipV="1">
            <a:off x="4887913" y="4644230"/>
            <a:ext cx="2514600" cy="396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1" name="Line 44"/>
          <p:cNvSpPr>
            <a:spLocks noChangeShapeType="1"/>
          </p:cNvSpPr>
          <p:nvPr/>
        </p:nvSpPr>
        <p:spPr bwMode="auto">
          <a:xfrm>
            <a:off x="7402513" y="4648200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2" name="Text Box 45"/>
          <p:cNvSpPr txBox="1">
            <a:spLocks noChangeArrowheads="1"/>
          </p:cNvSpPr>
          <p:nvPr/>
        </p:nvSpPr>
        <p:spPr bwMode="auto">
          <a:xfrm>
            <a:off x="8681850" y="4495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/>
          </a:p>
        </p:txBody>
      </p:sp>
      <p:sp>
        <p:nvSpPr>
          <p:cNvPr id="54293" name="Text Box 46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graphicFrame>
        <p:nvGraphicFramePr>
          <p:cNvPr id="54294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442481"/>
              </p:ext>
            </p:extLst>
          </p:nvPr>
        </p:nvGraphicFramePr>
        <p:xfrm>
          <a:off x="1066800" y="1828800"/>
          <a:ext cx="19907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7" name="Equation" r:id="rId3" imgW="1993900" imgH="368300" progId="Equation.DSMT4">
                  <p:embed/>
                </p:oleObj>
              </mc:Choice>
              <mc:Fallback>
                <p:oleObj name="Equation" r:id="rId3" imgW="1993900" imgH="36830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19907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64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876543"/>
              </p:ext>
            </p:extLst>
          </p:nvPr>
        </p:nvGraphicFramePr>
        <p:xfrm>
          <a:off x="1295400" y="2514600"/>
          <a:ext cx="154463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8" name="Equation" r:id="rId5" imgW="1549080" imgH="368280" progId="Equation.DSMT4">
                  <p:embed/>
                </p:oleObj>
              </mc:Choice>
              <mc:Fallback>
                <p:oleObj name="Equation" r:id="rId5" imgW="1549080" imgH="368280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154463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65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606273"/>
              </p:ext>
            </p:extLst>
          </p:nvPr>
        </p:nvGraphicFramePr>
        <p:xfrm>
          <a:off x="1460500" y="3276600"/>
          <a:ext cx="11334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9" name="Equation" r:id="rId7" imgW="1130040" imgH="368280" progId="Equation.DSMT4">
                  <p:embed/>
                </p:oleObj>
              </mc:Choice>
              <mc:Fallback>
                <p:oleObj name="Equation" r:id="rId7" imgW="1130040" imgH="368280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3276600"/>
                        <a:ext cx="11334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67" name="Rectangle 55"/>
          <p:cNvSpPr>
            <a:spLocks noChangeArrowheads="1"/>
          </p:cNvSpPr>
          <p:nvPr/>
        </p:nvSpPr>
        <p:spPr bwMode="auto">
          <a:xfrm>
            <a:off x="1545306" y="1855120"/>
            <a:ext cx="265112" cy="255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chemeClr val="folHlink"/>
                </a:solidFill>
                <a:latin typeface="Arial" panose="020B0604020202020204" pitchFamily="34" charset="0"/>
              </a:rPr>
              <a:t>.14</a:t>
            </a:r>
          </a:p>
        </p:txBody>
      </p:sp>
      <p:sp>
        <p:nvSpPr>
          <p:cNvPr id="54298" name="Text Box 35"/>
          <p:cNvSpPr txBox="1">
            <a:spLocks noChangeArrowheads="1"/>
          </p:cNvSpPr>
          <p:nvPr/>
        </p:nvSpPr>
        <p:spPr bwMode="auto">
          <a:xfrm>
            <a:off x="7705725" y="5486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90159" name="Oval 47"/>
          <p:cNvSpPr>
            <a:spLocks noChangeArrowheads="1"/>
          </p:cNvSpPr>
          <p:nvPr/>
        </p:nvSpPr>
        <p:spPr bwMode="auto">
          <a:xfrm>
            <a:off x="7332663" y="51054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90168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951894"/>
              </p:ext>
            </p:extLst>
          </p:nvPr>
        </p:nvGraphicFramePr>
        <p:xfrm>
          <a:off x="1384300" y="4114800"/>
          <a:ext cx="135096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0" name="Equation" r:id="rId9" imgW="1346040" imgH="342720" progId="Equation.DSMT4">
                  <p:embed/>
                </p:oleObj>
              </mc:Choice>
              <mc:Fallback>
                <p:oleObj name="Equation" r:id="rId9" imgW="1346040" imgH="342720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4114800"/>
                        <a:ext cx="135096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69" name="Line 57"/>
          <p:cNvSpPr>
            <a:spLocks noChangeShapeType="1"/>
          </p:cNvSpPr>
          <p:nvPr/>
        </p:nvSpPr>
        <p:spPr bwMode="auto">
          <a:xfrm>
            <a:off x="7402513" y="3786250"/>
            <a:ext cx="0" cy="838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72" name="Text Box 60"/>
          <p:cNvSpPr txBox="1">
            <a:spLocks noChangeArrowheads="1"/>
          </p:cNvSpPr>
          <p:nvPr/>
        </p:nvSpPr>
        <p:spPr bwMode="auto">
          <a:xfrm>
            <a:off x="8812213" y="5475288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folHlink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folHlink"/>
              </a:solidFill>
            </a:endParaRPr>
          </a:p>
        </p:txBody>
      </p:sp>
      <p:sp>
        <p:nvSpPr>
          <p:cNvPr id="90170" name="Line 58"/>
          <p:cNvSpPr>
            <a:spLocks noChangeShapeType="1"/>
          </p:cNvSpPr>
          <p:nvPr/>
        </p:nvSpPr>
        <p:spPr bwMode="auto">
          <a:xfrm flipH="1">
            <a:off x="4876800" y="377437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73" name="Text Box 61"/>
          <p:cNvSpPr txBox="1">
            <a:spLocks noChangeArrowheads="1"/>
          </p:cNvSpPr>
          <p:nvPr/>
        </p:nvSpPr>
        <p:spPr bwMode="auto">
          <a:xfrm>
            <a:off x="4560888" y="3657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5</a:t>
            </a:r>
            <a:endParaRPr lang="en-US" altLang="en-US" sz="1600" dirty="0"/>
          </a:p>
        </p:txBody>
      </p:sp>
      <p:sp>
        <p:nvSpPr>
          <p:cNvPr id="90174" name="Line 62"/>
          <p:cNvSpPr>
            <a:spLocks noChangeShapeType="1"/>
          </p:cNvSpPr>
          <p:nvPr/>
        </p:nvSpPr>
        <p:spPr bwMode="auto">
          <a:xfrm flipH="1">
            <a:off x="8220075" y="4648200"/>
            <a:ext cx="9525" cy="15240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75" name="Text Box 63"/>
          <p:cNvSpPr txBox="1">
            <a:spLocks noChangeArrowheads="1"/>
          </p:cNvSpPr>
          <p:nvPr/>
        </p:nvSpPr>
        <p:spPr bwMode="auto">
          <a:xfrm>
            <a:off x="80010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30</a:t>
            </a:r>
            <a:endParaRPr lang="en-US" altLang="en-US" sz="1600" dirty="0"/>
          </a:p>
        </p:txBody>
      </p:sp>
      <p:sp>
        <p:nvSpPr>
          <p:cNvPr id="90176" name="Oval 64"/>
          <p:cNvSpPr>
            <a:spLocks noChangeArrowheads="1"/>
          </p:cNvSpPr>
          <p:nvPr/>
        </p:nvSpPr>
        <p:spPr bwMode="auto">
          <a:xfrm>
            <a:off x="8158925" y="45720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90177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892748"/>
              </p:ext>
            </p:extLst>
          </p:nvPr>
        </p:nvGraphicFramePr>
        <p:xfrm>
          <a:off x="1536700" y="5673725"/>
          <a:ext cx="101917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1" name="Equation" r:id="rId11" imgW="1015920" imgH="342720" progId="Equation.DSMT4">
                  <p:embed/>
                </p:oleObj>
              </mc:Choice>
              <mc:Fallback>
                <p:oleObj name="Equation" r:id="rId11" imgW="1015920" imgH="342720" progId="Equation.DSMT4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5673725"/>
                        <a:ext cx="1019175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78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613426"/>
              </p:ext>
            </p:extLst>
          </p:nvPr>
        </p:nvGraphicFramePr>
        <p:xfrm>
          <a:off x="1320800" y="6130925"/>
          <a:ext cx="143986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2" name="Equation" r:id="rId13" imgW="1434960" imgH="342720" progId="Equation.DSMT4">
                  <p:embed/>
                </p:oleObj>
              </mc:Choice>
              <mc:Fallback>
                <p:oleObj name="Equation" r:id="rId13" imgW="1434960" imgH="342720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6130925"/>
                        <a:ext cx="143986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79" name="Rectangle 67"/>
          <p:cNvSpPr>
            <a:spLocks noChangeArrowheads="1"/>
          </p:cNvSpPr>
          <p:nvPr/>
        </p:nvSpPr>
        <p:spPr bwMode="auto">
          <a:xfrm>
            <a:off x="914400" y="4881563"/>
            <a:ext cx="2209800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/>
              <a:t>The new equilibrium: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" u="sng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/>
              <a:t>i</a:t>
            </a:r>
            <a:r>
              <a:rPr lang="en-US" altLang="en-US" i="1" baseline="-25000"/>
              <a:t>ff</a:t>
            </a:r>
            <a:r>
              <a:rPr lang="en-US" altLang="en-US"/>
              <a:t> = 3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7003349" y="1076166"/>
            <a:ext cx="1695450" cy="140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3" eaLnBrk="1" hangingPunct="1">
              <a:spcBef>
                <a:spcPts val="0"/>
              </a:spcBef>
            </a:pPr>
            <a:r>
              <a:rPr lang="en-US" i="1" kern="0" dirty="0" smtClean="0">
                <a:solidFill>
                  <a:srgbClr val="FF0000"/>
                </a:solidFill>
                <a:latin typeface="+mj-lt"/>
              </a:rPr>
              <a:t>When </a:t>
            </a:r>
            <a:r>
              <a:rPr lang="en-US" i="1" kern="0" dirty="0" err="1" smtClean="0">
                <a:solidFill>
                  <a:srgbClr val="FF0000"/>
                </a:solidFill>
                <a:latin typeface="+mj-lt"/>
              </a:rPr>
              <a:t>rrr</a:t>
            </a:r>
            <a:r>
              <a:rPr lang="en-US" i="1" kern="0" dirty="0" smtClean="0">
                <a:solidFill>
                  <a:srgbClr val="FF0000"/>
                </a:solidFill>
              </a:rPr>
              <a:t> </a:t>
            </a:r>
            <a:r>
              <a:rPr lang="en-US" i="1" kern="0" dirty="0">
                <a:solidFill>
                  <a:srgbClr val="FF0000"/>
                </a:solidFill>
              </a:rPr>
              <a:t>is adjusted up or </a:t>
            </a:r>
            <a:r>
              <a:rPr lang="en-US" i="1" kern="0" dirty="0" smtClean="0">
                <a:solidFill>
                  <a:srgbClr val="FF0000"/>
                </a:solidFill>
              </a:rPr>
              <a:t>down s</a:t>
            </a:r>
            <a:r>
              <a:rPr lang="en-US" altLang="en-US" i="1" kern="0" dirty="0" smtClean="0">
                <a:solidFill>
                  <a:srgbClr val="FF0000"/>
                </a:solidFill>
              </a:rPr>
              <a:t> increases</a:t>
            </a:r>
          </a:p>
          <a:p>
            <a:pPr marL="828675" lvl="1" indent="-371475" eaLnBrk="1" hangingPunct="1">
              <a:spcBef>
                <a:spcPts val="0"/>
              </a:spcBef>
              <a:buFont typeface="Wingdings" panose="05000000000000000000" pitchFamily="2" charset="2"/>
              <a:buChar char="ú"/>
            </a:pPr>
            <a:endParaRPr lang="en-US" altLang="en-US" sz="400" i="1" kern="0" dirty="0" smtClean="0"/>
          </a:p>
        </p:txBody>
      </p:sp>
      <p:sp>
        <p:nvSpPr>
          <p:cNvPr id="40" name="Rectangle 55"/>
          <p:cNvSpPr>
            <a:spLocks noChangeArrowheads="1"/>
          </p:cNvSpPr>
          <p:nvPr/>
        </p:nvSpPr>
        <p:spPr bwMode="auto">
          <a:xfrm>
            <a:off x="2274125" y="1841455"/>
            <a:ext cx="237744" cy="255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chemeClr val="folHlink"/>
                </a:solidFill>
                <a:latin typeface="Arial" panose="020B0604020202020204" pitchFamily="34" charset="0"/>
              </a:rPr>
              <a:t>26</a:t>
            </a:r>
            <a:endParaRPr lang="en-US" altLang="en-US" sz="1600" b="1" dirty="0">
              <a:solidFill>
                <a:schemeClr val="folHlin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0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0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0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71" grpId="0" animBg="1"/>
      <p:bldP spid="90143" grpId="0" animBg="1"/>
      <p:bldP spid="90150" grpId="0"/>
      <p:bldP spid="90167" grpId="0" animBg="1"/>
      <p:bldP spid="90159" grpId="0" animBg="1"/>
      <p:bldP spid="90169" grpId="0" animBg="1"/>
      <p:bldP spid="90169" grpId="1" animBg="1"/>
      <p:bldP spid="90172" grpId="0"/>
      <p:bldP spid="90170" grpId="0" animBg="1"/>
      <p:bldP spid="90170" grpId="1" animBg="1"/>
      <p:bldP spid="90173" grpId="0"/>
      <p:bldP spid="90173" grpId="1"/>
      <p:bldP spid="90174" grpId="0" animBg="1"/>
      <p:bldP spid="90175" grpId="0"/>
      <p:bldP spid="90176" grpId="0" animBg="1"/>
      <p:bldP spid="90179" grpId="0" animBg="1"/>
      <p:bldP spid="39" grpId="0" build="allAtOnce"/>
      <p:bldP spid="4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the </a:t>
            </a:r>
            <a:r>
              <a:rPr lang="en-US" altLang="en-US" dirty="0"/>
              <a:t>Fed increases the required reserve ratio to 14%. Show the affect of this policy change in the figure below.</a:t>
            </a:r>
          </a:p>
        </p:txBody>
      </p:sp>
      <p:sp>
        <p:nvSpPr>
          <p:cNvPr id="94247" name="Rectangle 39"/>
          <p:cNvSpPr>
            <a:spLocks noChangeArrowheads="1"/>
          </p:cNvSpPr>
          <p:nvPr/>
        </p:nvSpPr>
        <p:spPr bwMode="auto">
          <a:xfrm>
            <a:off x="381000" y="2100064"/>
            <a:ext cx="3810000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In the past, the Fed has tried slowing the economy by increasing </a:t>
            </a:r>
            <a:r>
              <a:rPr lang="en-US" altLang="en-US" i="1" dirty="0" err="1" smtClean="0"/>
              <a:t>rrr</a:t>
            </a:r>
            <a:r>
              <a:rPr lang="en-US" altLang="en-US" i="1" dirty="0" smtClean="0"/>
              <a:t>. </a:t>
            </a: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Doing this creates a big collapse in bank lending to businesses and consumers.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In addition, the Fed has to make discount loans to </a:t>
            </a:r>
            <a:r>
              <a:rPr lang="en-US" altLang="en-US" i="1" dirty="0" smtClean="0"/>
              <a:t>banks.</a:t>
            </a: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So even though total reserves have increased via discount lending </a:t>
            </a:r>
            <a:r>
              <a:rPr lang="en-US" altLang="en-US" i="1" dirty="0" smtClean="0"/>
              <a:t>($2 </a:t>
            </a:r>
            <a:r>
              <a:rPr lang="en-US" altLang="en-US" i="1" dirty="0"/>
              <a:t>billion in the diagram above), this cash is sitting idle.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The effect is a reduction in money supply.</a:t>
            </a:r>
            <a:r>
              <a:rPr lang="en-US" altLang="en-US" dirty="0"/>
              <a:t> </a:t>
            </a:r>
          </a:p>
        </p:txBody>
      </p:sp>
      <p:sp>
        <p:nvSpPr>
          <p:cNvPr id="24" name="Line 59"/>
          <p:cNvSpPr>
            <a:spLocks noChangeAspect="1" noChangeShapeType="1"/>
          </p:cNvSpPr>
          <p:nvPr/>
        </p:nvSpPr>
        <p:spPr bwMode="auto">
          <a:xfrm>
            <a:off x="6477000" y="2819400"/>
            <a:ext cx="2632075" cy="275431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 flipH="1">
            <a:off x="4876800" y="5181600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9"/>
          <p:cNvSpPr>
            <a:spLocks noChangeAspect="1" noChangeShapeType="1"/>
          </p:cNvSpPr>
          <p:nvPr/>
        </p:nvSpPr>
        <p:spPr bwMode="auto">
          <a:xfrm>
            <a:off x="5124450" y="27955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7172325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853440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32" name="Text Box 3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33" name="Text Box 38"/>
          <p:cNvSpPr txBox="1">
            <a:spLocks noChangeArrowheads="1"/>
          </p:cNvSpPr>
          <p:nvPr/>
        </p:nvSpPr>
        <p:spPr bwMode="auto">
          <a:xfrm>
            <a:off x="45720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34" name="Line 41"/>
          <p:cNvSpPr>
            <a:spLocks noChangeShapeType="1"/>
          </p:cNvSpPr>
          <p:nvPr/>
        </p:nvSpPr>
        <p:spPr bwMode="auto">
          <a:xfrm flipV="1">
            <a:off x="7391400" y="4640262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42"/>
          <p:cNvSpPr>
            <a:spLocks noChangeShapeType="1"/>
          </p:cNvSpPr>
          <p:nvPr/>
        </p:nvSpPr>
        <p:spPr bwMode="auto">
          <a:xfrm flipV="1">
            <a:off x="4887913" y="4644230"/>
            <a:ext cx="2514600" cy="396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4"/>
          <p:cNvSpPr>
            <a:spLocks noChangeShapeType="1"/>
          </p:cNvSpPr>
          <p:nvPr/>
        </p:nvSpPr>
        <p:spPr bwMode="auto">
          <a:xfrm>
            <a:off x="7402513" y="4648200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8681850" y="4495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/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39" name="Text Box 35"/>
          <p:cNvSpPr txBox="1">
            <a:spLocks noChangeArrowheads="1"/>
          </p:cNvSpPr>
          <p:nvPr/>
        </p:nvSpPr>
        <p:spPr bwMode="auto">
          <a:xfrm>
            <a:off x="7705725" y="5486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40" name="Oval 47"/>
          <p:cNvSpPr>
            <a:spLocks noChangeArrowheads="1"/>
          </p:cNvSpPr>
          <p:nvPr/>
        </p:nvSpPr>
        <p:spPr bwMode="auto">
          <a:xfrm>
            <a:off x="7332663" y="51054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2" name="Text Box 60"/>
          <p:cNvSpPr txBox="1">
            <a:spLocks noChangeArrowheads="1"/>
          </p:cNvSpPr>
          <p:nvPr/>
        </p:nvSpPr>
        <p:spPr bwMode="auto">
          <a:xfrm>
            <a:off x="8812213" y="5475288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folHlink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folHlink"/>
              </a:solidFill>
            </a:endParaRPr>
          </a:p>
        </p:txBody>
      </p:sp>
      <p:sp>
        <p:nvSpPr>
          <p:cNvPr id="45" name="Line 62"/>
          <p:cNvSpPr>
            <a:spLocks noChangeShapeType="1"/>
          </p:cNvSpPr>
          <p:nvPr/>
        </p:nvSpPr>
        <p:spPr bwMode="auto">
          <a:xfrm flipH="1">
            <a:off x="8220075" y="4648200"/>
            <a:ext cx="9525" cy="15240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63"/>
          <p:cNvSpPr txBox="1">
            <a:spLocks noChangeArrowheads="1"/>
          </p:cNvSpPr>
          <p:nvPr/>
        </p:nvSpPr>
        <p:spPr bwMode="auto">
          <a:xfrm>
            <a:off x="80010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30</a:t>
            </a:r>
            <a:endParaRPr lang="en-US" altLang="en-US" sz="1600" dirty="0"/>
          </a:p>
        </p:txBody>
      </p:sp>
      <p:sp>
        <p:nvSpPr>
          <p:cNvPr id="47" name="Oval 64"/>
          <p:cNvSpPr>
            <a:spLocks noChangeArrowheads="1"/>
          </p:cNvSpPr>
          <p:nvPr/>
        </p:nvSpPr>
        <p:spPr bwMode="auto">
          <a:xfrm>
            <a:off x="8158925" y="4572000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Line 2"/>
          <p:cNvSpPr>
            <a:spLocks noChangeShapeType="1"/>
          </p:cNvSpPr>
          <p:nvPr/>
        </p:nvSpPr>
        <p:spPr bwMode="auto">
          <a:xfrm flipH="1" flipV="1">
            <a:off x="7100888" y="3276600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 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the </a:t>
            </a:r>
            <a:r>
              <a:rPr lang="en-US" altLang="en-US" dirty="0"/>
              <a:t>Fed increases the required reserve ratio to 14%. Show the affect of this policy change in the figure below.</a:t>
            </a:r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6178550" y="23622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Money</a:t>
            </a:r>
            <a:endParaRPr lang="en-US" altLang="en-US" sz="2800"/>
          </a:p>
        </p:txBody>
      </p:sp>
      <p:sp>
        <p:nvSpPr>
          <p:cNvPr id="56331" name="Text Box 12"/>
          <p:cNvSpPr txBox="1">
            <a:spLocks noChangeArrowheads="1"/>
          </p:cNvSpPr>
          <p:nvPr/>
        </p:nvSpPr>
        <p:spPr bwMode="auto">
          <a:xfrm>
            <a:off x="6858000" y="6248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en-US" altLang="en-US" sz="1600" baseline="-25000"/>
          </a:p>
        </p:txBody>
      </p:sp>
      <p:sp>
        <p:nvSpPr>
          <p:cNvPr id="56332" name="Text Box 13"/>
          <p:cNvSpPr txBox="1">
            <a:spLocks noChangeArrowheads="1"/>
          </p:cNvSpPr>
          <p:nvPr/>
        </p:nvSpPr>
        <p:spPr bwMode="auto">
          <a:xfrm>
            <a:off x="4495800" y="45720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en-US" altLang="en-US" sz="1600" baseline="-25000"/>
          </a:p>
        </p:txBody>
      </p:sp>
      <p:sp>
        <p:nvSpPr>
          <p:cNvPr id="56333" name="Line 14"/>
          <p:cNvSpPr>
            <a:spLocks noChangeShapeType="1"/>
          </p:cNvSpPr>
          <p:nvPr/>
        </p:nvSpPr>
        <p:spPr bwMode="auto">
          <a:xfrm>
            <a:off x="5181600" y="3341688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Line 16"/>
          <p:cNvSpPr>
            <a:spLocks noChangeShapeType="1"/>
          </p:cNvSpPr>
          <p:nvPr/>
        </p:nvSpPr>
        <p:spPr bwMode="auto">
          <a:xfrm>
            <a:off x="7086600" y="32766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5" name="Text Box 17"/>
          <p:cNvSpPr txBox="1">
            <a:spLocks noChangeArrowheads="1"/>
          </p:cNvSpPr>
          <p:nvPr/>
        </p:nvSpPr>
        <p:spPr bwMode="auto">
          <a:xfrm>
            <a:off x="68580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/>
          </a:p>
        </p:txBody>
      </p:sp>
      <p:sp>
        <p:nvSpPr>
          <p:cNvPr id="56336" name="Text Box 19"/>
          <p:cNvSpPr txBox="1">
            <a:spLocks noChangeArrowheads="1"/>
          </p:cNvSpPr>
          <p:nvPr/>
        </p:nvSpPr>
        <p:spPr bwMode="auto">
          <a:xfrm>
            <a:off x="8001000" y="54102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MD</a:t>
            </a:r>
            <a:endParaRPr lang="en-US" altLang="en-US" sz="1600" baseline="30000"/>
          </a:p>
        </p:txBody>
      </p:sp>
      <p:sp>
        <p:nvSpPr>
          <p:cNvPr id="95252" name="Line 20"/>
          <p:cNvSpPr>
            <a:spLocks noChangeShapeType="1"/>
          </p:cNvSpPr>
          <p:nvPr/>
        </p:nvSpPr>
        <p:spPr bwMode="auto">
          <a:xfrm flipH="1">
            <a:off x="4876800" y="4343400"/>
            <a:ext cx="16764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5" name="Rectangle 23"/>
          <p:cNvSpPr>
            <a:spLocks noChangeArrowheads="1"/>
          </p:cNvSpPr>
          <p:nvPr/>
        </p:nvSpPr>
        <p:spPr bwMode="auto">
          <a:xfrm>
            <a:off x="685800" y="4114800"/>
            <a:ext cx="327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/>
              <a:t>This increases r provided inflation remains unchanged. </a:t>
            </a:r>
          </a:p>
        </p:txBody>
      </p:sp>
      <p:sp>
        <p:nvSpPr>
          <p:cNvPr id="56339" name="Line 24"/>
          <p:cNvSpPr>
            <a:spLocks noChangeShapeType="1"/>
          </p:cNvSpPr>
          <p:nvPr/>
        </p:nvSpPr>
        <p:spPr bwMode="auto">
          <a:xfrm flipH="1">
            <a:off x="4876800" y="4724400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7" name="Text Box 25"/>
          <p:cNvSpPr txBox="1">
            <a:spLocks noChangeArrowheads="1"/>
          </p:cNvSpPr>
          <p:nvPr/>
        </p:nvSpPr>
        <p:spPr bwMode="auto">
          <a:xfrm>
            <a:off x="63246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MS’</a:t>
            </a:r>
            <a:endParaRPr lang="en-US" altLang="en-US" sz="1600" baseline="30000"/>
          </a:p>
        </p:txBody>
      </p:sp>
      <p:sp>
        <p:nvSpPr>
          <p:cNvPr id="95264" name="Text Box 32"/>
          <p:cNvSpPr txBox="1">
            <a:spLocks noChangeArrowheads="1"/>
          </p:cNvSpPr>
          <p:nvPr/>
        </p:nvSpPr>
        <p:spPr bwMode="auto">
          <a:xfrm>
            <a:off x="6324600" y="6248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endParaRPr lang="en-US" altLang="en-US" sz="1600" baseline="-25000"/>
          </a:p>
        </p:txBody>
      </p:sp>
      <p:sp>
        <p:nvSpPr>
          <p:cNvPr id="95265" name="Text Box 33"/>
          <p:cNvSpPr txBox="1">
            <a:spLocks noChangeArrowheads="1"/>
          </p:cNvSpPr>
          <p:nvPr/>
        </p:nvSpPr>
        <p:spPr bwMode="auto">
          <a:xfrm>
            <a:off x="4495800" y="4146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endParaRPr lang="en-US" altLang="en-US" sz="1600" baseline="-25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32948E-6 L -0.05833 1.32948E-6 " pathEditMode="relative" ptsTypes="AA">
                                      <p:cBhvr>
                                        <p:cTn id="9" dur="2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 animBg="1"/>
      <p:bldP spid="95234" grpId="1" animBg="1"/>
      <p:bldP spid="95252" grpId="0" animBg="1"/>
      <p:bldP spid="95257" grpId="0"/>
      <p:bldP spid="95264" grpId="0"/>
      <p:bldP spid="9526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Line 23"/>
          <p:cNvSpPr>
            <a:spLocks noChangeShapeType="1"/>
          </p:cNvSpPr>
          <p:nvPr/>
        </p:nvSpPr>
        <p:spPr bwMode="auto">
          <a:xfrm flipH="1">
            <a:off x="5257800" y="35052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Line 2"/>
          <p:cNvSpPr>
            <a:spLocks noChangeShapeType="1"/>
          </p:cNvSpPr>
          <p:nvPr/>
        </p:nvSpPr>
        <p:spPr bwMode="auto">
          <a:xfrm flipH="1" flipV="1">
            <a:off x="4876800" y="42672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</a:t>
            </a:r>
          </a:p>
        </p:txBody>
      </p:sp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5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</a:t>
            </a:r>
            <a:r>
              <a:rPr lang="en-US" altLang="en-US" dirty="0"/>
              <a:t>the Fed increases the required reserve ratio to 14 (percent). Show the affect of this policy change in the figure below.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i="1" dirty="0">
              <a:ea typeface="MS Mincho" panose="02020609040205080304" pitchFamily="49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i="1" dirty="0">
              <a:ea typeface="MS Mincho" panose="02020609040205080304" pitchFamily="49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i="1" dirty="0">
              <a:ea typeface="MS Mincho" panose="02020609040205080304" pitchFamily="49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i="1" dirty="0">
              <a:ea typeface="MS Mincho" panose="02020609040205080304" pitchFamily="49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i="1" dirty="0" smtClean="0">
              <a:ea typeface="MS Mincho" panose="02020609040205080304" pitchFamily="49" charset="-128"/>
            </a:endParaRPr>
          </a:p>
        </p:txBody>
      </p:sp>
      <p:sp>
        <p:nvSpPr>
          <p:cNvPr id="57353" name="Line 8"/>
          <p:cNvSpPr>
            <a:spLocks noChangeShapeType="1"/>
          </p:cNvSpPr>
          <p:nvPr/>
        </p:nvSpPr>
        <p:spPr bwMode="auto">
          <a:xfrm>
            <a:off x="487680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4" name="Line 9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6750050" y="6248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en-US" altLang="en-US" sz="1600" baseline="-25000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4419600" y="4876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endParaRPr lang="en-US" altLang="en-US" sz="1600" baseline="-25000"/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>
            <a:off x="4876800" y="33528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6553200" y="32766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6400800" y="62484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</a:t>
            </a:r>
            <a:endParaRPr lang="en-US" altLang="en-US" sz="1600" baseline="-25000"/>
          </a:p>
        </p:txBody>
      </p:sp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7696200" y="48768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AD</a:t>
            </a:r>
            <a:endParaRPr lang="en-US" altLang="en-US" sz="1600" baseline="30000"/>
          </a:p>
        </p:txBody>
      </p:sp>
      <p:sp>
        <p:nvSpPr>
          <p:cNvPr id="96273" name="Line 17"/>
          <p:cNvSpPr>
            <a:spLocks noChangeShapeType="1"/>
          </p:cNvSpPr>
          <p:nvPr/>
        </p:nvSpPr>
        <p:spPr bwMode="auto">
          <a:xfrm flipH="1" flipV="1">
            <a:off x="4876800" y="5029200"/>
            <a:ext cx="1360488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685800" y="2336432"/>
            <a:ext cx="3048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/>
              <a:t>Higher r decreases I, and both of these collapse AD</a:t>
            </a:r>
            <a:r>
              <a:rPr lang="en-US" altLang="en-US" sz="1600" dirty="0" smtClean="0"/>
              <a:t>.</a:t>
            </a:r>
            <a:endParaRPr lang="en-US" altLang="en-US" sz="16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/>
              <a:t>This results in lower prices and real GDP.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/>
              <a:t>In the past, small increases </a:t>
            </a:r>
            <a:r>
              <a:rPr lang="en-US" altLang="en-US" sz="1600" i="1" dirty="0" smtClean="0"/>
              <a:t>in </a:t>
            </a:r>
            <a:r>
              <a:rPr lang="en-US" altLang="en-US" sz="1600" i="1" dirty="0" err="1" smtClean="0"/>
              <a:t>rrr</a:t>
            </a:r>
            <a:r>
              <a:rPr lang="en-US" altLang="en-US" sz="1600" i="1" dirty="0" smtClean="0"/>
              <a:t> </a:t>
            </a:r>
            <a:r>
              <a:rPr lang="en-US" altLang="en-US" sz="1600" i="1" dirty="0"/>
              <a:t>have put a “hot” economy (one that is growing too fast) into a recessionary gap</a:t>
            </a:r>
            <a:r>
              <a:rPr lang="en-US" altLang="en-US" sz="16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/>
              <a:t>The Fed has not changed the </a:t>
            </a:r>
            <a:r>
              <a:rPr lang="en-US" altLang="en-US" sz="1600" i="1" dirty="0">
                <a:latin typeface="Symbol" panose="05050102010706020507" pitchFamily="18" charset="2"/>
              </a:rPr>
              <a:t>r </a:t>
            </a:r>
            <a:r>
              <a:rPr lang="en-US" altLang="en-US" sz="1600" i="1" dirty="0"/>
              <a:t>since 1992</a:t>
            </a:r>
            <a:r>
              <a:rPr lang="en-US" altLang="en-US" sz="1600" dirty="0"/>
              <a:t> </a:t>
            </a:r>
          </a:p>
        </p:txBody>
      </p:sp>
      <p:sp>
        <p:nvSpPr>
          <p:cNvPr id="96275" name="Line 19"/>
          <p:cNvSpPr>
            <a:spLocks noChangeShapeType="1"/>
          </p:cNvSpPr>
          <p:nvPr/>
        </p:nvSpPr>
        <p:spPr bwMode="auto">
          <a:xfrm flipH="1">
            <a:off x="4876800" y="4495800"/>
            <a:ext cx="20462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6" name="Text Box 20"/>
          <p:cNvSpPr txBox="1">
            <a:spLocks noChangeArrowheads="1"/>
          </p:cNvSpPr>
          <p:nvPr/>
        </p:nvSpPr>
        <p:spPr bwMode="auto">
          <a:xfrm>
            <a:off x="7608888" y="57372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AD’</a:t>
            </a:r>
            <a:endParaRPr lang="en-US" altLang="en-US" sz="1600" baseline="30000"/>
          </a:p>
        </p:txBody>
      </p:sp>
      <p:sp>
        <p:nvSpPr>
          <p:cNvPr id="96277" name="Text Box 21"/>
          <p:cNvSpPr txBox="1">
            <a:spLocks noChangeArrowheads="1"/>
          </p:cNvSpPr>
          <p:nvPr/>
        </p:nvSpPr>
        <p:spPr bwMode="auto">
          <a:xfrm>
            <a:off x="6019800" y="6248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endParaRPr lang="en-US" altLang="en-US" sz="1600" baseline="-25000"/>
          </a:p>
        </p:txBody>
      </p:sp>
      <p:sp>
        <p:nvSpPr>
          <p:cNvPr id="96278" name="Text Box 22"/>
          <p:cNvSpPr txBox="1">
            <a:spLocks noChangeArrowheads="1"/>
          </p:cNvSpPr>
          <p:nvPr/>
        </p:nvSpPr>
        <p:spPr bwMode="auto">
          <a:xfrm>
            <a:off x="4419600" y="4343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r>
              <a:rPr lang="en-US" altLang="en-US" sz="16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en-US" altLang="en-US" sz="1600" baseline="-25000"/>
          </a:p>
        </p:txBody>
      </p:sp>
      <p:sp>
        <p:nvSpPr>
          <p:cNvPr id="96280" name="Line 24"/>
          <p:cNvSpPr>
            <a:spLocks noChangeShapeType="1"/>
          </p:cNvSpPr>
          <p:nvPr/>
        </p:nvSpPr>
        <p:spPr bwMode="auto">
          <a:xfrm flipH="1">
            <a:off x="6911975" y="4495800"/>
            <a:ext cx="9525" cy="1676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1" name="Line 25"/>
          <p:cNvSpPr>
            <a:spLocks noChangeShapeType="1"/>
          </p:cNvSpPr>
          <p:nvPr/>
        </p:nvSpPr>
        <p:spPr bwMode="auto">
          <a:xfrm flipH="1">
            <a:off x="6248400" y="5029200"/>
            <a:ext cx="0" cy="11430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9" name="Text Box 26"/>
          <p:cNvSpPr txBox="1">
            <a:spLocks noChangeArrowheads="1"/>
          </p:cNvSpPr>
          <p:nvPr/>
        </p:nvSpPr>
        <p:spPr bwMode="auto">
          <a:xfrm>
            <a:off x="7977188" y="32750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cs typeface="Times New Roman" panose="02020603050405020304" pitchFamily="18" charset="0"/>
              </a:rPr>
              <a:t>SRAS</a:t>
            </a:r>
            <a:endParaRPr lang="en-US" altLang="en-US" sz="1600" baseline="30000" dirty="0"/>
          </a:p>
        </p:txBody>
      </p:sp>
      <p:sp>
        <p:nvSpPr>
          <p:cNvPr id="57370" name="Rectangle 38"/>
          <p:cNvSpPr>
            <a:spLocks noChangeArrowheads="1"/>
          </p:cNvSpPr>
          <p:nvPr/>
        </p:nvSpPr>
        <p:spPr bwMode="auto">
          <a:xfrm>
            <a:off x="6019800" y="2355761"/>
            <a:ext cx="889987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AD-AS</a:t>
            </a:r>
            <a:endParaRPr lang="en-US" altLang="en-US" sz="2800" i="1" baseline="-25000" dirty="0"/>
          </a:p>
        </p:txBody>
      </p:sp>
      <p:sp>
        <p:nvSpPr>
          <p:cNvPr id="57371" name="Line 39"/>
          <p:cNvSpPr>
            <a:spLocks noChangeShapeType="1"/>
          </p:cNvSpPr>
          <p:nvPr/>
        </p:nvSpPr>
        <p:spPr bwMode="auto">
          <a:xfrm>
            <a:off x="6089650" y="26987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96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96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96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 animBg="1"/>
      <p:bldP spid="96267" grpId="0"/>
      <p:bldP spid="96268" grpId="0"/>
      <p:bldP spid="96269" grpId="0" animBg="1"/>
      <p:bldP spid="96272" grpId="0"/>
      <p:bldP spid="96273" grpId="0" animBg="1"/>
      <p:bldP spid="96275" grpId="0" animBg="1"/>
      <p:bldP spid="96276" grpId="0"/>
      <p:bldP spid="96277" grpId="0"/>
      <p:bldP spid="96278" grpId="0"/>
      <p:bldP spid="96280" grpId="0" animBg="1"/>
      <p:bldP spid="9628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Required Reserves Ratio </a:t>
            </a:r>
            <a:endParaRPr lang="en-US" altLang="en-US" dirty="0" smtClean="0"/>
          </a:p>
        </p:txBody>
      </p:sp>
      <p:sp>
        <p:nvSpPr>
          <p:cNvPr id="36867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747990"/>
            <a:ext cx="8534400" cy="5181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000" dirty="0" smtClean="0"/>
              <a:t>Depository Institutions Deregulation and Monetary Control Act of 1980 sets the reserve requirement the same for all depository institutions</a:t>
            </a:r>
          </a:p>
          <a:p>
            <a:pPr>
              <a:spcBef>
                <a:spcPct val="50000"/>
              </a:spcBef>
            </a:pPr>
            <a:r>
              <a:rPr lang="en-US" altLang="en-US" sz="2000" dirty="0" smtClean="0"/>
              <a:t>3% of the first $48.3 million of checkable deposits; 10% of checkable deposits over $48.3 million</a:t>
            </a:r>
          </a:p>
          <a:p>
            <a:pPr>
              <a:spcBef>
                <a:spcPct val="50000"/>
              </a:spcBef>
            </a:pPr>
            <a:r>
              <a:rPr lang="en-US" altLang="en-US" sz="2000" dirty="0" smtClean="0"/>
              <a:t>The Fed can vary the 10% requirement between 8% to 14%</a:t>
            </a:r>
          </a:p>
          <a:p>
            <a:pPr>
              <a:spcBef>
                <a:spcPct val="50000"/>
              </a:spcBef>
            </a:pPr>
            <a:r>
              <a:rPr lang="en-US" altLang="en-US" sz="2000" dirty="0" smtClean="0"/>
              <a:t>Disadvantages </a:t>
            </a:r>
            <a:r>
              <a:rPr lang="en-US" altLang="en-US" sz="2000" dirty="0"/>
              <a:t>of Reserve Requirements</a:t>
            </a:r>
          </a:p>
          <a:p>
            <a:pPr lvl="1"/>
            <a:r>
              <a:rPr lang="en-US" altLang="en-US" sz="2000" dirty="0"/>
              <a:t>No longer binding for most banks</a:t>
            </a:r>
          </a:p>
          <a:p>
            <a:pPr lvl="1"/>
            <a:r>
              <a:rPr lang="en-US" altLang="en-US" sz="2000" dirty="0"/>
              <a:t>Can cause liquidity problems</a:t>
            </a:r>
          </a:p>
          <a:p>
            <a:pPr lvl="1"/>
            <a:r>
              <a:rPr lang="en-US" altLang="en-US" sz="2000" dirty="0"/>
              <a:t>Increases uncertainty for banks</a:t>
            </a:r>
          </a:p>
          <a:p>
            <a:pPr>
              <a:spcBef>
                <a:spcPct val="50000"/>
              </a:spcBef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31281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Open Market Operations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458200" cy="5486400"/>
          </a:xfrm>
          <a:noFill/>
        </p:spPr>
        <p:txBody>
          <a:bodyPr/>
          <a:lstStyle/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Fed conducts an Open Market Purchase (OMP) by buying Treasuries from banks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Cash flows from the Fed to Banks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quantity of reserves in the federal funds market rises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federal funds interest rate declines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This is an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ex</a:t>
            </a:r>
            <a:r>
              <a:rPr lang="en-US" altLang="en-US" b="1" i="1" dirty="0" err="1" smtClean="0">
                <a:solidFill>
                  <a:srgbClr val="FF0000"/>
                </a:solidFill>
              </a:rPr>
              <a:t>P</a:t>
            </a:r>
            <a:r>
              <a:rPr lang="en-US" altLang="en-US" b="1" i="1" dirty="0" err="1" smtClean="0"/>
              <a:t>ansionary</a:t>
            </a:r>
            <a:r>
              <a:rPr lang="en-US" altLang="en-US" b="1" i="1" dirty="0" smtClean="0"/>
              <a:t> monetary policy</a:t>
            </a:r>
            <a:endParaRPr lang="en-US" altLang="en-US" dirty="0" smtClean="0"/>
          </a:p>
          <a:p>
            <a:pPr marL="371475" indent="-371475" algn="l" eaLnBrk="1" hangingPunct="1"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Fed conducts an Open Market Sale (OMS) by selling Treasury bonds to banks 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 has bonds to sell because it purchased them directly from</a:t>
            </a:r>
          </a:p>
          <a:p>
            <a:pPr marL="1285875" lvl="2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Treasury in the primary market (this is called monetizing the debt)</a:t>
            </a:r>
          </a:p>
          <a:p>
            <a:pPr marL="1285875" lvl="2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Banks in the secondary market in a previous OMP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Banks give cash (reserves) to the Fed in exchange for Treasury bonds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quantity of reserves in the federal funds market declines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The federal funds interest rate increases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This is a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re</a:t>
            </a:r>
            <a:r>
              <a:rPr lang="en-US" altLang="en-US" b="1" i="1" dirty="0" err="1" smtClean="0">
                <a:solidFill>
                  <a:srgbClr val="FF0000"/>
                </a:solidFill>
              </a:rPr>
              <a:t>S</a:t>
            </a:r>
            <a:r>
              <a:rPr lang="en-US" altLang="en-US" b="1" i="1" dirty="0" err="1" smtClean="0"/>
              <a:t>trictive</a:t>
            </a:r>
            <a:r>
              <a:rPr lang="en-US" altLang="en-US" b="1" i="1" dirty="0" smtClean="0"/>
              <a:t> monetary policy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4876800" y="41148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4876800" y="46482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400" name="Rectangle 9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</a:t>
            </a:r>
            <a:r>
              <a:rPr lang="en-US" altLang="en-US" dirty="0"/>
              <a:t>of changing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or </a:t>
            </a:r>
            <a:r>
              <a:rPr lang="en-US" altLang="en-US" i="1" dirty="0" err="1" smtClean="0"/>
              <a:t>rrr</a:t>
            </a:r>
            <a:r>
              <a:rPr lang="en-US" altLang="en-US" dirty="0" smtClean="0"/>
              <a:t> </a:t>
            </a:r>
            <a:r>
              <a:rPr lang="en-US" altLang="en-US" dirty="0"/>
              <a:t>the Fed performs an OMP by buying a </a:t>
            </a:r>
            <a:r>
              <a:rPr lang="en-US" altLang="en-US" u="sng" dirty="0"/>
              <a:t>half of a billion</a:t>
            </a:r>
            <a:r>
              <a:rPr lang="en-US" altLang="en-US" dirty="0"/>
              <a:t> dollars worth of bonds from banks 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= </a:t>
            </a:r>
            <a:r>
              <a:rPr lang="en-US" altLang="en-US" dirty="0" smtClean="0"/>
              <a:t>28 </a:t>
            </a:r>
            <a:r>
              <a:rPr lang="en-US" altLang="en-US" dirty="0"/>
              <a:t>+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 = </a:t>
            </a:r>
            <a:r>
              <a:rPr lang="en-US" altLang="en-US" b="1" dirty="0" smtClean="0">
                <a:solidFill>
                  <a:schemeClr val="hlink"/>
                </a:solidFill>
              </a:rPr>
              <a:t>28.5</a:t>
            </a:r>
            <a:r>
              <a:rPr lang="en-US" altLang="en-US" dirty="0"/>
              <a:t>). Show the affect of this policy change in the figure below.</a:t>
            </a: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5029200" y="27432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66294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780415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59408" name="Line 18"/>
          <p:cNvSpPr>
            <a:spLocks noChangeShapeType="1"/>
          </p:cNvSpPr>
          <p:nvPr/>
        </p:nvSpPr>
        <p:spPr bwMode="auto">
          <a:xfrm>
            <a:off x="6858000" y="41148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20"/>
          <p:cNvSpPr>
            <a:spLocks noChangeShapeType="1"/>
          </p:cNvSpPr>
          <p:nvPr/>
        </p:nvSpPr>
        <p:spPr bwMode="auto">
          <a:xfrm>
            <a:off x="6858000" y="41148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7588250" y="5410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97305" name="Text Box 25"/>
          <p:cNvSpPr txBox="1">
            <a:spLocks noChangeArrowheads="1"/>
          </p:cNvSpPr>
          <p:nvPr/>
        </p:nvSpPr>
        <p:spPr bwMode="auto">
          <a:xfrm>
            <a:off x="8240713" y="3962400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fol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folHlink"/>
              </a:solidFill>
            </a:endParaRPr>
          </a:p>
        </p:txBody>
      </p:sp>
      <p:sp>
        <p:nvSpPr>
          <p:cNvPr id="97306" name="Line 26"/>
          <p:cNvSpPr>
            <a:spLocks noChangeShapeType="1"/>
          </p:cNvSpPr>
          <p:nvPr/>
        </p:nvSpPr>
        <p:spPr bwMode="auto">
          <a:xfrm flipH="1">
            <a:off x="4876800" y="5126038"/>
            <a:ext cx="24384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44958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folHlink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>
              <a:solidFill>
                <a:schemeClr val="folHlink"/>
              </a:solidFill>
            </a:endParaRPr>
          </a:p>
        </p:txBody>
      </p:sp>
      <p:sp>
        <p:nvSpPr>
          <p:cNvPr id="97282" name="Line 2"/>
          <p:cNvSpPr>
            <a:spLocks noChangeShapeType="1"/>
          </p:cNvSpPr>
          <p:nvPr/>
        </p:nvSpPr>
        <p:spPr bwMode="auto">
          <a:xfrm>
            <a:off x="7315200" y="4114800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>
            <a:off x="7315200" y="4114800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6977063" y="62484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28.5</a:t>
            </a:r>
            <a:endParaRPr lang="en-US" altLang="en-US" sz="1600"/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4572000" y="3962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97316" name="Rectangle 36"/>
          <p:cNvSpPr>
            <a:spLocks noChangeArrowheads="1"/>
          </p:cNvSpPr>
          <p:nvPr/>
        </p:nvSpPr>
        <p:spPr bwMode="auto">
          <a:xfrm>
            <a:off x="1066800" y="2590800"/>
            <a:ext cx="2209800" cy="639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/>
              <a:t>The horizontal section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" u="sng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no change</a:t>
            </a:r>
          </a:p>
        </p:txBody>
      </p:sp>
      <p:sp>
        <p:nvSpPr>
          <p:cNvPr id="97317" name="Rectangle 37"/>
          <p:cNvSpPr>
            <a:spLocks noChangeArrowheads="1"/>
          </p:cNvSpPr>
          <p:nvPr/>
        </p:nvSpPr>
        <p:spPr bwMode="auto">
          <a:xfrm>
            <a:off x="1035050" y="3779838"/>
            <a:ext cx="2209800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 dirty="0"/>
              <a:t>The vertical section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dirty="0"/>
              <a:t/>
            </a:r>
            <a:br>
              <a:rPr lang="en-US" altLang="en-US" sz="700" dirty="0"/>
            </a:br>
            <a:r>
              <a:rPr lang="en-US" altLang="en-US" dirty="0"/>
              <a:t>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+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B</a:t>
            </a:r>
            <a:r>
              <a:rPr lang="en-US" altLang="en-US" dirty="0"/>
              <a:t> =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dirty="0" smtClean="0">
                <a:solidFill>
                  <a:srgbClr val="000000"/>
                </a:solidFill>
              </a:rPr>
              <a:t>28 </a:t>
            </a:r>
            <a:r>
              <a:rPr lang="en-US" altLang="en-US" dirty="0">
                <a:solidFill>
                  <a:srgbClr val="000000"/>
                </a:solidFill>
              </a:rPr>
              <a:t>+</a:t>
            </a:r>
            <a:r>
              <a:rPr lang="en-US" altLang="en-US" b="1" dirty="0">
                <a:solidFill>
                  <a:schemeClr val="hlink"/>
                </a:solidFill>
              </a:rPr>
              <a:t> .5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r>
              <a:rPr lang="en-US" altLang="en-US" dirty="0"/>
              <a:t> + </a:t>
            </a:r>
            <a:r>
              <a:rPr lang="en-US" altLang="en-US" dirty="0" smtClean="0"/>
              <a:t>0 </a:t>
            </a:r>
            <a:r>
              <a:rPr lang="en-US" altLang="en-US" dirty="0"/>
              <a:t>= 28.5 </a:t>
            </a:r>
          </a:p>
        </p:txBody>
      </p:sp>
      <p:sp>
        <p:nvSpPr>
          <p:cNvPr id="97318" name="Rectangle 38"/>
          <p:cNvSpPr>
            <a:spLocks noChangeArrowheads="1"/>
          </p:cNvSpPr>
          <p:nvPr/>
        </p:nvSpPr>
        <p:spPr bwMode="auto">
          <a:xfrm>
            <a:off x="685800" y="4953000"/>
            <a:ext cx="28194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u="sng"/>
              <a:t>New equilibrium</a:t>
            </a:r>
            <a:endParaRPr lang="en-US" altLang="en-US" u="sng"/>
          </a:p>
        </p:txBody>
      </p:sp>
      <p:sp>
        <p:nvSpPr>
          <p:cNvPr id="97319" name="Rectangle 39"/>
          <p:cNvSpPr>
            <a:spLocks noChangeArrowheads="1"/>
          </p:cNvSpPr>
          <p:nvPr/>
        </p:nvSpPr>
        <p:spPr bwMode="auto">
          <a:xfrm>
            <a:off x="2895600" y="4191000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97320" name="Object 40"/>
          <p:cNvGraphicFramePr>
            <a:graphicFrameLocks noChangeAspect="1"/>
          </p:cNvGraphicFramePr>
          <p:nvPr/>
        </p:nvGraphicFramePr>
        <p:xfrm>
          <a:off x="1536700" y="5419725"/>
          <a:ext cx="11334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93" name="Equation" r:id="rId3" imgW="1130300" imgH="368300" progId="Equation.DSMT4">
                  <p:embed/>
                </p:oleObj>
              </mc:Choice>
              <mc:Fallback>
                <p:oleObj name="Equation" r:id="rId3" imgW="1130300" imgH="3683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5419725"/>
                        <a:ext cx="11334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1" name="Object 41"/>
          <p:cNvGraphicFramePr>
            <a:graphicFrameLocks noChangeAspect="1"/>
          </p:cNvGraphicFramePr>
          <p:nvPr/>
        </p:nvGraphicFramePr>
        <p:xfrm>
          <a:off x="1444625" y="5943600"/>
          <a:ext cx="123507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94" name="Equation" r:id="rId5" imgW="1231366" imgH="342751" progId="Equation.DSMT4">
                  <p:embed/>
                </p:oleObj>
              </mc:Choice>
              <mc:Fallback>
                <p:oleObj name="Equation" r:id="rId5" imgW="1231366" imgH="342751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5943600"/>
                        <a:ext cx="1235075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2" name="Object 42"/>
          <p:cNvGraphicFramePr>
            <a:graphicFrameLocks noChangeAspect="1"/>
          </p:cNvGraphicFramePr>
          <p:nvPr/>
        </p:nvGraphicFramePr>
        <p:xfrm>
          <a:off x="1689100" y="6400800"/>
          <a:ext cx="71278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95" name="Equation" r:id="rId7" imgW="710891" imgH="342751" progId="Equation.DSMT4">
                  <p:embed/>
                </p:oleObj>
              </mc:Choice>
              <mc:Fallback>
                <p:oleObj name="Equation" r:id="rId7" imgW="710891" imgH="342751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6400800"/>
                        <a:ext cx="71278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Purchase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1" grpId="0"/>
      <p:bldP spid="97305" grpId="0"/>
      <p:bldP spid="97306" grpId="0" animBg="1"/>
      <p:bldP spid="97307" grpId="0"/>
      <p:bldP spid="97282" grpId="0" animBg="1"/>
      <p:bldP spid="97283" grpId="0" animBg="1"/>
      <p:bldP spid="97311" grpId="0"/>
      <p:bldP spid="97316" grpId="0" animBg="1"/>
      <p:bldP spid="97317" grpId="0" animBg="1"/>
      <p:bldP spid="97318" grpId="0" animBg="1"/>
      <p:bldP spid="973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36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0419" name="Line 2"/>
          <p:cNvSpPr>
            <a:spLocks noChangeShapeType="1"/>
          </p:cNvSpPr>
          <p:nvPr/>
        </p:nvSpPr>
        <p:spPr bwMode="auto">
          <a:xfrm>
            <a:off x="4876800" y="4114800"/>
            <a:ext cx="2438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31" name="Line 3"/>
          <p:cNvSpPr>
            <a:spLocks noChangeShapeType="1"/>
          </p:cNvSpPr>
          <p:nvPr/>
        </p:nvSpPr>
        <p:spPr bwMode="auto">
          <a:xfrm flipH="1">
            <a:off x="4876800" y="46482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5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of </a:t>
            </a:r>
            <a:r>
              <a:rPr lang="en-US" altLang="en-US" dirty="0"/>
              <a:t>changing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or </a:t>
            </a:r>
            <a:r>
              <a:rPr lang="en-US" altLang="en-US" i="1" dirty="0" err="1" smtClean="0"/>
              <a:t>rrr</a:t>
            </a:r>
            <a:r>
              <a:rPr lang="en-US" altLang="en-US" dirty="0" smtClean="0"/>
              <a:t> </a:t>
            </a:r>
            <a:r>
              <a:rPr lang="en-US" altLang="en-US" dirty="0"/>
              <a:t>the Fed performs an OMP by buying a half (billion $) worth of bonds from banks. Show the affect of this policy change in the figure below.</a:t>
            </a:r>
          </a:p>
        </p:txBody>
      </p:sp>
      <p:sp>
        <p:nvSpPr>
          <p:cNvPr id="60426" name="Line 9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7" name="Line 10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8" name="Line 11"/>
          <p:cNvSpPr>
            <a:spLocks noChangeAspect="1" noChangeShapeType="1"/>
          </p:cNvSpPr>
          <p:nvPr/>
        </p:nvSpPr>
        <p:spPr bwMode="auto">
          <a:xfrm>
            <a:off x="5029200" y="27432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9" name="Rectangle 1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0430" name="Text Box 13"/>
          <p:cNvSpPr txBox="1">
            <a:spLocks noChangeArrowheads="1"/>
          </p:cNvSpPr>
          <p:nvPr/>
        </p:nvSpPr>
        <p:spPr bwMode="auto">
          <a:xfrm>
            <a:off x="66294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60431" name="Text Box 14"/>
          <p:cNvSpPr txBox="1">
            <a:spLocks noChangeArrowheads="1"/>
          </p:cNvSpPr>
          <p:nvPr/>
        </p:nvSpPr>
        <p:spPr bwMode="auto">
          <a:xfrm>
            <a:off x="780415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0432" name="Text Box 15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60433" name="Line 16"/>
          <p:cNvSpPr>
            <a:spLocks noChangeShapeType="1"/>
          </p:cNvSpPr>
          <p:nvPr/>
        </p:nvSpPr>
        <p:spPr bwMode="auto">
          <a:xfrm>
            <a:off x="6858000" y="41148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4" name="Line 17"/>
          <p:cNvSpPr>
            <a:spLocks noChangeShapeType="1"/>
          </p:cNvSpPr>
          <p:nvPr/>
        </p:nvSpPr>
        <p:spPr bwMode="auto">
          <a:xfrm>
            <a:off x="6858000" y="41148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5" name="Text Box 18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chemeClr val="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hlink"/>
              </a:solidFill>
            </a:endParaRPr>
          </a:p>
        </p:txBody>
      </p:sp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60437" name="Text Box 20"/>
          <p:cNvSpPr txBox="1">
            <a:spLocks noChangeArrowheads="1"/>
          </p:cNvSpPr>
          <p:nvPr/>
        </p:nvSpPr>
        <p:spPr bwMode="auto">
          <a:xfrm>
            <a:off x="7588250" y="5410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 flipH="1">
            <a:off x="4876800" y="5126038"/>
            <a:ext cx="24384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44958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folHlink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>
              <a:solidFill>
                <a:schemeClr val="folHlink"/>
              </a:solidFill>
            </a:endParaRPr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7315200" y="4114800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7315200" y="4114800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6977063" y="62484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28.5</a:t>
            </a:r>
            <a:endParaRPr lang="en-US" altLang="en-US" sz="1600"/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4572000" y="3962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99363" name="Rectangle 35"/>
          <p:cNvSpPr>
            <a:spLocks noChangeArrowheads="1"/>
          </p:cNvSpPr>
          <p:nvPr/>
        </p:nvSpPr>
        <p:spPr bwMode="auto">
          <a:xfrm>
            <a:off x="838200" y="2819400"/>
            <a:ext cx="2819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Starting on 1/1/03 the Fed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began setting the discount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rate 100 basis points (</a:t>
            </a:r>
            <a:r>
              <a:rPr lang="en-US" altLang="en-US" i="1" dirty="0" smtClean="0"/>
              <a:t>1 pct. point) above </a:t>
            </a:r>
            <a:r>
              <a:rPr lang="en-US" altLang="en-US" i="1" dirty="0"/>
              <a:t>its federal funds </a:t>
            </a:r>
            <a:r>
              <a:rPr lang="en-US" altLang="en-US" i="1" dirty="0" smtClean="0"/>
              <a:t>rate </a:t>
            </a:r>
            <a:r>
              <a:rPr lang="en-US" altLang="en-US" i="1" dirty="0"/>
              <a:t>target.</a:t>
            </a: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Purchase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animBg="1"/>
      <p:bldP spid="99347" grpId="0"/>
      <p:bldP spid="9936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37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chemeClr val="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hlink"/>
              </a:solidFill>
            </a:endParaRPr>
          </a:p>
        </p:txBody>
      </p:sp>
      <p:sp>
        <p:nvSpPr>
          <p:cNvPr id="61444" name="Text Box 39"/>
          <p:cNvSpPr txBox="1">
            <a:spLocks noChangeArrowheads="1"/>
          </p:cNvSpPr>
          <p:nvPr/>
        </p:nvSpPr>
        <p:spPr bwMode="auto">
          <a:xfrm>
            <a:off x="66294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61445" name="Line 40"/>
          <p:cNvSpPr>
            <a:spLocks noChangeShapeType="1"/>
          </p:cNvSpPr>
          <p:nvPr/>
        </p:nvSpPr>
        <p:spPr bwMode="auto">
          <a:xfrm>
            <a:off x="6858000" y="41148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93" name="Text Box 41"/>
          <p:cNvSpPr txBox="1">
            <a:spLocks noChangeArrowheads="1"/>
          </p:cNvSpPr>
          <p:nvPr/>
        </p:nvSpPr>
        <p:spPr bwMode="auto">
          <a:xfrm>
            <a:off x="4572000" y="3962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100382" name="Line 30"/>
          <p:cNvSpPr>
            <a:spLocks noChangeShapeType="1"/>
          </p:cNvSpPr>
          <p:nvPr/>
        </p:nvSpPr>
        <p:spPr bwMode="auto">
          <a:xfrm>
            <a:off x="4876800" y="4114800"/>
            <a:ext cx="2438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55" name="Line 3"/>
          <p:cNvSpPr>
            <a:spLocks noChangeShapeType="1"/>
          </p:cNvSpPr>
          <p:nvPr/>
        </p:nvSpPr>
        <p:spPr bwMode="auto">
          <a:xfrm flipH="1">
            <a:off x="4876800" y="4419600"/>
            <a:ext cx="2438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5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5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5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</a:t>
            </a:r>
            <a:r>
              <a:rPr lang="en-US" altLang="en-US" dirty="0"/>
              <a:t>of changing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or </a:t>
            </a:r>
            <a:r>
              <a:rPr lang="en-US" altLang="en-US" i="1" dirty="0" err="1" smtClean="0"/>
              <a:t>rrr</a:t>
            </a:r>
            <a:r>
              <a:rPr lang="en-US" altLang="en-US" dirty="0" smtClean="0"/>
              <a:t> </a:t>
            </a:r>
            <a:r>
              <a:rPr lang="en-US" altLang="en-US" dirty="0"/>
              <a:t>the Fed performs an OMP by buying a half (billion $) worth of bonds from banks. Show the affect of this policy change in the figure below.</a:t>
            </a:r>
          </a:p>
        </p:txBody>
      </p:sp>
      <p:sp>
        <p:nvSpPr>
          <p:cNvPr id="61454" name="Line 9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5" name="Line 10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6" name="Line 11"/>
          <p:cNvSpPr>
            <a:spLocks noChangeAspect="1" noChangeShapeType="1"/>
          </p:cNvSpPr>
          <p:nvPr/>
        </p:nvSpPr>
        <p:spPr bwMode="auto">
          <a:xfrm>
            <a:off x="5029200" y="27432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7" name="Rectangle 12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1458" name="Text Box 14"/>
          <p:cNvSpPr txBox="1">
            <a:spLocks noChangeArrowheads="1"/>
          </p:cNvSpPr>
          <p:nvPr/>
        </p:nvSpPr>
        <p:spPr bwMode="auto">
          <a:xfrm>
            <a:off x="780415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1459" name="Text Box 15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7315200" y="4414838"/>
            <a:ext cx="9144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71" name="Text Box 19"/>
          <p:cNvSpPr txBox="1">
            <a:spLocks noChangeArrowheads="1"/>
          </p:cNvSpPr>
          <p:nvPr/>
        </p:nvSpPr>
        <p:spPr bwMode="auto">
          <a:xfrm>
            <a:off x="4495800" y="4262438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2.5</a:t>
            </a:r>
            <a:endParaRPr lang="en-US" altLang="en-US" sz="1600"/>
          </a:p>
        </p:txBody>
      </p:sp>
      <p:sp>
        <p:nvSpPr>
          <p:cNvPr id="61462" name="Text Box 20"/>
          <p:cNvSpPr txBox="1">
            <a:spLocks noChangeArrowheads="1"/>
          </p:cNvSpPr>
          <p:nvPr/>
        </p:nvSpPr>
        <p:spPr bwMode="auto">
          <a:xfrm>
            <a:off x="7588250" y="5410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1463" name="Line 21"/>
          <p:cNvSpPr>
            <a:spLocks noChangeShapeType="1"/>
          </p:cNvSpPr>
          <p:nvPr/>
        </p:nvSpPr>
        <p:spPr bwMode="auto">
          <a:xfrm flipH="1">
            <a:off x="4876800" y="5126038"/>
            <a:ext cx="24384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4" name="Text Box 22"/>
          <p:cNvSpPr txBox="1">
            <a:spLocks noChangeArrowheads="1"/>
          </p:cNvSpPr>
          <p:nvPr/>
        </p:nvSpPr>
        <p:spPr bwMode="auto">
          <a:xfrm>
            <a:off x="44958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folHlink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>
              <a:solidFill>
                <a:schemeClr val="folHlink"/>
              </a:solidFill>
            </a:endParaRPr>
          </a:p>
        </p:txBody>
      </p:sp>
      <p:sp>
        <p:nvSpPr>
          <p:cNvPr id="100375" name="Line 23"/>
          <p:cNvSpPr>
            <a:spLocks noChangeShapeType="1"/>
          </p:cNvSpPr>
          <p:nvPr/>
        </p:nvSpPr>
        <p:spPr bwMode="auto">
          <a:xfrm>
            <a:off x="7315200" y="4114800"/>
            <a:ext cx="0" cy="3048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76" name="Line 24"/>
          <p:cNvSpPr>
            <a:spLocks noChangeShapeType="1"/>
          </p:cNvSpPr>
          <p:nvPr/>
        </p:nvSpPr>
        <p:spPr bwMode="auto">
          <a:xfrm>
            <a:off x="7315200" y="4114800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7" name="Text Box 25"/>
          <p:cNvSpPr txBox="1">
            <a:spLocks noChangeArrowheads="1"/>
          </p:cNvSpPr>
          <p:nvPr/>
        </p:nvSpPr>
        <p:spPr bwMode="auto">
          <a:xfrm>
            <a:off x="6977063" y="62484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28.5</a:t>
            </a:r>
            <a:endParaRPr lang="en-US" altLang="en-US" sz="1600"/>
          </a:p>
        </p:txBody>
      </p:sp>
      <p:sp>
        <p:nvSpPr>
          <p:cNvPr id="61468" name="Rectangle 27"/>
          <p:cNvSpPr>
            <a:spLocks noChangeArrowheads="1"/>
          </p:cNvSpPr>
          <p:nvPr/>
        </p:nvSpPr>
        <p:spPr bwMode="auto">
          <a:xfrm>
            <a:off x="838200" y="2819400"/>
            <a:ext cx="2819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Starting on 1/1/03 the Fed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began setting the discount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rate 100 basis points (</a:t>
            </a:r>
            <a:r>
              <a:rPr lang="en-US" altLang="en-US" i="1" dirty="0" smtClean="0"/>
              <a:t>1 pct. point) above </a:t>
            </a:r>
            <a:r>
              <a:rPr lang="en-US" altLang="en-US" i="1" dirty="0"/>
              <a:t>its federal funds </a:t>
            </a:r>
            <a:r>
              <a:rPr lang="en-US" altLang="en-US" i="1" dirty="0" smtClean="0"/>
              <a:t>rate </a:t>
            </a:r>
            <a:r>
              <a:rPr lang="en-US" altLang="en-US" i="1" dirty="0"/>
              <a:t>target.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So the Fed lowers the discount rate to 2.5</a:t>
            </a:r>
          </a:p>
        </p:txBody>
      </p:sp>
      <p:sp>
        <p:nvSpPr>
          <p:cNvPr id="61469" name="Line 28"/>
          <p:cNvSpPr>
            <a:spLocks noChangeShapeType="1"/>
          </p:cNvSpPr>
          <p:nvPr/>
        </p:nvSpPr>
        <p:spPr bwMode="auto">
          <a:xfrm>
            <a:off x="7315200" y="4419600"/>
            <a:ext cx="0" cy="1752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8153400" y="42894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chemeClr val="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chemeClr val="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chemeClr val="hlink"/>
              </a:solidFill>
            </a:endParaRPr>
          </a:p>
        </p:txBody>
      </p:sp>
      <p:sp>
        <p:nvSpPr>
          <p:cNvPr id="61471" name="Line 42"/>
          <p:cNvSpPr>
            <a:spLocks noChangeShapeType="1"/>
          </p:cNvSpPr>
          <p:nvPr/>
        </p:nvSpPr>
        <p:spPr bwMode="auto">
          <a:xfrm>
            <a:off x="6858000" y="41148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Purchase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00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100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00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70" grpId="0"/>
      <p:bldP spid="100393" grpId="0"/>
      <p:bldP spid="100382" grpId="0" animBg="1"/>
      <p:bldP spid="100382" grpId="1" animBg="1"/>
      <p:bldP spid="100355" grpId="0" animBg="1"/>
      <p:bldP spid="100368" grpId="0" animBg="1"/>
      <p:bldP spid="100371" grpId="0"/>
      <p:bldP spid="100375" grpId="0" animBg="1"/>
      <p:bldP spid="100376" grpId="0" animBg="1"/>
      <p:bldP spid="10038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70" name="Rectangle 13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</a:t>
            </a:r>
            <a:r>
              <a:rPr lang="en-US" altLang="en-US" dirty="0"/>
              <a:t>of changing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or </a:t>
            </a:r>
            <a:r>
              <a:rPr lang="en-US" altLang="en-US" i="1" dirty="0" err="1"/>
              <a:t>rrr</a:t>
            </a:r>
            <a:r>
              <a:rPr lang="en-US" altLang="en-US" dirty="0"/>
              <a:t> the Fed performs an OMP by buying a half (billion $) worth of bonds from banks. Show the affect of this policy change in the figure below.</a:t>
            </a:r>
          </a:p>
        </p:txBody>
      </p:sp>
      <p:sp>
        <p:nvSpPr>
          <p:cNvPr id="101404" name="Rectangle 28"/>
          <p:cNvSpPr>
            <a:spLocks noChangeArrowheads="1"/>
          </p:cNvSpPr>
          <p:nvPr/>
        </p:nvSpPr>
        <p:spPr bwMode="auto">
          <a:xfrm>
            <a:off x="304800" y="2401193"/>
            <a:ext cx="35052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Increased R</a:t>
            </a:r>
            <a:r>
              <a:rPr lang="en-US" altLang="en-US" i="1" baseline="-25000" dirty="0"/>
              <a:t>N</a:t>
            </a:r>
            <a:r>
              <a:rPr lang="en-US" altLang="en-US" i="1" dirty="0"/>
              <a:t> means banks have more cash to lend to consumers and business.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The money supply increases via increased </a:t>
            </a:r>
            <a:r>
              <a:rPr lang="en-US" altLang="en-US" i="1" dirty="0" smtClean="0"/>
              <a:t>lending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 smtClean="0"/>
              <a:t>If m</a:t>
            </a:r>
            <a:r>
              <a:rPr lang="en-US" altLang="en-US" dirty="0" smtClean="0"/>
              <a:t> = 4</a:t>
            </a:r>
            <a:r>
              <a:rPr lang="en-US" altLang="en-US" i="1" dirty="0" smtClean="0"/>
              <a:t>, then  </a:t>
            </a:r>
            <a:br>
              <a:rPr lang="en-US" altLang="en-US" i="1" dirty="0" smtClean="0"/>
            </a:br>
            <a:endParaRPr lang="en-US" altLang="en-US" sz="500" i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latin typeface="Symbol" panose="05050102010706020507" pitchFamily="18" charset="2"/>
              </a:rPr>
              <a:t>D</a:t>
            </a:r>
            <a:r>
              <a:rPr lang="en-US" altLang="en-US" i="1" dirty="0" smtClean="0"/>
              <a:t>MS</a:t>
            </a:r>
            <a:r>
              <a:rPr lang="en-US" altLang="en-US" dirty="0" smtClean="0"/>
              <a:t> </a:t>
            </a:r>
            <a:r>
              <a:rPr lang="en-US" altLang="en-US" dirty="0"/>
              <a:t>= 4</a:t>
            </a:r>
            <a:r>
              <a:rPr lang="en-US" altLang="en-US" dirty="0" smtClean="0"/>
              <a:t>(0.5)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endParaRPr lang="en-US" altLang="en-US" sz="500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/>
              <a:t>MS</a:t>
            </a:r>
            <a:r>
              <a:rPr lang="en-US" altLang="en-US" dirty="0"/>
              <a:t> = </a:t>
            </a:r>
            <a:r>
              <a:rPr lang="en-US" altLang="en-US" dirty="0" smtClean="0"/>
              <a:t>2</a:t>
            </a:r>
            <a:endParaRPr lang="en-US" altLang="en-US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 smtClean="0"/>
              <a:t>  </a:t>
            </a: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If inflation remains unchanged,</a:t>
            </a:r>
            <a:r>
              <a:rPr lang="en-US" altLang="en-US" i="1" dirty="0">
                <a:latin typeface="Arial" panose="020B0604020202020204" pitchFamily="34" charset="0"/>
              </a:rPr>
              <a:t> </a:t>
            </a:r>
            <a:r>
              <a:rPr lang="en-US" altLang="en-US" i="1" dirty="0"/>
              <a:t>r will fall too, increasing I (and X</a:t>
            </a:r>
            <a:r>
              <a:rPr lang="en-US" altLang="en-US" i="1" dirty="0" smtClean="0"/>
              <a:t>).</a:t>
            </a:r>
            <a:endParaRPr lang="en-US" altLang="en-US" i="1" dirty="0"/>
          </a:p>
        </p:txBody>
      </p:sp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7086600" y="3276600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3" name="Line 47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4" name="Line 48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5" name="Rectangle 49"/>
          <p:cNvSpPr>
            <a:spLocks noChangeArrowheads="1"/>
          </p:cNvSpPr>
          <p:nvPr/>
        </p:nvSpPr>
        <p:spPr bwMode="auto">
          <a:xfrm>
            <a:off x="6178550" y="23622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Money</a:t>
            </a:r>
            <a:endParaRPr lang="en-US" altLang="en-US" sz="2800"/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6858000" y="6248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/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4343400" y="4572000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lang="en-US" altLang="en-US" sz="1600" baseline="-25000" dirty="0"/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5181600" y="3341688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7086600" y="32766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68580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/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8001000" y="54102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MD</a:t>
            </a:r>
            <a:endParaRPr lang="en-US" altLang="en-US" sz="1600" baseline="30000"/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4876800" y="5018088"/>
            <a:ext cx="25908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4876800" y="4724400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34" name="Text Box 58"/>
          <p:cNvSpPr txBox="1">
            <a:spLocks noChangeArrowheads="1"/>
          </p:cNvSpPr>
          <p:nvPr/>
        </p:nvSpPr>
        <p:spPr bwMode="auto">
          <a:xfrm>
            <a:off x="72390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MS’</a:t>
            </a:r>
            <a:endParaRPr lang="en-US" altLang="en-US" sz="1600" baseline="30000"/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7315200" y="62484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502</a:t>
            </a:r>
            <a:endParaRPr lang="en-US" altLang="en-US" sz="1600" baseline="-25000" dirty="0"/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4343400" y="48768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2.75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Purchase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7341E-6 L 0.04166 -1.7341E-6 " pathEditMode="relative" ptsTypes="AA">
                                      <p:cBhvr>
                                        <p:cTn id="23" dur="2000" fill="hold"/>
                                        <p:tgtEl>
                                          <p:spTgt spid="101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22" grpId="0" animBg="1"/>
      <p:bldP spid="101422" grpId="1" animBg="1"/>
      <p:bldP spid="101432" grpId="0" animBg="1"/>
      <p:bldP spid="101434" grpId="0"/>
      <p:bldP spid="101435" grpId="0"/>
      <p:bldP spid="10143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304800" y="7620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Instead, suppose </a:t>
            </a:r>
            <a:r>
              <a:rPr lang="en-US" altLang="en-US" dirty="0"/>
              <a:t>of changing </a:t>
            </a:r>
            <a:r>
              <a:rPr lang="en-US" altLang="en-US" i="1" dirty="0"/>
              <a:t>i</a:t>
            </a:r>
            <a:r>
              <a:rPr lang="en-US" altLang="en-US" i="1" baseline="-25000" dirty="0"/>
              <a:t>d</a:t>
            </a:r>
            <a:r>
              <a:rPr lang="en-US" altLang="en-US" dirty="0"/>
              <a:t> or </a:t>
            </a:r>
            <a:r>
              <a:rPr lang="en-US" altLang="en-US" i="1" dirty="0" err="1"/>
              <a:t>rrr</a:t>
            </a:r>
            <a:r>
              <a:rPr lang="en-US" altLang="en-US" dirty="0"/>
              <a:t> the Fed performs an OMP by buying a half (billion $) worth of bonds from banks. Show the affect of this policy change in the figure below.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i="1" dirty="0">
              <a:ea typeface="MS Mincho" panose="02020609040205080304" pitchFamily="49" charset="-128"/>
            </a:endParaRPr>
          </a:p>
        </p:txBody>
      </p:sp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762000" y="2755374"/>
            <a:ext cx="2819400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Increases in I and X, and lower r increase AD.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results in higher GDP, lower unemployment, and higher prices</a:t>
            </a:r>
          </a:p>
        </p:txBody>
      </p:sp>
      <p:sp>
        <p:nvSpPr>
          <p:cNvPr id="63496" name="Line 23"/>
          <p:cNvSpPr>
            <a:spLocks noChangeShapeType="1"/>
          </p:cNvSpPr>
          <p:nvPr/>
        </p:nvSpPr>
        <p:spPr bwMode="auto">
          <a:xfrm flipH="1">
            <a:off x="5257800" y="32766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 flipH="1" flipV="1">
            <a:off x="4876800" y="30480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8" name="Line 25"/>
          <p:cNvSpPr>
            <a:spLocks noChangeShapeType="1"/>
          </p:cNvSpPr>
          <p:nvPr/>
        </p:nvSpPr>
        <p:spPr bwMode="auto">
          <a:xfrm>
            <a:off x="4876800" y="24653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9" name="Line 26"/>
          <p:cNvSpPr>
            <a:spLocks noChangeShapeType="1"/>
          </p:cNvSpPr>
          <p:nvPr/>
        </p:nvSpPr>
        <p:spPr bwMode="auto">
          <a:xfrm flipV="1">
            <a:off x="4886325" y="593150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6226175" y="5933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lang="en-US" altLang="en-US" sz="1600" baseline="-25000" dirty="0"/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4419600" y="4038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225</a:t>
            </a:r>
            <a:endParaRPr lang="en-US" altLang="en-US" sz="1600" baseline="-25000" dirty="0"/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4876800" y="38100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Line 30"/>
          <p:cNvSpPr>
            <a:spLocks noChangeShapeType="1"/>
          </p:cNvSpPr>
          <p:nvPr/>
        </p:nvSpPr>
        <p:spPr bwMode="auto">
          <a:xfrm>
            <a:off x="6934200" y="30480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4" name="Text Box 31"/>
          <p:cNvSpPr txBox="1">
            <a:spLocks noChangeArrowheads="1"/>
          </p:cNvSpPr>
          <p:nvPr/>
        </p:nvSpPr>
        <p:spPr bwMode="auto">
          <a:xfrm>
            <a:off x="6781800" y="5933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lang="en-US" altLang="en-US" sz="1600" baseline="-25000" dirty="0"/>
          </a:p>
        </p:txBody>
      </p:sp>
      <p:sp>
        <p:nvSpPr>
          <p:cNvPr id="102432" name="Text Box 32"/>
          <p:cNvSpPr txBox="1">
            <a:spLocks noChangeArrowheads="1"/>
          </p:cNvSpPr>
          <p:nvPr/>
        </p:nvSpPr>
        <p:spPr bwMode="auto">
          <a:xfrm>
            <a:off x="7696200" y="53340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AD</a:t>
            </a:r>
            <a:endParaRPr lang="en-US" altLang="en-US" sz="1600" baseline="30000"/>
          </a:p>
        </p:txBody>
      </p:sp>
      <p:sp>
        <p:nvSpPr>
          <p:cNvPr id="102433" name="Line 33"/>
          <p:cNvSpPr>
            <a:spLocks noChangeShapeType="1"/>
          </p:cNvSpPr>
          <p:nvPr/>
        </p:nvSpPr>
        <p:spPr bwMode="auto">
          <a:xfrm flipH="1" flipV="1">
            <a:off x="4887913" y="4213225"/>
            <a:ext cx="2046287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4" name="Line 34"/>
          <p:cNvSpPr>
            <a:spLocks noChangeShapeType="1"/>
          </p:cNvSpPr>
          <p:nvPr/>
        </p:nvSpPr>
        <p:spPr bwMode="auto">
          <a:xfrm flipH="1">
            <a:off x="4876800" y="46815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5" name="Text Box 35"/>
          <p:cNvSpPr txBox="1">
            <a:spLocks noChangeArrowheads="1"/>
          </p:cNvSpPr>
          <p:nvPr/>
        </p:nvSpPr>
        <p:spPr bwMode="auto">
          <a:xfrm>
            <a:off x="7620000" y="45720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AD’</a:t>
            </a:r>
            <a:endParaRPr lang="en-US" altLang="en-US" sz="1600" baseline="30000"/>
          </a:p>
        </p:txBody>
      </p: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4419600" y="45402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lang="en-US" altLang="en-US" sz="1600" baseline="-25000" dirty="0"/>
          </a:p>
        </p:txBody>
      </p:sp>
      <p:sp>
        <p:nvSpPr>
          <p:cNvPr id="102438" name="Line 38"/>
          <p:cNvSpPr>
            <a:spLocks noChangeShapeType="1"/>
          </p:cNvSpPr>
          <p:nvPr/>
        </p:nvSpPr>
        <p:spPr bwMode="auto">
          <a:xfrm>
            <a:off x="6389688" y="46704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1" name="Text Box 40"/>
          <p:cNvSpPr txBox="1">
            <a:spLocks noChangeArrowheads="1"/>
          </p:cNvSpPr>
          <p:nvPr/>
        </p:nvSpPr>
        <p:spPr bwMode="auto">
          <a:xfrm>
            <a:off x="7977188" y="30464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cs typeface="Times New Roman" panose="02020603050405020304" pitchFamily="18" charset="0"/>
              </a:rPr>
              <a:t>SRAS</a:t>
            </a:r>
            <a:endParaRPr lang="en-US" altLang="en-US" sz="1600" baseline="30000" dirty="0"/>
          </a:p>
        </p:txBody>
      </p:sp>
      <p:sp>
        <p:nvSpPr>
          <p:cNvPr id="63512" name="Rectangle 41"/>
          <p:cNvSpPr>
            <a:spLocks noChangeArrowheads="1"/>
          </p:cNvSpPr>
          <p:nvPr/>
        </p:nvSpPr>
        <p:spPr bwMode="auto">
          <a:xfrm>
            <a:off x="6019800" y="2127161"/>
            <a:ext cx="889987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AD-AS</a:t>
            </a:r>
            <a:endParaRPr lang="en-US" altLang="en-US" sz="2800" i="1" baseline="-25000" dirty="0"/>
          </a:p>
        </p:txBody>
      </p:sp>
      <p:sp>
        <p:nvSpPr>
          <p:cNvPr id="63513" name="Line 42"/>
          <p:cNvSpPr>
            <a:spLocks noChangeShapeType="1"/>
          </p:cNvSpPr>
          <p:nvPr/>
        </p:nvSpPr>
        <p:spPr bwMode="auto">
          <a:xfrm>
            <a:off x="6089650" y="24701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Purchase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2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02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02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02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02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4" grpId="0" animBg="1"/>
      <p:bldP spid="102427" grpId="0"/>
      <p:bldP spid="102428" grpId="0"/>
      <p:bldP spid="102429" grpId="0" animBg="1"/>
      <p:bldP spid="102432" grpId="0"/>
      <p:bldP spid="102433" grpId="0" animBg="1"/>
      <p:bldP spid="102434" grpId="0" animBg="1"/>
      <p:bldP spid="102435" grpId="0"/>
      <p:bldP spid="102437" grpId="0"/>
      <p:bldP spid="1024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4876800" y="41148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4876800" y="46482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400" name="Rectangle 9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Suppose the </a:t>
            </a:r>
            <a:r>
              <a:rPr lang="en-US" altLang="en-US" dirty="0"/>
              <a:t>Fed performs an </a:t>
            </a:r>
            <a:r>
              <a:rPr lang="en-US" altLang="en-US" dirty="0" smtClean="0"/>
              <a:t>OMS </a:t>
            </a:r>
            <a:r>
              <a:rPr lang="en-US" altLang="en-US" dirty="0"/>
              <a:t>by </a:t>
            </a:r>
            <a:r>
              <a:rPr lang="en-US" altLang="en-US" dirty="0" smtClean="0"/>
              <a:t>selling a </a:t>
            </a:r>
            <a:r>
              <a:rPr lang="en-US" altLang="en-US" u="sng" dirty="0"/>
              <a:t>half of a billion</a:t>
            </a:r>
            <a:r>
              <a:rPr lang="en-US" altLang="en-US" dirty="0"/>
              <a:t> dollars worth of bonds </a:t>
            </a:r>
            <a:r>
              <a:rPr lang="en-US" altLang="en-US" dirty="0" smtClean="0"/>
              <a:t>to </a:t>
            </a:r>
            <a:r>
              <a:rPr lang="en-US" altLang="en-US" dirty="0"/>
              <a:t>banks 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= </a:t>
            </a:r>
            <a:r>
              <a:rPr lang="en-US" altLang="en-US" dirty="0" smtClean="0"/>
              <a:t>28 –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 = </a:t>
            </a:r>
            <a:r>
              <a:rPr lang="en-US" altLang="en-US" b="1" dirty="0" smtClean="0">
                <a:solidFill>
                  <a:schemeClr val="hlink"/>
                </a:solidFill>
              </a:rPr>
              <a:t>27.5</a:t>
            </a:r>
            <a:r>
              <a:rPr lang="en-US" altLang="en-US" dirty="0"/>
              <a:t>). Show the affect of this policy change in the figure below.</a:t>
            </a: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5029200" y="27432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66675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780415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59408" name="Line 18"/>
          <p:cNvSpPr>
            <a:spLocks noChangeShapeType="1"/>
          </p:cNvSpPr>
          <p:nvPr/>
        </p:nvSpPr>
        <p:spPr bwMode="auto">
          <a:xfrm>
            <a:off x="6858000" y="41148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20"/>
          <p:cNvSpPr>
            <a:spLocks noChangeShapeType="1"/>
          </p:cNvSpPr>
          <p:nvPr/>
        </p:nvSpPr>
        <p:spPr bwMode="auto">
          <a:xfrm>
            <a:off x="6858000" y="4114800"/>
            <a:ext cx="0" cy="2057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8153400" y="3962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4562475" y="44958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</a:t>
            </a:r>
            <a:endParaRPr lang="en-US" altLang="en-US" sz="1600"/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7588250" y="5410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97306" name="Line 26"/>
          <p:cNvSpPr>
            <a:spLocks noChangeShapeType="1"/>
          </p:cNvSpPr>
          <p:nvPr/>
        </p:nvSpPr>
        <p:spPr bwMode="auto">
          <a:xfrm flipH="1">
            <a:off x="4886324" y="4383086"/>
            <a:ext cx="1721653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4505325" y="4235294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folHlink"/>
                </a:solidFill>
                <a:cs typeface="Times New Roman" panose="02020603050405020304" pitchFamily="18" charset="0"/>
              </a:rPr>
              <a:t>2</a:t>
            </a:r>
            <a:r>
              <a:rPr lang="en-US" altLang="en-US" sz="1600" dirty="0" smtClean="0">
                <a:solidFill>
                  <a:schemeClr val="folHlink"/>
                </a:solidFill>
                <a:cs typeface="Times New Roman" panose="02020603050405020304" pitchFamily="18" charset="0"/>
              </a:rPr>
              <a:t>.5</a:t>
            </a:r>
            <a:endParaRPr lang="en-US" altLang="en-US" sz="1600" dirty="0">
              <a:solidFill>
                <a:schemeClr val="folHlink"/>
              </a:solidFill>
            </a:endParaRP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6172200" y="62484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27.5</a:t>
            </a:r>
            <a:endParaRPr lang="en-US" altLang="en-US" sz="1600" dirty="0"/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4572000" y="3962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3</a:t>
            </a:r>
            <a:endParaRPr lang="en-US" altLang="en-US" sz="1600"/>
          </a:p>
        </p:txBody>
      </p:sp>
      <p:sp>
        <p:nvSpPr>
          <p:cNvPr id="97316" name="Rectangle 36"/>
          <p:cNvSpPr>
            <a:spLocks noChangeArrowheads="1"/>
          </p:cNvSpPr>
          <p:nvPr/>
        </p:nvSpPr>
        <p:spPr bwMode="auto">
          <a:xfrm>
            <a:off x="1066800" y="2590800"/>
            <a:ext cx="2209800" cy="639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/>
              <a:t>The horizontal section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" u="sng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no change</a:t>
            </a:r>
          </a:p>
        </p:txBody>
      </p:sp>
      <p:sp>
        <p:nvSpPr>
          <p:cNvPr id="97318" name="Rectangle 38"/>
          <p:cNvSpPr>
            <a:spLocks noChangeArrowheads="1"/>
          </p:cNvSpPr>
          <p:nvPr/>
        </p:nvSpPr>
        <p:spPr bwMode="auto">
          <a:xfrm>
            <a:off x="685800" y="4953000"/>
            <a:ext cx="28194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u="sng"/>
              <a:t>New equilibrium</a:t>
            </a:r>
            <a:endParaRPr lang="en-US" altLang="en-US" u="sng"/>
          </a:p>
        </p:txBody>
      </p:sp>
      <p:graphicFrame>
        <p:nvGraphicFramePr>
          <p:cNvPr id="97320" name="Object 40"/>
          <p:cNvGraphicFramePr>
            <a:graphicFrameLocks noChangeAspect="1"/>
          </p:cNvGraphicFramePr>
          <p:nvPr/>
        </p:nvGraphicFramePr>
        <p:xfrm>
          <a:off x="1536700" y="5419725"/>
          <a:ext cx="11334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59" name="Equation" r:id="rId3" imgW="1130300" imgH="368300" progId="Equation.DSMT4">
                  <p:embed/>
                </p:oleObj>
              </mc:Choice>
              <mc:Fallback>
                <p:oleObj name="Equation" r:id="rId3" imgW="11303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5419725"/>
                        <a:ext cx="11334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1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202715"/>
              </p:ext>
            </p:extLst>
          </p:nvPr>
        </p:nvGraphicFramePr>
        <p:xfrm>
          <a:off x="1444625" y="5943600"/>
          <a:ext cx="123507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0" name="Equation" r:id="rId5" imgW="1231560" imgH="342720" progId="Equation.DSMT4">
                  <p:embed/>
                </p:oleObj>
              </mc:Choice>
              <mc:Fallback>
                <p:oleObj name="Equation" r:id="rId5" imgW="12315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5943600"/>
                        <a:ext cx="1235075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481225"/>
              </p:ext>
            </p:extLst>
          </p:nvPr>
        </p:nvGraphicFramePr>
        <p:xfrm>
          <a:off x="1676400" y="6400800"/>
          <a:ext cx="73818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1" name="Equation" r:id="rId7" imgW="736560" imgH="342720" progId="Equation.DSMT4">
                  <p:embed/>
                </p:oleObj>
              </mc:Choice>
              <mc:Fallback>
                <p:oleObj name="Equation" r:id="rId7" imgW="7365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6400800"/>
                        <a:ext cx="73818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Sale</a:t>
            </a: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8245691" y="3968594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solidFill>
                  <a:schemeClr val="fol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chemeClr val="folHlink"/>
              </a:solidFill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1035050" y="3779838"/>
            <a:ext cx="2209800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 dirty="0"/>
              <a:t>The vertical section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dirty="0"/>
              <a:t/>
            </a:r>
            <a:br>
              <a:rPr lang="en-US" altLang="en-US" sz="700" dirty="0"/>
            </a:br>
            <a:r>
              <a:rPr lang="en-US" altLang="en-US" dirty="0"/>
              <a:t>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+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B</a:t>
            </a:r>
            <a:r>
              <a:rPr lang="en-US" altLang="en-US" dirty="0"/>
              <a:t> =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dirty="0" smtClean="0">
                <a:solidFill>
                  <a:srgbClr val="000000"/>
                </a:solidFill>
              </a:rPr>
              <a:t>28 –</a:t>
            </a:r>
            <a:r>
              <a:rPr lang="en-US" altLang="en-US" b="1" dirty="0" smtClean="0">
                <a:solidFill>
                  <a:schemeClr val="hlink"/>
                </a:solidFill>
              </a:rPr>
              <a:t>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r>
              <a:rPr lang="en-US" altLang="en-US" dirty="0"/>
              <a:t> + </a:t>
            </a:r>
            <a:r>
              <a:rPr lang="en-US" altLang="en-US" dirty="0" smtClean="0"/>
              <a:t>0 </a:t>
            </a:r>
            <a:r>
              <a:rPr lang="en-US" altLang="en-US" dirty="0"/>
              <a:t>= </a:t>
            </a:r>
            <a:r>
              <a:rPr lang="en-US" altLang="en-US" dirty="0" smtClean="0"/>
              <a:t>27.5 </a:t>
            </a:r>
            <a:endParaRPr lang="en-US" altLang="en-US" dirty="0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895600" y="4191000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" name="Line 3"/>
          <p:cNvSpPr>
            <a:spLocks noChangeShapeType="1"/>
          </p:cNvSpPr>
          <p:nvPr/>
        </p:nvSpPr>
        <p:spPr bwMode="auto">
          <a:xfrm>
            <a:off x="6612742" y="4116357"/>
            <a:ext cx="0" cy="205425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2"/>
          <p:cNvSpPr>
            <a:spLocks noChangeShapeType="1"/>
          </p:cNvSpPr>
          <p:nvPr/>
        </p:nvSpPr>
        <p:spPr bwMode="auto">
          <a:xfrm>
            <a:off x="6612730" y="4114800"/>
            <a:ext cx="163058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oval" w="med" len="med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3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97301" grpId="0"/>
      <p:bldP spid="59411" grpId="0"/>
      <p:bldP spid="97306" grpId="0" animBg="1"/>
      <p:bldP spid="97307" grpId="0"/>
      <p:bldP spid="97311" grpId="0"/>
      <p:bldP spid="97316" grpId="0" animBg="1"/>
      <p:bldP spid="97318" grpId="0" animBg="1"/>
      <p:bldP spid="35" grpId="0"/>
      <p:bldP spid="39" grpId="0" animBg="1"/>
      <p:bldP spid="40" grpId="0" animBg="1"/>
      <p:bldP spid="45" grpId="0" animBg="1"/>
      <p:bldP spid="4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9"/>
          <p:cNvSpPr>
            <a:spLocks noChangeShapeType="1"/>
          </p:cNvSpPr>
          <p:nvPr/>
        </p:nvSpPr>
        <p:spPr bwMode="auto">
          <a:xfrm>
            <a:off x="4876800" y="41148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Sale</a:t>
            </a:r>
          </a:p>
        </p:txBody>
      </p:sp>
      <p:sp>
        <p:nvSpPr>
          <p:cNvPr id="32" name="Line 10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1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"/>
          <p:cNvSpPr>
            <a:spLocks noChangeAspect="1" noChangeShapeType="1"/>
          </p:cNvSpPr>
          <p:nvPr/>
        </p:nvSpPr>
        <p:spPr bwMode="auto">
          <a:xfrm>
            <a:off x="5029200" y="27432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5572125" y="24828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 dirty="0">
                <a:cs typeface="Times New Roman" panose="02020603050405020304" pitchFamily="18" charset="0"/>
              </a:rPr>
              <a:t>Federal Funds Market</a:t>
            </a:r>
            <a:endParaRPr lang="en-US" altLang="en-US" sz="1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 dirty="0"/>
          </a:p>
        </p:txBody>
      </p:sp>
      <p:sp>
        <p:nvSpPr>
          <p:cNvPr id="36" name="Text Box 14"/>
          <p:cNvSpPr txBox="1">
            <a:spLocks noChangeArrowheads="1"/>
          </p:cNvSpPr>
          <p:nvPr/>
        </p:nvSpPr>
        <p:spPr bwMode="auto">
          <a:xfrm>
            <a:off x="6667500" y="6248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28</a:t>
            </a:r>
            <a:endParaRPr lang="en-US" altLang="en-US" sz="1600"/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7804150" y="6248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4505325" y="28194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40" name="Line 20"/>
          <p:cNvSpPr>
            <a:spLocks noChangeShapeType="1"/>
          </p:cNvSpPr>
          <p:nvPr/>
        </p:nvSpPr>
        <p:spPr bwMode="auto">
          <a:xfrm>
            <a:off x="6858000" y="4114800"/>
            <a:ext cx="0" cy="2057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3"/>
          <p:cNvSpPr txBox="1">
            <a:spLocks noChangeArrowheads="1"/>
          </p:cNvSpPr>
          <p:nvPr/>
        </p:nvSpPr>
        <p:spPr bwMode="auto">
          <a:xfrm>
            <a:off x="7588250" y="5410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44" name="Line 26"/>
          <p:cNvSpPr>
            <a:spLocks noChangeShapeType="1"/>
          </p:cNvSpPr>
          <p:nvPr/>
        </p:nvSpPr>
        <p:spPr bwMode="auto">
          <a:xfrm flipH="1">
            <a:off x="4886324" y="4383086"/>
            <a:ext cx="1721653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 Box 27"/>
          <p:cNvSpPr txBox="1">
            <a:spLocks noChangeArrowheads="1"/>
          </p:cNvSpPr>
          <p:nvPr/>
        </p:nvSpPr>
        <p:spPr bwMode="auto">
          <a:xfrm>
            <a:off x="4505325" y="4235294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folHlink"/>
                </a:solidFill>
                <a:cs typeface="Times New Roman" panose="02020603050405020304" pitchFamily="18" charset="0"/>
              </a:rPr>
              <a:t>2</a:t>
            </a:r>
            <a:r>
              <a:rPr lang="en-US" altLang="en-US" sz="1600" dirty="0" smtClean="0">
                <a:solidFill>
                  <a:schemeClr val="folHlink"/>
                </a:solidFill>
                <a:cs typeface="Times New Roman" panose="02020603050405020304" pitchFamily="18" charset="0"/>
              </a:rPr>
              <a:t>.5</a:t>
            </a:r>
            <a:endParaRPr lang="en-US" altLang="en-US" sz="1600" dirty="0">
              <a:solidFill>
                <a:schemeClr val="folHlink"/>
              </a:solidFill>
            </a:endParaRPr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172200" y="62484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27.5</a:t>
            </a:r>
            <a:endParaRPr lang="en-US" altLang="en-US" sz="1600" dirty="0"/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Suppose the </a:t>
            </a:r>
            <a:r>
              <a:rPr lang="en-US" altLang="en-US" dirty="0"/>
              <a:t>Fed performs an </a:t>
            </a:r>
            <a:r>
              <a:rPr lang="en-US" altLang="en-US" dirty="0" smtClean="0"/>
              <a:t>OMS </a:t>
            </a:r>
            <a:r>
              <a:rPr lang="en-US" altLang="en-US" dirty="0"/>
              <a:t>by </a:t>
            </a:r>
            <a:r>
              <a:rPr lang="en-US" altLang="en-US" dirty="0" smtClean="0"/>
              <a:t>selling a </a:t>
            </a:r>
            <a:r>
              <a:rPr lang="en-US" altLang="en-US" u="sng" dirty="0"/>
              <a:t>half of a billion</a:t>
            </a:r>
            <a:r>
              <a:rPr lang="en-US" altLang="en-US" dirty="0"/>
              <a:t> dollars worth of bonds </a:t>
            </a:r>
            <a:r>
              <a:rPr lang="en-US" altLang="en-US" dirty="0" smtClean="0"/>
              <a:t>to </a:t>
            </a:r>
            <a:r>
              <a:rPr lang="en-US" altLang="en-US" dirty="0"/>
              <a:t>banks 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= </a:t>
            </a:r>
            <a:r>
              <a:rPr lang="en-US" altLang="en-US" dirty="0" smtClean="0"/>
              <a:t>28 –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 = </a:t>
            </a:r>
            <a:r>
              <a:rPr lang="en-US" altLang="en-US" b="1" dirty="0" smtClean="0">
                <a:solidFill>
                  <a:schemeClr val="hlink"/>
                </a:solidFill>
              </a:rPr>
              <a:t>27.5</a:t>
            </a:r>
            <a:r>
              <a:rPr lang="en-US" altLang="en-US" dirty="0"/>
              <a:t>). Show the affect of this policy change in the figure below.</a:t>
            </a:r>
          </a:p>
        </p:txBody>
      </p:sp>
      <p:sp>
        <p:nvSpPr>
          <p:cNvPr id="52" name="Line 3"/>
          <p:cNvSpPr>
            <a:spLocks noChangeShapeType="1"/>
          </p:cNvSpPr>
          <p:nvPr/>
        </p:nvSpPr>
        <p:spPr bwMode="auto">
          <a:xfrm>
            <a:off x="6612742" y="4116357"/>
            <a:ext cx="0" cy="205425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838200" y="2819400"/>
            <a:ext cx="2819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Starting on 1/1/03 the Fed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began setting the discount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rate 100 basis points (</a:t>
            </a:r>
            <a:r>
              <a:rPr lang="en-US" altLang="en-US" i="1" dirty="0" smtClean="0"/>
              <a:t>1 pct. points) above </a:t>
            </a:r>
            <a:r>
              <a:rPr lang="en-US" altLang="en-US" i="1" dirty="0"/>
              <a:t>its federal funds </a:t>
            </a:r>
            <a:r>
              <a:rPr lang="en-US" altLang="en-US" i="1" dirty="0" smtClean="0"/>
              <a:t>rate </a:t>
            </a:r>
            <a:r>
              <a:rPr lang="en-US" altLang="en-US" i="1" dirty="0"/>
              <a:t>target.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So the Fed </a:t>
            </a:r>
            <a:r>
              <a:rPr lang="en-US" altLang="en-US" i="1" dirty="0" smtClean="0"/>
              <a:t>raises the </a:t>
            </a:r>
            <a:r>
              <a:rPr lang="en-US" altLang="en-US" i="1" dirty="0"/>
              <a:t>discount rate to </a:t>
            </a:r>
            <a:r>
              <a:rPr lang="en-US" altLang="en-US" i="1" dirty="0" smtClean="0"/>
              <a:t>3.5</a:t>
            </a:r>
            <a:endParaRPr lang="en-US" altLang="en-US" i="1" dirty="0"/>
          </a:p>
        </p:txBody>
      </p:sp>
      <p:sp>
        <p:nvSpPr>
          <p:cNvPr id="55" name="Line 18"/>
          <p:cNvSpPr>
            <a:spLocks noChangeShapeType="1"/>
          </p:cNvSpPr>
          <p:nvPr/>
        </p:nvSpPr>
        <p:spPr bwMode="auto">
          <a:xfrm>
            <a:off x="6860381" y="4114800"/>
            <a:ext cx="1371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Text Box 41"/>
          <p:cNvSpPr txBox="1">
            <a:spLocks noChangeArrowheads="1"/>
          </p:cNvSpPr>
          <p:nvPr/>
        </p:nvSpPr>
        <p:spPr bwMode="auto">
          <a:xfrm>
            <a:off x="4574381" y="3962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3</a:t>
            </a:r>
            <a:endParaRPr lang="en-US" altLang="en-US" sz="1600" dirty="0"/>
          </a:p>
        </p:txBody>
      </p:sp>
      <p:sp>
        <p:nvSpPr>
          <p:cNvPr id="58" name="Text Box 29"/>
          <p:cNvSpPr txBox="1">
            <a:spLocks noChangeArrowheads="1"/>
          </p:cNvSpPr>
          <p:nvPr/>
        </p:nvSpPr>
        <p:spPr bwMode="auto">
          <a:xfrm>
            <a:off x="8155781" y="3657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solidFill>
                  <a:schemeClr val="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chemeClr val="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chemeClr val="hlink"/>
              </a:solidFill>
            </a:endParaRPr>
          </a:p>
        </p:txBody>
      </p:sp>
      <p:sp>
        <p:nvSpPr>
          <p:cNvPr id="59" name="Line 19"/>
          <p:cNvSpPr>
            <a:spLocks noChangeShapeType="1"/>
          </p:cNvSpPr>
          <p:nvPr/>
        </p:nvSpPr>
        <p:spPr bwMode="auto">
          <a:xfrm>
            <a:off x="4879180" y="3810000"/>
            <a:ext cx="3368891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18"/>
          <p:cNvSpPr>
            <a:spLocks noChangeShapeType="1"/>
          </p:cNvSpPr>
          <p:nvPr/>
        </p:nvSpPr>
        <p:spPr bwMode="auto">
          <a:xfrm>
            <a:off x="6860381" y="41148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32"/>
          <p:cNvSpPr txBox="1">
            <a:spLocks noChangeArrowheads="1"/>
          </p:cNvSpPr>
          <p:nvPr/>
        </p:nvSpPr>
        <p:spPr bwMode="auto">
          <a:xfrm>
            <a:off x="4498181" y="3657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cs typeface="Times New Roman" panose="02020603050405020304" pitchFamily="18" charset="0"/>
              </a:rPr>
              <a:t>3.5</a:t>
            </a:r>
            <a:endParaRPr lang="en-US" altLang="en-US" sz="1600" dirty="0"/>
          </a:p>
        </p:txBody>
      </p:sp>
      <p:sp>
        <p:nvSpPr>
          <p:cNvPr id="62" name="Text Box 25"/>
          <p:cNvSpPr txBox="1">
            <a:spLocks noChangeArrowheads="1"/>
          </p:cNvSpPr>
          <p:nvPr/>
        </p:nvSpPr>
        <p:spPr bwMode="auto">
          <a:xfrm>
            <a:off x="8248072" y="3968594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solidFill>
                  <a:schemeClr val="folHlink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chemeClr val="folHlink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chemeClr val="folHlink"/>
              </a:solidFill>
            </a:endParaRPr>
          </a:p>
        </p:txBody>
      </p:sp>
      <p:sp>
        <p:nvSpPr>
          <p:cNvPr id="63" name="Line 2"/>
          <p:cNvSpPr>
            <a:spLocks noChangeShapeType="1"/>
          </p:cNvSpPr>
          <p:nvPr/>
        </p:nvSpPr>
        <p:spPr bwMode="auto">
          <a:xfrm>
            <a:off x="6611744" y="4114800"/>
            <a:ext cx="163058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oval" w="med" len="med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>
            <a:off x="6610349" y="3810000"/>
            <a:ext cx="163058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Text Box 25"/>
          <p:cNvSpPr txBox="1">
            <a:spLocks noChangeArrowheads="1"/>
          </p:cNvSpPr>
          <p:nvPr/>
        </p:nvSpPr>
        <p:spPr bwMode="auto">
          <a:xfrm>
            <a:off x="8247474" y="3970529"/>
            <a:ext cx="268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cs typeface="Times New Roman" panose="02020603050405020304" pitchFamily="18" charset="0"/>
              </a:rPr>
              <a:t>R</a:t>
            </a:r>
            <a:endParaRPr lang="en-US" altLang="en-US" sz="1600" baseline="30000" dirty="0"/>
          </a:p>
        </p:txBody>
      </p:sp>
      <p:sp>
        <p:nvSpPr>
          <p:cNvPr id="68" name="Line 3"/>
          <p:cNvSpPr>
            <a:spLocks noChangeShapeType="1"/>
          </p:cNvSpPr>
          <p:nvPr/>
        </p:nvSpPr>
        <p:spPr bwMode="auto">
          <a:xfrm flipH="1">
            <a:off x="6612738" y="3809175"/>
            <a:ext cx="0" cy="573911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oval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56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5" grpId="0" animBg="1"/>
      <p:bldP spid="66" grpId="0"/>
      <p:bldP spid="6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7086600" y="32766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1404" name="Rectangle 28"/>
          <p:cNvSpPr>
            <a:spLocks noChangeArrowheads="1"/>
          </p:cNvSpPr>
          <p:nvPr/>
        </p:nvSpPr>
        <p:spPr bwMode="auto">
          <a:xfrm>
            <a:off x="381000" y="2590800"/>
            <a:ext cx="35814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 smtClean="0"/>
              <a:t>Lower R</a:t>
            </a:r>
            <a:r>
              <a:rPr lang="en-US" altLang="en-US" i="1" baseline="-25000" dirty="0" smtClean="0"/>
              <a:t>N</a:t>
            </a:r>
            <a:r>
              <a:rPr lang="en-US" altLang="en-US" i="1" dirty="0" smtClean="0"/>
              <a:t> </a:t>
            </a:r>
            <a:r>
              <a:rPr lang="en-US" altLang="en-US" i="1" dirty="0"/>
              <a:t>means banks have </a:t>
            </a:r>
            <a:r>
              <a:rPr lang="en-US" altLang="en-US" i="1" dirty="0" smtClean="0"/>
              <a:t>less </a:t>
            </a:r>
            <a:r>
              <a:rPr lang="en-US" altLang="en-US" i="1" dirty="0"/>
              <a:t>cash to lend to consumers and business.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The money supply </a:t>
            </a:r>
            <a:r>
              <a:rPr lang="en-US" altLang="en-US" i="1" dirty="0" smtClean="0"/>
              <a:t>decreases </a:t>
            </a:r>
            <a:r>
              <a:rPr lang="en-US" altLang="en-US" i="1" dirty="0"/>
              <a:t>via </a:t>
            </a:r>
            <a:r>
              <a:rPr lang="en-US" altLang="en-US" i="1" dirty="0" smtClean="0"/>
              <a:t>decreased </a:t>
            </a:r>
            <a:r>
              <a:rPr lang="en-US" altLang="en-US" i="1" dirty="0"/>
              <a:t>lending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If m</a:t>
            </a:r>
            <a:r>
              <a:rPr lang="en-US" altLang="en-US" dirty="0"/>
              <a:t> = </a:t>
            </a:r>
            <a:r>
              <a:rPr lang="en-US" altLang="en-US" dirty="0" smtClean="0"/>
              <a:t>4</a:t>
            </a:r>
            <a:r>
              <a:rPr lang="en-US" altLang="en-US" i="1" dirty="0" smtClean="0"/>
              <a:t>, then </a:t>
            </a:r>
            <a:r>
              <a:rPr lang="en-US" altLang="en-US" i="1" dirty="0"/>
              <a:t/>
            </a:r>
            <a:br>
              <a:rPr lang="en-US" altLang="en-US" i="1" dirty="0"/>
            </a:br>
            <a:endParaRPr lang="en-US" altLang="en-US" sz="500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/>
              <a:t>MS</a:t>
            </a:r>
            <a:r>
              <a:rPr lang="en-US" altLang="en-US" dirty="0"/>
              <a:t> = 4</a:t>
            </a:r>
            <a:r>
              <a:rPr lang="en-US" altLang="en-US" dirty="0" smtClean="0"/>
              <a:t>(-0.5</a:t>
            </a:r>
            <a:r>
              <a:rPr lang="en-US" altLang="en-US" dirty="0"/>
              <a:t>)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endParaRPr lang="en-US" altLang="en-US" sz="500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/>
              <a:t>MS</a:t>
            </a:r>
            <a:r>
              <a:rPr lang="en-US" altLang="en-US" dirty="0"/>
              <a:t> = </a:t>
            </a:r>
            <a:r>
              <a:rPr lang="en-US" altLang="en-US" dirty="0" smtClean="0"/>
              <a:t>-2</a:t>
            </a:r>
            <a:endParaRPr lang="en-US" altLang="en-US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 smtClean="0"/>
              <a:t>If </a:t>
            </a:r>
            <a:r>
              <a:rPr lang="en-US" altLang="en-US" i="1" dirty="0"/>
              <a:t>inflation remains unchanged,</a:t>
            </a:r>
            <a:r>
              <a:rPr lang="en-US" altLang="en-US" i="1" dirty="0">
                <a:latin typeface="Arial" panose="020B0604020202020204" pitchFamily="34" charset="0"/>
              </a:rPr>
              <a:t> </a:t>
            </a:r>
            <a:r>
              <a:rPr lang="en-US" altLang="en-US" i="1" dirty="0"/>
              <a:t>r </a:t>
            </a:r>
            <a:r>
              <a:rPr lang="en-US" altLang="en-US" i="1" dirty="0" smtClean="0"/>
              <a:t>rises with </a:t>
            </a:r>
            <a:r>
              <a:rPr lang="en-US" altLang="en-US" i="1" dirty="0" err="1" smtClean="0"/>
              <a:t>i</a:t>
            </a:r>
            <a:r>
              <a:rPr lang="en-US" altLang="en-US" i="1" dirty="0" smtClean="0"/>
              <a:t>, and I </a:t>
            </a:r>
            <a:r>
              <a:rPr lang="en-US" altLang="en-US" i="1" dirty="0"/>
              <a:t>(and X</a:t>
            </a:r>
            <a:r>
              <a:rPr lang="en-US" altLang="en-US" i="1" dirty="0" smtClean="0"/>
              <a:t>) will fall.</a:t>
            </a:r>
            <a:endParaRPr lang="en-US" altLang="en-US" i="1" dirty="0"/>
          </a:p>
        </p:txBody>
      </p:sp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6705600" y="3276600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3" name="Line 47"/>
          <p:cNvSpPr>
            <a:spLocks noChangeShapeType="1"/>
          </p:cNvSpPr>
          <p:nvPr/>
        </p:nvSpPr>
        <p:spPr bwMode="auto">
          <a:xfrm>
            <a:off x="4883150" y="26939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4" name="Line 48"/>
          <p:cNvSpPr>
            <a:spLocks noChangeShapeType="1"/>
          </p:cNvSpPr>
          <p:nvPr/>
        </p:nvSpPr>
        <p:spPr bwMode="auto">
          <a:xfrm flipV="1">
            <a:off x="4886325" y="61706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5" name="Rectangle 49"/>
          <p:cNvSpPr>
            <a:spLocks noChangeArrowheads="1"/>
          </p:cNvSpPr>
          <p:nvPr/>
        </p:nvSpPr>
        <p:spPr bwMode="auto">
          <a:xfrm>
            <a:off x="6178550" y="23622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Money</a:t>
            </a:r>
            <a:endParaRPr lang="en-US" altLang="en-US" sz="2800"/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4343400" y="4572000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2.75</a:t>
            </a:r>
            <a:endParaRPr lang="en-US" altLang="en-US" sz="1600" baseline="-25000" dirty="0"/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5181600" y="3341688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68580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/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8001000" y="54102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MD</a:t>
            </a:r>
            <a:endParaRPr lang="en-US" altLang="en-US" sz="1600" baseline="30000"/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4886324" y="4448258"/>
            <a:ext cx="1819275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4876800" y="4724400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34" name="Text Box 58"/>
          <p:cNvSpPr txBox="1">
            <a:spLocks noChangeArrowheads="1"/>
          </p:cNvSpPr>
          <p:nvPr/>
        </p:nvSpPr>
        <p:spPr bwMode="auto">
          <a:xfrm>
            <a:off x="6438900" y="2953407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cs typeface="Times New Roman" panose="02020603050405020304" pitchFamily="18" charset="0"/>
              </a:rPr>
              <a:t>MS’</a:t>
            </a:r>
            <a:endParaRPr lang="en-US" altLang="en-US" sz="1600" baseline="30000" dirty="0"/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4343400" y="4257758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3.75</a:t>
            </a:r>
            <a:endParaRPr lang="en-US" altLang="en-US" sz="1600" baseline="-25000" dirty="0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Sale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Suppose the </a:t>
            </a:r>
            <a:r>
              <a:rPr lang="en-US" altLang="en-US" dirty="0"/>
              <a:t>Fed performs an </a:t>
            </a:r>
            <a:r>
              <a:rPr lang="en-US" altLang="en-US" dirty="0" smtClean="0"/>
              <a:t>OMS </a:t>
            </a:r>
            <a:r>
              <a:rPr lang="en-US" altLang="en-US" dirty="0"/>
              <a:t>by </a:t>
            </a:r>
            <a:r>
              <a:rPr lang="en-US" altLang="en-US" dirty="0" smtClean="0"/>
              <a:t>selling a </a:t>
            </a:r>
            <a:r>
              <a:rPr lang="en-US" altLang="en-US" u="sng" dirty="0"/>
              <a:t>half of a billion</a:t>
            </a:r>
            <a:r>
              <a:rPr lang="en-US" altLang="en-US" dirty="0"/>
              <a:t> dollars worth of bonds </a:t>
            </a:r>
            <a:r>
              <a:rPr lang="en-US" altLang="en-US" dirty="0" smtClean="0"/>
              <a:t>to </a:t>
            </a:r>
            <a:r>
              <a:rPr lang="en-US" altLang="en-US" dirty="0"/>
              <a:t>banks 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= </a:t>
            </a:r>
            <a:r>
              <a:rPr lang="en-US" altLang="en-US" dirty="0" smtClean="0"/>
              <a:t>28 –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 = </a:t>
            </a:r>
            <a:r>
              <a:rPr lang="en-US" altLang="en-US" b="1" dirty="0" smtClean="0">
                <a:solidFill>
                  <a:schemeClr val="hlink"/>
                </a:solidFill>
              </a:rPr>
              <a:t>27.5</a:t>
            </a:r>
            <a:r>
              <a:rPr lang="en-US" altLang="en-US" dirty="0"/>
              <a:t>). Show the affect of this policy change in the figure below.</a:t>
            </a: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6858000" y="6248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/>
          </a:p>
        </p:txBody>
      </p:sp>
      <p:sp>
        <p:nvSpPr>
          <p:cNvPr id="26" name="Text Box 59"/>
          <p:cNvSpPr txBox="1">
            <a:spLocks noChangeArrowheads="1"/>
          </p:cNvSpPr>
          <p:nvPr/>
        </p:nvSpPr>
        <p:spPr bwMode="auto">
          <a:xfrm>
            <a:off x="6477000" y="625628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498</a:t>
            </a:r>
            <a:endParaRPr lang="en-US" alt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1362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22" grpId="0" animBg="1"/>
      <p:bldP spid="101432" grpId="0" animBg="1"/>
      <p:bldP spid="101434" grpId="0"/>
      <p:bldP spid="101436" grpId="0"/>
      <p:bldP spid="2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762000" y="3122474"/>
            <a:ext cx="28194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 smtClean="0"/>
              <a:t>Falling I </a:t>
            </a:r>
            <a:r>
              <a:rPr lang="en-US" altLang="en-US" i="1" dirty="0"/>
              <a:t>and X, and </a:t>
            </a:r>
            <a:r>
              <a:rPr lang="en-US" altLang="en-US" i="1" dirty="0" smtClean="0"/>
              <a:t>rising r decrease </a:t>
            </a:r>
            <a:r>
              <a:rPr lang="en-US" altLang="en-US" i="1" dirty="0"/>
              <a:t>AD.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results in </a:t>
            </a:r>
            <a:r>
              <a:rPr lang="en-US" altLang="en-US" i="1" dirty="0" smtClean="0"/>
              <a:t>lower </a:t>
            </a:r>
            <a:r>
              <a:rPr lang="en-US" altLang="en-US" i="1" dirty="0"/>
              <a:t>GDP, </a:t>
            </a:r>
            <a:r>
              <a:rPr lang="en-US" altLang="en-US" i="1" dirty="0" smtClean="0"/>
              <a:t>higher unemployment</a:t>
            </a:r>
            <a:r>
              <a:rPr lang="en-US" altLang="en-US" i="1" dirty="0"/>
              <a:t>, and </a:t>
            </a:r>
            <a:r>
              <a:rPr lang="en-US" altLang="en-US" i="1" dirty="0" smtClean="0"/>
              <a:t>lower prices</a:t>
            </a:r>
            <a:endParaRPr lang="en-US" altLang="en-US" i="1" dirty="0"/>
          </a:p>
        </p:txBody>
      </p:sp>
      <p:sp>
        <p:nvSpPr>
          <p:cNvPr id="63496" name="Line 23"/>
          <p:cNvSpPr>
            <a:spLocks noChangeShapeType="1"/>
          </p:cNvSpPr>
          <p:nvPr/>
        </p:nvSpPr>
        <p:spPr bwMode="auto">
          <a:xfrm flipH="1">
            <a:off x="5372104" y="32766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 flipH="1" flipV="1">
            <a:off x="4876800" y="35052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8" name="Line 25"/>
          <p:cNvSpPr>
            <a:spLocks noChangeShapeType="1"/>
          </p:cNvSpPr>
          <p:nvPr/>
        </p:nvSpPr>
        <p:spPr bwMode="auto">
          <a:xfrm>
            <a:off x="4876800" y="24653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9" name="Line 26"/>
          <p:cNvSpPr>
            <a:spLocks noChangeShapeType="1"/>
          </p:cNvSpPr>
          <p:nvPr/>
        </p:nvSpPr>
        <p:spPr bwMode="auto">
          <a:xfrm flipV="1">
            <a:off x="4886325" y="59420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119937" y="59436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16</a:t>
            </a:r>
            <a:endParaRPr lang="en-US" altLang="en-US" sz="1600" baseline="-25000" dirty="0"/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4419600" y="43815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lang="en-US" altLang="en-US" sz="1600" baseline="-25000" dirty="0"/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4876800" y="26670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Line 30"/>
          <p:cNvSpPr>
            <a:spLocks noChangeShapeType="1"/>
          </p:cNvSpPr>
          <p:nvPr/>
        </p:nvSpPr>
        <p:spPr bwMode="auto">
          <a:xfrm>
            <a:off x="6691311" y="30480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4" name="Text Box 31"/>
          <p:cNvSpPr txBox="1">
            <a:spLocks noChangeArrowheads="1"/>
          </p:cNvSpPr>
          <p:nvPr/>
        </p:nvSpPr>
        <p:spPr bwMode="auto">
          <a:xfrm>
            <a:off x="6515100" y="5946774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lang="en-US" altLang="en-US" sz="1600" baseline="-25000" dirty="0"/>
          </a:p>
        </p:txBody>
      </p:sp>
      <p:sp>
        <p:nvSpPr>
          <p:cNvPr id="102432" name="Text Box 32"/>
          <p:cNvSpPr txBox="1">
            <a:spLocks noChangeArrowheads="1"/>
          </p:cNvSpPr>
          <p:nvPr/>
        </p:nvSpPr>
        <p:spPr bwMode="auto">
          <a:xfrm>
            <a:off x="7653337" y="41910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cs typeface="Times New Roman" panose="02020603050405020304" pitchFamily="18" charset="0"/>
              </a:rPr>
              <a:t>AD</a:t>
            </a:r>
            <a:endParaRPr lang="en-US" altLang="en-US" sz="1600" baseline="30000" dirty="0"/>
          </a:p>
        </p:txBody>
      </p:sp>
      <p:sp>
        <p:nvSpPr>
          <p:cNvPr id="102433" name="Line 33"/>
          <p:cNvSpPr>
            <a:spLocks noChangeShapeType="1"/>
          </p:cNvSpPr>
          <p:nvPr/>
        </p:nvSpPr>
        <p:spPr bwMode="auto">
          <a:xfrm flipH="1" flipV="1">
            <a:off x="4876799" y="4533903"/>
            <a:ext cx="1812924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4" name="Line 34"/>
          <p:cNvSpPr>
            <a:spLocks noChangeShapeType="1"/>
          </p:cNvSpPr>
          <p:nvPr/>
        </p:nvSpPr>
        <p:spPr bwMode="auto">
          <a:xfrm flipH="1">
            <a:off x="4876800" y="4038600"/>
            <a:ext cx="241617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5" name="Text Box 35"/>
          <p:cNvSpPr txBox="1">
            <a:spLocks noChangeArrowheads="1"/>
          </p:cNvSpPr>
          <p:nvPr/>
        </p:nvSpPr>
        <p:spPr bwMode="auto">
          <a:xfrm>
            <a:off x="7567615" y="50292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cs typeface="Times New Roman" panose="02020603050405020304" pitchFamily="18" charset="0"/>
              </a:rPr>
              <a:t>AD’</a:t>
            </a:r>
            <a:endParaRPr lang="en-US" altLang="en-US" sz="1600" baseline="30000" dirty="0"/>
          </a:p>
        </p:txBody>
      </p: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4419600" y="38862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225</a:t>
            </a:r>
            <a:endParaRPr lang="en-US" altLang="en-US" sz="1600" baseline="-25000" dirty="0"/>
          </a:p>
        </p:txBody>
      </p:sp>
      <p:sp>
        <p:nvSpPr>
          <p:cNvPr id="102438" name="Line 38"/>
          <p:cNvSpPr>
            <a:spLocks noChangeShapeType="1"/>
          </p:cNvSpPr>
          <p:nvPr/>
        </p:nvSpPr>
        <p:spPr bwMode="auto">
          <a:xfrm>
            <a:off x="7294561" y="4046532"/>
            <a:ext cx="6350" cy="188595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1" name="Text Box 40"/>
          <p:cNvSpPr txBox="1">
            <a:spLocks noChangeArrowheads="1"/>
          </p:cNvSpPr>
          <p:nvPr/>
        </p:nvSpPr>
        <p:spPr bwMode="auto">
          <a:xfrm>
            <a:off x="7977188" y="3046413"/>
            <a:ext cx="709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cs typeface="Times New Roman" panose="02020603050405020304" pitchFamily="18" charset="0"/>
              </a:rPr>
              <a:t>SRAS</a:t>
            </a:r>
            <a:endParaRPr lang="en-US" altLang="en-US" sz="1600" baseline="30000" dirty="0"/>
          </a:p>
        </p:txBody>
      </p:sp>
      <p:sp>
        <p:nvSpPr>
          <p:cNvPr id="63512" name="Rectangle 41"/>
          <p:cNvSpPr>
            <a:spLocks noChangeArrowheads="1"/>
          </p:cNvSpPr>
          <p:nvPr/>
        </p:nvSpPr>
        <p:spPr bwMode="auto">
          <a:xfrm>
            <a:off x="6019800" y="2127161"/>
            <a:ext cx="889987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AD-AS</a:t>
            </a:r>
            <a:endParaRPr lang="en-US" altLang="en-US" sz="2800" i="1" baseline="-25000" dirty="0"/>
          </a:p>
        </p:txBody>
      </p:sp>
      <p:sp>
        <p:nvSpPr>
          <p:cNvPr id="63513" name="Line 42"/>
          <p:cNvSpPr>
            <a:spLocks noChangeShapeType="1"/>
          </p:cNvSpPr>
          <p:nvPr/>
        </p:nvSpPr>
        <p:spPr bwMode="auto">
          <a:xfrm>
            <a:off x="6089650" y="24701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kern="0" dirty="0" smtClean="0"/>
              <a:t>Open Market Sale</a:t>
            </a: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Example</a:t>
            </a:r>
            <a:r>
              <a:rPr lang="en-US" altLang="en-US" dirty="0" smtClean="0"/>
              <a:t> </a:t>
            </a:r>
            <a:r>
              <a:rPr lang="en-US" altLang="en-US" b="1" dirty="0"/>
              <a:t>(</a:t>
            </a:r>
            <a:r>
              <a:rPr lang="en-US" altLang="en-US" b="1" i="1" dirty="0"/>
              <a:t>continued</a:t>
            </a:r>
            <a:r>
              <a:rPr lang="en-US" altLang="en-US" sz="800" b="1" i="1" dirty="0"/>
              <a:t> </a:t>
            </a:r>
            <a:r>
              <a:rPr lang="en-US" altLang="en-US" b="1" dirty="0"/>
              <a:t>):</a:t>
            </a:r>
            <a:r>
              <a:rPr lang="en-US" altLang="en-US" dirty="0"/>
              <a:t> </a:t>
            </a:r>
            <a:r>
              <a:rPr lang="en-US" altLang="en-US" dirty="0" smtClean="0"/>
              <a:t>Suppose the </a:t>
            </a:r>
            <a:r>
              <a:rPr lang="en-US" altLang="en-US" dirty="0"/>
              <a:t>Fed performs an </a:t>
            </a:r>
            <a:r>
              <a:rPr lang="en-US" altLang="en-US" dirty="0" smtClean="0"/>
              <a:t>OMS </a:t>
            </a:r>
            <a:r>
              <a:rPr lang="en-US" altLang="en-US" dirty="0"/>
              <a:t>by </a:t>
            </a:r>
            <a:r>
              <a:rPr lang="en-US" altLang="en-US" dirty="0" smtClean="0"/>
              <a:t>selling a </a:t>
            </a:r>
            <a:r>
              <a:rPr lang="en-US" altLang="en-US" u="sng" dirty="0"/>
              <a:t>half of a billion</a:t>
            </a:r>
            <a:r>
              <a:rPr lang="en-US" altLang="en-US" dirty="0"/>
              <a:t> dollars worth of bonds </a:t>
            </a:r>
            <a:r>
              <a:rPr lang="en-US" altLang="en-US" dirty="0" smtClean="0"/>
              <a:t>to </a:t>
            </a:r>
            <a:r>
              <a:rPr lang="en-US" altLang="en-US" dirty="0"/>
              <a:t>banks 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 = </a:t>
            </a:r>
            <a:r>
              <a:rPr lang="en-US" altLang="en-US" dirty="0" smtClean="0"/>
              <a:t>28 – </a:t>
            </a:r>
            <a:r>
              <a:rPr lang="en-US" altLang="en-US" b="1" dirty="0">
                <a:solidFill>
                  <a:schemeClr val="hlink"/>
                </a:solidFill>
              </a:rPr>
              <a:t>.5</a:t>
            </a:r>
            <a:r>
              <a:rPr lang="en-US" altLang="en-US" dirty="0">
                <a:solidFill>
                  <a:srgbClr val="000000"/>
                </a:solidFill>
              </a:rPr>
              <a:t> = </a:t>
            </a:r>
            <a:r>
              <a:rPr lang="en-US" altLang="en-US" b="1" dirty="0" smtClean="0">
                <a:solidFill>
                  <a:schemeClr val="hlink"/>
                </a:solidFill>
              </a:rPr>
              <a:t>27.5</a:t>
            </a:r>
            <a:r>
              <a:rPr lang="en-US" altLang="en-US" dirty="0"/>
              <a:t>). Show the affect of this policy change in the figure below.</a:t>
            </a:r>
          </a:p>
        </p:txBody>
      </p:sp>
    </p:spTree>
    <p:extLst>
      <p:ext uri="{BB962C8B-B14F-4D97-AF65-F5344CB8AC3E}">
        <p14:creationId xmlns:p14="http://schemas.microsoft.com/office/powerpoint/2010/main" val="198059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2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02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02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02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02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4" grpId="0" animBg="1"/>
      <p:bldP spid="102427" grpId="0"/>
      <p:bldP spid="102428" grpId="0"/>
      <p:bldP spid="102429" grpId="0" animBg="1"/>
      <p:bldP spid="102432" grpId="0"/>
      <p:bldP spid="102433" grpId="0" animBg="1"/>
      <p:bldP spid="102434" grpId="0" animBg="1"/>
      <p:bldP spid="102435" grpId="0"/>
      <p:bldP spid="102437" grpId="0"/>
      <p:bldP spid="10243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Open Market Operations</a:t>
            </a:r>
          </a:p>
        </p:txBody>
      </p:sp>
      <p:sp>
        <p:nvSpPr>
          <p:cNvPr id="2867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756750"/>
            <a:ext cx="8534400" cy="5181600"/>
          </a:xfrm>
        </p:spPr>
        <p:txBody>
          <a:bodyPr/>
          <a:lstStyle/>
          <a:p>
            <a:r>
              <a:rPr lang="en-US" altLang="en-US" sz="2000" dirty="0" smtClean="0"/>
              <a:t>Dynamic open market operations</a:t>
            </a:r>
          </a:p>
          <a:p>
            <a:r>
              <a:rPr lang="en-US" altLang="en-US" sz="2000" dirty="0" smtClean="0"/>
              <a:t>Defensive open market operations</a:t>
            </a:r>
          </a:p>
          <a:p>
            <a:r>
              <a:rPr lang="en-US" altLang="en-US" sz="2000" dirty="0" smtClean="0"/>
              <a:t>Primary dealers</a:t>
            </a:r>
          </a:p>
          <a:p>
            <a:r>
              <a:rPr lang="en-US" altLang="en-US" sz="2000" dirty="0" smtClean="0"/>
              <a:t>TRAPS (Trading Room Automated Processing System)</a:t>
            </a:r>
          </a:p>
          <a:p>
            <a:r>
              <a:rPr lang="en-US" altLang="en-US" sz="2000" dirty="0" smtClean="0"/>
              <a:t>Repurchase agreements</a:t>
            </a:r>
          </a:p>
          <a:p>
            <a:r>
              <a:rPr lang="en-US" altLang="en-US" sz="2000" dirty="0" smtClean="0"/>
              <a:t>Matched sale-purchase agreements</a:t>
            </a:r>
          </a:p>
          <a:p>
            <a:r>
              <a:rPr lang="en-US" altLang="en-US" sz="2000" dirty="0" smtClean="0"/>
              <a:t>Advantages of open market operations</a:t>
            </a:r>
          </a:p>
          <a:p>
            <a:pPr lvl="1"/>
            <a:r>
              <a:rPr lang="en-US" altLang="en-US" sz="2000" dirty="0"/>
              <a:t>The Fed has complete control over the volume</a:t>
            </a:r>
          </a:p>
          <a:p>
            <a:pPr lvl="1"/>
            <a:r>
              <a:rPr lang="en-US" altLang="en-US" sz="2000" dirty="0"/>
              <a:t>Flexible and precise</a:t>
            </a:r>
          </a:p>
          <a:p>
            <a:pPr lvl="1"/>
            <a:r>
              <a:rPr lang="en-US" altLang="en-US" sz="2000" dirty="0"/>
              <a:t>Easily reversed</a:t>
            </a:r>
          </a:p>
          <a:p>
            <a:pPr lvl="1"/>
            <a:r>
              <a:rPr lang="en-US" altLang="en-US" sz="2000" dirty="0"/>
              <a:t>Quickly </a:t>
            </a:r>
            <a:r>
              <a:rPr lang="en-US" altLang="en-US" sz="2000" dirty="0" smtClean="0"/>
              <a:t>implemented</a:t>
            </a:r>
          </a:p>
        </p:txBody>
      </p:sp>
    </p:spTree>
    <p:extLst>
      <p:ext uri="{BB962C8B-B14F-4D97-AF65-F5344CB8AC3E}">
        <p14:creationId xmlns:p14="http://schemas.microsoft.com/office/powerpoint/2010/main" val="3568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Open Market Operations</a:t>
            </a:r>
          </a:p>
        </p:txBody>
      </p:sp>
      <p:sp>
        <p:nvSpPr>
          <p:cNvPr id="2867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756750"/>
            <a:ext cx="8534400" cy="58726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Suppose the Fed targets </a:t>
            </a:r>
            <a:r>
              <a:rPr lang="en-US" sz="2000" b="1" dirty="0"/>
              <a:t>interest </a:t>
            </a:r>
            <a:r>
              <a:rPr lang="en-US" sz="2000" b="1" dirty="0" smtClean="0"/>
              <a:t>rates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A decline in </a:t>
            </a:r>
            <a:r>
              <a:rPr lang="en-US" sz="2000" i="1" dirty="0" smtClean="0"/>
              <a:t>D 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decreases reserves demand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lowers </a:t>
            </a:r>
            <a:r>
              <a:rPr lang="en-US" sz="2000" i="1" dirty="0" err="1" smtClean="0"/>
              <a:t>i</a:t>
            </a:r>
            <a:r>
              <a:rPr lang="en-US" sz="2000" i="1" baseline="-25000" dirty="0" err="1" smtClean="0"/>
              <a:t>ff</a:t>
            </a:r>
            <a:r>
              <a:rPr lang="en-US" sz="2000" dirty="0" smtClean="0"/>
              <a:t> below its target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The NY Fed Bank conducts an OMP to push</a:t>
            </a:r>
            <a:r>
              <a:rPr lang="en-US" sz="2000" dirty="0"/>
              <a:t> </a:t>
            </a:r>
            <a:r>
              <a:rPr lang="en-US" sz="2000" i="1" dirty="0" err="1" smtClean="0"/>
              <a:t>i</a:t>
            </a:r>
            <a:r>
              <a:rPr lang="en-US" sz="2000" i="1" baseline="-25000" dirty="0" err="1" smtClean="0"/>
              <a:t>ff</a:t>
            </a:r>
            <a:r>
              <a:rPr lang="en-US" sz="2000" dirty="0" smtClean="0"/>
              <a:t>  back up to its target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If the OMP = $10</a:t>
            </a:r>
            <a:r>
              <a:rPr lang="en-US" sz="2000" i="1" dirty="0" smtClean="0"/>
              <a:t>b</a:t>
            </a:r>
            <a:r>
              <a:rPr lang="en-US" sz="2000" dirty="0" smtClean="0"/>
              <a:t> and </a:t>
            </a:r>
            <a:r>
              <a:rPr lang="en-US" sz="2000" i="1" dirty="0" smtClean="0"/>
              <a:t>m </a:t>
            </a:r>
            <a:r>
              <a:rPr lang="en-US" sz="2000" dirty="0" smtClean="0"/>
              <a:t>= 4, </a:t>
            </a:r>
            <a:r>
              <a:rPr lang="en-US" sz="2000" dirty="0" smtClean="0">
                <a:latin typeface="Symbol" panose="05050102010706020507" pitchFamily="18" charset="2"/>
              </a:rPr>
              <a:t>D</a:t>
            </a:r>
            <a:r>
              <a:rPr lang="en-US" sz="2000" i="1" dirty="0" smtClean="0"/>
              <a:t>MS</a:t>
            </a:r>
            <a:r>
              <a:rPr lang="en-US" sz="2000" dirty="0" smtClean="0"/>
              <a:t> = 40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A </a:t>
            </a:r>
            <a:r>
              <a:rPr lang="en-US" sz="2000" dirty="0" smtClean="0"/>
              <a:t>rise in </a:t>
            </a:r>
            <a:r>
              <a:rPr lang="en-US" sz="2000" i="1" dirty="0"/>
              <a:t>D 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increases </a:t>
            </a:r>
            <a:r>
              <a:rPr lang="en-US" sz="2000" dirty="0"/>
              <a:t>reserves demand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reduces </a:t>
            </a:r>
            <a:r>
              <a:rPr lang="en-US" sz="2000" i="1" dirty="0" err="1"/>
              <a:t>i</a:t>
            </a:r>
            <a:r>
              <a:rPr lang="en-US" sz="2000" i="1" baseline="-25000" dirty="0" err="1"/>
              <a:t>ff</a:t>
            </a:r>
            <a:r>
              <a:rPr lang="en-US" sz="2000" dirty="0"/>
              <a:t> below its target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The NY </a:t>
            </a:r>
            <a:r>
              <a:rPr lang="en-US" sz="2000" dirty="0" smtClean="0"/>
              <a:t>Fed</a:t>
            </a:r>
            <a:r>
              <a:rPr lang="en-US" sz="2000" dirty="0"/>
              <a:t> Bank </a:t>
            </a:r>
            <a:r>
              <a:rPr lang="en-US" sz="2000" dirty="0" smtClean="0"/>
              <a:t>conducts </a:t>
            </a:r>
            <a:r>
              <a:rPr lang="en-US" sz="2000" dirty="0"/>
              <a:t>an </a:t>
            </a:r>
            <a:r>
              <a:rPr lang="en-US" sz="2000" dirty="0" smtClean="0"/>
              <a:t>OMS </a:t>
            </a:r>
            <a:r>
              <a:rPr lang="en-US" sz="2000" dirty="0"/>
              <a:t>to push </a:t>
            </a:r>
            <a:r>
              <a:rPr lang="en-US" sz="2000" i="1" dirty="0" err="1"/>
              <a:t>i</a:t>
            </a:r>
            <a:r>
              <a:rPr lang="en-US" sz="2000" i="1" baseline="-25000" dirty="0" err="1"/>
              <a:t>ff</a:t>
            </a:r>
            <a:r>
              <a:rPr lang="en-US" sz="2000" dirty="0"/>
              <a:t>  back </a:t>
            </a:r>
            <a:r>
              <a:rPr lang="en-US" sz="2000" dirty="0" smtClean="0"/>
              <a:t>down </a:t>
            </a:r>
            <a:r>
              <a:rPr lang="en-US" sz="2000" dirty="0"/>
              <a:t>to its target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If the </a:t>
            </a:r>
            <a:r>
              <a:rPr lang="en-US" sz="2000" dirty="0" smtClean="0"/>
              <a:t>OMS </a:t>
            </a:r>
            <a:r>
              <a:rPr lang="en-US" sz="2000" dirty="0"/>
              <a:t>= $10</a:t>
            </a:r>
            <a:r>
              <a:rPr lang="en-US" sz="2000" i="1" dirty="0"/>
              <a:t>b</a:t>
            </a:r>
            <a:r>
              <a:rPr lang="en-US" sz="2000" dirty="0"/>
              <a:t> and </a:t>
            </a:r>
            <a:r>
              <a:rPr lang="en-US" sz="2000" i="1" dirty="0"/>
              <a:t>m </a:t>
            </a:r>
            <a:r>
              <a:rPr lang="en-US" sz="2000" dirty="0"/>
              <a:t>= 4, </a:t>
            </a:r>
            <a:r>
              <a:rPr lang="en-US" sz="2000" dirty="0">
                <a:latin typeface="Symbol" panose="05050102010706020507" pitchFamily="18" charset="2"/>
              </a:rPr>
              <a:t>D</a:t>
            </a:r>
            <a:r>
              <a:rPr lang="en-US" sz="2000" i="1" dirty="0"/>
              <a:t>MS</a:t>
            </a:r>
            <a:r>
              <a:rPr lang="en-US" sz="2000" dirty="0"/>
              <a:t> = </a:t>
            </a:r>
            <a:r>
              <a:rPr lang="en-US" sz="2000" dirty="0" smtClean="0"/>
              <a:t>-40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Because </a:t>
            </a:r>
            <a:r>
              <a:rPr lang="en-US" sz="2000" dirty="0" smtClean="0"/>
              <a:t>GDP is constantly fluctuating, NY Fed Bank </a:t>
            </a:r>
            <a:r>
              <a:rPr lang="en-US" sz="2000" dirty="0"/>
              <a:t>constantly conducts </a:t>
            </a:r>
            <a:r>
              <a:rPr lang="en-US" sz="2000" dirty="0" smtClean="0"/>
              <a:t>OMS and OMP to </a:t>
            </a:r>
            <a:r>
              <a:rPr lang="en-US" sz="2000" dirty="0"/>
              <a:t>keep </a:t>
            </a:r>
            <a:r>
              <a:rPr lang="en-US" sz="2000" i="1" dirty="0" err="1"/>
              <a:t>i</a:t>
            </a:r>
            <a:r>
              <a:rPr lang="en-US" sz="2000" i="1" baseline="-25000" dirty="0" err="1"/>
              <a:t>ff</a:t>
            </a:r>
            <a:r>
              <a:rPr lang="en-US" sz="2000" dirty="0"/>
              <a:t>  </a:t>
            </a:r>
            <a:r>
              <a:rPr lang="en-US" sz="2000" dirty="0" smtClean="0"/>
              <a:t>≈ its target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Targeting interest rates causes MS to oscillate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Suppose </a:t>
            </a:r>
            <a:r>
              <a:rPr lang="en-US" sz="2000" dirty="0"/>
              <a:t>the Fed targets </a:t>
            </a:r>
            <a:r>
              <a:rPr lang="en-US" sz="2000" b="1" dirty="0" smtClean="0"/>
              <a:t>money growth 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altLang="en-US" sz="2000" dirty="0" smtClean="0"/>
              <a:t>To keep money growing at a small, constant rate causes fluctuations in </a:t>
            </a:r>
            <a:r>
              <a:rPr lang="en-US" altLang="en-US" sz="2000" i="1" dirty="0" err="1" smtClean="0"/>
              <a:t>i</a:t>
            </a:r>
            <a:endParaRPr lang="en-US" altLang="en-US" sz="2000" i="1" dirty="0" smtClean="0"/>
          </a:p>
          <a:p>
            <a:pPr>
              <a:spcBef>
                <a:spcPts val="0"/>
              </a:spcBef>
            </a:pPr>
            <a:endParaRPr lang="en-US" altLang="en-US" sz="20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Fed has to target interest rates or money supply growth – not both.</a:t>
            </a:r>
            <a:endParaRPr lang="en-US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8153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788280"/>
            <a:ext cx="8534400" cy="4724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sz="2000" b="1" dirty="0" smtClean="0"/>
              <a:t>To combat the Global </a:t>
            </a:r>
            <a:r>
              <a:rPr lang="en-US" altLang="en-US" sz="2000" b="1" dirty="0"/>
              <a:t>Financial Crisis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2000" dirty="0" smtClean="0"/>
              <a:t>Liquidity provision: The Federal Reserve implemented unprecedented increases in its lending facilities to provide liquidity to the financial markets</a:t>
            </a:r>
            <a:endParaRPr lang="en-US" altLang="en-US" sz="2400" dirty="0" smtClean="0"/>
          </a:p>
          <a:p>
            <a:pPr lvl="1">
              <a:lnSpc>
                <a:spcPct val="90000"/>
              </a:lnSpc>
              <a:defRPr/>
            </a:pPr>
            <a:r>
              <a:rPr lang="en-US" altLang="en-US" dirty="0" smtClean="0"/>
              <a:t>Discount Window Expansion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dirty="0" smtClean="0"/>
              <a:t>Term Auction Facility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dirty="0" smtClean="0"/>
              <a:t>New Lending Programs</a:t>
            </a:r>
          </a:p>
          <a:p>
            <a:pPr>
              <a:lnSpc>
                <a:spcPct val="90000"/>
              </a:lnSpc>
              <a:defRPr/>
            </a:pPr>
            <a:endParaRPr lang="en-US" altLang="en-US" dirty="0" smtClean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dirty="0" smtClean="0">
                <a:latin typeface="+mj-lt"/>
              </a:rPr>
              <a:t>Asset Purchases:</a:t>
            </a:r>
            <a:r>
              <a:rPr lang="en-US" altLang="en-US" b="1" dirty="0" smtClean="0">
                <a:latin typeface="+mj-lt"/>
              </a:rPr>
              <a:t> </a:t>
            </a:r>
            <a:r>
              <a:rPr lang="en-US" altLang="en-US" dirty="0" smtClean="0">
                <a:latin typeface="+mj-lt"/>
              </a:rPr>
              <a:t>During the crisis the Fed started two new asset purchase programs to lower interest rates for particular types of credit: Government Sponsored Entities Purchase Program; QE2</a:t>
            </a:r>
          </a:p>
          <a:p>
            <a:pPr>
              <a:lnSpc>
                <a:spcPct val="90000"/>
              </a:lnSpc>
              <a:defRPr/>
            </a:pPr>
            <a:endParaRPr lang="en-US" altLang="en-US" dirty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dirty="0" smtClean="0">
                <a:latin typeface="+mj-lt"/>
              </a:rPr>
              <a:t>Congress moved the implementation date of allowing the Fed to pay </a:t>
            </a:r>
            <a:r>
              <a:rPr lang="en-US" altLang="en-US" b="1" i="1" dirty="0" smtClean="0">
                <a:latin typeface="+mj-lt"/>
              </a:rPr>
              <a:t>interest on reserves</a:t>
            </a:r>
            <a:r>
              <a:rPr lang="en-US" altLang="en-US" dirty="0" smtClean="0">
                <a:latin typeface="+mj-lt"/>
              </a:rPr>
              <a:t> (</a:t>
            </a:r>
            <a:r>
              <a:rPr lang="en-US" altLang="en-US" i="1" dirty="0" err="1" smtClean="0">
                <a:latin typeface="+mj-lt"/>
              </a:rPr>
              <a:t>i</a:t>
            </a:r>
            <a:r>
              <a:rPr lang="en-US" altLang="en-US" i="1" baseline="-25000" dirty="0" err="1" smtClean="0">
                <a:latin typeface="+mj-lt"/>
              </a:rPr>
              <a:t>or</a:t>
            </a:r>
            <a:r>
              <a:rPr lang="en-US" altLang="en-US" dirty="0" smtClean="0">
                <a:latin typeface="+mj-lt"/>
              </a:rPr>
              <a:t>) from 2011 to October 2008.</a:t>
            </a:r>
          </a:p>
          <a:p>
            <a:pPr>
              <a:lnSpc>
                <a:spcPct val="90000"/>
              </a:lnSpc>
              <a:defRPr/>
            </a:pPr>
            <a:endParaRPr lang="en-US" altLang="en-US" dirty="0" smtClean="0">
              <a:latin typeface="+mj-lt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/>
              <a:t>Nonconventional Monetary </a:t>
            </a:r>
            <a:r>
              <a:rPr lang="en-US" altLang="en-US" dirty="0" smtClean="0"/>
              <a:t>Policy Tools</a:t>
            </a:r>
          </a:p>
        </p:txBody>
      </p:sp>
    </p:spTree>
    <p:extLst>
      <p:ext uri="{BB962C8B-B14F-4D97-AF65-F5344CB8AC3E}">
        <p14:creationId xmlns:p14="http://schemas.microsoft.com/office/powerpoint/2010/main" val="135319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1" name="Rectangle 41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To prevent this in October of 2008, the Fed began paying </a:t>
            </a:r>
            <a:r>
              <a:rPr lang="en-US" altLang="en-US" i="1" dirty="0" smtClean="0"/>
              <a:t>interest </a:t>
            </a:r>
            <a:r>
              <a:rPr lang="en-US" altLang="en-US" i="1" dirty="0"/>
              <a:t>on </a:t>
            </a:r>
            <a:r>
              <a:rPr lang="en-US" altLang="en-US" i="1" dirty="0" smtClean="0"/>
              <a:t>reserves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or</a:t>
            </a:r>
            <a:r>
              <a:rPr lang="en-US" altLang="en-US" i="1" dirty="0" smtClean="0"/>
              <a:t>), </a:t>
            </a:r>
            <a:r>
              <a:rPr lang="en-US" altLang="en-US" i="1" dirty="0"/>
              <a:t>which is currently about 0.25%</a:t>
            </a:r>
          </a:p>
        </p:txBody>
      </p:sp>
      <p:sp>
        <p:nvSpPr>
          <p:cNvPr id="67587" name="Line 7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705600" y="3957638"/>
            <a:ext cx="1600200" cy="2057400"/>
            <a:chOff x="4224" y="2496"/>
            <a:chExt cx="1008" cy="1296"/>
          </a:xfrm>
        </p:grpSpPr>
        <p:sp>
          <p:nvSpPr>
            <p:cNvPr id="67616" name="Line 31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7" name="Line 32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888" name="Line 8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0" name="Line 16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6691313" y="3948113"/>
            <a:ext cx="1614487" cy="2057400"/>
            <a:chOff x="4215" y="2487"/>
            <a:chExt cx="1017" cy="1296"/>
          </a:xfrm>
        </p:grpSpPr>
        <p:sp>
          <p:nvSpPr>
            <p:cNvPr id="67614" name="Line 5"/>
            <p:cNvSpPr>
              <a:spLocks noChangeShapeType="1"/>
            </p:cNvSpPr>
            <p:nvPr/>
          </p:nvSpPr>
          <p:spPr bwMode="auto">
            <a:xfrm>
              <a:off x="4215" y="2487"/>
              <a:ext cx="10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5" name="Line 25"/>
            <p:cNvSpPr>
              <a:spLocks noChangeShapeType="1"/>
            </p:cNvSpPr>
            <p:nvPr/>
          </p:nvSpPr>
          <p:spPr bwMode="auto">
            <a:xfrm>
              <a:off x="4221" y="2487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92" name="Text Box 6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7593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</a:t>
            </a:r>
            <a:r>
              <a:rPr lang="en-US" altLang="en-US" dirty="0" smtClean="0"/>
              <a:t>Reserves</a:t>
            </a:r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9" name="Rectangle 17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7600" name="Text Box 18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4564858" y="4129080"/>
            <a:ext cx="3714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>
                <a:cs typeface="Times New Roman" panose="02020603050405020304" pitchFamily="18" charset="0"/>
              </a:rPr>
              <a:t>ff</a:t>
            </a:r>
            <a:endParaRPr lang="en-US" altLang="en-US" sz="1600" dirty="0"/>
          </a:p>
        </p:txBody>
      </p:sp>
      <p:sp>
        <p:nvSpPr>
          <p:cNvPr id="67602" name="Text Box 22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122904" name="Text Box 24"/>
          <p:cNvSpPr txBox="1">
            <a:spLocks noChangeArrowheads="1"/>
          </p:cNvSpPr>
          <p:nvPr/>
        </p:nvSpPr>
        <p:spPr bwMode="auto">
          <a:xfrm>
            <a:off x="4495800" y="50292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folHlink"/>
                </a:solidFill>
                <a:cs typeface="Times New Roman" panose="02020603050405020304" pitchFamily="18" charset="0"/>
              </a:rPr>
              <a:t>-</a:t>
            </a:r>
            <a:r>
              <a:rPr lang="en-US" altLang="en-US" sz="1600" i="1">
                <a:solidFill>
                  <a:schemeClr val="folHlink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chemeClr val="folHlink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i="1" baseline="-25000">
              <a:solidFill>
                <a:schemeClr val="folHlink"/>
              </a:solidFill>
            </a:endParaRPr>
          </a:p>
        </p:txBody>
      </p:sp>
      <p:sp>
        <p:nvSpPr>
          <p:cNvPr id="67604" name="Text Box 34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122915" name="Line 35"/>
          <p:cNvSpPr>
            <a:spLocks noChangeAspect="1" noChangeShapeType="1"/>
          </p:cNvSpPr>
          <p:nvPr/>
        </p:nvSpPr>
        <p:spPr bwMode="auto">
          <a:xfrm>
            <a:off x="6705600" y="42957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9" name="Line 39"/>
          <p:cNvSpPr>
            <a:spLocks noChangeAspect="1" noChangeShapeType="1"/>
          </p:cNvSpPr>
          <p:nvPr/>
        </p:nvSpPr>
        <p:spPr bwMode="auto">
          <a:xfrm>
            <a:off x="6705600" y="4300538"/>
            <a:ext cx="1065213" cy="1114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03" name="Line 23"/>
          <p:cNvSpPr>
            <a:spLocks noChangeShapeType="1"/>
          </p:cNvSpPr>
          <p:nvPr/>
        </p:nvSpPr>
        <p:spPr bwMode="auto">
          <a:xfrm flipH="1">
            <a:off x="4929188" y="5153025"/>
            <a:ext cx="2605087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8" name="Text Box 42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7610" name="Line 44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11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7612" name="Text Box 46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6754813" y="2806700"/>
            <a:ext cx="185737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990099"/>
                </a:solidFill>
                <a:latin typeface="Arial" panose="020B0604020202020204" pitchFamily="34" charset="0"/>
              </a:rPr>
              <a:t>Crisis mode</a:t>
            </a: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4561490" y="4128925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-5.66474E-6 L 0.09167 -5.66474E-6 " pathEditMode="relative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22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1" grpId="0"/>
      <p:bldP spid="122888" grpId="0" animBg="1"/>
      <p:bldP spid="122888" grpId="1" animBg="1"/>
      <p:bldP spid="122901" grpId="0"/>
      <p:bldP spid="122904" grpId="0"/>
      <p:bldP spid="122904" grpId="1"/>
      <p:bldP spid="122915" grpId="0" animBg="1"/>
      <p:bldP spid="122919" grpId="0" animBg="1"/>
      <p:bldP spid="122903" grpId="0" animBg="1"/>
      <p:bldP spid="122903" grpId="1" animBg="1"/>
      <p:bldP spid="33" grpId="0" animBg="1"/>
      <p:bldP spid="3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7924800" y="39481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8615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9" name="Rectangle 17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Rectangle 20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8623" name="Text Box 29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6705600" y="42957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6" name="Rectangle 35"/>
          <p:cNvSpPr>
            <a:spLocks noChangeArrowheads="1"/>
          </p:cNvSpPr>
          <p:nvPr/>
        </p:nvSpPr>
        <p:spPr bwMode="auto">
          <a:xfrm>
            <a:off x="609600" y="2819400"/>
            <a:ext cx="320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/>
              <a:t>This allows the Fed to </a:t>
            </a:r>
            <a:r>
              <a:rPr lang="en-US" altLang="en-US" b="1" i="1">
                <a:solidFill>
                  <a:schemeClr val="folHlink"/>
                </a:solidFill>
              </a:rPr>
              <a:t>buy</a:t>
            </a:r>
            <a:endParaRPr lang="en-US" altLang="en-US" i="1"/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9" name="Line 3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4561490" y="4128925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Line 3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9636" name="Group 4"/>
          <p:cNvGrpSpPr>
            <a:grpSpLocks/>
          </p:cNvGrpSpPr>
          <p:nvPr/>
        </p:nvGrpSpPr>
        <p:grpSpPr bwMode="auto">
          <a:xfrm>
            <a:off x="7505700" y="3948113"/>
            <a:ext cx="762000" cy="2057400"/>
            <a:chOff x="4224" y="2496"/>
            <a:chExt cx="1008" cy="1296"/>
          </a:xfrm>
        </p:grpSpPr>
        <p:sp>
          <p:nvSpPr>
            <p:cNvPr id="69656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7" name="Line 6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637" name="Line 7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8" name="Line 8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9" name="Text Box 10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9640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6964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4" name="Rectangle 15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9645" name="Line 17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6" name="Rectangle 18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9647" name="Text Box 19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9648" name="Text Box 23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69649" name="Line 24"/>
          <p:cNvSpPr>
            <a:spLocks noChangeAspect="1" noChangeShapeType="1"/>
          </p:cNvSpPr>
          <p:nvPr/>
        </p:nvSpPr>
        <p:spPr bwMode="auto">
          <a:xfrm>
            <a:off x="6705600" y="4295775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0" name="Text Box 25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9651" name="Rectangle 26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allows the Fed to </a:t>
            </a:r>
            <a:r>
              <a:rPr lang="en-US" altLang="en-US" b="1" i="1" dirty="0">
                <a:solidFill>
                  <a:srgbClr val="000000"/>
                </a:solidFill>
              </a:rPr>
              <a:t>buy</a:t>
            </a:r>
            <a:r>
              <a:rPr lang="en-US" altLang="en-US" i="1" dirty="0">
                <a:solidFill>
                  <a:srgbClr val="000000"/>
                </a:solidFill>
              </a:rPr>
              <a:t> or</a:t>
            </a:r>
            <a:r>
              <a:rPr lang="en-US" altLang="en-US" b="1" i="1" dirty="0">
                <a:solidFill>
                  <a:schemeClr val="folHlink"/>
                </a:solidFill>
              </a:rPr>
              <a:t> sell </a:t>
            </a:r>
            <a:r>
              <a:rPr lang="en-US" altLang="en-US" i="1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</p:txBody>
      </p:sp>
      <p:sp>
        <p:nvSpPr>
          <p:cNvPr id="69652" name="Text Box 27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9653" name="Line 2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5" name="Text Box 3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4561490" y="4128925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7924800" y="39481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8615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9" name="Rectangle 17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Rectangle 20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8623" name="Text Box 29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6705600" y="42957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9" name="Line 3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allows the Fed to </a:t>
            </a:r>
            <a:r>
              <a:rPr lang="en-US" altLang="en-US" b="1" i="1" dirty="0">
                <a:solidFill>
                  <a:srgbClr val="FF0000"/>
                </a:solidFill>
              </a:rPr>
              <a:t>buy</a:t>
            </a:r>
            <a:r>
              <a:rPr lang="en-US" altLang="en-US" i="1" dirty="0">
                <a:solidFill>
                  <a:srgbClr val="000000"/>
                </a:solidFill>
              </a:rPr>
              <a:t> or</a:t>
            </a:r>
            <a:r>
              <a:rPr lang="en-US" altLang="en-US" b="1" i="1" dirty="0">
                <a:solidFill>
                  <a:schemeClr val="folHlink"/>
                </a:solidFill>
              </a:rPr>
              <a:t> </a:t>
            </a:r>
            <a:r>
              <a:rPr lang="en-US" altLang="en-US" b="1" i="1" dirty="0"/>
              <a:t>sell</a:t>
            </a:r>
            <a:r>
              <a:rPr lang="en-US" altLang="en-US" b="1" i="1" dirty="0">
                <a:solidFill>
                  <a:schemeClr val="folHlink"/>
                </a:solidFill>
              </a:rPr>
              <a:t> </a:t>
            </a:r>
            <a:r>
              <a:rPr lang="en-US" altLang="en-US" i="1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4561490" y="4128925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2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Line 3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9636" name="Group 4"/>
          <p:cNvGrpSpPr>
            <a:grpSpLocks/>
          </p:cNvGrpSpPr>
          <p:nvPr/>
        </p:nvGrpSpPr>
        <p:grpSpPr bwMode="auto">
          <a:xfrm>
            <a:off x="7505700" y="3948113"/>
            <a:ext cx="762000" cy="2057400"/>
            <a:chOff x="4224" y="2496"/>
            <a:chExt cx="1008" cy="1296"/>
          </a:xfrm>
        </p:grpSpPr>
        <p:sp>
          <p:nvSpPr>
            <p:cNvPr id="69656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7" name="Line 6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637" name="Line 7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8" name="Line 8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9" name="Text Box 10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9640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6964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44" name="Rectangle 15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9645" name="Line 17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6" name="Rectangle 18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9647" name="Text Box 19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9648" name="Text Box 23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69649" name="Line 24"/>
          <p:cNvSpPr>
            <a:spLocks noChangeAspect="1" noChangeShapeType="1"/>
          </p:cNvSpPr>
          <p:nvPr/>
        </p:nvSpPr>
        <p:spPr bwMode="auto">
          <a:xfrm>
            <a:off x="6705600" y="4295775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0" name="Text Box 25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9651" name="Rectangle 26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allows the Fed to </a:t>
            </a:r>
            <a:r>
              <a:rPr lang="en-US" altLang="en-US" b="1" i="1" dirty="0">
                <a:solidFill>
                  <a:srgbClr val="000000"/>
                </a:solidFill>
              </a:rPr>
              <a:t>buy</a:t>
            </a:r>
            <a:r>
              <a:rPr lang="en-US" altLang="en-US" i="1" dirty="0">
                <a:solidFill>
                  <a:srgbClr val="000000"/>
                </a:solidFill>
              </a:rPr>
              <a:t> or</a:t>
            </a:r>
            <a:r>
              <a:rPr lang="en-US" altLang="en-US" b="1" i="1" dirty="0">
                <a:solidFill>
                  <a:schemeClr val="folHlink"/>
                </a:solidFill>
              </a:rPr>
              <a:t> sell </a:t>
            </a:r>
            <a:r>
              <a:rPr lang="en-US" altLang="en-US" i="1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</p:txBody>
      </p:sp>
      <p:sp>
        <p:nvSpPr>
          <p:cNvPr id="69652" name="Text Box 27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9653" name="Line 2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5" name="Text Box 3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4561490" y="4128925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4891088" y="39481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7924800" y="39481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4876800" y="42957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4572000" y="37671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68615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8619" name="Rectangle 17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Rectangle 20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68623" name="Text Box 29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6705600" y="42957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8286750" y="38528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68629" name="Line 3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allows the Fed to </a:t>
            </a:r>
            <a:r>
              <a:rPr lang="en-US" altLang="en-US" b="1" i="1" dirty="0">
                <a:solidFill>
                  <a:srgbClr val="FF0000"/>
                </a:solidFill>
              </a:rPr>
              <a:t>buy</a:t>
            </a:r>
            <a:r>
              <a:rPr lang="en-US" altLang="en-US" i="1" dirty="0">
                <a:solidFill>
                  <a:srgbClr val="FF0000"/>
                </a:solidFill>
              </a:rPr>
              <a:t> </a:t>
            </a:r>
            <a:r>
              <a:rPr lang="en-US" altLang="en-US" i="1" dirty="0">
                <a:solidFill>
                  <a:srgbClr val="000000"/>
                </a:solidFill>
              </a:rPr>
              <a:t>or</a:t>
            </a:r>
            <a:r>
              <a:rPr lang="en-US" altLang="en-US" b="1" i="1" dirty="0">
                <a:solidFill>
                  <a:schemeClr val="folHlink"/>
                </a:solidFill>
              </a:rPr>
              <a:t> </a:t>
            </a:r>
            <a:r>
              <a:rPr lang="en-US" altLang="en-US" b="1" i="1" dirty="0"/>
              <a:t>sell</a:t>
            </a:r>
            <a:r>
              <a:rPr lang="en-US" altLang="en-US" b="1" i="1" dirty="0">
                <a:solidFill>
                  <a:schemeClr val="folHlink"/>
                </a:solidFill>
              </a:rPr>
              <a:t> </a:t>
            </a:r>
            <a:r>
              <a:rPr lang="en-US" altLang="en-US" i="1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4561490" y="4124163"/>
            <a:ext cx="76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" i="1" dirty="0"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 smtClean="0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 smtClean="0">
                <a:cs typeface="Times New Roman" panose="02020603050405020304" pitchFamily="18" charset="0"/>
              </a:rPr>
              <a:t>or</a:t>
            </a:r>
            <a:endParaRPr lang="en-US" altLang="en-US" sz="1600" baseline="-25000" dirty="0"/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7065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1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2" name="Rectangle 15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70663" name="Rectangle 18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70664" name="Text Box 19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70665" name="Text Box 20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70667" name="Text Box 25"/>
          <p:cNvSpPr txBox="1">
            <a:spLocks noChangeArrowheads="1"/>
          </p:cNvSpPr>
          <p:nvPr/>
        </p:nvSpPr>
        <p:spPr bwMode="auto">
          <a:xfrm>
            <a:off x="5024438" y="25717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70669" name="Rectangle 26"/>
          <p:cNvSpPr>
            <a:spLocks noChangeArrowheads="1"/>
          </p:cNvSpPr>
          <p:nvPr/>
        </p:nvSpPr>
        <p:spPr bwMode="auto">
          <a:xfrm>
            <a:off x="609600" y="2819400"/>
            <a:ext cx="3200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/>
              <a:t>The federal reserve can also raise and lower the </a:t>
            </a:r>
            <a:r>
              <a:rPr lang="en-US" altLang="en-US" i="1">
                <a:solidFill>
                  <a:srgbClr val="000000"/>
                </a:solidFill>
              </a:rPr>
              <a:t>federal funds rate by simply raising IOR and i</a:t>
            </a:r>
            <a:r>
              <a:rPr lang="en-US" altLang="en-US" i="1" baseline="-25000">
                <a:solidFill>
                  <a:srgbClr val="000000"/>
                </a:solidFill>
              </a:rPr>
              <a:t>d</a:t>
            </a:r>
            <a:r>
              <a:rPr lang="en-US" altLang="en-US" i="1">
                <a:solidFill>
                  <a:srgbClr val="000000"/>
                </a:solidFill>
              </a:rPr>
              <a:t> simultaneously.</a:t>
            </a:r>
          </a:p>
        </p:txBody>
      </p:sp>
      <p:sp>
        <p:nvSpPr>
          <p:cNvPr id="70670" name="Line 33"/>
          <p:cNvSpPr>
            <a:spLocks noChangeAspect="1" noChangeShapeType="1"/>
          </p:cNvSpPr>
          <p:nvPr/>
        </p:nvSpPr>
        <p:spPr bwMode="auto">
          <a:xfrm>
            <a:off x="5259388" y="27860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876800" y="4295775"/>
            <a:ext cx="4267200" cy="619125"/>
            <a:chOff x="3072" y="2706"/>
            <a:chExt cx="2688" cy="390"/>
          </a:xfrm>
        </p:grpSpPr>
        <p:sp>
          <p:nvSpPr>
            <p:cNvPr id="70683" name="Rectangle 34"/>
            <p:cNvSpPr>
              <a:spLocks noChangeArrowheads="1"/>
            </p:cNvSpPr>
            <p:nvPr/>
          </p:nvSpPr>
          <p:spPr bwMode="auto">
            <a:xfrm>
              <a:off x="4212" y="2712"/>
              <a:ext cx="38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Arial" panose="020B0604020202020204" pitchFamily="34" charset="0"/>
              </a:endParaRPr>
            </a:p>
          </p:txBody>
        </p:sp>
        <p:grpSp>
          <p:nvGrpSpPr>
            <p:cNvPr id="70684" name="Group 27"/>
            <p:cNvGrpSpPr>
              <a:grpSpLocks/>
            </p:cNvGrpSpPr>
            <p:nvPr/>
          </p:nvGrpSpPr>
          <p:grpSpPr bwMode="auto">
            <a:xfrm>
              <a:off x="3072" y="2706"/>
              <a:ext cx="2688" cy="0"/>
              <a:chOff x="3072" y="2706"/>
              <a:chExt cx="2688" cy="0"/>
            </a:xfrm>
          </p:grpSpPr>
          <p:sp>
            <p:nvSpPr>
              <p:cNvPr id="70686" name="Line 24"/>
              <p:cNvSpPr>
                <a:spLocks noChangeAspect="1" noChangeShapeType="1"/>
              </p:cNvSpPr>
              <p:nvPr/>
            </p:nvSpPr>
            <p:spPr bwMode="auto">
              <a:xfrm>
                <a:off x="4224" y="270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85" name="Line 7"/>
              <p:cNvSpPr>
                <a:spLocks noChangeAspect="1" noChangeShapeType="1"/>
              </p:cNvSpPr>
              <p:nvPr/>
            </p:nvSpPr>
            <p:spPr bwMode="auto">
              <a:xfrm flipH="1">
                <a:off x="3072" y="2706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0674" name="Line 17"/>
          <p:cNvSpPr>
            <a:spLocks noChangeShapeType="1"/>
          </p:cNvSpPr>
          <p:nvPr/>
        </p:nvSpPr>
        <p:spPr bwMode="auto">
          <a:xfrm flipV="1">
            <a:off x="4886325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570413" y="3767138"/>
            <a:ext cx="4573588" cy="2238375"/>
            <a:chOff x="2879" y="2373"/>
            <a:chExt cx="2881" cy="1410"/>
          </a:xfrm>
        </p:grpSpPr>
        <p:sp>
          <p:nvSpPr>
            <p:cNvPr id="70676" name="Line 3"/>
            <p:cNvSpPr>
              <a:spLocks noChangeShapeType="1"/>
            </p:cNvSpPr>
            <p:nvPr/>
          </p:nvSpPr>
          <p:spPr bwMode="auto">
            <a:xfrm>
              <a:off x="3081" y="2487"/>
              <a:ext cx="2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0677" name="Group 4"/>
            <p:cNvGrpSpPr>
              <a:grpSpLocks/>
            </p:cNvGrpSpPr>
            <p:nvPr/>
          </p:nvGrpSpPr>
          <p:grpSpPr bwMode="auto">
            <a:xfrm>
              <a:off x="4728" y="2487"/>
              <a:ext cx="480" cy="1296"/>
              <a:chOff x="4224" y="2496"/>
              <a:chExt cx="1008" cy="1296"/>
            </a:xfrm>
          </p:grpSpPr>
          <p:sp>
            <p:nvSpPr>
              <p:cNvPr id="70681" name="Line 5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0" cy="1296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82" name="Line 6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1008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0679" name="Text Box 22"/>
            <p:cNvSpPr txBox="1">
              <a:spLocks noChangeArrowheads="1"/>
            </p:cNvSpPr>
            <p:nvPr/>
          </p:nvSpPr>
          <p:spPr bwMode="auto">
            <a:xfrm>
              <a:off x="5220" y="2427"/>
              <a:ext cx="540" cy="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cs typeface="Times New Roman" panose="02020603050405020304" pitchFamily="18" charset="0"/>
                </a:rPr>
                <a:t>S</a:t>
              </a:r>
              <a:r>
                <a:rPr lang="en-US" altLang="en-US" sz="1600" i="1" baseline="30000">
                  <a:cs typeface="Times New Roman" panose="02020603050405020304" pitchFamily="18" charset="0"/>
                </a:rPr>
                <a:t>R</a:t>
              </a:r>
              <a:endParaRPr lang="en-US" altLang="en-US" sz="1600" baseline="30000"/>
            </a:p>
          </p:txBody>
        </p:sp>
        <p:sp>
          <p:nvSpPr>
            <p:cNvPr id="70678" name="Text Box 10"/>
            <p:cNvSpPr txBox="1">
              <a:spLocks noChangeArrowheads="1"/>
            </p:cNvSpPr>
            <p:nvPr/>
          </p:nvSpPr>
          <p:spPr bwMode="auto">
            <a:xfrm>
              <a:off x="2880" y="2373"/>
              <a:ext cx="225" cy="2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cs typeface="Times New Roman" panose="02020603050405020304" pitchFamily="18" charset="0"/>
                </a:rPr>
                <a:t>i</a:t>
              </a:r>
              <a:r>
                <a:rPr lang="en-US" altLang="en-US" sz="1600" i="1" baseline="-25000" dirty="0">
                  <a:cs typeface="Times New Roman" panose="02020603050405020304" pitchFamily="18" charset="0"/>
                </a:rPr>
                <a:t>d</a:t>
              </a:r>
              <a:endParaRPr lang="en-US" altLang="en-US" sz="1600" i="1" baseline="-25000" dirty="0"/>
            </a:p>
          </p:txBody>
        </p:sp>
        <p:sp>
          <p:nvSpPr>
            <p:cNvPr id="70680" name="Text Box 29"/>
            <p:cNvSpPr txBox="1">
              <a:spLocks noChangeArrowheads="1"/>
            </p:cNvSpPr>
            <p:nvPr/>
          </p:nvSpPr>
          <p:spPr bwMode="auto">
            <a:xfrm>
              <a:off x="2879" y="2561"/>
              <a:ext cx="230" cy="3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" i="1" dirty="0">
                  <a:cs typeface="Times New Roman" panose="02020603050405020304" pitchFamily="18" charset="0"/>
                </a:rPr>
                <a:t/>
              </a:r>
              <a:br>
                <a:rPr lang="en-US" altLang="en-US" sz="400" i="1" dirty="0">
                  <a:cs typeface="Times New Roman" panose="02020603050405020304" pitchFamily="18" charset="0"/>
                </a:rPr>
              </a:br>
              <a:r>
                <a:rPr lang="en-US" altLang="en-US" sz="1600" i="1" dirty="0" err="1" smtClean="0">
                  <a:cs typeface="Times New Roman" panose="02020603050405020304" pitchFamily="18" charset="0"/>
                </a:rPr>
                <a:t>i</a:t>
              </a:r>
              <a:r>
                <a:rPr lang="en-US" altLang="en-US" sz="1600" i="1" baseline="-25000" dirty="0" err="1" smtClean="0">
                  <a:cs typeface="Times New Roman" panose="02020603050405020304" pitchFamily="18" charset="0"/>
                </a:rPr>
                <a:t>or</a:t>
              </a:r>
              <a:endParaRPr lang="en-US" altLang="en-US" sz="1600" baseline="-25000" dirty="0"/>
            </a:p>
          </p:txBody>
        </p:sp>
      </p:grp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810000" y="35052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" name="Line 16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0</a:t>
            </a:r>
            <a:endParaRPr lang="en-US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3.33333E-6 -0.0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05 -0.071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398838" y="842963"/>
            <a:ext cx="5716587" cy="3471862"/>
            <a:chOff x="2141" y="531"/>
            <a:chExt cx="3601" cy="2187"/>
          </a:xfrm>
        </p:grpSpPr>
        <p:sp>
          <p:nvSpPr>
            <p:cNvPr id="71711" name="Line 14"/>
            <p:cNvSpPr>
              <a:spLocks noChangeAspect="1" noChangeShapeType="1"/>
            </p:cNvSpPr>
            <p:nvPr/>
          </p:nvSpPr>
          <p:spPr bwMode="auto">
            <a:xfrm>
              <a:off x="2141" y="531"/>
              <a:ext cx="2089" cy="21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12" name="Line 19"/>
            <p:cNvSpPr>
              <a:spLocks noChangeAspect="1" noChangeShapeType="1"/>
            </p:cNvSpPr>
            <p:nvPr/>
          </p:nvSpPr>
          <p:spPr bwMode="auto">
            <a:xfrm>
              <a:off x="4206" y="2709"/>
              <a:ext cx="15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683" name="Rectangle 39"/>
          <p:cNvSpPr>
            <a:spLocks noChangeArrowheads="1"/>
          </p:cNvSpPr>
          <p:nvPr/>
        </p:nvSpPr>
        <p:spPr bwMode="auto">
          <a:xfrm>
            <a:off x="2286000" y="0"/>
            <a:ext cx="3048000" cy="3352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Interest on Reserves</a:t>
            </a:r>
            <a:endParaRPr lang="en-US" altLang="en-US" b="0" dirty="0" smtClean="0"/>
          </a:p>
        </p:txBody>
      </p:sp>
      <p:sp>
        <p:nvSpPr>
          <p:cNvPr id="7168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8" name="Rectangle 6"/>
          <p:cNvSpPr>
            <a:spLocks noChangeArrowheads="1"/>
          </p:cNvSpPr>
          <p:nvPr/>
        </p:nvSpPr>
        <p:spPr bwMode="auto">
          <a:xfrm>
            <a:off x="304800" y="762000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/>
              <a:t>Fed’s rescue of the financial system in 2008-2009 included purchasing enough securities to increase the supply of reserves so much that it would drive the federal funds rate negative.</a:t>
            </a:r>
          </a:p>
        </p:txBody>
      </p:sp>
      <p:sp>
        <p:nvSpPr>
          <p:cNvPr id="71689" name="Rectangle 7"/>
          <p:cNvSpPr>
            <a:spLocks noChangeArrowheads="1"/>
          </p:cNvSpPr>
          <p:nvPr/>
        </p:nvSpPr>
        <p:spPr bwMode="auto">
          <a:xfrm>
            <a:off x="5562600" y="198120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cs typeface="Times New Roman" panose="02020603050405020304" pitchFamily="18" charset="0"/>
              </a:rPr>
              <a:t>Federal Funds Market</a:t>
            </a:r>
            <a:endParaRPr lang="en-US" altLang="en-US" sz="1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71690" name="Text Box 9"/>
          <p:cNvSpPr txBox="1">
            <a:spLocks noChangeArrowheads="1"/>
          </p:cNvSpPr>
          <p:nvPr/>
        </p:nvSpPr>
        <p:spPr bwMode="auto">
          <a:xfrm>
            <a:off x="4505325" y="22098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/>
          </a:p>
        </p:txBody>
      </p:sp>
      <p:sp>
        <p:nvSpPr>
          <p:cNvPr id="71691" name="Text Box 10"/>
          <p:cNvSpPr txBox="1">
            <a:spLocks noChangeArrowheads="1"/>
          </p:cNvSpPr>
          <p:nvPr/>
        </p:nvSpPr>
        <p:spPr bwMode="auto">
          <a:xfrm>
            <a:off x="4614863" y="45291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cs typeface="Times New Roman" panose="02020603050405020304" pitchFamily="18" charset="0"/>
              </a:rPr>
              <a:t>0</a:t>
            </a:r>
            <a:endParaRPr lang="en-US" altLang="en-US" sz="1600"/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5024438" y="22860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71693" name="Rectangle 12"/>
          <p:cNvSpPr>
            <a:spLocks noChangeArrowheads="1"/>
          </p:cNvSpPr>
          <p:nvPr/>
        </p:nvSpPr>
        <p:spPr bwMode="auto">
          <a:xfrm>
            <a:off x="3657600" y="35052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609600" y="2819400"/>
            <a:ext cx="3200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The Fed will need to conduct several controlled OMS while carefully raising IOR to reduce its $2-3 trillion balance </a:t>
            </a:r>
            <a:r>
              <a:rPr lang="en-US" altLang="en-US" i="1" dirty="0" smtClean="0"/>
              <a:t>sheet while </a:t>
            </a:r>
            <a:r>
              <a:rPr lang="en-US" altLang="en-US" i="1" dirty="0"/>
              <a:t>keeping a eye on inflation. </a:t>
            </a:r>
            <a:endParaRPr lang="en-US" altLang="en-US" i="1" dirty="0">
              <a:solidFill>
                <a:srgbClr val="000000"/>
              </a:solidFill>
            </a:endParaRPr>
          </a:p>
        </p:txBody>
      </p:sp>
      <p:sp>
        <p:nvSpPr>
          <p:cNvPr id="71695" name="Line 28"/>
          <p:cNvSpPr>
            <a:spLocks noChangeShapeType="1"/>
          </p:cNvSpPr>
          <p:nvPr/>
        </p:nvSpPr>
        <p:spPr bwMode="auto">
          <a:xfrm flipH="1">
            <a:off x="4933950" y="2084388"/>
            <a:ext cx="0" cy="385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40" name="Rectangle 40"/>
          <p:cNvSpPr>
            <a:spLocks noChangeArrowheads="1"/>
          </p:cNvSpPr>
          <p:nvPr/>
        </p:nvSpPr>
        <p:spPr bwMode="auto">
          <a:xfrm>
            <a:off x="6724650" y="3505200"/>
            <a:ext cx="2438400" cy="129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505700" y="3948113"/>
            <a:ext cx="3086100" cy="2376487"/>
            <a:chOff x="4224" y="2496"/>
            <a:chExt cx="1008" cy="1296"/>
          </a:xfrm>
        </p:grpSpPr>
        <p:sp>
          <p:nvSpPr>
            <p:cNvPr id="71709" name="Line 23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10" name="Line 24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699" name="Text Box 8"/>
          <p:cNvSpPr txBox="1">
            <a:spLocks noChangeArrowheads="1"/>
          </p:cNvSpPr>
          <p:nvPr/>
        </p:nvSpPr>
        <p:spPr bwMode="auto">
          <a:xfrm>
            <a:off x="8534400" y="46434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lang="en-US" altLang="en-US" sz="1600"/>
          </a:p>
        </p:txBody>
      </p:sp>
      <p:sp>
        <p:nvSpPr>
          <p:cNvPr id="71700" name="Line 29"/>
          <p:cNvSpPr>
            <a:spLocks noChangeShapeType="1"/>
          </p:cNvSpPr>
          <p:nvPr/>
        </p:nvSpPr>
        <p:spPr bwMode="auto">
          <a:xfrm flipV="1">
            <a:off x="4876800" y="46482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42" name="Line 42"/>
          <p:cNvSpPr>
            <a:spLocks noChangeAspect="1" noChangeShapeType="1"/>
          </p:cNvSpPr>
          <p:nvPr/>
        </p:nvSpPr>
        <p:spPr bwMode="auto">
          <a:xfrm>
            <a:off x="6145213" y="3352800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44" name="Text Box 44"/>
          <p:cNvSpPr txBox="1">
            <a:spLocks noChangeArrowheads="1"/>
          </p:cNvSpPr>
          <p:nvPr/>
        </p:nvSpPr>
        <p:spPr bwMode="auto">
          <a:xfrm>
            <a:off x="4572000" y="3581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ff</a:t>
            </a:r>
            <a:endParaRPr lang="en-US" altLang="en-US" sz="1600" i="1" baseline="-25000"/>
          </a:p>
        </p:txBody>
      </p:sp>
      <p:sp>
        <p:nvSpPr>
          <p:cNvPr id="128043" name="Line 43"/>
          <p:cNvSpPr>
            <a:spLocks noChangeShapeType="1"/>
          </p:cNvSpPr>
          <p:nvPr/>
        </p:nvSpPr>
        <p:spPr bwMode="auto">
          <a:xfrm>
            <a:off x="4972050" y="3752850"/>
            <a:ext cx="1554163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45" name="Text Box 45"/>
          <p:cNvSpPr txBox="1">
            <a:spLocks noChangeArrowheads="1"/>
          </p:cNvSpPr>
          <p:nvPr/>
        </p:nvSpPr>
        <p:spPr bwMode="auto">
          <a:xfrm>
            <a:off x="4560888" y="2819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cs typeface="Times New Roman" panose="02020603050405020304" pitchFamily="18" charset="0"/>
              </a:rPr>
              <a:t>d</a:t>
            </a:r>
            <a:endParaRPr lang="en-US" altLang="en-US" sz="1600" i="1" baseline="-25000"/>
          </a:p>
        </p:txBody>
      </p:sp>
      <p:sp>
        <p:nvSpPr>
          <p:cNvPr id="128046" name="Line 46"/>
          <p:cNvSpPr>
            <a:spLocks noChangeShapeType="1"/>
          </p:cNvSpPr>
          <p:nvPr/>
        </p:nvSpPr>
        <p:spPr bwMode="auto">
          <a:xfrm>
            <a:off x="4960938" y="3028950"/>
            <a:ext cx="15176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6" name="Text Box 47"/>
          <p:cNvSpPr txBox="1">
            <a:spLocks noChangeArrowheads="1"/>
          </p:cNvSpPr>
          <p:nvPr/>
        </p:nvSpPr>
        <p:spPr bwMode="auto">
          <a:xfrm>
            <a:off x="8286750" y="2667000"/>
            <a:ext cx="85725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aseline="30000"/>
          </a:p>
        </p:txBody>
      </p:sp>
      <p:sp>
        <p:nvSpPr>
          <p:cNvPr id="128026" name="Text Box 26"/>
          <p:cNvSpPr txBox="1">
            <a:spLocks noChangeArrowheads="1"/>
          </p:cNvSpPr>
          <p:nvPr/>
        </p:nvSpPr>
        <p:spPr bwMode="auto">
          <a:xfrm>
            <a:off x="8286750" y="2938463"/>
            <a:ext cx="857250" cy="490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>
                <a:cs typeface="Times New Roman" panose="02020603050405020304" pitchFamily="18" charset="0"/>
              </a:rPr>
              <a:t>R</a:t>
            </a:r>
            <a:endParaRPr lang="en-US" altLang="en-US" sz="1600" baseline="30000"/>
          </a:p>
        </p:txBody>
      </p:sp>
      <p:sp>
        <p:nvSpPr>
          <p:cNvPr id="128048" name="Rectangle 48"/>
          <p:cNvSpPr>
            <a:spLocks noChangeArrowheads="1"/>
          </p:cNvSpPr>
          <p:nvPr/>
        </p:nvSpPr>
        <p:spPr bwMode="auto">
          <a:xfrm>
            <a:off x="609600" y="4554538"/>
            <a:ext cx="32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This </a:t>
            </a:r>
            <a:r>
              <a:rPr lang="en-US" altLang="en-US" i="1" dirty="0" smtClean="0"/>
              <a:t>(should) return </a:t>
            </a:r>
            <a:r>
              <a:rPr lang="en-US" altLang="en-US" i="1" dirty="0"/>
              <a:t>the federal funds market to </a:t>
            </a:r>
            <a:r>
              <a:rPr lang="en-US" altLang="en-US" i="1" dirty="0" smtClean="0"/>
              <a:t>normal mode.</a:t>
            </a:r>
            <a:endParaRPr lang="en-US" altLang="en-US" i="1" dirty="0">
              <a:solidFill>
                <a:srgbClr val="000000"/>
              </a:solidFill>
            </a:endParaRPr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4853589" y="32766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10625 -0.13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6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-0.00087 -0.05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8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1" grpId="0"/>
      <p:bldP spid="128040" grpId="0" animBg="1"/>
      <p:bldP spid="128042" grpId="0" animBg="1"/>
      <p:bldP spid="128044" grpId="0"/>
      <p:bldP spid="128043" grpId="0" animBg="1"/>
      <p:bldP spid="128045" grpId="0"/>
      <p:bldP spid="128046" grpId="0" animBg="1"/>
      <p:bldP spid="128026" grpId="0" animBg="1"/>
      <p:bldP spid="12804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altLang="en-US" sz="2800" dirty="0" smtClean="0"/>
              <a:t>Chapter 16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429000"/>
            <a:ext cx="9144000" cy="1752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en-US" b="1" dirty="0" smtClean="0"/>
              <a:t>The Conduct of  Monetary Policy:</a:t>
            </a:r>
          </a:p>
          <a:p>
            <a:pPr marL="0" indent="0" algn="ctr">
              <a:buFontTx/>
              <a:buNone/>
            </a:pPr>
            <a:r>
              <a:rPr lang="en-US" altLang="en-US" b="1" dirty="0" smtClean="0"/>
              <a:t>Strategy and Tactics</a:t>
            </a:r>
          </a:p>
        </p:txBody>
      </p:sp>
    </p:spTree>
    <p:extLst>
      <p:ext uri="{BB962C8B-B14F-4D97-AF65-F5344CB8AC3E}">
        <p14:creationId xmlns:p14="http://schemas.microsoft.com/office/powerpoint/2010/main" val="32250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914400"/>
            <a:ext cx="8305800" cy="5791200"/>
          </a:xfrm>
        </p:spPr>
        <p:txBody>
          <a:bodyPr/>
          <a:lstStyle/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Price stability</a:t>
            </a:r>
            <a:r>
              <a:rPr lang="en-US" sz="2200" dirty="0"/>
              <a:t> </a:t>
            </a:r>
            <a:r>
              <a:rPr lang="en-US" sz="2200" dirty="0" smtClean="0"/>
              <a:t>using nation’s PL (or MS)</a:t>
            </a:r>
            <a:endParaRPr lang="en-US" sz="2200" dirty="0"/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Economic growth</a:t>
            </a: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Price </a:t>
            </a:r>
            <a:r>
              <a:rPr lang="en-US" sz="2200" dirty="0"/>
              <a:t>stability </a:t>
            </a:r>
            <a:r>
              <a:rPr lang="en-US" sz="2200" dirty="0" smtClean="0"/>
              <a:t>and full employment</a:t>
            </a: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stability </a:t>
            </a:r>
            <a:r>
              <a:rPr lang="en-US" sz="2200" dirty="0"/>
              <a:t>of financial </a:t>
            </a:r>
            <a:r>
              <a:rPr lang="en-US" sz="2200" dirty="0" smtClean="0"/>
              <a:t>markets</a:t>
            </a: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interest-rate stability</a:t>
            </a: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200" dirty="0" smtClean="0"/>
              <a:t>stability </a:t>
            </a:r>
            <a:r>
              <a:rPr lang="en-US" sz="2200" dirty="0"/>
              <a:t>in foreign exchange </a:t>
            </a:r>
            <a:r>
              <a:rPr lang="en-US" sz="2200" dirty="0" smtClean="0"/>
              <a:t>markets</a:t>
            </a:r>
          </a:p>
          <a:p>
            <a:pPr lvl="1">
              <a:defRPr/>
            </a:pPr>
            <a:endParaRPr lang="en-US" sz="22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76200"/>
            <a:ext cx="9144000" cy="685800"/>
          </a:xfrm>
          <a:prstGeom prst="rect">
            <a:avLst/>
          </a:prstGeom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Goals of Monetary Policy</a:t>
            </a:r>
          </a:p>
        </p:txBody>
      </p:sp>
    </p:spTree>
    <p:extLst>
      <p:ext uri="{BB962C8B-B14F-4D97-AF65-F5344CB8AC3E}">
        <p14:creationId xmlns:p14="http://schemas.microsoft.com/office/powerpoint/2010/main" val="179014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914400"/>
            <a:ext cx="8305800" cy="5103813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altLang="en-US" sz="2200" dirty="0" smtClean="0"/>
              <a:t>Public announcement of medium-term numerical target for inflation</a:t>
            </a:r>
          </a:p>
          <a:p>
            <a:pPr>
              <a:spcBef>
                <a:spcPct val="40000"/>
              </a:spcBef>
            </a:pPr>
            <a:r>
              <a:rPr lang="en-US" altLang="en-US" sz="2200" dirty="0" smtClean="0"/>
              <a:t>Institutional commitment to price stability as the primary, long-run goal of monetary policy and a commitment to achieve the inflation goal</a:t>
            </a:r>
          </a:p>
          <a:p>
            <a:pPr>
              <a:spcBef>
                <a:spcPct val="40000"/>
              </a:spcBef>
            </a:pPr>
            <a:r>
              <a:rPr lang="en-US" altLang="en-US" sz="2200" dirty="0" smtClean="0"/>
              <a:t>Information-inclusive approach in which many variables are used in making decisions</a:t>
            </a:r>
          </a:p>
          <a:p>
            <a:pPr>
              <a:spcBef>
                <a:spcPct val="40000"/>
              </a:spcBef>
            </a:pPr>
            <a:r>
              <a:rPr lang="en-US" altLang="en-US" sz="2200" dirty="0" smtClean="0"/>
              <a:t>Increased transparency of the strategy</a:t>
            </a:r>
          </a:p>
          <a:p>
            <a:pPr>
              <a:spcBef>
                <a:spcPct val="40000"/>
              </a:spcBef>
            </a:pPr>
            <a:r>
              <a:rPr lang="en-US" altLang="en-US" sz="2200" dirty="0" smtClean="0"/>
              <a:t>Increased accountability of the central bank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76200"/>
            <a:ext cx="9144000" cy="685800"/>
          </a:xfrm>
          <a:prstGeom prst="rect">
            <a:avLst/>
          </a:prstGeom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Inflation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Targeting</a:t>
            </a:r>
            <a:endParaRPr kumimoji="0" lang="en-US" sz="2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610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81555" y="4267200"/>
            <a:ext cx="5590762" cy="2002536"/>
            <a:chOff x="1581555" y="4267200"/>
            <a:chExt cx="5590762" cy="2002536"/>
          </a:xfrm>
        </p:grpSpPr>
        <p:pic>
          <p:nvPicPr>
            <p:cNvPr id="14341" name="Picture 5" descr="fig16_01c.gif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217" y="4267200"/>
              <a:ext cx="5499100" cy="2002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268376" y="5502405"/>
              <a:ext cx="754373" cy="128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1600200" y="2727960"/>
            <a:ext cx="5575300" cy="2002536"/>
            <a:chOff x="1600200" y="2727960"/>
            <a:chExt cx="5575300" cy="2002536"/>
          </a:xfrm>
        </p:grpSpPr>
        <p:pic>
          <p:nvPicPr>
            <p:cNvPr id="38" name="Picture 4" descr="fig16_01b.gif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56" y="2727960"/>
              <a:ext cx="5495544" cy="2002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383454" y="3874346"/>
              <a:ext cx="548640" cy="11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1600201" y="1203269"/>
            <a:ext cx="5575299" cy="2003425"/>
            <a:chOff x="1600201" y="1203269"/>
            <a:chExt cx="5575299" cy="2003425"/>
          </a:xfrm>
        </p:grpSpPr>
        <p:pic>
          <p:nvPicPr>
            <p:cNvPr id="44" name="Picture 3" descr="fig16_01a.gif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203269"/>
              <a:ext cx="5499100" cy="200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1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296595" y="2275521"/>
              <a:ext cx="726083" cy="118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76200"/>
            <a:ext cx="9144000" cy="685800"/>
          </a:xfrm>
          <a:prstGeom prst="rect">
            <a:avLst/>
          </a:prstGeom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Inflation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Targeting</a:t>
            </a:r>
            <a:endParaRPr kumimoji="0" lang="en-US" sz="2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j-ea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97289" y="2334958"/>
            <a:ext cx="3675387" cy="866973"/>
            <a:chOff x="3593514" y="2334958"/>
            <a:chExt cx="3675387" cy="866973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1977" y="2334958"/>
              <a:ext cx="3566924" cy="86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514" y="3119437"/>
              <a:ext cx="228600" cy="82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3754806" y="3729229"/>
            <a:ext cx="3563082" cy="1009177"/>
            <a:chOff x="3726866" y="3729229"/>
            <a:chExt cx="3563082" cy="1009177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4372" y="3729229"/>
              <a:ext cx="3465576" cy="1006223"/>
            </a:xfrm>
            <a:prstGeom prst="rect">
              <a:avLst/>
            </a:prstGeom>
            <a:noFill/>
            <a:ln w="190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2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6866" y="4655912"/>
              <a:ext cx="228600" cy="82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4074794" y="5268468"/>
            <a:ext cx="3511080" cy="1061440"/>
            <a:chOff x="4084320" y="5268468"/>
            <a:chExt cx="3511080" cy="106144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9824" y="5268468"/>
              <a:ext cx="3465576" cy="106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4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4320" y="6200078"/>
              <a:ext cx="228600" cy="82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6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07" y="2772336"/>
            <a:ext cx="228600" cy="73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Rectangle 6"/>
          <p:cNvSpPr txBox="1">
            <a:spLocks noChangeArrowheads="1"/>
          </p:cNvSpPr>
          <p:nvPr/>
        </p:nvSpPr>
        <p:spPr bwMode="auto">
          <a:xfrm>
            <a:off x="1581553" y="1044575"/>
            <a:ext cx="5731219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Figure 1</a:t>
            </a:r>
          </a:p>
        </p:txBody>
      </p:sp>
    </p:spTree>
    <p:extLst>
      <p:ext uri="{BB962C8B-B14F-4D97-AF65-F5344CB8AC3E}">
        <p14:creationId xmlns:p14="http://schemas.microsoft.com/office/powerpoint/2010/main" val="42094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685800"/>
          </a:xfrm>
        </p:spPr>
        <p:txBody>
          <a:bodyPr/>
          <a:lstStyle/>
          <a:p>
            <a:r>
              <a:rPr lang="en-US" altLang="en-US" dirty="0" smtClean="0"/>
              <a:t>The Fed’s Monetary Policy Strategy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 smtClean="0"/>
              <a:t>U.S. has achieved </a:t>
            </a:r>
            <a:r>
              <a:rPr lang="en-US" altLang="en-US" sz="2000" i="1" dirty="0" smtClean="0"/>
              <a:t>excellent</a:t>
            </a:r>
            <a:r>
              <a:rPr lang="en-US" altLang="en-US" sz="2000" dirty="0" smtClean="0"/>
              <a:t> macroeconomic performance (including low and stable inflation) until the onset of the global financial crisis without using an explicit nominal anchor such as an inflation target</a:t>
            </a:r>
          </a:p>
          <a:p>
            <a:r>
              <a:rPr lang="en-US" altLang="en-US" sz="2000" dirty="0" smtClean="0"/>
              <a:t>History:</a:t>
            </a:r>
          </a:p>
          <a:p>
            <a:pPr lvl="1">
              <a:spcBef>
                <a:spcPct val="40000"/>
              </a:spcBef>
            </a:pPr>
            <a:r>
              <a:rPr lang="en-US" altLang="en-US" dirty="0" smtClean="0"/>
              <a:t>Fed began to announce publicly targets for money supply growth in 1975</a:t>
            </a:r>
          </a:p>
          <a:p>
            <a:pPr lvl="1"/>
            <a:r>
              <a:rPr lang="en-US" altLang="en-US" dirty="0" smtClean="0"/>
              <a:t>Paul Volker (1979) focused more in </a:t>
            </a:r>
            <a:r>
              <a:rPr lang="en-US" altLang="en-US" dirty="0" err="1" smtClean="0"/>
              <a:t>nonborrowed</a:t>
            </a:r>
            <a:r>
              <a:rPr lang="en-US" altLang="en-US" dirty="0" smtClean="0"/>
              <a:t> reserves</a:t>
            </a:r>
          </a:p>
          <a:p>
            <a:pPr lvl="1">
              <a:spcBef>
                <a:spcPct val="40000"/>
              </a:spcBef>
            </a:pPr>
            <a:r>
              <a:rPr lang="en-US" altLang="en-US" dirty="0" smtClean="0"/>
              <a:t>Greenspan (July 1993): monetary aggregates no longer used</a:t>
            </a:r>
          </a:p>
          <a:p>
            <a:r>
              <a:rPr lang="en-US" altLang="en-US" dirty="0" smtClean="0"/>
              <a:t>Now:</a:t>
            </a:r>
          </a:p>
          <a:p>
            <a:pPr lvl="1"/>
            <a:r>
              <a:rPr lang="en-US" altLang="en-US" dirty="0" smtClean="0"/>
              <a:t>No nominal anchor in the form of an overriding concern for the Fed</a:t>
            </a:r>
          </a:p>
          <a:p>
            <a:pPr lvl="1"/>
            <a:r>
              <a:rPr lang="en-US" altLang="en-US" dirty="0" smtClean="0"/>
              <a:t>Forward looking behavior and periodic “preemptive strikes”</a:t>
            </a:r>
          </a:p>
          <a:p>
            <a:pPr lvl="1"/>
            <a:r>
              <a:rPr lang="en-US" altLang="en-US" dirty="0" smtClean="0"/>
              <a:t>The goal is to prevent inflation from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6704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5154613" y="3717925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186" name="Line 2"/>
          <p:cNvSpPr>
            <a:spLocks noChangeShapeType="1"/>
          </p:cNvSpPr>
          <p:nvPr/>
        </p:nvSpPr>
        <p:spPr bwMode="auto">
          <a:xfrm>
            <a:off x="5143500" y="3717925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and lowering the discount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has no effect on reserves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6134100" y="3544888"/>
            <a:ext cx="268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5" name="Line 31"/>
          <p:cNvSpPr>
            <a:spLocks noChangeShapeType="1"/>
          </p:cNvSpPr>
          <p:nvPr/>
        </p:nvSpPr>
        <p:spPr bwMode="auto">
          <a:xfrm flipH="1">
            <a:off x="2628900" y="3717925"/>
            <a:ext cx="3429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16" name="Text Box 32"/>
          <p:cNvSpPr txBox="1">
            <a:spLocks noChangeArrowheads="1"/>
          </p:cNvSpPr>
          <p:nvPr/>
        </p:nvSpPr>
        <p:spPr bwMode="auto">
          <a:xfrm>
            <a:off x="2312988" y="35782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4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Discount Rate in Normal Mode</a:t>
            </a:r>
          </a:p>
        </p:txBody>
      </p:sp>
      <p:sp>
        <p:nvSpPr>
          <p:cNvPr id="32" name="Line 11"/>
          <p:cNvSpPr>
            <a:spLocks noChangeAspect="1" noChangeShapeType="1"/>
          </p:cNvSpPr>
          <p:nvPr/>
        </p:nvSpPr>
        <p:spPr bwMode="auto">
          <a:xfrm>
            <a:off x="3082925" y="2617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5610225" y="52673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4" name="Oval 27"/>
          <p:cNvSpPr>
            <a:spLocks noChangeArrowheads="1"/>
          </p:cNvSpPr>
          <p:nvPr/>
        </p:nvSpPr>
        <p:spPr bwMode="auto">
          <a:xfrm>
            <a:off x="5084763" y="4708525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9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3" grpId="0" animBg="1"/>
      <p:bldP spid="93186" grpId="0" animBg="1"/>
      <p:bldP spid="93201" grpId="0" animBg="1"/>
      <p:bldP spid="93202" grpId="0" animBg="1"/>
      <p:bldP spid="93203" grpId="0" animBg="1"/>
      <p:bldP spid="93204" grpId="0"/>
      <p:bldP spid="93205" grpId="0"/>
      <p:bldP spid="93214" grpId="0"/>
      <p:bldP spid="93215" grpId="0" animBg="1"/>
      <p:bldP spid="932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5154613" y="3717925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2963D7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186" name="Line 2"/>
          <p:cNvSpPr>
            <a:spLocks noChangeShapeType="1"/>
          </p:cNvSpPr>
          <p:nvPr/>
        </p:nvSpPr>
        <p:spPr bwMode="auto">
          <a:xfrm>
            <a:off x="5143500" y="3717925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and lowering the discount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has no effect on reserves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2963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2963D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2963D7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2963D7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6134100" y="3544888"/>
            <a:ext cx="268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5" name="Line 31"/>
          <p:cNvSpPr>
            <a:spLocks noChangeShapeType="1"/>
          </p:cNvSpPr>
          <p:nvPr/>
        </p:nvSpPr>
        <p:spPr bwMode="auto">
          <a:xfrm flipH="1">
            <a:off x="2628900" y="3717925"/>
            <a:ext cx="3429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16" name="Text Box 32"/>
          <p:cNvSpPr txBox="1">
            <a:spLocks noChangeArrowheads="1"/>
          </p:cNvSpPr>
          <p:nvPr/>
        </p:nvSpPr>
        <p:spPr bwMode="auto">
          <a:xfrm>
            <a:off x="2312988" y="35782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4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Discount Rate in Normal Mode</a:t>
            </a:r>
          </a:p>
        </p:txBody>
      </p:sp>
      <p:sp>
        <p:nvSpPr>
          <p:cNvPr id="28" name="Line 11"/>
          <p:cNvSpPr>
            <a:spLocks noChangeAspect="1" noChangeShapeType="1"/>
          </p:cNvSpPr>
          <p:nvPr/>
        </p:nvSpPr>
        <p:spPr bwMode="auto">
          <a:xfrm>
            <a:off x="3082925" y="2617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5610225" y="52673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084763" y="4708525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2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3" grpId="0" animBg="1"/>
      <p:bldP spid="93203" grpId="0" animBg="1"/>
      <p:bldP spid="93186" grpId="0" animBg="1"/>
      <p:bldP spid="93201" grpId="0" animBg="1"/>
      <p:bldP spid="93204" grpId="0"/>
      <p:bldP spid="93214" grpId="0"/>
      <p:bldP spid="93215" grpId="0" animBg="1"/>
      <p:bldP spid="9321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Line 11"/>
          <p:cNvSpPr>
            <a:spLocks noChangeAspect="1" noChangeShapeType="1"/>
          </p:cNvSpPr>
          <p:nvPr/>
        </p:nvSpPr>
        <p:spPr bwMode="auto">
          <a:xfrm>
            <a:off x="4368800" y="2628900"/>
            <a:ext cx="2032000" cy="2126369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the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required reserve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ratio raises, the federal funds rate, increases discount lending, can increase excess reserves, and shrink MS.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0" name="Line 11"/>
          <p:cNvSpPr>
            <a:spLocks noChangeAspect="1" noChangeShapeType="1"/>
          </p:cNvSpPr>
          <p:nvPr/>
        </p:nvSpPr>
        <p:spPr bwMode="auto">
          <a:xfrm>
            <a:off x="3082925" y="2617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1" name="Text Box 26"/>
          <p:cNvSpPr txBox="1">
            <a:spLocks noChangeArrowheads="1"/>
          </p:cNvSpPr>
          <p:nvPr/>
        </p:nvSpPr>
        <p:spPr bwMode="auto">
          <a:xfrm>
            <a:off x="5610225" y="52673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2" name="Oval 27"/>
          <p:cNvSpPr>
            <a:spLocks noChangeArrowheads="1"/>
          </p:cNvSpPr>
          <p:nvPr/>
        </p:nvSpPr>
        <p:spPr bwMode="auto">
          <a:xfrm>
            <a:off x="5084763" y="4708525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5" name="Text Box 32"/>
          <p:cNvSpPr txBox="1">
            <a:spLocks noChangeArrowheads="1"/>
          </p:cNvSpPr>
          <p:nvPr/>
        </p:nvSpPr>
        <p:spPr bwMode="auto">
          <a:xfrm>
            <a:off x="574357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31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 flipH="1">
            <a:off x="5926138" y="4251324"/>
            <a:ext cx="0" cy="150876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5857875" y="4183061"/>
            <a:ext cx="136525" cy="13652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folHlink"/>
            </a:solidFill>
            <a:round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3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5" grpId="0"/>
      <p:bldP spid="67" grpId="0" animBg="1"/>
      <p:bldP spid="6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Normal fluctuations in economic activity cause reserves demand to fluctuate 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0" name="Line 11"/>
          <p:cNvSpPr>
            <a:spLocks noChangeAspect="1" noChangeShapeType="1"/>
          </p:cNvSpPr>
          <p:nvPr/>
        </p:nvSpPr>
        <p:spPr bwMode="auto">
          <a:xfrm>
            <a:off x="3082925" y="2617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1" name="Text Box 26"/>
          <p:cNvSpPr txBox="1">
            <a:spLocks noChangeArrowheads="1"/>
          </p:cNvSpPr>
          <p:nvPr/>
        </p:nvSpPr>
        <p:spPr bwMode="auto">
          <a:xfrm>
            <a:off x="5610225" y="52673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 flipH="1" flipV="1">
            <a:off x="1904999" y="4785665"/>
            <a:ext cx="32480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Target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084763" y="4708525"/>
            <a:ext cx="136525" cy="13652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folHlink"/>
            </a:solidFill>
            <a:round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38425" y="2803525"/>
            <a:ext cx="3076575" cy="2716379"/>
            <a:chOff x="2638425" y="2384425"/>
            <a:chExt cx="3076575" cy="2716379"/>
          </a:xfrm>
        </p:grpSpPr>
        <p:sp>
          <p:nvSpPr>
            <p:cNvPr id="66" name="Line 11"/>
            <p:cNvSpPr>
              <a:spLocks noChangeAspect="1" noChangeShapeType="1"/>
            </p:cNvSpPr>
            <p:nvPr/>
          </p:nvSpPr>
          <p:spPr bwMode="auto">
            <a:xfrm>
              <a:off x="3119175" y="2384425"/>
              <a:ext cx="2595825" cy="2716379"/>
            </a:xfrm>
            <a:prstGeom prst="line">
              <a:avLst/>
            </a:prstGeom>
            <a:noFill/>
            <a:ln w="38100">
              <a:solidFill>
                <a:srgbClr val="2963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67" name="Line 31"/>
            <p:cNvSpPr>
              <a:spLocks noChangeShapeType="1"/>
            </p:cNvSpPr>
            <p:nvPr/>
          </p:nvSpPr>
          <p:spPr bwMode="auto">
            <a:xfrm flipH="1" flipV="1">
              <a:off x="2638425" y="4495800"/>
              <a:ext cx="2516188" cy="1"/>
            </a:xfrm>
            <a:prstGeom prst="line">
              <a:avLst/>
            </a:prstGeom>
            <a:noFill/>
            <a:ln w="9525">
              <a:solidFill>
                <a:srgbClr val="2963D7"/>
              </a:solidFill>
              <a:prstDash val="dash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69" name="Oval 27"/>
            <p:cNvSpPr>
              <a:spLocks noChangeArrowheads="1"/>
            </p:cNvSpPr>
            <p:nvPr/>
          </p:nvSpPr>
          <p:spPr bwMode="auto">
            <a:xfrm>
              <a:off x="5086350" y="4425950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2963D7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3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4" presetClass="path" presetSubtype="0" repeatCount="4000" ac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833 L 0.00052 -0.0471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4"/>
            <a:ext cx="2887662" cy="158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904999" y="2617788"/>
            <a:ext cx="4686301" cy="3157537"/>
            <a:chOff x="1904999" y="2617788"/>
            <a:chExt cx="4686301" cy="3157537"/>
          </a:xfrm>
        </p:grpSpPr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5610225" y="5267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904999" y="2617788"/>
              <a:ext cx="4686301" cy="3157537"/>
              <a:chOff x="1904999" y="2617788"/>
              <a:chExt cx="4686301" cy="3157537"/>
            </a:xfrm>
          </p:grpSpPr>
          <p:sp>
            <p:nvSpPr>
              <p:cNvPr id="50" name="Line 11"/>
              <p:cNvSpPr>
                <a:spLocks noChangeAspect="1" noChangeShapeType="1"/>
              </p:cNvSpPr>
              <p:nvPr/>
            </p:nvSpPr>
            <p:spPr bwMode="auto">
              <a:xfrm>
                <a:off x="3082925" y="2617788"/>
                <a:ext cx="2632075" cy="2754312"/>
              </a:xfrm>
              <a:prstGeom prst="line">
                <a:avLst/>
              </a:prstGeom>
              <a:noFill/>
              <a:ln w="38100">
                <a:solidFill>
                  <a:srgbClr val="2963D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1904999" y="4098925"/>
                <a:ext cx="4686301" cy="1676400"/>
                <a:chOff x="1904999" y="4098925"/>
                <a:chExt cx="4686301" cy="16764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1904999" y="4098925"/>
                  <a:ext cx="4686301" cy="1676400"/>
                  <a:chOff x="1904999" y="4098925"/>
                  <a:chExt cx="4686301" cy="1676400"/>
                </a:xfrm>
              </p:grpSpPr>
              <p:sp>
                <p:nvSpPr>
                  <p:cNvPr id="5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5143500" y="4251325"/>
                    <a:ext cx="91440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58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5154613" y="4251325"/>
                    <a:ext cx="0" cy="1524000"/>
                  </a:xfrm>
                  <a:prstGeom prst="line">
                    <a:avLst/>
                  </a:prstGeom>
                  <a:noFill/>
                  <a:ln w="28575">
                    <a:solidFill>
                      <a:srgbClr val="2963D7"/>
                    </a:solidFill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44" name="Line 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904999" y="4785665"/>
                    <a:ext cx="32480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59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57900" y="4098925"/>
                    <a:ext cx="533400" cy="381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tIns="0" bIns="0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S</a:t>
                    </a:r>
                    <a:r>
                      <a:rPr kumimoji="0" lang="en-US" altLang="en-US" sz="1600" b="0" i="1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R</a:t>
                    </a:r>
                    <a:endParaRPr kumimoji="0" lang="en-US" altLang="en-US" sz="1600" b="0" i="0" u="none" strike="noStrike" kern="1200" cap="none" spc="0" normalizeH="0" baseline="30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2" name="Oval 27"/>
                <p:cNvSpPr>
                  <a:spLocks noChangeArrowheads="1"/>
                </p:cNvSpPr>
                <p:nvPr/>
              </p:nvSpPr>
              <p:spPr bwMode="auto">
                <a:xfrm>
                  <a:off x="5084763" y="4708525"/>
                  <a:ext cx="136525" cy="136525"/>
                </a:xfrm>
                <a:prstGeom prst="ellips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ú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ヒラギノ角ゴ Pro W3" pitchFamily="-1" charset="-128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Inflation targeting:</a:t>
            </a:r>
            <a:r>
              <a:rPr kumimoji="0" lang="en-US" alt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</a:t>
            </a: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at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its target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4334522" y="5502276"/>
            <a:ext cx="536258" cy="212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OMS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905003" y="2619377"/>
            <a:ext cx="4686301" cy="3157537"/>
            <a:chOff x="1904999" y="2617788"/>
            <a:chExt cx="4686301" cy="3157537"/>
          </a:xfrm>
        </p:grpSpPr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5610225" y="5267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1904999" y="2617788"/>
              <a:ext cx="4686301" cy="3157537"/>
              <a:chOff x="1904999" y="2617788"/>
              <a:chExt cx="4686301" cy="3157537"/>
            </a:xfrm>
          </p:grpSpPr>
          <p:sp>
            <p:nvSpPr>
              <p:cNvPr id="40" name="Line 11"/>
              <p:cNvSpPr>
                <a:spLocks noChangeAspect="1" noChangeShapeType="1"/>
              </p:cNvSpPr>
              <p:nvPr/>
            </p:nvSpPr>
            <p:spPr bwMode="auto">
              <a:xfrm>
                <a:off x="3082925" y="2617788"/>
                <a:ext cx="2632075" cy="27543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grpSp>
            <p:nvGrpSpPr>
              <p:cNvPr id="41" name="Group 40"/>
              <p:cNvGrpSpPr/>
              <p:nvPr/>
            </p:nvGrpSpPr>
            <p:grpSpPr>
              <a:xfrm>
                <a:off x="1904999" y="4098925"/>
                <a:ext cx="4686301" cy="1676400"/>
                <a:chOff x="1904999" y="4098925"/>
                <a:chExt cx="4686301" cy="1676400"/>
              </a:xfrm>
            </p:grpSpPr>
            <p:grpSp>
              <p:nvGrpSpPr>
                <p:cNvPr id="42" name="Group 41"/>
                <p:cNvGrpSpPr/>
                <p:nvPr/>
              </p:nvGrpSpPr>
              <p:grpSpPr>
                <a:xfrm>
                  <a:off x="1904999" y="4098925"/>
                  <a:ext cx="4686301" cy="1676400"/>
                  <a:chOff x="1904999" y="4098925"/>
                  <a:chExt cx="4686301" cy="1676400"/>
                </a:xfrm>
              </p:grpSpPr>
              <p:sp>
                <p:nvSpPr>
                  <p:cNvPr id="45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5143500" y="4251325"/>
                    <a:ext cx="91440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46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5154613" y="4251325"/>
                    <a:ext cx="0" cy="1524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47" name="Line 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904999" y="4785665"/>
                    <a:ext cx="32480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49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57900" y="4098925"/>
                    <a:ext cx="533400" cy="381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tIns="0" bIns="0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S</a:t>
                    </a:r>
                    <a:r>
                      <a:rPr kumimoji="0" lang="en-US" altLang="en-US" sz="1600" b="0" i="1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R</a:t>
                    </a:r>
                    <a:endParaRPr kumimoji="0" lang="en-US" altLang="en-US" sz="1600" b="0" i="0" u="none" strike="noStrike" kern="1200" cap="none" spc="0" normalizeH="0" baseline="30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Oval 27"/>
                <p:cNvSpPr>
                  <a:spLocks noChangeArrowheads="1"/>
                </p:cNvSpPr>
                <p:nvPr/>
              </p:nvSpPr>
              <p:spPr bwMode="auto">
                <a:xfrm>
                  <a:off x="5084763" y="4708525"/>
                  <a:ext cx="136525" cy="136525"/>
                </a:xfrm>
                <a:prstGeom prst="ellips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ú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ヒラギノ角ゴ Pro W3" pitchFamily="-1" charset="-128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Target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4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5231166" y="5502276"/>
            <a:ext cx="536258" cy="212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1" name="Rectangle 12"/>
          <p:cNvSpPr>
            <a:spLocks noChangeArrowheads="1"/>
          </p:cNvSpPr>
          <p:nvPr/>
        </p:nvSpPr>
        <p:spPr bwMode="auto">
          <a:xfrm>
            <a:off x="6729652" y="3276600"/>
            <a:ext cx="213872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If each oscillation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in R equals $100b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and m = 4, then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each oscillation in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MS equals $400b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68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repeatCount="400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0024 L -0.03958 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2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4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4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6" grpId="2"/>
      <p:bldP spid="65" grpId="0"/>
      <p:bldP spid="65" grpId="1"/>
      <p:bldP spid="65" grpId="2"/>
      <p:bldP spid="7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3818231" y="5791494"/>
            <a:ext cx="2676525" cy="62706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4"/>
            <a:ext cx="2887662" cy="158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904999" y="2617788"/>
            <a:ext cx="4686301" cy="3157537"/>
            <a:chOff x="1904999" y="2617788"/>
            <a:chExt cx="4686301" cy="3157537"/>
          </a:xfrm>
        </p:grpSpPr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5610225" y="5267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904999" y="2617788"/>
              <a:ext cx="4686301" cy="3157537"/>
              <a:chOff x="1904999" y="2617788"/>
              <a:chExt cx="4686301" cy="3157537"/>
            </a:xfrm>
          </p:grpSpPr>
          <p:sp>
            <p:nvSpPr>
              <p:cNvPr id="50" name="Line 11"/>
              <p:cNvSpPr>
                <a:spLocks noChangeAspect="1" noChangeShapeType="1"/>
              </p:cNvSpPr>
              <p:nvPr/>
            </p:nvSpPr>
            <p:spPr bwMode="auto">
              <a:xfrm>
                <a:off x="3082925" y="2617788"/>
                <a:ext cx="2632075" cy="27543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1904999" y="4098925"/>
                <a:ext cx="4686301" cy="1676400"/>
                <a:chOff x="1904999" y="4098925"/>
                <a:chExt cx="4686301" cy="16764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1904999" y="4098925"/>
                  <a:ext cx="4686301" cy="1676400"/>
                  <a:chOff x="1904999" y="4098925"/>
                  <a:chExt cx="4686301" cy="1676400"/>
                </a:xfrm>
              </p:grpSpPr>
              <p:sp>
                <p:nvSpPr>
                  <p:cNvPr id="5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5143500" y="4251325"/>
                    <a:ext cx="91440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58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5154613" y="4251325"/>
                    <a:ext cx="0" cy="1524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44" name="Line 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904999" y="4785665"/>
                    <a:ext cx="32480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 type="oval" w="lg" len="lg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-1" charset="0"/>
                      <a:ea typeface="ヒラギノ角ゴ Pro W3" pitchFamily="-1" charset="-128"/>
                      <a:cs typeface="Arial"/>
                    </a:endParaRPr>
                  </a:p>
                </p:txBody>
              </p:sp>
              <p:sp>
                <p:nvSpPr>
                  <p:cNvPr id="59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57900" y="4098925"/>
                    <a:ext cx="533400" cy="381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tIns="0" bIns="0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S</a:t>
                    </a:r>
                    <a:r>
                      <a:rPr kumimoji="0" lang="en-US" altLang="en-US" sz="1600" b="0" i="1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Times New Roman" panose="02020603050405020304" pitchFamily="18" charset="0"/>
                      </a:rPr>
                      <a:t>R</a:t>
                    </a:r>
                    <a:endParaRPr kumimoji="0" lang="en-US" altLang="en-US" sz="1600" b="0" i="0" u="none" strike="noStrike" kern="1200" cap="none" spc="0" normalizeH="0" baseline="30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2" name="Oval 27"/>
                <p:cNvSpPr>
                  <a:spLocks noChangeArrowheads="1"/>
                </p:cNvSpPr>
                <p:nvPr/>
              </p:nvSpPr>
              <p:spPr bwMode="auto">
                <a:xfrm>
                  <a:off x="5084763" y="4708525"/>
                  <a:ext cx="136525" cy="136525"/>
                </a:xfrm>
                <a:prstGeom prst="ellips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ú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ヒラギノ角ゴ Pro W3" pitchFamily="-1" charset="-128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4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OMS &gt; OMP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85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51025" y="2514600"/>
            <a:ext cx="4854575" cy="3733799"/>
            <a:chOff x="1851025" y="2514600"/>
            <a:chExt cx="4854575" cy="3733799"/>
          </a:xfrm>
        </p:grpSpPr>
        <p:sp>
          <p:nvSpPr>
            <p:cNvPr id="57" name="Line 18"/>
            <p:cNvSpPr>
              <a:spLocks noChangeShapeType="1"/>
            </p:cNvSpPr>
            <p:nvPr/>
          </p:nvSpPr>
          <p:spPr bwMode="auto">
            <a:xfrm flipV="1">
              <a:off x="1851025" y="4143023"/>
              <a:ext cx="3676650" cy="5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019299" y="2514600"/>
              <a:ext cx="4686301" cy="3733799"/>
              <a:chOff x="1904999" y="2617788"/>
              <a:chExt cx="4686301" cy="3733799"/>
            </a:xfrm>
          </p:grpSpPr>
          <p:sp>
            <p:nvSpPr>
              <p:cNvPr id="61" name="Text Box 26"/>
              <p:cNvSpPr txBox="1">
                <a:spLocks noChangeArrowheads="1"/>
              </p:cNvSpPr>
              <p:nvPr/>
            </p:nvSpPr>
            <p:spPr bwMode="auto">
              <a:xfrm>
                <a:off x="5610225" y="5267325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D</a:t>
                </a:r>
                <a:r>
                  <a:rPr kumimoji="0" lang="en-US" altLang="en-US" sz="1600" b="0" i="1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R</a:t>
                </a:r>
                <a:endParaRPr kumimoji="0" lang="en-US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904999" y="2617788"/>
                <a:ext cx="4686301" cy="3733799"/>
                <a:chOff x="1904999" y="2617788"/>
                <a:chExt cx="4686301" cy="3733799"/>
              </a:xfrm>
            </p:grpSpPr>
            <p:sp>
              <p:nvSpPr>
                <p:cNvPr id="50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3082925" y="2617788"/>
                  <a:ext cx="2632075" cy="2754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1904999" y="4098925"/>
                  <a:ext cx="4686301" cy="2252662"/>
                  <a:chOff x="1904999" y="4098925"/>
                  <a:chExt cx="4686301" cy="2252662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904999" y="4098925"/>
                    <a:ext cx="4686301" cy="2252662"/>
                    <a:chOff x="1904999" y="4098925"/>
                    <a:chExt cx="4686301" cy="2252662"/>
                  </a:xfrm>
                </p:grpSpPr>
                <p:sp>
                  <p:nvSpPr>
                    <p:cNvPr id="5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43500" y="4251325"/>
                      <a:ext cx="914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8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54613" y="4251324"/>
                      <a:ext cx="0" cy="21002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44" name="Line 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904999" y="4785665"/>
                      <a:ext cx="324802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9" name="Text 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57900" y="4098925"/>
                      <a:ext cx="533400" cy="381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tIns="0" bIns="0"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Wingdings" panose="05000000000000000000" pitchFamily="2" charset="2"/>
                        <a:buChar char="ú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en-US" sz="1600" b="0" i="1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R</a:t>
                      </a:r>
                      <a:endParaRPr kumimoji="0" lang="en-US" altLang="en-US" sz="16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5084763" y="4708525"/>
                    <a:ext cx="136525" cy="13652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18232" y="5791494"/>
            <a:ext cx="2620668" cy="62706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609078" y="3200400"/>
            <a:ext cx="1030551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 flipH="1" flipV="1">
            <a:off x="2644356" y="424944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3" name="Line 3"/>
          <p:cNvSpPr>
            <a:spLocks noChangeShapeType="1"/>
          </p:cNvSpPr>
          <p:nvPr/>
        </p:nvSpPr>
        <p:spPr bwMode="auto">
          <a:xfrm flipH="1" flipV="1">
            <a:off x="2634004" y="4785665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5" name="Line 3"/>
          <p:cNvSpPr>
            <a:spLocks noChangeShapeType="1"/>
          </p:cNvSpPr>
          <p:nvPr/>
        </p:nvSpPr>
        <p:spPr bwMode="auto">
          <a:xfrm rot="5400000" flipH="1" flipV="1">
            <a:off x="5112948" y="572772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 &gt; OMS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9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10794" y="2080860"/>
            <a:ext cx="4854575" cy="3733799"/>
            <a:chOff x="1851025" y="2514600"/>
            <a:chExt cx="4854575" cy="3733799"/>
          </a:xfrm>
        </p:grpSpPr>
        <p:sp>
          <p:nvSpPr>
            <p:cNvPr id="57" name="Line 18"/>
            <p:cNvSpPr>
              <a:spLocks noChangeShapeType="1"/>
            </p:cNvSpPr>
            <p:nvPr/>
          </p:nvSpPr>
          <p:spPr bwMode="auto">
            <a:xfrm flipV="1">
              <a:off x="1851025" y="4143023"/>
              <a:ext cx="3676650" cy="5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019299" y="2514600"/>
              <a:ext cx="4686301" cy="3733799"/>
              <a:chOff x="1904999" y="2617788"/>
              <a:chExt cx="4686301" cy="3733799"/>
            </a:xfrm>
          </p:grpSpPr>
          <p:sp>
            <p:nvSpPr>
              <p:cNvPr id="61" name="Text Box 26"/>
              <p:cNvSpPr txBox="1">
                <a:spLocks noChangeArrowheads="1"/>
              </p:cNvSpPr>
              <p:nvPr/>
            </p:nvSpPr>
            <p:spPr bwMode="auto">
              <a:xfrm>
                <a:off x="5610225" y="5267325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D</a:t>
                </a:r>
                <a:r>
                  <a:rPr kumimoji="0" lang="en-US" altLang="en-US" sz="1600" b="0" i="1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R</a:t>
                </a:r>
                <a:endParaRPr kumimoji="0" lang="en-US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904999" y="2617788"/>
                <a:ext cx="4686301" cy="3733799"/>
                <a:chOff x="1904999" y="2617788"/>
                <a:chExt cx="4686301" cy="3733799"/>
              </a:xfrm>
            </p:grpSpPr>
            <p:sp>
              <p:nvSpPr>
                <p:cNvPr id="50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3082925" y="2617788"/>
                  <a:ext cx="2632075" cy="2754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1904999" y="4098925"/>
                  <a:ext cx="4686301" cy="2252662"/>
                  <a:chOff x="1904999" y="4098925"/>
                  <a:chExt cx="4686301" cy="2252662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904999" y="4098925"/>
                    <a:ext cx="4686301" cy="2252662"/>
                    <a:chOff x="1904999" y="4098925"/>
                    <a:chExt cx="4686301" cy="2252662"/>
                  </a:xfrm>
                </p:grpSpPr>
                <p:sp>
                  <p:nvSpPr>
                    <p:cNvPr id="5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43500" y="4251325"/>
                      <a:ext cx="914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8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54613" y="4251324"/>
                      <a:ext cx="0" cy="21002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44" name="Line 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904999" y="4785665"/>
                      <a:ext cx="324802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9" name="Text 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57900" y="4098925"/>
                      <a:ext cx="533400" cy="381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tIns="0" bIns="0"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Wingdings" panose="05000000000000000000" pitchFamily="2" charset="2"/>
                        <a:buChar char="ú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en-US" sz="1600" b="0" i="1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R</a:t>
                      </a:r>
                      <a:endParaRPr kumimoji="0" lang="en-US" altLang="en-US" sz="16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5084763" y="4708525"/>
                    <a:ext cx="136525" cy="13652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18231" y="5791494"/>
            <a:ext cx="2676525" cy="62706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143000" y="3200400"/>
            <a:ext cx="1496629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 flipH="1" flipV="1">
            <a:off x="2644356" y="424944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3" name="Line 3"/>
          <p:cNvSpPr>
            <a:spLocks noChangeShapeType="1"/>
          </p:cNvSpPr>
          <p:nvPr/>
        </p:nvSpPr>
        <p:spPr bwMode="auto">
          <a:xfrm flipH="1" flipV="1">
            <a:off x="2634004" y="4785665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5" name="Line 3"/>
          <p:cNvSpPr>
            <a:spLocks noChangeShapeType="1"/>
          </p:cNvSpPr>
          <p:nvPr/>
        </p:nvSpPr>
        <p:spPr bwMode="auto">
          <a:xfrm rot="5400000" flipH="1" flipV="1">
            <a:off x="5112948" y="572772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OMS &gt; OMP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69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3425" y="2743201"/>
            <a:ext cx="4854575" cy="3733799"/>
            <a:chOff x="1851025" y="2514600"/>
            <a:chExt cx="4854575" cy="3733799"/>
          </a:xfrm>
        </p:grpSpPr>
        <p:sp>
          <p:nvSpPr>
            <p:cNvPr id="57" name="Line 18"/>
            <p:cNvSpPr>
              <a:spLocks noChangeShapeType="1"/>
            </p:cNvSpPr>
            <p:nvPr/>
          </p:nvSpPr>
          <p:spPr bwMode="auto">
            <a:xfrm flipV="1">
              <a:off x="1851025" y="4143023"/>
              <a:ext cx="3676650" cy="5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019299" y="2514600"/>
              <a:ext cx="4686301" cy="3733799"/>
              <a:chOff x="1904999" y="2617788"/>
              <a:chExt cx="4686301" cy="3733799"/>
            </a:xfrm>
          </p:grpSpPr>
          <p:sp>
            <p:nvSpPr>
              <p:cNvPr id="61" name="Text Box 26"/>
              <p:cNvSpPr txBox="1">
                <a:spLocks noChangeArrowheads="1"/>
              </p:cNvSpPr>
              <p:nvPr/>
            </p:nvSpPr>
            <p:spPr bwMode="auto">
              <a:xfrm>
                <a:off x="5610225" y="5267325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D</a:t>
                </a:r>
                <a:r>
                  <a:rPr kumimoji="0" lang="en-US" altLang="en-US" sz="1600" b="0" i="1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R</a:t>
                </a:r>
                <a:endParaRPr kumimoji="0" lang="en-US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904999" y="2617788"/>
                <a:ext cx="4686301" cy="3733799"/>
                <a:chOff x="1904999" y="2617788"/>
                <a:chExt cx="4686301" cy="3733799"/>
              </a:xfrm>
            </p:grpSpPr>
            <p:sp>
              <p:nvSpPr>
                <p:cNvPr id="50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3082925" y="2617788"/>
                  <a:ext cx="2632075" cy="2754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1904999" y="4098925"/>
                  <a:ext cx="4686301" cy="2252662"/>
                  <a:chOff x="1904999" y="4098925"/>
                  <a:chExt cx="4686301" cy="2252662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904999" y="4098925"/>
                    <a:ext cx="4686301" cy="2252662"/>
                    <a:chOff x="1904999" y="4098925"/>
                    <a:chExt cx="4686301" cy="2252662"/>
                  </a:xfrm>
                </p:grpSpPr>
                <p:sp>
                  <p:nvSpPr>
                    <p:cNvPr id="5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43500" y="4251325"/>
                      <a:ext cx="914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8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54613" y="4251324"/>
                      <a:ext cx="0" cy="21002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44" name="Line 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904999" y="4785665"/>
                      <a:ext cx="324802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9" name="Text 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57900" y="4098925"/>
                      <a:ext cx="533400" cy="381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tIns="0" bIns="0"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Wingdings" panose="05000000000000000000" pitchFamily="2" charset="2"/>
                        <a:buChar char="ú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en-US" sz="1600" b="0" i="1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R</a:t>
                      </a:r>
                      <a:endParaRPr kumimoji="0" lang="en-US" altLang="en-US" sz="16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5084763" y="4708525"/>
                    <a:ext cx="136525" cy="13652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18231" y="5791494"/>
            <a:ext cx="2676525" cy="91410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609078" y="3200400"/>
            <a:ext cx="1030551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Line 3"/>
          <p:cNvSpPr>
            <a:spLocks noChangeShapeType="1"/>
          </p:cNvSpPr>
          <p:nvPr/>
        </p:nvSpPr>
        <p:spPr bwMode="auto">
          <a:xfrm flipH="1" flipV="1">
            <a:off x="2634004" y="4785665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 flipH="1" flipV="1">
            <a:off x="2644356" y="424944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4" name="Line 3"/>
          <p:cNvSpPr>
            <a:spLocks noChangeShapeType="1"/>
          </p:cNvSpPr>
          <p:nvPr/>
        </p:nvSpPr>
        <p:spPr bwMode="auto">
          <a:xfrm rot="5400000" flipH="1" flipV="1">
            <a:off x="5112948" y="572772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 &gt; OMS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5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55825" y="2286000"/>
            <a:ext cx="4549775" cy="3733799"/>
            <a:chOff x="1851025" y="2514600"/>
            <a:chExt cx="4549775" cy="3733799"/>
          </a:xfrm>
        </p:grpSpPr>
        <p:sp>
          <p:nvSpPr>
            <p:cNvPr id="57" name="Line 18"/>
            <p:cNvSpPr>
              <a:spLocks noChangeShapeType="1"/>
            </p:cNvSpPr>
            <p:nvPr/>
          </p:nvSpPr>
          <p:spPr bwMode="auto">
            <a:xfrm flipV="1">
              <a:off x="1851025" y="4143023"/>
              <a:ext cx="3676650" cy="5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019299" y="2514600"/>
              <a:ext cx="4381501" cy="3733799"/>
              <a:chOff x="1904999" y="2617788"/>
              <a:chExt cx="4381501" cy="3733799"/>
            </a:xfrm>
          </p:grpSpPr>
          <p:sp>
            <p:nvSpPr>
              <p:cNvPr id="61" name="Text Box 26"/>
              <p:cNvSpPr txBox="1">
                <a:spLocks noChangeArrowheads="1"/>
              </p:cNvSpPr>
              <p:nvPr/>
            </p:nvSpPr>
            <p:spPr bwMode="auto">
              <a:xfrm>
                <a:off x="5610225" y="5267325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D</a:t>
                </a:r>
                <a:r>
                  <a:rPr kumimoji="0" lang="en-US" altLang="en-US" sz="1600" b="0" i="1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R</a:t>
                </a:r>
                <a:endParaRPr kumimoji="0" lang="en-US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904999" y="2617788"/>
                <a:ext cx="4381501" cy="3733799"/>
                <a:chOff x="1904999" y="2617788"/>
                <a:chExt cx="4381501" cy="3733799"/>
              </a:xfrm>
            </p:grpSpPr>
            <p:sp>
              <p:nvSpPr>
                <p:cNvPr id="50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3082925" y="2617788"/>
                  <a:ext cx="2632075" cy="2754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1904999" y="3989388"/>
                  <a:ext cx="4381501" cy="2362199"/>
                  <a:chOff x="1904999" y="3989388"/>
                  <a:chExt cx="4381501" cy="2362199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904999" y="3989388"/>
                    <a:ext cx="4381501" cy="2362199"/>
                    <a:chOff x="1904999" y="3989388"/>
                    <a:chExt cx="4381501" cy="2362199"/>
                  </a:xfrm>
                </p:grpSpPr>
                <p:sp>
                  <p:nvSpPr>
                    <p:cNvPr id="5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43500" y="4251325"/>
                      <a:ext cx="914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8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54613" y="4251324"/>
                      <a:ext cx="0" cy="21002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44" name="Line 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904999" y="4785665"/>
                      <a:ext cx="324802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9" name="Text 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53100" y="3989388"/>
                      <a:ext cx="533400" cy="381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tIns="0" bIns="0"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Wingdings" panose="05000000000000000000" pitchFamily="2" charset="2"/>
                        <a:buChar char="ú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en-US" sz="16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R</a:t>
                      </a:r>
                      <a:endParaRPr kumimoji="0" lang="en-US" altLang="en-US" sz="16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5084763" y="4708525"/>
                    <a:ext cx="136525" cy="13652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18231" y="5791494"/>
            <a:ext cx="2676525" cy="91410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609078" y="3200400"/>
            <a:ext cx="1030551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Line 3"/>
          <p:cNvSpPr>
            <a:spLocks noChangeShapeType="1"/>
          </p:cNvSpPr>
          <p:nvPr/>
        </p:nvSpPr>
        <p:spPr bwMode="auto">
          <a:xfrm flipH="1" flipV="1">
            <a:off x="2634004" y="4785665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 flipH="1" flipV="1">
            <a:off x="2644356" y="424944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4" name="Line 3"/>
          <p:cNvSpPr>
            <a:spLocks noChangeShapeType="1"/>
          </p:cNvSpPr>
          <p:nvPr/>
        </p:nvSpPr>
        <p:spPr bwMode="auto">
          <a:xfrm rot="5400000" flipH="1" flipV="1">
            <a:off x="5112948" y="572772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 &gt; OMS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1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46816" y="2971801"/>
            <a:ext cx="4549775" cy="3733799"/>
            <a:chOff x="1851025" y="2514600"/>
            <a:chExt cx="4549775" cy="3733799"/>
          </a:xfrm>
        </p:grpSpPr>
        <p:sp>
          <p:nvSpPr>
            <p:cNvPr id="57" name="Line 18"/>
            <p:cNvSpPr>
              <a:spLocks noChangeShapeType="1"/>
            </p:cNvSpPr>
            <p:nvPr/>
          </p:nvSpPr>
          <p:spPr bwMode="auto">
            <a:xfrm flipV="1">
              <a:off x="1851025" y="4143023"/>
              <a:ext cx="3676650" cy="5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019299" y="2514600"/>
              <a:ext cx="4381501" cy="3733799"/>
              <a:chOff x="1904999" y="2617788"/>
              <a:chExt cx="4381501" cy="3733799"/>
            </a:xfrm>
          </p:grpSpPr>
          <p:sp>
            <p:nvSpPr>
              <p:cNvPr id="61" name="Text Box 26"/>
              <p:cNvSpPr txBox="1">
                <a:spLocks noChangeArrowheads="1"/>
              </p:cNvSpPr>
              <p:nvPr/>
            </p:nvSpPr>
            <p:spPr bwMode="auto">
              <a:xfrm>
                <a:off x="5610225" y="5267325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D</a:t>
                </a:r>
                <a:r>
                  <a:rPr kumimoji="0" lang="en-US" altLang="en-US" sz="1600" b="0" i="1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Times New Roman" panose="02020603050405020304" pitchFamily="18" charset="0"/>
                  </a:rPr>
                  <a:t>R</a:t>
                </a:r>
                <a:endParaRPr kumimoji="0" lang="en-US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904999" y="2617788"/>
                <a:ext cx="4381501" cy="3733799"/>
                <a:chOff x="1904999" y="2617788"/>
                <a:chExt cx="4381501" cy="3733799"/>
              </a:xfrm>
            </p:grpSpPr>
            <p:sp>
              <p:nvSpPr>
                <p:cNvPr id="50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3082925" y="2617788"/>
                  <a:ext cx="2632075" cy="2754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1904999" y="3989388"/>
                  <a:ext cx="4381501" cy="2362199"/>
                  <a:chOff x="1904999" y="3989388"/>
                  <a:chExt cx="4381501" cy="2362199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904999" y="3989388"/>
                    <a:ext cx="4381501" cy="2362199"/>
                    <a:chOff x="1904999" y="3989388"/>
                    <a:chExt cx="4381501" cy="2362199"/>
                  </a:xfrm>
                </p:grpSpPr>
                <p:sp>
                  <p:nvSpPr>
                    <p:cNvPr id="5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43500" y="4251325"/>
                      <a:ext cx="9144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8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54613" y="4251324"/>
                      <a:ext cx="0" cy="21002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44" name="Line 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904999" y="4785665"/>
                      <a:ext cx="324802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 type="oval" w="lg" len="lg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-1" charset="0"/>
                        <a:ea typeface="ヒラギノ角ゴ Pro W3" pitchFamily="-1" charset="-128"/>
                        <a:cs typeface="Arial"/>
                      </a:endParaRPr>
                    </a:p>
                  </p:txBody>
                </p:sp>
                <p:sp>
                  <p:nvSpPr>
                    <p:cNvPr id="59" name="Text 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53100" y="3989388"/>
                      <a:ext cx="533400" cy="381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tIns="0" bIns="0"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Wingdings" panose="05000000000000000000" pitchFamily="2" charset="2"/>
                        <a:buChar char="ú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buChar char="­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en-US" sz="16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ヒラギノ角ゴ Pro W3" pitchFamily="-1" charset="-128"/>
                          <a:cs typeface="Times New Roman" panose="02020603050405020304" pitchFamily="18" charset="0"/>
                        </a:rPr>
                        <a:t>R</a:t>
                      </a:r>
                      <a:endParaRPr kumimoji="0" lang="en-US" altLang="en-US" sz="16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ヒラギノ角ゴ Pro W3" pitchFamily="-1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5084763" y="4708525"/>
                    <a:ext cx="136525" cy="13652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Wingdings" panose="05000000000000000000" pitchFamily="2" charset="2"/>
                      <a:buChar char="ú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Times New Roman" panose="02020603050405020304" pitchFamily="18" charset="0"/>
                      <a:buChar char="­"/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ヒラギノ角ゴ Pro W3" pitchFamily="-1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 Normal 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1" name="Rectangle 12"/>
          <p:cNvSpPr>
            <a:spLocks noChangeArrowheads="1"/>
          </p:cNvSpPr>
          <p:nvPr/>
        </p:nvSpPr>
        <p:spPr bwMode="auto">
          <a:xfrm>
            <a:off x="6705600" y="4693384"/>
            <a:ext cx="20712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When R are grown at a rate that grows MS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at its desired rate,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fluctuates. 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18231" y="5791494"/>
            <a:ext cx="2502085" cy="91410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609078" y="3200400"/>
            <a:ext cx="1030551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1066800" y="4632326"/>
            <a:ext cx="1568450" cy="2127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                  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Line 3"/>
          <p:cNvSpPr>
            <a:spLocks noChangeShapeType="1"/>
          </p:cNvSpPr>
          <p:nvPr/>
        </p:nvSpPr>
        <p:spPr bwMode="auto">
          <a:xfrm flipH="1" flipV="1">
            <a:off x="2634004" y="4785665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 flipH="1" flipV="1">
            <a:off x="2644356" y="424944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4" name="Line 3"/>
          <p:cNvSpPr>
            <a:spLocks noChangeShapeType="1"/>
          </p:cNvSpPr>
          <p:nvPr/>
        </p:nvSpPr>
        <p:spPr bwMode="auto">
          <a:xfrm rot="5400000" flipH="1" flipV="1">
            <a:off x="5112948" y="5727724"/>
            <a:ext cx="91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 &gt; OMS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at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3%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5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5154613" y="3717925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186" name="Line 2"/>
          <p:cNvSpPr>
            <a:spLocks noChangeShapeType="1"/>
          </p:cNvSpPr>
          <p:nvPr/>
        </p:nvSpPr>
        <p:spPr bwMode="auto">
          <a:xfrm>
            <a:off x="5143500" y="3717925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and lowering the discount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has no effect on reserves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5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6134100" y="3544888"/>
            <a:ext cx="268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5" name="Line 31"/>
          <p:cNvSpPr>
            <a:spLocks noChangeShapeType="1"/>
          </p:cNvSpPr>
          <p:nvPr/>
        </p:nvSpPr>
        <p:spPr bwMode="auto">
          <a:xfrm flipH="1">
            <a:off x="2628900" y="3717925"/>
            <a:ext cx="3429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16" name="Text Box 32"/>
          <p:cNvSpPr txBox="1">
            <a:spLocks noChangeArrowheads="1"/>
          </p:cNvSpPr>
          <p:nvPr/>
        </p:nvSpPr>
        <p:spPr bwMode="auto">
          <a:xfrm>
            <a:off x="2312988" y="35782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4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Discount Rate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19400" y="3003154"/>
            <a:ext cx="3765982" cy="2010171"/>
            <a:chOff x="2819400" y="3003154"/>
            <a:chExt cx="3765982" cy="2010171"/>
          </a:xfrm>
        </p:grpSpPr>
        <p:grpSp>
          <p:nvGrpSpPr>
            <p:cNvPr id="2" name="Group 1"/>
            <p:cNvGrpSpPr/>
            <p:nvPr/>
          </p:nvGrpSpPr>
          <p:grpSpPr>
            <a:xfrm>
              <a:off x="2819400" y="3003154"/>
              <a:ext cx="3233738" cy="1797446"/>
              <a:chOff x="2819400" y="2994276"/>
              <a:chExt cx="3233738" cy="1797446"/>
            </a:xfrm>
          </p:grpSpPr>
          <p:sp>
            <p:nvSpPr>
              <p:cNvPr id="28" name="Line 17"/>
              <p:cNvSpPr>
                <a:spLocks noChangeShapeType="1"/>
              </p:cNvSpPr>
              <p:nvPr/>
            </p:nvSpPr>
            <p:spPr bwMode="auto">
              <a:xfrm flipV="1">
                <a:off x="4523434" y="4785017"/>
                <a:ext cx="152970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2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33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34" name="Oval 27"/>
          <p:cNvSpPr>
            <a:spLocks noChangeArrowheads="1"/>
          </p:cNvSpPr>
          <p:nvPr/>
        </p:nvSpPr>
        <p:spPr bwMode="auto">
          <a:xfrm>
            <a:off x="5084763" y="4727577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11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3" grpId="0" animBg="1"/>
      <p:bldP spid="93186" grpId="0" animBg="1"/>
      <p:bldP spid="93201" grpId="0" animBg="1"/>
      <p:bldP spid="93202" grpId="0" animBg="1"/>
      <p:bldP spid="93203" grpId="0" animBg="1"/>
      <p:bldP spid="93204" grpId="0"/>
      <p:bldP spid="93205" grpId="0"/>
      <p:bldP spid="93214" grpId="0"/>
      <p:bldP spid="93215" grpId="0" animBg="1"/>
      <p:bldP spid="93216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2819400" y="3003154"/>
            <a:ext cx="3765982" cy="2010171"/>
            <a:chOff x="2819400" y="3003154"/>
            <a:chExt cx="3765982" cy="2010171"/>
          </a:xfrm>
        </p:grpSpPr>
        <p:grpSp>
          <p:nvGrpSpPr>
            <p:cNvPr id="33" name="Group 32"/>
            <p:cNvGrpSpPr/>
            <p:nvPr/>
          </p:nvGrpSpPr>
          <p:grpSpPr>
            <a:xfrm>
              <a:off x="2819400" y="3003154"/>
              <a:ext cx="3233738" cy="1797446"/>
              <a:chOff x="2819400" y="2994276"/>
              <a:chExt cx="3233738" cy="1797446"/>
            </a:xfrm>
          </p:grpSpPr>
          <p:sp>
            <p:nvSpPr>
              <p:cNvPr id="35" name="Line 17"/>
              <p:cNvSpPr>
                <a:spLocks noChangeShapeType="1"/>
              </p:cNvSpPr>
              <p:nvPr/>
            </p:nvSpPr>
            <p:spPr bwMode="auto">
              <a:xfrm flipV="1">
                <a:off x="4523434" y="4785017"/>
                <a:ext cx="152970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6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34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5154613" y="3717925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2963D7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186" name="Line 2"/>
          <p:cNvSpPr>
            <a:spLocks noChangeShapeType="1"/>
          </p:cNvSpPr>
          <p:nvPr/>
        </p:nvSpPr>
        <p:spPr bwMode="auto">
          <a:xfrm>
            <a:off x="5143500" y="3717925"/>
            <a:ext cx="914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and lowering the discount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has no effect on reserves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59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2963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2963D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2963D7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963D7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2963D7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6134100" y="3544888"/>
            <a:ext cx="268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93215" name="Line 31"/>
          <p:cNvSpPr>
            <a:spLocks noChangeShapeType="1"/>
          </p:cNvSpPr>
          <p:nvPr/>
        </p:nvSpPr>
        <p:spPr bwMode="auto">
          <a:xfrm flipH="1">
            <a:off x="2628900" y="3717925"/>
            <a:ext cx="3429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3216" name="Text Box 32"/>
          <p:cNvSpPr txBox="1">
            <a:spLocks noChangeArrowheads="1"/>
          </p:cNvSpPr>
          <p:nvPr/>
        </p:nvSpPr>
        <p:spPr bwMode="auto">
          <a:xfrm>
            <a:off x="2312988" y="35782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4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Discount Rate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</a:t>
            </a: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084763" y="4727577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39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3" grpId="0" animBg="1"/>
      <p:bldP spid="93203" grpId="0" animBg="1"/>
      <p:bldP spid="93186" grpId="0" animBg="1"/>
      <p:bldP spid="93201" grpId="0" animBg="1"/>
      <p:bldP spid="93204" grpId="0"/>
      <p:bldP spid="93214" grpId="0"/>
      <p:bldP spid="93215" grpId="0" animBg="1"/>
      <p:bldP spid="9321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819400" y="3003154"/>
            <a:ext cx="3765982" cy="2010171"/>
            <a:chOff x="2819400" y="3003154"/>
            <a:chExt cx="3765982" cy="2010171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232151" cy="1797446"/>
              <a:chOff x="2819400" y="2994276"/>
              <a:chExt cx="3232151" cy="1797446"/>
            </a:xfrm>
          </p:grpSpPr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 flipV="1">
                <a:off x="4521847" y="4788193"/>
                <a:ext cx="152970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1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235390" y="3001273"/>
            <a:ext cx="3765982" cy="2010171"/>
            <a:chOff x="2819400" y="3003154"/>
            <a:chExt cx="3765982" cy="2010171"/>
          </a:xfrm>
        </p:grpSpPr>
        <p:grpSp>
          <p:nvGrpSpPr>
            <p:cNvPr id="33" name="Group 32"/>
            <p:cNvGrpSpPr/>
            <p:nvPr/>
          </p:nvGrpSpPr>
          <p:grpSpPr>
            <a:xfrm>
              <a:off x="2819400" y="3003154"/>
              <a:ext cx="3238501" cy="1797446"/>
              <a:chOff x="2819400" y="2994276"/>
              <a:chExt cx="3238501" cy="1797446"/>
            </a:xfrm>
          </p:grpSpPr>
          <p:sp>
            <p:nvSpPr>
              <p:cNvPr id="35" name="Line 17"/>
              <p:cNvSpPr>
                <a:spLocks noChangeShapeType="1"/>
              </p:cNvSpPr>
              <p:nvPr/>
            </p:nvSpPr>
            <p:spPr bwMode="auto">
              <a:xfrm flipV="1">
                <a:off x="4528197" y="4789780"/>
                <a:ext cx="152970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6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34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Raising the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required reserve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ratio raises, the federal funds rate, increases discount lending, can increase excess reserves, and shrink MS.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2" name="Oval 27"/>
          <p:cNvSpPr>
            <a:spLocks noChangeArrowheads="1"/>
          </p:cNvSpPr>
          <p:nvPr/>
        </p:nvSpPr>
        <p:spPr bwMode="auto">
          <a:xfrm>
            <a:off x="5084763" y="4727577"/>
            <a:ext cx="136525" cy="136525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5" name="Text Box 32"/>
          <p:cNvSpPr txBox="1">
            <a:spLocks noChangeArrowheads="1"/>
          </p:cNvSpPr>
          <p:nvPr/>
        </p:nvSpPr>
        <p:spPr bwMode="auto">
          <a:xfrm>
            <a:off x="5257800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29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 flipH="1">
            <a:off x="5440363" y="4251324"/>
            <a:ext cx="0" cy="150876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5372100" y="4183061"/>
            <a:ext cx="136525" cy="13652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folHlink"/>
            </a:solidFill>
            <a:round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3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7" grpId="0" animBg="1"/>
      <p:bldP spid="6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Normal fluctuations in economic activity cause reserves demand to fluctuate 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>
            <a:off x="5143500" y="4251325"/>
            <a:ext cx="914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5154613" y="4251325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 flipH="1" flipV="1">
            <a:off x="1904999" y="4785665"/>
            <a:ext cx="32480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819400" y="3003154"/>
            <a:ext cx="3765982" cy="2010171"/>
            <a:chOff x="2819400" y="3003154"/>
            <a:chExt cx="3765982" cy="2010171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581400" cy="1797446"/>
              <a:chOff x="2819400" y="2994276"/>
              <a:chExt cx="3581400" cy="1797446"/>
            </a:xfrm>
          </p:grpSpPr>
          <p:sp>
            <p:nvSpPr>
              <p:cNvPr id="34" name="Line 17"/>
              <p:cNvSpPr>
                <a:spLocks noChangeShapeType="1"/>
              </p:cNvSpPr>
              <p:nvPr/>
            </p:nvSpPr>
            <p:spPr bwMode="auto">
              <a:xfrm>
                <a:off x="4525022" y="4788192"/>
                <a:ext cx="1875778" cy="352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5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33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6055312" y="4630444"/>
            <a:ext cx="1107488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072149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6891737" y="3333180"/>
            <a:ext cx="16369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With </a:t>
            </a:r>
            <a:r>
              <a:rPr kumimoji="0" lang="en-US" alt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set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ff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 &amp; R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rPr>
              <a:t>do not change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Oval 27"/>
          <p:cNvSpPr>
            <a:spLocks noChangeArrowheads="1"/>
          </p:cNvSpPr>
          <p:nvPr/>
        </p:nvSpPr>
        <p:spPr bwMode="auto">
          <a:xfrm>
            <a:off x="5087938" y="4730750"/>
            <a:ext cx="136525" cy="13652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folHlink"/>
            </a:solidFill>
            <a:round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5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1 0.00023 L 0.05243 0.000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>
            <a:off x="2640013" y="425132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 flipH="1" flipV="1">
            <a:off x="1904999" y="4785665"/>
            <a:ext cx="32480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819400" y="3003154"/>
            <a:ext cx="3765982" cy="2010171"/>
            <a:chOff x="2819400" y="3003154"/>
            <a:chExt cx="3765982" cy="2010171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581400" cy="1797446"/>
              <a:chOff x="2819400" y="2994276"/>
              <a:chExt cx="3581400" cy="1797446"/>
            </a:xfrm>
          </p:grpSpPr>
          <p:sp>
            <p:nvSpPr>
              <p:cNvPr id="34" name="Line 17"/>
              <p:cNvSpPr>
                <a:spLocks noChangeShapeType="1"/>
              </p:cNvSpPr>
              <p:nvPr/>
            </p:nvSpPr>
            <p:spPr bwMode="auto">
              <a:xfrm>
                <a:off x="4525022" y="4788192"/>
                <a:ext cx="1875778" cy="352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5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33" name="Text Box 26"/>
            <p:cNvSpPr txBox="1">
              <a:spLocks noChangeArrowheads="1"/>
            </p:cNvSpPr>
            <p:nvPr/>
          </p:nvSpPr>
          <p:spPr bwMode="auto">
            <a:xfrm>
              <a:off x="6051982" y="46323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6055312" y="4630444"/>
            <a:ext cx="1107488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072149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87938" y="4251325"/>
            <a:ext cx="969962" cy="1524000"/>
            <a:chOff x="5087938" y="4251325"/>
            <a:chExt cx="969962" cy="1524000"/>
          </a:xfrm>
        </p:grpSpPr>
        <p:sp>
          <p:nvSpPr>
            <p:cNvPr id="56" name="Line 17"/>
            <p:cNvSpPr>
              <a:spLocks noChangeShapeType="1"/>
            </p:cNvSpPr>
            <p:nvPr/>
          </p:nvSpPr>
          <p:spPr bwMode="auto">
            <a:xfrm>
              <a:off x="5143500" y="4251325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8" name="Line 19"/>
            <p:cNvSpPr>
              <a:spLocks noChangeShapeType="1"/>
            </p:cNvSpPr>
            <p:nvPr/>
          </p:nvSpPr>
          <p:spPr bwMode="auto">
            <a:xfrm>
              <a:off x="5154613" y="4251325"/>
              <a:ext cx="0" cy="152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5087938" y="4730750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folHlink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6656035" y="2705467"/>
            <a:ext cx="205056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have no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ffect on MS or </a:t>
            </a:r>
            <a:r>
              <a:rPr kumimoji="0" lang="en-US" alt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w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ith </a:t>
            </a:r>
            <a:r>
              <a:rPr kumimoji="0" lang="en-US" alt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set.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Inflation targeting:</a:t>
            </a:r>
            <a:r>
              <a:rPr kumimoji="0" lang="en-US" alt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</a:t>
            </a: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at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its target?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6057900" y="4098925"/>
            <a:ext cx="9525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3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1 0.00023 L 0.05243 0.000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1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092 L 0.02396 0.0009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Federal Funds Rate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68" name="Rectangle 12"/>
          <p:cNvSpPr>
            <a:spLocks noChangeArrowheads="1"/>
          </p:cNvSpPr>
          <p:nvPr/>
        </p:nvSpPr>
        <p:spPr bwMode="auto">
          <a:xfrm>
            <a:off x="6725771" y="2813189"/>
            <a:ext cx="19111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d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and </a:t>
            </a:r>
            <a:r>
              <a:rPr kumimoji="0" lang="en-US" altLang="en-US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can be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raised together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w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ithout affecting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R or MS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88691" y="3943643"/>
            <a:ext cx="3008313" cy="2366376"/>
            <a:chOff x="3586162" y="4186824"/>
            <a:chExt cx="3008313" cy="2366376"/>
          </a:xfrm>
        </p:grpSpPr>
        <p:grpSp>
          <p:nvGrpSpPr>
            <p:cNvPr id="5" name="Group 4"/>
            <p:cNvGrpSpPr/>
            <p:nvPr/>
          </p:nvGrpSpPr>
          <p:grpSpPr>
            <a:xfrm>
              <a:off x="3586162" y="4186824"/>
              <a:ext cx="3008313" cy="1067801"/>
              <a:chOff x="3586162" y="4186824"/>
              <a:chExt cx="3008313" cy="106780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3586162" y="4343400"/>
                <a:ext cx="3008313" cy="911225"/>
                <a:chOff x="3586162" y="4098925"/>
                <a:chExt cx="3008313" cy="911225"/>
              </a:xfrm>
            </p:grpSpPr>
            <p:sp>
              <p:nvSpPr>
                <p:cNvPr id="72" name="Line 17"/>
                <p:cNvSpPr>
                  <a:spLocks noChangeShapeType="1"/>
                </p:cNvSpPr>
                <p:nvPr/>
              </p:nvSpPr>
              <p:spPr bwMode="auto">
                <a:xfrm>
                  <a:off x="3586162" y="4796106"/>
                  <a:ext cx="252889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sp>
              <p:nvSpPr>
                <p:cNvPr id="7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061075" y="4098925"/>
                  <a:ext cx="533400" cy="381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ú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Times New Roman" panose="02020603050405020304" pitchFamily="18" charset="0"/>
                    </a:rPr>
                    <a:t>S</a:t>
                  </a:r>
                  <a:r>
                    <a:rPr kumimoji="0" lang="en-US" altLang="en-US" sz="1600" b="0" i="1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Times New Roman" panose="02020603050405020304" pitchFamily="18" charset="0"/>
                    </a:rPr>
                    <a:t>R</a:t>
                  </a:r>
                  <a:endParaRPr kumimoji="0" lang="en-US" alt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Line 17"/>
                <p:cNvSpPr>
                  <a:spLocks noChangeShapeType="1"/>
                </p:cNvSpPr>
                <p:nvPr/>
              </p:nvSpPr>
              <p:spPr bwMode="auto">
                <a:xfrm>
                  <a:off x="5144589" y="4251325"/>
                  <a:ext cx="9144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-1" charset="0"/>
                    <a:ea typeface="ヒラギノ角ゴ Pro W3" pitchFamily="-1" charset="-128"/>
                    <a:cs typeface="Arial"/>
                  </a:endParaRPr>
                </a:p>
              </p:txBody>
            </p:sp>
            <p:sp>
              <p:nvSpPr>
                <p:cNvPr id="3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6057900" y="4629150"/>
                  <a:ext cx="433387" cy="381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tIns="0" bIns="0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ú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Times New Roman" panose="02020603050405020304" pitchFamily="18" charset="0"/>
                    <a:buChar char="­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Times New Roman" panose="02020603050405020304" pitchFamily="18" charset="0"/>
                    </a:rPr>
                    <a:t>D</a:t>
                  </a:r>
                  <a:r>
                    <a:rPr kumimoji="0" lang="en-US" altLang="en-US" sz="1600" b="0" i="1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ヒラギノ角ゴ Pro W3" pitchFamily="-1" charset="-128"/>
                      <a:cs typeface="Times New Roman" panose="02020603050405020304" pitchFamily="18" charset="0"/>
                    </a:rPr>
                    <a:t>R</a:t>
                  </a:r>
                  <a:endParaRPr kumimoji="0" lang="en-US" alt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ヒラギノ角ゴ Pro W3" pitchFamily="-1" charset="-12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6" name="Text Box 13"/>
              <p:cNvSpPr txBox="1">
                <a:spLocks noChangeArrowheads="1"/>
              </p:cNvSpPr>
              <p:nvPr/>
            </p:nvSpPr>
            <p:spPr bwMode="auto">
              <a:xfrm>
                <a:off x="5139061" y="4186824"/>
                <a:ext cx="916251" cy="2860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tIns="0" bIns="0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6" name="Line 19"/>
            <p:cNvSpPr>
              <a:spLocks noChangeShapeType="1"/>
            </p:cNvSpPr>
            <p:nvPr/>
          </p:nvSpPr>
          <p:spPr bwMode="auto">
            <a:xfrm>
              <a:off x="5150166" y="4495800"/>
              <a:ext cx="0" cy="2057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418718" y="3003154"/>
            <a:ext cx="2860513" cy="3499506"/>
            <a:chOff x="2418718" y="3003154"/>
            <a:chExt cx="2860513" cy="3499506"/>
          </a:xfrm>
        </p:grpSpPr>
        <p:sp>
          <p:nvSpPr>
            <p:cNvPr id="126" name="Text Box 13"/>
            <p:cNvSpPr txBox="1">
              <a:spLocks noChangeArrowheads="1"/>
            </p:cNvSpPr>
            <p:nvPr/>
          </p:nvSpPr>
          <p:spPr bwMode="auto">
            <a:xfrm rot="2748831">
              <a:off x="1677535" y="3952464"/>
              <a:ext cx="3291379" cy="1809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sp>
          <p:nvSpPr>
            <p:cNvPr id="149" name="Line 11"/>
            <p:cNvSpPr>
              <a:spLocks noChangeAspect="1" noChangeShapeType="1"/>
            </p:cNvSpPr>
            <p:nvPr/>
          </p:nvSpPr>
          <p:spPr bwMode="auto">
            <a:xfrm>
              <a:off x="2824163" y="3003154"/>
              <a:ext cx="2455068" cy="25690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81400" y="4726480"/>
            <a:ext cx="2468821" cy="1807563"/>
            <a:chOff x="3581729" y="4753253"/>
            <a:chExt cx="2468821" cy="1807563"/>
          </a:xfrm>
        </p:grpSpPr>
        <p:sp>
          <p:nvSpPr>
            <p:cNvPr id="114" name="Text Box 13"/>
            <p:cNvSpPr txBox="1">
              <a:spLocks noChangeArrowheads="1"/>
            </p:cNvSpPr>
            <p:nvPr/>
          </p:nvSpPr>
          <p:spPr bwMode="auto">
            <a:xfrm>
              <a:off x="3581729" y="4840673"/>
              <a:ext cx="2468821" cy="1720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085533" y="4753253"/>
              <a:ext cx="136525" cy="1790205"/>
              <a:chOff x="5085533" y="4753253"/>
              <a:chExt cx="136525" cy="1790205"/>
            </a:xfrm>
          </p:grpSpPr>
          <p:sp>
            <p:nvSpPr>
              <p:cNvPr id="110" name="Line 19"/>
              <p:cNvSpPr>
                <a:spLocks noChangeShapeType="1"/>
              </p:cNvSpPr>
              <p:nvPr/>
            </p:nvSpPr>
            <p:spPr bwMode="auto">
              <a:xfrm>
                <a:off x="5153024" y="4806734"/>
                <a:ext cx="0" cy="173672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113" name="Oval 27"/>
              <p:cNvSpPr>
                <a:spLocks noChangeArrowheads="1"/>
              </p:cNvSpPr>
              <p:nvPr/>
            </p:nvSpPr>
            <p:spPr bwMode="auto">
              <a:xfrm>
                <a:off x="5085533" y="4753253"/>
                <a:ext cx="136525" cy="13716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folHlink"/>
                </a:solidFill>
                <a:round/>
                <a:headEnd/>
                <a:tailEnd/>
              </a:ln>
              <a:ex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ú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anose="02020603050405020304" pitchFamily="18" charset="0"/>
                  <a:buChar char="­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 W3" pitchFamily="-1" charset="-128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0" name="Line 18"/>
          <p:cNvSpPr>
            <a:spLocks noChangeShapeType="1"/>
          </p:cNvSpPr>
          <p:nvPr/>
        </p:nvSpPr>
        <p:spPr bwMode="auto">
          <a:xfrm>
            <a:off x="2640012" y="4251325"/>
            <a:ext cx="250710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61" name="Text Box 13"/>
          <p:cNvSpPr txBox="1">
            <a:spLocks noChangeArrowheads="1"/>
          </p:cNvSpPr>
          <p:nvPr/>
        </p:nvSpPr>
        <p:spPr bwMode="auto">
          <a:xfrm>
            <a:off x="4279106" y="5784850"/>
            <a:ext cx="1990725" cy="8445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16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16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164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65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171" name="Line 3"/>
          <p:cNvSpPr>
            <a:spLocks noChangeShapeType="1"/>
          </p:cNvSpPr>
          <p:nvPr/>
        </p:nvSpPr>
        <p:spPr bwMode="auto">
          <a:xfrm flipH="1">
            <a:off x="1895473" y="4784724"/>
            <a:ext cx="325799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636234" y="2743200"/>
            <a:ext cx="1990725" cy="34131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072149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Inflation targeting:</a:t>
            </a:r>
            <a:r>
              <a:rPr kumimoji="0" lang="en-US" alt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OMOs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are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</a:t>
            </a: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at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its target?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1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93 L -2.5E-6 -0.0657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69 L -0.00034 -0.0673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4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231 L -4.44444E-6 -0.0643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4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4.81481E-6 L 0.00069 -0.0666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60" grpId="0" animBg="1"/>
      <p:bldP spid="171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819400" y="3003154"/>
            <a:ext cx="4013200" cy="2191146"/>
            <a:chOff x="2819400" y="3003154"/>
            <a:chExt cx="4013200" cy="2191146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771899" cy="1797446"/>
              <a:chOff x="2819400" y="2994276"/>
              <a:chExt cx="3771899" cy="1797446"/>
            </a:xfrm>
          </p:grpSpPr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4521846" y="4788193"/>
                <a:ext cx="2069453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1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6299200" y="48133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66900" y="4098925"/>
            <a:ext cx="4724400" cy="1676400"/>
            <a:chOff x="1866900" y="4098925"/>
            <a:chExt cx="4724400" cy="1676400"/>
          </a:xfrm>
        </p:grpSpPr>
        <p:sp>
          <p:nvSpPr>
            <p:cNvPr id="56" name="Line 17"/>
            <p:cNvSpPr>
              <a:spLocks noChangeShapeType="1"/>
            </p:cNvSpPr>
            <p:nvPr/>
          </p:nvSpPr>
          <p:spPr bwMode="auto">
            <a:xfrm>
              <a:off x="5143500" y="4251325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7" name="Line 18"/>
            <p:cNvSpPr>
              <a:spLocks noChangeShapeType="1"/>
            </p:cNvSpPr>
            <p:nvPr/>
          </p:nvSpPr>
          <p:spPr bwMode="auto">
            <a:xfrm>
              <a:off x="1866900" y="4251325"/>
              <a:ext cx="3276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8" name="Line 19"/>
            <p:cNvSpPr>
              <a:spLocks noChangeShapeType="1"/>
            </p:cNvSpPr>
            <p:nvPr/>
          </p:nvSpPr>
          <p:spPr bwMode="auto">
            <a:xfrm>
              <a:off x="5154613" y="4251325"/>
              <a:ext cx="0" cy="152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6057900" y="40989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sp>
          <p:nvSpPr>
            <p:cNvPr id="62" name="Oval 27"/>
            <p:cNvSpPr>
              <a:spLocks noChangeArrowheads="1"/>
            </p:cNvSpPr>
            <p:nvPr/>
          </p:nvSpPr>
          <p:spPr bwMode="auto">
            <a:xfrm>
              <a:off x="5084763" y="4727577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folHlink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36234" y="2743200"/>
            <a:ext cx="1990725" cy="34131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6219219" y="3019455"/>
            <a:ext cx="292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OMPs increase the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amount of </a:t>
            </a:r>
            <a:r>
              <a:rPr kumimoji="0" lang="en-US" alt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excess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Reserves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Can OMOs be 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steady?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99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819400" y="3003154"/>
            <a:ext cx="4013200" cy="2191146"/>
            <a:chOff x="2819400" y="3003154"/>
            <a:chExt cx="4013200" cy="2191146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771899" cy="1797446"/>
              <a:chOff x="2819400" y="2994276"/>
              <a:chExt cx="3771899" cy="1797446"/>
            </a:xfrm>
          </p:grpSpPr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4521846" y="4788193"/>
                <a:ext cx="2069453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1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6299200" y="48133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33600" y="4098925"/>
            <a:ext cx="4724400" cy="1676400"/>
            <a:chOff x="1866900" y="4098925"/>
            <a:chExt cx="4724400" cy="1676400"/>
          </a:xfrm>
        </p:grpSpPr>
        <p:sp>
          <p:nvSpPr>
            <p:cNvPr id="56" name="Line 17"/>
            <p:cNvSpPr>
              <a:spLocks noChangeShapeType="1"/>
            </p:cNvSpPr>
            <p:nvPr/>
          </p:nvSpPr>
          <p:spPr bwMode="auto">
            <a:xfrm>
              <a:off x="5143500" y="4251325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7" name="Line 18"/>
            <p:cNvSpPr>
              <a:spLocks noChangeShapeType="1"/>
            </p:cNvSpPr>
            <p:nvPr/>
          </p:nvSpPr>
          <p:spPr bwMode="auto">
            <a:xfrm>
              <a:off x="1866900" y="4251325"/>
              <a:ext cx="3276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8" name="Line 19"/>
            <p:cNvSpPr>
              <a:spLocks noChangeShapeType="1"/>
            </p:cNvSpPr>
            <p:nvPr/>
          </p:nvSpPr>
          <p:spPr bwMode="auto">
            <a:xfrm>
              <a:off x="5154613" y="4251325"/>
              <a:ext cx="0" cy="152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6057900" y="40989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sp>
          <p:nvSpPr>
            <p:cNvPr id="62" name="Oval 27"/>
            <p:cNvSpPr>
              <a:spLocks noChangeArrowheads="1"/>
            </p:cNvSpPr>
            <p:nvPr/>
          </p:nvSpPr>
          <p:spPr bwMode="auto">
            <a:xfrm>
              <a:off x="5084763" y="4727577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folHlink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36234" y="2743200"/>
            <a:ext cx="1990725" cy="34131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Can OMOs be 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steady?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6219219" y="3019455"/>
            <a:ext cx="292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OMPs increase the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amount of </a:t>
            </a:r>
            <a:r>
              <a:rPr kumimoji="0" lang="en-US" alt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excess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Reserves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53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819400" y="3003154"/>
            <a:ext cx="4013200" cy="2191146"/>
            <a:chOff x="2819400" y="3003154"/>
            <a:chExt cx="4013200" cy="2191146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771899" cy="1797446"/>
              <a:chOff x="2819400" y="2994276"/>
              <a:chExt cx="3771899" cy="1797446"/>
            </a:xfrm>
          </p:grpSpPr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4521846" y="4788193"/>
                <a:ext cx="2069453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1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6299200" y="48133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09800" y="4098925"/>
            <a:ext cx="4724400" cy="1676400"/>
            <a:chOff x="1866900" y="4098925"/>
            <a:chExt cx="4724400" cy="1676400"/>
          </a:xfrm>
        </p:grpSpPr>
        <p:sp>
          <p:nvSpPr>
            <p:cNvPr id="56" name="Line 17"/>
            <p:cNvSpPr>
              <a:spLocks noChangeShapeType="1"/>
            </p:cNvSpPr>
            <p:nvPr/>
          </p:nvSpPr>
          <p:spPr bwMode="auto">
            <a:xfrm>
              <a:off x="5143500" y="4251325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7" name="Line 18"/>
            <p:cNvSpPr>
              <a:spLocks noChangeShapeType="1"/>
            </p:cNvSpPr>
            <p:nvPr/>
          </p:nvSpPr>
          <p:spPr bwMode="auto">
            <a:xfrm>
              <a:off x="1866900" y="4251325"/>
              <a:ext cx="3276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8" name="Line 19"/>
            <p:cNvSpPr>
              <a:spLocks noChangeShapeType="1"/>
            </p:cNvSpPr>
            <p:nvPr/>
          </p:nvSpPr>
          <p:spPr bwMode="auto">
            <a:xfrm>
              <a:off x="5154613" y="4251325"/>
              <a:ext cx="0" cy="152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6057900" y="40989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sp>
          <p:nvSpPr>
            <p:cNvPr id="62" name="Oval 27"/>
            <p:cNvSpPr>
              <a:spLocks noChangeArrowheads="1"/>
            </p:cNvSpPr>
            <p:nvPr/>
          </p:nvSpPr>
          <p:spPr bwMode="auto">
            <a:xfrm>
              <a:off x="5084763" y="4727577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folHlink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36234" y="2743200"/>
            <a:ext cx="1990725" cy="34131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Can OMOs be 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steady?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6219219" y="3019455"/>
            <a:ext cx="292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OMPs increase the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amount of </a:t>
            </a:r>
            <a:r>
              <a:rPr kumimoji="0" lang="en-US" alt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excess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Reserves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0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819400" y="3003154"/>
            <a:ext cx="4013200" cy="2191146"/>
            <a:chOff x="2819400" y="3003154"/>
            <a:chExt cx="4013200" cy="2191146"/>
          </a:xfrm>
        </p:grpSpPr>
        <p:grpSp>
          <p:nvGrpSpPr>
            <p:cNvPr id="28" name="Group 27"/>
            <p:cNvGrpSpPr/>
            <p:nvPr/>
          </p:nvGrpSpPr>
          <p:grpSpPr>
            <a:xfrm>
              <a:off x="2819400" y="3003154"/>
              <a:ext cx="3771899" cy="1797446"/>
              <a:chOff x="2819400" y="2994276"/>
              <a:chExt cx="3771899" cy="1797446"/>
            </a:xfrm>
          </p:grpSpPr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4521846" y="4788193"/>
                <a:ext cx="2069453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  <p:sp>
            <p:nvSpPr>
              <p:cNvPr id="31" name="Line 11"/>
              <p:cNvSpPr>
                <a:spLocks noChangeAspect="1" noChangeShapeType="1"/>
              </p:cNvSpPr>
              <p:nvPr/>
            </p:nvSpPr>
            <p:spPr bwMode="auto">
              <a:xfrm>
                <a:off x="2819400" y="2994276"/>
                <a:ext cx="1717675" cy="179744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-1" charset="0"/>
                  <a:ea typeface="ヒラギノ角ゴ Pro W3" pitchFamily="-1" charset="-128"/>
                  <a:cs typeface="Arial"/>
                </a:endParaRPr>
              </a:p>
            </p:txBody>
          </p:sp>
        </p:grp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6299200" y="48133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D</a:t>
              </a:r>
              <a:r>
                <a:rPr kumimoji="0" lang="en-US" altLang="en-US" sz="1600" b="0" i="1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Required Reserves Ratio in</a:t>
            </a:r>
            <a:r>
              <a:rPr lang="en-US" altLang="en-US" i="1" dirty="0" smtClean="0">
                <a:solidFill>
                  <a:srgbClr val="FF0000"/>
                </a:solidFill>
              </a:rPr>
              <a:t> CRISIS </a:t>
            </a:r>
            <a:r>
              <a:rPr lang="en-US" altLang="en-US" dirty="0" smtClean="0"/>
              <a:t>Mode  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4" name="Line 3"/>
          <p:cNvSpPr>
            <a:spLocks noChangeShapeType="1"/>
          </p:cNvSpPr>
          <p:nvPr/>
        </p:nvSpPr>
        <p:spPr bwMode="auto">
          <a:xfrm flipH="1">
            <a:off x="2628900" y="4784725"/>
            <a:ext cx="25241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924425" y="58515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28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067425" y="5851525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Q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86000" y="4098925"/>
            <a:ext cx="4724400" cy="1676400"/>
            <a:chOff x="1866900" y="4098925"/>
            <a:chExt cx="4724400" cy="1676400"/>
          </a:xfrm>
        </p:grpSpPr>
        <p:sp>
          <p:nvSpPr>
            <p:cNvPr id="56" name="Line 17"/>
            <p:cNvSpPr>
              <a:spLocks noChangeShapeType="1"/>
            </p:cNvSpPr>
            <p:nvPr/>
          </p:nvSpPr>
          <p:spPr bwMode="auto">
            <a:xfrm>
              <a:off x="5143500" y="4251325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7" name="Line 18"/>
            <p:cNvSpPr>
              <a:spLocks noChangeShapeType="1"/>
            </p:cNvSpPr>
            <p:nvPr/>
          </p:nvSpPr>
          <p:spPr bwMode="auto">
            <a:xfrm>
              <a:off x="1866900" y="4251325"/>
              <a:ext cx="3276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8" name="Line 19"/>
            <p:cNvSpPr>
              <a:spLocks noChangeShapeType="1"/>
            </p:cNvSpPr>
            <p:nvPr/>
          </p:nvSpPr>
          <p:spPr bwMode="auto">
            <a:xfrm>
              <a:off x="5154613" y="4251325"/>
              <a:ext cx="0" cy="152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endParaRPr>
            </a:p>
          </p:txBody>
        </p:sp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6057900" y="4098925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ヒラギノ角ゴ Pro W3" pitchFamily="-1" charset="-128"/>
                  <a:cs typeface="Times New Roman" panose="02020603050405020304" pitchFamily="18" charset="0"/>
                </a:rPr>
                <a:t>R</a:t>
              </a:r>
              <a:endPara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  <p:sp>
          <p:nvSpPr>
            <p:cNvPr id="62" name="Oval 27"/>
            <p:cNvSpPr>
              <a:spLocks noChangeArrowheads="1"/>
            </p:cNvSpPr>
            <p:nvPr/>
          </p:nvSpPr>
          <p:spPr bwMode="auto">
            <a:xfrm>
              <a:off x="5084763" y="4727577"/>
              <a:ext cx="136525" cy="13652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folHlink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-1" charset="-128"/>
                <a:cs typeface="Arial" panose="020B0604020202020204" pitchFamily="34" charset="0"/>
              </a:endParaRPr>
            </a:p>
          </p:txBody>
        </p:sp>
      </p:grpSp>
      <p:sp>
        <p:nvSpPr>
          <p:cNvPr id="70" name="Line 10"/>
          <p:cNvSpPr>
            <a:spLocks noChangeShapeType="1"/>
          </p:cNvSpPr>
          <p:nvPr/>
        </p:nvSpPr>
        <p:spPr bwMode="auto">
          <a:xfrm flipV="1">
            <a:off x="2638425" y="5773738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36234" y="2743200"/>
            <a:ext cx="1990725" cy="34131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2635250" y="2297113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2257425" y="24225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endParaRPr kumimoji="0" lang="en-US" altLang="en-US" sz="16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314575" y="40989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3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1577388" y="4632325"/>
            <a:ext cx="11811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ff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=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or</a:t>
            </a:r>
            <a:r>
              <a:rPr kumimoji="0" lang="en-US" altLang="en-US" sz="1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=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298700" y="4632325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2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6919268" y="6005581"/>
            <a:ext cx="17732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The Fed can’t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 money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7060921" y="4327525"/>
            <a:ext cx="1227470" cy="276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6939646" y="4724400"/>
            <a:ext cx="17187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Funds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 is in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 liquidity trap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690076" y="2039644"/>
            <a:ext cx="410948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      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Federal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Funds </a:t>
            </a: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Market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304800" y="762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71475" marR="0" lvl="0" indent="-3714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Money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targeting: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Can OMOs be used to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keep MS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growing steady?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6219219" y="3019455"/>
            <a:ext cx="292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OMPs increase the </a:t>
            </a:r>
            <a:b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</a:b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amount of </a:t>
            </a:r>
            <a:r>
              <a:rPr kumimoji="0" lang="en-US" alt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excess</a:t>
            </a:r>
            <a:r>
              <a:rPr kumimoji="0" lang="en-US" alt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ヒラギノ角ゴ Pro W3" pitchFamily="-1" charset="-128"/>
                <a:cs typeface="Times New Roman" panose="02020603050405020304" pitchFamily="18" charset="0"/>
              </a:rPr>
              <a:t> Reserves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ヒラギノ角ゴ Pro W3" pitchFamily="-1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0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3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7" name="Picture 5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28050" cy="511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0" name="Line 8"/>
          <p:cNvSpPr>
            <a:spLocks noChangeShapeType="1"/>
          </p:cNvSpPr>
          <p:nvPr/>
        </p:nvSpPr>
        <p:spPr bwMode="auto">
          <a:xfrm flipH="1" flipV="1">
            <a:off x="7727950" y="2884488"/>
            <a:ext cx="0" cy="2686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 flipH="1">
            <a:off x="1023938" y="2884488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7448550" y="5534680"/>
            <a:ext cx="13652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Sept </a:t>
            </a:r>
            <a:endParaRPr kumimoji="0" lang="en-US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2008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495300" y="2724557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6.1%</a:t>
            </a:r>
          </a:p>
        </p:txBody>
      </p:sp>
      <p:sp>
        <p:nvSpPr>
          <p:cNvPr id="95248" name="Rectangle 16"/>
          <p:cNvSpPr>
            <a:spLocks noChangeArrowheads="1"/>
          </p:cNvSpPr>
          <p:nvPr/>
        </p:nvSpPr>
        <p:spPr bwMode="auto">
          <a:xfrm>
            <a:off x="2057400" y="4874309"/>
            <a:ext cx="5562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The red line suggests unemployment is on the rise. 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It was 6.1% in September, 2008.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412936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0" grpId="0" animBg="1"/>
      <p:bldP spid="95241" grpId="0" animBg="1"/>
      <p:bldP spid="95242" grpId="0"/>
      <p:bldP spid="95243" grpId="0" animBg="1"/>
      <p:bldP spid="9524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3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28050" cy="511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3" name="Line 5"/>
          <p:cNvSpPr>
            <a:spLocks noChangeShapeType="1"/>
          </p:cNvSpPr>
          <p:nvPr/>
        </p:nvSpPr>
        <p:spPr bwMode="auto">
          <a:xfrm flipH="1">
            <a:off x="1023938" y="3306763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484188" y="3146832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4.9%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2057400" y="4874309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The blue line suggests inflation is beginning to decline. 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It was about 4.9% in September, 2008.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448550" y="5534680"/>
            <a:ext cx="13652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Sept </a:t>
            </a:r>
            <a:endParaRPr kumimoji="0" lang="en-US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2008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 flipV="1">
            <a:off x="7727950" y="2884488"/>
            <a:ext cx="0" cy="2686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H="1">
            <a:off x="1023938" y="2884488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95300" y="2724557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6.1%</a:t>
            </a: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9663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nimBg="1"/>
      <p:bldP spid="13005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3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28050" cy="511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1" name="Line 5"/>
          <p:cNvSpPr>
            <a:spLocks noChangeShapeType="1"/>
          </p:cNvSpPr>
          <p:nvPr/>
        </p:nvSpPr>
        <p:spPr bwMode="auto">
          <a:xfrm flipH="1">
            <a:off x="1019177" y="4684713"/>
            <a:ext cx="67103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2103" name="Rectangle 7"/>
          <p:cNvSpPr>
            <a:spLocks noChangeArrowheads="1"/>
          </p:cNvSpPr>
          <p:nvPr/>
        </p:nvSpPr>
        <p:spPr bwMode="auto">
          <a:xfrm>
            <a:off x="439738" y="4524782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0.8%</a:t>
            </a:r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1657350" y="487431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The green line suggests that the economic growth rate is falling rapidly. It was only about 0.8% in September, 2008.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448550" y="5534680"/>
            <a:ext cx="13652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Sept </a:t>
            </a:r>
            <a:endParaRPr kumimoji="0" lang="en-US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2008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1023938" y="3306763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84188" y="3146832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4.9%</a:t>
            </a: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1023938" y="2884488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495300" y="2724557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6.1%</a:t>
            </a:r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H="1" flipV="1">
            <a:off x="7727950" y="2884488"/>
            <a:ext cx="0" cy="2686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42712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nimBg="1"/>
      <p:bldP spid="132103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599"/>
            <a:ext cx="8229600" cy="685800"/>
          </a:xfrm>
        </p:spPr>
        <p:txBody>
          <a:bodyPr/>
          <a:lstStyle/>
          <a:p>
            <a:r>
              <a:rPr lang="en-US" altLang="en-US" sz="1800" dirty="0"/>
              <a:t>Augmented Phillips Curve</a:t>
            </a:r>
            <a:br>
              <a:rPr lang="en-US" altLang="en-US" sz="1800" dirty="0"/>
            </a:br>
            <a:r>
              <a:rPr lang="en-US" altLang="en-US" sz="1400" b="0" dirty="0"/>
              <a:t>(monthly CPI, 1982-2008)</a:t>
            </a:r>
            <a:endParaRPr lang="en-US" altLang="en-US" sz="3600" b="0" dirty="0"/>
          </a:p>
        </p:txBody>
      </p:sp>
      <p:graphicFrame>
        <p:nvGraphicFramePr>
          <p:cNvPr id="71690" name="Object 10"/>
          <p:cNvGraphicFramePr>
            <a:graphicFrameLocks noChangeAspect="1"/>
          </p:cNvGraphicFramePr>
          <p:nvPr/>
        </p:nvGraphicFramePr>
        <p:xfrm>
          <a:off x="1524000" y="1490663"/>
          <a:ext cx="5867400" cy="511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4" name="Chart" r:id="rId4" imgW="3943470" imgH="3285988" progId="Excel.Chart.8">
                  <p:embed/>
                </p:oleObj>
              </mc:Choice>
              <mc:Fallback>
                <p:oleObj name="Chart" r:id="rId4" imgW="3943470" imgH="3285988" progId="Excel.Chart.8">
                  <p:embed/>
                  <p:pic>
                    <p:nvPicPr>
                      <p:cNvPr id="71690" name="Object 10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490663"/>
                        <a:ext cx="5867400" cy="511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5" name="Line 15"/>
          <p:cNvSpPr>
            <a:spLocks noChangeShapeType="1"/>
          </p:cNvSpPr>
          <p:nvPr/>
        </p:nvSpPr>
        <p:spPr bwMode="auto">
          <a:xfrm flipV="1">
            <a:off x="2057400" y="4114800"/>
            <a:ext cx="33528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71696" name="Line 16"/>
          <p:cNvSpPr>
            <a:spLocks noChangeShapeType="1"/>
          </p:cNvSpPr>
          <p:nvPr/>
        </p:nvSpPr>
        <p:spPr bwMode="auto">
          <a:xfrm flipH="1">
            <a:off x="5399088" y="4116388"/>
            <a:ext cx="0" cy="18161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71702" name="Rectangle 22"/>
          <p:cNvSpPr>
            <a:spLocks noChangeArrowheads="1"/>
          </p:cNvSpPr>
          <p:nvPr/>
        </p:nvSpPr>
        <p:spPr bwMode="auto">
          <a:xfrm>
            <a:off x="152400" y="3671888"/>
            <a:ext cx="14478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Thus, </a:t>
            </a:r>
            <a:b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inflation should fall by about </a:t>
            </a:r>
            <a:b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1.6% per year</a:t>
            </a:r>
          </a:p>
        </p:txBody>
      </p:sp>
      <p:sp useBgFill="1">
        <p:nvSpPr>
          <p:cNvPr id="71705" name="Rectangle 25"/>
          <p:cNvSpPr>
            <a:spLocks noChangeArrowheads="1"/>
          </p:cNvSpPr>
          <p:nvPr/>
        </p:nvSpPr>
        <p:spPr bwMode="auto">
          <a:xfrm>
            <a:off x="4800600" y="1600200"/>
            <a:ext cx="2362200" cy="9144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 useBgFill="1">
        <p:nvSpPr>
          <p:cNvPr id="71704" name="Rectangle 24"/>
          <p:cNvSpPr>
            <a:spLocks noChangeArrowheads="1"/>
          </p:cNvSpPr>
          <p:nvPr/>
        </p:nvSpPr>
        <p:spPr bwMode="auto">
          <a:xfrm>
            <a:off x="5648325" y="2136775"/>
            <a:ext cx="1600200" cy="14605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This curve demonstrates how inflation reacts to unemployment in the economy</a:t>
            </a:r>
          </a:p>
        </p:txBody>
      </p: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7162800" y="4979055"/>
            <a:ext cx="190500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Suppose the Fed expects future unemployment </a:t>
            </a: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rise to 8%</a:t>
            </a:r>
          </a:p>
        </p:txBody>
      </p:sp>
      <p:sp>
        <p:nvSpPr>
          <p:cNvPr id="71707" name="Rectangle 27"/>
          <p:cNvSpPr>
            <a:spLocks noChangeArrowheads="1"/>
          </p:cNvSpPr>
          <p:nvPr/>
        </p:nvSpPr>
        <p:spPr bwMode="auto">
          <a:xfrm>
            <a:off x="4065588" y="6172200"/>
            <a:ext cx="157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Unemployment rate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 </a:t>
            </a:r>
          </a:p>
        </p:txBody>
      </p:sp>
      <p:sp>
        <p:nvSpPr>
          <p:cNvPr id="71708" name="Rectangle 28"/>
          <p:cNvSpPr>
            <a:spLocks noChangeArrowheads="1"/>
          </p:cNvSpPr>
          <p:nvPr/>
        </p:nvSpPr>
        <p:spPr bwMode="auto">
          <a:xfrm rot="16200000">
            <a:off x="670719" y="2559844"/>
            <a:ext cx="2041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Change in the inflation rate </a:t>
            </a: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48708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5" grpId="0" animBg="1"/>
      <p:bldP spid="71696" grpId="0" animBg="1"/>
      <p:bldP spid="71702" grpId="0"/>
      <p:bldP spid="71704" grpId="0" animBg="1"/>
      <p:bldP spid="7170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28050" cy="511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8" name="Line 4"/>
          <p:cNvSpPr>
            <a:spLocks noChangeShapeType="1"/>
          </p:cNvSpPr>
          <p:nvPr/>
        </p:nvSpPr>
        <p:spPr bwMode="auto">
          <a:xfrm>
            <a:off x="7597775" y="4391025"/>
            <a:ext cx="250825" cy="1171575"/>
          </a:xfrm>
          <a:prstGeom prst="line">
            <a:avLst/>
          </a:prstGeom>
          <a:noFill/>
          <a:ln w="38100">
            <a:solidFill>
              <a:srgbClr val="090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 flipH="1">
            <a:off x="898525" y="5534025"/>
            <a:ext cx="69564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347663" y="5356632"/>
            <a:ext cx="538162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1%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1064593" y="2052866"/>
            <a:ext cx="374615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With the inflation rate </a:t>
            </a: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expected to fall by 1.6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%, </a:t>
            </a:r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 flipH="1" flipV="1">
            <a:off x="7608888" y="4410075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75" name="Line 11"/>
          <p:cNvSpPr>
            <a:spLocks noChangeShapeType="1"/>
          </p:cNvSpPr>
          <p:nvPr/>
        </p:nvSpPr>
        <p:spPr bwMode="auto">
          <a:xfrm flipH="1">
            <a:off x="903288" y="4425950"/>
            <a:ext cx="6710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385763" y="4266020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2.6%</a:t>
            </a:r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4625975" y="2044700"/>
            <a:ext cx="32988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the Implicit Price Deflator inflation rate </a:t>
            </a:r>
          </a:p>
        </p:txBody>
      </p: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1066800" y="2338388"/>
            <a:ext cx="1831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should fall from 2.6% </a:t>
            </a: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2819400" y="2337029"/>
            <a:ext cx="46326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to </a:t>
            </a: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1%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80" name="AutoShape 16"/>
          <p:cNvSpPr>
            <a:spLocks/>
          </p:cNvSpPr>
          <p:nvPr/>
        </p:nvSpPr>
        <p:spPr bwMode="auto">
          <a:xfrm>
            <a:off x="7891463" y="4422775"/>
            <a:ext cx="242887" cy="1143000"/>
          </a:xfrm>
          <a:prstGeom prst="rightBrace">
            <a:avLst>
              <a:gd name="adj1" fmla="val 3921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8226425" y="4829582"/>
            <a:ext cx="596317" cy="276999"/>
          </a:xfrm>
          <a:prstGeom prst="rect">
            <a:avLst/>
          </a:prstGeom>
          <a:solidFill>
            <a:srgbClr val="A2CDDA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-1.6%</a:t>
            </a: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159573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  <p:bldP spid="62469" grpId="0" animBg="1"/>
      <p:bldP spid="62470" grpId="0" animBg="1"/>
      <p:bldP spid="62473" grpId="0"/>
      <p:bldP spid="62477" grpId="0"/>
      <p:bldP spid="62478" grpId="0"/>
      <p:bldP spid="62479" grpId="0"/>
      <p:bldP spid="62480" grpId="0" animBg="1"/>
      <p:bldP spid="6248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344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1447800" y="2056139"/>
            <a:ext cx="46344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The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red line represents full-employment output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, while the 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blue line represents actual economic output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.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377344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344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7" name="Rectangle 13"/>
          <p:cNvSpPr>
            <a:spLocks noChangeArrowheads="1"/>
          </p:cNvSpPr>
          <p:nvPr/>
        </p:nvSpPr>
        <p:spPr bwMode="auto">
          <a:xfrm>
            <a:off x="1447800" y="2056139"/>
            <a:ext cx="43187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When the red line lies above the blue one the economy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is underperforming.</a:t>
            </a:r>
          </a:p>
        </p:txBody>
      </p:sp>
      <p:sp>
        <p:nvSpPr>
          <p:cNvPr id="134158" name="AutoShape 14"/>
          <p:cNvSpPr>
            <a:spLocks/>
          </p:cNvSpPr>
          <p:nvPr/>
        </p:nvSpPr>
        <p:spPr bwMode="auto">
          <a:xfrm rot="4144388">
            <a:off x="4891881" y="1131094"/>
            <a:ext cx="388938" cy="3962400"/>
          </a:xfrm>
          <a:prstGeom prst="leftBrace">
            <a:avLst>
              <a:gd name="adj1" fmla="val 8489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>
            <a:off x="3657600" y="2514600"/>
            <a:ext cx="1219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45683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8" grpId="0" animBg="1"/>
      <p:bldP spid="13415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344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1447800" y="2056139"/>
            <a:ext cx="43187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When the red line lies below the blue one the economy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is overheating.</a:t>
            </a:r>
          </a:p>
        </p:txBody>
      </p:sp>
      <p:sp>
        <p:nvSpPr>
          <p:cNvPr id="138245" name="AutoShape 5"/>
          <p:cNvSpPr>
            <a:spLocks/>
          </p:cNvSpPr>
          <p:nvPr/>
        </p:nvSpPr>
        <p:spPr bwMode="auto">
          <a:xfrm rot="3833992">
            <a:off x="1901031" y="3185319"/>
            <a:ext cx="388938" cy="2362200"/>
          </a:xfrm>
          <a:prstGeom prst="leftBrace">
            <a:avLst>
              <a:gd name="adj1" fmla="val 5061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H="1">
            <a:off x="1981200" y="2667000"/>
            <a:ext cx="2286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174833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Fred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344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977900"/>
            <a:ext cx="8229600" cy="393700"/>
          </a:xfrm>
        </p:spPr>
        <p:txBody>
          <a:bodyPr/>
          <a:lstStyle/>
          <a:p>
            <a:r>
              <a:rPr lang="en-US" altLang="en-US" sz="1600" b="0" dirty="0" err="1" smtClean="0">
                <a:solidFill>
                  <a:schemeClr val="tx1"/>
                </a:solidFill>
              </a:rPr>
              <a:t>ln</a:t>
            </a:r>
            <a:r>
              <a:rPr lang="en-US" altLang="en-US" sz="1600" b="0" dirty="0" smtClean="0">
                <a:solidFill>
                  <a:schemeClr val="tx1"/>
                </a:solidFill>
              </a:rPr>
              <a:t>(GDP</a:t>
            </a:r>
            <a:r>
              <a:rPr lang="en-US" altLang="en-US" sz="1600" b="0" dirty="0">
                <a:solidFill>
                  <a:schemeClr val="tx1"/>
                </a:solidFill>
              </a:rPr>
              <a:t>) – </a:t>
            </a:r>
            <a:r>
              <a:rPr lang="en-US" altLang="en-US" sz="1600" b="0" dirty="0" err="1">
                <a:solidFill>
                  <a:schemeClr val="tx1"/>
                </a:solidFill>
              </a:rPr>
              <a:t>ln</a:t>
            </a:r>
            <a:r>
              <a:rPr lang="en-US" altLang="en-US" sz="1600" b="0" dirty="0">
                <a:solidFill>
                  <a:schemeClr val="tx1"/>
                </a:solidFill>
              </a:rPr>
              <a:t>(GDP potential)</a:t>
            </a:r>
          </a:p>
        </p:txBody>
      </p:sp>
      <p:sp>
        <p:nvSpPr>
          <p:cNvPr id="136196" name="Line 4"/>
          <p:cNvSpPr>
            <a:spLocks noChangeShapeType="1"/>
          </p:cNvSpPr>
          <p:nvPr/>
        </p:nvSpPr>
        <p:spPr bwMode="auto">
          <a:xfrm flipH="1" flipV="1">
            <a:off x="7196138" y="2652713"/>
            <a:ext cx="0" cy="28336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 flipH="1">
            <a:off x="1109663" y="2667000"/>
            <a:ext cx="60785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 flipH="1">
            <a:off x="1114425" y="2917825"/>
            <a:ext cx="60785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504825" y="2751545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9.369</a:t>
            </a: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504825" y="2491195"/>
            <a:ext cx="519373" cy="276999"/>
          </a:xfrm>
          <a:prstGeom prst="rect">
            <a:avLst/>
          </a:prstGeom>
          <a:solidFill>
            <a:srgbClr val="B2D0E4"/>
          </a:solidFill>
          <a:ln>
            <a:noFill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9.404</a:t>
            </a:r>
          </a:p>
        </p:txBody>
      </p:sp>
      <p:sp>
        <p:nvSpPr>
          <p:cNvPr id="136201" name="Rectangle 9"/>
          <p:cNvSpPr>
            <a:spLocks noChangeArrowheads="1"/>
          </p:cNvSpPr>
          <p:nvPr/>
        </p:nvSpPr>
        <p:spPr bwMode="auto">
          <a:xfrm>
            <a:off x="2058992" y="5028020"/>
            <a:ext cx="51800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Thus, the Projected GDP gap = (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9.369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–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09FF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9.404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)100% </a:t>
            </a:r>
          </a:p>
        </p:txBody>
      </p:sp>
      <p:sp>
        <p:nvSpPr>
          <p:cNvPr id="136202" name="Rectangle 10"/>
          <p:cNvSpPr>
            <a:spLocks noChangeArrowheads="1"/>
          </p:cNvSpPr>
          <p:nvPr/>
        </p:nvSpPr>
        <p:spPr bwMode="auto">
          <a:xfrm>
            <a:off x="6916953" y="5713691"/>
            <a:ext cx="60144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Jan </a:t>
            </a:r>
          </a:p>
        </p:txBody>
      </p:sp>
      <p:sp>
        <p:nvSpPr>
          <p:cNvPr id="136203" name="AutoShape 11"/>
          <p:cNvSpPr>
            <a:spLocks/>
          </p:cNvSpPr>
          <p:nvPr/>
        </p:nvSpPr>
        <p:spPr bwMode="auto">
          <a:xfrm>
            <a:off x="7434263" y="2655888"/>
            <a:ext cx="185737" cy="293687"/>
          </a:xfrm>
          <a:prstGeom prst="rightBrace">
            <a:avLst>
              <a:gd name="adj1" fmla="val 1317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</p:txBody>
      </p:sp>
      <p:sp>
        <p:nvSpPr>
          <p:cNvPr id="136204" name="Rectangle 12"/>
          <p:cNvSpPr>
            <a:spLocks noChangeArrowheads="1"/>
          </p:cNvSpPr>
          <p:nvPr/>
        </p:nvSpPr>
        <p:spPr bwMode="auto">
          <a:xfrm>
            <a:off x="7510463" y="2665820"/>
            <a:ext cx="7117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  -3.5%</a:t>
            </a:r>
          </a:p>
        </p:txBody>
      </p:sp>
      <p:sp>
        <p:nvSpPr>
          <p:cNvPr id="136205" name="Rectangle 13"/>
          <p:cNvSpPr>
            <a:spLocks noChangeArrowheads="1"/>
          </p:cNvSpPr>
          <p:nvPr/>
        </p:nvSpPr>
        <p:spPr bwMode="auto">
          <a:xfrm>
            <a:off x="1357313" y="2130524"/>
            <a:ext cx="52004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Suppose the Federal Reserve expects the gap to continue to widen</a:t>
            </a:r>
          </a:p>
        </p:txBody>
      </p:sp>
      <p:sp>
        <p:nvSpPr>
          <p:cNvPr id="136206" name="Rectangle 14"/>
          <p:cNvSpPr>
            <a:spLocks noChangeArrowheads="1"/>
          </p:cNvSpPr>
          <p:nvPr/>
        </p:nvSpPr>
        <p:spPr bwMode="auto">
          <a:xfrm>
            <a:off x="7264400" y="5018495"/>
            <a:ext cx="7854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= -3.5%</a:t>
            </a: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63791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animBg="1"/>
      <p:bldP spid="136197" grpId="0" animBg="1"/>
      <p:bldP spid="136198" grpId="0" animBg="1"/>
      <p:bldP spid="136199" grpId="0" animBg="1"/>
      <p:bldP spid="136200" grpId="0" animBg="1"/>
      <p:bldP spid="136201" grpId="0"/>
      <p:bldP spid="136202" grpId="0"/>
      <p:bldP spid="136203" grpId="0" animBg="1"/>
      <p:bldP spid="136204" grpId="0"/>
      <p:bldP spid="136206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7" name="AutoShape 29"/>
          <p:cNvSpPr>
            <a:spLocks noChangeArrowheads="1"/>
          </p:cNvSpPr>
          <p:nvPr/>
        </p:nvSpPr>
        <p:spPr bwMode="auto">
          <a:xfrm>
            <a:off x="5029200" y="5562600"/>
            <a:ext cx="1371600" cy="1066800"/>
          </a:xfrm>
          <a:prstGeom prst="wedgeRoundRectCallout">
            <a:avLst>
              <a:gd name="adj1" fmla="val -73727"/>
              <a:gd name="adj2" fmla="val -279912"/>
              <a:gd name="adj3" fmla="val 16667"/>
            </a:avLst>
          </a:prstGeom>
          <a:solidFill>
            <a:srgbClr val="EEFE1A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Fed Inflation target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2%</a:t>
            </a:r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762000" y="4419600"/>
            <a:ext cx="1981200" cy="1066800"/>
          </a:xfrm>
          <a:prstGeom prst="wedgeRoundRectCallout">
            <a:avLst>
              <a:gd name="adj1" fmla="val 59454"/>
              <a:gd name="adj2" fmla="val -169940"/>
              <a:gd name="adj3" fmla="val 16667"/>
            </a:avLst>
          </a:prstGeom>
          <a:solidFill>
            <a:srgbClr val="EEFE1A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Expected future inflation (GDP Deflator)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-1" charset="0"/>
              <a:ea typeface="ヒラギノ角ゴ Pro W3" pitchFamily="-1" charset="-128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1%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2971800" y="5638800"/>
            <a:ext cx="1600200" cy="914400"/>
          </a:xfrm>
          <a:prstGeom prst="wedgeRoundRectCallout">
            <a:avLst>
              <a:gd name="adj1" fmla="val -9324"/>
              <a:gd name="adj2" fmla="val -319273"/>
              <a:gd name="adj3" fmla="val 16667"/>
            </a:avLst>
          </a:prstGeom>
          <a:solidFill>
            <a:srgbClr val="EEFE1A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Equilibrium interest rate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2%</a:t>
            </a:r>
          </a:p>
        </p:txBody>
      </p:sp>
      <p:sp>
        <p:nvSpPr>
          <p:cNvPr id="17439" name="AutoShape 31"/>
          <p:cNvSpPr>
            <a:spLocks noChangeArrowheads="1"/>
          </p:cNvSpPr>
          <p:nvPr/>
        </p:nvSpPr>
        <p:spPr bwMode="auto">
          <a:xfrm>
            <a:off x="7162800" y="4495800"/>
            <a:ext cx="1371600" cy="914400"/>
          </a:xfrm>
          <a:prstGeom prst="wedgeRoundRectCallout">
            <a:avLst>
              <a:gd name="adj1" fmla="val -122106"/>
              <a:gd name="adj2" fmla="val -197917"/>
              <a:gd name="adj3" fmla="val 16667"/>
            </a:avLst>
          </a:prstGeom>
          <a:solidFill>
            <a:srgbClr val="EEFE1A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Expected GDP gap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–3.5%</a:t>
            </a:r>
          </a:p>
        </p:txBody>
      </p:sp>
      <p:graphicFrame>
        <p:nvGraphicFramePr>
          <p:cNvPr id="17444" name="Object 36"/>
          <p:cNvGraphicFramePr>
            <a:graphicFrameLocks/>
          </p:cNvGraphicFramePr>
          <p:nvPr/>
        </p:nvGraphicFramePr>
        <p:xfrm>
          <a:off x="2257425" y="2586038"/>
          <a:ext cx="7905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8"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17444" name="Object 3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2586038"/>
                        <a:ext cx="7905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914400" y="1797814"/>
            <a:ext cx="71994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CDD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-1" charset="0"/>
                <a:ea typeface="ヒラギノ角ゴ Pro W3" pitchFamily="-1" charset="-128"/>
                <a:cs typeface="Arial"/>
              </a:rPr>
              <a:t>Substituting in these values yields a Federal Funds rate target of</a:t>
            </a:r>
          </a:p>
        </p:txBody>
      </p:sp>
      <p:graphicFrame>
        <p:nvGraphicFramePr>
          <p:cNvPr id="17453" name="Object 45"/>
          <p:cNvGraphicFramePr>
            <a:graphicFrameLocks noChangeAspect="1"/>
          </p:cNvGraphicFramePr>
          <p:nvPr/>
        </p:nvGraphicFramePr>
        <p:xfrm>
          <a:off x="2192338" y="2620963"/>
          <a:ext cx="45132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Equation" r:id="rId6" imgW="1815840" imgH="203040" progId="Equation.DSMT4">
                  <p:embed/>
                </p:oleObj>
              </mc:Choice>
              <mc:Fallback>
                <p:oleObj name="Equation" r:id="rId6" imgW="1815840" imgH="203040" progId="Equation.DSMT4">
                  <p:embed/>
                  <p:pic>
                    <p:nvPicPr>
                      <p:cNvPr id="17453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338" y="2620963"/>
                        <a:ext cx="4513262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4" name="Object 46"/>
          <p:cNvGraphicFramePr>
            <a:graphicFrameLocks noChangeAspect="1"/>
          </p:cNvGraphicFramePr>
          <p:nvPr/>
        </p:nvGraphicFramePr>
        <p:xfrm>
          <a:off x="2184400" y="2620963"/>
          <a:ext cx="43688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0" name="Equation" r:id="rId8" imgW="1904760" imgH="203040" progId="Equation.DSMT4">
                  <p:embed/>
                </p:oleObj>
              </mc:Choice>
              <mc:Fallback>
                <p:oleObj name="Equation" r:id="rId8" imgW="1904760" imgH="203040" progId="Equation.DSMT4">
                  <p:embed/>
                  <p:pic>
                    <p:nvPicPr>
                      <p:cNvPr id="17454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2620963"/>
                        <a:ext cx="436880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67" name="Object 59"/>
          <p:cNvGraphicFramePr>
            <a:graphicFrameLocks noChangeAspect="1"/>
          </p:cNvGraphicFramePr>
          <p:nvPr/>
        </p:nvGraphicFramePr>
        <p:xfrm>
          <a:off x="1752600" y="2514600"/>
          <a:ext cx="5048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1" name="Equation" r:id="rId10" imgW="177480" imgH="241200" progId="Equation.DSMT4">
                  <p:embed/>
                </p:oleObj>
              </mc:Choice>
              <mc:Fallback>
                <p:oleObj name="Equation" r:id="rId10" imgW="177480" imgH="241200" progId="Equation.DSMT4">
                  <p:embed/>
                  <p:pic>
                    <p:nvPicPr>
                      <p:cNvPr id="17467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14600"/>
                        <a:ext cx="5048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108195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nimBg="1"/>
      <p:bldP spid="17437" grpId="1" animBg="1"/>
      <p:bldP spid="17440" grpId="0" animBg="1"/>
      <p:bldP spid="17440" grpId="1" animBg="1"/>
      <p:bldP spid="17418" grpId="0" animBg="1"/>
      <p:bldP spid="17418" grpId="1" animBg="1"/>
      <p:bldP spid="17439" grpId="0" animBg="1"/>
      <p:bldP spid="17439" grpId="1" animBg="1"/>
      <p:bldP spid="17446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fig16_0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905000"/>
            <a:ext cx="87518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609600" y="5791200"/>
            <a:ext cx="822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" charset="0"/>
                <a:ea typeface="ヒラギノ角ゴ Pro W3" pitchFamily="-1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-1" charset="0"/>
                <a:ea typeface="ヒラギノ角ゴ Pro W3" pitchFamily="-1" charset="-128"/>
                <a:cs typeface="Arial"/>
              </a:rPr>
              <a:t>Source: Federal Reserve; www.federalreserve.gov/releases and author’s calculations.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28600" y="0"/>
            <a:ext cx="8686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The Taylor 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Rule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, NAIRU, and the Phillips Curve</a:t>
            </a:r>
          </a:p>
        </p:txBody>
      </p:sp>
    </p:spTree>
    <p:extLst>
      <p:ext uri="{BB962C8B-B14F-4D97-AF65-F5344CB8AC3E}">
        <p14:creationId xmlns:p14="http://schemas.microsoft.com/office/powerpoint/2010/main" val="127090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/>
              <a:t>Lessons from the Global Financial Crisis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54712"/>
            <a:ext cx="8534400" cy="5450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 smtClean="0"/>
              <a:t>Developments in the financial sector have a far greater impact on economic activity than was earlier realized</a:t>
            </a:r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The zero-lower-bound on interest rates can be a serious problem</a:t>
            </a:r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The cost of cleaning up after a financial crisis is very high</a:t>
            </a:r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Price and output stability do not ensure financial stability</a:t>
            </a:r>
            <a:endParaRPr lang="en-US" altLang="en-US" sz="2400" dirty="0"/>
          </a:p>
          <a:p>
            <a:r>
              <a:rPr lang="en-US" altLang="en-US" sz="2000" dirty="0" smtClean="0"/>
              <a:t>How should Central banks respond to asset price bubbles?</a:t>
            </a:r>
          </a:p>
          <a:p>
            <a:pPr lvl="1"/>
            <a:r>
              <a:rPr lang="en-US" altLang="en-US" b="1" dirty="0" smtClean="0"/>
              <a:t>Asset-price bubble</a:t>
            </a:r>
            <a:r>
              <a:rPr lang="en-US" altLang="en-US" dirty="0" smtClean="0"/>
              <a:t>: pronounced increase in asset prices that depart from fundamental values, which eventually burst.</a:t>
            </a:r>
          </a:p>
          <a:p>
            <a:pPr lvl="1"/>
            <a:r>
              <a:rPr lang="en-US" altLang="en-US" sz="2000" dirty="0" smtClean="0"/>
              <a:t>Types of asset-price bubbles</a:t>
            </a:r>
            <a:endParaRPr lang="en-US" altLang="en-US" dirty="0" smtClean="0"/>
          </a:p>
          <a:p>
            <a:pPr lvl="2"/>
            <a:r>
              <a:rPr lang="en-US" altLang="en-US" dirty="0" smtClean="0"/>
              <a:t>Credit-driven bubbles (subprime financial crisis)</a:t>
            </a:r>
          </a:p>
          <a:p>
            <a:pPr lvl="2"/>
            <a:r>
              <a:rPr lang="en-US" altLang="en-US" dirty="0" smtClean="0"/>
              <a:t>Bubbles driven irrational exuberance OR bad housing &amp; monetary policies</a:t>
            </a:r>
          </a:p>
          <a:p>
            <a:pPr lvl="1"/>
            <a:r>
              <a:rPr lang="en-US" altLang="en-US" sz="2000" dirty="0" smtClean="0"/>
              <a:t>Strong argument for not responding to bubbles driven by irrational exuberance</a:t>
            </a:r>
          </a:p>
          <a:p>
            <a:pPr lvl="1"/>
            <a:r>
              <a:rPr lang="en-US" altLang="en-US" sz="2000" dirty="0" smtClean="0"/>
              <a:t>Bubbles are easier to identify when asset prices and credit are increasing rapidly at the same time (Isn’t this going on now?) </a:t>
            </a:r>
          </a:p>
          <a:p>
            <a:pPr lvl="1"/>
            <a:r>
              <a:rPr lang="en-US" altLang="en-US" sz="2000" dirty="0" smtClean="0"/>
              <a:t>Monetary policy should not be used to prick bubbles (or create them) 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042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28725"/>
            <a:ext cx="8077200" cy="4572000"/>
          </a:xfrm>
        </p:spPr>
        <p:txBody>
          <a:bodyPr/>
          <a:lstStyle/>
          <a:p>
            <a:r>
              <a:rPr lang="en-US" altLang="en-US" sz="2000" b="1" dirty="0" err="1" smtClean="0"/>
              <a:t>Macropudential</a:t>
            </a:r>
            <a:r>
              <a:rPr lang="en-US" altLang="en-US" sz="2000" b="1" dirty="0" smtClean="0"/>
              <a:t> policy</a:t>
            </a:r>
            <a:r>
              <a:rPr lang="en-US" altLang="en-US" sz="2000" dirty="0" smtClean="0"/>
              <a:t>: regulatory policy to affect what is happening in credit markets in the aggregate. </a:t>
            </a:r>
          </a:p>
          <a:p>
            <a:pPr>
              <a:buFontTx/>
              <a:buNone/>
            </a:pPr>
            <a:endParaRPr lang="en-US" altLang="en-US" sz="2000" dirty="0" smtClean="0"/>
          </a:p>
          <a:p>
            <a:r>
              <a:rPr lang="en-US" altLang="en-US" sz="2000" b="1" dirty="0" smtClean="0"/>
              <a:t>Monetary policy</a:t>
            </a:r>
            <a:r>
              <a:rPr lang="en-US" altLang="en-US" sz="2000" dirty="0" smtClean="0"/>
              <a:t>: Central banks and other regulators should not have a laissez-faire attitude and let credit-driven bubbles proceed without any reaction.  </a:t>
            </a:r>
          </a:p>
          <a:p>
            <a:pPr lvl="1"/>
            <a:r>
              <a:rPr lang="en-US" altLang="en-US" sz="2000" dirty="0" smtClean="0"/>
              <a:t>What laissez-faire attitude?</a:t>
            </a:r>
          </a:p>
          <a:p>
            <a:pPr lvl="1"/>
            <a:r>
              <a:rPr lang="en-US" altLang="en-US" sz="2000" dirty="0" smtClean="0"/>
              <a:t>let credit-driven bubbles proceed without any reaction OR inflate them with bad easy credit and bad housing policy?</a:t>
            </a:r>
          </a:p>
          <a:p>
            <a:pPr lvl="1"/>
            <a:endParaRPr lang="en-US" altLang="en-US" sz="20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Lessons from the Global Financial Crisis</a:t>
            </a:r>
          </a:p>
        </p:txBody>
      </p:sp>
    </p:spTree>
    <p:extLst>
      <p:ext uri="{BB962C8B-B14F-4D97-AF65-F5344CB8AC3E}">
        <p14:creationId xmlns:p14="http://schemas.microsoft.com/office/powerpoint/2010/main" val="114540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1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F708D635-7E5A-482B-97BD-E87CAE530F19}" vid="{6221C6E6-8A27-4499-92D0-4E354E1F9B90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7206</TotalTime>
  <Words>6133</Words>
  <Application>Microsoft Office PowerPoint</Application>
  <PresentationFormat>On-screen Show (4:3)</PresentationFormat>
  <Paragraphs>1448</Paragraphs>
  <Slides>101</Slides>
  <Notes>46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101</vt:i4>
      </vt:variant>
    </vt:vector>
  </HeadingPairs>
  <TitlesOfParts>
    <vt:vector size="115" baseType="lpstr">
      <vt:lpstr>Malgun Gothic</vt:lpstr>
      <vt:lpstr>Arial</vt:lpstr>
      <vt:lpstr>Cambria Math</vt:lpstr>
      <vt:lpstr>Courier New</vt:lpstr>
      <vt:lpstr>MS Mincho</vt:lpstr>
      <vt:lpstr>Symbol</vt:lpstr>
      <vt:lpstr>Times New Roman</vt:lpstr>
      <vt:lpstr>Verdana</vt:lpstr>
      <vt:lpstr>Wingdings</vt:lpstr>
      <vt:lpstr>ヒラギノ角ゴ Pro W3</vt:lpstr>
      <vt:lpstr>Default Design</vt:lpstr>
      <vt:lpstr>Theme1</vt:lpstr>
      <vt:lpstr>Equation</vt:lpstr>
      <vt:lpstr>Chart</vt:lpstr>
      <vt:lpstr>PowerPoint Presentation</vt:lpstr>
      <vt:lpstr>PowerPoint Presentation</vt:lpstr>
      <vt:lpstr>George Jetson’s Balance Sheet</vt:lpstr>
      <vt:lpstr>Bank A’s Balance Sheet</vt:lpstr>
      <vt:lpstr>The Fed’s Balance 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1</vt:lpstr>
      <vt:lpstr>Table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15 Tools of  Monetary Policy </vt:lpstr>
      <vt:lpstr>Demand for Reserves</vt:lpstr>
      <vt:lpstr>PowerPoint Presentation</vt:lpstr>
      <vt:lpstr>PowerPoint Presentation</vt:lpstr>
      <vt:lpstr>PowerPoint Presentation</vt:lpstr>
      <vt:lpstr>PowerPoint Presentation</vt:lpstr>
      <vt:lpstr>Federal funds market equilibrium</vt:lpstr>
      <vt:lpstr>Federal funds market equilibrium</vt:lpstr>
      <vt:lpstr>Discount Rate</vt:lpstr>
      <vt:lpstr>PowerPoint Presentation</vt:lpstr>
      <vt:lpstr>Required Reserves Ratio </vt:lpstr>
      <vt:lpstr>Required Reserves Ratio  </vt:lpstr>
      <vt:lpstr>Required Reserves Ratio  </vt:lpstr>
      <vt:lpstr>Required Reserves Ratio </vt:lpstr>
      <vt:lpstr>Required Reserves Ratio </vt:lpstr>
      <vt:lpstr>Open Market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Market Operations</vt:lpstr>
      <vt:lpstr>Open Market Operations</vt:lpstr>
      <vt:lpstr>Nonconventional Monetary Policy Tools</vt:lpstr>
      <vt:lpstr>Interest on Reserves</vt:lpstr>
      <vt:lpstr>Interest on Reserves</vt:lpstr>
      <vt:lpstr>Interest on Reserves</vt:lpstr>
      <vt:lpstr>Interest on Reserves</vt:lpstr>
      <vt:lpstr>Interest on Reserves</vt:lpstr>
      <vt:lpstr>Interest on Reserves</vt:lpstr>
      <vt:lpstr>Interest on Reserves</vt:lpstr>
      <vt:lpstr>Interest on Reserves</vt:lpstr>
      <vt:lpstr>Chapter 16</vt:lpstr>
      <vt:lpstr>PowerPoint Presentation</vt:lpstr>
      <vt:lpstr>PowerPoint Presentation</vt:lpstr>
      <vt:lpstr>PowerPoint Presentation</vt:lpstr>
      <vt:lpstr>The Fed’s Monetary Policy Strategy</vt:lpstr>
      <vt:lpstr>Discount Rate in Normal Mode</vt:lpstr>
      <vt:lpstr>Discount Rate in Normal Mode</vt:lpstr>
      <vt:lpstr>Required Reserves Ratio in Normal Mode  </vt:lpstr>
      <vt:lpstr>Federal Funds Rate in Normal Mode  </vt:lpstr>
      <vt:lpstr>Federal Funds Rate in Normal Mode  </vt:lpstr>
      <vt:lpstr>Federal Funds Rate in Normal Mode  </vt:lpstr>
      <vt:lpstr>Federal Funds Rate in Normal Mode  </vt:lpstr>
      <vt:lpstr>Federal Funds Rate in Normal Mode  </vt:lpstr>
      <vt:lpstr>Federal Funds Rate in Normal Mode  </vt:lpstr>
      <vt:lpstr>Federal Funds Rate in Normal Mode  </vt:lpstr>
      <vt:lpstr>Federal Funds Rate in Normal Mode  </vt:lpstr>
      <vt:lpstr>Discount Rate in CRISIS Mode</vt:lpstr>
      <vt:lpstr>Discount Rate in CRISIS Mode</vt:lpstr>
      <vt:lpstr>Required Reserves Ratio in CRISIS Mode  </vt:lpstr>
      <vt:lpstr>Federal Funds Rate in CRISIS Mode  </vt:lpstr>
      <vt:lpstr>Federal Funds Rate in CRISIS Mode  </vt:lpstr>
      <vt:lpstr>Federal Funds Rate in CRISIS Mode  </vt:lpstr>
      <vt:lpstr>Required Reserves Ratio in CRISIS Mode  </vt:lpstr>
      <vt:lpstr>Required Reserves Ratio in CRISIS Mode  </vt:lpstr>
      <vt:lpstr>Required Reserves Ratio in CRISIS Mode  </vt:lpstr>
      <vt:lpstr>Required Reserves Ratio in CRISIS Mode  </vt:lpstr>
      <vt:lpstr>PowerPoint Presentation</vt:lpstr>
      <vt:lpstr>PowerPoint Presentation</vt:lpstr>
      <vt:lpstr>PowerPoint Presentation</vt:lpstr>
      <vt:lpstr>Augmented Phillips Curve (monthly CPI, 1982-2008)</vt:lpstr>
      <vt:lpstr>PowerPoint Presentation</vt:lpstr>
      <vt:lpstr>PowerPoint Presentation</vt:lpstr>
      <vt:lpstr>PowerPoint Presentation</vt:lpstr>
      <vt:lpstr>PowerPoint Presentation</vt:lpstr>
      <vt:lpstr>ln(GDP) – ln(GDP potential)</vt:lpstr>
      <vt:lpstr>PowerPoint Presentation</vt:lpstr>
      <vt:lpstr>PowerPoint Presentation</vt:lpstr>
      <vt:lpstr>Lessons from the Global Financial Crisis</vt:lpstr>
      <vt:lpstr>PowerPoint Presentation</vt:lpstr>
    </vt:vector>
  </TitlesOfParts>
  <Company>North Carolina A &amp; T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and Banking</dc:title>
  <dc:creator>Ike</dc:creator>
  <cp:lastModifiedBy>Hal Snarr</cp:lastModifiedBy>
  <cp:revision>94</cp:revision>
  <dcterms:created xsi:type="dcterms:W3CDTF">2009-12-08T03:40:16Z</dcterms:created>
  <dcterms:modified xsi:type="dcterms:W3CDTF">2016-10-13T02:38:04Z</dcterms:modified>
</cp:coreProperties>
</file>