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1" r:id="rId1"/>
  </p:sldMasterIdLst>
  <p:notesMasterIdLst>
    <p:notesMasterId r:id="rId64"/>
  </p:notesMasterIdLst>
  <p:sldIdLst>
    <p:sldId id="321" r:id="rId2"/>
    <p:sldId id="320" r:id="rId3"/>
    <p:sldId id="283" r:id="rId4"/>
    <p:sldId id="259" r:id="rId5"/>
    <p:sldId id="279" r:id="rId6"/>
    <p:sldId id="280" r:id="rId7"/>
    <p:sldId id="278" r:id="rId8"/>
    <p:sldId id="269" r:id="rId9"/>
    <p:sldId id="265" r:id="rId10"/>
    <p:sldId id="264" r:id="rId11"/>
    <p:sldId id="284" r:id="rId12"/>
    <p:sldId id="322" r:id="rId13"/>
    <p:sldId id="287" r:id="rId14"/>
    <p:sldId id="288" r:id="rId15"/>
    <p:sldId id="289" r:id="rId16"/>
    <p:sldId id="290" r:id="rId17"/>
    <p:sldId id="291" r:id="rId18"/>
    <p:sldId id="292" r:id="rId19"/>
    <p:sldId id="293" r:id="rId20"/>
    <p:sldId id="294" r:id="rId21"/>
    <p:sldId id="295" r:id="rId22"/>
    <p:sldId id="296" r:id="rId23"/>
    <p:sldId id="297" r:id="rId24"/>
    <p:sldId id="298" r:id="rId25"/>
    <p:sldId id="299" r:id="rId26"/>
    <p:sldId id="300" r:id="rId27"/>
    <p:sldId id="301" r:id="rId28"/>
    <p:sldId id="302" r:id="rId29"/>
    <p:sldId id="303" r:id="rId30"/>
    <p:sldId id="305" r:id="rId31"/>
    <p:sldId id="306" r:id="rId32"/>
    <p:sldId id="312" r:id="rId33"/>
    <p:sldId id="324" r:id="rId34"/>
    <p:sldId id="323" r:id="rId35"/>
    <p:sldId id="326" r:id="rId36"/>
    <p:sldId id="325" r:id="rId37"/>
    <p:sldId id="313" r:id="rId38"/>
    <p:sldId id="327" r:id="rId39"/>
    <p:sldId id="328" r:id="rId40"/>
    <p:sldId id="329" r:id="rId41"/>
    <p:sldId id="330" r:id="rId42"/>
    <p:sldId id="331" r:id="rId43"/>
    <p:sldId id="332" r:id="rId44"/>
    <p:sldId id="333" r:id="rId45"/>
    <p:sldId id="314" r:id="rId46"/>
    <p:sldId id="337" r:id="rId47"/>
    <p:sldId id="343" r:id="rId48"/>
    <p:sldId id="340" r:id="rId49"/>
    <p:sldId id="338" r:id="rId50"/>
    <p:sldId id="341" r:id="rId51"/>
    <p:sldId id="346" r:id="rId52"/>
    <p:sldId id="347" r:id="rId53"/>
    <p:sldId id="348" r:id="rId54"/>
    <p:sldId id="344" r:id="rId55"/>
    <p:sldId id="345" r:id="rId56"/>
    <p:sldId id="349" r:id="rId57"/>
    <p:sldId id="350" r:id="rId58"/>
    <p:sldId id="315" r:id="rId59"/>
    <p:sldId id="316" r:id="rId60"/>
    <p:sldId id="317" r:id="rId61"/>
    <p:sldId id="318" r:id="rId62"/>
    <p:sldId id="319" r:id="rId63"/>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65" charset="0"/>
        <a:ea typeface="ヒラギノ角ゴ Pro W3" pitchFamily="-65" charset="-128"/>
        <a:cs typeface="+mn-cs"/>
      </a:defRPr>
    </a:lvl1pPr>
    <a:lvl2pPr marL="457200" algn="l" rtl="0" fontAlgn="base">
      <a:spcBef>
        <a:spcPct val="0"/>
      </a:spcBef>
      <a:spcAft>
        <a:spcPct val="0"/>
      </a:spcAft>
      <a:defRPr sz="2400" kern="1200">
        <a:solidFill>
          <a:schemeClr val="tx1"/>
        </a:solidFill>
        <a:latin typeface="Times New Roman" pitchFamily="-65" charset="0"/>
        <a:ea typeface="ヒラギノ角ゴ Pro W3" pitchFamily="-65" charset="-128"/>
        <a:cs typeface="+mn-cs"/>
      </a:defRPr>
    </a:lvl2pPr>
    <a:lvl3pPr marL="914400" algn="l" rtl="0" fontAlgn="base">
      <a:spcBef>
        <a:spcPct val="0"/>
      </a:spcBef>
      <a:spcAft>
        <a:spcPct val="0"/>
      </a:spcAft>
      <a:defRPr sz="2400" kern="1200">
        <a:solidFill>
          <a:schemeClr val="tx1"/>
        </a:solidFill>
        <a:latin typeface="Times New Roman" pitchFamily="-65" charset="0"/>
        <a:ea typeface="ヒラギノ角ゴ Pro W3" pitchFamily="-65" charset="-128"/>
        <a:cs typeface="+mn-cs"/>
      </a:defRPr>
    </a:lvl3pPr>
    <a:lvl4pPr marL="1371600" algn="l" rtl="0" fontAlgn="base">
      <a:spcBef>
        <a:spcPct val="0"/>
      </a:spcBef>
      <a:spcAft>
        <a:spcPct val="0"/>
      </a:spcAft>
      <a:defRPr sz="2400" kern="1200">
        <a:solidFill>
          <a:schemeClr val="tx1"/>
        </a:solidFill>
        <a:latin typeface="Times New Roman" pitchFamily="-65" charset="0"/>
        <a:ea typeface="ヒラギノ角ゴ Pro W3" pitchFamily="-65" charset="-128"/>
        <a:cs typeface="+mn-cs"/>
      </a:defRPr>
    </a:lvl4pPr>
    <a:lvl5pPr marL="1828800" algn="l" rtl="0" fontAlgn="base">
      <a:spcBef>
        <a:spcPct val="0"/>
      </a:spcBef>
      <a:spcAft>
        <a:spcPct val="0"/>
      </a:spcAft>
      <a:defRPr sz="2400" kern="1200">
        <a:solidFill>
          <a:schemeClr val="tx1"/>
        </a:solidFill>
        <a:latin typeface="Times New Roman" pitchFamily="-65" charset="0"/>
        <a:ea typeface="ヒラギノ角ゴ Pro W3" pitchFamily="-65" charset="-128"/>
        <a:cs typeface="+mn-cs"/>
      </a:defRPr>
    </a:lvl5pPr>
    <a:lvl6pPr marL="2286000" algn="l" defTabSz="914400" rtl="0" eaLnBrk="1" latinLnBrk="0" hangingPunct="1">
      <a:defRPr sz="2400" kern="1200">
        <a:solidFill>
          <a:schemeClr val="tx1"/>
        </a:solidFill>
        <a:latin typeface="Times New Roman" pitchFamily="-65" charset="0"/>
        <a:ea typeface="ヒラギノ角ゴ Pro W3" pitchFamily="-65" charset="-128"/>
        <a:cs typeface="+mn-cs"/>
      </a:defRPr>
    </a:lvl6pPr>
    <a:lvl7pPr marL="2743200" algn="l" defTabSz="914400" rtl="0" eaLnBrk="1" latinLnBrk="0" hangingPunct="1">
      <a:defRPr sz="2400" kern="1200">
        <a:solidFill>
          <a:schemeClr val="tx1"/>
        </a:solidFill>
        <a:latin typeface="Times New Roman" pitchFamily="-65" charset="0"/>
        <a:ea typeface="ヒラギノ角ゴ Pro W3" pitchFamily="-65" charset="-128"/>
        <a:cs typeface="+mn-cs"/>
      </a:defRPr>
    </a:lvl7pPr>
    <a:lvl8pPr marL="3200400" algn="l" defTabSz="914400" rtl="0" eaLnBrk="1" latinLnBrk="0" hangingPunct="1">
      <a:defRPr sz="2400" kern="1200">
        <a:solidFill>
          <a:schemeClr val="tx1"/>
        </a:solidFill>
        <a:latin typeface="Times New Roman" pitchFamily="-65" charset="0"/>
        <a:ea typeface="ヒラギノ角ゴ Pro W3" pitchFamily="-65" charset="-128"/>
        <a:cs typeface="+mn-cs"/>
      </a:defRPr>
    </a:lvl8pPr>
    <a:lvl9pPr marL="3657600" algn="l" defTabSz="914400" rtl="0" eaLnBrk="1" latinLnBrk="0" hangingPunct="1">
      <a:defRPr sz="2400" kern="1200">
        <a:solidFill>
          <a:schemeClr val="tx1"/>
        </a:solidFill>
        <a:latin typeface="Times New Roman" pitchFamily="-65" charset="0"/>
        <a:ea typeface="ヒラギノ角ゴ Pro W3" pitchFamily="-65" charset="-128"/>
        <a:cs typeface="+mn-cs"/>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FF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3" autoAdjust="0"/>
    <p:restoredTop sz="92000" autoAdjust="0"/>
  </p:normalViewPr>
  <p:slideViewPr>
    <p:cSldViewPr>
      <p:cViewPr varScale="1">
        <p:scale>
          <a:sx n="69" d="100"/>
          <a:sy n="69" d="100"/>
        </p:scale>
        <p:origin x="-96" y="-468"/>
      </p:cViewPr>
      <p:guideLst>
        <p:guide orient="horz" pos="2160"/>
        <p:guide pos="3120"/>
      </p:guideLst>
    </p:cSldViewPr>
  </p:slideViewPr>
  <p:outlineViewPr>
    <p:cViewPr>
      <p:scale>
        <a:sx n="33" d="100"/>
        <a:sy n="33" d="100"/>
      </p:scale>
      <p:origin x="0" y="-24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image" Target="../media/image2.wmf"/><Relationship Id="rId4"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21.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2.wmf"/><Relationship Id="rId1" Type="http://schemas.openxmlformats.org/officeDocument/2006/relationships/image" Target="../media/image25.wmf"/><Relationship Id="rId4" Type="http://schemas.openxmlformats.org/officeDocument/2006/relationships/image" Target="../media/image27.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image" Target="../media/image33.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image" Target="../media/image33.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image" Target="../media/image35.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image" Target="../media/image34.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image" Target="../media/image34.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image" Target="../media/image37.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image" Target="../media/image38.w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39.wmf"/><Relationship Id="rId1" Type="http://schemas.openxmlformats.org/officeDocument/2006/relationships/image" Target="../media/image34.w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image" Target="../media/image40.w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image" Target="../media/image41.wmf"/></Relationships>
</file>

<file path=ppt/drawings/_rels/vmlDrawing19.v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image" Target="../media/image42.w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image" Target="../media/image43.wmf"/></Relationships>
</file>

<file path=ppt/drawings/_rels/vmlDrawing21.v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image" Target="../media/image44.wmf"/></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image" Target="../media/image45.wmf"/></Relationships>
</file>

<file path=ppt/drawings/_rels/vmlDrawing23.vml.rels><?xml version="1.0" encoding="UTF-8" standalone="yes"?>
<Relationships xmlns="http://schemas.openxmlformats.org/package/2006/relationships"><Relationship Id="rId2" Type="http://schemas.openxmlformats.org/officeDocument/2006/relationships/image" Target="../media/image46.wmf"/><Relationship Id="rId1" Type="http://schemas.openxmlformats.org/officeDocument/2006/relationships/image" Target="../media/image34.wmf"/></Relationships>
</file>

<file path=ppt/drawings/_rels/vmlDrawing24.vml.rels><?xml version="1.0" encoding="UTF-8" standalone="yes"?>
<Relationships xmlns="http://schemas.openxmlformats.org/package/2006/relationships"><Relationship Id="rId2" Type="http://schemas.openxmlformats.org/officeDocument/2006/relationships/image" Target="../media/image47.wmf"/><Relationship Id="rId1" Type="http://schemas.openxmlformats.org/officeDocument/2006/relationships/image" Target="../media/image34.wmf"/></Relationships>
</file>

<file path=ppt/drawings/_rels/vmlDrawing25.vml.rels><?xml version="1.0" encoding="UTF-8" standalone="yes"?>
<Relationships xmlns="http://schemas.openxmlformats.org/package/2006/relationships"><Relationship Id="rId2" Type="http://schemas.openxmlformats.org/officeDocument/2006/relationships/image" Target="../media/image48.wmf"/><Relationship Id="rId1" Type="http://schemas.openxmlformats.org/officeDocument/2006/relationships/image" Target="../media/image34.wmf"/></Relationships>
</file>

<file path=ppt/drawings/_rels/vmlDrawing26.vml.rels><?xml version="1.0" encoding="UTF-8" standalone="yes"?>
<Relationships xmlns="http://schemas.openxmlformats.org/package/2006/relationships"><Relationship Id="rId2" Type="http://schemas.openxmlformats.org/officeDocument/2006/relationships/image" Target="../media/image49.wmf"/><Relationship Id="rId1" Type="http://schemas.openxmlformats.org/officeDocument/2006/relationships/image" Target="../media/image34.wmf"/></Relationships>
</file>

<file path=ppt/drawings/_rels/vmlDrawing27.vml.rels><?xml version="1.0" encoding="UTF-8" standalone="yes"?>
<Relationships xmlns="http://schemas.openxmlformats.org/package/2006/relationships"><Relationship Id="rId2" Type="http://schemas.openxmlformats.org/officeDocument/2006/relationships/image" Target="../media/image50.wmf"/><Relationship Id="rId1" Type="http://schemas.openxmlformats.org/officeDocument/2006/relationships/image" Target="../media/image34.wmf"/></Relationships>
</file>

<file path=ppt/drawings/_rels/vmlDrawing28.vml.rels><?xml version="1.0" encoding="UTF-8" standalone="yes"?>
<Relationships xmlns="http://schemas.openxmlformats.org/package/2006/relationships"><Relationship Id="rId2" Type="http://schemas.openxmlformats.org/officeDocument/2006/relationships/image" Target="../media/image51.wmf"/><Relationship Id="rId1" Type="http://schemas.openxmlformats.org/officeDocument/2006/relationships/image" Target="../media/image34.wmf"/></Relationships>
</file>

<file path=ppt/drawings/_rels/vmlDrawing29.vml.rels><?xml version="1.0" encoding="UTF-8" standalone="yes"?>
<Relationships xmlns="http://schemas.openxmlformats.org/package/2006/relationships"><Relationship Id="rId2" Type="http://schemas.openxmlformats.org/officeDocument/2006/relationships/image" Target="../media/image52.wmf"/><Relationship Id="rId1" Type="http://schemas.openxmlformats.org/officeDocument/2006/relationships/image" Target="../media/image34.wmf"/></Relationships>
</file>

<file path=ppt/drawings/_rels/vmlDrawing30.vml.rels><?xml version="1.0" encoding="UTF-8" standalone="yes"?>
<Relationships xmlns="http://schemas.openxmlformats.org/package/2006/relationships"><Relationship Id="rId2" Type="http://schemas.openxmlformats.org/officeDocument/2006/relationships/image" Target="../media/image53.wmf"/><Relationship Id="rId1" Type="http://schemas.openxmlformats.org/officeDocument/2006/relationships/image" Target="../media/image34.wmf"/></Relationships>
</file>

<file path=ppt/drawings/_rels/vmlDrawing31.vml.rels><?xml version="1.0" encoding="UTF-8" standalone="yes"?>
<Relationships xmlns="http://schemas.openxmlformats.org/package/2006/relationships"><Relationship Id="rId2" Type="http://schemas.openxmlformats.org/officeDocument/2006/relationships/image" Target="../media/image53.wmf"/><Relationship Id="rId1" Type="http://schemas.openxmlformats.org/officeDocument/2006/relationships/image" Target="../media/image34.wmf"/></Relationships>
</file>

<file path=ppt/drawings/_rels/vmlDrawing32.vml.rels><?xml version="1.0" encoding="UTF-8" standalone="yes"?>
<Relationships xmlns="http://schemas.openxmlformats.org/package/2006/relationships"><Relationship Id="rId2" Type="http://schemas.openxmlformats.org/officeDocument/2006/relationships/image" Target="../media/image54.wmf"/><Relationship Id="rId1" Type="http://schemas.openxmlformats.org/officeDocument/2006/relationships/image" Target="../media/image34.wmf"/></Relationships>
</file>

<file path=ppt/drawings/_rels/vmlDrawing33.vml.rels><?xml version="1.0" encoding="UTF-8" standalone="yes"?>
<Relationships xmlns="http://schemas.openxmlformats.org/package/2006/relationships"><Relationship Id="rId2" Type="http://schemas.openxmlformats.org/officeDocument/2006/relationships/image" Target="../media/image55.wmf"/><Relationship Id="rId1" Type="http://schemas.openxmlformats.org/officeDocument/2006/relationships/image" Target="../media/image34.wmf"/></Relationships>
</file>

<file path=ppt/drawings/_rels/vmlDrawing34.vml.rels><?xml version="1.0" encoding="UTF-8" standalone="yes"?>
<Relationships xmlns="http://schemas.openxmlformats.org/package/2006/relationships"><Relationship Id="rId2" Type="http://schemas.openxmlformats.org/officeDocument/2006/relationships/image" Target="../media/image53.wmf"/><Relationship Id="rId1" Type="http://schemas.openxmlformats.org/officeDocument/2006/relationships/image" Target="../media/image3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200">
                <a:latin typeface="Times New Roman" pitchFamily="18" charset="0"/>
                <a:ea typeface="+mn-ea"/>
              </a:defRPr>
            </a:lvl1pPr>
          </a:lstStyle>
          <a:p>
            <a:pPr>
              <a:defRPr/>
            </a:pPr>
            <a:endParaRPr lang="en-US"/>
          </a:p>
        </p:txBody>
      </p:sp>
      <p:sp>
        <p:nvSpPr>
          <p:cNvPr id="11267" name="Rectangle 3"/>
          <p:cNvSpPr>
            <a:spLocks noGrp="1" noChangeArrowheads="1"/>
          </p:cNvSpPr>
          <p:nvPr>
            <p:ph type="dt" idx="1"/>
          </p:nvPr>
        </p:nvSpPr>
        <p:spPr bwMode="auto">
          <a:xfrm>
            <a:off x="388620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latin typeface="Times New Roman" pitchFamily="18" charset="0"/>
                <a:ea typeface="+mn-ea"/>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9" name="Rectangle 5"/>
          <p:cNvSpPr>
            <a:spLocks noGrp="1" noChangeArrowheads="1"/>
          </p:cNvSpPr>
          <p:nvPr>
            <p:ph type="body" sz="quarter" idx="3"/>
          </p:nvPr>
        </p:nvSpPr>
        <p:spPr bwMode="auto">
          <a:xfrm>
            <a:off x="914400" y="4343400"/>
            <a:ext cx="5029200" cy="4114800"/>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1270" name="Rectangle 6"/>
          <p:cNvSpPr>
            <a:spLocks noGrp="1" noChangeArrowheads="1"/>
          </p:cNvSpPr>
          <p:nvPr>
            <p:ph type="ftr" sz="quarter" idx="4"/>
          </p:nvPr>
        </p:nvSpPr>
        <p:spPr bwMode="auto">
          <a:xfrm>
            <a:off x="0" y="8686800"/>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defRPr sz="1200">
                <a:latin typeface="Times New Roman" pitchFamily="18" charset="0"/>
                <a:ea typeface="+mn-ea"/>
              </a:defRPr>
            </a:lvl1pPr>
          </a:lstStyle>
          <a:p>
            <a:pPr>
              <a:defRPr/>
            </a:pPr>
            <a:endParaRPr lang="en-US"/>
          </a:p>
        </p:txBody>
      </p:sp>
      <p:sp>
        <p:nvSpPr>
          <p:cNvPr id="11271" name="Rectangle 7"/>
          <p:cNvSpPr>
            <a:spLocks noGrp="1" noChangeArrowheads="1"/>
          </p:cNvSpPr>
          <p:nvPr>
            <p:ph type="sldNum" sz="quarter" idx="5"/>
          </p:nvPr>
        </p:nvSpPr>
        <p:spPr bwMode="auto">
          <a:xfrm>
            <a:off x="3886200" y="8686800"/>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a:latin typeface="Times New Roman" pitchFamily="18" charset="0"/>
                <a:ea typeface="ヒラギノ角ゴ Pro W3" pitchFamily="-1" charset="-128"/>
              </a:defRPr>
            </a:lvl1pPr>
          </a:lstStyle>
          <a:p>
            <a:pPr>
              <a:defRPr/>
            </a:pPr>
            <a:fld id="{4F1C8E04-9A84-4110-841E-C4FEBE17D0B0}" type="slidenum">
              <a:rPr lang="en-US" altLang="en-US"/>
              <a:pPr>
                <a:defRPr/>
              </a:pPr>
              <a:t>‹#›</a:t>
            </a:fld>
            <a:endParaRPr lang="en-US" altLang="en-US"/>
          </a:p>
        </p:txBody>
      </p:sp>
    </p:spTree>
    <p:extLst>
      <p:ext uri="{BB962C8B-B14F-4D97-AF65-F5344CB8AC3E}">
        <p14:creationId xmlns:p14="http://schemas.microsoft.com/office/powerpoint/2010/main" val="41384117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ヒラギノ角ゴ Pro W3" pitchFamily="-65" charset="-128"/>
        <a:cs typeface="ヒラギノ角ゴ Pro W3" pitchFamily="-65" charset="-128"/>
      </a:defRPr>
    </a:lvl1pPr>
    <a:lvl2pPr marL="457200" algn="l" rtl="0" eaLnBrk="0" fontAlgn="base" hangingPunct="0">
      <a:spcBef>
        <a:spcPct val="30000"/>
      </a:spcBef>
      <a:spcAft>
        <a:spcPct val="0"/>
      </a:spcAft>
      <a:defRPr sz="1200" kern="1200">
        <a:solidFill>
          <a:schemeClr val="tx1"/>
        </a:solidFill>
        <a:latin typeface="Times New Roman" pitchFamily="18" charset="0"/>
        <a:ea typeface="ヒラギノ角ゴ Pro W3" pitchFamily="-65"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ヒラギノ角ゴ Pro W3" pitchFamily="-65"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ヒラギノ角ゴ Pro W3" pitchFamily="-65"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ヒラギノ角ゴ Pro W3" pitchFamily="-65"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en.wikipedia.org/wiki/Henry_Hazlitt"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en.wikipedia.org/wiki/Ludwig_von_Mises"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65" charset="0"/>
                <a:ea typeface="ヒラギノ角ゴ Pro W3" pitchFamily="-65" charset="-128"/>
              </a:defRPr>
            </a:lvl1pPr>
            <a:lvl2pPr marL="37931725" indent="-37474525" eaLnBrk="0" hangingPunct="0">
              <a:spcBef>
                <a:spcPct val="30000"/>
              </a:spcBef>
              <a:defRPr sz="1200">
                <a:solidFill>
                  <a:schemeClr val="tx1"/>
                </a:solidFill>
                <a:latin typeface="Times New Roman" pitchFamily="-65" charset="0"/>
                <a:ea typeface="ヒラギノ角ゴ Pro W3" pitchFamily="-65" charset="-128"/>
              </a:defRPr>
            </a:lvl2pPr>
            <a:lvl3pPr marL="1143000" indent="-228600" eaLnBrk="0" hangingPunct="0">
              <a:spcBef>
                <a:spcPct val="30000"/>
              </a:spcBef>
              <a:defRPr sz="1200">
                <a:solidFill>
                  <a:schemeClr val="tx1"/>
                </a:solidFill>
                <a:latin typeface="Times New Roman" pitchFamily="-65" charset="0"/>
                <a:ea typeface="ヒラギノ角ゴ Pro W3" pitchFamily="-65" charset="-128"/>
              </a:defRPr>
            </a:lvl3pPr>
            <a:lvl4pPr marL="1600200" indent="-228600" eaLnBrk="0" hangingPunct="0">
              <a:spcBef>
                <a:spcPct val="30000"/>
              </a:spcBef>
              <a:defRPr sz="1200">
                <a:solidFill>
                  <a:schemeClr val="tx1"/>
                </a:solidFill>
                <a:latin typeface="Times New Roman" pitchFamily="-65" charset="0"/>
                <a:ea typeface="ヒラギノ角ゴ Pro W3" pitchFamily="-65" charset="-128"/>
              </a:defRPr>
            </a:lvl4pPr>
            <a:lvl5pPr marL="2057400" indent="-228600" eaLnBrk="0" hangingPunct="0">
              <a:spcBef>
                <a:spcPct val="30000"/>
              </a:spcBef>
              <a:defRPr sz="1200">
                <a:solidFill>
                  <a:schemeClr val="tx1"/>
                </a:solidFill>
                <a:latin typeface="Times New Roman" pitchFamily="-65" charset="0"/>
                <a:ea typeface="ヒラギノ角ゴ Pro W3" pitchFamily="-65" charset="-128"/>
              </a:defRPr>
            </a:lvl5pPr>
            <a:lvl6pPr marL="25146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6pPr>
            <a:lvl7pPr marL="29718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7pPr>
            <a:lvl8pPr marL="34290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8pPr>
            <a:lvl9pPr marL="38862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9pPr>
          </a:lstStyle>
          <a:p>
            <a:pPr eaLnBrk="1" hangingPunct="1">
              <a:spcBef>
                <a:spcPct val="0"/>
              </a:spcBef>
            </a:pPr>
            <a:fld id="{D861FFD0-5432-440A-9E8D-CE06300D340F}" type="slidenum">
              <a:rPr lang="en-US" altLang="en-US" smtClean="0"/>
              <a:pPr eaLnBrk="1" hangingPunct="1">
                <a:spcBef>
                  <a:spcPct val="0"/>
                </a:spcBef>
              </a:pPr>
              <a:t>2</a:t>
            </a:fld>
            <a:endParaRPr lang="en-US" altLang="en-US" smtClean="0"/>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 typeface="Wingdings" pitchFamily="2" charset="2"/>
              <a:buNone/>
            </a:pPr>
            <a:r>
              <a:rPr lang="en-US" altLang="en-US" sz="2200" dirty="0" smtClean="0">
                <a:latin typeface="Times New Roman" pitchFamily="-65" charset="0"/>
                <a:cs typeface="Times New Roman" pitchFamily="-65" charset="0"/>
              </a:rPr>
              <a:t>In the absence of money, goods and services are exchanged in a barter system where individuals directly exchange the surplus from the fruits of their labor.</a:t>
            </a:r>
          </a:p>
          <a:p>
            <a:pPr lvl="1"/>
            <a:endParaRPr lang="en-US" altLang="en-US" sz="1100" dirty="0" smtClean="0">
              <a:latin typeface="Times New Roman" pitchFamily="-65" charset="0"/>
              <a:cs typeface="Times New Roman" pitchFamily="-65" charset="0"/>
            </a:endParaRPr>
          </a:p>
          <a:p>
            <a:pPr lvl="1"/>
            <a:r>
              <a:rPr lang="en-US" altLang="en-US" sz="1800" dirty="0" smtClean="0">
                <a:latin typeface="Times New Roman" pitchFamily="-65" charset="0"/>
                <a:cs typeface="Times New Roman" pitchFamily="-65" charset="0"/>
              </a:rPr>
              <a:t>Farmer Ted has 50-pound sacks of potatoes &amp; wants coffee or a horse. </a:t>
            </a:r>
          </a:p>
          <a:p>
            <a:pPr lvl="1"/>
            <a:endParaRPr lang="en-US" altLang="en-US" sz="1800" dirty="0" smtClean="0">
              <a:latin typeface="Times New Roman" pitchFamily="-65" charset="0"/>
              <a:cs typeface="Times New Roman" pitchFamily="-65" charset="0"/>
            </a:endParaRPr>
          </a:p>
          <a:p>
            <a:pPr lvl="1"/>
            <a:r>
              <a:rPr lang="en-US" altLang="en-US" sz="1800" dirty="0" smtClean="0">
                <a:latin typeface="Times New Roman" pitchFamily="-65" charset="0"/>
                <a:cs typeface="Times New Roman" pitchFamily="-65" charset="0"/>
              </a:rPr>
              <a:t>Ted lugs around 50-pound sacks of potatoes while seeking those with surplus coffee or a horse and wants potatoes.</a:t>
            </a:r>
          </a:p>
          <a:p>
            <a:pPr lvl="1"/>
            <a:endParaRPr lang="en-US" altLang="en-US" sz="1800" dirty="0" smtClean="0">
              <a:latin typeface="Times New Roman" pitchFamily="-65" charset="0"/>
              <a:cs typeface="Times New Roman" pitchFamily="-65" charset="0"/>
            </a:endParaRPr>
          </a:p>
          <a:p>
            <a:pPr lvl="1"/>
            <a:r>
              <a:rPr lang="en-US" altLang="en-US" sz="1800" dirty="0" smtClean="0">
                <a:latin typeface="Times New Roman" pitchFamily="-65" charset="0"/>
                <a:cs typeface="Times New Roman" pitchFamily="-65" charset="0"/>
              </a:rPr>
              <a:t>If Ted cannot find anyone to make either exchange, he has to find someone who wants potatoes and has something horse owners need. </a:t>
            </a:r>
          </a:p>
          <a:p>
            <a:pPr lvl="1"/>
            <a:endParaRPr lang="en-US" altLang="en-US" sz="1800" dirty="0" smtClean="0">
              <a:latin typeface="Times New Roman" pitchFamily="-65" charset="0"/>
              <a:cs typeface="Times New Roman" pitchFamily="-65" charset="0"/>
            </a:endParaRPr>
          </a:p>
          <a:p>
            <a:pPr lvl="1"/>
            <a:r>
              <a:rPr lang="en-US" altLang="en-US" sz="1800" dirty="0" smtClean="0">
                <a:latin typeface="Times New Roman" pitchFamily="-65" charset="0"/>
                <a:cs typeface="Times New Roman" pitchFamily="-65" charset="0"/>
              </a:rPr>
              <a:t>Horse owners have a commodity that cannot be converted into smaller units that can be exchanged for an ice cream soda or haircut. </a:t>
            </a:r>
            <a:endParaRPr lang="en-US" altLang="en-US" sz="1800" dirty="0">
              <a:latin typeface="Times New Roman" pitchFamily="-65" charset="0"/>
              <a:cs typeface="Times New Roman" pitchFamily="-65" charset="0"/>
            </a:endParaRPr>
          </a:p>
        </p:txBody>
      </p:sp>
    </p:spTree>
    <p:extLst>
      <p:ext uri="{BB962C8B-B14F-4D97-AF65-F5344CB8AC3E}">
        <p14:creationId xmlns:p14="http://schemas.microsoft.com/office/powerpoint/2010/main" val="42678698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65" charset="0"/>
                <a:ea typeface="ヒラギノ角ゴ Pro W3" pitchFamily="-65" charset="-128"/>
              </a:defRPr>
            </a:lvl1pPr>
            <a:lvl2pPr marL="37931725" indent="-37474525" eaLnBrk="0" hangingPunct="0">
              <a:spcBef>
                <a:spcPct val="30000"/>
              </a:spcBef>
              <a:defRPr sz="1200">
                <a:solidFill>
                  <a:schemeClr val="tx1"/>
                </a:solidFill>
                <a:latin typeface="Times New Roman" pitchFamily="-65" charset="0"/>
                <a:ea typeface="ヒラギノ角ゴ Pro W3" pitchFamily="-65" charset="-128"/>
              </a:defRPr>
            </a:lvl2pPr>
            <a:lvl3pPr marL="1143000" indent="-228600" eaLnBrk="0" hangingPunct="0">
              <a:spcBef>
                <a:spcPct val="30000"/>
              </a:spcBef>
              <a:defRPr sz="1200">
                <a:solidFill>
                  <a:schemeClr val="tx1"/>
                </a:solidFill>
                <a:latin typeface="Times New Roman" pitchFamily="-65" charset="0"/>
                <a:ea typeface="ヒラギノ角ゴ Pro W3" pitchFamily="-65" charset="-128"/>
              </a:defRPr>
            </a:lvl3pPr>
            <a:lvl4pPr marL="1600200" indent="-228600" eaLnBrk="0" hangingPunct="0">
              <a:spcBef>
                <a:spcPct val="30000"/>
              </a:spcBef>
              <a:defRPr sz="1200">
                <a:solidFill>
                  <a:schemeClr val="tx1"/>
                </a:solidFill>
                <a:latin typeface="Times New Roman" pitchFamily="-65" charset="0"/>
                <a:ea typeface="ヒラギノ角ゴ Pro W3" pitchFamily="-65" charset="-128"/>
              </a:defRPr>
            </a:lvl4pPr>
            <a:lvl5pPr marL="2057400" indent="-228600" eaLnBrk="0" hangingPunct="0">
              <a:spcBef>
                <a:spcPct val="30000"/>
              </a:spcBef>
              <a:defRPr sz="1200">
                <a:solidFill>
                  <a:schemeClr val="tx1"/>
                </a:solidFill>
                <a:latin typeface="Times New Roman" pitchFamily="-65" charset="0"/>
                <a:ea typeface="ヒラギノ角ゴ Pro W3" pitchFamily="-65" charset="-128"/>
              </a:defRPr>
            </a:lvl5pPr>
            <a:lvl6pPr marL="25146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6pPr>
            <a:lvl7pPr marL="29718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7pPr>
            <a:lvl8pPr marL="34290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8pPr>
            <a:lvl9pPr marL="38862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9pPr>
          </a:lstStyle>
          <a:p>
            <a:pPr eaLnBrk="1" hangingPunct="1">
              <a:spcBef>
                <a:spcPct val="0"/>
              </a:spcBef>
            </a:pPr>
            <a:fld id="{D298163A-14DC-4919-925B-B18EA18F94AB}" type="slidenum">
              <a:rPr lang="en-US" altLang="en-US" smtClean="0"/>
              <a:pPr eaLnBrk="1" hangingPunct="1">
                <a:spcBef>
                  <a:spcPct val="0"/>
                </a:spcBef>
              </a:pPr>
              <a:t>3</a:t>
            </a:fld>
            <a:endParaRPr lang="en-US" altLang="en-US" smtClean="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a:buFont typeface="Wingdings" pitchFamily="2" charset="2"/>
              <a:buNone/>
            </a:pPr>
            <a:r>
              <a:rPr lang="en-US" altLang="en-US" sz="1600" b="1" dirty="0" smtClean="0">
                <a:latin typeface="Times New Roman" pitchFamily="-65" charset="0"/>
              </a:rPr>
              <a:t>double coincidence:</a:t>
            </a:r>
            <a:r>
              <a:rPr lang="en-US" altLang="en-US" sz="1600" dirty="0" smtClean="0">
                <a:latin typeface="Times New Roman" pitchFamily="-65" charset="0"/>
              </a:rPr>
              <a:t> Sellers demand money for their goods, but not everyone has demand for all goods </a:t>
            </a:r>
          </a:p>
          <a:p>
            <a:pPr lvl="1">
              <a:buFont typeface="Wingdings" pitchFamily="2" charset="2"/>
              <a:buNone/>
            </a:pPr>
            <a:endParaRPr lang="en-US" altLang="en-US" sz="1600" dirty="0" smtClean="0">
              <a:latin typeface="Times New Roman" pitchFamily="-65" charset="0"/>
            </a:endParaRPr>
          </a:p>
          <a:p>
            <a:pPr marL="742950" lvl="1" indent="-285750">
              <a:buFont typeface="Arial" panose="020B0604020202020204" pitchFamily="34" charset="0"/>
              <a:buChar char="•"/>
            </a:pPr>
            <a:r>
              <a:rPr lang="en-US" altLang="en-US" sz="1600" dirty="0" smtClean="0">
                <a:latin typeface="Times New Roman" pitchFamily="-65" charset="0"/>
              </a:rPr>
              <a:t>A seller accepts it because she believes when she needs it in the future to buy goods it will be accepted by sellers of those goods</a:t>
            </a:r>
          </a:p>
          <a:p>
            <a:pPr marL="742950" lvl="1" indent="-285750">
              <a:buFont typeface="Arial" panose="020B0604020202020204" pitchFamily="34" charset="0"/>
              <a:buChar char="•"/>
            </a:pPr>
            <a:endParaRPr lang="en-US" altLang="en-US" sz="1600" dirty="0" smtClean="0">
              <a:latin typeface="Times New Roman" pitchFamily="-65" charset="0"/>
            </a:endParaRPr>
          </a:p>
          <a:p>
            <a:pPr marL="742950" lvl="1" indent="-285750">
              <a:buFont typeface="Arial" panose="020B0604020202020204" pitchFamily="34" charset="0"/>
              <a:buChar char="•"/>
            </a:pPr>
            <a:r>
              <a:rPr lang="en-US" altLang="en-US" sz="1600" dirty="0" smtClean="0">
                <a:latin typeface="Times New Roman" pitchFamily="-65" charset="0"/>
              </a:rPr>
              <a:t>A buyer holds and uses it because she believes the seller of a good or service will accept it.</a:t>
            </a:r>
          </a:p>
          <a:p>
            <a:pPr lvl="1">
              <a:buFont typeface="Wingdings" pitchFamily="2" charset="2"/>
              <a:buNone/>
            </a:pPr>
            <a:endParaRPr lang="en-US" altLang="en-US" sz="1600" dirty="0" smtClean="0">
              <a:latin typeface="Times New Roman" pitchFamily="-65" charset="0"/>
            </a:endParaRPr>
          </a:p>
          <a:p>
            <a:pPr lvl="1">
              <a:buFont typeface="Wingdings" pitchFamily="2" charset="2"/>
              <a:buNone/>
            </a:pPr>
            <a:r>
              <a:rPr lang="en-US" altLang="en-US" sz="1600" dirty="0" smtClean="0">
                <a:latin typeface="Times New Roman" pitchFamily="-65" charset="0"/>
              </a:rPr>
              <a:t>It is a unit of account (i.e., prices are quoted in terms of money)</a:t>
            </a:r>
          </a:p>
          <a:p>
            <a:pPr lvl="1">
              <a:buFont typeface="Wingdings" pitchFamily="2" charset="2"/>
              <a:buNone/>
            </a:pPr>
            <a:r>
              <a:rPr lang="en-US" altLang="en-US" sz="1600" dirty="0" smtClean="0">
                <a:latin typeface="Times New Roman" pitchFamily="-65" charset="0"/>
              </a:rPr>
              <a:t>It serves as a store of value even though it may not be a </a:t>
            </a:r>
            <a:r>
              <a:rPr lang="en-US" altLang="en-US" sz="1600" i="1" dirty="0" smtClean="0">
                <a:latin typeface="Times New Roman" pitchFamily="-65" charset="0"/>
              </a:rPr>
              <a:t>perfect</a:t>
            </a:r>
            <a:r>
              <a:rPr lang="en-US" altLang="en-US" sz="1600" dirty="0" smtClean="0">
                <a:latin typeface="Times New Roman" pitchFamily="-65" charset="0"/>
              </a:rPr>
              <a:t> store of value because it loses value during inflation</a:t>
            </a:r>
          </a:p>
          <a:p>
            <a:pPr lvl="1" eaLnBrk="1" hangingPunct="1"/>
            <a:r>
              <a:rPr lang="en-US" altLang="en-US" sz="1600" dirty="0" smtClean="0">
                <a:latin typeface="Times New Roman" pitchFamily="-65" charset="0"/>
              </a:rPr>
              <a:t>It is easily standardized</a:t>
            </a:r>
          </a:p>
          <a:p>
            <a:pPr lvl="1" eaLnBrk="1" hangingPunct="1"/>
            <a:r>
              <a:rPr lang="en-US" altLang="en-US" sz="1600" dirty="0" smtClean="0">
                <a:latin typeface="Times New Roman" pitchFamily="-65" charset="0"/>
              </a:rPr>
              <a:t>It is widely accepted</a:t>
            </a:r>
          </a:p>
          <a:p>
            <a:pPr lvl="1" eaLnBrk="1" hangingPunct="1"/>
            <a:r>
              <a:rPr lang="en-US" altLang="en-US" sz="1600" dirty="0" smtClean="0">
                <a:latin typeface="Times New Roman" pitchFamily="-65" charset="0"/>
              </a:rPr>
              <a:t>It is divisible</a:t>
            </a:r>
          </a:p>
          <a:p>
            <a:pPr lvl="1" eaLnBrk="1" hangingPunct="1"/>
            <a:r>
              <a:rPr lang="en-US" altLang="en-US" sz="1600" dirty="0" smtClean="0">
                <a:latin typeface="Times New Roman" pitchFamily="-65" charset="0"/>
              </a:rPr>
              <a:t>It is easy to carry</a:t>
            </a:r>
          </a:p>
          <a:p>
            <a:pPr lvl="1" eaLnBrk="1" hangingPunct="1"/>
            <a:r>
              <a:rPr lang="en-US" altLang="en-US" sz="1600" dirty="0" smtClean="0">
                <a:latin typeface="Times New Roman" pitchFamily="-65" charset="0"/>
              </a:rPr>
              <a:t>It does not deteriorate quickly</a:t>
            </a:r>
          </a:p>
          <a:p>
            <a:pPr lvl="1" eaLnBrk="1" hangingPunct="1"/>
            <a:endParaRPr lang="en-US" altLang="en-US" sz="1600" dirty="0" smtClean="0">
              <a:latin typeface="Times New Roman" pitchFamily="-65" charset="0"/>
            </a:endParaRPr>
          </a:p>
          <a:p>
            <a:pPr lvl="1" eaLnBrk="1" hangingPunct="1"/>
            <a:endParaRPr lang="en-US" altLang="en-US" sz="1600" dirty="0" smtClean="0">
              <a:latin typeface="Times New Roman" pitchFamily="-65"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600" dirty="0" smtClean="0">
                <a:latin typeface="Times New Roman" panose="02020603050405020304" pitchFamily="18" charset="0"/>
                <a:cs typeface="Times New Roman" panose="02020603050405020304" pitchFamily="18" charset="0"/>
              </a:rPr>
              <a:t>Anything that is regularly used in exchange.</a:t>
            </a:r>
          </a:p>
          <a:p>
            <a:pPr marL="742950" lvl="1" indent="-285750" eaLnBrk="1" hangingPunct="1">
              <a:buFont typeface="Wingdings" panose="05000000000000000000" pitchFamily="2" charset="2"/>
              <a:buChar char="§"/>
            </a:pPr>
            <a:r>
              <a:rPr lang="en-US" altLang="en-US" sz="1800" dirty="0" smtClean="0">
                <a:latin typeface="Times New Roman" pitchFamily="-65" charset="0"/>
                <a:cs typeface="Arial" charset="0"/>
              </a:rPr>
              <a:t>Gold</a:t>
            </a:r>
          </a:p>
          <a:p>
            <a:pPr marL="742950" lvl="1" indent="-285750" eaLnBrk="1" hangingPunct="1">
              <a:buFont typeface="Wingdings" panose="05000000000000000000" pitchFamily="2" charset="2"/>
              <a:buChar char="§"/>
            </a:pPr>
            <a:r>
              <a:rPr lang="en-US" altLang="en-US" sz="1800" dirty="0" smtClean="0">
                <a:latin typeface="Times New Roman" pitchFamily="-65" charset="0"/>
                <a:cs typeface="Arial" charset="0"/>
              </a:rPr>
              <a:t>Silver</a:t>
            </a:r>
          </a:p>
          <a:p>
            <a:pPr marL="742950" lvl="1" indent="-285750" eaLnBrk="1" hangingPunct="1">
              <a:buFont typeface="Wingdings" panose="05000000000000000000" pitchFamily="2" charset="2"/>
              <a:buChar char="§"/>
            </a:pPr>
            <a:r>
              <a:rPr lang="en-US" altLang="en-US" sz="1800" dirty="0" smtClean="0">
                <a:latin typeface="Times New Roman" pitchFamily="-65" charset="0"/>
                <a:cs typeface="Arial" charset="0"/>
              </a:rPr>
              <a:t>Pots</a:t>
            </a:r>
          </a:p>
          <a:p>
            <a:pPr marL="742950" lvl="1" indent="-285750" eaLnBrk="1" hangingPunct="1">
              <a:buFont typeface="Wingdings" panose="05000000000000000000" pitchFamily="2" charset="2"/>
              <a:buChar char="§"/>
            </a:pPr>
            <a:r>
              <a:rPr lang="en-US" altLang="en-US" sz="1800" dirty="0" smtClean="0">
                <a:latin typeface="Times New Roman" pitchFamily="-65" charset="0"/>
                <a:cs typeface="Arial" charset="0"/>
              </a:rPr>
              <a:t>Iron</a:t>
            </a:r>
          </a:p>
          <a:p>
            <a:pPr marL="742950" lvl="1" indent="-285750" eaLnBrk="1" hangingPunct="1">
              <a:buFont typeface="Wingdings" panose="05000000000000000000" pitchFamily="2" charset="2"/>
              <a:buChar char="§"/>
            </a:pPr>
            <a:r>
              <a:rPr lang="en-US" altLang="en-US" sz="1800" dirty="0" smtClean="0">
                <a:latin typeface="Times New Roman" pitchFamily="-65" charset="0"/>
                <a:cs typeface="Arial" charset="0"/>
              </a:rPr>
              <a:t>Copper</a:t>
            </a:r>
          </a:p>
          <a:p>
            <a:pPr marL="742950" lvl="1" indent="-285750" eaLnBrk="1" hangingPunct="1">
              <a:buFont typeface="Wingdings" panose="05000000000000000000" pitchFamily="2" charset="2"/>
              <a:buChar char="§"/>
            </a:pPr>
            <a:r>
              <a:rPr lang="en-US" altLang="en-US" sz="1800" dirty="0" smtClean="0">
                <a:latin typeface="Times New Roman" pitchFamily="-65" charset="0"/>
                <a:cs typeface="Arial" charset="0"/>
              </a:rPr>
              <a:t>Rum</a:t>
            </a:r>
          </a:p>
          <a:p>
            <a:pPr marL="742950" lvl="1" indent="-285750" eaLnBrk="1" hangingPunct="1">
              <a:buFont typeface="Wingdings" panose="05000000000000000000" pitchFamily="2" charset="2"/>
              <a:buChar char="§"/>
            </a:pPr>
            <a:r>
              <a:rPr lang="en-US" altLang="en-US" sz="1800" dirty="0" smtClean="0">
                <a:latin typeface="Times New Roman" pitchFamily="-65" charset="0"/>
                <a:cs typeface="Arial" charset="0"/>
              </a:rPr>
              <a:t>Big Stones</a:t>
            </a:r>
          </a:p>
          <a:p>
            <a:pPr marL="742950" lvl="1" indent="-285750" eaLnBrk="1" hangingPunct="1">
              <a:buFont typeface="Wingdings" panose="05000000000000000000" pitchFamily="2" charset="2"/>
              <a:buChar char="§"/>
            </a:pPr>
            <a:r>
              <a:rPr lang="en-US" altLang="en-US" sz="1800" dirty="0" smtClean="0">
                <a:latin typeface="Times New Roman" pitchFamily="-65" charset="0"/>
                <a:cs typeface="Arial" charset="0"/>
              </a:rPr>
              <a:t>Wine</a:t>
            </a:r>
          </a:p>
          <a:p>
            <a:pPr marL="742950" lvl="1" indent="-285750" eaLnBrk="1" hangingPunct="1">
              <a:buFont typeface="Wingdings" panose="05000000000000000000" pitchFamily="2" charset="2"/>
              <a:buChar char="§"/>
            </a:pPr>
            <a:r>
              <a:rPr lang="en-US" altLang="en-US" sz="1800" dirty="0" smtClean="0">
                <a:latin typeface="Times New Roman" pitchFamily="-65" charset="0"/>
                <a:cs typeface="Arial" charset="0"/>
              </a:rPr>
              <a:t>Corn</a:t>
            </a:r>
          </a:p>
          <a:p>
            <a:pPr marL="742950" lvl="1" indent="-285750" eaLnBrk="1" hangingPunct="1">
              <a:buFont typeface="Wingdings" panose="05000000000000000000" pitchFamily="2" charset="2"/>
              <a:buChar char="§"/>
            </a:pPr>
            <a:r>
              <a:rPr lang="en-US" altLang="en-US" sz="1800" dirty="0" smtClean="0">
                <a:latin typeface="Times New Roman" pitchFamily="-65" charset="0"/>
                <a:cs typeface="Arial" charset="0"/>
              </a:rPr>
              <a:t>Sheep</a:t>
            </a:r>
          </a:p>
          <a:p>
            <a:pPr marL="742950" lvl="1" indent="-285750" eaLnBrk="1" hangingPunct="1">
              <a:buFont typeface="Wingdings" panose="05000000000000000000" pitchFamily="2" charset="2"/>
              <a:buChar char="§"/>
            </a:pPr>
            <a:r>
              <a:rPr lang="en-US" altLang="en-US" sz="1800" dirty="0" smtClean="0">
                <a:latin typeface="Times New Roman" pitchFamily="-65" charset="0"/>
                <a:cs typeface="Arial" charset="0"/>
              </a:rPr>
              <a:t>Whale Teeth</a:t>
            </a:r>
          </a:p>
          <a:p>
            <a:pPr marL="742950" lvl="1" indent="-285750" eaLnBrk="1" hangingPunct="1">
              <a:buFont typeface="Wingdings" panose="05000000000000000000" pitchFamily="2" charset="2"/>
              <a:buChar char="§"/>
            </a:pPr>
            <a:r>
              <a:rPr lang="en-US" altLang="en-US" sz="1800" dirty="0" smtClean="0">
                <a:latin typeface="Times New Roman" pitchFamily="-65" charset="0"/>
                <a:cs typeface="Arial" charset="0"/>
              </a:rPr>
              <a:t>Polished Beads (Wampum)</a:t>
            </a:r>
          </a:p>
          <a:p>
            <a:pPr marL="742950" lvl="1" indent="-285750" eaLnBrk="1" hangingPunct="1">
              <a:buFont typeface="Wingdings" panose="05000000000000000000" pitchFamily="2" charset="2"/>
              <a:buChar char="§"/>
            </a:pPr>
            <a:r>
              <a:rPr lang="en-US" altLang="en-US" sz="1800" dirty="0" smtClean="0">
                <a:latin typeface="Times New Roman" pitchFamily="-65" charset="0"/>
                <a:cs typeface="Arial" charset="0"/>
              </a:rPr>
              <a:t>Cigarettes</a:t>
            </a:r>
          </a:p>
          <a:p>
            <a:pPr marL="742950" lvl="1" indent="-285750" eaLnBrk="1" hangingPunct="1">
              <a:buFont typeface="Wingdings" panose="05000000000000000000" pitchFamily="2" charset="2"/>
              <a:buChar char="§"/>
            </a:pPr>
            <a:endParaRPr lang="en-US" altLang="en-US" sz="1800" dirty="0" smtClean="0">
              <a:latin typeface="Times New Roman" pitchFamily="-65" charset="0"/>
              <a:cs typeface="Arial" charset="0"/>
            </a:endParaRPr>
          </a:p>
          <a:p>
            <a:pPr marL="742950" lvl="1" indent="-285750" eaLnBrk="1" hangingPunct="1">
              <a:buFont typeface="Wingdings" panose="05000000000000000000" pitchFamily="2" charset="2"/>
              <a:buChar char="§"/>
            </a:pPr>
            <a:r>
              <a:rPr lang="en-US" altLang="en-US" sz="1800" dirty="0" smtClean="0">
                <a:latin typeface="Times New Roman" pitchFamily="-65" charset="0"/>
                <a:cs typeface="Arial" charset="0"/>
              </a:rPr>
              <a:t>Coat check tickets?</a:t>
            </a:r>
          </a:p>
          <a:p>
            <a:pPr marL="742950" lvl="1" indent="-285750" eaLnBrk="1" hangingPunct="1">
              <a:buFont typeface="Wingdings" panose="05000000000000000000" pitchFamily="2" charset="2"/>
              <a:buChar char="§"/>
            </a:pPr>
            <a:endParaRPr lang="en-US" altLang="en-US" sz="1800" dirty="0" smtClean="0">
              <a:latin typeface="Times New Roman" pitchFamily="-65" charset="0"/>
              <a:cs typeface="Arial" charset="0"/>
            </a:endParaRPr>
          </a:p>
          <a:p>
            <a:pPr marL="0" lvl="1" eaLnBrk="1" hangingPunct="1"/>
            <a:r>
              <a:rPr lang="en-US" altLang="en-US" sz="1800" i="1" dirty="0" smtClean="0"/>
              <a:t>The Shawshank Redemption</a:t>
            </a:r>
            <a:r>
              <a:rPr lang="en-US" altLang="en-US" sz="1800" dirty="0" smtClean="0"/>
              <a:t>, inmates exchanged cigarettes for posters, whiskey, and playing cards. </a:t>
            </a:r>
          </a:p>
          <a:p>
            <a:pPr marL="0" lvl="1" eaLnBrk="1" hangingPunct="1"/>
            <a:endParaRPr lang="en-US" altLang="en-US" sz="1800" i="1" dirty="0" smtClean="0"/>
          </a:p>
          <a:p>
            <a:pPr marL="0" lvl="1" eaLnBrk="1" hangingPunct="1"/>
            <a:r>
              <a:rPr lang="en-US" altLang="en-US" sz="1800" i="1" dirty="0" smtClean="0"/>
              <a:t>In Time</a:t>
            </a:r>
            <a:r>
              <a:rPr lang="en-US" altLang="en-US" sz="1800" dirty="0" smtClean="0"/>
              <a:t> depicts a future where time is literally money that is used to purchase immortality. </a:t>
            </a:r>
          </a:p>
          <a:p>
            <a:pPr marL="0" lvl="1" eaLnBrk="1" hangingPunct="1"/>
            <a:endParaRPr lang="en-US" altLang="en-US" sz="1800" dirty="0" smtClean="0"/>
          </a:p>
          <a:p>
            <a:pPr marL="0" lvl="1" eaLnBrk="1" hangingPunct="1"/>
            <a:r>
              <a:rPr lang="en-US" altLang="en-US" sz="1800" i="1" dirty="0" smtClean="0"/>
              <a:t>When the inhabitants of one country became more dependent on those of another, and they imported what they needed, and exported what they had too much of, money necessarily came into use </a:t>
            </a:r>
            <a:r>
              <a:rPr lang="en-US" altLang="en-US" sz="1800" dirty="0" smtClean="0"/>
              <a:t>– Aristotle (in </a:t>
            </a:r>
            <a:r>
              <a:rPr lang="en-US" altLang="en-US" sz="1800" i="1" dirty="0" smtClean="0"/>
              <a:t>Politics</a:t>
            </a:r>
            <a:r>
              <a:rPr lang="en-US" altLang="en-US" sz="1800" dirty="0" smtClean="0"/>
              <a:t>)</a:t>
            </a:r>
          </a:p>
          <a:p>
            <a:pPr marL="285750" lvl="0" indent="-285750" eaLnBrk="1" hangingPunct="1">
              <a:buFont typeface="Wingdings" panose="05000000000000000000" pitchFamily="2" charset="2"/>
              <a:buChar char="§"/>
            </a:pPr>
            <a:endParaRPr lang="en-US" altLang="en-US" sz="1600" dirty="0" smtClean="0">
              <a:latin typeface="Times New Roman" pitchFamily="-65" charset="0"/>
            </a:endParaRPr>
          </a:p>
        </p:txBody>
      </p:sp>
    </p:spTree>
    <p:extLst>
      <p:ext uri="{BB962C8B-B14F-4D97-AF65-F5344CB8AC3E}">
        <p14:creationId xmlns:p14="http://schemas.microsoft.com/office/powerpoint/2010/main" val="2483287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65" charset="0"/>
                <a:ea typeface="ヒラギノ角ゴ Pro W3" pitchFamily="-65" charset="-128"/>
              </a:defRPr>
            </a:lvl1pPr>
            <a:lvl2pPr marL="37931725" indent="-37474525" eaLnBrk="0" hangingPunct="0">
              <a:spcBef>
                <a:spcPct val="30000"/>
              </a:spcBef>
              <a:defRPr sz="1200">
                <a:solidFill>
                  <a:schemeClr val="tx1"/>
                </a:solidFill>
                <a:latin typeface="Times New Roman" pitchFamily="-65" charset="0"/>
                <a:ea typeface="ヒラギノ角ゴ Pro W3" pitchFamily="-65" charset="-128"/>
              </a:defRPr>
            </a:lvl2pPr>
            <a:lvl3pPr marL="1143000" indent="-228600" eaLnBrk="0" hangingPunct="0">
              <a:spcBef>
                <a:spcPct val="30000"/>
              </a:spcBef>
              <a:defRPr sz="1200">
                <a:solidFill>
                  <a:schemeClr val="tx1"/>
                </a:solidFill>
                <a:latin typeface="Times New Roman" pitchFamily="-65" charset="0"/>
                <a:ea typeface="ヒラギノ角ゴ Pro W3" pitchFamily="-65" charset="-128"/>
              </a:defRPr>
            </a:lvl3pPr>
            <a:lvl4pPr marL="1600200" indent="-228600" eaLnBrk="0" hangingPunct="0">
              <a:spcBef>
                <a:spcPct val="30000"/>
              </a:spcBef>
              <a:defRPr sz="1200">
                <a:solidFill>
                  <a:schemeClr val="tx1"/>
                </a:solidFill>
                <a:latin typeface="Times New Roman" pitchFamily="-65" charset="0"/>
                <a:ea typeface="ヒラギノ角ゴ Pro W3" pitchFamily="-65" charset="-128"/>
              </a:defRPr>
            </a:lvl4pPr>
            <a:lvl5pPr marL="2057400" indent="-228600" eaLnBrk="0" hangingPunct="0">
              <a:spcBef>
                <a:spcPct val="30000"/>
              </a:spcBef>
              <a:defRPr sz="1200">
                <a:solidFill>
                  <a:schemeClr val="tx1"/>
                </a:solidFill>
                <a:latin typeface="Times New Roman" pitchFamily="-65" charset="0"/>
                <a:ea typeface="ヒラギノ角ゴ Pro W3" pitchFamily="-65" charset="-128"/>
              </a:defRPr>
            </a:lvl5pPr>
            <a:lvl6pPr marL="25146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6pPr>
            <a:lvl7pPr marL="29718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7pPr>
            <a:lvl8pPr marL="34290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8pPr>
            <a:lvl9pPr marL="38862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9pPr>
          </a:lstStyle>
          <a:p>
            <a:pPr eaLnBrk="1" hangingPunct="1">
              <a:spcBef>
                <a:spcPct val="0"/>
              </a:spcBef>
            </a:pPr>
            <a:fld id="{5F39894A-F69E-4362-8255-84A16CEF39AA}" type="slidenum">
              <a:rPr lang="en-US" altLang="en-US" smtClean="0"/>
              <a:pPr eaLnBrk="1" hangingPunct="1">
                <a:spcBef>
                  <a:spcPct val="0"/>
                </a:spcBef>
              </a:pPr>
              <a:t>4</a:t>
            </a:fld>
            <a:endParaRPr lang="en-US" altLang="en-US" smtClean="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Times New Roman" pitchFamily="-65" charset="0"/>
              </a:rPr>
              <a:t>Coins were first minted between 700 and 500 BC (Weatherford, 1997)</a:t>
            </a:r>
          </a:p>
          <a:p>
            <a:endParaRPr lang="en-US" altLang="en-US" smtClean="0">
              <a:latin typeface="Times New Roman" pitchFamily="-65" charset="0"/>
            </a:endParaRPr>
          </a:p>
        </p:txBody>
      </p:sp>
    </p:spTree>
    <p:extLst>
      <p:ext uri="{BB962C8B-B14F-4D97-AF65-F5344CB8AC3E}">
        <p14:creationId xmlns:p14="http://schemas.microsoft.com/office/powerpoint/2010/main" val="1528671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65" charset="0"/>
                <a:ea typeface="ヒラギノ角ゴ Pro W3" pitchFamily="-65" charset="-128"/>
              </a:defRPr>
            </a:lvl1pPr>
            <a:lvl2pPr marL="37931725" indent="-37474525" eaLnBrk="0" hangingPunct="0">
              <a:spcBef>
                <a:spcPct val="30000"/>
              </a:spcBef>
              <a:defRPr sz="1200">
                <a:solidFill>
                  <a:schemeClr val="tx1"/>
                </a:solidFill>
                <a:latin typeface="Times New Roman" pitchFamily="-65" charset="0"/>
                <a:ea typeface="ヒラギノ角ゴ Pro W3" pitchFamily="-65" charset="-128"/>
              </a:defRPr>
            </a:lvl2pPr>
            <a:lvl3pPr marL="1143000" indent="-228600" eaLnBrk="0" hangingPunct="0">
              <a:spcBef>
                <a:spcPct val="30000"/>
              </a:spcBef>
              <a:defRPr sz="1200">
                <a:solidFill>
                  <a:schemeClr val="tx1"/>
                </a:solidFill>
                <a:latin typeface="Times New Roman" pitchFamily="-65" charset="0"/>
                <a:ea typeface="ヒラギノ角ゴ Pro W3" pitchFamily="-65" charset="-128"/>
              </a:defRPr>
            </a:lvl3pPr>
            <a:lvl4pPr marL="1600200" indent="-228600" eaLnBrk="0" hangingPunct="0">
              <a:spcBef>
                <a:spcPct val="30000"/>
              </a:spcBef>
              <a:defRPr sz="1200">
                <a:solidFill>
                  <a:schemeClr val="tx1"/>
                </a:solidFill>
                <a:latin typeface="Times New Roman" pitchFamily="-65" charset="0"/>
                <a:ea typeface="ヒラギノ角ゴ Pro W3" pitchFamily="-65" charset="-128"/>
              </a:defRPr>
            </a:lvl4pPr>
            <a:lvl5pPr marL="2057400" indent="-228600" eaLnBrk="0" hangingPunct="0">
              <a:spcBef>
                <a:spcPct val="30000"/>
              </a:spcBef>
              <a:defRPr sz="1200">
                <a:solidFill>
                  <a:schemeClr val="tx1"/>
                </a:solidFill>
                <a:latin typeface="Times New Roman" pitchFamily="-65" charset="0"/>
                <a:ea typeface="ヒラギノ角ゴ Pro W3" pitchFamily="-65" charset="-128"/>
              </a:defRPr>
            </a:lvl5pPr>
            <a:lvl6pPr marL="25146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6pPr>
            <a:lvl7pPr marL="29718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7pPr>
            <a:lvl8pPr marL="34290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8pPr>
            <a:lvl9pPr marL="38862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9pPr>
          </a:lstStyle>
          <a:p>
            <a:pPr eaLnBrk="1" hangingPunct="1">
              <a:spcBef>
                <a:spcPct val="0"/>
              </a:spcBef>
            </a:pPr>
            <a:fld id="{FC81AC74-DABF-4D3E-B64B-FB9E59A81232}" type="slidenum">
              <a:rPr lang="en-US" altLang="en-US" smtClean="0"/>
              <a:pPr eaLnBrk="1" hangingPunct="1">
                <a:spcBef>
                  <a:spcPct val="0"/>
                </a:spcBef>
              </a:pPr>
              <a:t>5</a:t>
            </a:fld>
            <a:endParaRPr lang="en-US" altLang="en-US"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Times New Roman" pitchFamily="-65" charset="0"/>
              </a:rPr>
              <a:t>chiao-tzu was the first paper money</a:t>
            </a:r>
          </a:p>
          <a:p>
            <a:endParaRPr lang="en-US" altLang="en-US" smtClean="0">
              <a:latin typeface="Times New Roman" pitchFamily="-65" charset="0"/>
            </a:endParaRPr>
          </a:p>
          <a:p>
            <a:r>
              <a:rPr lang="en-US" altLang="en-US" smtClean="0">
                <a:latin typeface="Times New Roman" pitchFamily="-65" charset="0"/>
              </a:rPr>
              <a:t>issued in 10</a:t>
            </a:r>
            <a:r>
              <a:rPr lang="en-US" altLang="en-US" baseline="30000" smtClean="0">
                <a:latin typeface="Times New Roman" pitchFamily="-65" charset="0"/>
              </a:rPr>
              <a:t>th</a:t>
            </a:r>
            <a:r>
              <a:rPr lang="en-US" altLang="en-US" smtClean="0">
                <a:latin typeface="Times New Roman" pitchFamily="-65" charset="0"/>
              </a:rPr>
              <a:t> century Szechwan, China (Lui, 1983). </a:t>
            </a:r>
          </a:p>
          <a:p>
            <a:endParaRPr lang="en-US" altLang="en-US" smtClean="0">
              <a:latin typeface="Times New Roman" pitchFamily="-65" charset="0"/>
            </a:endParaRPr>
          </a:p>
          <a:p>
            <a:r>
              <a:rPr lang="en-US" altLang="en-US" smtClean="0">
                <a:latin typeface="Times New Roman" pitchFamily="-65" charset="0"/>
              </a:rPr>
              <a:t>It was a bank receipt for iron Chinese coins deposited in Szechwan banks. </a:t>
            </a:r>
          </a:p>
          <a:p>
            <a:endParaRPr lang="en-US" altLang="en-US" smtClean="0">
              <a:latin typeface="Times New Roman" pitchFamily="-65" charset="0"/>
            </a:endParaRPr>
          </a:p>
          <a:p>
            <a:endParaRPr lang="en-US" altLang="en-US" smtClean="0">
              <a:latin typeface="Times New Roman" pitchFamily="-65" charset="0"/>
            </a:endParaRPr>
          </a:p>
        </p:txBody>
      </p:sp>
    </p:spTree>
    <p:extLst>
      <p:ext uri="{BB962C8B-B14F-4D97-AF65-F5344CB8AC3E}">
        <p14:creationId xmlns:p14="http://schemas.microsoft.com/office/powerpoint/2010/main" val="4062268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65" charset="0"/>
                <a:ea typeface="ヒラギノ角ゴ Pro W3" pitchFamily="-65" charset="-128"/>
              </a:defRPr>
            </a:lvl1pPr>
            <a:lvl2pPr marL="37931725" indent="-37474525" eaLnBrk="0" hangingPunct="0">
              <a:spcBef>
                <a:spcPct val="30000"/>
              </a:spcBef>
              <a:defRPr sz="1200">
                <a:solidFill>
                  <a:schemeClr val="tx1"/>
                </a:solidFill>
                <a:latin typeface="Times New Roman" pitchFamily="-65" charset="0"/>
                <a:ea typeface="ヒラギノ角ゴ Pro W3" pitchFamily="-65" charset="-128"/>
              </a:defRPr>
            </a:lvl2pPr>
            <a:lvl3pPr marL="1143000" indent="-228600" eaLnBrk="0" hangingPunct="0">
              <a:spcBef>
                <a:spcPct val="30000"/>
              </a:spcBef>
              <a:defRPr sz="1200">
                <a:solidFill>
                  <a:schemeClr val="tx1"/>
                </a:solidFill>
                <a:latin typeface="Times New Roman" pitchFamily="-65" charset="0"/>
                <a:ea typeface="ヒラギノ角ゴ Pro W3" pitchFamily="-65" charset="-128"/>
              </a:defRPr>
            </a:lvl3pPr>
            <a:lvl4pPr marL="1600200" indent="-228600" eaLnBrk="0" hangingPunct="0">
              <a:spcBef>
                <a:spcPct val="30000"/>
              </a:spcBef>
              <a:defRPr sz="1200">
                <a:solidFill>
                  <a:schemeClr val="tx1"/>
                </a:solidFill>
                <a:latin typeface="Times New Roman" pitchFamily="-65" charset="0"/>
                <a:ea typeface="ヒラギノ角ゴ Pro W3" pitchFamily="-65" charset="-128"/>
              </a:defRPr>
            </a:lvl4pPr>
            <a:lvl5pPr marL="2057400" indent="-228600" eaLnBrk="0" hangingPunct="0">
              <a:spcBef>
                <a:spcPct val="30000"/>
              </a:spcBef>
              <a:defRPr sz="1200">
                <a:solidFill>
                  <a:schemeClr val="tx1"/>
                </a:solidFill>
                <a:latin typeface="Times New Roman" pitchFamily="-65" charset="0"/>
                <a:ea typeface="ヒラギノ角ゴ Pro W3" pitchFamily="-65" charset="-128"/>
              </a:defRPr>
            </a:lvl5pPr>
            <a:lvl6pPr marL="25146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6pPr>
            <a:lvl7pPr marL="29718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7pPr>
            <a:lvl8pPr marL="34290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8pPr>
            <a:lvl9pPr marL="38862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9pPr>
          </a:lstStyle>
          <a:p>
            <a:pPr eaLnBrk="1" hangingPunct="1">
              <a:spcBef>
                <a:spcPct val="0"/>
              </a:spcBef>
            </a:pPr>
            <a:fld id="{F30A1CE8-7593-48D9-80DE-CF665F5AE14D}" type="slidenum">
              <a:rPr lang="en-US" altLang="en-US" smtClean="0"/>
              <a:pPr eaLnBrk="1" hangingPunct="1">
                <a:spcBef>
                  <a:spcPct val="0"/>
                </a:spcBef>
              </a:pPr>
              <a:t>6</a:t>
            </a:fld>
            <a:endParaRPr lang="en-US" altLang="en-US" smtClean="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Times New Roman" pitchFamily="-65" charset="0"/>
              </a:rPr>
              <a:t>In 16th century London, goldsmiths began charging fees for safely storing gold coins. </a:t>
            </a:r>
          </a:p>
          <a:p>
            <a:endParaRPr lang="en-US" altLang="en-US" smtClean="0">
              <a:latin typeface="Times New Roman" pitchFamily="-65" charset="0"/>
            </a:endParaRPr>
          </a:p>
          <a:p>
            <a:r>
              <a:rPr lang="en-US" altLang="en-US" smtClean="0">
                <a:latin typeface="Times New Roman" pitchFamily="-65" charset="0"/>
              </a:rPr>
              <a:t>The receipts were redeemable to only the depositor </a:t>
            </a:r>
            <a:r>
              <a:rPr lang="en-US" altLang="en-US" i="1" smtClean="0">
                <a:latin typeface="Times New Roman" pitchFamily="-65" charset="0"/>
              </a:rPr>
              <a:t>unless</a:t>
            </a:r>
            <a:r>
              <a:rPr lang="en-US" altLang="en-US" smtClean="0">
                <a:latin typeface="Times New Roman" pitchFamily="-65" charset="0"/>
              </a:rPr>
              <a:t> ‘or bearer’ was printed next to his or her name. </a:t>
            </a:r>
          </a:p>
          <a:p>
            <a:endParaRPr lang="en-US" altLang="en-US" smtClean="0">
              <a:latin typeface="Times New Roman" pitchFamily="-65" charset="0"/>
            </a:endParaRPr>
          </a:p>
          <a:p>
            <a:r>
              <a:rPr lang="en-US" altLang="en-US" smtClean="0">
                <a:latin typeface="Times New Roman" pitchFamily="-65" charset="0"/>
              </a:rPr>
              <a:t>In 1694, the Bank of England began issuing receipts called banknotes called the British Pound. </a:t>
            </a:r>
          </a:p>
          <a:p>
            <a:endParaRPr lang="en-US" altLang="en-US" smtClean="0">
              <a:latin typeface="Times New Roman" pitchFamily="-65" charset="0"/>
            </a:endParaRPr>
          </a:p>
          <a:p>
            <a:r>
              <a:rPr lang="en-US" altLang="en-US" smtClean="0">
                <a:latin typeface="Times New Roman" pitchFamily="-65" charset="0"/>
              </a:rPr>
              <a:t>The notes circulated as money because they were redeemable in gold.</a:t>
            </a:r>
          </a:p>
        </p:txBody>
      </p:sp>
    </p:spTree>
    <p:extLst>
      <p:ext uri="{BB962C8B-B14F-4D97-AF65-F5344CB8AC3E}">
        <p14:creationId xmlns:p14="http://schemas.microsoft.com/office/powerpoint/2010/main" val="29830202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65" charset="0"/>
                <a:ea typeface="ヒラギノ角ゴ Pro W3" pitchFamily="-65" charset="-128"/>
              </a:defRPr>
            </a:lvl1pPr>
            <a:lvl2pPr marL="37931725" indent="-37474525" eaLnBrk="0" hangingPunct="0">
              <a:spcBef>
                <a:spcPct val="30000"/>
              </a:spcBef>
              <a:defRPr sz="1200">
                <a:solidFill>
                  <a:schemeClr val="tx1"/>
                </a:solidFill>
                <a:latin typeface="Times New Roman" pitchFamily="-65" charset="0"/>
                <a:ea typeface="ヒラギノ角ゴ Pro W3" pitchFamily="-65" charset="-128"/>
              </a:defRPr>
            </a:lvl2pPr>
            <a:lvl3pPr marL="1143000" indent="-228600" eaLnBrk="0" hangingPunct="0">
              <a:spcBef>
                <a:spcPct val="30000"/>
              </a:spcBef>
              <a:defRPr sz="1200">
                <a:solidFill>
                  <a:schemeClr val="tx1"/>
                </a:solidFill>
                <a:latin typeface="Times New Roman" pitchFamily="-65" charset="0"/>
                <a:ea typeface="ヒラギノ角ゴ Pro W3" pitchFamily="-65" charset="-128"/>
              </a:defRPr>
            </a:lvl3pPr>
            <a:lvl4pPr marL="1600200" indent="-228600" eaLnBrk="0" hangingPunct="0">
              <a:spcBef>
                <a:spcPct val="30000"/>
              </a:spcBef>
              <a:defRPr sz="1200">
                <a:solidFill>
                  <a:schemeClr val="tx1"/>
                </a:solidFill>
                <a:latin typeface="Times New Roman" pitchFamily="-65" charset="0"/>
                <a:ea typeface="ヒラギノ角ゴ Pro W3" pitchFamily="-65" charset="-128"/>
              </a:defRPr>
            </a:lvl4pPr>
            <a:lvl5pPr marL="2057400" indent="-228600" eaLnBrk="0" hangingPunct="0">
              <a:spcBef>
                <a:spcPct val="30000"/>
              </a:spcBef>
              <a:defRPr sz="1200">
                <a:solidFill>
                  <a:schemeClr val="tx1"/>
                </a:solidFill>
                <a:latin typeface="Times New Roman" pitchFamily="-65" charset="0"/>
                <a:ea typeface="ヒラギノ角ゴ Pro W3" pitchFamily="-65" charset="-128"/>
              </a:defRPr>
            </a:lvl5pPr>
            <a:lvl6pPr marL="25146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6pPr>
            <a:lvl7pPr marL="29718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7pPr>
            <a:lvl8pPr marL="34290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8pPr>
            <a:lvl9pPr marL="38862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9pPr>
          </a:lstStyle>
          <a:p>
            <a:pPr eaLnBrk="1" hangingPunct="1">
              <a:spcBef>
                <a:spcPct val="0"/>
              </a:spcBef>
            </a:pPr>
            <a:fld id="{3AB53C88-8BE1-4C5D-9748-C66E910C172B}" type="slidenum">
              <a:rPr lang="en-US" altLang="en-US" smtClean="0"/>
              <a:pPr eaLnBrk="1" hangingPunct="1">
                <a:spcBef>
                  <a:spcPct val="0"/>
                </a:spcBef>
              </a:pPr>
              <a:t>7</a:t>
            </a:fld>
            <a:endParaRPr lang="en-US" altLang="en-US"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Times New Roman" pitchFamily="-65" charset="0"/>
              </a:rPr>
              <a:t>When the Szechwan government took control of this money in 1023, chiao-tzu became the world’s first </a:t>
            </a:r>
            <a:r>
              <a:rPr lang="en-US" altLang="en-US" b="1" smtClean="0">
                <a:latin typeface="Times New Roman" pitchFamily="-65" charset="0"/>
              </a:rPr>
              <a:t>fiat money</a:t>
            </a:r>
            <a:r>
              <a:rPr lang="en-US" altLang="en-US" smtClean="0">
                <a:latin typeface="Times New Roman" pitchFamily="-65" charset="0"/>
              </a:rPr>
              <a:t>, money backed not by commodities but by government decree. </a:t>
            </a:r>
          </a:p>
          <a:p>
            <a:endParaRPr lang="en-US" altLang="en-US" smtClean="0">
              <a:latin typeface="Times New Roman" pitchFamily="-65" charset="0"/>
            </a:endParaRPr>
          </a:p>
          <a:p>
            <a:r>
              <a:rPr lang="en-US" altLang="en-US" smtClean="0">
                <a:latin typeface="Times New Roman" pitchFamily="-65" charset="0"/>
              </a:rPr>
              <a:t>… in the U.S.’s case, backed by God</a:t>
            </a:r>
          </a:p>
          <a:p>
            <a:endParaRPr lang="en-US" altLang="en-US" smtClean="0">
              <a:latin typeface="Times New Roman" pitchFamily="-65" charset="0"/>
            </a:endParaRPr>
          </a:p>
          <a:p>
            <a:r>
              <a:rPr lang="en-US" altLang="en-US" smtClean="0">
                <a:latin typeface="Times New Roman" pitchFamily="-65" charset="0"/>
              </a:rPr>
              <a:t>In 1931, the British Pound became fiat money when the United Kingdom abandoned the gold standard.</a:t>
            </a:r>
          </a:p>
          <a:p>
            <a:endParaRPr lang="en-US" altLang="en-US" smtClean="0">
              <a:latin typeface="Times New Roman" pitchFamily="-65" charset="0"/>
            </a:endParaRPr>
          </a:p>
          <a:p>
            <a:r>
              <a:rPr lang="en-US" altLang="en-US" smtClean="0">
                <a:latin typeface="Times New Roman" pitchFamily="-65" charset="0"/>
              </a:rPr>
              <a:t>In the U.S., converting the dollar into fiat money took nearly forty years </a:t>
            </a:r>
            <a:r>
              <a:rPr lang="en-US" altLang="en-US" i="1" smtClean="0">
                <a:latin typeface="Times New Roman" pitchFamily="-65" charset="0"/>
              </a:rPr>
              <a:t>perhaps </a:t>
            </a:r>
            <a:r>
              <a:rPr lang="en-US" altLang="en-US" smtClean="0">
                <a:latin typeface="Times New Roman" pitchFamily="-65" charset="0"/>
              </a:rPr>
              <a:t>a result of the classical-liberal founding principles</a:t>
            </a:r>
          </a:p>
          <a:p>
            <a:endParaRPr lang="en-US" altLang="en-US" smtClean="0">
              <a:latin typeface="Times New Roman" pitchFamily="-65" charset="0"/>
            </a:endParaRPr>
          </a:p>
          <a:p>
            <a:r>
              <a:rPr lang="en-US" altLang="en-US" smtClean="0">
                <a:latin typeface="Times New Roman" pitchFamily="-65" charset="0"/>
              </a:rPr>
              <a:t>FDR ended the gold standard in domestic exchanges and restricted private ownership of gold with the Emergency Banking Act of 1933, EO 6102, and the Gold Reserve Act of 1934. </a:t>
            </a:r>
          </a:p>
          <a:p>
            <a:endParaRPr lang="en-US" altLang="en-US" smtClean="0">
              <a:latin typeface="Times New Roman" pitchFamily="-65" charset="0"/>
            </a:endParaRPr>
          </a:p>
          <a:p>
            <a:r>
              <a:rPr lang="en-US" altLang="en-US" smtClean="0">
                <a:latin typeface="Times New Roman" pitchFamily="-65" charset="0"/>
              </a:rPr>
              <a:t>President Nixon completed the process, ending he gold standard in foreign exchanges, when he issued EO 11615 in 1971. </a:t>
            </a:r>
            <a:br>
              <a:rPr lang="en-US" altLang="en-US" smtClean="0">
                <a:latin typeface="Times New Roman" pitchFamily="-65" charset="0"/>
              </a:rPr>
            </a:br>
            <a:r>
              <a:rPr lang="en-US" altLang="en-US" smtClean="0">
                <a:latin typeface="Times New Roman" pitchFamily="-65" charset="0"/>
              </a:rPr>
              <a:t/>
            </a:r>
            <a:br>
              <a:rPr lang="en-US" altLang="en-US" smtClean="0">
                <a:latin typeface="Times New Roman" pitchFamily="-65" charset="0"/>
              </a:rPr>
            </a:br>
            <a:r>
              <a:rPr lang="en-US" altLang="en-US" smtClean="0">
                <a:latin typeface="Times New Roman" pitchFamily="-65" charset="0"/>
              </a:rPr>
              <a:t>Meanwhile, In God We Trust began appearing on U.S. paper money in 1957. </a:t>
            </a:r>
            <a:br>
              <a:rPr lang="en-US" altLang="en-US" smtClean="0">
                <a:latin typeface="Times New Roman" pitchFamily="-65" charset="0"/>
              </a:rPr>
            </a:br>
            <a:r>
              <a:rPr lang="en-US" altLang="en-US" smtClean="0">
                <a:latin typeface="Times New Roman" pitchFamily="-65" charset="0"/>
              </a:rPr>
              <a:t/>
            </a:r>
            <a:br>
              <a:rPr lang="en-US" altLang="en-US" smtClean="0">
                <a:latin typeface="Times New Roman" pitchFamily="-65" charset="0"/>
              </a:rPr>
            </a:br>
            <a:r>
              <a:rPr lang="en-US" altLang="en-US" smtClean="0">
                <a:latin typeface="Times New Roman" pitchFamily="-65" charset="0"/>
              </a:rPr>
              <a:t>Hence, presidents from FDR to Nixon removed the ‘l’ in ‘gold’ on the dollar, which slowly transitioned it from the gold standard to the God standard.</a:t>
            </a:r>
          </a:p>
        </p:txBody>
      </p:sp>
    </p:spTree>
    <p:extLst>
      <p:ext uri="{BB962C8B-B14F-4D97-AF65-F5344CB8AC3E}">
        <p14:creationId xmlns:p14="http://schemas.microsoft.com/office/powerpoint/2010/main" val="6758822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itchFamily="-65" charset="0"/>
              </a:rPr>
              <a:t>Predictions of a cashless society have been around for decades, but they have not come to fruition</a:t>
            </a:r>
          </a:p>
          <a:p>
            <a:pPr eaLnBrk="1" hangingPunct="1"/>
            <a:endParaRPr lang="en-US" altLang="en-US" smtClean="0">
              <a:latin typeface="Times New Roman" pitchFamily="-65" charset="0"/>
            </a:endParaRPr>
          </a:p>
          <a:p>
            <a:pPr eaLnBrk="1" hangingPunct="1"/>
            <a:r>
              <a:rPr lang="en-US" altLang="en-US" smtClean="0">
                <a:latin typeface="Times New Roman" pitchFamily="-65" charset="0"/>
              </a:rPr>
              <a:t>Although e-money might be more convenient and efficient than a payments system based on paper, several factors work against the disappearance of the paper system</a:t>
            </a:r>
          </a:p>
          <a:p>
            <a:pPr eaLnBrk="1" hangingPunct="1"/>
            <a:endParaRPr lang="en-US" altLang="en-US" smtClean="0">
              <a:latin typeface="Times New Roman" pitchFamily="-65" charset="0"/>
            </a:endParaRPr>
          </a:p>
          <a:p>
            <a:pPr eaLnBrk="1" hangingPunct="1"/>
            <a:r>
              <a:rPr lang="en-US" altLang="en-US" smtClean="0">
                <a:latin typeface="Times New Roman" pitchFamily="-65" charset="0"/>
              </a:rPr>
              <a:t>Still, the use of e-money will likely still increase in the future </a:t>
            </a:r>
          </a:p>
          <a:p>
            <a:pPr eaLnBrk="1" hangingPunct="1"/>
            <a:endParaRPr lang="en-US" altLang="en-US" smtClean="0">
              <a:latin typeface="Times New Roman" pitchFamily="-65" charset="0"/>
            </a:endParaRPr>
          </a:p>
          <a:p>
            <a:pPr eaLnBrk="1" hangingPunct="1"/>
            <a:r>
              <a:rPr lang="en-US" altLang="en-US" smtClean="0">
                <a:latin typeface="Times New Roman" pitchFamily="-65" charset="0"/>
              </a:rPr>
              <a:t>So, when a good Louisianian holds a garage sale after a bout of spring cleaning, if they accept cash for their old vinyl collection, they’ve broken the law.</a:t>
            </a:r>
          </a:p>
        </p:txBody>
      </p:sp>
      <p:sp>
        <p:nvSpPr>
          <p:cNvPr id="2560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65" charset="0"/>
                <a:ea typeface="ヒラギノ角ゴ Pro W3" pitchFamily="-65" charset="-128"/>
              </a:defRPr>
            </a:lvl1pPr>
            <a:lvl2pPr marL="742950" indent="-285750" eaLnBrk="0" hangingPunct="0">
              <a:spcBef>
                <a:spcPct val="30000"/>
              </a:spcBef>
              <a:defRPr sz="1200">
                <a:solidFill>
                  <a:schemeClr val="tx1"/>
                </a:solidFill>
                <a:latin typeface="Times New Roman" pitchFamily="-65" charset="0"/>
                <a:ea typeface="ヒラギノ角ゴ Pro W3" pitchFamily="-65" charset="-128"/>
              </a:defRPr>
            </a:lvl2pPr>
            <a:lvl3pPr marL="1143000" indent="-228600" eaLnBrk="0" hangingPunct="0">
              <a:spcBef>
                <a:spcPct val="30000"/>
              </a:spcBef>
              <a:defRPr sz="1200">
                <a:solidFill>
                  <a:schemeClr val="tx1"/>
                </a:solidFill>
                <a:latin typeface="Times New Roman" pitchFamily="-65" charset="0"/>
                <a:ea typeface="ヒラギノ角ゴ Pro W3" pitchFamily="-65" charset="-128"/>
              </a:defRPr>
            </a:lvl3pPr>
            <a:lvl4pPr marL="1600200" indent="-228600" eaLnBrk="0" hangingPunct="0">
              <a:spcBef>
                <a:spcPct val="30000"/>
              </a:spcBef>
              <a:defRPr sz="1200">
                <a:solidFill>
                  <a:schemeClr val="tx1"/>
                </a:solidFill>
                <a:latin typeface="Times New Roman" pitchFamily="-65" charset="0"/>
                <a:ea typeface="ヒラギノ角ゴ Pro W3" pitchFamily="-65" charset="-128"/>
              </a:defRPr>
            </a:lvl4pPr>
            <a:lvl5pPr marL="2057400" indent="-228600" eaLnBrk="0" hangingPunct="0">
              <a:spcBef>
                <a:spcPct val="30000"/>
              </a:spcBef>
              <a:defRPr sz="1200">
                <a:solidFill>
                  <a:schemeClr val="tx1"/>
                </a:solidFill>
                <a:latin typeface="Times New Roman" pitchFamily="-65" charset="0"/>
                <a:ea typeface="ヒラギノ角ゴ Pro W3" pitchFamily="-65" charset="-128"/>
              </a:defRPr>
            </a:lvl5pPr>
            <a:lvl6pPr marL="25146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6pPr>
            <a:lvl7pPr marL="29718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7pPr>
            <a:lvl8pPr marL="34290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8pPr>
            <a:lvl9pPr marL="38862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9pPr>
          </a:lstStyle>
          <a:p>
            <a:pPr eaLnBrk="1" hangingPunct="1">
              <a:spcBef>
                <a:spcPct val="0"/>
              </a:spcBef>
            </a:pPr>
            <a:fld id="{A3E38504-B293-440C-B123-A63CC305FECC}" type="slidenum">
              <a:rPr lang="en-US" altLang="en-US" smtClean="0"/>
              <a:pPr eaLnBrk="1" hangingPunct="1">
                <a:spcBef>
                  <a:spcPct val="0"/>
                </a:spcBef>
              </a:pPr>
              <a:t>8</a:t>
            </a:fld>
            <a:endParaRPr lang="en-US" altLang="en-US" smtClean="0"/>
          </a:p>
        </p:txBody>
      </p:sp>
    </p:spTree>
    <p:extLst>
      <p:ext uri="{BB962C8B-B14F-4D97-AF65-F5344CB8AC3E}">
        <p14:creationId xmlns:p14="http://schemas.microsoft.com/office/powerpoint/2010/main" val="28882524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65" charset="0"/>
                <a:ea typeface="ヒラギノ角ゴ Pro W3" pitchFamily="-65" charset="-128"/>
              </a:defRPr>
            </a:lvl1pPr>
            <a:lvl2pPr marL="37931725" indent="-37474525" eaLnBrk="0" hangingPunct="0">
              <a:spcBef>
                <a:spcPct val="30000"/>
              </a:spcBef>
              <a:defRPr sz="1200">
                <a:solidFill>
                  <a:schemeClr val="tx1"/>
                </a:solidFill>
                <a:latin typeface="Times New Roman" pitchFamily="-65" charset="0"/>
                <a:ea typeface="ヒラギノ角ゴ Pro W3" pitchFamily="-65" charset="-128"/>
              </a:defRPr>
            </a:lvl2pPr>
            <a:lvl3pPr marL="1143000" indent="-228600" eaLnBrk="0" hangingPunct="0">
              <a:spcBef>
                <a:spcPct val="30000"/>
              </a:spcBef>
              <a:defRPr sz="1200">
                <a:solidFill>
                  <a:schemeClr val="tx1"/>
                </a:solidFill>
                <a:latin typeface="Times New Roman" pitchFamily="-65" charset="0"/>
                <a:ea typeface="ヒラギノ角ゴ Pro W3" pitchFamily="-65" charset="-128"/>
              </a:defRPr>
            </a:lvl3pPr>
            <a:lvl4pPr marL="1600200" indent="-228600" eaLnBrk="0" hangingPunct="0">
              <a:spcBef>
                <a:spcPct val="30000"/>
              </a:spcBef>
              <a:defRPr sz="1200">
                <a:solidFill>
                  <a:schemeClr val="tx1"/>
                </a:solidFill>
                <a:latin typeface="Times New Roman" pitchFamily="-65" charset="0"/>
                <a:ea typeface="ヒラギノ角ゴ Pro W3" pitchFamily="-65" charset="-128"/>
              </a:defRPr>
            </a:lvl4pPr>
            <a:lvl5pPr marL="2057400" indent="-228600" eaLnBrk="0" hangingPunct="0">
              <a:spcBef>
                <a:spcPct val="30000"/>
              </a:spcBef>
              <a:defRPr sz="1200">
                <a:solidFill>
                  <a:schemeClr val="tx1"/>
                </a:solidFill>
                <a:latin typeface="Times New Roman" pitchFamily="-65" charset="0"/>
                <a:ea typeface="ヒラギノ角ゴ Pro W3" pitchFamily="-65" charset="-128"/>
              </a:defRPr>
            </a:lvl5pPr>
            <a:lvl6pPr marL="25146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6pPr>
            <a:lvl7pPr marL="29718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7pPr>
            <a:lvl8pPr marL="34290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8pPr>
            <a:lvl9pPr marL="38862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9pPr>
          </a:lstStyle>
          <a:p>
            <a:pPr eaLnBrk="1" hangingPunct="1">
              <a:spcBef>
                <a:spcPct val="0"/>
              </a:spcBef>
            </a:pPr>
            <a:fld id="{75BF9928-FE15-4832-AA89-85B07999D13C}" type="slidenum">
              <a:rPr lang="en-US" altLang="en-US" smtClean="0"/>
              <a:pPr eaLnBrk="1" hangingPunct="1">
                <a:spcBef>
                  <a:spcPct val="0"/>
                </a:spcBef>
              </a:pPr>
              <a:t>9</a:t>
            </a:fld>
            <a:endParaRPr lang="en-US" altLang="en-US" smtClean="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itchFamily="-65" charset="0"/>
              </a:rPr>
              <a:t>Construct monetary aggregates using the concept of liquidity</a:t>
            </a:r>
          </a:p>
          <a:p>
            <a:pPr eaLnBrk="1" hangingPunct="1"/>
            <a:endParaRPr lang="en-US" altLang="en-US" smtClean="0">
              <a:latin typeface="Times New Roman" pitchFamily="-65" charset="0"/>
            </a:endParaRPr>
          </a:p>
          <a:p>
            <a:pPr eaLnBrk="1" hangingPunct="1"/>
            <a:r>
              <a:rPr lang="en-US" altLang="en-US" smtClean="0">
                <a:latin typeface="Times New Roman" pitchFamily="-65" charset="0"/>
              </a:rPr>
              <a:t>M1 (most liquid assets)</a:t>
            </a:r>
          </a:p>
          <a:p>
            <a:pPr eaLnBrk="1" hangingPunct="1"/>
            <a:endParaRPr lang="en-US" altLang="en-US" smtClean="0">
              <a:latin typeface="Times New Roman" pitchFamily="-65" charset="0"/>
            </a:endParaRPr>
          </a:p>
          <a:p>
            <a:pPr eaLnBrk="1" hangingPunct="1"/>
            <a:r>
              <a:rPr lang="en-US" altLang="en-US" smtClean="0">
                <a:latin typeface="Times New Roman" pitchFamily="-65" charset="0"/>
              </a:rPr>
              <a:t>M2 (adds to M1 other assets that are not so liquid) </a:t>
            </a:r>
          </a:p>
          <a:p>
            <a:pPr eaLnBrk="1" hangingPunct="1"/>
            <a:endParaRPr lang="en-US" altLang="en-US" smtClean="0">
              <a:latin typeface="Times New Roman" pitchFamily="-65" charset="0"/>
            </a:endParaRPr>
          </a:p>
          <a:p>
            <a:pPr eaLnBrk="1" hangingPunct="1"/>
            <a:r>
              <a:rPr lang="en-US" altLang="en-US" smtClean="0">
                <a:latin typeface="Times New Roman" pitchFamily="-65" charset="0"/>
              </a:rPr>
              <a:t>M1 + small denomination CDs + savings deposits and money market deposit accounts + money market mutual fund shares. </a:t>
            </a:r>
          </a:p>
          <a:p>
            <a:pPr eaLnBrk="1" hangingPunct="1"/>
            <a:endParaRPr lang="en-US" altLang="en-US" smtClean="0">
              <a:latin typeface="Times New Roman" pitchFamily="-65" charset="0"/>
            </a:endParaRPr>
          </a:p>
          <a:p>
            <a:pPr eaLnBrk="1" hangingPunct="1"/>
            <a:r>
              <a:rPr lang="en-US" altLang="en-US" smtClean="0">
                <a:latin typeface="Times New Roman" pitchFamily="-65" charset="0"/>
              </a:rPr>
              <a:t>money market deposit accounts = a cross between a checking and a savings account, which earn slightly higher interest than interest-earing checking accounts because the number of deposits or withdrawals are more limited</a:t>
            </a:r>
          </a:p>
          <a:p>
            <a:pPr eaLnBrk="1" hangingPunct="1"/>
            <a:endParaRPr lang="en-US" altLang="en-US" smtClean="0">
              <a:latin typeface="Times New Roman" pitchFamily="-65" charset="0"/>
            </a:endParaRPr>
          </a:p>
          <a:p>
            <a:pPr eaLnBrk="1" hangingPunct="1"/>
            <a:r>
              <a:rPr lang="en-US" altLang="en-US" smtClean="0">
                <a:latin typeface="Times New Roman" pitchFamily="-65" charset="0"/>
              </a:rPr>
              <a:t>money market mutual fund shares = investment pools that buy safe, short-term securities like T-bills, CDs, commercial paper (an short term IOU issued by a firm needing money to finance accounts receivable or inventories).</a:t>
            </a:r>
          </a:p>
          <a:p>
            <a:pPr eaLnBrk="1" hangingPunct="1"/>
            <a:endParaRPr lang="en-US" altLang="en-US" smtClean="0">
              <a:latin typeface="Times New Roman" pitchFamily="-65" charset="0"/>
            </a:endParaRPr>
          </a:p>
        </p:txBody>
      </p:sp>
    </p:spTree>
    <p:extLst>
      <p:ext uri="{BB962C8B-B14F-4D97-AF65-F5344CB8AC3E}">
        <p14:creationId xmlns:p14="http://schemas.microsoft.com/office/powerpoint/2010/main" val="25993199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65" charset="0"/>
                <a:ea typeface="ヒラギノ角ゴ Pro W3" pitchFamily="-65" charset="-128"/>
              </a:defRPr>
            </a:lvl1pPr>
            <a:lvl2pPr marL="37931725" indent="-37474525" eaLnBrk="0" hangingPunct="0">
              <a:spcBef>
                <a:spcPct val="30000"/>
              </a:spcBef>
              <a:defRPr sz="1200">
                <a:solidFill>
                  <a:schemeClr val="tx1"/>
                </a:solidFill>
                <a:latin typeface="Times New Roman" pitchFamily="-65" charset="0"/>
                <a:ea typeface="ヒラギノ角ゴ Pro W3" pitchFamily="-65" charset="-128"/>
              </a:defRPr>
            </a:lvl2pPr>
            <a:lvl3pPr marL="1143000" indent="-228600" eaLnBrk="0" hangingPunct="0">
              <a:spcBef>
                <a:spcPct val="30000"/>
              </a:spcBef>
              <a:defRPr sz="1200">
                <a:solidFill>
                  <a:schemeClr val="tx1"/>
                </a:solidFill>
                <a:latin typeface="Times New Roman" pitchFamily="-65" charset="0"/>
                <a:ea typeface="ヒラギノ角ゴ Pro W3" pitchFamily="-65" charset="-128"/>
              </a:defRPr>
            </a:lvl3pPr>
            <a:lvl4pPr marL="1600200" indent="-228600" eaLnBrk="0" hangingPunct="0">
              <a:spcBef>
                <a:spcPct val="30000"/>
              </a:spcBef>
              <a:defRPr sz="1200">
                <a:solidFill>
                  <a:schemeClr val="tx1"/>
                </a:solidFill>
                <a:latin typeface="Times New Roman" pitchFamily="-65" charset="0"/>
                <a:ea typeface="ヒラギノ角ゴ Pro W3" pitchFamily="-65" charset="-128"/>
              </a:defRPr>
            </a:lvl4pPr>
            <a:lvl5pPr marL="2057400" indent="-228600" eaLnBrk="0" hangingPunct="0">
              <a:spcBef>
                <a:spcPct val="30000"/>
              </a:spcBef>
              <a:defRPr sz="1200">
                <a:solidFill>
                  <a:schemeClr val="tx1"/>
                </a:solidFill>
                <a:latin typeface="Times New Roman" pitchFamily="-65" charset="0"/>
                <a:ea typeface="ヒラギノ角ゴ Pro W3" pitchFamily="-65" charset="-128"/>
              </a:defRPr>
            </a:lvl5pPr>
            <a:lvl6pPr marL="25146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6pPr>
            <a:lvl7pPr marL="29718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7pPr>
            <a:lvl8pPr marL="34290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8pPr>
            <a:lvl9pPr marL="38862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9pPr>
          </a:lstStyle>
          <a:p>
            <a:pPr eaLnBrk="1" hangingPunct="1">
              <a:spcBef>
                <a:spcPct val="0"/>
              </a:spcBef>
            </a:pPr>
            <a:fld id="{FE0FE622-FF3A-42B2-95E0-73758089DA1D}" type="slidenum">
              <a:rPr lang="en-US" altLang="en-US" smtClean="0"/>
              <a:pPr eaLnBrk="1" hangingPunct="1">
                <a:spcBef>
                  <a:spcPct val="0"/>
                </a:spcBef>
              </a:pPr>
              <a:t>10</a:t>
            </a:fld>
            <a:endParaRPr lang="en-US" altLang="en-US" smtClean="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Times New Roman" pitchFamily="-65" charset="0"/>
              </a:rPr>
              <a:t>M1 and M2 can move in different directions in the short run</a:t>
            </a:r>
          </a:p>
          <a:p>
            <a:pPr eaLnBrk="1" hangingPunct="1"/>
            <a:endParaRPr lang="en-US" altLang="en-US" smtClean="0">
              <a:latin typeface="Times New Roman" pitchFamily="-65" charset="0"/>
            </a:endParaRPr>
          </a:p>
          <a:p>
            <a:pPr eaLnBrk="1" hangingPunct="1"/>
            <a:r>
              <a:rPr lang="en-US" altLang="en-US" smtClean="0">
                <a:latin typeface="Times New Roman" pitchFamily="-65" charset="0"/>
              </a:rPr>
              <a:t>Conclusion: the choice of monetary aggregate is important for policymakers</a:t>
            </a:r>
          </a:p>
          <a:p>
            <a:pPr eaLnBrk="1" hangingPunct="1"/>
            <a:endParaRPr lang="en-US" altLang="en-US" smtClean="0">
              <a:latin typeface="Times New Roman" pitchFamily="-65" charset="0"/>
            </a:endParaRPr>
          </a:p>
          <a:p>
            <a:pPr eaLnBrk="1" hangingPunct="1"/>
            <a:r>
              <a:rPr lang="en-US" altLang="en-US" smtClean="0">
                <a:latin typeface="Times New Roman" pitchFamily="-65" charset="0"/>
              </a:rPr>
              <a:t>In the U.S., each person holds about $2,000 of currency</a:t>
            </a:r>
          </a:p>
          <a:p>
            <a:pPr eaLnBrk="1" hangingPunct="1"/>
            <a:endParaRPr lang="en-US" altLang="en-US" smtClean="0">
              <a:latin typeface="Times New Roman" pitchFamily="-65" charset="0"/>
            </a:endParaRPr>
          </a:p>
          <a:p>
            <a:pPr eaLnBrk="1" hangingPunct="1"/>
            <a:r>
              <a:rPr lang="en-US" altLang="en-US" smtClean="0">
                <a:latin typeface="Times New Roman" pitchFamily="-65" charset="0"/>
              </a:rPr>
              <a:t>Most of it is held by Criminals and Foreigners</a:t>
            </a:r>
          </a:p>
        </p:txBody>
      </p:sp>
    </p:spTree>
    <p:extLst>
      <p:ext uri="{BB962C8B-B14F-4D97-AF65-F5344CB8AC3E}">
        <p14:creationId xmlns:p14="http://schemas.microsoft.com/office/powerpoint/2010/main" val="11665935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Times New Roman" pitchFamily="-65" charset="0"/>
              </a:rPr>
              <a:t>MB = high-powered money = C + R</a:t>
            </a:r>
          </a:p>
        </p:txBody>
      </p:sp>
      <p:sp>
        <p:nvSpPr>
          <p:cNvPr id="28676"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742950" indent="-285750" eaLnBrk="0" hangingPunct="0">
              <a:defRPr sz="2400">
                <a:solidFill>
                  <a:schemeClr val="tx1"/>
                </a:solidFill>
                <a:latin typeface="Times New Roman" pitchFamily="-65" charset="0"/>
                <a:ea typeface="ヒラギノ角ゴ Pro W3" pitchFamily="-65" charset="-128"/>
              </a:defRPr>
            </a:lvl2pPr>
            <a:lvl3pPr marL="1143000" indent="-228600" eaLnBrk="0" hangingPunct="0">
              <a:defRPr sz="2400">
                <a:solidFill>
                  <a:schemeClr val="tx1"/>
                </a:solidFill>
                <a:latin typeface="Times New Roman" pitchFamily="-65" charset="0"/>
                <a:ea typeface="ヒラギノ角ゴ Pro W3" pitchFamily="-65" charset="-128"/>
              </a:defRPr>
            </a:lvl3pPr>
            <a:lvl4pPr marL="1600200" indent="-228600" eaLnBrk="0" hangingPunct="0">
              <a:defRPr sz="2400">
                <a:solidFill>
                  <a:schemeClr val="tx1"/>
                </a:solidFill>
                <a:latin typeface="Times New Roman" pitchFamily="-65" charset="0"/>
                <a:ea typeface="ヒラギノ角ゴ Pro W3" pitchFamily="-65" charset="-128"/>
              </a:defRPr>
            </a:lvl4pPr>
            <a:lvl5pPr marL="2057400" indent="-228600" eaLnBrk="0" hangingPunct="0">
              <a:defRPr sz="2400">
                <a:solidFill>
                  <a:schemeClr val="tx1"/>
                </a:solidFill>
                <a:latin typeface="Times New Roman" pitchFamily="-65" charset="0"/>
                <a:ea typeface="ヒラギノ角ゴ Pro W3" pitchFamily="-65" charset="-128"/>
              </a:defRPr>
            </a:lvl5pPr>
            <a:lvl6pPr marL="2514600" indent="-228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2971800" indent="-228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3429000" indent="-228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3886200" indent="-228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EA68DFA1-F923-473D-8A66-109360FFA74A}" type="slidenum">
              <a:rPr lang="en-US" altLang="en-US" sz="1200" smtClean="0"/>
              <a:pPr eaLnBrk="1" hangingPunct="1"/>
              <a:t>11</a:t>
            </a:fld>
            <a:endParaRPr lang="en-US" altLang="en-US" sz="1200" smtClean="0"/>
          </a:p>
        </p:txBody>
      </p:sp>
    </p:spTree>
    <p:extLst>
      <p:ext uri="{BB962C8B-B14F-4D97-AF65-F5344CB8AC3E}">
        <p14:creationId xmlns:p14="http://schemas.microsoft.com/office/powerpoint/2010/main" val="1098341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65" charset="0"/>
                <a:ea typeface="ヒラギノ角ゴ Pro W3" pitchFamily="-65" charset="-128"/>
              </a:defRPr>
            </a:lvl1pPr>
            <a:lvl2pPr marL="37931725" indent="-37474525" eaLnBrk="0" hangingPunct="0">
              <a:spcBef>
                <a:spcPct val="30000"/>
              </a:spcBef>
              <a:defRPr sz="1200">
                <a:solidFill>
                  <a:schemeClr val="tx1"/>
                </a:solidFill>
                <a:latin typeface="Times New Roman" pitchFamily="-65" charset="0"/>
                <a:ea typeface="ヒラギノ角ゴ Pro W3" pitchFamily="-65" charset="-128"/>
              </a:defRPr>
            </a:lvl2pPr>
            <a:lvl3pPr marL="1143000" indent="-228600" eaLnBrk="0" hangingPunct="0">
              <a:spcBef>
                <a:spcPct val="30000"/>
              </a:spcBef>
              <a:defRPr sz="1200">
                <a:solidFill>
                  <a:schemeClr val="tx1"/>
                </a:solidFill>
                <a:latin typeface="Times New Roman" pitchFamily="-65" charset="0"/>
                <a:ea typeface="ヒラギノ角ゴ Pro W3" pitchFamily="-65" charset="-128"/>
              </a:defRPr>
            </a:lvl3pPr>
            <a:lvl4pPr marL="1600200" indent="-228600" eaLnBrk="0" hangingPunct="0">
              <a:spcBef>
                <a:spcPct val="30000"/>
              </a:spcBef>
              <a:defRPr sz="1200">
                <a:solidFill>
                  <a:schemeClr val="tx1"/>
                </a:solidFill>
                <a:latin typeface="Times New Roman" pitchFamily="-65" charset="0"/>
                <a:ea typeface="ヒラギノ角ゴ Pro W3" pitchFamily="-65" charset="-128"/>
              </a:defRPr>
            </a:lvl4pPr>
            <a:lvl5pPr marL="2057400" indent="-228600" eaLnBrk="0" hangingPunct="0">
              <a:spcBef>
                <a:spcPct val="30000"/>
              </a:spcBef>
              <a:defRPr sz="1200">
                <a:solidFill>
                  <a:schemeClr val="tx1"/>
                </a:solidFill>
                <a:latin typeface="Times New Roman" pitchFamily="-65" charset="0"/>
                <a:ea typeface="ヒラギノ角ゴ Pro W3" pitchFamily="-65" charset="-128"/>
              </a:defRPr>
            </a:lvl5pPr>
            <a:lvl6pPr marL="25146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6pPr>
            <a:lvl7pPr marL="29718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7pPr>
            <a:lvl8pPr marL="34290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8pPr>
            <a:lvl9pPr marL="3886200" indent="-228600" eaLnBrk="0" fontAlgn="base" hangingPunct="0">
              <a:spcBef>
                <a:spcPct val="30000"/>
              </a:spcBef>
              <a:spcAft>
                <a:spcPct val="0"/>
              </a:spcAft>
              <a:defRPr sz="1200">
                <a:solidFill>
                  <a:schemeClr val="tx1"/>
                </a:solidFill>
                <a:latin typeface="Times New Roman" pitchFamily="-65" charset="0"/>
                <a:ea typeface="ヒラギノ角ゴ Pro W3" pitchFamily="-65" charset="-128"/>
              </a:defRPr>
            </a:lvl9pPr>
          </a:lstStyle>
          <a:p>
            <a:pPr eaLnBrk="1" hangingPunct="1">
              <a:spcBef>
                <a:spcPct val="0"/>
              </a:spcBef>
            </a:pPr>
            <a:fld id="{D861FFD0-5432-440A-9E8D-CE06300D340F}" type="slidenum">
              <a:rPr lang="en-US" altLang="en-US" smtClean="0"/>
              <a:pPr eaLnBrk="1" hangingPunct="1">
                <a:spcBef>
                  <a:spcPct val="0"/>
                </a:spcBef>
              </a:pPr>
              <a:t>12</a:t>
            </a:fld>
            <a:endParaRPr lang="en-US" altLang="en-US" smtClean="0"/>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latin typeface="Verdana" pitchFamily="-65" charset="0"/>
              </a:rPr>
              <a:t>From the QTM, came</a:t>
            </a:r>
            <a:r>
              <a:rPr lang="en-US" altLang="en-US" baseline="0" dirty="0" smtClean="0">
                <a:latin typeface="Verdana" pitchFamily="-65" charset="0"/>
              </a:rPr>
              <a:t> the fisher’s Money demand model, which Keynes, and then Friedman extended. Money demand is simply the amount of money consumers and firms are willing to HOLD at given interest rate.</a:t>
            </a:r>
            <a:endParaRPr lang="en-US" altLang="en-US" dirty="0" smtClean="0">
              <a:latin typeface="Verdana" pitchFamily="-65" charset="0"/>
            </a:endParaRPr>
          </a:p>
        </p:txBody>
      </p:sp>
    </p:spTree>
    <p:extLst>
      <p:ext uri="{BB962C8B-B14F-4D97-AF65-F5344CB8AC3E}">
        <p14:creationId xmlns:p14="http://schemas.microsoft.com/office/powerpoint/2010/main" val="29931244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ADE5AB6C-E690-46C6-B3C3-3BF39738914F}" type="slidenum">
              <a:rPr lang="en-US" altLang="en-US" sz="1200"/>
              <a:pPr eaLnBrk="1" hangingPunct="1"/>
              <a:t>13</a:t>
            </a:fld>
            <a:endParaRPr lang="en-US" altLang="en-US" sz="120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800" i="0" kern="1200" dirty="0" smtClean="0">
                <a:solidFill>
                  <a:schemeClr val="tx1"/>
                </a:solidFill>
                <a:latin typeface="Times New Roman" pitchFamily="48" charset="0"/>
                <a:ea typeface="ヒラギノ角ゴ Pro W3" pitchFamily="-1" charset="-128"/>
                <a:cs typeface="ヒラギノ角ゴ Pro W3" pitchFamily="-1" charset="-128"/>
              </a:rPr>
              <a:t>Irving</a:t>
            </a:r>
            <a:r>
              <a:rPr lang="en-US" altLang="en-US" sz="800" i="0" kern="1200" baseline="0" dirty="0" smtClean="0">
                <a:solidFill>
                  <a:schemeClr val="tx1"/>
                </a:solidFill>
                <a:latin typeface="Times New Roman" pitchFamily="48" charset="0"/>
                <a:ea typeface="ヒラギノ角ゴ Pro W3" pitchFamily="-1" charset="-128"/>
                <a:cs typeface="ヒラギノ角ゴ Pro W3" pitchFamily="-1" charset="-128"/>
              </a:rPr>
              <a:t> Fisher (1911) </a:t>
            </a:r>
            <a:r>
              <a:rPr lang="en-US" altLang="en-US" sz="800" i="1" kern="1200" dirty="0" smtClean="0">
                <a:solidFill>
                  <a:schemeClr val="tx1"/>
                </a:solidFill>
                <a:latin typeface="Times New Roman" pitchFamily="48" charset="0"/>
                <a:ea typeface="ヒラギノ角ゴ Pro W3" pitchFamily="-1" charset="-128"/>
                <a:cs typeface="ヒラギノ角ゴ Pro W3" pitchFamily="-1" charset="-128"/>
              </a:rPr>
              <a:t>The Purchasing Power of Money</a:t>
            </a:r>
          </a:p>
          <a:p>
            <a:pPr eaLnBrk="1" hangingPunct="1"/>
            <a:endParaRPr lang="en-US" altLang="en-US" sz="800" i="1" kern="1200" dirty="0" smtClean="0">
              <a:solidFill>
                <a:schemeClr val="tx1"/>
              </a:solidFill>
              <a:latin typeface="Times New Roman" pitchFamily="48" charset="0"/>
              <a:ea typeface="ヒラギノ角ゴ Pro W3" pitchFamily="-1" charset="-128"/>
            </a:endParaRPr>
          </a:p>
          <a:p>
            <a:pPr eaLnBrk="1" hangingPunct="1"/>
            <a:r>
              <a:rPr lang="en-US" altLang="en-US" sz="1200" b="0" i="0" kern="1200" dirty="0" smtClean="0">
                <a:solidFill>
                  <a:schemeClr val="tx1"/>
                </a:solidFill>
                <a:effectLst/>
                <a:latin typeface="Times New Roman" pitchFamily="48" charset="0"/>
                <a:ea typeface="ヒラギノ角ゴ Pro W3" pitchFamily="-1" charset="-128"/>
              </a:rPr>
              <a:t>P = Price level</a:t>
            </a:r>
          </a:p>
          <a:p>
            <a:pPr eaLnBrk="1" hangingPunct="1"/>
            <a:r>
              <a:rPr lang="en-US" altLang="en-US" sz="1200" b="0" i="0" kern="1200" dirty="0" smtClean="0">
                <a:solidFill>
                  <a:schemeClr val="tx1"/>
                </a:solidFill>
                <a:effectLst/>
                <a:latin typeface="Times New Roman" pitchFamily="48" charset="0"/>
                <a:ea typeface="ヒラギノ角ゴ Pro W3" pitchFamily="-1" charset="-128"/>
              </a:rPr>
              <a:t>Y =  real GDP</a:t>
            </a:r>
          </a:p>
          <a:p>
            <a:pPr eaLnBrk="1" hangingPunct="1"/>
            <a:r>
              <a:rPr lang="en-US" altLang="en-US" sz="1200" b="0" i="0" kern="1200" dirty="0" smtClean="0">
                <a:solidFill>
                  <a:schemeClr val="tx1"/>
                </a:solidFill>
                <a:effectLst/>
                <a:latin typeface="Times New Roman" pitchFamily="48" charset="0"/>
                <a:ea typeface="ヒラギノ角ゴ Pro W3" pitchFamily="-1" charset="-128"/>
              </a:rPr>
              <a:t>M = quantity of money </a:t>
            </a:r>
          </a:p>
          <a:p>
            <a:pPr eaLnBrk="1" hangingPunct="1"/>
            <a:r>
              <a:rPr lang="en-US" altLang="en-US" sz="1200" dirty="0" smtClean="0">
                <a:ea typeface="ヒラギノ角ゴ Pro W3" pitchFamily="-65" charset="-128"/>
              </a:rPr>
              <a:t>V = velocity of money,</a:t>
            </a:r>
            <a: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t> the number of times</a:t>
            </a:r>
            <a:r>
              <a:rPr lang="en-US" sz="1200" b="0" i="0" kern="1200" baseline="0" dirty="0" smtClean="0">
                <a:solidFill>
                  <a:schemeClr val="tx1"/>
                </a:solidFill>
                <a:effectLst/>
                <a:latin typeface="Times New Roman" pitchFamily="48" charset="0"/>
                <a:ea typeface="ヒラギノ角ゴ Pro W3" pitchFamily="-1" charset="-128"/>
                <a:cs typeface="ヒラギノ角ゴ Pro W3" pitchFamily="-1" charset="-128"/>
              </a:rPr>
              <a:t> </a:t>
            </a:r>
            <a: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t>a 1$ bill is used to buy products in a specific period of </a:t>
            </a:r>
            <a:r>
              <a:rPr lang="en-US" sz="1200" b="0" i="0" u="none" strike="noStrike" kern="1200" dirty="0" smtClean="0">
                <a:solidFill>
                  <a:schemeClr val="tx1"/>
                </a:solidFill>
                <a:effectLst/>
                <a:latin typeface="Times New Roman" pitchFamily="48" charset="0"/>
                <a:ea typeface="ヒラギノ角ゴ Pro W3" pitchFamily="-1" charset="-128"/>
                <a:cs typeface="ヒラギノ角ゴ Pro W3" pitchFamily="-1" charset="-128"/>
              </a:rPr>
              <a:t>time</a:t>
            </a:r>
            <a: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t> </a:t>
            </a:r>
          </a:p>
          <a:p>
            <a:pPr eaLnBrk="1" hangingPunct="1"/>
            <a:endParaRPr lang="en-US" altLang="en-US" sz="1200" b="0" i="0" kern="1200" dirty="0" smtClean="0">
              <a:solidFill>
                <a:schemeClr val="tx1"/>
              </a:solidFill>
              <a:effectLst/>
              <a:latin typeface="Times New Roman" pitchFamily="48" charset="0"/>
              <a:ea typeface="ヒラギノ角ゴ Pro W3" pitchFamily="-1" charset="-128"/>
            </a:endParaRPr>
          </a:p>
          <a:p>
            <a: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t>The </a:t>
            </a:r>
            <a:r>
              <a:rPr lang="en-US" sz="1200" b="0" i="0" u="none" strike="noStrike" kern="1200" dirty="0" smtClean="0">
                <a:solidFill>
                  <a:schemeClr val="tx1"/>
                </a:solidFill>
                <a:effectLst/>
                <a:latin typeface="Times New Roman" pitchFamily="48" charset="0"/>
                <a:ea typeface="ヒラギノ角ゴ Pro W3" pitchFamily="-1" charset="-128"/>
                <a:cs typeface="ヒラギノ角ゴ Pro W3" pitchFamily="-1" charset="-128"/>
              </a:rPr>
              <a:t>QTM</a:t>
            </a:r>
            <a: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t> assumes V</a:t>
            </a:r>
            <a:r>
              <a:rPr lang="en-US" sz="1200" b="0" i="0" kern="1200" baseline="0" dirty="0" smtClean="0">
                <a:solidFill>
                  <a:schemeClr val="tx1"/>
                </a:solidFill>
                <a:effectLst/>
                <a:latin typeface="Times New Roman" pitchFamily="48" charset="0"/>
                <a:ea typeface="ヒラギノ角ゴ Pro W3" pitchFamily="-1" charset="-128"/>
                <a:cs typeface="ヒラギノ角ゴ Pro W3" pitchFamily="-1" charset="-128"/>
              </a:rPr>
              <a:t> is </a:t>
            </a:r>
            <a: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t>determined and stable.</a:t>
            </a:r>
            <a:b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br>
            <a: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t/>
            </a:r>
            <a:b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br>
            <a: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t>If people use </a:t>
            </a:r>
            <a:r>
              <a:rPr lang="en-US" sz="1200" kern="1200" dirty="0" smtClean="0">
                <a:solidFill>
                  <a:schemeClr val="tx1"/>
                </a:solidFill>
                <a:effectLst/>
                <a:latin typeface="Times New Roman" pitchFamily="48" charset="0"/>
                <a:ea typeface="ヒラギノ角ゴ Pro W3" pitchFamily="-1" charset="-128"/>
                <a:cs typeface="ヒラギノ角ゴ Pro W3" pitchFamily="-1" charset="-128"/>
              </a:rPr>
              <a:t>ATM machines, debit cards, interest bearing checking accounts, and e-payments more, the velocity of money increases.</a:t>
            </a:r>
          </a:p>
          <a:p>
            <a:endPar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endParaRPr>
          </a:p>
          <a:p>
            <a: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t>If people begin</a:t>
            </a:r>
            <a:r>
              <a:rPr lang="en-US" sz="1200" b="0" i="0" kern="1200" baseline="0" dirty="0" smtClean="0">
                <a:solidFill>
                  <a:schemeClr val="tx1"/>
                </a:solidFill>
                <a:effectLst/>
                <a:latin typeface="Times New Roman" pitchFamily="48" charset="0"/>
                <a:ea typeface="ヒラギノ角ゴ Pro W3" pitchFamily="-1" charset="-128"/>
                <a:cs typeface="ヒラギノ角ゴ Pro W3" pitchFamily="-1" charset="-128"/>
              </a:rPr>
              <a:t> using </a:t>
            </a:r>
            <a: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t>credit</a:t>
            </a:r>
            <a:r>
              <a:rPr lang="en-US" sz="1200" b="0" i="0" kern="1200" baseline="0" dirty="0" smtClean="0">
                <a:solidFill>
                  <a:schemeClr val="tx1"/>
                </a:solidFill>
                <a:effectLst/>
                <a:latin typeface="Times New Roman" pitchFamily="48" charset="0"/>
                <a:ea typeface="ヒラギノ角ゴ Pro W3" pitchFamily="-1" charset="-128"/>
                <a:cs typeface="ヒラギノ角ゴ Pro W3" pitchFamily="-1" charset="-128"/>
              </a:rPr>
              <a:t> cards and charge accounts, V falls.</a:t>
            </a:r>
            <a: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t/>
            </a:r>
            <a:b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br>
            <a: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t/>
            </a:r>
            <a:b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br>
            <a: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t>Samuelson:</a:t>
            </a:r>
            <a:r>
              <a:rPr lang="en-US" dirty="0" smtClean="0">
                <a:effectLst/>
              </a:rPr>
              <a:t> velocity is not constant because “You can lead a horse to water, but you can’t make him drink. You can force money on the system in exchange for government bonds, its close money substitute; but you can’t make the money circulate against new goods and new jobs.”</a:t>
            </a:r>
            <a:br>
              <a:rPr lang="en-US" dirty="0" smtClean="0">
                <a:effectLst/>
              </a:rPr>
            </a:br>
            <a:r>
              <a:rPr lang="en-US" dirty="0" smtClean="0">
                <a:effectLst/>
              </a:rPr>
              <a:t/>
            </a:r>
            <a:br>
              <a:rPr lang="en-US" dirty="0" smtClean="0">
                <a:effectLst/>
              </a:rPr>
            </a:br>
            <a:r>
              <a:rPr lang="en-US" dirty="0" smtClean="0">
                <a:effectLst/>
              </a:rPr>
              <a:t>Austrian Economist</a:t>
            </a:r>
            <a:r>
              <a:rPr lang="en-US" baseline="0" dirty="0" smtClean="0">
                <a:effectLst/>
              </a:rPr>
              <a:t> </a:t>
            </a:r>
            <a:r>
              <a:rPr lang="en-US" sz="1200" b="0" i="0" u="none" strike="noStrike" kern="1200" dirty="0" smtClean="0">
                <a:solidFill>
                  <a:schemeClr val="tx1"/>
                </a:solidFill>
                <a:effectLst/>
                <a:latin typeface="Times New Roman" pitchFamily="48" charset="0"/>
                <a:ea typeface="ヒラギノ角ゴ Pro W3" pitchFamily="-1" charset="-128"/>
                <a:cs typeface="ヒラギノ角ゴ Pro W3" pitchFamily="-1" charset="-128"/>
                <a:hlinkClick r:id="rId3" tooltip="Henry Hazlitt"/>
              </a:rPr>
              <a:t>Henry Hazlitt</a:t>
            </a:r>
            <a: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t> noted that when money is newly introduced, the price level increases by a smaller proportion than the increase in the supply of money, but that when the money has been in circulation for a while, that the price level has increased by a greater proportion than the supply of money. This is due to "fears . . . that the inflation will continue into the future, and that the value of the monetary unit will fall further." It’s not the velocity of money that determines the value of a currency, but rather the sum of individuals' value of the currency that determines the velocity of money. </a:t>
            </a:r>
          </a:p>
          <a:p>
            <a:r>
              <a:rPr lang="en-US" sz="1200" b="0" i="0" u="none" strike="noStrike" kern="1200" dirty="0" smtClean="0">
                <a:solidFill>
                  <a:schemeClr val="tx1"/>
                </a:solidFill>
                <a:effectLst/>
                <a:latin typeface="Times New Roman" pitchFamily="48" charset="0"/>
                <a:ea typeface="ヒラギノ角ゴ Pro W3" pitchFamily="-1" charset="-128"/>
                <a:cs typeface="ヒラギノ角ゴ Pro W3" pitchFamily="-1" charset="-128"/>
                <a:hlinkClick r:id="rId4" tooltip="Ludwig von Mises"/>
              </a:rPr>
              <a:t/>
            </a:r>
            <a:br>
              <a:rPr lang="en-US" sz="1200" b="0" i="0" u="none" strike="noStrike" kern="1200" dirty="0" smtClean="0">
                <a:solidFill>
                  <a:schemeClr val="tx1"/>
                </a:solidFill>
                <a:effectLst/>
                <a:latin typeface="Times New Roman" pitchFamily="48" charset="0"/>
                <a:ea typeface="ヒラギノ角ゴ Pro W3" pitchFamily="-1" charset="-128"/>
                <a:cs typeface="ヒラギノ角ゴ Pro W3" pitchFamily="-1" charset="-128"/>
                <a:hlinkClick r:id="rId4" tooltip="Ludwig von Mises"/>
              </a:rPr>
            </a:br>
            <a:r>
              <a:rPr lang="en-US" sz="1200" b="0" i="0" u="none" strike="noStrike" kern="1200" dirty="0" smtClean="0">
                <a:solidFill>
                  <a:schemeClr val="tx1"/>
                </a:solidFill>
                <a:effectLst/>
                <a:latin typeface="Times New Roman" pitchFamily="48" charset="0"/>
                <a:ea typeface="ヒラギノ角ゴ Pro W3" pitchFamily="-1" charset="-128"/>
                <a:cs typeface="ヒラギノ角ゴ Pro W3" pitchFamily="-1" charset="-128"/>
                <a:hlinkClick r:id="rId4" tooltip="Ludwig von Mises"/>
              </a:rPr>
              <a:t>Ludwig von </a:t>
            </a:r>
            <a:r>
              <a:rPr lang="en-US" sz="1200" b="0" i="0" u="none" strike="noStrike" kern="1200" dirty="0" err="1" smtClean="0">
                <a:solidFill>
                  <a:schemeClr val="tx1"/>
                </a:solidFill>
                <a:effectLst/>
                <a:latin typeface="Times New Roman" pitchFamily="48" charset="0"/>
                <a:ea typeface="ヒラギノ角ゴ Pro W3" pitchFamily="-1" charset="-128"/>
                <a:cs typeface="ヒラギノ角ゴ Pro W3" pitchFamily="-1" charset="-128"/>
                <a:hlinkClick r:id="rId4" tooltip="Ludwig von Mises"/>
              </a:rPr>
              <a:t>Mises</a:t>
            </a:r>
            <a:r>
              <a:rPr lang="en-US" sz="1200" b="0" i="0" u="none" strike="noStrike" kern="1200" dirty="0" smtClean="0">
                <a:solidFill>
                  <a:schemeClr val="tx1"/>
                </a:solidFill>
                <a:effectLst/>
                <a:latin typeface="Times New Roman" pitchFamily="48" charset="0"/>
                <a:ea typeface="ヒラギノ角ゴ Pro W3" pitchFamily="-1" charset="-128"/>
                <a:cs typeface="ヒラギノ角ゴ Pro W3" pitchFamily="-1" charset="-128"/>
              </a:rPr>
              <a:t>: </a:t>
            </a:r>
            <a: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t>"The main deficiency of the velocity of circulation concept is that it does not start from the actions of individuals but looks at the problem from the angle of the whole economic system. This concept in itself is a vicious mode of approaching the problem of prices and purchasing power. It is assumed that, other things being equal, prices must change in proportion to the changes occurring in the total supply of money available. This is not true."</a:t>
            </a:r>
            <a:endParaRPr lang="en-US" dirty="0" smtClean="0">
              <a:effectLst/>
            </a:endParaRPr>
          </a:p>
          <a:p>
            <a:pPr eaLnBrk="1" hangingPunct="1"/>
            <a:endParaRPr lang="en-US" altLang="en-US" dirty="0"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18651809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DAD6B31F-EE35-4A16-9D91-032A28693C98}" type="slidenum">
              <a:rPr lang="en-US" altLang="en-US" sz="1200"/>
              <a:pPr eaLnBrk="1" hangingPunct="1"/>
              <a:t>14</a:t>
            </a:fld>
            <a:endParaRPr lang="en-US" altLang="en-US" sz="120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t>In </a:t>
            </a:r>
            <a:r>
              <a:rPr lang="en-US" sz="1200" b="0" i="0" u="none" strike="noStrike" kern="1200" dirty="0" smtClean="0">
                <a:solidFill>
                  <a:schemeClr val="tx1"/>
                </a:solidFill>
                <a:effectLst/>
                <a:latin typeface="Times New Roman" pitchFamily="48" charset="0"/>
                <a:ea typeface="ヒラギノ角ゴ Pro W3" pitchFamily="-1" charset="-128"/>
                <a:cs typeface="ヒラギノ角ゴ Pro W3" pitchFamily="-1" charset="-128"/>
              </a:rPr>
              <a:t>Keynesian theory</a:t>
            </a:r>
            <a: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t>, increased employment pushes aggregate demand out, which leads to further hiring by firms to increase output. Due to capacity constraints, this increase in output will eventually become so small that the price of the good will rise. </a:t>
            </a:r>
            <a:endParaRPr lang="en-US" altLang="en-US" dirty="0"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42225582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DAD6B31F-EE35-4A16-9D91-032A28693C98}" type="slidenum">
              <a:rPr lang="en-US" altLang="en-US" sz="1200"/>
              <a:pPr eaLnBrk="1" hangingPunct="1"/>
              <a:t>15</a:t>
            </a:fld>
            <a:endParaRPr lang="en-US" altLang="en-US" sz="120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effectLst/>
            </a:endParaRPr>
          </a:p>
        </p:txBody>
      </p:sp>
    </p:spTree>
    <p:extLst>
      <p:ext uri="{BB962C8B-B14F-4D97-AF65-F5344CB8AC3E}">
        <p14:creationId xmlns:p14="http://schemas.microsoft.com/office/powerpoint/2010/main" val="18336480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DAD6B31F-EE35-4A16-9D91-032A28693C98}" type="slidenum">
              <a:rPr lang="en-US" altLang="en-US" sz="1200"/>
              <a:pPr eaLnBrk="1" hangingPunct="1"/>
              <a:t>16</a:t>
            </a:fld>
            <a:endParaRPr lang="en-US" altLang="en-US" sz="120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38020301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DAD6B31F-EE35-4A16-9D91-032A28693C98}" type="slidenum">
              <a:rPr lang="en-US" altLang="en-US" sz="1200"/>
              <a:pPr eaLnBrk="1" hangingPunct="1"/>
              <a:t>17</a:t>
            </a:fld>
            <a:endParaRPr lang="en-US" altLang="en-US" sz="120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6004426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DAD6B31F-EE35-4A16-9D91-032A28693C98}" type="slidenum">
              <a:rPr lang="en-US" altLang="en-US" sz="1200"/>
              <a:pPr eaLnBrk="1" hangingPunct="1"/>
              <a:t>18</a:t>
            </a:fld>
            <a:endParaRPr lang="en-US" altLang="en-US" sz="120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27583527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ADE5AB6C-E690-46C6-B3C3-3BF39738914F}" type="slidenum">
              <a:rPr lang="en-US" altLang="en-US" sz="1200"/>
              <a:pPr eaLnBrk="1" hangingPunct="1"/>
              <a:t>19</a:t>
            </a:fld>
            <a:endParaRPr lang="en-US" altLang="en-US" sz="120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altLang="en-US" sz="1200" dirty="0" smtClean="0">
                <a:ea typeface="ヒラギノ角ゴ Pro W3" pitchFamily="-65" charset="-128"/>
              </a:rPr>
              <a:t>an </a:t>
            </a:r>
            <a:r>
              <a:rPr lang="en-US" altLang="en-US" sz="1200" b="1" dirty="0" smtClean="0">
                <a:solidFill>
                  <a:srgbClr val="FF0000"/>
                </a:solidFill>
                <a:ea typeface="ヒラギノ角ゴ Pro W3" pitchFamily="-65" charset="-128"/>
              </a:rPr>
              <a:t>increase</a:t>
            </a:r>
            <a:r>
              <a:rPr lang="en-US" altLang="en-US" sz="1200" dirty="0" smtClean="0">
                <a:ea typeface="ヒラギノ角ゴ Pro W3" pitchFamily="-65" charset="-128"/>
              </a:rPr>
              <a:t> in the quantity of </a:t>
            </a:r>
            <a:r>
              <a:rPr lang="en-US" altLang="en-US" sz="1200" b="1" i="1" dirty="0" smtClean="0">
                <a:ea typeface="ヒラギノ角ゴ Pro W3" pitchFamily="-65" charset="-128"/>
              </a:rPr>
              <a:t>M</a:t>
            </a:r>
            <a:r>
              <a:rPr lang="en-US" altLang="en-US" sz="1200" dirty="0" smtClean="0">
                <a:ea typeface="ヒラギノ角ゴ Pro W3" pitchFamily="-65" charset="-128"/>
              </a:rPr>
              <a:t>oney</a:t>
            </a:r>
            <a:r>
              <a:rPr lang="en-US" altLang="en-US" sz="1200" baseline="0" dirty="0" smtClean="0">
                <a:latin typeface="Times New Roman" pitchFamily="-65" charset="0"/>
                <a:ea typeface="ヒラギノ角ゴ Pro W3" pitchFamily="-65" charset="-128"/>
              </a:rPr>
              <a:t> caused by Fed action that lowers interest rates, will push AD out</a:t>
            </a:r>
            <a:endParaRPr lang="en-US" altLang="en-US" sz="1200" dirty="0" smtClean="0">
              <a:ea typeface="ヒラギノ角ゴ Pro W3" pitchFamily="-65" charset="-128"/>
            </a:endParaRPr>
          </a:p>
        </p:txBody>
      </p:sp>
    </p:spTree>
    <p:extLst>
      <p:ext uri="{BB962C8B-B14F-4D97-AF65-F5344CB8AC3E}">
        <p14:creationId xmlns:p14="http://schemas.microsoft.com/office/powerpoint/2010/main" val="19841774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DAD6B31F-EE35-4A16-9D91-032A28693C98}" type="slidenum">
              <a:rPr lang="en-US" altLang="en-US" sz="1200"/>
              <a:pPr eaLnBrk="1" hangingPunct="1"/>
              <a:t>20</a:t>
            </a:fld>
            <a:endParaRPr lang="en-US" altLang="en-US" sz="120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17829390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D3E0B28D-EA4B-43E1-BE70-C1BE08C6D4A2}" type="slidenum">
              <a:rPr lang="en-US" altLang="en-US" sz="1200"/>
              <a:pPr eaLnBrk="1" hangingPunct="1"/>
              <a:t>21</a:t>
            </a:fld>
            <a:endParaRPr lang="en-US" altLang="en-US" sz="120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ja-JP" dirty="0" smtClean="0">
                <a:ea typeface="MS PGothic" pitchFamily="34" charset="-128"/>
              </a:rPr>
              <a:t>Fisher and other classicalists believe </a:t>
            </a:r>
            <a:r>
              <a:rPr lang="en-US" altLang="ja-JP" i="1" dirty="0" smtClean="0">
                <a:ea typeface="MS PGothic" pitchFamily="34" charset="-128"/>
              </a:rPr>
              <a:t>V</a:t>
            </a:r>
            <a:r>
              <a:rPr lang="en-US" altLang="ja-JP" dirty="0" smtClean="0">
                <a:ea typeface="MS PGothic" pitchFamily="34" charset="-128"/>
              </a:rPr>
              <a:t> is normally</a:t>
            </a:r>
            <a:r>
              <a:rPr lang="en-US" altLang="ja-JP" baseline="0" dirty="0" smtClean="0">
                <a:ea typeface="MS PGothic" pitchFamily="34" charset="-128"/>
              </a:rPr>
              <a:t> </a:t>
            </a:r>
            <a:r>
              <a:rPr lang="en-US" altLang="ja-JP" dirty="0" smtClean="0">
                <a:ea typeface="MS PGothic" pitchFamily="34" charset="-128"/>
              </a:rPr>
              <a:t>constant in the short run.</a:t>
            </a:r>
          </a:p>
          <a:p>
            <a:pPr eaLnBrk="1" hangingPunct="1"/>
            <a:endParaRPr lang="en-US" sz="1200" b="0" i="0" kern="1200" dirty="0" smtClean="0">
              <a:solidFill>
                <a:schemeClr val="tx1"/>
              </a:solidFill>
              <a:effectLst/>
              <a:latin typeface="Times New Roman" pitchFamily="48" charset="0"/>
              <a:ea typeface="MS PGothic" pitchFamily="34" charset="-128"/>
              <a:cs typeface="ヒラギノ角ゴ Pro W3" pitchFamily="-1" charset="-128"/>
            </a:endParaRPr>
          </a:p>
          <a:p>
            <a:pPr eaLnBrk="1" hangingPunct="1"/>
            <a: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t>Recently, central banks massively expanded money supplies, but instead of lifting nominal GDP as predicted by this theory, velocity fell as nominal GDP was relatively unchanged</a:t>
            </a:r>
          </a:p>
          <a:p>
            <a:pPr eaLnBrk="1" hangingPunct="1"/>
            <a:endPar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endParaRPr>
          </a:p>
          <a:p>
            <a:pPr eaLnBrk="1" hangingPunct="1"/>
            <a: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t>This may have been caused by many factors. </a:t>
            </a:r>
          </a:p>
          <a:p>
            <a:pPr eaLnBrk="1" hangingPunct="1"/>
            <a:endPar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endParaRPr>
          </a:p>
          <a:p>
            <a:pPr eaLnBrk="1" hangingPunct="1"/>
            <a: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t>Millions deleveraged</a:t>
            </a:r>
            <a:r>
              <a:rPr lang="en-US" sz="1200" b="0" i="0" kern="1200" baseline="0" dirty="0" smtClean="0">
                <a:solidFill>
                  <a:schemeClr val="tx1"/>
                </a:solidFill>
                <a:effectLst/>
                <a:latin typeface="Times New Roman" pitchFamily="48" charset="0"/>
                <a:ea typeface="ヒラギノ角ゴ Pro W3" pitchFamily="-1" charset="-128"/>
                <a:cs typeface="ヒラギノ角ゴ Pro W3" pitchFamily="-1" charset="-128"/>
              </a:rPr>
              <a:t> (paying off loans and credit cards) in the wake of the crisis</a:t>
            </a:r>
            <a: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t>.</a:t>
            </a:r>
          </a:p>
          <a:p>
            <a:pPr eaLnBrk="1" hangingPunct="1"/>
            <a:endPar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endParaRPr>
          </a:p>
          <a:p>
            <a:pPr eaLnBrk="1" hangingPunct="1"/>
            <a: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t>Banks were being paid interest on</a:t>
            </a:r>
            <a:r>
              <a:rPr lang="en-US" sz="1200" b="0" i="0" kern="1200" baseline="0" dirty="0" smtClean="0">
                <a:solidFill>
                  <a:schemeClr val="tx1"/>
                </a:solidFill>
                <a:effectLst/>
                <a:latin typeface="Times New Roman" pitchFamily="48" charset="0"/>
                <a:ea typeface="ヒラギノ角ゴ Pro W3" pitchFamily="-1" charset="-128"/>
                <a:cs typeface="ヒラギノ角ゴ Pro W3" pitchFamily="-1" charset="-128"/>
              </a:rPr>
              <a:t> reserves, money that could have been lent out to the private sector.</a:t>
            </a:r>
            <a: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t/>
            </a:r>
            <a:b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br>
            <a:endParaRPr lang="en-US" altLang="en-US" dirty="0"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34293472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D3E0B28D-EA4B-43E1-BE70-C1BE08C6D4A2}" type="slidenum">
              <a:rPr lang="en-US" altLang="en-US" sz="1200"/>
              <a:pPr eaLnBrk="1" hangingPunct="1"/>
              <a:t>22</a:t>
            </a:fld>
            <a:endParaRPr lang="en-US" altLang="en-US" sz="120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24139806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Decades</a:t>
            </a:r>
            <a:r>
              <a:rPr lang="en-US" baseline="0" dirty="0" smtClean="0"/>
              <a:t> with high money growth rate in the US have high inflation.</a:t>
            </a:r>
            <a:endParaRPr lang="en-US" dirty="0"/>
          </a:p>
        </p:txBody>
      </p:sp>
      <p:sp>
        <p:nvSpPr>
          <p:cNvPr id="4" name="Slide Number Placeholder 3"/>
          <p:cNvSpPr>
            <a:spLocks noGrp="1"/>
          </p:cNvSpPr>
          <p:nvPr>
            <p:ph type="sldNum" sz="quarter" idx="10"/>
          </p:nvPr>
        </p:nvSpPr>
        <p:spPr/>
        <p:txBody>
          <a:bodyPr/>
          <a:lstStyle/>
          <a:p>
            <a:fld id="{D523FCA8-5F54-4EC9-8DC1-986DEA1547A4}" type="slidenum">
              <a:rPr lang="en-US" altLang="en-US" smtClean="0"/>
              <a:pPr/>
              <a:t>23</a:t>
            </a:fld>
            <a:endParaRPr lang="en-US" altLang="en-US"/>
          </a:p>
        </p:txBody>
      </p:sp>
    </p:spTree>
    <p:extLst>
      <p:ext uri="{BB962C8B-B14F-4D97-AF65-F5344CB8AC3E}">
        <p14:creationId xmlns:p14="http://schemas.microsoft.com/office/powerpoint/2010/main" val="19744747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45C43B8D-2B36-4428-B3D6-195D4240D17E}" type="slidenum">
              <a:rPr lang="en-US" altLang="en-US" sz="1200"/>
              <a:pPr eaLnBrk="1" hangingPunct="1"/>
              <a:t>24</a:t>
            </a:fld>
            <a:endParaRPr lang="en-US" altLang="en-US" sz="120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12607145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45C43B8D-2B36-4428-B3D6-195D4240D17E}" type="slidenum">
              <a:rPr lang="en-US" altLang="en-US" sz="1200"/>
              <a:pPr eaLnBrk="1" hangingPunct="1"/>
              <a:t>25</a:t>
            </a:fld>
            <a:endParaRPr lang="en-US" altLang="en-US" sz="120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23338203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t>After the Fed, if in 1913, you sat on your savings pile of $1,000,000 for95 years, it would then be worth only $50,000 in purchasing power (it will have depreciated in value by 95%)</a:t>
            </a:r>
            <a:endParaRPr lang="en-US" dirty="0"/>
          </a:p>
        </p:txBody>
      </p:sp>
      <p:sp>
        <p:nvSpPr>
          <p:cNvPr id="4" name="Slide Number Placeholder 3"/>
          <p:cNvSpPr>
            <a:spLocks noGrp="1"/>
          </p:cNvSpPr>
          <p:nvPr>
            <p:ph type="sldNum" sz="quarter" idx="10"/>
          </p:nvPr>
        </p:nvSpPr>
        <p:spPr/>
        <p:txBody>
          <a:bodyPr/>
          <a:lstStyle/>
          <a:p>
            <a:fld id="{D523FCA8-5F54-4EC9-8DC1-986DEA1547A4}" type="slidenum">
              <a:rPr lang="en-US" altLang="en-US" smtClean="0"/>
              <a:pPr/>
              <a:t>26</a:t>
            </a:fld>
            <a:endParaRPr lang="en-US" altLang="en-US"/>
          </a:p>
        </p:txBody>
      </p:sp>
    </p:spTree>
    <p:extLst>
      <p:ext uri="{BB962C8B-B14F-4D97-AF65-F5344CB8AC3E}">
        <p14:creationId xmlns:p14="http://schemas.microsoft.com/office/powerpoint/2010/main" val="24514890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Times New Roman" pitchFamily="48" charset="0"/>
                <a:ea typeface="ヒラギノ角ゴ Pro W3" pitchFamily="-1" charset="-128"/>
                <a:cs typeface="ヒラギノ角ゴ Pro W3" pitchFamily="-1" charset="-128"/>
              </a:rPr>
              <a:t>After the Fed, if in 1913, you sat on your savings pile of $1,000,000 for95 years, it would then be worth only $50,000 in purchasing power (it will have depreciated in value by 95%)</a:t>
            </a:r>
            <a:endParaRPr lang="en-US" dirty="0"/>
          </a:p>
        </p:txBody>
      </p:sp>
      <p:sp>
        <p:nvSpPr>
          <p:cNvPr id="4" name="Slide Number Placeholder 3"/>
          <p:cNvSpPr>
            <a:spLocks noGrp="1"/>
          </p:cNvSpPr>
          <p:nvPr>
            <p:ph type="sldNum" sz="quarter" idx="10"/>
          </p:nvPr>
        </p:nvSpPr>
        <p:spPr/>
        <p:txBody>
          <a:bodyPr/>
          <a:lstStyle/>
          <a:p>
            <a:fld id="{D523FCA8-5F54-4EC9-8DC1-986DEA1547A4}" type="slidenum">
              <a:rPr lang="en-US" altLang="en-US" smtClean="0"/>
              <a:pPr/>
              <a:t>27</a:t>
            </a:fld>
            <a:endParaRPr lang="en-US" altLang="en-US"/>
          </a:p>
        </p:txBody>
      </p:sp>
    </p:spTree>
    <p:extLst>
      <p:ext uri="{BB962C8B-B14F-4D97-AF65-F5344CB8AC3E}">
        <p14:creationId xmlns:p14="http://schemas.microsoft.com/office/powerpoint/2010/main" val="24514890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DAD6B31F-EE35-4A16-9D91-032A28693C98}" type="slidenum">
              <a:rPr lang="en-US" altLang="en-US" sz="1200"/>
              <a:pPr eaLnBrk="1" hangingPunct="1"/>
              <a:t>30</a:t>
            </a:fld>
            <a:endParaRPr lang="en-US" altLang="en-US" sz="120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42325413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DAD6B31F-EE35-4A16-9D91-032A28693C98}" type="slidenum">
              <a:rPr lang="en-US" altLang="en-US" sz="1200"/>
              <a:pPr eaLnBrk="1" hangingPunct="1"/>
              <a:t>31</a:t>
            </a:fld>
            <a:endParaRPr lang="en-US" altLang="en-US" sz="120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184147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27B3F947-1967-453A-A75F-B3B3B695AAFA}" type="slidenum">
              <a:rPr lang="en-US" altLang="en-US" sz="1200"/>
              <a:pPr eaLnBrk="1" hangingPunct="1"/>
              <a:t>32</a:t>
            </a:fld>
            <a:endParaRPr lang="en-US" alt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fontAlgn="auto">
              <a:spcBef>
                <a:spcPts val="0"/>
              </a:spcBef>
              <a:spcAft>
                <a:spcPts val="0"/>
              </a:spcAft>
              <a:buNone/>
            </a:pPr>
            <a:r>
              <a:rPr lang="en-US" altLang="en-US" b="1" dirty="0" smtClean="0">
                <a:latin typeface="Times New Roman" panose="02020603050405020304" pitchFamily="18" charset="0"/>
                <a:ea typeface="ヒラギノ角ゴ Pro W3" pitchFamily="-65" charset="-128"/>
                <a:cs typeface="Times New Roman" panose="02020603050405020304" pitchFamily="18" charset="0"/>
              </a:rPr>
              <a:t>Fisher</a:t>
            </a:r>
            <a:endParaRPr lang="en-US" altLang="en-US" dirty="0" smtClean="0">
              <a:latin typeface="Times New Roman" panose="02020603050405020304" pitchFamily="18" charset="0"/>
              <a:ea typeface="ヒラギノ角ゴ Pro W3" pitchFamily="-65" charset="-128"/>
              <a:cs typeface="Times New Roman" panose="02020603050405020304" pitchFamily="18" charset="0"/>
            </a:endParaRPr>
          </a:p>
          <a:p>
            <a:pPr marL="0" indent="0" fontAlgn="auto">
              <a:spcBef>
                <a:spcPts val="0"/>
              </a:spcBef>
              <a:spcAft>
                <a:spcPts val="0"/>
              </a:spcAft>
              <a:buFont typeface="Arial" panose="020B0604020202020204" pitchFamily="34" charset="0"/>
              <a:buNone/>
            </a:pPr>
            <a:endParaRPr lang="en-US" altLang="en-US" sz="800" dirty="0" smtClean="0">
              <a:latin typeface="Times New Roman" panose="02020603050405020304" pitchFamily="18" charset="0"/>
              <a:ea typeface="ヒラギノ角ゴ Pro W3" pitchFamily="-65" charset="-128"/>
              <a:cs typeface="Times New Roman" panose="02020603050405020304" pitchFamily="18" charset="0"/>
            </a:endParaRPr>
          </a:p>
          <a:p>
            <a:pPr>
              <a:spcBef>
                <a:spcPts val="0"/>
              </a:spcBef>
              <a:spcAft>
                <a:spcPts val="0"/>
              </a:spcAft>
            </a:pPr>
            <a:r>
              <a:rPr lang="en-US" altLang="en-US" sz="1200" dirty="0" smtClean="0">
                <a:latin typeface="Times New Roman" panose="02020603050405020304" pitchFamily="18" charset="0"/>
                <a:ea typeface="ヒラギノ角ゴ Pro W3" pitchFamily="-65" charset="-128"/>
                <a:cs typeface="Times New Roman" panose="02020603050405020304" pitchFamily="18" charset="0"/>
              </a:rPr>
              <a:t>Assume the market for money is in equilibrium, </a:t>
            </a:r>
            <a:r>
              <a:rPr lang="en-US" altLang="en-US" sz="1200" i="1" dirty="0" err="1" smtClean="0">
                <a:latin typeface="Times New Roman" panose="02020603050405020304" pitchFamily="18" charset="0"/>
                <a:ea typeface="ヒラギノ角ゴ Pro W3" pitchFamily="-65" charset="-128"/>
                <a:cs typeface="Times New Roman" panose="02020603050405020304" pitchFamily="18" charset="0"/>
              </a:rPr>
              <a:t>M</a:t>
            </a:r>
            <a:r>
              <a:rPr lang="en-US" altLang="en-US" sz="1200" i="1" baseline="30000" dirty="0" err="1" smtClean="0">
                <a:latin typeface="Times New Roman" panose="02020603050405020304" pitchFamily="18" charset="0"/>
                <a:ea typeface="ヒラギノ角ゴ Pro W3" pitchFamily="-65" charset="-128"/>
                <a:cs typeface="Times New Roman" panose="02020603050405020304" pitchFamily="18" charset="0"/>
              </a:rPr>
              <a:t>s</a:t>
            </a:r>
            <a:r>
              <a:rPr lang="en-US" altLang="en-US" sz="1200" i="1" dirty="0" smtClean="0">
                <a:latin typeface="Times New Roman" panose="02020603050405020304" pitchFamily="18" charset="0"/>
                <a:ea typeface="ヒラギノ角ゴ Pro W3" pitchFamily="-65" charset="-128"/>
                <a:cs typeface="Times New Roman" panose="02020603050405020304" pitchFamily="18" charset="0"/>
              </a:rPr>
              <a:t> = </a:t>
            </a:r>
            <a:r>
              <a:rPr lang="en-US" altLang="en-US" sz="1200" i="1" dirty="0" err="1" smtClean="0">
                <a:latin typeface="Times New Roman" panose="02020603050405020304" pitchFamily="18" charset="0"/>
                <a:ea typeface="ヒラギノ角ゴ Pro W3" pitchFamily="-65" charset="-128"/>
                <a:cs typeface="Times New Roman" panose="02020603050405020304" pitchFamily="18" charset="0"/>
              </a:rPr>
              <a:t>M</a:t>
            </a:r>
            <a:r>
              <a:rPr lang="en-US" altLang="en-US" sz="1200" i="1" baseline="30000" dirty="0" err="1" smtClean="0">
                <a:latin typeface="Times New Roman" panose="02020603050405020304" pitchFamily="18" charset="0"/>
                <a:ea typeface="ヒラギノ角ゴ Pro W3" pitchFamily="-65" charset="-128"/>
                <a:cs typeface="Times New Roman" panose="02020603050405020304" pitchFamily="18" charset="0"/>
              </a:rPr>
              <a:t>d</a:t>
            </a:r>
            <a:r>
              <a:rPr lang="en-US" altLang="en-US" sz="1200" dirty="0" smtClean="0">
                <a:latin typeface="Times New Roman" panose="02020603050405020304" pitchFamily="18" charset="0"/>
                <a:ea typeface="ヒラギノ角ゴ Pro W3" pitchFamily="-65" charset="-128"/>
                <a:cs typeface="Times New Roman" panose="02020603050405020304" pitchFamily="18" charset="0"/>
              </a:rPr>
              <a:t>, and express Fisher’s </a:t>
            </a:r>
            <a:r>
              <a:rPr lang="en-US" altLang="ja-JP" sz="1200" dirty="0" smtClean="0">
                <a:latin typeface="Times New Roman" panose="02020603050405020304" pitchFamily="18" charset="0"/>
                <a:ea typeface="MS PGothic" pitchFamily="34" charset="-128"/>
                <a:cs typeface="Times New Roman" panose="02020603050405020304" pitchFamily="18" charset="0"/>
              </a:rPr>
              <a:t>equation of exchange </a:t>
            </a:r>
            <a:r>
              <a:rPr lang="en-US" altLang="en-US" sz="1200" dirty="0" smtClean="0">
                <a:latin typeface="Times New Roman" panose="02020603050405020304" pitchFamily="18" charset="0"/>
                <a:ea typeface="ヒラギノ角ゴ Pro W3" pitchFamily="-65" charset="-128"/>
                <a:cs typeface="Times New Roman" panose="02020603050405020304" pitchFamily="18" charset="0"/>
              </a:rPr>
              <a:t>as</a:t>
            </a:r>
            <a:endParaRPr lang="en-US" altLang="en-US" sz="1200" i="1" dirty="0" smtClean="0">
              <a:latin typeface="Times New Roman" panose="02020603050405020304" pitchFamily="18" charset="0"/>
              <a:ea typeface="ヒラギノ角ゴ Pro W3" pitchFamily="-65" charset="-128"/>
              <a:cs typeface="Times New Roman" panose="02020603050405020304" pitchFamily="18" charset="0"/>
            </a:endParaRPr>
          </a:p>
          <a:p>
            <a:pPr marL="0" indent="0" algn="ctr">
              <a:spcBef>
                <a:spcPts val="0"/>
              </a:spcBef>
              <a:spcAft>
                <a:spcPts val="0"/>
              </a:spcAft>
              <a:buNone/>
            </a:pPr>
            <a:endParaRPr lang="en-US" altLang="en-US" sz="1200" i="1" dirty="0" smtClean="0">
              <a:latin typeface="Times New Roman" panose="02020603050405020304" pitchFamily="18" charset="0"/>
              <a:ea typeface="ヒラギノ角ゴ Pro W3" pitchFamily="-65" charset="-128"/>
              <a:cs typeface="Times New Roman" panose="02020603050405020304" pitchFamily="18" charset="0"/>
            </a:endParaRPr>
          </a:p>
          <a:p>
            <a:pPr>
              <a:spcBef>
                <a:spcPts val="0"/>
              </a:spcBef>
              <a:spcAft>
                <a:spcPts val="0"/>
              </a:spcAft>
            </a:pPr>
            <a:r>
              <a:rPr lang="en-US" altLang="en-US" sz="1200" dirty="0" smtClean="0">
                <a:latin typeface="Times New Roman" panose="02020603050405020304" pitchFamily="18" charset="0"/>
                <a:ea typeface="ヒラギノ角ゴ Pro W3" pitchFamily="-65" charset="-128"/>
                <a:cs typeface="Times New Roman" panose="02020603050405020304" pitchFamily="18" charset="0"/>
              </a:rPr>
              <a:t>Because </a:t>
            </a:r>
            <a:r>
              <a:rPr lang="en-US" altLang="en-US" sz="1200" i="1" dirty="0" smtClean="0">
                <a:latin typeface="Times New Roman" panose="02020603050405020304" pitchFamily="18" charset="0"/>
                <a:ea typeface="ヒラギノ角ゴ Pro W3" pitchFamily="-65" charset="-128"/>
                <a:cs typeface="Times New Roman" panose="02020603050405020304" pitchFamily="18" charset="0"/>
              </a:rPr>
              <a:t>V</a:t>
            </a:r>
            <a:r>
              <a:rPr lang="en-US" altLang="en-US" sz="1200" dirty="0" smtClean="0">
                <a:latin typeface="Times New Roman" panose="02020603050405020304" pitchFamily="18" charset="0"/>
                <a:ea typeface="ヒラギノ角ゴ Pro W3" pitchFamily="-65" charset="-128"/>
                <a:cs typeface="Times New Roman" panose="02020603050405020304" pitchFamily="18" charset="0"/>
              </a:rPr>
              <a:t> is constant, the level of transactions generated by a fixed level of </a:t>
            </a:r>
            <a:r>
              <a:rPr lang="en-US" altLang="en-US" sz="1200" i="1" dirty="0" smtClean="0">
                <a:latin typeface="Times New Roman" panose="02020603050405020304" pitchFamily="18" charset="0"/>
                <a:ea typeface="ヒラギノ角ゴ Pro W3" pitchFamily="-65" charset="-128"/>
                <a:cs typeface="Times New Roman" panose="02020603050405020304" pitchFamily="18" charset="0"/>
              </a:rPr>
              <a:t>PY</a:t>
            </a:r>
            <a:r>
              <a:rPr lang="en-US" altLang="en-US" sz="1200" dirty="0" smtClean="0">
                <a:latin typeface="Times New Roman" panose="02020603050405020304" pitchFamily="18" charset="0"/>
                <a:ea typeface="ヒラギノ角ゴ Pro W3" pitchFamily="-65" charset="-128"/>
                <a:cs typeface="Times New Roman" panose="02020603050405020304" pitchFamily="18" charset="0"/>
              </a:rPr>
              <a:t> determines the quantity of </a:t>
            </a:r>
            <a:r>
              <a:rPr lang="en-US" altLang="en-US" sz="1200" i="1" dirty="0" smtClean="0">
                <a:latin typeface="Times New Roman" panose="02020603050405020304" pitchFamily="18" charset="0"/>
                <a:ea typeface="ヒラギノ角ゴ Pro W3" pitchFamily="-65" charset="-128"/>
                <a:cs typeface="Times New Roman" panose="02020603050405020304" pitchFamily="18" charset="0"/>
              </a:rPr>
              <a:t>M</a:t>
            </a:r>
            <a:r>
              <a:rPr lang="en-US" altLang="en-US" sz="1200" i="1" baseline="30000" dirty="0" smtClean="0">
                <a:latin typeface="Times New Roman" panose="02020603050405020304" pitchFamily="18" charset="0"/>
                <a:ea typeface="ヒラギノ角ゴ Pro W3" pitchFamily="-65" charset="-128"/>
                <a:cs typeface="Times New Roman" panose="02020603050405020304" pitchFamily="18" charset="0"/>
              </a:rPr>
              <a:t>d</a:t>
            </a:r>
            <a:r>
              <a:rPr lang="en-US" altLang="en-US" sz="1200" i="1" dirty="0" smtClean="0">
                <a:latin typeface="Times New Roman" panose="02020603050405020304" pitchFamily="18" charset="0"/>
                <a:ea typeface="ヒラギノ角ゴ Pro W3" pitchFamily="-65" charset="-128"/>
                <a:cs typeface="Times New Roman" panose="02020603050405020304" pitchFamily="18" charset="0"/>
              </a:rPr>
              <a:t>.</a:t>
            </a:r>
          </a:p>
          <a:p>
            <a:pPr>
              <a:spcBef>
                <a:spcPts val="0"/>
              </a:spcBef>
              <a:spcAft>
                <a:spcPts val="0"/>
              </a:spcAft>
            </a:pPr>
            <a:endParaRPr lang="en-US" altLang="en-US" sz="1200" i="1" dirty="0" smtClean="0">
              <a:latin typeface="Times New Roman" panose="02020603050405020304" pitchFamily="18" charset="0"/>
              <a:ea typeface="ヒラギノ角ゴ Pro W3" pitchFamily="-65" charset="-128"/>
              <a:cs typeface="Times New Roman" panose="02020603050405020304" pitchFamily="18" charset="0"/>
            </a:endParaRPr>
          </a:p>
          <a:p>
            <a:pPr>
              <a:spcBef>
                <a:spcPts val="0"/>
              </a:spcBef>
              <a:spcAft>
                <a:spcPts val="0"/>
              </a:spcAft>
            </a:pPr>
            <a:r>
              <a:rPr lang="en-US" altLang="en-US" sz="1200" dirty="0" smtClean="0">
                <a:latin typeface="Times New Roman" panose="02020603050405020304" pitchFamily="18" charset="0"/>
                <a:ea typeface="ヒラギノ角ゴ Pro W3" pitchFamily="-65" charset="-128"/>
                <a:cs typeface="Times New Roman" panose="02020603050405020304" pitchFamily="18" charset="0"/>
              </a:rPr>
              <a:t>Although many argue that </a:t>
            </a:r>
            <a:r>
              <a:rPr lang="en-US" altLang="en-US" sz="1200" i="1" dirty="0" err="1" smtClean="0">
                <a:latin typeface="Times New Roman" panose="02020603050405020304" pitchFamily="18" charset="0"/>
                <a:ea typeface="ヒラギノ角ゴ Pro W3" pitchFamily="-65" charset="-128"/>
                <a:cs typeface="Times New Roman" panose="02020603050405020304" pitchFamily="18" charset="0"/>
              </a:rPr>
              <a:t>i</a:t>
            </a:r>
            <a:r>
              <a:rPr lang="en-US" altLang="en-US" sz="1200" i="1" dirty="0" smtClean="0">
                <a:latin typeface="Times New Roman" panose="02020603050405020304" pitchFamily="18" charset="0"/>
                <a:ea typeface="ヒラギノ角ゴ Pro W3" pitchFamily="-65" charset="-128"/>
                <a:cs typeface="Times New Roman" panose="02020603050405020304" pitchFamily="18" charset="0"/>
              </a:rPr>
              <a:t> </a:t>
            </a:r>
            <a:r>
              <a:rPr lang="en-US" altLang="en-US" sz="1200" dirty="0" smtClean="0">
                <a:latin typeface="Times New Roman" panose="02020603050405020304" pitchFamily="18" charset="0"/>
                <a:ea typeface="ヒラギノ角ゴ Pro W3" pitchFamily="-65" charset="-128"/>
                <a:cs typeface="Times New Roman" panose="02020603050405020304" pitchFamily="18" charset="0"/>
              </a:rPr>
              <a:t>is the price of holding money, Fisher’s demand for money is not affected by it.</a:t>
            </a:r>
          </a:p>
          <a:p>
            <a:pPr eaLnBrk="1" hangingPunct="1"/>
            <a:endParaRPr lang="en-US" altLang="en-US" dirty="0"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28045416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27B3F947-1967-453A-A75F-B3B3B695AAFA}" type="slidenum">
              <a:rPr lang="en-US" altLang="en-US" sz="1200"/>
              <a:pPr eaLnBrk="1" hangingPunct="1"/>
              <a:t>33</a:t>
            </a:fld>
            <a:endParaRPr lang="en-US" alt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948829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27B3F947-1967-453A-A75F-B3B3B695AAFA}" type="slidenum">
              <a:rPr lang="en-US" altLang="en-US" sz="1200"/>
              <a:pPr eaLnBrk="1" hangingPunct="1"/>
              <a:t>34</a:t>
            </a:fld>
            <a:endParaRPr lang="en-US" alt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22101626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27B3F947-1967-453A-A75F-B3B3B695AAFA}" type="slidenum">
              <a:rPr lang="en-US" altLang="en-US" sz="1200"/>
              <a:pPr eaLnBrk="1" hangingPunct="1"/>
              <a:t>35</a:t>
            </a:fld>
            <a:endParaRPr lang="en-US" alt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26874367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27B3F947-1967-453A-A75F-B3B3B695AAFA}" type="slidenum">
              <a:rPr lang="en-US" altLang="en-US" sz="1200"/>
              <a:pPr eaLnBrk="1" hangingPunct="1"/>
              <a:t>36</a:t>
            </a:fld>
            <a:endParaRPr lang="en-US" alt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24797174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27B3F947-1967-453A-A75F-B3B3B695AAFA}" type="slidenum">
              <a:rPr lang="en-US" altLang="en-US" sz="1200"/>
              <a:pPr eaLnBrk="1" hangingPunct="1"/>
              <a:t>37</a:t>
            </a:fld>
            <a:endParaRPr lang="en-US" alt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None/>
            </a:pPr>
            <a:r>
              <a:rPr lang="en-US" altLang="en-US" sz="2400" b="1" dirty="0" smtClean="0">
                <a:ea typeface="ヒラギノ角ゴ Pro W3" pitchFamily="-65" charset="-128"/>
              </a:rPr>
              <a:t>Keynes (Liquidity Preference Theory)</a:t>
            </a:r>
          </a:p>
          <a:p>
            <a:pPr marL="0" indent="0">
              <a:buNone/>
            </a:pPr>
            <a:endParaRPr lang="en-US" altLang="en-US" sz="1200" dirty="0" smtClean="0">
              <a:ea typeface="ヒラギノ角ゴ Pro W3" pitchFamily="-65" charset="-128"/>
            </a:endParaRPr>
          </a:p>
          <a:p>
            <a:r>
              <a:rPr lang="en-US" altLang="en-US" sz="2200" dirty="0" smtClean="0">
                <a:ea typeface="ヒラギノ角ゴ Pro W3" pitchFamily="-65" charset="-128"/>
              </a:rPr>
              <a:t>Transactions motive for holding money is </a:t>
            </a:r>
          </a:p>
          <a:p>
            <a:pPr lvl="1"/>
            <a:r>
              <a:rPr lang="en-US" altLang="en-US" sz="2000" dirty="0" smtClean="0">
                <a:ea typeface="ヒラギノ角ゴ Pro W3" pitchFamily="-65" charset="-128"/>
              </a:rPr>
              <a:t>Keynes agreed with the quantity theory that the transactions component is proportional to income</a:t>
            </a:r>
          </a:p>
          <a:p>
            <a:pPr lvl="1"/>
            <a:r>
              <a:rPr lang="en-US" altLang="en-US" sz="2000" dirty="0" smtClean="0">
                <a:ea typeface="ヒラギノ角ゴ Pro W3" pitchFamily="-65" charset="-128"/>
              </a:rPr>
              <a:t>He </a:t>
            </a:r>
            <a:r>
              <a:rPr lang="en-US" altLang="en-US" sz="2000" i="1" dirty="0" smtClean="0">
                <a:ea typeface="ヒラギノ角ゴ Pro W3" pitchFamily="-65" charset="-128"/>
              </a:rPr>
              <a:t>later</a:t>
            </a:r>
            <a:r>
              <a:rPr lang="en-US" altLang="en-US" sz="2000" dirty="0" smtClean="0">
                <a:ea typeface="ヒラギノ角ゴ Pro W3" pitchFamily="-65" charset="-128"/>
              </a:rPr>
              <a:t> recognized that technological advances will create methods for payment (</a:t>
            </a:r>
            <a:r>
              <a:rPr lang="en-US" altLang="en-US" sz="2000" b="1" dirty="0" smtClean="0">
                <a:ea typeface="ヒラギノ角ゴ Pro W3" pitchFamily="-65" charset="-128"/>
              </a:rPr>
              <a:t>payment technology</a:t>
            </a:r>
            <a:r>
              <a:rPr lang="en-US" altLang="en-US" sz="2000" dirty="0" smtClean="0">
                <a:ea typeface="ヒラギノ角ゴ Pro W3" pitchFamily="-65" charset="-128"/>
              </a:rPr>
              <a:t>), which affects money demand</a:t>
            </a:r>
          </a:p>
          <a:p>
            <a:pPr marL="0" lvl="1" indent="0">
              <a:buNone/>
            </a:pPr>
            <a:endParaRPr lang="en-US" altLang="en-US" sz="2200" dirty="0" smtClean="0">
              <a:ea typeface="ヒラギノ角ゴ Pro W3" pitchFamily="-65" charset="-128"/>
            </a:endParaRPr>
          </a:p>
          <a:p>
            <a:r>
              <a:rPr lang="en-US" altLang="en-US" sz="2200" dirty="0" smtClean="0">
                <a:ea typeface="ヒラギノ角ゴ Pro W3" pitchFamily="-65" charset="-128"/>
              </a:rPr>
              <a:t>Precautionary motive for holding money</a:t>
            </a:r>
          </a:p>
          <a:p>
            <a:pPr lvl="1"/>
            <a:r>
              <a:rPr lang="en-US" altLang="en-US" sz="2000" dirty="0" smtClean="0">
                <a:ea typeface="ヒラギノ角ゴ Pro W3" pitchFamily="-65" charset="-128"/>
              </a:rPr>
              <a:t>Keynes also recognized that people hold money as a cushion against unexpected wants, which is proportional to income</a:t>
            </a:r>
          </a:p>
          <a:p>
            <a:pPr lvl="1"/>
            <a:r>
              <a:rPr lang="en-US" altLang="en-US" sz="2000" i="1" dirty="0" err="1" smtClean="0">
                <a:ea typeface="ヒラギノ角ゴ Pro W3" pitchFamily="-65" charset="-128"/>
              </a:rPr>
              <a:t>i</a:t>
            </a:r>
            <a:r>
              <a:rPr lang="en-US" altLang="en-US" sz="2000" i="1" dirty="0" smtClean="0">
                <a:ea typeface="ヒラギノ角ゴ Pro W3" pitchFamily="-65" charset="-128"/>
              </a:rPr>
              <a:t> </a:t>
            </a:r>
            <a:r>
              <a:rPr lang="en-US" altLang="en-US" sz="2000" dirty="0" smtClean="0">
                <a:ea typeface="ヒラギノ角ゴ Pro W3" pitchFamily="-65" charset="-128"/>
              </a:rPr>
              <a:t>is negatively related to the precautionary demand for money because as it increases the opportunity cost of holding money for precautionary reasons rises</a:t>
            </a:r>
          </a:p>
          <a:p>
            <a:pPr lvl="1"/>
            <a:endParaRPr lang="en-US" altLang="en-US" sz="2000" dirty="0" smtClean="0">
              <a:ea typeface="ヒラギノ角ゴ Pro W3" pitchFamily="-65" charset="-128"/>
            </a:endParaRPr>
          </a:p>
          <a:p>
            <a:pPr marL="0" lvl="1" indent="0">
              <a:buFont typeface="Arial" panose="020B0604020202020204" pitchFamily="34" charset="0"/>
              <a:buNone/>
            </a:pPr>
            <a:r>
              <a:rPr lang="en-US" altLang="en-US" sz="2200" dirty="0" smtClean="0">
                <a:ea typeface="ヒラギノ角ゴ Pro W3" pitchFamily="-65" charset="-128"/>
              </a:rPr>
              <a:t>Speculative motive for holding money</a:t>
            </a:r>
          </a:p>
          <a:p>
            <a:pPr marL="341313" lvl="1" indent="-341313"/>
            <a:r>
              <a:rPr lang="en-US" altLang="en-US" sz="2000" dirty="0" smtClean="0">
                <a:ea typeface="ヒラギノ角ゴ Pro W3" pitchFamily="-65" charset="-128"/>
              </a:rPr>
              <a:t>Keynes also believed people choose to hold money as a store of wealth</a:t>
            </a:r>
            <a:endParaRPr lang="en-US" altLang="en-US" sz="2000" i="1" dirty="0" smtClean="0">
              <a:ea typeface="ヒラギノ角ゴ Pro W3" pitchFamily="-65" charset="-128"/>
            </a:endParaRPr>
          </a:p>
          <a:p>
            <a:endParaRPr lang="en-US" altLang="en-US" sz="2000" i="1" dirty="0" smtClean="0">
              <a:ea typeface="ヒラギノ角ゴ Pro W3" pitchFamily="-65" charset="-128"/>
            </a:endParaRPr>
          </a:p>
          <a:p>
            <a:pPr marL="0" indent="0">
              <a:buNone/>
            </a:pPr>
            <a:r>
              <a:rPr lang="en-US" altLang="en-US" sz="2400" b="1" dirty="0" smtClean="0">
                <a:ea typeface="ヒラギノ角ゴ Pro W3" pitchFamily="-65" charset="-128"/>
              </a:rPr>
              <a:t>Liquidity Preference Function</a:t>
            </a:r>
          </a:p>
          <a:p>
            <a:pPr marL="0" indent="0">
              <a:buNone/>
            </a:pPr>
            <a:endParaRPr lang="en-US" altLang="en-US" sz="1200" dirty="0" smtClean="0">
              <a:ea typeface="ヒラギノ角ゴ Pro W3" pitchFamily="-65" charset="-128"/>
            </a:endParaRPr>
          </a:p>
          <a:p>
            <a:pPr marL="342900" lvl="1" indent="-342900">
              <a:buFont typeface="Arial" panose="020B0604020202020204" pitchFamily="34" charset="0"/>
              <a:buChar char="•"/>
            </a:pPr>
            <a:r>
              <a:rPr lang="en-US" altLang="en-US" sz="2200" dirty="0" smtClean="0">
                <a:ea typeface="ヒラギノ角ゴ Pro W3" pitchFamily="-65" charset="-128"/>
              </a:rPr>
              <a:t>When Keynes put the 3 motives together, he recognized that people make decisions based on the </a:t>
            </a:r>
            <a:r>
              <a:rPr lang="en-US" altLang="en-US" sz="2200" b="1" dirty="0" smtClean="0">
                <a:ea typeface="ヒラギノ角ゴ Pro W3" pitchFamily="-65" charset="-128"/>
              </a:rPr>
              <a:t>real </a:t>
            </a:r>
            <a:r>
              <a:rPr lang="en-US" altLang="en-US" sz="2200" dirty="0" smtClean="0">
                <a:ea typeface="ヒラギノ角ゴ Pro W3" pitchFamily="-65" charset="-128"/>
              </a:rPr>
              <a:t>value of the money they hold (</a:t>
            </a:r>
            <a:r>
              <a:rPr lang="en-US" altLang="en-US" sz="2200" i="1" dirty="0" err="1" smtClean="0">
                <a:ea typeface="ヒラギノ角ゴ Pro W3" pitchFamily="-65" charset="-128"/>
              </a:rPr>
              <a:t>M</a:t>
            </a:r>
            <a:r>
              <a:rPr lang="en-US" altLang="en-US" sz="2200" i="1" baseline="30000" dirty="0" err="1" smtClean="0">
                <a:ea typeface="ヒラギノ角ゴ Pro W3" pitchFamily="-65" charset="-128"/>
              </a:rPr>
              <a:t>d</a:t>
            </a:r>
            <a:r>
              <a:rPr lang="en-US" altLang="en-US" sz="2200" dirty="0" smtClean="0">
                <a:ea typeface="ヒラギノ角ゴ Pro W3" pitchFamily="-65" charset="-128"/>
              </a:rPr>
              <a:t>/</a:t>
            </a:r>
            <a:r>
              <a:rPr lang="en-US" altLang="en-US" sz="2200" i="1" dirty="0" smtClean="0">
                <a:ea typeface="ヒラギノ角ゴ Pro W3" pitchFamily="-65" charset="-128"/>
              </a:rPr>
              <a:t>P</a:t>
            </a:r>
            <a:r>
              <a:rPr lang="en-US" altLang="en-US" sz="2200" dirty="0" smtClean="0">
                <a:ea typeface="ヒラギノ角ゴ Pro W3" pitchFamily="-65" charset="-128"/>
              </a:rPr>
              <a:t>) not its nominal value (</a:t>
            </a:r>
            <a:r>
              <a:rPr lang="en-US" altLang="en-US" sz="2200" i="1" dirty="0" err="1" smtClean="0">
                <a:ea typeface="ヒラギノ角ゴ Pro W3" pitchFamily="-65" charset="-128"/>
              </a:rPr>
              <a:t>M</a:t>
            </a:r>
            <a:r>
              <a:rPr lang="en-US" altLang="en-US" sz="2200" i="1" baseline="30000" dirty="0" err="1" smtClean="0">
                <a:ea typeface="ヒラギノ角ゴ Pro W3" pitchFamily="-65" charset="-128"/>
              </a:rPr>
              <a:t>d</a:t>
            </a:r>
            <a:r>
              <a:rPr lang="en-US" altLang="en-US" sz="2200" dirty="0" smtClean="0">
                <a:ea typeface="ヒラギノ角ゴ Pro W3" pitchFamily="-65" charset="-128"/>
              </a:rPr>
              <a:t>)</a:t>
            </a:r>
          </a:p>
          <a:p>
            <a:pPr marL="342900" lvl="1" indent="-342900">
              <a:buFont typeface="Arial" panose="020B0604020202020204" pitchFamily="34" charset="0"/>
              <a:buChar char="•"/>
            </a:pPr>
            <a:endParaRPr lang="en-US" altLang="en-US" sz="2200" dirty="0" smtClean="0">
              <a:ea typeface="ヒラギノ角ゴ Pro W3" pitchFamily="-65" charset="-128"/>
            </a:endParaRPr>
          </a:p>
          <a:p>
            <a:pPr marL="342900" lvl="1" indent="-342900">
              <a:buFont typeface="Arial" panose="020B0604020202020204" pitchFamily="34" charset="0"/>
              <a:buChar char="•"/>
            </a:pPr>
            <a:r>
              <a:rPr lang="en-US" altLang="en-US" sz="2200" dirty="0" smtClean="0">
                <a:ea typeface="ヒラギノ角ゴ Pro W3" pitchFamily="-65" charset="-128"/>
              </a:rPr>
              <a:t>He identified </a:t>
            </a:r>
            <a:r>
              <a:rPr lang="en-US" altLang="en-US" sz="2200" i="1" dirty="0" err="1" smtClean="0">
                <a:ea typeface="ヒラギノ角ゴ Pro W3" pitchFamily="-65" charset="-128"/>
              </a:rPr>
              <a:t>i</a:t>
            </a:r>
            <a:r>
              <a:rPr lang="en-US" altLang="en-US" sz="2200" i="1" dirty="0" smtClean="0">
                <a:ea typeface="ヒラギノ角ゴ Pro W3" pitchFamily="-65" charset="-128"/>
              </a:rPr>
              <a:t> </a:t>
            </a:r>
            <a:r>
              <a:rPr lang="en-US" altLang="en-US" sz="2200" dirty="0" smtClean="0">
                <a:ea typeface="ヒラギノ角ゴ Pro W3" pitchFamily="-65" charset="-128"/>
              </a:rPr>
              <a:t>and </a:t>
            </a:r>
            <a:r>
              <a:rPr lang="en-US" altLang="en-US" sz="2200" i="1" dirty="0" smtClean="0">
                <a:ea typeface="ヒラギノ角ゴ Pro W3" pitchFamily="-65" charset="-128"/>
              </a:rPr>
              <a:t>Y</a:t>
            </a:r>
            <a:r>
              <a:rPr lang="en-US" altLang="en-US" sz="2200" dirty="0" smtClean="0">
                <a:ea typeface="ヒラギノ角ゴ Pro W3" pitchFamily="-65" charset="-128"/>
              </a:rPr>
              <a:t> as its determinants:</a:t>
            </a:r>
          </a:p>
          <a:p>
            <a:pPr marL="342900" lvl="1" indent="-342900">
              <a:buFont typeface="Arial" panose="020B0604020202020204" pitchFamily="34" charset="0"/>
              <a:buChar char="•"/>
            </a:pPr>
            <a:endParaRPr lang="en-US" altLang="en-US" sz="2200" dirty="0" smtClean="0">
              <a:ea typeface="ヒラギノ角ゴ Pro W3" pitchFamily="-65" charset="-128"/>
            </a:endParaRPr>
          </a:p>
          <a:p>
            <a:pPr marL="0" lvl="1" indent="0" algn="ctr">
              <a:buFont typeface="Arial" panose="020B0604020202020204" pitchFamily="34" charset="0"/>
              <a:buNone/>
            </a:pPr>
            <a:r>
              <a:rPr lang="en-US" altLang="en-US" sz="2200" dirty="0" smtClean="0">
                <a:ea typeface="ヒラギノ角ゴ Pro W3" pitchFamily="-65" charset="-128"/>
              </a:rPr>
              <a:t>M/P = L(</a:t>
            </a:r>
            <a:r>
              <a:rPr lang="en-US" altLang="en-US" sz="2200" dirty="0" err="1" smtClean="0">
                <a:ea typeface="ヒラギノ角ゴ Pro W3" pitchFamily="-65" charset="-128"/>
              </a:rPr>
              <a:t>Y,i</a:t>
            </a:r>
            <a:r>
              <a:rPr lang="en-US" altLang="en-US" sz="2200" dirty="0" smtClean="0">
                <a:ea typeface="ヒラギノ角ゴ Pro W3" pitchFamily="-65" charset="-128"/>
              </a:rPr>
              <a:t>)</a:t>
            </a:r>
          </a:p>
          <a:p>
            <a:pPr marL="0" lvl="1" indent="0" algn="ctr">
              <a:buFont typeface="Arial" panose="020B0604020202020204" pitchFamily="34" charset="0"/>
              <a:buNone/>
            </a:pPr>
            <a:endParaRPr lang="en-US" altLang="en-US" sz="2200" dirty="0" smtClean="0">
              <a:ea typeface="ヒラギノ角ゴ Pro W3" pitchFamily="-65" charset="-128"/>
            </a:endParaRPr>
          </a:p>
          <a:p>
            <a:pPr marL="0" lvl="1" indent="0" algn="ctr">
              <a:buFont typeface="Arial" panose="020B0604020202020204" pitchFamily="34" charset="0"/>
              <a:buNone/>
            </a:pPr>
            <a:endParaRPr lang="en-US" altLang="en-US" sz="2200" dirty="0" smtClean="0">
              <a:ea typeface="ヒラギノ角ゴ Pro W3" pitchFamily="-65" charset="-128"/>
            </a:endParaRPr>
          </a:p>
          <a:p>
            <a:pPr marL="342900" lvl="1" indent="-342900">
              <a:buFont typeface="Arial" panose="020B0604020202020204" pitchFamily="34" charset="0"/>
              <a:buChar char="•"/>
            </a:pPr>
            <a:r>
              <a:rPr lang="en-US" altLang="en-US" sz="2200" dirty="0" smtClean="0">
                <a:ea typeface="ヒラギノ角ゴ Pro W3" pitchFamily="-65" charset="-128"/>
              </a:rPr>
              <a:t>Rearranging:</a:t>
            </a:r>
          </a:p>
          <a:p>
            <a:pPr marL="0" lvl="1" indent="0" algn="ctr">
              <a:buFont typeface="Arial" panose="020B0604020202020204" pitchFamily="34" charset="0"/>
              <a:buNone/>
            </a:pPr>
            <a:r>
              <a:rPr lang="en-US" altLang="en-US" sz="2200" dirty="0" smtClean="0">
                <a:ea typeface="ヒラギノ角ゴ Pro W3" pitchFamily="-65" charset="-128"/>
              </a:rPr>
              <a:t>P/M = 1/L(</a:t>
            </a:r>
            <a:r>
              <a:rPr lang="en-US" altLang="en-US" sz="2200" dirty="0" err="1" smtClean="0">
                <a:ea typeface="ヒラギノ角ゴ Pro W3" pitchFamily="-65" charset="-128"/>
              </a:rPr>
              <a:t>Y,i</a:t>
            </a:r>
            <a:r>
              <a:rPr lang="en-US" altLang="en-US" sz="2200" dirty="0" smtClean="0">
                <a:ea typeface="ヒラギノ角ゴ Pro W3" pitchFamily="-65" charset="-128"/>
              </a:rPr>
              <a:t>)</a:t>
            </a:r>
          </a:p>
          <a:p>
            <a:pPr marL="342900" lvl="1" indent="-342900">
              <a:buFont typeface="Arial" panose="020B0604020202020204" pitchFamily="34" charset="0"/>
              <a:buChar char="•"/>
            </a:pPr>
            <a:endParaRPr lang="en-US" altLang="en-US" sz="2200" dirty="0" smtClean="0">
              <a:ea typeface="ヒラギノ角ゴ Pro W3" pitchFamily="-65" charset="-128"/>
            </a:endParaRPr>
          </a:p>
          <a:p>
            <a:pPr marL="0" lvl="1" indent="0" algn="ctr">
              <a:buFont typeface="Arial" panose="020B0604020202020204" pitchFamily="34" charset="0"/>
              <a:buNone/>
            </a:pPr>
            <a:r>
              <a:rPr lang="en-US" altLang="en-US" sz="2200" dirty="0" smtClean="0">
                <a:ea typeface="ヒラギノ角ゴ Pro W3" pitchFamily="-65" charset="-128"/>
              </a:rPr>
              <a:t>PY/M = Y/L(</a:t>
            </a:r>
            <a:r>
              <a:rPr lang="en-US" altLang="en-US" sz="2200" dirty="0" err="1" smtClean="0">
                <a:ea typeface="ヒラギノ角ゴ Pro W3" pitchFamily="-65" charset="-128"/>
              </a:rPr>
              <a:t>Y,i</a:t>
            </a:r>
            <a:r>
              <a:rPr lang="en-US" altLang="en-US" sz="2200" dirty="0" smtClean="0">
                <a:ea typeface="ヒラギノ角ゴ Pro W3" pitchFamily="-65" charset="-128"/>
              </a:rPr>
              <a:t>)</a:t>
            </a:r>
          </a:p>
          <a:p>
            <a:pPr marL="0" lvl="1" indent="0">
              <a:buFont typeface="Arial" panose="020B0604020202020204" pitchFamily="34" charset="0"/>
              <a:buNone/>
            </a:pPr>
            <a:endParaRPr lang="en-US" altLang="en-US" sz="2200" dirty="0" smtClean="0">
              <a:ea typeface="ヒラギノ角ゴ Pro W3" pitchFamily="-65" charset="-128"/>
            </a:endParaRPr>
          </a:p>
          <a:p>
            <a:pPr marL="0" lvl="1" indent="0" algn="ctr">
              <a:buFont typeface="Arial" panose="020B0604020202020204" pitchFamily="34" charset="0"/>
              <a:buNone/>
            </a:pPr>
            <a:r>
              <a:rPr lang="en-US" altLang="en-US" sz="2200" dirty="0" smtClean="0">
                <a:ea typeface="ヒラギノ角ゴ Pro W3" pitchFamily="-65" charset="-128"/>
              </a:rPr>
              <a:t>V = Y/L(</a:t>
            </a:r>
            <a:r>
              <a:rPr lang="en-US" altLang="en-US" sz="2200" dirty="0" err="1" smtClean="0">
                <a:ea typeface="ヒラギノ角ゴ Pro W3" pitchFamily="-65" charset="-128"/>
              </a:rPr>
              <a:t>Y,i</a:t>
            </a:r>
            <a:r>
              <a:rPr lang="en-US" altLang="en-US" sz="2200" dirty="0" smtClean="0">
                <a:ea typeface="ヒラギノ角ゴ Pro W3" pitchFamily="-65" charset="-128"/>
              </a:rPr>
              <a:t>)</a:t>
            </a:r>
          </a:p>
          <a:p>
            <a:pPr marL="342900" lvl="1" indent="-342900">
              <a:buFont typeface="Arial" panose="020B0604020202020204" pitchFamily="34" charset="0"/>
              <a:buChar char="•"/>
            </a:pPr>
            <a:endParaRPr lang="en-US" altLang="en-US" sz="2200" dirty="0" smtClean="0">
              <a:ea typeface="ヒラギノ角ゴ Pro W3" pitchFamily="-65" charset="-128"/>
            </a:endParaRPr>
          </a:p>
          <a:p>
            <a:pPr marL="682625" lvl="2" indent="-341313"/>
            <a:r>
              <a:rPr lang="en-US" altLang="en-US" sz="2000" dirty="0" smtClean="0"/>
              <a:t>Because</a:t>
            </a:r>
            <a:r>
              <a:rPr lang="en-US" altLang="en-US" sz="2000" i="1" dirty="0" smtClean="0"/>
              <a:t> </a:t>
            </a:r>
            <a:r>
              <a:rPr lang="en-US" altLang="en-US" sz="2000" i="1" dirty="0" err="1" smtClean="0"/>
              <a:t>i</a:t>
            </a:r>
            <a:r>
              <a:rPr lang="en-US" altLang="en-US" sz="2000" dirty="0" smtClean="0"/>
              <a:t> fluctuates in the short-run, so does </a:t>
            </a:r>
            <a:r>
              <a:rPr lang="en-US" altLang="en-US" sz="2000" i="1" dirty="0" smtClean="0"/>
              <a:t>V</a:t>
            </a:r>
            <a:r>
              <a:rPr lang="en-US" altLang="en-US" sz="2000" dirty="0" smtClean="0"/>
              <a:t>.</a:t>
            </a:r>
          </a:p>
          <a:p>
            <a:pPr marL="682625" lvl="2" indent="-341313"/>
            <a:r>
              <a:rPr lang="en-US" altLang="en-US" sz="2000" dirty="0" smtClean="0"/>
              <a:t>Increases in </a:t>
            </a:r>
            <a:r>
              <a:rPr lang="en-US" altLang="en-US" sz="2000" i="1" dirty="0" err="1" smtClean="0"/>
              <a:t>i</a:t>
            </a:r>
            <a:r>
              <a:rPr lang="en-US" altLang="en-US" sz="2000" i="1" dirty="0" smtClean="0"/>
              <a:t> </a:t>
            </a:r>
            <a:r>
              <a:rPr lang="en-US" altLang="en-US" sz="2000" dirty="0" smtClean="0"/>
              <a:t>decrease real money demand, which increases </a:t>
            </a:r>
            <a:r>
              <a:rPr lang="en-US" altLang="en-US" sz="2000" i="1" dirty="0" smtClean="0"/>
              <a:t>V</a:t>
            </a:r>
            <a:r>
              <a:rPr lang="en-US" altLang="en-US" sz="2000" dirty="0" smtClean="0"/>
              <a:t> </a:t>
            </a:r>
          </a:p>
          <a:p>
            <a:pPr marL="682625" lvl="2" indent="-341313"/>
            <a:r>
              <a:rPr lang="en-US" altLang="en-US" sz="2000" dirty="0" smtClean="0">
                <a:ea typeface="ヒラギノ角ゴ Pro W3" pitchFamily="-65" charset="-128"/>
              </a:rPr>
              <a:t>This challenges QTM’s view that nominal income is determined by </a:t>
            </a:r>
            <a:r>
              <a:rPr lang="en-US" altLang="en-US" sz="2000" i="1" dirty="0" smtClean="0">
                <a:ea typeface="ヒラギノ角ゴ Pro W3" pitchFamily="-65" charset="-128"/>
              </a:rPr>
              <a:t>M</a:t>
            </a:r>
          </a:p>
        </p:txBody>
      </p:sp>
    </p:spTree>
    <p:extLst>
      <p:ext uri="{BB962C8B-B14F-4D97-AF65-F5344CB8AC3E}">
        <p14:creationId xmlns:p14="http://schemas.microsoft.com/office/powerpoint/2010/main" val="29389865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27B3F947-1967-453A-A75F-B3B3B695AAFA}" type="slidenum">
              <a:rPr lang="en-US" altLang="en-US" sz="1200"/>
              <a:pPr eaLnBrk="1" hangingPunct="1"/>
              <a:t>38</a:t>
            </a:fld>
            <a:endParaRPr lang="en-US" alt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20174480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27B3F947-1967-453A-A75F-B3B3B695AAFA}" type="slidenum">
              <a:rPr lang="en-US" altLang="en-US" sz="1200"/>
              <a:pPr eaLnBrk="1" hangingPunct="1"/>
              <a:t>39</a:t>
            </a:fld>
            <a:endParaRPr lang="en-US" alt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6825791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27B3F947-1967-453A-A75F-B3B3B695AAFA}" type="slidenum">
              <a:rPr lang="en-US" altLang="en-US" sz="1200"/>
              <a:pPr eaLnBrk="1" hangingPunct="1"/>
              <a:t>40</a:t>
            </a:fld>
            <a:endParaRPr lang="en-US" alt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16868704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27B3F947-1967-453A-A75F-B3B3B695AAFA}" type="slidenum">
              <a:rPr lang="en-US" altLang="en-US" sz="1200"/>
              <a:pPr eaLnBrk="1" hangingPunct="1"/>
              <a:t>41</a:t>
            </a:fld>
            <a:endParaRPr lang="en-US" alt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30721608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27B3F947-1967-453A-A75F-B3B3B695AAFA}" type="slidenum">
              <a:rPr lang="en-US" altLang="en-US" sz="1200"/>
              <a:pPr eaLnBrk="1" hangingPunct="1"/>
              <a:t>42</a:t>
            </a:fld>
            <a:endParaRPr lang="en-US" alt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30258067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27B3F947-1967-453A-A75F-B3B3B695AAFA}" type="slidenum">
              <a:rPr lang="en-US" altLang="en-US" sz="1200"/>
              <a:pPr eaLnBrk="1" hangingPunct="1"/>
              <a:t>43</a:t>
            </a:fld>
            <a:endParaRPr lang="en-US" alt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413226465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27B3F947-1967-453A-A75F-B3B3B695AAFA}" type="slidenum">
              <a:rPr lang="en-US" altLang="en-US" sz="1200"/>
              <a:pPr eaLnBrk="1" hangingPunct="1"/>
              <a:t>44</a:t>
            </a:fld>
            <a:endParaRPr lang="en-US" alt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373371820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27B3F947-1967-453A-A75F-B3B3B695AAFA}" type="slidenum">
              <a:rPr lang="en-US" altLang="en-US" sz="1200"/>
              <a:pPr eaLnBrk="1" hangingPunct="1"/>
              <a:t>45</a:t>
            </a:fld>
            <a:endParaRPr lang="en-US" alt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257300" lvl="1" indent="-800100">
              <a:buNone/>
              <a:tabLst>
                <a:tab pos="914400" algn="l"/>
              </a:tabLst>
            </a:pPr>
            <a:r>
              <a:rPr lang="en-US" sz="2000" dirty="0" smtClean="0"/>
              <a:t>permanent income or the expected long run average of current and future income</a:t>
            </a:r>
          </a:p>
          <a:p>
            <a:pPr marL="1257300" lvl="1" indent="-800100">
              <a:buNone/>
              <a:tabLst>
                <a:tab pos="914400" algn="l"/>
              </a:tabLst>
            </a:pPr>
            <a:endParaRPr lang="en-US" sz="1200" dirty="0" smtClean="0"/>
          </a:p>
          <a:p>
            <a:pPr marL="0" lvl="1" indent="0">
              <a:buNone/>
              <a:tabLst>
                <a:tab pos="461963" algn="l"/>
              </a:tabLst>
            </a:pPr>
            <a:r>
              <a:rPr lang="en-US" sz="2000" dirty="0" smtClean="0"/>
              <a:t>It links </a:t>
            </a:r>
            <a:r>
              <a:rPr lang="en-US" sz="2000" i="1" dirty="0" err="1" smtClean="0"/>
              <a:t>i</a:t>
            </a:r>
            <a:r>
              <a:rPr lang="en-US" sz="2000" i="1" dirty="0" smtClean="0"/>
              <a:t> </a:t>
            </a:r>
            <a:r>
              <a:rPr lang="en-US" sz="2000" dirty="0" smtClean="0"/>
              <a:t>to </a:t>
            </a:r>
            <a:r>
              <a:rPr lang="en-US" sz="2000" i="1" dirty="0" err="1" smtClean="0"/>
              <a:t>M</a:t>
            </a:r>
            <a:r>
              <a:rPr lang="en-US" sz="2000" i="1" baseline="30000" dirty="0" err="1" smtClean="0"/>
              <a:t>d</a:t>
            </a:r>
            <a:endParaRPr lang="en-US" sz="2000" dirty="0" smtClean="0"/>
          </a:p>
          <a:p>
            <a:pPr lvl="1"/>
            <a:endParaRPr lang="en-US" sz="1000" dirty="0" smtClean="0"/>
          </a:p>
          <a:p>
            <a:pPr marL="803275" lvl="2" indent="-341313"/>
            <a:r>
              <a:rPr lang="en-US" sz="2000" dirty="0" smtClean="0"/>
              <a:t>When </a:t>
            </a:r>
            <a:r>
              <a:rPr lang="en-US" sz="2000" i="1" dirty="0" err="1" smtClean="0"/>
              <a:t>i</a:t>
            </a:r>
            <a:r>
              <a:rPr lang="en-US" sz="2000" i="1" dirty="0" smtClean="0"/>
              <a:t> </a:t>
            </a:r>
            <a:r>
              <a:rPr lang="en-US" sz="2000" dirty="0" smtClean="0"/>
              <a:t>is low, people speculate it will rise in the future.</a:t>
            </a:r>
          </a:p>
          <a:p>
            <a:pPr marL="803275" lvl="2" indent="-341313"/>
            <a:r>
              <a:rPr lang="en-US" sz="2000" dirty="0" smtClean="0"/>
              <a:t>So, people adjust their expectations of future income upward, making money more attractive today</a:t>
            </a:r>
          </a:p>
          <a:p>
            <a:pPr lvl="1"/>
            <a:endParaRPr lang="en-US" sz="1000" dirty="0" smtClean="0"/>
          </a:p>
          <a:p>
            <a:pPr marL="0" lvl="1" indent="0">
              <a:buNone/>
              <a:tabLst>
                <a:tab pos="461963" algn="l"/>
              </a:tabLst>
            </a:pPr>
            <a:r>
              <a:rPr lang="en-US" sz="2000" i="1" dirty="0" err="1" smtClean="0"/>
              <a:t>Y</a:t>
            </a:r>
            <a:r>
              <a:rPr lang="en-US" sz="2000" i="1" baseline="-25000" dirty="0" err="1" smtClean="0"/>
              <a:t>p</a:t>
            </a:r>
            <a:r>
              <a:rPr lang="en-US" sz="2000" dirty="0" smtClean="0"/>
              <a:t> is more stable than </a:t>
            </a:r>
            <a:r>
              <a:rPr lang="en-US" sz="2000" i="1" dirty="0" smtClean="0"/>
              <a:t>Y </a:t>
            </a:r>
            <a:r>
              <a:rPr lang="en-US" sz="2000" dirty="0" smtClean="0"/>
              <a:t>because it is a long-run average, implying money demand is more stable than Keynes had posited.</a:t>
            </a:r>
            <a:endParaRPr lang="en-US" dirty="0" smtClean="0"/>
          </a:p>
          <a:p>
            <a:pPr eaLnBrk="1" hangingPunct="1"/>
            <a:endParaRPr lang="en-US" altLang="en-US" dirty="0" smtClean="0">
              <a:latin typeface="Times New Roman" pitchFamily="-65" charset="0"/>
              <a:ea typeface="ヒラギノ角ゴ Pro W3" pitchFamily="-65" charset="-128"/>
            </a:endParaRPr>
          </a:p>
          <a:p>
            <a:pPr marL="1257300" lvl="1" indent="-800100">
              <a:buNone/>
              <a:tabLst>
                <a:tab pos="914400" algn="l"/>
              </a:tabLst>
            </a:pPr>
            <a:r>
              <a:rPr lang="en-US" sz="2000" i="1" dirty="0" err="1" smtClean="0"/>
              <a:t>r</a:t>
            </a:r>
            <a:r>
              <a:rPr lang="en-US" sz="2000" i="1" baseline="-25000" dirty="0" err="1" smtClean="0"/>
              <a:t>b</a:t>
            </a:r>
            <a:r>
              <a:rPr lang="en-US" sz="2000" dirty="0" smtClean="0"/>
              <a:t>	= 	the expected return on bonds</a:t>
            </a:r>
          </a:p>
          <a:p>
            <a:pPr marL="1257300" lvl="1" indent="-800100">
              <a:buNone/>
              <a:tabLst>
                <a:tab pos="914400" algn="l"/>
              </a:tabLst>
            </a:pPr>
            <a:r>
              <a:rPr lang="en-US" sz="2000" i="1" dirty="0" smtClean="0"/>
              <a:t>r</a:t>
            </a:r>
            <a:r>
              <a:rPr lang="en-US" sz="2000" i="1" baseline="-25000" dirty="0" smtClean="0"/>
              <a:t>e</a:t>
            </a:r>
            <a:r>
              <a:rPr lang="en-US" sz="2000" dirty="0" smtClean="0"/>
              <a:t>	= 	the expected return on stocks </a:t>
            </a:r>
          </a:p>
          <a:p>
            <a:pPr marL="1257300" lvl="1" indent="-800100">
              <a:buNone/>
              <a:tabLst>
                <a:tab pos="914400" algn="l"/>
              </a:tabLst>
            </a:pPr>
            <a:r>
              <a:rPr lang="en-US" sz="2000" i="1" dirty="0" smtClean="0"/>
              <a:t>r</a:t>
            </a:r>
            <a:r>
              <a:rPr lang="en-US" sz="2000" dirty="0" smtClean="0"/>
              <a:t>	= 	the expected return on money </a:t>
            </a:r>
          </a:p>
          <a:p>
            <a:pPr marL="1257300" lvl="1" indent="-800100">
              <a:buNone/>
              <a:tabLst>
                <a:tab pos="914400" algn="l"/>
              </a:tabLst>
            </a:pPr>
            <a:endParaRPr lang="en-US" sz="2000" dirty="0" smtClean="0"/>
          </a:p>
          <a:p>
            <a:pPr marL="0" lvl="1" indent="0">
              <a:buNone/>
              <a:tabLst>
                <a:tab pos="914400" algn="l"/>
              </a:tabLst>
            </a:pPr>
            <a:r>
              <a:rPr lang="en-US" sz="2000" dirty="0" smtClean="0"/>
              <a:t>Friedman did not assume the </a:t>
            </a:r>
            <a:r>
              <a:rPr lang="en-US" sz="2000" i="1" dirty="0" smtClean="0"/>
              <a:t>r</a:t>
            </a:r>
            <a:r>
              <a:rPr lang="en-US" sz="2000" dirty="0" smtClean="0"/>
              <a:t> = 0 because it depends on bank services (e.g., check cashing, bill paying, and interest checking).</a:t>
            </a:r>
          </a:p>
          <a:p>
            <a:pPr marL="0" lvl="1" indent="0">
              <a:buNone/>
              <a:tabLst>
                <a:tab pos="914400" algn="l"/>
              </a:tabLst>
            </a:pPr>
            <a:endParaRPr lang="en-US" sz="2000" dirty="0" smtClean="0"/>
          </a:p>
          <a:p>
            <a:pPr marL="0" lvl="1" indent="0">
              <a:buNone/>
              <a:tabLst>
                <a:tab pos="914400" algn="l"/>
              </a:tabLst>
            </a:pPr>
            <a:r>
              <a:rPr lang="en-US" sz="2000" dirty="0" smtClean="0"/>
              <a:t>Money and goods are substitutes</a:t>
            </a:r>
          </a:p>
          <a:p>
            <a:pPr marL="0" lvl="1" indent="0">
              <a:buNone/>
              <a:tabLst>
                <a:tab pos="914400" algn="l"/>
              </a:tabLst>
            </a:pPr>
            <a:endParaRPr lang="en-US" sz="2000" dirty="0" smtClean="0"/>
          </a:p>
          <a:p>
            <a:pPr marL="0" lvl="1" indent="0">
              <a:buNone/>
              <a:tabLst>
                <a:tab pos="914400" algn="l"/>
              </a:tabLst>
            </a:pPr>
            <a:r>
              <a:rPr lang="en-US" sz="2000" dirty="0" smtClean="0"/>
              <a:t>Return spreads tend to be stable because returns tend to move together, implying </a:t>
            </a:r>
            <a:r>
              <a:rPr lang="en-US" sz="2000" i="1" dirty="0" err="1" smtClean="0"/>
              <a:t>M</a:t>
            </a:r>
            <a:r>
              <a:rPr lang="en-US" sz="2000" i="1" baseline="30000" dirty="0" err="1" smtClean="0"/>
              <a:t>d</a:t>
            </a:r>
            <a:r>
              <a:rPr lang="en-US" sz="2000" dirty="0" smtClean="0"/>
              <a:t> is not as sensitive to changes in </a:t>
            </a:r>
            <a:r>
              <a:rPr lang="en-US" sz="2000" i="1" dirty="0" err="1" smtClean="0"/>
              <a:t>i</a:t>
            </a:r>
            <a:r>
              <a:rPr lang="en-US" sz="2000" dirty="0" smtClean="0"/>
              <a:t> as Keynes posited.</a:t>
            </a:r>
          </a:p>
          <a:p>
            <a:pPr eaLnBrk="1" hangingPunct="1"/>
            <a:endParaRPr lang="en-US" altLang="en-US" dirty="0"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19561037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27B3F947-1967-453A-A75F-B3B3B695AAFA}" type="slidenum">
              <a:rPr lang="en-US" altLang="en-US" sz="1200"/>
              <a:pPr eaLnBrk="1" hangingPunct="1"/>
              <a:t>46</a:t>
            </a:fld>
            <a:endParaRPr lang="en-US" alt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27879024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27B3F947-1967-453A-A75F-B3B3B695AAFA}" type="slidenum">
              <a:rPr lang="en-US" altLang="en-US" sz="1200"/>
              <a:pPr eaLnBrk="1" hangingPunct="1"/>
              <a:t>47</a:t>
            </a:fld>
            <a:endParaRPr lang="en-US" alt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246207384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27B3F947-1967-453A-A75F-B3B3B695AAFA}" type="slidenum">
              <a:rPr lang="en-US" altLang="en-US" sz="1200"/>
              <a:pPr eaLnBrk="1" hangingPunct="1"/>
              <a:t>48</a:t>
            </a:fld>
            <a:endParaRPr lang="en-US" alt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118260473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27B3F947-1967-453A-A75F-B3B3B695AAFA}" type="slidenum">
              <a:rPr lang="en-US" altLang="en-US" sz="1200"/>
              <a:pPr eaLnBrk="1" hangingPunct="1"/>
              <a:t>49</a:t>
            </a:fld>
            <a:endParaRPr lang="en-US" alt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394952412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27B3F947-1967-453A-A75F-B3B3B695AAFA}" type="slidenum">
              <a:rPr lang="en-US" altLang="en-US" sz="1200"/>
              <a:pPr eaLnBrk="1" hangingPunct="1"/>
              <a:t>50</a:t>
            </a:fld>
            <a:endParaRPr lang="en-US" alt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358551159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27B3F947-1967-453A-A75F-B3B3B695AAFA}" type="slidenum">
              <a:rPr lang="en-US" altLang="en-US" sz="1200"/>
              <a:pPr eaLnBrk="1" hangingPunct="1"/>
              <a:t>51</a:t>
            </a:fld>
            <a:endParaRPr lang="en-US" alt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332055377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27B3F947-1967-453A-A75F-B3B3B695AAFA}" type="slidenum">
              <a:rPr lang="en-US" altLang="en-US" sz="1200"/>
              <a:pPr eaLnBrk="1" hangingPunct="1"/>
              <a:t>52</a:t>
            </a:fld>
            <a:endParaRPr lang="en-US" alt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2934554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27B3F947-1967-453A-A75F-B3B3B695AAFA}" type="slidenum">
              <a:rPr lang="en-US" altLang="en-US" sz="1200"/>
              <a:pPr eaLnBrk="1" hangingPunct="1"/>
              <a:t>53</a:t>
            </a:fld>
            <a:endParaRPr lang="en-US" alt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141834413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27B3F947-1967-453A-A75F-B3B3B695AAFA}" type="slidenum">
              <a:rPr lang="en-US" altLang="en-US" sz="1200"/>
              <a:pPr eaLnBrk="1" hangingPunct="1"/>
              <a:t>54</a:t>
            </a:fld>
            <a:endParaRPr lang="en-US" alt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215363767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27B3F947-1967-453A-A75F-B3B3B695AAFA}" type="slidenum">
              <a:rPr lang="en-US" altLang="en-US" sz="1200"/>
              <a:pPr eaLnBrk="1" hangingPunct="1"/>
              <a:t>55</a:t>
            </a:fld>
            <a:endParaRPr lang="en-US" alt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125146756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27B3F947-1967-453A-A75F-B3B3B695AAFA}" type="slidenum">
              <a:rPr lang="en-US" altLang="en-US" sz="1200"/>
              <a:pPr eaLnBrk="1" hangingPunct="1"/>
              <a:t>56</a:t>
            </a:fld>
            <a:endParaRPr lang="en-US" alt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290900421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27B3F947-1967-453A-A75F-B3B3B695AAFA}" type="slidenum">
              <a:rPr lang="en-US" altLang="en-US" sz="1200"/>
              <a:pPr eaLnBrk="1" hangingPunct="1"/>
              <a:t>57</a:t>
            </a:fld>
            <a:endParaRPr lang="en-US" alt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267625318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27B3F947-1967-453A-A75F-B3B3B695AAFA}" type="slidenum">
              <a:rPr lang="en-US" altLang="en-US" sz="1200"/>
              <a:pPr eaLnBrk="1" hangingPunct="1"/>
              <a:t>58</a:t>
            </a:fld>
            <a:endParaRPr lang="en-US" alt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131648684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income because people with higher incomes have more transactions </a:t>
            </a:r>
          </a:p>
          <a:p>
            <a:r>
              <a:rPr lang="en-US" dirty="0" smtClean="0"/>
              <a:t>… wealth because people with greater wealth have more</a:t>
            </a:r>
            <a:r>
              <a:rPr lang="en-US" baseline="0" dirty="0" smtClean="0"/>
              <a:t> resources to put into money</a:t>
            </a:r>
            <a:endParaRPr lang="en-US" dirty="0" smtClean="0"/>
          </a:p>
          <a:p>
            <a:r>
              <a:rPr lang="en-US" dirty="0" smtClean="0"/>
              <a:t>… risk of other assets because this makes money less</a:t>
            </a:r>
            <a:r>
              <a:rPr lang="en-US" baseline="0" dirty="0" smtClean="0"/>
              <a:t> risky, and more desirable</a:t>
            </a:r>
            <a:endParaRPr lang="en-US" dirty="0" smtClean="0"/>
          </a:p>
          <a:p>
            <a:endParaRPr lang="en-US" dirty="0" smtClean="0"/>
          </a:p>
          <a:p>
            <a:r>
              <a:rPr lang="en-US" dirty="0" smtClean="0"/>
              <a:t>… payment technology because less</a:t>
            </a:r>
            <a:r>
              <a:rPr lang="en-US" baseline="0" dirty="0" smtClean="0"/>
              <a:t> need for holding money for transactions</a:t>
            </a:r>
            <a:endParaRPr lang="en-US" dirty="0" smtClean="0"/>
          </a:p>
          <a:p>
            <a:r>
              <a:rPr lang="en-US" dirty="0" smtClean="0"/>
              <a:t>… inflation risk because holding mone</a:t>
            </a:r>
            <a:r>
              <a:rPr lang="en-US" baseline="0" dirty="0" smtClean="0"/>
              <a:t>y is more risky, and less desirable</a:t>
            </a:r>
            <a:endParaRPr lang="en-US" dirty="0" smtClean="0"/>
          </a:p>
          <a:p>
            <a:r>
              <a:rPr lang="en-US" dirty="0" smtClean="0"/>
              <a:t>… increased liquidity of other assets because money is relatively</a:t>
            </a:r>
            <a:r>
              <a:rPr lang="en-US" baseline="0" dirty="0" smtClean="0"/>
              <a:t> less liquid, and less desirable</a:t>
            </a:r>
            <a:endParaRPr lang="en-US" dirty="0"/>
          </a:p>
        </p:txBody>
      </p:sp>
      <p:sp>
        <p:nvSpPr>
          <p:cNvPr id="4" name="Slide Number Placeholder 3"/>
          <p:cNvSpPr>
            <a:spLocks noGrp="1"/>
          </p:cNvSpPr>
          <p:nvPr>
            <p:ph type="sldNum" sz="quarter" idx="10"/>
          </p:nvPr>
        </p:nvSpPr>
        <p:spPr/>
        <p:txBody>
          <a:bodyPr/>
          <a:lstStyle/>
          <a:p>
            <a:fld id="{D523FCA8-5F54-4EC9-8DC1-986DEA1547A4}" type="slidenum">
              <a:rPr lang="en-US" altLang="en-US" smtClean="0"/>
              <a:pPr/>
              <a:t>59</a:t>
            </a:fld>
            <a:endParaRPr lang="en-US" altLang="en-US"/>
          </a:p>
        </p:txBody>
      </p:sp>
    </p:spTree>
    <p:extLst>
      <p:ext uri="{BB962C8B-B14F-4D97-AF65-F5344CB8AC3E}">
        <p14:creationId xmlns:p14="http://schemas.microsoft.com/office/powerpoint/2010/main" val="139125426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income because people with higher incomes have more transactions </a:t>
            </a:r>
          </a:p>
          <a:p>
            <a:r>
              <a:rPr lang="en-US" dirty="0" smtClean="0"/>
              <a:t>… wealth because people with greater wealth have more</a:t>
            </a:r>
            <a:r>
              <a:rPr lang="en-US" baseline="0" dirty="0" smtClean="0"/>
              <a:t> resources to put into money</a:t>
            </a:r>
            <a:endParaRPr lang="en-US" dirty="0" smtClean="0"/>
          </a:p>
          <a:p>
            <a:r>
              <a:rPr lang="en-US" dirty="0" smtClean="0"/>
              <a:t>… risk of other assets because this makes money less</a:t>
            </a:r>
            <a:r>
              <a:rPr lang="en-US" baseline="0" dirty="0" smtClean="0"/>
              <a:t> risky, and more desirable</a:t>
            </a:r>
            <a:endParaRPr lang="en-US" dirty="0" smtClean="0"/>
          </a:p>
          <a:p>
            <a:endParaRPr lang="en-US" dirty="0" smtClean="0"/>
          </a:p>
          <a:p>
            <a:r>
              <a:rPr lang="en-US" dirty="0" smtClean="0"/>
              <a:t>… payment technology because less</a:t>
            </a:r>
            <a:r>
              <a:rPr lang="en-US" baseline="0" dirty="0" smtClean="0"/>
              <a:t> need for holding money for transactions</a:t>
            </a:r>
            <a:endParaRPr lang="en-US" dirty="0" smtClean="0"/>
          </a:p>
          <a:p>
            <a:r>
              <a:rPr lang="en-US" dirty="0" smtClean="0"/>
              <a:t>… inflation risk because holding mone</a:t>
            </a:r>
            <a:r>
              <a:rPr lang="en-US" baseline="0" dirty="0" smtClean="0"/>
              <a:t>y is more risky, and less desirable</a:t>
            </a:r>
            <a:endParaRPr lang="en-US" dirty="0" smtClean="0"/>
          </a:p>
          <a:p>
            <a:r>
              <a:rPr lang="en-US" dirty="0" smtClean="0"/>
              <a:t>… increased liquidity of other assets because money is relatively</a:t>
            </a:r>
            <a:r>
              <a:rPr lang="en-US" baseline="0" dirty="0" smtClean="0"/>
              <a:t> less liquid, and less desirable</a:t>
            </a:r>
            <a:endParaRPr lang="en-US" dirty="0"/>
          </a:p>
        </p:txBody>
      </p:sp>
      <p:sp>
        <p:nvSpPr>
          <p:cNvPr id="4" name="Slide Number Placeholder 3"/>
          <p:cNvSpPr>
            <a:spLocks noGrp="1"/>
          </p:cNvSpPr>
          <p:nvPr>
            <p:ph type="sldNum" sz="quarter" idx="10"/>
          </p:nvPr>
        </p:nvSpPr>
        <p:spPr/>
        <p:txBody>
          <a:bodyPr/>
          <a:lstStyle/>
          <a:p>
            <a:fld id="{D523FCA8-5F54-4EC9-8DC1-986DEA1547A4}" type="slidenum">
              <a:rPr lang="en-US" altLang="en-US" smtClean="0"/>
              <a:pPr/>
              <a:t>60</a:t>
            </a:fld>
            <a:endParaRPr lang="en-US" altLang="en-US"/>
          </a:p>
        </p:txBody>
      </p:sp>
    </p:spTree>
    <p:extLst>
      <p:ext uri="{BB962C8B-B14F-4D97-AF65-F5344CB8AC3E}">
        <p14:creationId xmlns:p14="http://schemas.microsoft.com/office/powerpoint/2010/main" val="139125426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income because people with higher incomes have more transactions </a:t>
            </a:r>
          </a:p>
          <a:p>
            <a:r>
              <a:rPr lang="en-US" dirty="0" smtClean="0"/>
              <a:t>… wealth because people with greater wealth have more</a:t>
            </a:r>
            <a:r>
              <a:rPr lang="en-US" baseline="0" dirty="0" smtClean="0"/>
              <a:t> resources to put into money</a:t>
            </a:r>
            <a:endParaRPr lang="en-US" dirty="0" smtClean="0"/>
          </a:p>
          <a:p>
            <a:r>
              <a:rPr lang="en-US" dirty="0" smtClean="0"/>
              <a:t>… risk of other assets because this makes money less</a:t>
            </a:r>
            <a:r>
              <a:rPr lang="en-US" baseline="0" dirty="0" smtClean="0"/>
              <a:t> risky, and more desirable</a:t>
            </a:r>
            <a:endParaRPr lang="en-US" dirty="0" smtClean="0"/>
          </a:p>
          <a:p>
            <a:endParaRPr lang="en-US" dirty="0" smtClean="0"/>
          </a:p>
          <a:p>
            <a:r>
              <a:rPr lang="en-US" dirty="0" smtClean="0"/>
              <a:t>… payment technology because less</a:t>
            </a:r>
            <a:r>
              <a:rPr lang="en-US" baseline="0" dirty="0" smtClean="0"/>
              <a:t> need for holding money for transactions</a:t>
            </a:r>
            <a:endParaRPr lang="en-US" dirty="0" smtClean="0"/>
          </a:p>
          <a:p>
            <a:r>
              <a:rPr lang="en-US" dirty="0" smtClean="0"/>
              <a:t>… inflation risk because holding mone</a:t>
            </a:r>
            <a:r>
              <a:rPr lang="en-US" baseline="0" dirty="0" smtClean="0"/>
              <a:t>y is more risky, and less desirable</a:t>
            </a:r>
            <a:endParaRPr lang="en-US" dirty="0" smtClean="0"/>
          </a:p>
          <a:p>
            <a:r>
              <a:rPr lang="en-US" dirty="0" smtClean="0"/>
              <a:t>… increased liquidity of other assets because money is relatively</a:t>
            </a:r>
            <a:r>
              <a:rPr lang="en-US" baseline="0" dirty="0" smtClean="0"/>
              <a:t> less liquid, and less desirable</a:t>
            </a:r>
            <a:endParaRPr lang="en-US" dirty="0"/>
          </a:p>
        </p:txBody>
      </p:sp>
      <p:sp>
        <p:nvSpPr>
          <p:cNvPr id="4" name="Slide Number Placeholder 3"/>
          <p:cNvSpPr>
            <a:spLocks noGrp="1"/>
          </p:cNvSpPr>
          <p:nvPr>
            <p:ph type="sldNum" sz="quarter" idx="10"/>
          </p:nvPr>
        </p:nvSpPr>
        <p:spPr/>
        <p:txBody>
          <a:bodyPr/>
          <a:lstStyle/>
          <a:p>
            <a:fld id="{D523FCA8-5F54-4EC9-8DC1-986DEA1547A4}" type="slidenum">
              <a:rPr lang="en-US" altLang="en-US" smtClean="0"/>
              <a:pPr/>
              <a:t>61</a:t>
            </a:fld>
            <a:endParaRPr lang="en-US" altLang="en-US"/>
          </a:p>
        </p:txBody>
      </p:sp>
    </p:spTree>
    <p:extLst>
      <p:ext uri="{BB962C8B-B14F-4D97-AF65-F5344CB8AC3E}">
        <p14:creationId xmlns:p14="http://schemas.microsoft.com/office/powerpoint/2010/main" val="13912542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Times New Roman" panose="02020603050405020304" pitchFamily="18" charset="0"/>
                <a:cs typeface="Times New Roman" panose="02020603050405020304" pitchFamily="18" charset="0"/>
              </a:defRPr>
            </a:lvl1p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Times New Roman" panose="02020603050405020304" pitchFamily="18" charset="0"/>
                <a:cs typeface="Times New Roman" panose="02020603050405020304"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4821902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anose="02020603050405020304" pitchFamily="18" charset="0"/>
                <a:cs typeface="Times New Roman" panose="02020603050405020304" pitchFamily="18" charset="0"/>
              </a:defRPr>
            </a:lvl1p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09478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atin typeface="Times New Roman" panose="02020603050405020304" pitchFamily="18" charset="0"/>
                <a:cs typeface="Times New Roman" panose="02020603050405020304" pitchFamily="18" charset="0"/>
              </a:defRPr>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latin typeface="Times New Roman" panose="02020603050405020304" pitchFamily="18" charset="0"/>
                <a:cs typeface="Times New Roman" panose="02020603050405020304"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1384531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anose="02020603050405020304" pitchFamily="18" charset="0"/>
                <a:cs typeface="Times New Roman" panose="02020603050405020304" pitchFamily="18" charset="0"/>
              </a:defRPr>
            </a:lvl1p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atin typeface="Times New Roman" panose="02020603050405020304" pitchFamily="18" charset="0"/>
                <a:cs typeface="Times New Roman" panose="02020603050405020304" pitchFamily="18" charset="0"/>
              </a:defRPr>
            </a:lvl1pPr>
            <a:lvl2pPr>
              <a:defRPr sz="24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1800">
                <a:latin typeface="Times New Roman" panose="02020603050405020304" pitchFamily="18" charset="0"/>
                <a:cs typeface="Times New Roman" panose="02020603050405020304" pitchFamily="18" charset="0"/>
              </a:defRPr>
            </a:lvl4pPr>
            <a:lvl5pPr>
              <a:defRPr sz="1800">
                <a:latin typeface="Times New Roman" panose="02020603050405020304" pitchFamily="18" charset="0"/>
                <a:cs typeface="Times New Roman" panose="02020603050405020304" pitchFamily="18"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atin typeface="Times New Roman" panose="02020603050405020304" pitchFamily="18" charset="0"/>
                <a:cs typeface="Times New Roman" panose="02020603050405020304" pitchFamily="18" charset="0"/>
              </a:defRPr>
            </a:lvl1pPr>
            <a:lvl2pPr>
              <a:defRPr sz="24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1800">
                <a:latin typeface="Times New Roman" panose="02020603050405020304" pitchFamily="18" charset="0"/>
                <a:cs typeface="Times New Roman" panose="02020603050405020304" pitchFamily="18" charset="0"/>
              </a:defRPr>
            </a:lvl4pPr>
            <a:lvl5pPr>
              <a:defRPr sz="1800">
                <a:latin typeface="Times New Roman" panose="02020603050405020304" pitchFamily="18" charset="0"/>
                <a:cs typeface="Times New Roman" panose="02020603050405020304" pitchFamily="18"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201493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anose="02020603050405020304" pitchFamily="18" charset="0"/>
                <a:cs typeface="Times New Roman" panose="02020603050405020304" pitchFamily="18" charset="0"/>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atin typeface="Times New Roman" panose="02020603050405020304" pitchFamily="18" charset="0"/>
                <a:cs typeface="Times New Roman" panose="020206030504050203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Times New Roman" panose="02020603050405020304" pitchFamily="18" charset="0"/>
                <a:cs typeface="Times New Roman" panose="02020603050405020304" pitchFamily="18" charset="0"/>
              </a:defRPr>
            </a:lvl1pPr>
            <a:lvl2pPr>
              <a:defRPr sz="2000">
                <a:latin typeface="Times New Roman" panose="02020603050405020304" pitchFamily="18" charset="0"/>
                <a:cs typeface="Times New Roman" panose="02020603050405020304" pitchFamily="18" charset="0"/>
              </a:defRPr>
            </a:lvl2pPr>
            <a:lvl3pPr>
              <a:defRPr sz="1800">
                <a:latin typeface="Times New Roman" panose="02020603050405020304" pitchFamily="18" charset="0"/>
                <a:cs typeface="Times New Roman" panose="02020603050405020304" pitchFamily="18" charset="0"/>
              </a:defRPr>
            </a:lvl3pPr>
            <a:lvl4pPr>
              <a:defRPr sz="1600">
                <a:latin typeface="Times New Roman" panose="02020603050405020304" pitchFamily="18" charset="0"/>
                <a:cs typeface="Times New Roman" panose="02020603050405020304" pitchFamily="18" charset="0"/>
              </a:defRPr>
            </a:lvl4pPr>
            <a:lvl5pPr>
              <a:defRPr sz="1600">
                <a:latin typeface="Times New Roman" panose="02020603050405020304" pitchFamily="18" charset="0"/>
                <a:cs typeface="Times New Roman" panose="02020603050405020304" pitchFamily="18"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atin typeface="Times New Roman" panose="02020603050405020304" pitchFamily="18" charset="0"/>
                <a:cs typeface="Times New Roman" panose="020206030504050203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Times New Roman" panose="02020603050405020304" pitchFamily="18" charset="0"/>
                <a:cs typeface="Times New Roman" panose="02020603050405020304" pitchFamily="18" charset="0"/>
              </a:defRPr>
            </a:lvl1pPr>
            <a:lvl2pPr>
              <a:defRPr sz="2000">
                <a:latin typeface="Times New Roman" panose="02020603050405020304" pitchFamily="18" charset="0"/>
                <a:cs typeface="Times New Roman" panose="02020603050405020304" pitchFamily="18" charset="0"/>
              </a:defRPr>
            </a:lvl2pPr>
            <a:lvl3pPr>
              <a:defRPr sz="1800">
                <a:latin typeface="Times New Roman" panose="02020603050405020304" pitchFamily="18" charset="0"/>
                <a:cs typeface="Times New Roman" panose="02020603050405020304" pitchFamily="18" charset="0"/>
              </a:defRPr>
            </a:lvl3pPr>
            <a:lvl4pPr>
              <a:defRPr sz="1600">
                <a:latin typeface="Times New Roman" panose="02020603050405020304" pitchFamily="18" charset="0"/>
                <a:cs typeface="Times New Roman" panose="02020603050405020304" pitchFamily="18" charset="0"/>
              </a:defRPr>
            </a:lvl4pPr>
            <a:lvl5pPr>
              <a:defRPr sz="1600">
                <a:latin typeface="Times New Roman" panose="02020603050405020304" pitchFamily="18" charset="0"/>
                <a:cs typeface="Times New Roman" panose="02020603050405020304" pitchFamily="18"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36886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anose="02020603050405020304" pitchFamily="18" charset="0"/>
                <a:cs typeface="Times New Roman" panose="02020603050405020304" pitchFamily="18" charset="0"/>
              </a:defRPr>
            </a:lvl1pPr>
          </a:lstStyle>
          <a:p>
            <a:r>
              <a:rPr lang="en-US" smtClean="0"/>
              <a:t>Click to edit Master title style</a:t>
            </a:r>
            <a:endParaRPr lang="en-US"/>
          </a:p>
        </p:txBody>
      </p:sp>
    </p:spTree>
    <p:extLst>
      <p:ext uri="{BB962C8B-B14F-4D97-AF65-F5344CB8AC3E}">
        <p14:creationId xmlns:p14="http://schemas.microsoft.com/office/powerpoint/2010/main" val="40478668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4792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atin typeface="Times New Roman" panose="02020603050405020304" pitchFamily="18" charset="0"/>
                <a:cs typeface="Times New Roman" panose="02020603050405020304" pitchFamily="18" charset="0"/>
              </a:defRPr>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atin typeface="Times New Roman" panose="02020603050405020304" pitchFamily="18" charset="0"/>
                <a:cs typeface="Times New Roman" panose="02020603050405020304" pitchFamily="18" charset="0"/>
              </a:defRPr>
            </a:lvl1pPr>
            <a:lvl2pPr>
              <a:defRPr sz="2800">
                <a:latin typeface="Times New Roman" panose="02020603050405020304" pitchFamily="18" charset="0"/>
                <a:cs typeface="Times New Roman" panose="02020603050405020304" pitchFamily="18" charset="0"/>
              </a:defRPr>
            </a:lvl2pPr>
            <a:lvl3pPr>
              <a:defRPr sz="24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atin typeface="Times New Roman" panose="02020603050405020304" pitchFamily="18" charset="0"/>
                <a:cs typeface="Times New Roman" panose="02020603050405020304" pitchFamily="18"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3041610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atin typeface="Times New Roman" panose="02020603050405020304" pitchFamily="18" charset="0"/>
                <a:cs typeface="Times New Roman" panose="02020603050405020304" pitchFamily="18" charset="0"/>
              </a:defRPr>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atin typeface="Times New Roman" panose="02020603050405020304" pitchFamily="18" charset="0"/>
                <a:cs typeface="Times New Roman" panose="02020603050405020304" pitchFamily="18"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atin typeface="Times New Roman" panose="02020603050405020304" pitchFamily="18" charset="0"/>
                <a:cs typeface="Times New Roman" panose="02020603050405020304" pitchFamily="18"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303950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anose="02020603050405020304" pitchFamily="18" charset="0"/>
                <a:cs typeface="Times New Roman" panose="02020603050405020304" pitchFamily="18" charset="0"/>
              </a:defRPr>
            </a:lvl1p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lvl1pPr>
              <a:defRPr>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763669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defRPr>
                <a:latin typeface="Times New Roman" panose="02020603050405020304" pitchFamily="18" charset="0"/>
                <a:cs typeface="Times New Roman" panose="02020603050405020304" pitchFamily="18" charset="0"/>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lvl1pPr>
              <a:defRPr>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472670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3470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2.xml"/><Relationship Id="rId7" Type="http://schemas.openxmlformats.org/officeDocument/2006/relationships/image" Target="../media/image3.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5.wmf"/><Relationship Id="rId5" Type="http://schemas.openxmlformats.org/officeDocument/2006/relationships/image" Target="../media/image2.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4.wmf"/></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hyperlink" Target="http://www.forbes.com/sites/kenfisher/2011/10/21/louisianas-poor-hating-politicians-cash-bashing-lindsay-lohan/"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www.youtube.com/watch?v=yrGMgsJQGUE" TargetMode="External"/><Relationship Id="rId4" Type="http://schemas.openxmlformats.org/officeDocument/2006/relationships/hyperlink" Target="http://www.youtube.com/watch?v=7ujgi4rXsiQ"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hyperlink" Target="http://www.federalreserve.gov/releases/h6/Current"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hyperlink" Target="http://research.stlouisfed.org/fred2/graph/?id=BOGMBASE" TargetMode="External"/><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20.wmf"/><Relationship Id="rId4" Type="http://schemas.openxmlformats.org/officeDocument/2006/relationships/oleObject" Target="../embeddings/oleObject5.bin"/></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20.wmf"/><Relationship Id="rId4" Type="http://schemas.openxmlformats.org/officeDocument/2006/relationships/oleObject" Target="../embeddings/oleObject6.bin"/></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20.wmf"/><Relationship Id="rId4" Type="http://schemas.openxmlformats.org/officeDocument/2006/relationships/oleObject" Target="../embeddings/oleObject7.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20.wmf"/><Relationship Id="rId4" Type="http://schemas.openxmlformats.org/officeDocument/2006/relationships/oleObject" Target="../embeddings/oleObject8.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vmlDrawing" Target="../drawings/vmlDrawing6.vml"/><Relationship Id="rId5" Type="http://schemas.openxmlformats.org/officeDocument/2006/relationships/image" Target="../media/image20.wmf"/><Relationship Id="rId4" Type="http://schemas.openxmlformats.org/officeDocument/2006/relationships/oleObject" Target="../embeddings/oleObject9.bin"/></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notesSlide" Target="../notesSlides/notesSlide20.xml"/><Relationship Id="rId7" Type="http://schemas.openxmlformats.org/officeDocument/2006/relationships/image" Target="../media/image22.wmf"/><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11.bin"/><Relationship Id="rId5" Type="http://schemas.openxmlformats.org/officeDocument/2006/relationships/image" Target="../media/image21.wmf"/><Relationship Id="rId4" Type="http://schemas.openxmlformats.org/officeDocument/2006/relationships/oleObject" Target="../embeddings/oleObject10.bin"/><Relationship Id="rId9" Type="http://schemas.openxmlformats.org/officeDocument/2006/relationships/image" Target="../media/image24.png"/></Relationships>
</file>

<file path=ppt/slides/_rels/slide2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notesSlide" Target="../notesSlides/notesSlide21.xml"/><Relationship Id="rId7" Type="http://schemas.openxmlformats.org/officeDocument/2006/relationships/image" Target="../media/image22.wmf"/><Relationship Id="rId12" Type="http://schemas.openxmlformats.org/officeDocument/2006/relationships/image" Target="../media/image27.wmf"/><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13.bin"/><Relationship Id="rId11" Type="http://schemas.openxmlformats.org/officeDocument/2006/relationships/oleObject" Target="../embeddings/oleObject15.bin"/><Relationship Id="rId5" Type="http://schemas.openxmlformats.org/officeDocument/2006/relationships/image" Target="../media/image25.wmf"/><Relationship Id="rId10" Type="http://schemas.openxmlformats.org/officeDocument/2006/relationships/image" Target="../media/image26.wmf"/><Relationship Id="rId4" Type="http://schemas.openxmlformats.org/officeDocument/2006/relationships/oleObject" Target="../embeddings/oleObject12.bin"/><Relationship Id="rId9" Type="http://schemas.openxmlformats.org/officeDocument/2006/relationships/oleObject" Target="../embeddings/oleObject14.bin"/></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lewrockwell.com/2009/07/erik-voorhees/the-record-of-the-federal-reserve/"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halsnarr.com/ppt/QTM.xlsx"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9.xml"/><Relationship Id="rId7" Type="http://schemas.openxmlformats.org/officeDocument/2006/relationships/image" Target="../media/image34.wmf"/><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17.bin"/><Relationship Id="rId5" Type="http://schemas.openxmlformats.org/officeDocument/2006/relationships/image" Target="../media/image33.wmf"/><Relationship Id="rId4" Type="http://schemas.openxmlformats.org/officeDocument/2006/relationships/oleObject" Target="../embeddings/oleObject16.bin"/></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0.xml"/><Relationship Id="rId7" Type="http://schemas.openxmlformats.org/officeDocument/2006/relationships/image" Target="../media/image34.wmf"/><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oleObject" Target="../embeddings/oleObject19.bin"/><Relationship Id="rId5" Type="http://schemas.openxmlformats.org/officeDocument/2006/relationships/image" Target="../media/image33.wmf"/><Relationship Id="rId4" Type="http://schemas.openxmlformats.org/officeDocument/2006/relationships/oleObject" Target="../embeddings/oleObject18.bin"/></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1.xml"/><Relationship Id="rId7" Type="http://schemas.openxmlformats.org/officeDocument/2006/relationships/image" Target="../media/image34.wmf"/><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oleObject" Target="../embeddings/oleObject21.bin"/><Relationship Id="rId5" Type="http://schemas.openxmlformats.org/officeDocument/2006/relationships/image" Target="../media/image35.wmf"/><Relationship Id="rId4" Type="http://schemas.openxmlformats.org/officeDocument/2006/relationships/oleObject" Target="../embeddings/oleObject20.bin"/></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2.xml"/><Relationship Id="rId7" Type="http://schemas.openxmlformats.org/officeDocument/2006/relationships/image" Target="../media/image36.wmf"/><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oleObject" Target="../embeddings/oleObject23.bin"/><Relationship Id="rId5" Type="http://schemas.openxmlformats.org/officeDocument/2006/relationships/image" Target="../media/image34.wmf"/><Relationship Id="rId4" Type="http://schemas.openxmlformats.org/officeDocument/2006/relationships/oleObject" Target="../embeddings/oleObject22.bin"/></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3.xml"/><Relationship Id="rId7" Type="http://schemas.openxmlformats.org/officeDocument/2006/relationships/image" Target="../media/image36.wmf"/><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oleObject" Target="../embeddings/oleObject25.bin"/><Relationship Id="rId5" Type="http://schemas.openxmlformats.org/officeDocument/2006/relationships/image" Target="../media/image34.wmf"/><Relationship Id="rId4" Type="http://schemas.openxmlformats.org/officeDocument/2006/relationships/oleObject" Target="../embeddings/oleObject24.bin"/></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4.xml"/><Relationship Id="rId7" Type="http://schemas.openxmlformats.org/officeDocument/2006/relationships/image" Target="../media/image34.wmf"/><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oleObject" Target="../embeddings/oleObject27.bin"/><Relationship Id="rId5" Type="http://schemas.openxmlformats.org/officeDocument/2006/relationships/image" Target="../media/image37.wmf"/><Relationship Id="rId4" Type="http://schemas.openxmlformats.org/officeDocument/2006/relationships/oleObject" Target="../embeddings/oleObject26.bin"/></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5.xml"/><Relationship Id="rId7" Type="http://schemas.openxmlformats.org/officeDocument/2006/relationships/image" Target="../media/image34.wmf"/><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oleObject" Target="../embeddings/oleObject29.bin"/><Relationship Id="rId5" Type="http://schemas.openxmlformats.org/officeDocument/2006/relationships/image" Target="../media/image38.wmf"/><Relationship Id="rId4" Type="http://schemas.openxmlformats.org/officeDocument/2006/relationships/oleObject" Target="../embeddings/oleObject28.bin"/></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6.xml"/><Relationship Id="rId7" Type="http://schemas.openxmlformats.org/officeDocument/2006/relationships/image" Target="../media/image39.wmf"/><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oleObject" Target="../embeddings/oleObject31.bin"/><Relationship Id="rId5" Type="http://schemas.openxmlformats.org/officeDocument/2006/relationships/image" Target="../media/image34.wmf"/><Relationship Id="rId4" Type="http://schemas.openxmlformats.org/officeDocument/2006/relationships/oleObject" Target="../embeddings/oleObject30.bin"/></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7.xml"/><Relationship Id="rId7" Type="http://schemas.openxmlformats.org/officeDocument/2006/relationships/image" Target="../media/image34.wmf"/><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oleObject" Target="../embeddings/oleObject33.bin"/><Relationship Id="rId5" Type="http://schemas.openxmlformats.org/officeDocument/2006/relationships/image" Target="../media/image40.wmf"/><Relationship Id="rId4" Type="http://schemas.openxmlformats.org/officeDocument/2006/relationships/oleObject" Target="../embeddings/oleObject32.bin"/></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8.xml"/><Relationship Id="rId7" Type="http://schemas.openxmlformats.org/officeDocument/2006/relationships/image" Target="../media/image34.wmf"/><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oleObject" Target="../embeddings/oleObject35.bin"/><Relationship Id="rId5" Type="http://schemas.openxmlformats.org/officeDocument/2006/relationships/image" Target="../media/image41.wmf"/><Relationship Id="rId4" Type="http://schemas.openxmlformats.org/officeDocument/2006/relationships/oleObject" Target="../embeddings/oleObject34.bin"/></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9.xml"/><Relationship Id="rId7" Type="http://schemas.openxmlformats.org/officeDocument/2006/relationships/image" Target="../media/image34.wmf"/><Relationship Id="rId2" Type="http://schemas.openxmlformats.org/officeDocument/2006/relationships/slideLayout" Target="../slideLayouts/slideLayout2.xml"/><Relationship Id="rId1" Type="http://schemas.openxmlformats.org/officeDocument/2006/relationships/vmlDrawing" Target="../drawings/vmlDrawing19.vml"/><Relationship Id="rId6" Type="http://schemas.openxmlformats.org/officeDocument/2006/relationships/oleObject" Target="../embeddings/oleObject37.bin"/><Relationship Id="rId5" Type="http://schemas.openxmlformats.org/officeDocument/2006/relationships/image" Target="../media/image42.wmf"/><Relationship Id="rId4" Type="http://schemas.openxmlformats.org/officeDocument/2006/relationships/oleObject" Target="../embeddings/oleObject36.bin"/></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0.xml"/><Relationship Id="rId7" Type="http://schemas.openxmlformats.org/officeDocument/2006/relationships/image" Target="../media/image34.wmf"/><Relationship Id="rId2"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oleObject" Target="../embeddings/oleObject39.bin"/><Relationship Id="rId5" Type="http://schemas.openxmlformats.org/officeDocument/2006/relationships/image" Target="../media/image43.wmf"/><Relationship Id="rId4" Type="http://schemas.openxmlformats.org/officeDocument/2006/relationships/oleObject" Target="../embeddings/oleObject38.bin"/></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1.xml"/><Relationship Id="rId7" Type="http://schemas.openxmlformats.org/officeDocument/2006/relationships/image" Target="../media/image34.wmf"/><Relationship Id="rId2" Type="http://schemas.openxmlformats.org/officeDocument/2006/relationships/slideLayout" Target="../slideLayouts/slideLayout2.xml"/><Relationship Id="rId1" Type="http://schemas.openxmlformats.org/officeDocument/2006/relationships/vmlDrawing" Target="../drawings/vmlDrawing21.vml"/><Relationship Id="rId6" Type="http://schemas.openxmlformats.org/officeDocument/2006/relationships/oleObject" Target="../embeddings/oleObject41.bin"/><Relationship Id="rId5" Type="http://schemas.openxmlformats.org/officeDocument/2006/relationships/image" Target="../media/image44.wmf"/><Relationship Id="rId4" Type="http://schemas.openxmlformats.org/officeDocument/2006/relationships/oleObject" Target="../embeddings/oleObject40.bin"/></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2.xml"/><Relationship Id="rId7" Type="http://schemas.openxmlformats.org/officeDocument/2006/relationships/image" Target="../media/image34.wmf"/><Relationship Id="rId2" Type="http://schemas.openxmlformats.org/officeDocument/2006/relationships/slideLayout" Target="../slideLayouts/slideLayout2.xml"/><Relationship Id="rId1" Type="http://schemas.openxmlformats.org/officeDocument/2006/relationships/vmlDrawing" Target="../drawings/vmlDrawing22.vml"/><Relationship Id="rId6" Type="http://schemas.openxmlformats.org/officeDocument/2006/relationships/oleObject" Target="../embeddings/oleObject43.bin"/><Relationship Id="rId5" Type="http://schemas.openxmlformats.org/officeDocument/2006/relationships/image" Target="../media/image45.wmf"/><Relationship Id="rId4" Type="http://schemas.openxmlformats.org/officeDocument/2006/relationships/oleObject" Target="../embeddings/oleObject42.bin"/></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3.xml"/><Relationship Id="rId7" Type="http://schemas.openxmlformats.org/officeDocument/2006/relationships/image" Target="../media/image46.wmf"/><Relationship Id="rId2" Type="http://schemas.openxmlformats.org/officeDocument/2006/relationships/slideLayout" Target="../slideLayouts/slideLayout2.xml"/><Relationship Id="rId1" Type="http://schemas.openxmlformats.org/officeDocument/2006/relationships/vmlDrawing" Target="../drawings/vmlDrawing23.vml"/><Relationship Id="rId6" Type="http://schemas.openxmlformats.org/officeDocument/2006/relationships/oleObject" Target="../embeddings/oleObject45.bin"/><Relationship Id="rId5" Type="http://schemas.openxmlformats.org/officeDocument/2006/relationships/image" Target="../media/image34.wmf"/><Relationship Id="rId4" Type="http://schemas.openxmlformats.org/officeDocument/2006/relationships/oleObject" Target="../embeddings/oleObject44.bin"/></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4.xml"/><Relationship Id="rId7" Type="http://schemas.openxmlformats.org/officeDocument/2006/relationships/image" Target="../media/image47.wmf"/><Relationship Id="rId2" Type="http://schemas.openxmlformats.org/officeDocument/2006/relationships/slideLayout" Target="../slideLayouts/slideLayout2.xml"/><Relationship Id="rId1" Type="http://schemas.openxmlformats.org/officeDocument/2006/relationships/vmlDrawing" Target="../drawings/vmlDrawing24.vml"/><Relationship Id="rId6" Type="http://schemas.openxmlformats.org/officeDocument/2006/relationships/oleObject" Target="../embeddings/oleObject47.bin"/><Relationship Id="rId5" Type="http://schemas.openxmlformats.org/officeDocument/2006/relationships/image" Target="../media/image34.wmf"/><Relationship Id="rId4" Type="http://schemas.openxmlformats.org/officeDocument/2006/relationships/oleObject" Target="../embeddings/oleObject46.bin"/></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5.xml"/><Relationship Id="rId7" Type="http://schemas.openxmlformats.org/officeDocument/2006/relationships/image" Target="../media/image48.wmf"/><Relationship Id="rId2" Type="http://schemas.openxmlformats.org/officeDocument/2006/relationships/slideLayout" Target="../slideLayouts/slideLayout2.xml"/><Relationship Id="rId1" Type="http://schemas.openxmlformats.org/officeDocument/2006/relationships/vmlDrawing" Target="../drawings/vmlDrawing25.vml"/><Relationship Id="rId6" Type="http://schemas.openxmlformats.org/officeDocument/2006/relationships/oleObject" Target="../embeddings/oleObject49.bin"/><Relationship Id="rId5" Type="http://schemas.openxmlformats.org/officeDocument/2006/relationships/image" Target="../media/image34.wmf"/><Relationship Id="rId4" Type="http://schemas.openxmlformats.org/officeDocument/2006/relationships/oleObject" Target="../embeddings/oleObject48.bin"/></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6.xml"/><Relationship Id="rId7" Type="http://schemas.openxmlformats.org/officeDocument/2006/relationships/image" Target="../media/image49.wmf"/><Relationship Id="rId2" Type="http://schemas.openxmlformats.org/officeDocument/2006/relationships/slideLayout" Target="../slideLayouts/slideLayout2.xml"/><Relationship Id="rId1" Type="http://schemas.openxmlformats.org/officeDocument/2006/relationships/vmlDrawing" Target="../drawings/vmlDrawing26.vml"/><Relationship Id="rId6" Type="http://schemas.openxmlformats.org/officeDocument/2006/relationships/oleObject" Target="../embeddings/oleObject51.bin"/><Relationship Id="rId5" Type="http://schemas.openxmlformats.org/officeDocument/2006/relationships/image" Target="../media/image34.wmf"/><Relationship Id="rId4" Type="http://schemas.openxmlformats.org/officeDocument/2006/relationships/oleObject" Target="../embeddings/oleObject50.bin"/></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7.xml"/><Relationship Id="rId7" Type="http://schemas.openxmlformats.org/officeDocument/2006/relationships/image" Target="../media/image50.wmf"/><Relationship Id="rId2" Type="http://schemas.openxmlformats.org/officeDocument/2006/relationships/slideLayout" Target="../slideLayouts/slideLayout2.xml"/><Relationship Id="rId1" Type="http://schemas.openxmlformats.org/officeDocument/2006/relationships/vmlDrawing" Target="../drawings/vmlDrawing27.vml"/><Relationship Id="rId6" Type="http://schemas.openxmlformats.org/officeDocument/2006/relationships/oleObject" Target="../embeddings/oleObject53.bin"/><Relationship Id="rId5" Type="http://schemas.openxmlformats.org/officeDocument/2006/relationships/image" Target="../media/image34.wmf"/><Relationship Id="rId4" Type="http://schemas.openxmlformats.org/officeDocument/2006/relationships/oleObject" Target="../embeddings/oleObject52.bin"/></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8.xml"/><Relationship Id="rId7" Type="http://schemas.openxmlformats.org/officeDocument/2006/relationships/image" Target="../media/image51.wmf"/><Relationship Id="rId2" Type="http://schemas.openxmlformats.org/officeDocument/2006/relationships/slideLayout" Target="../slideLayouts/slideLayout2.xml"/><Relationship Id="rId1" Type="http://schemas.openxmlformats.org/officeDocument/2006/relationships/vmlDrawing" Target="../drawings/vmlDrawing28.vml"/><Relationship Id="rId6" Type="http://schemas.openxmlformats.org/officeDocument/2006/relationships/oleObject" Target="../embeddings/oleObject55.bin"/><Relationship Id="rId5" Type="http://schemas.openxmlformats.org/officeDocument/2006/relationships/image" Target="../media/image34.wmf"/><Relationship Id="rId4" Type="http://schemas.openxmlformats.org/officeDocument/2006/relationships/oleObject" Target="../embeddings/oleObject54.bin"/></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49.xml"/><Relationship Id="rId7" Type="http://schemas.openxmlformats.org/officeDocument/2006/relationships/image" Target="../media/image52.wmf"/><Relationship Id="rId2" Type="http://schemas.openxmlformats.org/officeDocument/2006/relationships/slideLayout" Target="../slideLayouts/slideLayout2.xml"/><Relationship Id="rId1" Type="http://schemas.openxmlformats.org/officeDocument/2006/relationships/vmlDrawing" Target="../drawings/vmlDrawing29.vml"/><Relationship Id="rId6" Type="http://schemas.openxmlformats.org/officeDocument/2006/relationships/oleObject" Target="../embeddings/oleObject57.bin"/><Relationship Id="rId5" Type="http://schemas.openxmlformats.org/officeDocument/2006/relationships/image" Target="../media/image34.wmf"/><Relationship Id="rId4" Type="http://schemas.openxmlformats.org/officeDocument/2006/relationships/oleObject" Target="../embeddings/oleObject56.bin"/></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0.xml"/><Relationship Id="rId7" Type="http://schemas.openxmlformats.org/officeDocument/2006/relationships/image" Target="../media/image53.wmf"/><Relationship Id="rId2" Type="http://schemas.openxmlformats.org/officeDocument/2006/relationships/slideLayout" Target="../slideLayouts/slideLayout2.xml"/><Relationship Id="rId1" Type="http://schemas.openxmlformats.org/officeDocument/2006/relationships/vmlDrawing" Target="../drawings/vmlDrawing30.vml"/><Relationship Id="rId6" Type="http://schemas.openxmlformats.org/officeDocument/2006/relationships/oleObject" Target="../embeddings/oleObject59.bin"/><Relationship Id="rId5" Type="http://schemas.openxmlformats.org/officeDocument/2006/relationships/image" Target="../media/image34.wmf"/><Relationship Id="rId4" Type="http://schemas.openxmlformats.org/officeDocument/2006/relationships/oleObject" Target="../embeddings/oleObject58.bin"/></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1.xml"/><Relationship Id="rId7" Type="http://schemas.openxmlformats.org/officeDocument/2006/relationships/image" Target="../media/image53.wmf"/><Relationship Id="rId2" Type="http://schemas.openxmlformats.org/officeDocument/2006/relationships/slideLayout" Target="../slideLayouts/slideLayout2.xml"/><Relationship Id="rId1" Type="http://schemas.openxmlformats.org/officeDocument/2006/relationships/vmlDrawing" Target="../drawings/vmlDrawing31.vml"/><Relationship Id="rId6" Type="http://schemas.openxmlformats.org/officeDocument/2006/relationships/oleObject" Target="../embeddings/oleObject61.bin"/><Relationship Id="rId5" Type="http://schemas.openxmlformats.org/officeDocument/2006/relationships/image" Target="../media/image34.wmf"/><Relationship Id="rId4" Type="http://schemas.openxmlformats.org/officeDocument/2006/relationships/oleObject" Target="../embeddings/oleObject60.bin"/></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2.xml"/><Relationship Id="rId7" Type="http://schemas.openxmlformats.org/officeDocument/2006/relationships/image" Target="../media/image54.wmf"/><Relationship Id="rId2" Type="http://schemas.openxmlformats.org/officeDocument/2006/relationships/slideLayout" Target="../slideLayouts/slideLayout2.xml"/><Relationship Id="rId1" Type="http://schemas.openxmlformats.org/officeDocument/2006/relationships/vmlDrawing" Target="../drawings/vmlDrawing32.vml"/><Relationship Id="rId6" Type="http://schemas.openxmlformats.org/officeDocument/2006/relationships/oleObject" Target="../embeddings/oleObject63.bin"/><Relationship Id="rId5" Type="http://schemas.openxmlformats.org/officeDocument/2006/relationships/image" Target="../media/image34.wmf"/><Relationship Id="rId4" Type="http://schemas.openxmlformats.org/officeDocument/2006/relationships/oleObject" Target="../embeddings/oleObject62.bin"/></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3.xml"/><Relationship Id="rId7" Type="http://schemas.openxmlformats.org/officeDocument/2006/relationships/image" Target="../media/image55.wmf"/><Relationship Id="rId2" Type="http://schemas.openxmlformats.org/officeDocument/2006/relationships/slideLayout" Target="../slideLayouts/slideLayout2.xml"/><Relationship Id="rId1" Type="http://schemas.openxmlformats.org/officeDocument/2006/relationships/vmlDrawing" Target="../drawings/vmlDrawing33.vml"/><Relationship Id="rId6" Type="http://schemas.openxmlformats.org/officeDocument/2006/relationships/oleObject" Target="../embeddings/oleObject65.bin"/><Relationship Id="rId5" Type="http://schemas.openxmlformats.org/officeDocument/2006/relationships/image" Target="../media/image34.wmf"/><Relationship Id="rId4" Type="http://schemas.openxmlformats.org/officeDocument/2006/relationships/oleObject" Target="../embeddings/oleObject64.bin"/></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4.xml"/><Relationship Id="rId7" Type="http://schemas.openxmlformats.org/officeDocument/2006/relationships/image" Target="../media/image53.wmf"/><Relationship Id="rId2" Type="http://schemas.openxmlformats.org/officeDocument/2006/relationships/slideLayout" Target="../slideLayouts/slideLayout2.xml"/><Relationship Id="rId1" Type="http://schemas.openxmlformats.org/officeDocument/2006/relationships/vmlDrawing" Target="../drawings/vmlDrawing34.vml"/><Relationship Id="rId6" Type="http://schemas.openxmlformats.org/officeDocument/2006/relationships/oleObject" Target="../embeddings/oleObject67.bin"/><Relationship Id="rId5" Type="http://schemas.openxmlformats.org/officeDocument/2006/relationships/image" Target="../media/image34.wmf"/><Relationship Id="rId4" Type="http://schemas.openxmlformats.org/officeDocument/2006/relationships/oleObject" Target="../embeddings/oleObject66.bin"/></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3"/>
          <p:cNvSpPr>
            <a:spLocks noChangeArrowheads="1"/>
          </p:cNvSpPr>
          <p:nvPr/>
        </p:nvSpPr>
        <p:spPr bwMode="auto">
          <a:xfrm>
            <a:off x="152400" y="1824604"/>
            <a:ext cx="8839200" cy="4124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marL="457200" indent="-457200" eaLnBrk="0" hangingPunct="0">
              <a:tabLst>
                <a:tab pos="1143000" algn="l"/>
              </a:tabLst>
              <a:defRPr sz="2400">
                <a:solidFill>
                  <a:schemeClr val="tx1"/>
                </a:solidFill>
                <a:latin typeface="Arial" charset="0"/>
              </a:defRPr>
            </a:lvl1pPr>
            <a:lvl2pPr marL="742950" indent="-285750" eaLnBrk="0" hangingPunct="0">
              <a:tabLst>
                <a:tab pos="1143000" algn="l"/>
              </a:tabLst>
              <a:defRPr sz="2400">
                <a:solidFill>
                  <a:schemeClr val="tx1"/>
                </a:solidFill>
                <a:latin typeface="Arial" charset="0"/>
              </a:defRPr>
            </a:lvl2pPr>
            <a:lvl3pPr marL="1143000" indent="-228600" eaLnBrk="0" hangingPunct="0">
              <a:tabLst>
                <a:tab pos="1143000" algn="l"/>
              </a:tabLst>
              <a:defRPr sz="2400">
                <a:solidFill>
                  <a:schemeClr val="tx1"/>
                </a:solidFill>
                <a:latin typeface="Arial" charset="0"/>
              </a:defRPr>
            </a:lvl3pPr>
            <a:lvl4pPr marL="1600200" indent="-228600" eaLnBrk="0" hangingPunct="0">
              <a:tabLst>
                <a:tab pos="1143000" algn="l"/>
              </a:tabLst>
              <a:defRPr sz="2400">
                <a:solidFill>
                  <a:schemeClr val="tx1"/>
                </a:solidFill>
                <a:latin typeface="Arial" charset="0"/>
              </a:defRPr>
            </a:lvl4pPr>
            <a:lvl5pPr marL="2057400" indent="-228600" eaLnBrk="0" hangingPunct="0">
              <a:tabLst>
                <a:tab pos="1143000" algn="l"/>
              </a:tabLst>
              <a:defRPr sz="2400">
                <a:solidFill>
                  <a:schemeClr val="tx1"/>
                </a:solidFill>
                <a:latin typeface="Arial" charset="0"/>
              </a:defRPr>
            </a:lvl5pPr>
            <a:lvl6pPr marL="2514600" indent="-228600" eaLnBrk="0" fontAlgn="base" hangingPunct="0">
              <a:spcBef>
                <a:spcPct val="0"/>
              </a:spcBef>
              <a:spcAft>
                <a:spcPct val="0"/>
              </a:spcAft>
              <a:tabLst>
                <a:tab pos="1143000" algn="l"/>
              </a:tabLst>
              <a:defRPr sz="2400">
                <a:solidFill>
                  <a:schemeClr val="tx1"/>
                </a:solidFill>
                <a:latin typeface="Arial" charset="0"/>
              </a:defRPr>
            </a:lvl6pPr>
            <a:lvl7pPr marL="2971800" indent="-228600" eaLnBrk="0" fontAlgn="base" hangingPunct="0">
              <a:spcBef>
                <a:spcPct val="0"/>
              </a:spcBef>
              <a:spcAft>
                <a:spcPct val="0"/>
              </a:spcAft>
              <a:tabLst>
                <a:tab pos="1143000" algn="l"/>
              </a:tabLst>
              <a:defRPr sz="2400">
                <a:solidFill>
                  <a:schemeClr val="tx1"/>
                </a:solidFill>
                <a:latin typeface="Arial" charset="0"/>
              </a:defRPr>
            </a:lvl7pPr>
            <a:lvl8pPr marL="3429000" indent="-228600" eaLnBrk="0" fontAlgn="base" hangingPunct="0">
              <a:spcBef>
                <a:spcPct val="0"/>
              </a:spcBef>
              <a:spcAft>
                <a:spcPct val="0"/>
              </a:spcAft>
              <a:tabLst>
                <a:tab pos="1143000" algn="l"/>
              </a:tabLst>
              <a:defRPr sz="2400">
                <a:solidFill>
                  <a:schemeClr val="tx1"/>
                </a:solidFill>
                <a:latin typeface="Arial" charset="0"/>
              </a:defRPr>
            </a:lvl8pPr>
            <a:lvl9pPr marL="3886200" indent="-228600" eaLnBrk="0" fontAlgn="base" hangingPunct="0">
              <a:spcBef>
                <a:spcPct val="0"/>
              </a:spcBef>
              <a:spcAft>
                <a:spcPct val="0"/>
              </a:spcAft>
              <a:tabLst>
                <a:tab pos="1143000" algn="l"/>
              </a:tabLst>
              <a:defRPr sz="2400">
                <a:solidFill>
                  <a:schemeClr val="tx1"/>
                </a:solidFill>
                <a:latin typeface="Arial" charset="0"/>
              </a:defRPr>
            </a:lvl9pPr>
          </a:lstStyle>
          <a:p>
            <a:pPr algn="ctr" eaLnBrk="1" hangingPunct="1">
              <a:buFont typeface="Symbol" pitchFamily="18" charset="2"/>
              <a:buNone/>
            </a:pPr>
            <a:r>
              <a:rPr lang="en-US" altLang="en-US" sz="4400" dirty="0" smtClean="0">
                <a:latin typeface="Times New Roman" pitchFamily="18" charset="0"/>
              </a:rPr>
              <a:t>Money &amp; Banking</a:t>
            </a:r>
          </a:p>
          <a:p>
            <a:pPr algn="ctr" eaLnBrk="1" hangingPunct="1">
              <a:buFont typeface="Symbol" pitchFamily="18" charset="2"/>
              <a:buNone/>
            </a:pPr>
            <a:endParaRPr lang="en-US" altLang="en-US" sz="3200" dirty="0" smtClean="0">
              <a:latin typeface="Times New Roman" pitchFamily="18" charset="0"/>
            </a:endParaRPr>
          </a:p>
          <a:p>
            <a:pPr algn="ctr" eaLnBrk="1" hangingPunct="1">
              <a:buFont typeface="Symbol" pitchFamily="18" charset="2"/>
              <a:buNone/>
            </a:pPr>
            <a:r>
              <a:rPr lang="en-US" altLang="en-US" sz="3200" dirty="0" smtClean="0">
                <a:latin typeface="Times New Roman" pitchFamily="18" charset="0"/>
              </a:rPr>
              <a:t>Video 02--Money Demand</a:t>
            </a:r>
          </a:p>
          <a:p>
            <a:pPr algn="ctr" eaLnBrk="1" hangingPunct="1">
              <a:buFont typeface="Symbol" pitchFamily="18" charset="2"/>
              <a:buNone/>
            </a:pPr>
            <a:endParaRPr lang="en-US" altLang="en-US" sz="3200" dirty="0" smtClean="0">
              <a:latin typeface="Times New Roman" pitchFamily="18" charset="0"/>
            </a:endParaRPr>
          </a:p>
          <a:p>
            <a:pPr algn="ctr" eaLnBrk="1" hangingPunct="1">
              <a:buFont typeface="Symbol" pitchFamily="18" charset="2"/>
              <a:buNone/>
            </a:pPr>
            <a:r>
              <a:rPr lang="en-US" altLang="en-US" sz="2000" dirty="0" smtClean="0">
                <a:latin typeface="Times New Roman" pitchFamily="18" charset="0"/>
              </a:rPr>
              <a:t>What is Money? (</a:t>
            </a:r>
            <a:r>
              <a:rPr lang="en-US" altLang="en-US" sz="1800" dirty="0" smtClean="0">
                <a:latin typeface="Times New Roman" pitchFamily="18" charset="0"/>
              </a:rPr>
              <a:t>Chapter 3)</a:t>
            </a:r>
          </a:p>
          <a:p>
            <a:pPr algn="ctr" eaLnBrk="1" hangingPunct="1">
              <a:buFont typeface="Symbol" pitchFamily="18" charset="2"/>
              <a:buNone/>
            </a:pPr>
            <a:r>
              <a:rPr lang="en-US" altLang="en-US" sz="1800" dirty="0">
                <a:latin typeface="Times New Roman" pitchFamily="18" charset="0"/>
              </a:rPr>
              <a:t>Quantity </a:t>
            </a:r>
            <a:r>
              <a:rPr lang="en-US" altLang="en-US" sz="1800" dirty="0" smtClean="0">
                <a:latin typeface="Times New Roman" pitchFamily="18" charset="0"/>
              </a:rPr>
              <a:t>Theory of Money (Chapter 20)</a:t>
            </a:r>
            <a:endParaRPr lang="en-US" altLang="en-US" sz="2800" dirty="0" smtClean="0">
              <a:latin typeface="Times New Roman" pitchFamily="18" charset="0"/>
            </a:endParaRPr>
          </a:p>
          <a:p>
            <a:pPr algn="ctr" eaLnBrk="1" hangingPunct="1">
              <a:buFont typeface="Symbol" pitchFamily="18" charset="2"/>
              <a:buNone/>
            </a:pPr>
            <a:endParaRPr lang="en-US" altLang="en-US" sz="3600" dirty="0">
              <a:latin typeface="Times New Roman" pitchFamily="18" charset="0"/>
            </a:endParaRPr>
          </a:p>
          <a:p>
            <a:pPr algn="ctr" eaLnBrk="1" hangingPunct="1">
              <a:buFont typeface="Symbol" pitchFamily="18" charset="2"/>
              <a:buNone/>
            </a:pPr>
            <a:r>
              <a:rPr lang="en-US" altLang="en-US" dirty="0" smtClean="0">
                <a:latin typeface="Times New Roman" pitchFamily="18" charset="0"/>
              </a:rPr>
              <a:t>Hal W. Snarr</a:t>
            </a:r>
          </a:p>
          <a:p>
            <a:pPr algn="ctr" eaLnBrk="1" hangingPunct="1">
              <a:buFont typeface="Symbol" pitchFamily="18" charset="2"/>
              <a:buNone/>
            </a:pPr>
            <a:r>
              <a:rPr lang="en-US" altLang="en-US" dirty="0" smtClean="0">
                <a:latin typeface="Times New Roman" pitchFamily="18" charset="0"/>
              </a:rPr>
              <a:t>8/20/2015</a:t>
            </a:r>
            <a:endParaRPr lang="en-US" altLang="en-US" dirty="0">
              <a:latin typeface="Times New Roman" pitchFamily="18" charset="0"/>
            </a:endParaRPr>
          </a:p>
        </p:txBody>
      </p:sp>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663" y="323850"/>
            <a:ext cx="8448675" cy="971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816037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6"/>
          <p:cNvSpPr>
            <a:spLocks noGrp="1" noChangeArrowheads="1"/>
          </p:cNvSpPr>
          <p:nvPr>
            <p:ph type="subTitle" idx="4294967295"/>
          </p:nvPr>
        </p:nvSpPr>
        <p:spPr>
          <a:xfrm>
            <a:off x="762000" y="2438400"/>
            <a:ext cx="7772400" cy="1752600"/>
          </a:xfrm>
        </p:spPr>
        <p:txBody>
          <a:bodyPr/>
          <a:lstStyle/>
          <a:p>
            <a:pPr marL="0" indent="0" algn="ctr" eaLnBrk="1" hangingPunct="1">
              <a:buNone/>
            </a:pPr>
            <a:r>
              <a:rPr lang="en-US" altLang="en-US" b="1" dirty="0">
                <a:latin typeface="Times New Roman" pitchFamily="-65" charset="0"/>
                <a:cs typeface="Times New Roman" pitchFamily="-65" charset="0"/>
              </a:rPr>
              <a:t>Chapter 3</a:t>
            </a:r>
          </a:p>
          <a:p>
            <a:pPr marL="0" indent="0" algn="ctr" eaLnBrk="1" hangingPunct="1">
              <a:buFontTx/>
              <a:buNone/>
            </a:pPr>
            <a:r>
              <a:rPr lang="en-US" altLang="en-US" b="1" dirty="0" smtClean="0">
                <a:latin typeface="Times New Roman" pitchFamily="-65" charset="0"/>
                <a:cs typeface="Times New Roman" pitchFamily="-65" charset="0"/>
              </a:rPr>
              <a:t>What is money? </a:t>
            </a:r>
          </a:p>
          <a:p>
            <a:pPr marL="0" indent="0" algn="ctr" eaLnBrk="1" hangingPunct="1">
              <a:buFontTx/>
              <a:buNone/>
            </a:pPr>
            <a:endParaRPr lang="en-US" altLang="en-US" b="1" dirty="0">
              <a:latin typeface="Times New Roman" pitchFamily="-65" charset="0"/>
              <a:cs typeface="Times New Roman" pitchFamily="-65" charset="0"/>
            </a:endParaRPr>
          </a:p>
          <a:p>
            <a:pPr marL="0" indent="0" algn="ctr" eaLnBrk="1" hangingPunct="1">
              <a:buFontTx/>
              <a:buNone/>
            </a:pPr>
            <a:endParaRPr lang="en-US" altLang="en-US" b="1" dirty="0" smtClean="0">
              <a:latin typeface="Times New Roman" pitchFamily="-65" charset="0"/>
              <a:cs typeface="Times New Roman" pitchFamily="-65" charset="0"/>
            </a:endParaRPr>
          </a:p>
        </p:txBody>
      </p:sp>
    </p:spTree>
    <p:extLst>
      <p:ext uri="{BB962C8B-B14F-4D97-AF65-F5344CB8AC3E}">
        <p14:creationId xmlns:p14="http://schemas.microsoft.com/office/powerpoint/2010/main" val="175108670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6"/>
          <p:cNvSpPr txBox="1">
            <a:spLocks noChangeArrowheads="1"/>
          </p:cNvSpPr>
          <p:nvPr/>
        </p:nvSpPr>
        <p:spPr bwMode="auto">
          <a:xfrm>
            <a:off x="457200" y="1524000"/>
            <a:ext cx="8534400" cy="516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buFont typeface="Wingdings" pitchFamily="2" charset="2"/>
              <a:buChar char="§"/>
              <a:defRPr/>
            </a:pPr>
            <a:r>
              <a:rPr lang="en-US" sz="2200" dirty="0" smtClean="0">
                <a:latin typeface="Times New Roman" panose="02020603050405020304" pitchFamily="18" charset="0"/>
                <a:cs typeface="Times New Roman" panose="02020603050405020304" pitchFamily="18" charset="0"/>
              </a:rPr>
              <a:t>In the absence of money, goods and services are exchanged in a barter system where individuals directly exchange the surplus from the fruits of their labor.</a:t>
            </a:r>
            <a:endParaRPr lang="en-US" altLang="en-US" sz="1800" dirty="0" smtClean="0">
              <a:latin typeface="Times New Roman" panose="02020603050405020304" pitchFamily="18" charset="0"/>
              <a:cs typeface="Times New Roman" panose="02020603050405020304" pitchFamily="18" charset="0"/>
            </a:endParaRPr>
          </a:p>
          <a:p>
            <a:pPr lvl="1">
              <a:defRPr/>
            </a:pPr>
            <a:endParaRPr lang="en-US" sz="1100" dirty="0" smtClean="0">
              <a:latin typeface="Times New Roman" panose="02020603050405020304" pitchFamily="18" charset="0"/>
              <a:cs typeface="Times New Roman" panose="02020603050405020304" pitchFamily="18" charset="0"/>
            </a:endParaRPr>
          </a:p>
          <a:p>
            <a:pPr lvl="1">
              <a:defRPr/>
            </a:pPr>
            <a:r>
              <a:rPr lang="en-US" sz="1800" dirty="0" smtClean="0">
                <a:latin typeface="Times New Roman" panose="02020603050405020304" pitchFamily="18" charset="0"/>
                <a:cs typeface="Times New Roman" panose="02020603050405020304" pitchFamily="18" charset="0"/>
              </a:rPr>
              <a:t>The following gives the number of barter prices there would be in an economy with </a:t>
            </a:r>
            <a:r>
              <a:rPr lang="en-US" sz="1800" i="1" dirty="0" smtClean="0">
                <a:latin typeface="Times New Roman" panose="02020603050405020304" pitchFamily="18" charset="0"/>
                <a:cs typeface="Times New Roman" panose="02020603050405020304" pitchFamily="18" charset="0"/>
              </a:rPr>
              <a:t>N </a:t>
            </a:r>
            <a:r>
              <a:rPr lang="en-US" sz="1800" dirty="0" smtClean="0">
                <a:latin typeface="Times New Roman" panose="02020603050405020304" pitchFamily="18" charset="0"/>
                <a:cs typeface="Times New Roman" panose="02020603050405020304" pitchFamily="18" charset="0"/>
              </a:rPr>
              <a:t>goods, with </a:t>
            </a:r>
            <a:r>
              <a:rPr lang="en-US" sz="1800" i="1" dirty="0" smtClean="0">
                <a:latin typeface="Times New Roman" panose="02020603050405020304" pitchFamily="18" charset="0"/>
                <a:cs typeface="Times New Roman" panose="02020603050405020304" pitchFamily="18" charset="0"/>
              </a:rPr>
              <a:t>x </a:t>
            </a:r>
            <a:r>
              <a:rPr lang="en-US" sz="1800" dirty="0" smtClean="0">
                <a:latin typeface="Times New Roman" panose="02020603050405020304" pitchFamily="18" charset="0"/>
                <a:cs typeface="Times New Roman" panose="02020603050405020304" pitchFamily="18" charset="0"/>
              </a:rPr>
              <a:t>= 2 because exchanges </a:t>
            </a:r>
            <a:r>
              <a:rPr lang="en-US" sz="1800" dirty="0">
                <a:latin typeface="Times New Roman" panose="02020603050405020304" pitchFamily="18" charset="0"/>
                <a:cs typeface="Times New Roman" panose="02020603050405020304" pitchFamily="18" charset="0"/>
              </a:rPr>
              <a:t>are done in </a:t>
            </a:r>
            <a:r>
              <a:rPr lang="en-US" sz="1800" dirty="0" smtClean="0">
                <a:latin typeface="Times New Roman" panose="02020603050405020304" pitchFamily="18" charset="0"/>
                <a:cs typeface="Times New Roman" panose="02020603050405020304" pitchFamily="18" charset="0"/>
              </a:rPr>
              <a:t>pairs: </a:t>
            </a:r>
          </a:p>
          <a:p>
            <a:pPr lvl="1">
              <a:defRPr/>
            </a:pPr>
            <a:endParaRPr lang="en-US" sz="1800" dirty="0">
              <a:latin typeface="Times New Roman" panose="02020603050405020304" pitchFamily="18" charset="0"/>
              <a:cs typeface="Times New Roman" panose="02020603050405020304" pitchFamily="18" charset="0"/>
            </a:endParaRPr>
          </a:p>
          <a:p>
            <a:pPr lvl="1">
              <a:defRPr/>
            </a:pPr>
            <a:endParaRPr lang="en-US" sz="1800" dirty="0" smtClean="0">
              <a:latin typeface="Times New Roman" panose="02020603050405020304" pitchFamily="18" charset="0"/>
              <a:cs typeface="Times New Roman" panose="02020603050405020304" pitchFamily="18" charset="0"/>
            </a:endParaRPr>
          </a:p>
          <a:p>
            <a:pPr lvl="1">
              <a:defRPr/>
            </a:pPr>
            <a:r>
              <a:rPr lang="en-US" sz="1800" dirty="0" smtClean="0">
                <a:latin typeface="Times New Roman" panose="02020603050405020304" pitchFamily="18" charset="0"/>
                <a:cs typeface="Times New Roman" panose="02020603050405020304" pitchFamily="18" charset="0"/>
              </a:rPr>
              <a:t>Among competing forms of money, the least marketable tend </a:t>
            </a:r>
          </a:p>
          <a:p>
            <a:pPr marL="457200" lvl="1" indent="0">
              <a:buFont typeface="Arial" charset="0"/>
              <a:buNone/>
              <a:defRPr/>
            </a:pPr>
            <a:r>
              <a:rPr lang="en-US" sz="1800" i="1" dirty="0" smtClean="0">
                <a:latin typeface="Times New Roman" panose="02020603050405020304" pitchFamily="18" charset="0"/>
                <a:cs typeface="Times New Roman" panose="02020603050405020304" pitchFamily="18" charset="0"/>
              </a:rPr>
              <a:t>	</a:t>
            </a:r>
          </a:p>
          <a:p>
            <a:pPr marL="457200" lvl="1" indent="0">
              <a:buFont typeface="Arial" charset="0"/>
              <a:buNone/>
              <a:defRPr/>
            </a:pPr>
            <a:r>
              <a:rPr lang="en-US" sz="1800" i="1" dirty="0" smtClean="0">
                <a:latin typeface="Times New Roman" panose="02020603050405020304" pitchFamily="18" charset="0"/>
                <a:cs typeface="Times New Roman" panose="02020603050405020304" pitchFamily="18" charset="0"/>
              </a:rPr>
              <a:t>	to be one by one rejected until at last only a single commodity 	</a:t>
            </a:r>
            <a:br>
              <a:rPr lang="en-US" sz="1800" i="1" dirty="0" smtClean="0">
                <a:latin typeface="Times New Roman" panose="02020603050405020304" pitchFamily="18" charset="0"/>
                <a:cs typeface="Times New Roman" panose="02020603050405020304" pitchFamily="18" charset="0"/>
              </a:rPr>
            </a:br>
            <a:r>
              <a:rPr lang="en-US" sz="1800" i="1" dirty="0" smtClean="0">
                <a:latin typeface="Times New Roman" panose="02020603050405020304" pitchFamily="18" charset="0"/>
                <a:cs typeface="Times New Roman" panose="02020603050405020304" pitchFamily="18" charset="0"/>
              </a:rPr>
              <a:t>	remained, which was universally employed as a medium of exchange – 	</a:t>
            </a:r>
            <a:r>
              <a:rPr lang="en-US" sz="1800" dirty="0" err="1" smtClean="0">
                <a:latin typeface="Times New Roman" panose="02020603050405020304" pitchFamily="18" charset="0"/>
                <a:cs typeface="Times New Roman" panose="02020603050405020304" pitchFamily="18" charset="0"/>
              </a:rPr>
              <a:t>Mises</a:t>
            </a:r>
            <a:r>
              <a:rPr lang="en-US" sz="1800" i="1" dirty="0" smtClean="0">
                <a:latin typeface="Times New Roman" panose="02020603050405020304" pitchFamily="18" charset="0"/>
                <a:cs typeface="Times New Roman" panose="02020603050405020304" pitchFamily="18" charset="0"/>
              </a:rPr>
              <a:t>, </a:t>
            </a:r>
            <a:r>
              <a:rPr lang="en-US" sz="1800" dirty="0" smtClean="0">
                <a:latin typeface="Times New Roman" panose="02020603050405020304" pitchFamily="18" charset="0"/>
                <a:cs typeface="Times New Roman" panose="02020603050405020304" pitchFamily="18" charset="0"/>
              </a:rPr>
              <a:t>1953, pp. 32-33 </a:t>
            </a:r>
          </a:p>
          <a:p>
            <a:pPr lvl="1">
              <a:defRPr/>
            </a:pPr>
            <a:endParaRPr lang="en-US" sz="1800" dirty="0" smtClean="0">
              <a:latin typeface="Times New Roman" panose="02020603050405020304" pitchFamily="18" charset="0"/>
              <a:cs typeface="Times New Roman" panose="02020603050405020304" pitchFamily="18" charset="0"/>
            </a:endParaRPr>
          </a:p>
          <a:p>
            <a:pPr lvl="1">
              <a:defRPr/>
            </a:pPr>
            <a:r>
              <a:rPr lang="en-US" sz="1800" dirty="0" smtClean="0">
                <a:latin typeface="Times New Roman" panose="02020603050405020304" pitchFamily="18" charset="0"/>
                <a:cs typeface="Times New Roman" panose="02020603050405020304" pitchFamily="18" charset="0"/>
              </a:rPr>
              <a:t>The winner of this contest is durable, divisible, transportable, and difficult to counterfeit. </a:t>
            </a:r>
            <a:endParaRPr lang="en-US" altLang="en-US" sz="1800" dirty="0" smtClean="0">
              <a:latin typeface="Times New Roman" panose="02020603050405020304" pitchFamily="18" charset="0"/>
              <a:cs typeface="Times New Roman" panose="02020603050405020304" pitchFamily="18" charset="0"/>
            </a:endParaRPr>
          </a:p>
        </p:txBody>
      </p:sp>
      <p:graphicFrame>
        <p:nvGraphicFramePr>
          <p:cNvPr id="4" name="Object 3"/>
          <p:cNvGraphicFramePr>
            <a:graphicFrameLocks noChangeAspect="1"/>
          </p:cNvGraphicFramePr>
          <p:nvPr>
            <p:extLst>
              <p:ext uri="{D42A27DB-BD31-4B8C-83A1-F6EECF244321}">
                <p14:modId xmlns:p14="http://schemas.microsoft.com/office/powerpoint/2010/main" val="371159567"/>
              </p:ext>
            </p:extLst>
          </p:nvPr>
        </p:nvGraphicFramePr>
        <p:xfrm>
          <a:off x="3873500" y="3493912"/>
          <a:ext cx="1536700" cy="546100"/>
        </p:xfrm>
        <a:graphic>
          <a:graphicData uri="http://schemas.openxmlformats.org/presentationml/2006/ole">
            <mc:AlternateContent xmlns:mc="http://schemas.openxmlformats.org/markup-compatibility/2006">
              <mc:Choice xmlns:v="urn:schemas-microsoft-com:vml" Requires="v">
                <p:oleObj spid="_x0000_s1142" name="Equation" r:id="rId4" imgW="1536480" imgH="545760" progId="Equation.DSMT4">
                  <p:embed/>
                </p:oleObj>
              </mc:Choice>
              <mc:Fallback>
                <p:oleObj name="Equation" r:id="rId4" imgW="1536480" imgH="545760" progId="Equation.DSMT4">
                  <p:embed/>
                  <p:pic>
                    <p:nvPicPr>
                      <p:cNvPr id="0" name=""/>
                      <p:cNvPicPr/>
                      <p:nvPr/>
                    </p:nvPicPr>
                    <p:blipFill>
                      <a:blip r:embed="rId5"/>
                      <a:stretch>
                        <a:fillRect/>
                      </a:stretch>
                    </p:blipFill>
                    <p:spPr>
                      <a:xfrm>
                        <a:off x="3873500" y="3493912"/>
                        <a:ext cx="1536700" cy="546100"/>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928108128"/>
              </p:ext>
            </p:extLst>
          </p:nvPr>
        </p:nvGraphicFramePr>
        <p:xfrm>
          <a:off x="3868561" y="3493912"/>
          <a:ext cx="1524000" cy="546100"/>
        </p:xfrm>
        <a:graphic>
          <a:graphicData uri="http://schemas.openxmlformats.org/presentationml/2006/ole">
            <mc:AlternateContent xmlns:mc="http://schemas.openxmlformats.org/markup-compatibility/2006">
              <mc:Choice xmlns:v="urn:schemas-microsoft-com:vml" Requires="v">
                <p:oleObj spid="_x0000_s1143" name="Equation" r:id="rId6" imgW="1523880" imgH="545760" progId="Equation.DSMT4">
                  <p:embed/>
                </p:oleObj>
              </mc:Choice>
              <mc:Fallback>
                <p:oleObj name="Equation" r:id="rId6" imgW="1523880" imgH="545760" progId="Equation.DSMT4">
                  <p:embed/>
                  <p:pic>
                    <p:nvPicPr>
                      <p:cNvPr id="0" name="Object 3"/>
                      <p:cNvPicPr>
                        <a:picLocks noChangeAspect="1" noChangeArrowheads="1"/>
                      </p:cNvPicPr>
                      <p:nvPr/>
                    </p:nvPicPr>
                    <p:blipFill>
                      <a:blip r:embed="rId7"/>
                      <a:srcRect/>
                      <a:stretch>
                        <a:fillRect/>
                      </a:stretch>
                    </p:blipFill>
                    <p:spPr bwMode="auto">
                      <a:xfrm>
                        <a:off x="3868561" y="3493912"/>
                        <a:ext cx="152400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16682087"/>
              </p:ext>
            </p:extLst>
          </p:nvPr>
        </p:nvGraphicFramePr>
        <p:xfrm>
          <a:off x="3866445" y="3429000"/>
          <a:ext cx="2209800" cy="660400"/>
        </p:xfrm>
        <a:graphic>
          <a:graphicData uri="http://schemas.openxmlformats.org/presentationml/2006/ole">
            <mc:AlternateContent xmlns:mc="http://schemas.openxmlformats.org/markup-compatibility/2006">
              <mc:Choice xmlns:v="urn:schemas-microsoft-com:vml" Requires="v">
                <p:oleObj spid="_x0000_s1144" name="Equation" r:id="rId8" imgW="2209680" imgH="660240" progId="Equation.DSMT4">
                  <p:embed/>
                </p:oleObj>
              </mc:Choice>
              <mc:Fallback>
                <p:oleObj name="Equation" r:id="rId8" imgW="2209680" imgH="660240" progId="Equation.DSMT4">
                  <p:embed/>
                  <p:pic>
                    <p:nvPicPr>
                      <p:cNvPr id="0" name=""/>
                      <p:cNvPicPr/>
                      <p:nvPr/>
                    </p:nvPicPr>
                    <p:blipFill>
                      <a:blip r:embed="rId9"/>
                      <a:stretch>
                        <a:fillRect/>
                      </a:stretch>
                    </p:blipFill>
                    <p:spPr>
                      <a:xfrm>
                        <a:off x="3866445" y="3429000"/>
                        <a:ext cx="2209800" cy="660400"/>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220522191"/>
              </p:ext>
            </p:extLst>
          </p:nvPr>
        </p:nvGraphicFramePr>
        <p:xfrm>
          <a:off x="3874911" y="3496734"/>
          <a:ext cx="1447800" cy="508000"/>
        </p:xfrm>
        <a:graphic>
          <a:graphicData uri="http://schemas.openxmlformats.org/presentationml/2006/ole">
            <mc:AlternateContent xmlns:mc="http://schemas.openxmlformats.org/markup-compatibility/2006">
              <mc:Choice xmlns:v="urn:schemas-microsoft-com:vml" Requires="v">
                <p:oleObj spid="_x0000_s1145" name="Equation" r:id="rId10" imgW="1447560" imgH="507960" progId="Equation.DSMT4">
                  <p:embed/>
                </p:oleObj>
              </mc:Choice>
              <mc:Fallback>
                <p:oleObj name="Equation" r:id="rId10" imgW="1447560" imgH="507960" progId="Equation.DSMT4">
                  <p:embed/>
                  <p:pic>
                    <p:nvPicPr>
                      <p:cNvPr id="0" name="Object 6"/>
                      <p:cNvPicPr>
                        <a:picLocks noChangeAspect="1" noChangeArrowheads="1"/>
                      </p:cNvPicPr>
                      <p:nvPr/>
                    </p:nvPicPr>
                    <p:blipFill>
                      <a:blip r:embed="rId11"/>
                      <a:srcRect/>
                      <a:stretch>
                        <a:fillRect/>
                      </a:stretch>
                    </p:blipFill>
                    <p:spPr bwMode="auto">
                      <a:xfrm>
                        <a:off x="3874911" y="3496734"/>
                        <a:ext cx="14478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Rectangle 2"/>
          <p:cNvSpPr>
            <a:spLocks noGrp="1" noChangeArrowheads="1"/>
          </p:cNvSpPr>
          <p:nvPr>
            <p:ph type="title"/>
          </p:nvPr>
        </p:nvSpPr>
        <p:spPr>
          <a:xfrm>
            <a:off x="457200" y="0"/>
            <a:ext cx="8229600" cy="1143000"/>
          </a:xfrm>
        </p:spPr>
        <p:txBody>
          <a:bodyPr/>
          <a:lstStyle/>
          <a:p>
            <a:pPr eaLnBrk="1" hangingPunct="1"/>
            <a:r>
              <a:rPr lang="en-US" altLang="en-US" sz="4000" dirty="0" smtClean="0">
                <a:latin typeface="Times New Roman" pitchFamily="-65" charset="0"/>
                <a:cs typeface="Times New Roman" pitchFamily="-65" charset="0"/>
              </a:rPr>
              <a:t>Money</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099">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4"/>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5"/>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7"/>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099">
                                            <p:txEl>
                                              <p:pRg st="5" end="5"/>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099">
                                            <p:txEl>
                                              <p:pRg st="6" end="6"/>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4099">
                                            <p:txEl>
                                              <p:pRg st="7" end="7"/>
                                            </p:txEl>
                                          </p:spTgt>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409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idx="1"/>
          </p:nvPr>
        </p:nvSpPr>
        <p:spPr>
          <a:xfrm>
            <a:off x="457200" y="1527048"/>
            <a:ext cx="8229600" cy="811213"/>
          </a:xfrm>
        </p:spPr>
        <p:txBody>
          <a:bodyPr/>
          <a:lstStyle/>
          <a:p>
            <a:pPr eaLnBrk="1" hangingPunct="1">
              <a:buFont typeface="Wingdings" panose="05000000000000000000" pitchFamily="2" charset="2"/>
              <a:buChar char="§"/>
            </a:pPr>
            <a:r>
              <a:rPr lang="en-US" altLang="en-US" sz="2200" dirty="0" smtClean="0">
                <a:latin typeface="Times New Roman" pitchFamily="-65" charset="0"/>
                <a:cs typeface="Times New Roman" pitchFamily="-65" charset="0"/>
              </a:rPr>
              <a:t>Commodity Money:</a:t>
            </a:r>
          </a:p>
        </p:txBody>
      </p:sp>
      <p:sp>
        <p:nvSpPr>
          <p:cNvPr id="5124" name="Text Box 2"/>
          <p:cNvSpPr txBox="1">
            <a:spLocks noChangeArrowheads="1"/>
          </p:cNvSpPr>
          <p:nvPr/>
        </p:nvSpPr>
        <p:spPr bwMode="auto">
          <a:xfrm>
            <a:off x="4572000" y="2119313"/>
            <a:ext cx="4572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a:latin typeface="Times New Roman" pitchFamily="-65" charset="0"/>
                <a:cs typeface="Arial" charset="0"/>
              </a:rPr>
              <a:t>Gold  coins in 1776-Colonial America</a:t>
            </a:r>
          </a:p>
        </p:txBody>
      </p:sp>
      <p:pic>
        <p:nvPicPr>
          <p:cNvPr id="717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3875" y="4192588"/>
            <a:ext cx="3810000" cy="225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siamtiger tongue mone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5532438"/>
            <a:ext cx="4038600" cy="86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6"/>
          <p:cNvSpPr txBox="1">
            <a:spLocks noChangeArrowheads="1"/>
          </p:cNvSpPr>
          <p:nvPr/>
        </p:nvSpPr>
        <p:spPr bwMode="auto">
          <a:xfrm>
            <a:off x="4359275" y="5056188"/>
            <a:ext cx="4784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a:latin typeface="Times New Roman" pitchFamily="-65" charset="0"/>
                <a:cs typeface="Arial" charset="0"/>
              </a:rPr>
              <a:t>“Tiger Tongue” from Siam, Bronze Coin</a:t>
            </a:r>
          </a:p>
        </p:txBody>
      </p:sp>
      <p:pic>
        <p:nvPicPr>
          <p:cNvPr id="5128" name="Picture 13" descr="http://community-2.webtv.net/@HH!FE!1B!9AADEFB6892F/westernminds/COINSOFTHEREPUBLICS/scrapbookFiles/importD15.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6800" y="2682875"/>
            <a:ext cx="379095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7" name="Text Box 2"/>
          <p:cNvSpPr txBox="1">
            <a:spLocks noChangeArrowheads="1"/>
          </p:cNvSpPr>
          <p:nvPr/>
        </p:nvSpPr>
        <p:spPr bwMode="auto">
          <a:xfrm>
            <a:off x="304800" y="3733800"/>
            <a:ext cx="426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a:latin typeface="Times New Roman" pitchFamily="-65" charset="0"/>
                <a:cs typeface="Arial" charset="0"/>
              </a:rPr>
              <a:t>Stone Money, Island of Yap</a:t>
            </a:r>
          </a:p>
        </p:txBody>
      </p:sp>
      <p:sp>
        <p:nvSpPr>
          <p:cNvPr id="13" name="Rectangle 2"/>
          <p:cNvSpPr>
            <a:spLocks noGrp="1" noChangeArrowheads="1"/>
          </p:cNvSpPr>
          <p:nvPr>
            <p:ph type="title"/>
          </p:nvPr>
        </p:nvSpPr>
        <p:spPr>
          <a:xfrm>
            <a:off x="457200" y="0"/>
            <a:ext cx="8229600" cy="1143000"/>
          </a:xfrm>
        </p:spPr>
        <p:txBody>
          <a:bodyPr/>
          <a:lstStyle/>
          <a:p>
            <a:pPr eaLnBrk="1" hangingPunct="1"/>
            <a:r>
              <a:rPr lang="en-US" altLang="en-US" sz="4000" dirty="0" smtClean="0">
                <a:latin typeface="Times New Roman" pitchFamily="-65" charset="0"/>
                <a:cs typeface="Times New Roman" pitchFamily="-65" charset="0"/>
              </a:rPr>
              <a:t>Money</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28"/>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idx="1"/>
          </p:nvPr>
        </p:nvSpPr>
        <p:spPr>
          <a:xfrm>
            <a:off x="457200" y="1527048"/>
            <a:ext cx="8077200" cy="4525963"/>
          </a:xfrm>
        </p:spPr>
        <p:txBody>
          <a:bodyPr/>
          <a:lstStyle/>
          <a:p>
            <a:pPr eaLnBrk="1" hangingPunct="1">
              <a:buFont typeface="Wingdings" panose="05000000000000000000" pitchFamily="2" charset="2"/>
              <a:buChar char="§"/>
            </a:pPr>
            <a:r>
              <a:rPr lang="en-US" altLang="en-US" sz="2200" dirty="0" smtClean="0">
                <a:latin typeface="Times New Roman" pitchFamily="-65" charset="0"/>
                <a:cs typeface="Times New Roman" pitchFamily="-65" charset="0"/>
              </a:rPr>
              <a:t>Paper Money is backed by something like</a:t>
            </a:r>
            <a:endParaRPr lang="en-US" altLang="en-US" sz="2200" b="1" dirty="0" smtClean="0">
              <a:latin typeface="Times New Roman" pitchFamily="-65" charset="0"/>
              <a:cs typeface="Times New Roman" pitchFamily="-65" charset="0"/>
            </a:endParaRPr>
          </a:p>
        </p:txBody>
      </p:sp>
      <p:pic>
        <p:nvPicPr>
          <p:cNvPr id="819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2438400"/>
            <a:ext cx="4648200" cy="202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4572000"/>
            <a:ext cx="4648200" cy="203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5888666" y="1498269"/>
            <a:ext cx="833883" cy="461665"/>
          </a:xfrm>
          <a:prstGeom prst="rect">
            <a:avLst/>
          </a:prstGeom>
        </p:spPr>
        <p:txBody>
          <a:bodyPr wrap="none">
            <a:spAutoFit/>
          </a:bodyPr>
          <a:lstStyle/>
          <a:p>
            <a:pPr eaLnBrk="1" hangingPunct="1"/>
            <a:r>
              <a:rPr lang="en-US" altLang="en-US" b="1" dirty="0">
                <a:cs typeface="Times New Roman" pitchFamily="-65" charset="0"/>
              </a:rPr>
              <a:t>Gold</a:t>
            </a:r>
          </a:p>
        </p:txBody>
      </p:sp>
      <p:sp>
        <p:nvSpPr>
          <p:cNvPr id="11" name="Rectangle 2"/>
          <p:cNvSpPr>
            <a:spLocks noGrp="1" noChangeArrowheads="1"/>
          </p:cNvSpPr>
          <p:nvPr>
            <p:ph type="title"/>
          </p:nvPr>
        </p:nvSpPr>
        <p:spPr>
          <a:xfrm>
            <a:off x="457200" y="0"/>
            <a:ext cx="8229600" cy="1143000"/>
          </a:xfrm>
        </p:spPr>
        <p:txBody>
          <a:bodyPr/>
          <a:lstStyle/>
          <a:p>
            <a:pPr eaLnBrk="1" hangingPunct="1"/>
            <a:r>
              <a:rPr lang="en-US" altLang="en-US" sz="4000" dirty="0" smtClean="0">
                <a:latin typeface="Times New Roman" pitchFamily="-65" charset="0"/>
                <a:cs typeface="Times New Roman" pitchFamily="-65" charset="0"/>
              </a:rPr>
              <a:t>Money</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idx="1"/>
          </p:nvPr>
        </p:nvSpPr>
        <p:spPr>
          <a:xfrm>
            <a:off x="457200" y="1527048"/>
            <a:ext cx="8153400" cy="4525963"/>
          </a:xfrm>
        </p:spPr>
        <p:txBody>
          <a:bodyPr/>
          <a:lstStyle/>
          <a:p>
            <a:pPr eaLnBrk="1" hangingPunct="1">
              <a:buFont typeface="Wingdings" panose="05000000000000000000" pitchFamily="2" charset="2"/>
              <a:buChar char="§"/>
            </a:pPr>
            <a:r>
              <a:rPr lang="en-US" altLang="en-US" sz="2200" dirty="0" smtClean="0">
                <a:latin typeface="Times New Roman" pitchFamily="-65" charset="0"/>
                <a:cs typeface="Times New Roman" pitchFamily="-65" charset="0"/>
              </a:rPr>
              <a:t>Paper Money is backed by something like</a:t>
            </a:r>
            <a:endParaRPr lang="en-US" altLang="en-US" sz="2200" b="1" dirty="0" smtClean="0">
              <a:latin typeface="Times New Roman" pitchFamily="-65" charset="0"/>
              <a:cs typeface="Times New Roman" pitchFamily="-65" charset="0"/>
            </a:endParaRPr>
          </a:p>
        </p:txBody>
      </p:sp>
      <p:pic>
        <p:nvPicPr>
          <p:cNvPr id="9220" name="Picture 2" descr="http://www.operatorchan.org/vg/src/13744590267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2438400"/>
            <a:ext cx="4648200"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4" descr="http://upload.wikimedia.org/wikipedia/en/9/9d/United_States_ten_dollar_gold_certificat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4478338"/>
            <a:ext cx="4618038" cy="197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a:xfrm>
            <a:off x="5888666" y="1498269"/>
            <a:ext cx="833883" cy="461665"/>
          </a:xfrm>
          <a:prstGeom prst="rect">
            <a:avLst/>
          </a:prstGeom>
        </p:spPr>
        <p:txBody>
          <a:bodyPr wrap="none">
            <a:spAutoFit/>
          </a:bodyPr>
          <a:lstStyle/>
          <a:p>
            <a:pPr eaLnBrk="1" hangingPunct="1"/>
            <a:r>
              <a:rPr lang="en-US" altLang="en-US" b="1" dirty="0">
                <a:cs typeface="Times New Roman" pitchFamily="-65" charset="0"/>
              </a:rPr>
              <a:t>Go</a:t>
            </a:r>
            <a:r>
              <a:rPr lang="en-US" altLang="en-US" b="1" dirty="0">
                <a:solidFill>
                  <a:schemeClr val="bg1">
                    <a:lumMod val="65000"/>
                  </a:schemeClr>
                </a:solidFill>
                <a:cs typeface="Times New Roman" pitchFamily="-65" charset="0"/>
              </a:rPr>
              <a:t>l</a:t>
            </a:r>
            <a:r>
              <a:rPr lang="en-US" altLang="en-US" b="1" dirty="0">
                <a:cs typeface="Times New Roman" pitchFamily="-65" charset="0"/>
              </a:rPr>
              <a:t>d</a:t>
            </a:r>
          </a:p>
        </p:txBody>
      </p:sp>
      <p:sp>
        <p:nvSpPr>
          <p:cNvPr id="13" name="Rectangle 2"/>
          <p:cNvSpPr>
            <a:spLocks noGrp="1" noChangeArrowheads="1"/>
          </p:cNvSpPr>
          <p:nvPr>
            <p:ph type="title"/>
          </p:nvPr>
        </p:nvSpPr>
        <p:spPr>
          <a:xfrm>
            <a:off x="457200" y="0"/>
            <a:ext cx="8229600" cy="1143000"/>
          </a:xfrm>
        </p:spPr>
        <p:txBody>
          <a:bodyPr/>
          <a:lstStyle/>
          <a:p>
            <a:pPr eaLnBrk="1" hangingPunct="1"/>
            <a:r>
              <a:rPr lang="en-US" altLang="en-US" sz="4000" dirty="0" smtClean="0">
                <a:latin typeface="Times New Roman" pitchFamily="-65" charset="0"/>
                <a:cs typeface="Times New Roman" pitchFamily="-65" charset="0"/>
              </a:rPr>
              <a:t>Money</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a:xfrm>
            <a:off x="457200" y="1527048"/>
            <a:ext cx="7696200" cy="4525963"/>
          </a:xfrm>
          <a:prstGeom prst="rect">
            <a:avLst/>
          </a:prstGeom>
          <a:solidFill>
            <a:schemeClr val="bg1"/>
          </a:solidFill>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fontAlgn="auto">
              <a:spcAft>
                <a:spcPts val="0"/>
              </a:spcAft>
              <a:buFont typeface="Wingdings" panose="05000000000000000000" pitchFamily="2" charset="2"/>
              <a:buChar char="§"/>
              <a:defRPr/>
            </a:pPr>
            <a:r>
              <a:rPr lang="en-US" altLang="en-US" sz="2200" dirty="0" smtClean="0">
                <a:latin typeface="Times New Roman" panose="02020603050405020304" pitchFamily="18" charset="0"/>
                <a:cs typeface="Times New Roman" panose="02020603050405020304" pitchFamily="18" charset="0"/>
              </a:rPr>
              <a:t>Fiat Money: gov’t decreed money backed by</a:t>
            </a:r>
            <a:endParaRPr lang="en-US" altLang="en-US" sz="2200" b="1" dirty="0" smtClean="0">
              <a:latin typeface="Times New Roman" panose="02020603050405020304" pitchFamily="18" charset="0"/>
              <a:cs typeface="Times New Roman" panose="02020603050405020304" pitchFamily="18" charset="0"/>
            </a:endParaRPr>
          </a:p>
        </p:txBody>
      </p:sp>
      <p:pic>
        <p:nvPicPr>
          <p:cNvPr id="10245" name="Picture 2" descr="http://www.goldridge08.com/pictures/money/10dollar_front%20l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2435225"/>
            <a:ext cx="4689475"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6" name="Picture 4" descr="http://www.us-cash.info/back-new-ten-dollar-bill.jp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4645025"/>
            <a:ext cx="4689475" cy="198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p:nvSpPr>
        <p:spPr>
          <a:xfrm>
            <a:off x="5888666" y="1498269"/>
            <a:ext cx="833883" cy="461665"/>
          </a:xfrm>
          <a:prstGeom prst="rect">
            <a:avLst/>
          </a:prstGeom>
        </p:spPr>
        <p:txBody>
          <a:bodyPr wrap="none">
            <a:spAutoFit/>
          </a:bodyPr>
          <a:lstStyle/>
          <a:p>
            <a:pPr eaLnBrk="1" hangingPunct="1"/>
            <a:r>
              <a:rPr lang="en-US" altLang="en-US" b="1" dirty="0">
                <a:cs typeface="Times New Roman" pitchFamily="-65" charset="0"/>
              </a:rPr>
              <a:t>Go</a:t>
            </a:r>
            <a:r>
              <a:rPr lang="en-US" altLang="en-US" b="1" dirty="0">
                <a:solidFill>
                  <a:schemeClr val="bg1">
                    <a:lumMod val="85000"/>
                  </a:schemeClr>
                </a:solidFill>
                <a:cs typeface="Times New Roman" pitchFamily="-65" charset="0"/>
              </a:rPr>
              <a:t>l</a:t>
            </a:r>
            <a:r>
              <a:rPr lang="en-US" altLang="en-US" b="1" dirty="0">
                <a:cs typeface="Times New Roman" pitchFamily="-65" charset="0"/>
              </a:rPr>
              <a:t>d</a:t>
            </a:r>
          </a:p>
        </p:txBody>
      </p:sp>
      <p:sp>
        <p:nvSpPr>
          <p:cNvPr id="15" name="Rectangle 2"/>
          <p:cNvSpPr>
            <a:spLocks noGrp="1" noChangeArrowheads="1"/>
          </p:cNvSpPr>
          <p:nvPr>
            <p:ph type="title"/>
          </p:nvPr>
        </p:nvSpPr>
        <p:spPr>
          <a:xfrm>
            <a:off x="457200" y="0"/>
            <a:ext cx="8229600" cy="1143000"/>
          </a:xfrm>
        </p:spPr>
        <p:txBody>
          <a:bodyPr/>
          <a:lstStyle/>
          <a:p>
            <a:pPr eaLnBrk="1" hangingPunct="1"/>
            <a:r>
              <a:rPr lang="en-US" altLang="en-US" sz="4000" dirty="0" smtClean="0">
                <a:latin typeface="Times New Roman" pitchFamily="-65" charset="0"/>
                <a:cs typeface="Times New Roman" pitchFamily="-65" charset="0"/>
              </a:rPr>
              <a:t>Money</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idx="1"/>
          </p:nvPr>
        </p:nvSpPr>
        <p:spPr>
          <a:xfrm>
            <a:off x="457200" y="1558947"/>
            <a:ext cx="8521700" cy="5029200"/>
          </a:xfrm>
        </p:spPr>
        <p:txBody>
          <a:bodyPr rtlCol="0">
            <a:normAutofit fontScale="92500" lnSpcReduction="10000"/>
          </a:bodyPr>
          <a:lstStyle/>
          <a:p>
            <a:pPr eaLnBrk="1" fontAlgn="auto" hangingPunct="1">
              <a:spcAft>
                <a:spcPts val="0"/>
              </a:spcAft>
              <a:buFont typeface="Wingdings" panose="05000000000000000000" pitchFamily="2" charset="2"/>
              <a:buChar char="§"/>
              <a:defRPr/>
            </a:pPr>
            <a:r>
              <a:rPr lang="en-US" altLang="en-US" sz="2400" dirty="0" smtClean="0"/>
              <a:t>Checks:</a:t>
            </a:r>
          </a:p>
          <a:p>
            <a:pPr eaLnBrk="1" fontAlgn="auto" hangingPunct="1">
              <a:spcAft>
                <a:spcPts val="0"/>
              </a:spcAft>
              <a:buFont typeface="Wingdings" panose="05000000000000000000" pitchFamily="2" charset="2"/>
              <a:buChar char="§"/>
              <a:defRPr/>
            </a:pPr>
            <a:r>
              <a:rPr lang="en-US" altLang="en-US" sz="2400" dirty="0" smtClean="0"/>
              <a:t>Electronic Payment </a:t>
            </a:r>
          </a:p>
          <a:p>
            <a:pPr eaLnBrk="1" fontAlgn="auto" hangingPunct="1">
              <a:spcAft>
                <a:spcPts val="0"/>
              </a:spcAft>
              <a:buFont typeface="Wingdings" panose="05000000000000000000" pitchFamily="2" charset="2"/>
              <a:buChar char="§"/>
              <a:defRPr/>
            </a:pPr>
            <a:r>
              <a:rPr lang="en-US" altLang="en-US" sz="2400" dirty="0" smtClean="0"/>
              <a:t>E-Money (electronic money):</a:t>
            </a:r>
          </a:p>
          <a:p>
            <a:pPr lvl="1" eaLnBrk="1" fontAlgn="auto" hangingPunct="1">
              <a:spcAft>
                <a:spcPts val="0"/>
              </a:spcAft>
              <a:buFont typeface="Wingdings" panose="05000000000000000000" pitchFamily="2" charset="2"/>
              <a:buChar char="§"/>
              <a:defRPr/>
            </a:pPr>
            <a:r>
              <a:rPr lang="en-US" altLang="en-US" sz="2000" dirty="0" smtClean="0"/>
              <a:t>Debit card</a:t>
            </a:r>
          </a:p>
          <a:p>
            <a:pPr lvl="1" eaLnBrk="1" fontAlgn="auto" hangingPunct="1">
              <a:spcAft>
                <a:spcPts val="0"/>
              </a:spcAft>
              <a:buFont typeface="Wingdings" panose="05000000000000000000" pitchFamily="2" charset="2"/>
              <a:buChar char="§"/>
              <a:defRPr/>
            </a:pPr>
            <a:r>
              <a:rPr lang="en-US" altLang="en-US" sz="2000" dirty="0" smtClean="0"/>
              <a:t>Stored-value card (smart card)</a:t>
            </a:r>
          </a:p>
          <a:p>
            <a:pPr lvl="1" eaLnBrk="1" fontAlgn="auto" hangingPunct="1">
              <a:spcAft>
                <a:spcPts val="0"/>
              </a:spcAft>
              <a:buFont typeface="Wingdings" panose="05000000000000000000" pitchFamily="2" charset="2"/>
              <a:buChar char="§"/>
              <a:defRPr/>
            </a:pPr>
            <a:r>
              <a:rPr lang="en-US" altLang="en-US" sz="2000" dirty="0" smtClean="0"/>
              <a:t>E-cash </a:t>
            </a:r>
          </a:p>
          <a:p>
            <a:pPr eaLnBrk="1" fontAlgn="auto" hangingPunct="1">
              <a:spcAft>
                <a:spcPts val="0"/>
              </a:spcAft>
              <a:buFont typeface="Wingdings" panose="05000000000000000000" pitchFamily="2" charset="2"/>
              <a:buChar char="§"/>
              <a:defRPr/>
            </a:pPr>
            <a:endParaRPr lang="en-US" altLang="en-US" sz="500" dirty="0" smtClean="0"/>
          </a:p>
          <a:p>
            <a:pPr algn="ctr" eaLnBrk="1" fontAlgn="auto" hangingPunct="1">
              <a:spcAft>
                <a:spcPts val="0"/>
              </a:spcAft>
              <a:buFont typeface="Wingdings" panose="05000000000000000000" pitchFamily="2" charset="2"/>
              <a:buChar char="§"/>
              <a:defRPr/>
            </a:pPr>
            <a:r>
              <a:rPr lang="en-US" altLang="en-US" sz="2400" i="1" dirty="0" smtClean="0"/>
              <a:t>Are We Headed for a Cashless Society?</a:t>
            </a:r>
          </a:p>
          <a:p>
            <a:pPr eaLnBrk="1" fontAlgn="auto" hangingPunct="1">
              <a:spcAft>
                <a:spcPts val="0"/>
              </a:spcAft>
              <a:buFont typeface="Wingdings" panose="05000000000000000000" pitchFamily="2" charset="2"/>
              <a:buChar char="§"/>
              <a:defRPr/>
            </a:pPr>
            <a:endParaRPr lang="en-US" sz="2400" u="sng" dirty="0" smtClean="0"/>
          </a:p>
          <a:p>
            <a:pPr eaLnBrk="1" fontAlgn="auto" hangingPunct="1">
              <a:spcAft>
                <a:spcPts val="0"/>
              </a:spcAft>
              <a:buFont typeface="Wingdings" panose="05000000000000000000" pitchFamily="2" charset="2"/>
              <a:buChar char="§"/>
              <a:defRPr/>
            </a:pPr>
            <a:r>
              <a:rPr lang="en-US" sz="2400" dirty="0" smtClean="0"/>
              <a:t>Louisiana House </a:t>
            </a:r>
            <a:r>
              <a:rPr lang="en-US" sz="2400" dirty="0"/>
              <a:t>Bill </a:t>
            </a:r>
            <a:r>
              <a:rPr lang="en-US" sz="2400" dirty="0" smtClean="0"/>
              <a:t>195</a:t>
            </a:r>
            <a:r>
              <a:rPr lang="en-US" sz="2400" dirty="0"/>
              <a:t> bans cash on all second-hand </a:t>
            </a:r>
            <a:r>
              <a:rPr lang="en-US" sz="2400" dirty="0" smtClean="0"/>
              <a:t>transactions, which passed near unanimously with one </a:t>
            </a:r>
            <a:r>
              <a:rPr lang="en-US" sz="2400" dirty="0"/>
              <a:t>nay </a:t>
            </a:r>
            <a:r>
              <a:rPr lang="en-US" sz="2400" dirty="0" smtClean="0"/>
              <a:t>vote in </a:t>
            </a:r>
            <a:r>
              <a:rPr lang="en-US" sz="2400" dirty="0"/>
              <a:t>the senate</a:t>
            </a:r>
            <a:r>
              <a:rPr lang="en-US" sz="2400" dirty="0" smtClean="0"/>
              <a:t>. (</a:t>
            </a:r>
            <a:r>
              <a:rPr lang="en-US" sz="2400" dirty="0" smtClean="0">
                <a:hlinkClick r:id="rId3"/>
              </a:rPr>
              <a:t>www.forbes.com</a:t>
            </a:r>
            <a:r>
              <a:rPr lang="en-US" sz="2400" dirty="0" smtClean="0"/>
              <a:t>)</a:t>
            </a:r>
          </a:p>
          <a:p>
            <a:pPr algn="ctr" eaLnBrk="1" fontAlgn="auto" hangingPunct="1">
              <a:spcAft>
                <a:spcPts val="0"/>
              </a:spcAft>
              <a:buFont typeface="Wingdings" panose="05000000000000000000" pitchFamily="2" charset="2"/>
              <a:buChar char="§"/>
              <a:defRPr/>
            </a:pPr>
            <a:endParaRPr lang="en-US" sz="2400" dirty="0" smtClean="0">
              <a:hlinkClick r:id="rId4"/>
            </a:endParaRPr>
          </a:p>
          <a:p>
            <a:pPr algn="ctr" eaLnBrk="1" fontAlgn="auto" hangingPunct="1">
              <a:spcAft>
                <a:spcPts val="0"/>
              </a:spcAft>
              <a:buFont typeface="Wingdings" panose="05000000000000000000" pitchFamily="2" charset="2"/>
              <a:buChar char="§"/>
              <a:defRPr/>
            </a:pPr>
            <a:r>
              <a:rPr lang="en-US" sz="2400" dirty="0" smtClean="0">
                <a:hlinkClick r:id="rId4"/>
              </a:rPr>
              <a:t>http</a:t>
            </a:r>
            <a:r>
              <a:rPr lang="en-US" sz="2400" dirty="0">
                <a:hlinkClick r:id="rId4"/>
              </a:rPr>
              <a:t>://www.youtube.com/watch?v=7ujgi4rXsiQ</a:t>
            </a:r>
            <a:endParaRPr lang="en-US" sz="2400" i="1" dirty="0"/>
          </a:p>
          <a:p>
            <a:pPr algn="ctr" eaLnBrk="1" fontAlgn="auto" hangingPunct="1">
              <a:spcAft>
                <a:spcPts val="0"/>
              </a:spcAft>
              <a:buFont typeface="Wingdings" panose="05000000000000000000" pitchFamily="2" charset="2"/>
              <a:buChar char="§"/>
              <a:defRPr/>
            </a:pPr>
            <a:r>
              <a:rPr lang="en-US" sz="2400" dirty="0" smtClean="0">
                <a:hlinkClick r:id="rId5"/>
              </a:rPr>
              <a:t>www.youtube.com/watch?v=yrGMgsJQGUE</a:t>
            </a:r>
            <a:endParaRPr lang="en-US" sz="2400" i="1" dirty="0" smtClean="0"/>
          </a:p>
          <a:p>
            <a:pPr algn="ctr" eaLnBrk="1" fontAlgn="auto" hangingPunct="1">
              <a:spcAft>
                <a:spcPts val="0"/>
              </a:spcAft>
              <a:buFont typeface="Wingdings" panose="05000000000000000000" pitchFamily="2" charset="2"/>
              <a:buChar char="§"/>
              <a:defRPr/>
            </a:pPr>
            <a:endParaRPr lang="en-US" altLang="en-US" sz="2400" i="1" dirty="0" smtClean="0"/>
          </a:p>
          <a:p>
            <a:pPr>
              <a:buFont typeface="Wingdings" panose="05000000000000000000" pitchFamily="2" charset="2"/>
              <a:buChar char="§"/>
              <a:defRPr/>
            </a:pPr>
            <a:endParaRPr lang="en-US" sz="2400" dirty="0"/>
          </a:p>
          <a:p>
            <a:pPr algn="ctr" eaLnBrk="1" fontAlgn="auto" hangingPunct="1">
              <a:spcAft>
                <a:spcPts val="0"/>
              </a:spcAft>
              <a:buFont typeface="Wingdings" panose="05000000000000000000" pitchFamily="2" charset="2"/>
              <a:buChar char="§"/>
              <a:defRPr/>
            </a:pPr>
            <a:endParaRPr lang="en-US" altLang="en-US" sz="2400" i="1" dirty="0" smtClean="0"/>
          </a:p>
        </p:txBody>
      </p:sp>
      <p:sp>
        <p:nvSpPr>
          <p:cNvPr id="7" name="Rectangle 2"/>
          <p:cNvSpPr>
            <a:spLocks noGrp="1" noChangeArrowheads="1"/>
          </p:cNvSpPr>
          <p:nvPr>
            <p:ph type="title"/>
          </p:nvPr>
        </p:nvSpPr>
        <p:spPr>
          <a:xfrm>
            <a:off x="457200" y="0"/>
            <a:ext cx="8229600" cy="1143000"/>
          </a:xfrm>
        </p:spPr>
        <p:txBody>
          <a:bodyPr/>
          <a:lstStyle/>
          <a:p>
            <a:pPr eaLnBrk="1" hangingPunct="1"/>
            <a:r>
              <a:rPr lang="en-US" altLang="en-US" sz="4000" dirty="0" smtClean="0">
                <a:latin typeface="Times New Roman" pitchFamily="-65" charset="0"/>
                <a:cs typeface="Times New Roman" pitchFamily="-65" charset="0"/>
              </a:rPr>
              <a:t>Money</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4579">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4579">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4579">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4579">
                                            <p:txEl>
                                              <p:pRg st="7" end="7"/>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4579">
                                            <p:txEl>
                                              <p:pRg st="9" end="9"/>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4579">
                                            <p:txEl>
                                              <p:pRg st="11" end="11"/>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4579">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2998" y="6248400"/>
            <a:ext cx="7306056" cy="4196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descr="tbl03_01.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1371600"/>
            <a:ext cx="7307263"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Rectangle 1"/>
          <p:cNvSpPr>
            <a:spLocks noChangeArrowheads="1"/>
          </p:cNvSpPr>
          <p:nvPr/>
        </p:nvSpPr>
        <p:spPr bwMode="auto">
          <a:xfrm>
            <a:off x="4191000" y="6172200"/>
            <a:ext cx="10937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a:latin typeface="Times New Roman" pitchFamily="-65" charset="0"/>
              </a:rPr>
              <a:t>Table 1</a:t>
            </a:r>
          </a:p>
        </p:txBody>
      </p:sp>
      <p:sp>
        <p:nvSpPr>
          <p:cNvPr id="9" name="Rectangle 2"/>
          <p:cNvSpPr>
            <a:spLocks noGrp="1" noChangeArrowheads="1"/>
          </p:cNvSpPr>
          <p:nvPr>
            <p:ph type="title"/>
          </p:nvPr>
        </p:nvSpPr>
        <p:spPr>
          <a:xfrm>
            <a:off x="457200" y="0"/>
            <a:ext cx="8229600" cy="1143000"/>
          </a:xfrm>
        </p:spPr>
        <p:txBody>
          <a:bodyPr/>
          <a:lstStyle/>
          <a:p>
            <a:pPr eaLnBrk="1" hangingPunct="1"/>
            <a:r>
              <a:rPr lang="en-US" altLang="en-US" sz="4000" dirty="0" smtClean="0">
                <a:latin typeface="Times New Roman" pitchFamily="-65" charset="0"/>
                <a:cs typeface="Times New Roman" pitchFamily="-65" charset="0"/>
              </a:rPr>
              <a:t>Money</a:t>
            </a:r>
          </a:p>
        </p:txBody>
      </p:sp>
      <p:pic>
        <p:nvPicPr>
          <p:cNvPr id="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05600" y="2643966"/>
            <a:ext cx="914400" cy="2703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05600" y="3006255"/>
            <a:ext cx="914400" cy="2703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0404" y="3256121"/>
            <a:ext cx="914400" cy="2703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3942" y="3615068"/>
            <a:ext cx="914400" cy="2703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05600" y="4269775"/>
            <a:ext cx="914400" cy="2703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05600" y="4560404"/>
            <a:ext cx="914400" cy="2703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05600" y="5148757"/>
            <a:ext cx="914400" cy="2703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05600" y="5513817"/>
            <a:ext cx="914400" cy="2703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0"/>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11"/>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12"/>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13"/>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txBox="1">
            <a:spLocks noChangeArrowheads="1"/>
          </p:cNvSpPr>
          <p:nvPr/>
        </p:nvSpPr>
        <p:spPr bwMode="auto">
          <a:xfrm>
            <a:off x="414867" y="5523116"/>
            <a:ext cx="8229600" cy="464785"/>
          </a:xfrm>
          <a:prstGeom prst="rect">
            <a:avLst/>
          </a:prstGeom>
          <a:solidFill>
            <a:schemeClr val="bg1"/>
          </a:solidFill>
          <a:ln>
            <a:noFill/>
          </a:ln>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Times New Roman" panose="02020603050405020304" pitchFamily="18" charset="0"/>
                <a:ea typeface="+mj-ea"/>
                <a:cs typeface="Times New Roman" panose="02020603050405020304" pitchFamily="18"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en-US" altLang="en-US" sz="1400" dirty="0" smtClean="0">
                <a:latin typeface="Times New Roman" pitchFamily="-65" charset="0"/>
                <a:cs typeface="Times New Roman" pitchFamily="-65" charset="0"/>
                <a:hlinkClick r:id="rId3"/>
              </a:rPr>
              <a:t>www.federalreserve.gov/releases/h6/Current</a:t>
            </a:r>
            <a:r>
              <a:rPr lang="en-US" altLang="en-US" sz="1400" dirty="0" smtClean="0">
                <a:latin typeface="Times New Roman" pitchFamily="-65" charset="0"/>
                <a:cs typeface="Times New Roman" pitchFamily="-65" charset="0"/>
              </a:rPr>
              <a:t> </a:t>
            </a:r>
          </a:p>
        </p:txBody>
      </p:sp>
      <p:sp>
        <p:nvSpPr>
          <p:cNvPr id="13314" name="Rectangle 5"/>
          <p:cNvSpPr>
            <a:spLocks noGrp="1" noChangeArrowheads="1"/>
          </p:cNvSpPr>
          <p:nvPr>
            <p:ph type="title"/>
          </p:nvPr>
        </p:nvSpPr>
        <p:spPr>
          <a:xfrm>
            <a:off x="533400" y="6172200"/>
            <a:ext cx="8229600" cy="381000"/>
          </a:xfrm>
        </p:spPr>
        <p:txBody>
          <a:bodyPr/>
          <a:lstStyle/>
          <a:p>
            <a:pPr eaLnBrk="1" hangingPunct="1"/>
            <a:r>
              <a:rPr lang="en-US" altLang="en-US" sz="1800" dirty="0" smtClean="0">
                <a:latin typeface="Times New Roman" pitchFamily="-65" charset="0"/>
                <a:cs typeface="Times New Roman" pitchFamily="-65" charset="0"/>
              </a:rPr>
              <a:t>Figure 1  Growth Rates of M1 &amp; M2</a:t>
            </a:r>
          </a:p>
        </p:txBody>
      </p:sp>
      <p:pic>
        <p:nvPicPr>
          <p:cNvPr id="2150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3272" y="1353312"/>
            <a:ext cx="6992937" cy="4316413"/>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2"/>
          <p:cNvSpPr txBox="1">
            <a:spLocks noChangeArrowheads="1"/>
          </p:cNvSpPr>
          <p:nvPr/>
        </p:nvSpPr>
        <p:spPr bwMode="auto">
          <a:xfrm>
            <a:off x="457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Times New Roman" panose="02020603050405020304" pitchFamily="18" charset="0"/>
                <a:ea typeface="+mj-ea"/>
                <a:cs typeface="Times New Roman" panose="02020603050405020304" pitchFamily="18"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en-US" altLang="en-US" sz="4000" smtClean="0">
                <a:latin typeface="Times New Roman" pitchFamily="-65" charset="0"/>
                <a:cs typeface="Times New Roman" pitchFamily="-65" charset="0"/>
              </a:rPr>
              <a:t>Money</a:t>
            </a:r>
            <a:endParaRPr lang="en-US" altLang="en-US" sz="4000" dirty="0" smtClean="0">
              <a:latin typeface="Times New Roman" pitchFamily="-65" charset="0"/>
              <a:cs typeface="Times New Roman" pitchFamily="-65" charset="0"/>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
          <p:cNvSpPr>
            <a:spLocks noChangeArrowheads="1"/>
          </p:cNvSpPr>
          <p:nvPr/>
        </p:nvSpPr>
        <p:spPr bwMode="auto">
          <a:xfrm>
            <a:off x="593534" y="5690006"/>
            <a:ext cx="78486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65" charset="0"/>
                <a:ea typeface="ヒラギノ角ゴ Pro W3" pitchFamily="-65" charset="-128"/>
              </a:defRPr>
            </a:lvl1pPr>
            <a:lvl2pPr marL="742950" indent="-285750" eaLnBrk="0" hangingPunct="0">
              <a:defRPr sz="2400">
                <a:solidFill>
                  <a:schemeClr val="tx1"/>
                </a:solidFill>
                <a:latin typeface="Times New Roman" pitchFamily="-65" charset="0"/>
                <a:ea typeface="ヒラギノ角ゴ Pro W3" pitchFamily="-65" charset="-128"/>
              </a:defRPr>
            </a:lvl2pPr>
            <a:lvl3pPr marL="1143000" indent="-228600" eaLnBrk="0" hangingPunct="0">
              <a:defRPr sz="2400">
                <a:solidFill>
                  <a:schemeClr val="tx1"/>
                </a:solidFill>
                <a:latin typeface="Times New Roman" pitchFamily="-65" charset="0"/>
                <a:ea typeface="ヒラギノ角ゴ Pro W3" pitchFamily="-65" charset="-128"/>
              </a:defRPr>
            </a:lvl3pPr>
            <a:lvl4pPr marL="1600200" indent="-228600" eaLnBrk="0" hangingPunct="0">
              <a:defRPr sz="2400">
                <a:solidFill>
                  <a:schemeClr val="tx1"/>
                </a:solidFill>
                <a:latin typeface="Times New Roman" pitchFamily="-65" charset="0"/>
                <a:ea typeface="ヒラギノ角ゴ Pro W3" pitchFamily="-65" charset="-128"/>
              </a:defRPr>
            </a:lvl4pPr>
            <a:lvl5pPr marL="2057400" indent="-228600" eaLnBrk="0" hangingPunct="0">
              <a:defRPr sz="2400">
                <a:solidFill>
                  <a:schemeClr val="tx1"/>
                </a:solidFill>
                <a:latin typeface="Times New Roman" pitchFamily="-65" charset="0"/>
                <a:ea typeface="ヒラギノ角ゴ Pro W3" pitchFamily="-65" charset="-128"/>
              </a:defRPr>
            </a:lvl5pPr>
            <a:lvl6pPr marL="2514600" indent="-228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2971800" indent="-228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3429000" indent="-228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3886200" indent="-228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algn="ctr" eaLnBrk="1" hangingPunct="1"/>
            <a:r>
              <a:rPr lang="en-US" altLang="en-US" sz="1200" dirty="0">
                <a:hlinkClick r:id="rId3"/>
              </a:rPr>
              <a:t>http://research.stlouisfed.org/fred2/graph/?id=BOGMBASE#</a:t>
            </a:r>
            <a:endParaRPr lang="en-US" altLang="en-US" sz="1200" dirty="0"/>
          </a:p>
        </p:txBody>
      </p:sp>
      <p:pic>
        <p:nvPicPr>
          <p:cNvPr id="2048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3272" y="1353312"/>
            <a:ext cx="6969125" cy="4292600"/>
          </a:xfrm>
          <a:prstGeom prst="rect">
            <a:avLst/>
          </a:prstGeom>
          <a:noFill/>
          <a:ln w="317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5"/>
          <p:cNvSpPr txBox="1">
            <a:spLocks noChangeArrowheads="1"/>
          </p:cNvSpPr>
          <p:nvPr/>
        </p:nvSpPr>
        <p:spPr>
          <a:xfrm>
            <a:off x="533400" y="6172200"/>
            <a:ext cx="8229600" cy="381000"/>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en-US" altLang="en-US" sz="1800" dirty="0" smtClean="0">
                <a:latin typeface="Times New Roman" pitchFamily="-65" charset="0"/>
                <a:cs typeface="Times New Roman" pitchFamily="-65" charset="0"/>
              </a:rPr>
              <a:t>M1, M2 and the Monetary Base</a:t>
            </a:r>
          </a:p>
        </p:txBody>
      </p:sp>
      <p:sp>
        <p:nvSpPr>
          <p:cNvPr id="9" name="Rectangle 2"/>
          <p:cNvSpPr txBox="1">
            <a:spLocks noChangeArrowheads="1"/>
          </p:cNvSpPr>
          <p:nvPr/>
        </p:nvSpPr>
        <p:spPr>
          <a:xfrm>
            <a:off x="457200" y="0"/>
            <a:ext cx="8229600" cy="1143000"/>
          </a:xfrm>
          <a:prstGeom prst="rect">
            <a:avLst/>
          </a:prstGeom>
        </p:spPr>
        <p:txBody>
          <a:bodyPr anchor="ctr" anchorCtr="0"/>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en-US" altLang="en-US" sz="4000" dirty="0" smtClean="0">
                <a:latin typeface="Times New Roman" pitchFamily="-65" charset="0"/>
                <a:cs typeface="Times New Roman" pitchFamily="-65" charset="0"/>
              </a:rPr>
              <a:t>Money</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6"/>
          <p:cNvSpPr>
            <a:spLocks noGrp="1" noChangeArrowheads="1"/>
          </p:cNvSpPr>
          <p:nvPr>
            <p:ph type="subTitle" idx="4294967295"/>
          </p:nvPr>
        </p:nvSpPr>
        <p:spPr>
          <a:xfrm>
            <a:off x="762000" y="2438400"/>
            <a:ext cx="7772400" cy="1752600"/>
          </a:xfrm>
        </p:spPr>
        <p:txBody>
          <a:bodyPr/>
          <a:lstStyle/>
          <a:p>
            <a:pPr marL="0" indent="0" algn="ctr" eaLnBrk="1" hangingPunct="1">
              <a:buNone/>
            </a:pPr>
            <a:r>
              <a:rPr lang="en-US" altLang="en-US" b="1" dirty="0">
                <a:latin typeface="Times New Roman" pitchFamily="-65" charset="0"/>
                <a:cs typeface="Times New Roman" pitchFamily="-65" charset="0"/>
              </a:rPr>
              <a:t>Chapter </a:t>
            </a:r>
            <a:r>
              <a:rPr lang="en-US" altLang="en-US" b="1" dirty="0" smtClean="0">
                <a:latin typeface="Times New Roman" pitchFamily="-65" charset="0"/>
                <a:cs typeface="Times New Roman" pitchFamily="-65" charset="0"/>
              </a:rPr>
              <a:t>20</a:t>
            </a:r>
            <a:endParaRPr lang="en-US" altLang="en-US" b="1" dirty="0">
              <a:latin typeface="Times New Roman" pitchFamily="-65" charset="0"/>
              <a:cs typeface="Times New Roman" pitchFamily="-65" charset="0"/>
            </a:endParaRPr>
          </a:p>
          <a:p>
            <a:pPr marL="0" indent="0" algn="ctr" eaLnBrk="1" hangingPunct="1">
              <a:buFontTx/>
              <a:buNone/>
            </a:pPr>
            <a:r>
              <a:rPr lang="en-US" altLang="en-US" b="1" dirty="0">
                <a:latin typeface="Times New Roman" pitchFamily="-65" charset="0"/>
                <a:cs typeface="Times New Roman" pitchFamily="-65" charset="0"/>
              </a:rPr>
              <a:t>Quantity </a:t>
            </a:r>
            <a:r>
              <a:rPr lang="en-US" altLang="en-US" b="1" dirty="0" smtClean="0">
                <a:latin typeface="Times New Roman" pitchFamily="-65" charset="0"/>
                <a:cs typeface="Times New Roman" pitchFamily="-65" charset="0"/>
              </a:rPr>
              <a:t>Theory of Money? </a:t>
            </a:r>
          </a:p>
          <a:p>
            <a:pPr marL="0" indent="0" algn="ctr" eaLnBrk="1" hangingPunct="1">
              <a:buFontTx/>
              <a:buNone/>
            </a:pPr>
            <a:endParaRPr lang="en-US" altLang="en-US" b="1" dirty="0">
              <a:latin typeface="Times New Roman" pitchFamily="-65" charset="0"/>
              <a:cs typeface="Times New Roman" pitchFamily="-65" charset="0"/>
            </a:endParaRPr>
          </a:p>
          <a:p>
            <a:pPr marL="0" indent="0" algn="ctr" eaLnBrk="1" hangingPunct="1">
              <a:buFontTx/>
              <a:buNone/>
            </a:pPr>
            <a:endParaRPr lang="en-US" altLang="en-US" b="1" dirty="0" smtClean="0">
              <a:latin typeface="Times New Roman" pitchFamily="-65" charset="0"/>
              <a:cs typeface="Times New Roman" pitchFamily="-65" charset="0"/>
            </a:endParaRPr>
          </a:p>
        </p:txBody>
      </p:sp>
    </p:spTree>
    <p:extLst>
      <p:ext uri="{BB962C8B-B14F-4D97-AF65-F5344CB8AC3E}">
        <p14:creationId xmlns:p14="http://schemas.microsoft.com/office/powerpoint/2010/main" val="40349755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4"/>
          <p:cNvSpPr>
            <a:spLocks noGrp="1" noChangeArrowheads="1"/>
          </p:cNvSpPr>
          <p:nvPr>
            <p:ph type="title"/>
          </p:nvPr>
        </p:nvSpPr>
        <p:spPr>
          <a:xfrm>
            <a:off x="457200" y="0"/>
            <a:ext cx="8229600" cy="1143000"/>
          </a:xfrm>
        </p:spPr>
        <p:txBody>
          <a:bodyPr>
            <a:normAutofit/>
          </a:bodyPr>
          <a:lstStyle/>
          <a:p>
            <a:r>
              <a:rPr lang="en-US" altLang="en-US" sz="4000" dirty="0" smtClean="0"/>
              <a:t>Fisher’s Equation </a:t>
            </a:r>
            <a:r>
              <a:rPr lang="en-US" altLang="en-US" sz="4000" dirty="0"/>
              <a:t>of </a:t>
            </a:r>
            <a:r>
              <a:rPr lang="en-US" altLang="en-US" sz="4000" dirty="0" smtClean="0"/>
              <a:t>Exchange</a:t>
            </a:r>
            <a:endParaRPr lang="en-US" altLang="en-US" sz="4000" dirty="0" smtClean="0">
              <a:ea typeface="ヒラギノ角ゴ Pro W3" pitchFamily="-65" charset="-128"/>
            </a:endParaRPr>
          </a:p>
        </p:txBody>
      </p:sp>
      <p:graphicFrame>
        <p:nvGraphicFramePr>
          <p:cNvPr id="16386" name="Object 3"/>
          <p:cNvGraphicFramePr>
            <a:graphicFrameLocks noGrp="1" noChangeAspect="1"/>
          </p:cNvGraphicFramePr>
          <p:nvPr>
            <p:ph idx="4294967295"/>
            <p:extLst>
              <p:ext uri="{D42A27DB-BD31-4B8C-83A1-F6EECF244321}">
                <p14:modId xmlns:p14="http://schemas.microsoft.com/office/powerpoint/2010/main" val="2526757194"/>
              </p:ext>
            </p:extLst>
          </p:nvPr>
        </p:nvGraphicFramePr>
        <p:xfrm>
          <a:off x="3648155" y="2425700"/>
          <a:ext cx="1771650" cy="393700"/>
        </p:xfrm>
        <a:graphic>
          <a:graphicData uri="http://schemas.openxmlformats.org/presentationml/2006/ole">
            <mc:AlternateContent xmlns:mc="http://schemas.openxmlformats.org/markup-compatibility/2006">
              <mc:Choice xmlns:v="urn:schemas-microsoft-com:vml" Requires="v">
                <p:oleObj spid="_x0000_s2067" name="Equation" r:id="rId4" imgW="799920" imgH="177480" progId="Equation.DSMT4">
                  <p:embed/>
                </p:oleObj>
              </mc:Choice>
              <mc:Fallback>
                <p:oleObj name="Equation" r:id="rId4" imgW="799920" imgH="177480" progId="Equation.DSMT4">
                  <p:embed/>
                  <p:pic>
                    <p:nvPicPr>
                      <p:cNvPr id="0" name=""/>
                      <p:cNvPicPr>
                        <a:picLocks noChangeAspect="1" noChangeArrowheads="1"/>
                      </p:cNvPicPr>
                      <p:nvPr/>
                    </p:nvPicPr>
                    <p:blipFill>
                      <a:blip r:embed="rId5"/>
                      <a:srcRect/>
                      <a:stretch>
                        <a:fillRect/>
                      </a:stretch>
                    </p:blipFill>
                    <p:spPr bwMode="auto">
                      <a:xfrm>
                        <a:off x="3648155" y="2425700"/>
                        <a:ext cx="1771650" cy="393700"/>
                      </a:xfrm>
                      <a:prstGeom prst="rect">
                        <a:avLst/>
                      </a:prstGeom>
                      <a:noFill/>
                      <a:ln>
                        <a:noFill/>
                      </a:ln>
                    </p:spPr>
                  </p:pic>
                </p:oleObj>
              </mc:Fallback>
            </mc:AlternateContent>
          </a:graphicData>
        </a:graphic>
      </p:graphicFrame>
      <p:sp>
        <p:nvSpPr>
          <p:cNvPr id="16388" name="Text Box 5"/>
          <p:cNvSpPr txBox="1">
            <a:spLocks noChangeArrowheads="1"/>
          </p:cNvSpPr>
          <p:nvPr/>
        </p:nvSpPr>
        <p:spPr bwMode="auto">
          <a:xfrm>
            <a:off x="381000" y="1531203"/>
            <a:ext cx="7467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spcBef>
                <a:spcPct val="50000"/>
              </a:spcBef>
            </a:pPr>
            <a:r>
              <a:rPr lang="en-US" altLang="en-US" dirty="0" smtClean="0">
                <a:latin typeface="Times New Roman" panose="02020603050405020304" pitchFamily="18" charset="0"/>
                <a:cs typeface="Times New Roman" panose="02020603050405020304" pitchFamily="18" charset="0"/>
              </a:rPr>
              <a:t>Irving Fisher’s equation </a:t>
            </a:r>
            <a:r>
              <a:rPr lang="en-US" altLang="en-US" dirty="0">
                <a:latin typeface="Times New Roman" panose="02020603050405020304" pitchFamily="18" charset="0"/>
                <a:cs typeface="Times New Roman" panose="02020603050405020304" pitchFamily="18" charset="0"/>
              </a:rPr>
              <a:t>of </a:t>
            </a:r>
            <a:r>
              <a:rPr lang="en-US" altLang="en-US" dirty="0" smtClean="0">
                <a:latin typeface="Times New Roman" panose="02020603050405020304" pitchFamily="18" charset="0"/>
                <a:cs typeface="Times New Roman" panose="02020603050405020304" pitchFamily="18" charset="0"/>
              </a:rPr>
              <a:t>exchange</a:t>
            </a:r>
            <a:endParaRPr lang="en-US" altLang="en-US" dirty="0">
              <a:latin typeface="Times New Roman" panose="02020603050405020304" pitchFamily="18" charset="0"/>
              <a:cs typeface="Times New Roman" panose="02020603050405020304" pitchFamily="18" charset="0"/>
            </a:endParaRPr>
          </a:p>
        </p:txBody>
      </p:sp>
      <p:sp>
        <p:nvSpPr>
          <p:cNvPr id="27" name="Rectangle 8"/>
          <p:cNvSpPr txBox="1">
            <a:spLocks noChangeArrowheads="1"/>
          </p:cNvSpPr>
          <p:nvPr/>
        </p:nvSpPr>
        <p:spPr>
          <a:xfrm>
            <a:off x="381000" y="3048000"/>
            <a:ext cx="8521700" cy="33528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Bef>
                <a:spcPct val="40000"/>
              </a:spcBef>
              <a:spcAft>
                <a:spcPts val="0"/>
              </a:spcAft>
              <a:buFont typeface="Arial" panose="020B0604020202020204" pitchFamily="34" charset="0"/>
              <a:buNone/>
            </a:pPr>
            <a:r>
              <a:rPr lang="en-US" dirty="0" smtClean="0">
                <a:latin typeface="Times New Roman" panose="02020603050405020304" pitchFamily="18" charset="0"/>
                <a:cs typeface="Times New Roman" panose="02020603050405020304" pitchFamily="18" charset="0"/>
              </a:rPr>
              <a:t>Mainstream economics defines </a:t>
            </a:r>
            <a:r>
              <a:rPr lang="en-US" b="1" dirty="0" smtClean="0">
                <a:latin typeface="Times New Roman" panose="02020603050405020304" pitchFamily="18" charset="0"/>
                <a:cs typeface="Times New Roman" panose="02020603050405020304" pitchFamily="18" charset="0"/>
              </a:rPr>
              <a:t>inflation </a:t>
            </a:r>
            <a:r>
              <a:rPr lang="en-US" dirty="0" smtClean="0">
                <a:latin typeface="Times New Roman" panose="02020603050405020304" pitchFamily="18" charset="0"/>
                <a:cs typeface="Times New Roman" panose="02020603050405020304" pitchFamily="18" charset="0"/>
              </a:rPr>
              <a:t>as a general increase in the prices of products</a:t>
            </a:r>
          </a:p>
          <a:p>
            <a:pPr marL="0" indent="0" algn="ctr" fontAlgn="auto">
              <a:spcBef>
                <a:spcPct val="40000"/>
              </a:spcBef>
              <a:spcAft>
                <a:spcPts val="0"/>
              </a:spcAft>
              <a:buFont typeface="Arial" panose="020B0604020202020204" pitchFamily="34" charset="0"/>
              <a:buNone/>
            </a:pPr>
            <a:r>
              <a:rPr lang="en-US" altLang="en-US" i="1" dirty="0" smtClean="0">
                <a:latin typeface="Symbol" panose="05050102010706020507" pitchFamily="18" charset="2"/>
                <a:ea typeface="ヒラギノ角ゴ Pro W3" pitchFamily="-65" charset="-128"/>
                <a:cs typeface="Times New Roman" panose="02020603050405020304" pitchFamily="18" charset="0"/>
              </a:rPr>
              <a:t>p</a:t>
            </a:r>
            <a:r>
              <a:rPr lang="en-US" altLang="en-US" dirty="0" smtClean="0">
                <a:latin typeface="Times New Roman" panose="02020603050405020304" pitchFamily="18" charset="0"/>
                <a:ea typeface="ヒラギノ角ゴ Pro W3" pitchFamily="-65" charset="-128"/>
                <a:cs typeface="Times New Roman" panose="02020603050405020304" pitchFamily="18" charset="0"/>
              </a:rPr>
              <a:t> = </a:t>
            </a:r>
            <a:r>
              <a:rPr lang="en-US" altLang="en-US" i="1" dirty="0" err="1" smtClean="0">
                <a:latin typeface="Times New Roman" panose="02020603050405020304" pitchFamily="18" charset="0"/>
                <a:ea typeface="ヒラギノ角ゴ Pro W3" pitchFamily="-65" charset="-128"/>
                <a:cs typeface="Times New Roman" panose="02020603050405020304" pitchFamily="18" charset="0"/>
              </a:rPr>
              <a:t>P</a:t>
            </a:r>
            <a:r>
              <a:rPr lang="en-US" altLang="en-US" baseline="-25000" dirty="0" err="1" smtClean="0">
                <a:latin typeface="Times New Roman" panose="02020603050405020304" pitchFamily="18" charset="0"/>
                <a:ea typeface="ヒラギノ角ゴ Pro W3" pitchFamily="-65" charset="-128"/>
                <a:cs typeface="Times New Roman" panose="02020603050405020304" pitchFamily="18" charset="0"/>
              </a:rPr>
              <a:t>is</a:t>
            </a:r>
            <a:r>
              <a:rPr lang="en-US" altLang="en-US" dirty="0" smtClean="0">
                <a:latin typeface="Times New Roman" panose="02020603050405020304" pitchFamily="18" charset="0"/>
                <a:ea typeface="ヒラギノ角ゴ Pro W3" pitchFamily="-65" charset="-128"/>
                <a:cs typeface="Times New Roman" panose="02020603050405020304" pitchFamily="18" charset="0"/>
              </a:rPr>
              <a:t>/</a:t>
            </a:r>
            <a:r>
              <a:rPr lang="en-US" altLang="en-US" i="1" dirty="0" err="1" smtClean="0">
                <a:latin typeface="Times New Roman" panose="02020603050405020304" pitchFamily="18" charset="0"/>
                <a:ea typeface="ヒラギノ角ゴ Pro W3" pitchFamily="-65" charset="-128"/>
                <a:cs typeface="Times New Roman" panose="02020603050405020304" pitchFamily="18" charset="0"/>
              </a:rPr>
              <a:t>P</a:t>
            </a:r>
            <a:r>
              <a:rPr lang="en-US" altLang="en-US" baseline="-25000" dirty="0" err="1" smtClean="0">
                <a:latin typeface="Times New Roman" panose="02020603050405020304" pitchFamily="18" charset="0"/>
                <a:ea typeface="ヒラギノ角ゴ Pro W3" pitchFamily="-65" charset="-128"/>
                <a:cs typeface="Times New Roman" panose="02020603050405020304" pitchFamily="18" charset="0"/>
              </a:rPr>
              <a:t>was</a:t>
            </a:r>
            <a:r>
              <a:rPr lang="en-US" altLang="en-US" dirty="0" smtClean="0">
                <a:latin typeface="Times New Roman" panose="02020603050405020304" pitchFamily="18" charset="0"/>
                <a:ea typeface="ヒラギノ角ゴ Pro W3" pitchFamily="-65" charset="-128"/>
                <a:cs typeface="Times New Roman" panose="02020603050405020304" pitchFamily="18" charset="0"/>
              </a:rPr>
              <a:t> – 1 </a:t>
            </a:r>
            <a:r>
              <a:rPr lang="en-US" altLang="en-US" dirty="0" smtClean="0">
                <a:solidFill>
                  <a:schemeClr val="bg1"/>
                </a:solidFill>
                <a:latin typeface="Times New Roman" panose="02020603050405020304" pitchFamily="18" charset="0"/>
                <a:ea typeface="ヒラギノ角ゴ Pro W3" pitchFamily="-65" charset="-128"/>
                <a:cs typeface="Times New Roman" panose="02020603050405020304" pitchFamily="18" charset="0"/>
              </a:rPr>
              <a:t>&gt; 0</a:t>
            </a:r>
          </a:p>
          <a:p>
            <a:pPr fontAlgn="auto">
              <a:spcBef>
                <a:spcPct val="40000"/>
              </a:spcBef>
              <a:spcAft>
                <a:spcPts val="0"/>
              </a:spcAft>
            </a:pPr>
            <a:endParaRPr lang="en-US" altLang="en-US" sz="1000" dirty="0" smtClean="0">
              <a:latin typeface="Times New Roman" panose="02020603050405020304" pitchFamily="18" charset="0"/>
              <a:ea typeface="ヒラギノ角ゴ Pro W3" pitchFamily="-65" charset="-128"/>
              <a:cs typeface="Times New Roman" panose="02020603050405020304" pitchFamily="18" charset="0"/>
            </a:endParaRPr>
          </a:p>
          <a:p>
            <a:pPr fontAlgn="auto">
              <a:spcBef>
                <a:spcPct val="40000"/>
              </a:spcBef>
              <a:spcAft>
                <a:spcPts val="0"/>
              </a:spcAft>
            </a:pPr>
            <a:r>
              <a:rPr lang="en-US" altLang="en-US" dirty="0" smtClean="0">
                <a:latin typeface="Times New Roman" panose="02020603050405020304" pitchFamily="18" charset="0"/>
                <a:ea typeface="ヒラギノ角ゴ Pro W3" pitchFamily="-65" charset="-128"/>
                <a:cs typeface="Times New Roman" panose="02020603050405020304" pitchFamily="18" charset="0"/>
              </a:rPr>
              <a:t>Demand-pull inflation</a:t>
            </a:r>
          </a:p>
          <a:p>
            <a:pPr fontAlgn="auto">
              <a:spcBef>
                <a:spcPct val="40000"/>
              </a:spcBef>
              <a:spcAft>
                <a:spcPts val="0"/>
              </a:spcAft>
            </a:pPr>
            <a:r>
              <a:rPr lang="en-US" altLang="en-US" dirty="0" smtClean="0">
                <a:latin typeface="Times New Roman" panose="02020603050405020304" pitchFamily="18" charset="0"/>
                <a:ea typeface="ヒラギノ角ゴ Pro W3" pitchFamily="-65" charset="-128"/>
                <a:cs typeface="Times New Roman" panose="02020603050405020304" pitchFamily="18" charset="0"/>
              </a:rPr>
              <a:t>Cost-push inflation</a:t>
            </a:r>
          </a:p>
          <a:p>
            <a:pPr fontAlgn="auto">
              <a:spcBef>
                <a:spcPct val="40000"/>
              </a:spcBef>
              <a:spcAft>
                <a:spcPts val="0"/>
              </a:spcAft>
            </a:pPr>
            <a:r>
              <a:rPr lang="en-US" altLang="en-US" dirty="0">
                <a:latin typeface="Times New Roman" panose="02020603050405020304" pitchFamily="18" charset="0"/>
                <a:ea typeface="ヒラギノ角ゴ Pro W3" pitchFamily="-65" charset="-128"/>
                <a:cs typeface="Times New Roman" panose="02020603050405020304" pitchFamily="18" charset="0"/>
              </a:rPr>
              <a:t>Excessive growth in the quantity of </a:t>
            </a:r>
            <a:r>
              <a:rPr lang="en-US" altLang="en-US" dirty="0" smtClean="0">
                <a:latin typeface="Times New Roman" panose="02020603050405020304" pitchFamily="18" charset="0"/>
                <a:ea typeface="ヒラギノ角ゴ Pro W3" pitchFamily="-65" charset="-128"/>
                <a:cs typeface="Times New Roman" panose="02020603050405020304" pitchFamily="18" charset="0"/>
              </a:rPr>
              <a:t>money</a:t>
            </a:r>
            <a:endParaRPr lang="en-US" altLang="en-US" dirty="0">
              <a:latin typeface="Times New Roman" panose="02020603050405020304" pitchFamily="18" charset="0"/>
              <a:ea typeface="ヒラギノ角ゴ Pro W3" pitchFamily="-65" charset="-128"/>
              <a:cs typeface="Times New Roman" panose="02020603050405020304" pitchFamily="18" charset="0"/>
            </a:endParaRPr>
          </a:p>
        </p:txBody>
      </p:sp>
      <p:sp>
        <p:nvSpPr>
          <p:cNvPr id="28" name="Rectangle 27"/>
          <p:cNvSpPr/>
          <p:nvPr/>
        </p:nvSpPr>
        <p:spPr>
          <a:xfrm>
            <a:off x="5410200" y="3929360"/>
            <a:ext cx="588623" cy="461665"/>
          </a:xfrm>
          <a:prstGeom prst="rect">
            <a:avLst/>
          </a:prstGeom>
        </p:spPr>
        <p:txBody>
          <a:bodyPr wrap="none">
            <a:spAutoFit/>
          </a:bodyPr>
          <a:lstStyle/>
          <a:p>
            <a:r>
              <a:rPr lang="en-US" altLang="en-US" dirty="0"/>
              <a:t>&gt; 0</a:t>
            </a:r>
            <a:endParaRPr lang="en-US" dirty="0"/>
          </a:p>
        </p:txBody>
      </p:sp>
      <p:cxnSp>
        <p:nvCxnSpPr>
          <p:cNvPr id="29" name="Straight Arrow Connector 28"/>
          <p:cNvCxnSpPr/>
          <p:nvPr/>
        </p:nvCxnSpPr>
        <p:spPr>
          <a:xfrm>
            <a:off x="5253616" y="2057400"/>
            <a:ext cx="0" cy="358856"/>
          </a:xfrm>
          <a:prstGeom prst="straightConnector1">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4313256" y="2057400"/>
            <a:ext cx="0" cy="358856"/>
          </a:xfrm>
          <a:prstGeom prst="straightConnector1">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V="1">
            <a:off x="3886200" y="2065378"/>
            <a:ext cx="0" cy="358856"/>
          </a:xfrm>
          <a:prstGeom prst="straightConnector1">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V="1">
            <a:off x="4876800" y="2060494"/>
            <a:ext cx="0" cy="358856"/>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85517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29"/>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30"/>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7">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7">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8"/>
          <p:cNvSpPr>
            <a:spLocks noGrp="1" noChangeArrowheads="1"/>
          </p:cNvSpPr>
          <p:nvPr>
            <p:ph idx="1"/>
          </p:nvPr>
        </p:nvSpPr>
        <p:spPr>
          <a:xfrm>
            <a:off x="381000" y="1524000"/>
            <a:ext cx="8445500" cy="4495800"/>
          </a:xfrm>
        </p:spPr>
        <p:txBody>
          <a:bodyPr/>
          <a:lstStyle/>
          <a:p>
            <a:pPr marL="0" indent="0" eaLnBrk="1" hangingPunct="1">
              <a:spcBef>
                <a:spcPct val="40000"/>
              </a:spcBef>
              <a:buNone/>
            </a:pPr>
            <a:r>
              <a:rPr lang="en-US" altLang="en-US" sz="2400" dirty="0" smtClean="0">
                <a:ea typeface="ヒラギノ角ゴ Pro W3" pitchFamily="-65" charset="-128"/>
              </a:rPr>
              <a:t>Demand-pull inflation</a:t>
            </a:r>
          </a:p>
          <a:p>
            <a:pPr marL="0" indent="0" eaLnBrk="1" hangingPunct="1">
              <a:spcBef>
                <a:spcPct val="40000"/>
              </a:spcBef>
              <a:buNone/>
            </a:pPr>
            <a:endParaRPr lang="en-US" altLang="en-US" dirty="0">
              <a:ea typeface="ヒラギノ角ゴ Pro W3" pitchFamily="-65" charset="-128"/>
            </a:endParaRPr>
          </a:p>
          <a:p>
            <a:pPr marL="0" indent="0" eaLnBrk="1" hangingPunct="1">
              <a:spcBef>
                <a:spcPct val="40000"/>
              </a:spcBef>
              <a:buNone/>
            </a:pPr>
            <a:endParaRPr lang="en-US" altLang="en-US" dirty="0" smtClean="0">
              <a:ea typeface="ヒラギノ角ゴ Pro W3" pitchFamily="-65" charset="-128"/>
            </a:endParaRPr>
          </a:p>
        </p:txBody>
      </p:sp>
      <p:sp>
        <p:nvSpPr>
          <p:cNvPr id="5" name="Line 62"/>
          <p:cNvSpPr>
            <a:spLocks noChangeAspect="1" noChangeShapeType="1"/>
          </p:cNvSpPr>
          <p:nvPr/>
        </p:nvSpPr>
        <p:spPr bwMode="auto">
          <a:xfrm flipV="1">
            <a:off x="3219495" y="3429000"/>
            <a:ext cx="3044825" cy="2089150"/>
          </a:xfrm>
          <a:prstGeom prst="line">
            <a:avLst/>
          </a:prstGeom>
          <a:noFill/>
          <a:ln w="44450">
            <a:solidFill>
              <a:schemeClr val="tx1"/>
            </a:solidFill>
            <a:round/>
            <a:headEnd type="none" w="lg" len="lg"/>
            <a:tailEnd/>
          </a:ln>
          <a:extLst>
            <a:ext uri="{909E8E84-426E-40DD-AFC4-6F175D3DCCD1}">
              <a14:hiddenFill xmlns:a14="http://schemas.microsoft.com/office/drawing/2010/main">
                <a:noFill/>
              </a14:hiddenFill>
            </a:ext>
          </a:extLst>
        </p:spPr>
        <p:txBody>
          <a:bodyPr/>
          <a:lstStyle/>
          <a:p>
            <a:pPr>
              <a:defRPr/>
            </a:pPr>
            <a:endParaRPr lang="en-US" sz="2000">
              <a:ln>
                <a:solidFill>
                  <a:schemeClr val="bg1">
                    <a:lumMod val="75000"/>
                  </a:schemeClr>
                </a:solidFill>
              </a:ln>
            </a:endParaRPr>
          </a:p>
        </p:txBody>
      </p:sp>
      <p:sp>
        <p:nvSpPr>
          <p:cNvPr id="7" name="Line 12"/>
          <p:cNvSpPr>
            <a:spLocks noChangeAspect="1" noChangeShapeType="1"/>
          </p:cNvSpPr>
          <p:nvPr/>
        </p:nvSpPr>
        <p:spPr bwMode="auto">
          <a:xfrm>
            <a:off x="3937294" y="3169917"/>
            <a:ext cx="2286452" cy="1617663"/>
          </a:xfrm>
          <a:prstGeom prst="line">
            <a:avLst/>
          </a:prstGeom>
          <a:noFill/>
          <a:ln w="44450">
            <a:solidFill>
              <a:schemeClr val="bg1">
                <a:lumMod val="75000"/>
              </a:schemeClr>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 name="Text Box 20"/>
          <p:cNvSpPr txBox="1">
            <a:spLocks noChangeArrowheads="1"/>
          </p:cNvSpPr>
          <p:nvPr/>
        </p:nvSpPr>
        <p:spPr bwMode="auto">
          <a:xfrm rot="2124768">
            <a:off x="5889548" y="5040904"/>
            <a:ext cx="546220" cy="307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spcBef>
                <a:spcPct val="50000"/>
              </a:spcBef>
            </a:pPr>
            <a:r>
              <a:rPr lang="en-US" altLang="en-US" sz="1400" b="0" dirty="0">
                <a:latin typeface="Times New Roman" pitchFamily="-65" charset="0"/>
              </a:rPr>
              <a:t>AD</a:t>
            </a:r>
            <a:endParaRPr lang="en-US" altLang="en-US" sz="1400" b="0" baseline="-25000" dirty="0">
              <a:latin typeface="Times New Roman" pitchFamily="-65" charset="0"/>
            </a:endParaRPr>
          </a:p>
        </p:txBody>
      </p:sp>
      <p:sp>
        <p:nvSpPr>
          <p:cNvPr id="20" name="Rectangle 48"/>
          <p:cNvSpPr>
            <a:spLocks noChangeArrowheads="1"/>
          </p:cNvSpPr>
          <p:nvPr/>
        </p:nvSpPr>
        <p:spPr bwMode="auto">
          <a:xfrm rot="19524547">
            <a:off x="3114335" y="5057746"/>
            <a:ext cx="633548" cy="307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a:latin typeface="Times New Roman" pitchFamily="-65" charset="0"/>
              </a:rPr>
              <a:t>SRAS</a:t>
            </a:r>
            <a:endParaRPr lang="en-US" altLang="en-US" sz="1400" b="0" baseline="-25000" dirty="0">
              <a:latin typeface="Times New Roman" pitchFamily="-65" charset="0"/>
            </a:endParaRPr>
          </a:p>
        </p:txBody>
      </p:sp>
      <p:sp>
        <p:nvSpPr>
          <p:cNvPr id="25" name="Line 12"/>
          <p:cNvSpPr>
            <a:spLocks noChangeShapeType="1"/>
          </p:cNvSpPr>
          <p:nvPr/>
        </p:nvSpPr>
        <p:spPr bwMode="auto">
          <a:xfrm>
            <a:off x="4819693" y="3277876"/>
            <a:ext cx="0" cy="2928233"/>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6" name="Line 12"/>
          <p:cNvSpPr>
            <a:spLocks noChangeAspect="1" noChangeShapeType="1"/>
          </p:cNvSpPr>
          <p:nvPr/>
        </p:nvSpPr>
        <p:spPr bwMode="auto">
          <a:xfrm>
            <a:off x="3214732" y="3267075"/>
            <a:ext cx="3008310" cy="2130425"/>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en-US">
              <a:latin typeface="Arial" pitchFamily="34" charset="0"/>
            </a:endParaRPr>
          </a:p>
        </p:txBody>
      </p:sp>
      <p:sp>
        <p:nvSpPr>
          <p:cNvPr id="27" name="Line 47"/>
          <p:cNvSpPr>
            <a:spLocks noChangeShapeType="1"/>
          </p:cNvSpPr>
          <p:nvPr/>
        </p:nvSpPr>
        <p:spPr bwMode="auto">
          <a:xfrm>
            <a:off x="3205314" y="2976563"/>
            <a:ext cx="0" cy="3229949"/>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8" name="Line 55"/>
          <p:cNvSpPr>
            <a:spLocks noChangeShapeType="1"/>
          </p:cNvSpPr>
          <p:nvPr/>
        </p:nvSpPr>
        <p:spPr bwMode="auto">
          <a:xfrm flipV="1">
            <a:off x="3210739" y="6203767"/>
            <a:ext cx="3209897" cy="2499"/>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9" name="Line 65"/>
          <p:cNvSpPr>
            <a:spLocks noChangeShapeType="1"/>
          </p:cNvSpPr>
          <p:nvPr/>
        </p:nvSpPr>
        <p:spPr bwMode="auto">
          <a:xfrm flipH="1">
            <a:off x="3204541" y="4106863"/>
            <a:ext cx="2056125"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22" name="Rectangle 54"/>
          <p:cNvSpPr>
            <a:spLocks noChangeArrowheads="1"/>
          </p:cNvSpPr>
          <p:nvPr/>
        </p:nvSpPr>
        <p:spPr bwMode="auto">
          <a:xfrm>
            <a:off x="4614341" y="6214655"/>
            <a:ext cx="389875" cy="33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a:latin typeface="Times New Roman" pitchFamily="-65" charset="0"/>
              </a:rPr>
              <a:t>15</a:t>
            </a:r>
            <a:endParaRPr lang="en-US" altLang="en-US" sz="1600" b="0" baseline="-25000" dirty="0">
              <a:latin typeface="Times New Roman" pitchFamily="-65" charset="0"/>
            </a:endParaRPr>
          </a:p>
        </p:txBody>
      </p:sp>
      <p:sp>
        <p:nvSpPr>
          <p:cNvPr id="23" name="Rectangle 48"/>
          <p:cNvSpPr>
            <a:spLocks noChangeArrowheads="1"/>
          </p:cNvSpPr>
          <p:nvPr/>
        </p:nvSpPr>
        <p:spPr bwMode="auto">
          <a:xfrm>
            <a:off x="4514894" y="3000479"/>
            <a:ext cx="643166" cy="307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a:latin typeface="Times New Roman" pitchFamily="-65" charset="0"/>
              </a:rPr>
              <a:t>LRAS</a:t>
            </a:r>
            <a:endParaRPr lang="en-US" altLang="en-US" sz="1400" b="0" baseline="-25000">
              <a:latin typeface="Times New Roman" pitchFamily="-65" charset="0"/>
            </a:endParaRPr>
          </a:p>
        </p:txBody>
      </p:sp>
      <p:sp>
        <p:nvSpPr>
          <p:cNvPr id="9" name="Line 65"/>
          <p:cNvSpPr>
            <a:spLocks noChangeShapeType="1"/>
          </p:cNvSpPr>
          <p:nvPr/>
        </p:nvSpPr>
        <p:spPr bwMode="auto">
          <a:xfrm flipH="1">
            <a:off x="3213253" y="4419600"/>
            <a:ext cx="1597467"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14" name="Rectangle 54"/>
          <p:cNvSpPr>
            <a:spLocks noChangeArrowheads="1"/>
          </p:cNvSpPr>
          <p:nvPr/>
        </p:nvSpPr>
        <p:spPr bwMode="auto">
          <a:xfrm>
            <a:off x="5037655" y="6207126"/>
            <a:ext cx="38901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a:latin typeface="Times New Roman" pitchFamily="-65" charset="0"/>
              </a:rPr>
              <a:t>16</a:t>
            </a:r>
            <a:endParaRPr lang="en-US" altLang="en-US" sz="1600" b="0" baseline="-25000" dirty="0">
              <a:latin typeface="Times New Roman" pitchFamily="-65" charset="0"/>
            </a:endParaRPr>
          </a:p>
        </p:txBody>
      </p:sp>
      <p:sp>
        <p:nvSpPr>
          <p:cNvPr id="15" name="Line 25"/>
          <p:cNvSpPr>
            <a:spLocks noChangeShapeType="1"/>
          </p:cNvSpPr>
          <p:nvPr/>
        </p:nvSpPr>
        <p:spPr bwMode="auto">
          <a:xfrm flipH="1">
            <a:off x="5245665" y="4200027"/>
            <a:ext cx="0" cy="2003740"/>
          </a:xfrm>
          <a:prstGeom prst="line">
            <a:avLst/>
          </a:prstGeom>
          <a:noFill/>
          <a:ln w="34925">
            <a:solidFill>
              <a:schemeClr val="tx1"/>
            </a:solidFill>
            <a:prstDash val="sysDot"/>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30" name="Rectangle 64"/>
          <p:cNvSpPr>
            <a:spLocks noChangeArrowheads="1"/>
          </p:cNvSpPr>
          <p:nvPr/>
        </p:nvSpPr>
        <p:spPr bwMode="auto">
          <a:xfrm>
            <a:off x="2670993" y="3937586"/>
            <a:ext cx="5437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15.5</a:t>
            </a:r>
          </a:p>
        </p:txBody>
      </p:sp>
      <p:sp>
        <p:nvSpPr>
          <p:cNvPr id="31" name="Rectangle 64"/>
          <p:cNvSpPr>
            <a:spLocks noChangeArrowheads="1"/>
          </p:cNvSpPr>
          <p:nvPr/>
        </p:nvSpPr>
        <p:spPr bwMode="auto">
          <a:xfrm>
            <a:off x="2667000" y="4237541"/>
            <a:ext cx="5437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14.5</a:t>
            </a:r>
          </a:p>
        </p:txBody>
      </p:sp>
      <p:sp>
        <p:nvSpPr>
          <p:cNvPr id="3" name="Rectangle 2"/>
          <p:cNvSpPr/>
          <p:nvPr/>
        </p:nvSpPr>
        <p:spPr>
          <a:xfrm>
            <a:off x="6198346" y="3966131"/>
            <a:ext cx="369012" cy="369332"/>
          </a:xfrm>
          <a:prstGeom prst="rect">
            <a:avLst/>
          </a:prstGeom>
        </p:spPr>
        <p:txBody>
          <a:bodyPr wrap="none">
            <a:spAutoFit/>
          </a:bodyPr>
          <a:lstStyle/>
          <a:p>
            <a:r>
              <a:rPr lang="en-US" altLang="en-US" sz="1800" i="1" dirty="0">
                <a:latin typeface="Symbol" panose="05050102010706020507" pitchFamily="18" charset="2"/>
              </a:rPr>
              <a:t>p</a:t>
            </a:r>
            <a:r>
              <a:rPr lang="en-US" altLang="en-US" sz="1800" dirty="0"/>
              <a:t> </a:t>
            </a:r>
            <a:endParaRPr lang="en-US" sz="1800" dirty="0"/>
          </a:p>
        </p:txBody>
      </p:sp>
      <p:sp>
        <p:nvSpPr>
          <p:cNvPr id="36" name="Rectangle 35"/>
          <p:cNvSpPr/>
          <p:nvPr/>
        </p:nvSpPr>
        <p:spPr>
          <a:xfrm>
            <a:off x="7883570" y="3966131"/>
            <a:ext cx="968535" cy="369332"/>
          </a:xfrm>
          <a:prstGeom prst="rect">
            <a:avLst/>
          </a:prstGeom>
        </p:spPr>
        <p:txBody>
          <a:bodyPr wrap="none">
            <a:spAutoFit/>
          </a:bodyPr>
          <a:lstStyle/>
          <a:p>
            <a:r>
              <a:rPr lang="en-US" altLang="en-US" sz="1800" dirty="0" smtClean="0"/>
              <a:t>= 6.9%  </a:t>
            </a:r>
            <a:endParaRPr lang="en-US" sz="1800" dirty="0"/>
          </a:p>
        </p:txBody>
      </p:sp>
      <p:sp>
        <p:nvSpPr>
          <p:cNvPr id="38" name="Rectangle 37"/>
          <p:cNvSpPr/>
          <p:nvPr/>
        </p:nvSpPr>
        <p:spPr>
          <a:xfrm>
            <a:off x="6207170" y="3966131"/>
            <a:ext cx="1994457" cy="369332"/>
          </a:xfrm>
          <a:prstGeom prst="rect">
            <a:avLst/>
          </a:prstGeom>
        </p:spPr>
        <p:txBody>
          <a:bodyPr wrap="none">
            <a:spAutoFit/>
          </a:bodyPr>
          <a:lstStyle/>
          <a:p>
            <a:r>
              <a:rPr lang="en-US" altLang="en-US" sz="1800" i="1" dirty="0">
                <a:latin typeface="Symbol" panose="05050102010706020507" pitchFamily="18" charset="2"/>
              </a:rPr>
              <a:t> </a:t>
            </a:r>
            <a:r>
              <a:rPr lang="en-US" altLang="en-US" sz="1800" i="1" dirty="0" smtClean="0">
                <a:latin typeface="Symbol" panose="05050102010706020507" pitchFamily="18" charset="2"/>
              </a:rPr>
              <a:t>   </a:t>
            </a:r>
            <a:r>
              <a:rPr lang="en-US" altLang="en-US" sz="1800" dirty="0" smtClean="0"/>
              <a:t>= 15.5/14.5 – 1   </a:t>
            </a:r>
            <a:endParaRPr lang="en-US" sz="1800" dirty="0"/>
          </a:p>
        </p:txBody>
      </p:sp>
      <p:sp>
        <p:nvSpPr>
          <p:cNvPr id="24" name="Rectangle 4"/>
          <p:cNvSpPr>
            <a:spLocks noGrp="1" noChangeArrowheads="1"/>
          </p:cNvSpPr>
          <p:nvPr>
            <p:ph type="title"/>
          </p:nvPr>
        </p:nvSpPr>
        <p:spPr>
          <a:xfrm>
            <a:off x="457200" y="0"/>
            <a:ext cx="8229600" cy="1143000"/>
          </a:xfrm>
        </p:spPr>
        <p:txBody>
          <a:bodyPr>
            <a:normAutofit/>
          </a:bodyPr>
          <a:lstStyle/>
          <a:p>
            <a:r>
              <a:rPr lang="en-US" altLang="en-US" sz="4000" dirty="0" smtClean="0"/>
              <a:t>Fisher’s Equation </a:t>
            </a:r>
            <a:r>
              <a:rPr lang="en-US" altLang="en-US" sz="4000" dirty="0"/>
              <a:t>of </a:t>
            </a:r>
            <a:r>
              <a:rPr lang="en-US" altLang="en-US" sz="4000" dirty="0" smtClean="0"/>
              <a:t>Exchange</a:t>
            </a:r>
            <a:endParaRPr lang="en-US" altLang="en-US" sz="4000" dirty="0" smtClean="0">
              <a:ea typeface="ヒラギノ角ゴ Pro W3" pitchFamily="-65" charset="-128"/>
            </a:endParaRPr>
          </a:p>
        </p:txBody>
      </p:sp>
    </p:spTree>
    <p:extLst>
      <p:ext uri="{BB962C8B-B14F-4D97-AF65-F5344CB8AC3E}">
        <p14:creationId xmlns:p14="http://schemas.microsoft.com/office/powerpoint/2010/main" val="8312814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9" grpId="0" animBg="1"/>
      <p:bldP spid="14" grpId="0"/>
      <p:bldP spid="15" grpId="0" animBg="1"/>
      <p:bldP spid="30" grpId="0"/>
      <p:bldP spid="3" grpId="0"/>
      <p:bldP spid="36" grpId="0"/>
      <p:bldP spid="3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Line 62"/>
          <p:cNvSpPr>
            <a:spLocks noChangeAspect="1" noChangeShapeType="1"/>
          </p:cNvSpPr>
          <p:nvPr/>
        </p:nvSpPr>
        <p:spPr bwMode="auto">
          <a:xfrm flipV="1">
            <a:off x="3219495" y="3429000"/>
            <a:ext cx="3044825" cy="2089150"/>
          </a:xfrm>
          <a:prstGeom prst="line">
            <a:avLst/>
          </a:prstGeom>
          <a:noFill/>
          <a:ln w="44450">
            <a:solidFill>
              <a:schemeClr val="tx1"/>
            </a:solidFill>
            <a:round/>
            <a:headEnd type="none" w="lg" len="lg"/>
            <a:tailEnd/>
          </a:ln>
          <a:extLst>
            <a:ext uri="{909E8E84-426E-40DD-AFC4-6F175D3DCCD1}">
              <a14:hiddenFill xmlns:a14="http://schemas.microsoft.com/office/drawing/2010/main">
                <a:noFill/>
              </a14:hiddenFill>
            </a:ext>
          </a:extLst>
        </p:spPr>
        <p:txBody>
          <a:bodyPr/>
          <a:lstStyle/>
          <a:p>
            <a:pPr>
              <a:defRPr/>
            </a:pPr>
            <a:endParaRPr lang="en-US" sz="2000">
              <a:ln>
                <a:solidFill>
                  <a:schemeClr val="bg1">
                    <a:lumMod val="75000"/>
                  </a:schemeClr>
                </a:solidFill>
              </a:ln>
            </a:endParaRPr>
          </a:p>
        </p:txBody>
      </p:sp>
      <p:sp>
        <p:nvSpPr>
          <p:cNvPr id="7" name="Line 12"/>
          <p:cNvSpPr>
            <a:spLocks noChangeAspect="1" noChangeShapeType="1"/>
          </p:cNvSpPr>
          <p:nvPr/>
        </p:nvSpPr>
        <p:spPr bwMode="auto">
          <a:xfrm>
            <a:off x="3937294" y="3169917"/>
            <a:ext cx="2286452" cy="1617663"/>
          </a:xfrm>
          <a:prstGeom prst="line">
            <a:avLst/>
          </a:prstGeom>
          <a:noFill/>
          <a:ln w="44450">
            <a:solidFill>
              <a:schemeClr val="bg1">
                <a:lumMod val="75000"/>
              </a:schemeClr>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 name="Text Box 20"/>
          <p:cNvSpPr txBox="1">
            <a:spLocks noChangeArrowheads="1"/>
          </p:cNvSpPr>
          <p:nvPr/>
        </p:nvSpPr>
        <p:spPr bwMode="auto">
          <a:xfrm rot="2124768">
            <a:off x="5889548" y="5040904"/>
            <a:ext cx="546220" cy="307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spcBef>
                <a:spcPct val="50000"/>
              </a:spcBef>
            </a:pPr>
            <a:r>
              <a:rPr lang="en-US" altLang="en-US" sz="1400" b="0" dirty="0">
                <a:latin typeface="Times New Roman" pitchFamily="-65" charset="0"/>
              </a:rPr>
              <a:t>AD</a:t>
            </a:r>
            <a:endParaRPr lang="en-US" altLang="en-US" sz="1400" b="0" baseline="-25000" dirty="0">
              <a:latin typeface="Times New Roman" pitchFamily="-65" charset="0"/>
            </a:endParaRPr>
          </a:p>
        </p:txBody>
      </p:sp>
      <p:sp>
        <p:nvSpPr>
          <p:cNvPr id="20" name="Rectangle 48"/>
          <p:cNvSpPr>
            <a:spLocks noChangeArrowheads="1"/>
          </p:cNvSpPr>
          <p:nvPr/>
        </p:nvSpPr>
        <p:spPr bwMode="auto">
          <a:xfrm rot="19524547">
            <a:off x="3114335" y="5057746"/>
            <a:ext cx="633548" cy="307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a:latin typeface="Times New Roman" pitchFamily="-65" charset="0"/>
              </a:rPr>
              <a:t>SRAS</a:t>
            </a:r>
            <a:endParaRPr lang="en-US" altLang="en-US" sz="1400" b="0" baseline="-25000" dirty="0">
              <a:latin typeface="Times New Roman" pitchFamily="-65" charset="0"/>
            </a:endParaRPr>
          </a:p>
        </p:txBody>
      </p:sp>
      <p:sp>
        <p:nvSpPr>
          <p:cNvPr id="24" name="Line 62"/>
          <p:cNvSpPr>
            <a:spLocks noChangeAspect="1" noChangeShapeType="1"/>
          </p:cNvSpPr>
          <p:nvPr/>
        </p:nvSpPr>
        <p:spPr bwMode="auto">
          <a:xfrm flipV="1">
            <a:off x="3232193" y="3183996"/>
            <a:ext cx="2496157" cy="1713977"/>
          </a:xfrm>
          <a:prstGeom prst="line">
            <a:avLst/>
          </a:prstGeom>
          <a:noFill/>
          <a:ln w="44450">
            <a:solidFill>
              <a:srgbClr val="FF0000"/>
            </a:solidFill>
            <a:round/>
            <a:headEnd type="none" w="lg" len="lg"/>
            <a:tailEnd/>
          </a:ln>
          <a:extLst>
            <a:ext uri="{909E8E84-426E-40DD-AFC4-6F175D3DCCD1}">
              <a14:hiddenFill xmlns:a14="http://schemas.microsoft.com/office/drawing/2010/main">
                <a:noFill/>
              </a14:hiddenFill>
            </a:ext>
          </a:extLst>
        </p:spPr>
        <p:txBody>
          <a:bodyPr/>
          <a:lstStyle/>
          <a:p>
            <a:pPr>
              <a:defRPr/>
            </a:pPr>
            <a:endParaRPr lang="en-US" sz="2000">
              <a:ln>
                <a:solidFill>
                  <a:schemeClr val="bg1">
                    <a:lumMod val="75000"/>
                  </a:schemeClr>
                </a:solidFill>
              </a:ln>
            </a:endParaRPr>
          </a:p>
        </p:txBody>
      </p:sp>
      <p:sp>
        <p:nvSpPr>
          <p:cNvPr id="25" name="Line 12"/>
          <p:cNvSpPr>
            <a:spLocks noChangeShapeType="1"/>
          </p:cNvSpPr>
          <p:nvPr/>
        </p:nvSpPr>
        <p:spPr bwMode="auto">
          <a:xfrm>
            <a:off x="4819693" y="3277876"/>
            <a:ext cx="0" cy="2928233"/>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6" name="Line 12"/>
          <p:cNvSpPr>
            <a:spLocks noChangeAspect="1" noChangeShapeType="1"/>
          </p:cNvSpPr>
          <p:nvPr/>
        </p:nvSpPr>
        <p:spPr bwMode="auto">
          <a:xfrm>
            <a:off x="3214732" y="3267075"/>
            <a:ext cx="3008310" cy="2130425"/>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en-US">
              <a:latin typeface="Arial" pitchFamily="34" charset="0"/>
            </a:endParaRPr>
          </a:p>
        </p:txBody>
      </p:sp>
      <p:sp>
        <p:nvSpPr>
          <p:cNvPr id="27" name="Line 47"/>
          <p:cNvSpPr>
            <a:spLocks noChangeShapeType="1"/>
          </p:cNvSpPr>
          <p:nvPr/>
        </p:nvSpPr>
        <p:spPr bwMode="auto">
          <a:xfrm>
            <a:off x="3205314" y="2976563"/>
            <a:ext cx="0" cy="3229949"/>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8" name="Line 55"/>
          <p:cNvSpPr>
            <a:spLocks noChangeShapeType="1"/>
          </p:cNvSpPr>
          <p:nvPr/>
        </p:nvSpPr>
        <p:spPr bwMode="auto">
          <a:xfrm flipV="1">
            <a:off x="3210739" y="6203767"/>
            <a:ext cx="3209897" cy="2499"/>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9" name="Line 65"/>
          <p:cNvSpPr>
            <a:spLocks noChangeShapeType="1"/>
          </p:cNvSpPr>
          <p:nvPr/>
        </p:nvSpPr>
        <p:spPr bwMode="auto">
          <a:xfrm flipH="1">
            <a:off x="3204541" y="4106863"/>
            <a:ext cx="2056125"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22" name="Rectangle 54"/>
          <p:cNvSpPr>
            <a:spLocks noChangeArrowheads="1"/>
          </p:cNvSpPr>
          <p:nvPr/>
        </p:nvSpPr>
        <p:spPr bwMode="auto">
          <a:xfrm>
            <a:off x="4614341" y="6214655"/>
            <a:ext cx="389875" cy="33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a:latin typeface="Times New Roman" pitchFamily="-65" charset="0"/>
              </a:rPr>
              <a:t>15</a:t>
            </a:r>
            <a:endParaRPr lang="en-US" altLang="en-US" sz="1600" b="0" baseline="-25000" dirty="0">
              <a:latin typeface="Times New Roman" pitchFamily="-65" charset="0"/>
            </a:endParaRPr>
          </a:p>
        </p:txBody>
      </p:sp>
      <p:sp>
        <p:nvSpPr>
          <p:cNvPr id="23" name="Rectangle 48"/>
          <p:cNvSpPr>
            <a:spLocks noChangeArrowheads="1"/>
          </p:cNvSpPr>
          <p:nvPr/>
        </p:nvSpPr>
        <p:spPr bwMode="auto">
          <a:xfrm>
            <a:off x="4514894" y="3000479"/>
            <a:ext cx="643166" cy="307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a:latin typeface="Times New Roman" pitchFamily="-65" charset="0"/>
              </a:rPr>
              <a:t>LRAS</a:t>
            </a:r>
            <a:endParaRPr lang="en-US" altLang="en-US" sz="1400" b="0" baseline="-25000">
              <a:latin typeface="Times New Roman" pitchFamily="-65" charset="0"/>
            </a:endParaRPr>
          </a:p>
        </p:txBody>
      </p:sp>
      <p:sp>
        <p:nvSpPr>
          <p:cNvPr id="9" name="Line 65"/>
          <p:cNvSpPr>
            <a:spLocks noChangeShapeType="1"/>
          </p:cNvSpPr>
          <p:nvPr/>
        </p:nvSpPr>
        <p:spPr bwMode="auto">
          <a:xfrm flipH="1">
            <a:off x="3213253" y="4419600"/>
            <a:ext cx="1597467"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10" name="Line 65"/>
          <p:cNvSpPr>
            <a:spLocks noChangeShapeType="1"/>
          </p:cNvSpPr>
          <p:nvPr/>
        </p:nvSpPr>
        <p:spPr bwMode="auto">
          <a:xfrm flipH="1">
            <a:off x="3204541" y="3802063"/>
            <a:ext cx="1615151"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13" name="Rectangle 64"/>
          <p:cNvSpPr>
            <a:spLocks noChangeArrowheads="1"/>
          </p:cNvSpPr>
          <p:nvPr/>
        </p:nvSpPr>
        <p:spPr bwMode="auto">
          <a:xfrm>
            <a:off x="2675756" y="3640194"/>
            <a:ext cx="5437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16.5</a:t>
            </a:r>
          </a:p>
        </p:txBody>
      </p:sp>
      <p:sp>
        <p:nvSpPr>
          <p:cNvPr id="14" name="Rectangle 54"/>
          <p:cNvSpPr>
            <a:spLocks noChangeArrowheads="1"/>
          </p:cNvSpPr>
          <p:nvPr/>
        </p:nvSpPr>
        <p:spPr bwMode="auto">
          <a:xfrm>
            <a:off x="5037655" y="6207126"/>
            <a:ext cx="38901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a:latin typeface="Times New Roman" pitchFamily="-65" charset="0"/>
              </a:rPr>
              <a:t>16</a:t>
            </a:r>
            <a:endParaRPr lang="en-US" altLang="en-US" sz="1600" b="0" baseline="-25000" dirty="0">
              <a:latin typeface="Times New Roman" pitchFamily="-65" charset="0"/>
            </a:endParaRPr>
          </a:p>
        </p:txBody>
      </p:sp>
      <p:sp>
        <p:nvSpPr>
          <p:cNvPr id="15" name="Line 25"/>
          <p:cNvSpPr>
            <a:spLocks noChangeShapeType="1"/>
          </p:cNvSpPr>
          <p:nvPr/>
        </p:nvSpPr>
        <p:spPr bwMode="auto">
          <a:xfrm flipH="1">
            <a:off x="5245665" y="4200027"/>
            <a:ext cx="0" cy="2003740"/>
          </a:xfrm>
          <a:prstGeom prst="line">
            <a:avLst/>
          </a:prstGeom>
          <a:noFill/>
          <a:ln w="34925">
            <a:solidFill>
              <a:schemeClr val="tx1"/>
            </a:solidFill>
            <a:prstDash val="sysDot"/>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30" name="Rectangle 64"/>
          <p:cNvSpPr>
            <a:spLocks noChangeArrowheads="1"/>
          </p:cNvSpPr>
          <p:nvPr/>
        </p:nvSpPr>
        <p:spPr bwMode="auto">
          <a:xfrm>
            <a:off x="2670993" y="3937586"/>
            <a:ext cx="5437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15.5</a:t>
            </a:r>
          </a:p>
        </p:txBody>
      </p:sp>
      <p:sp>
        <p:nvSpPr>
          <p:cNvPr id="31" name="Rectangle 64"/>
          <p:cNvSpPr>
            <a:spLocks noChangeArrowheads="1"/>
          </p:cNvSpPr>
          <p:nvPr/>
        </p:nvSpPr>
        <p:spPr bwMode="auto">
          <a:xfrm>
            <a:off x="2667000" y="4237541"/>
            <a:ext cx="5437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14.5</a:t>
            </a:r>
          </a:p>
        </p:txBody>
      </p:sp>
      <p:sp>
        <p:nvSpPr>
          <p:cNvPr id="3" name="Rectangle 2"/>
          <p:cNvSpPr/>
          <p:nvPr/>
        </p:nvSpPr>
        <p:spPr>
          <a:xfrm>
            <a:off x="6198346" y="3966131"/>
            <a:ext cx="369012" cy="369332"/>
          </a:xfrm>
          <a:prstGeom prst="rect">
            <a:avLst/>
          </a:prstGeom>
        </p:spPr>
        <p:txBody>
          <a:bodyPr wrap="none">
            <a:spAutoFit/>
          </a:bodyPr>
          <a:lstStyle/>
          <a:p>
            <a:r>
              <a:rPr lang="en-US" altLang="en-US" sz="1800" i="1" dirty="0">
                <a:latin typeface="Symbol" panose="05050102010706020507" pitchFamily="18" charset="2"/>
              </a:rPr>
              <a:t>p</a:t>
            </a:r>
            <a:r>
              <a:rPr lang="en-US" altLang="en-US" sz="1800" dirty="0"/>
              <a:t> </a:t>
            </a:r>
            <a:endParaRPr lang="en-US" sz="1800" dirty="0"/>
          </a:p>
        </p:txBody>
      </p:sp>
      <p:sp>
        <p:nvSpPr>
          <p:cNvPr id="38" name="Rectangle 37"/>
          <p:cNvSpPr/>
          <p:nvPr/>
        </p:nvSpPr>
        <p:spPr>
          <a:xfrm>
            <a:off x="6207170" y="3966131"/>
            <a:ext cx="1994457" cy="369332"/>
          </a:xfrm>
          <a:prstGeom prst="rect">
            <a:avLst/>
          </a:prstGeom>
        </p:spPr>
        <p:txBody>
          <a:bodyPr wrap="none">
            <a:spAutoFit/>
          </a:bodyPr>
          <a:lstStyle/>
          <a:p>
            <a:r>
              <a:rPr lang="en-US" altLang="en-US" sz="1800" i="1" dirty="0">
                <a:latin typeface="Symbol" panose="05050102010706020507" pitchFamily="18" charset="2"/>
              </a:rPr>
              <a:t> </a:t>
            </a:r>
            <a:r>
              <a:rPr lang="en-US" altLang="en-US" sz="1800" i="1" dirty="0" smtClean="0">
                <a:latin typeface="Symbol" panose="05050102010706020507" pitchFamily="18" charset="2"/>
              </a:rPr>
              <a:t>   </a:t>
            </a:r>
            <a:r>
              <a:rPr lang="en-US" altLang="en-US" sz="1800" dirty="0" smtClean="0"/>
              <a:t>= 16.5/14.5 – 1   </a:t>
            </a:r>
            <a:endParaRPr lang="en-US" sz="1800" dirty="0"/>
          </a:p>
        </p:txBody>
      </p:sp>
      <p:sp>
        <p:nvSpPr>
          <p:cNvPr id="32" name="Rectangle 8"/>
          <p:cNvSpPr>
            <a:spLocks noGrp="1" noChangeArrowheads="1"/>
          </p:cNvSpPr>
          <p:nvPr>
            <p:ph idx="1"/>
          </p:nvPr>
        </p:nvSpPr>
        <p:spPr>
          <a:xfrm>
            <a:off x="381000" y="1524000"/>
            <a:ext cx="8445500" cy="4495800"/>
          </a:xfrm>
        </p:spPr>
        <p:txBody>
          <a:bodyPr/>
          <a:lstStyle/>
          <a:p>
            <a:pPr marL="0" indent="0" eaLnBrk="1" hangingPunct="1">
              <a:spcBef>
                <a:spcPct val="40000"/>
              </a:spcBef>
              <a:buNone/>
            </a:pPr>
            <a:r>
              <a:rPr lang="en-US" altLang="en-US" sz="2400" dirty="0" smtClean="0">
                <a:ea typeface="ヒラギノ角ゴ Pro W3" pitchFamily="-65" charset="-128"/>
              </a:rPr>
              <a:t>Demand-pull inflation</a:t>
            </a:r>
          </a:p>
          <a:p>
            <a:pPr marL="0" indent="0" eaLnBrk="1" hangingPunct="1">
              <a:spcBef>
                <a:spcPct val="40000"/>
              </a:spcBef>
              <a:buNone/>
            </a:pPr>
            <a:endParaRPr lang="en-US" altLang="en-US" sz="2400" dirty="0">
              <a:ea typeface="ヒラギノ角ゴ Pro W3" pitchFamily="-65" charset="-128"/>
            </a:endParaRPr>
          </a:p>
          <a:p>
            <a:pPr marL="0" indent="0" eaLnBrk="1" hangingPunct="1">
              <a:spcBef>
                <a:spcPct val="40000"/>
              </a:spcBef>
              <a:buNone/>
            </a:pPr>
            <a:endParaRPr lang="en-US" altLang="en-US" sz="2400" dirty="0" smtClean="0">
              <a:ea typeface="ヒラギノ角ゴ Pro W3" pitchFamily="-65" charset="-128"/>
            </a:endParaRPr>
          </a:p>
        </p:txBody>
      </p:sp>
      <p:graphicFrame>
        <p:nvGraphicFramePr>
          <p:cNvPr id="33" name="Object 3"/>
          <p:cNvGraphicFramePr>
            <a:graphicFrameLocks noChangeAspect="1"/>
          </p:cNvGraphicFramePr>
          <p:nvPr>
            <p:extLst>
              <p:ext uri="{D42A27DB-BD31-4B8C-83A1-F6EECF244321}">
                <p14:modId xmlns:p14="http://schemas.microsoft.com/office/powerpoint/2010/main" val="522101223"/>
              </p:ext>
            </p:extLst>
          </p:nvPr>
        </p:nvGraphicFramePr>
        <p:xfrm>
          <a:off x="3648155" y="2425700"/>
          <a:ext cx="1771650" cy="393700"/>
        </p:xfrm>
        <a:graphic>
          <a:graphicData uri="http://schemas.openxmlformats.org/presentationml/2006/ole">
            <mc:AlternateContent xmlns:mc="http://schemas.openxmlformats.org/markup-compatibility/2006">
              <mc:Choice xmlns:v="urn:schemas-microsoft-com:vml" Requires="v">
                <p:oleObj spid="_x0000_s3091" name="Equation" r:id="rId4" imgW="799920" imgH="177480" progId="Equation.DSMT4">
                  <p:embed/>
                </p:oleObj>
              </mc:Choice>
              <mc:Fallback>
                <p:oleObj name="Equation" r:id="rId4" imgW="799920" imgH="177480" progId="Equation.DSMT4">
                  <p:embed/>
                  <p:pic>
                    <p:nvPicPr>
                      <p:cNvPr id="0" name=""/>
                      <p:cNvPicPr>
                        <a:picLocks noChangeAspect="1" noChangeArrowheads="1"/>
                      </p:cNvPicPr>
                      <p:nvPr/>
                    </p:nvPicPr>
                    <p:blipFill>
                      <a:blip r:embed="rId5"/>
                      <a:srcRect/>
                      <a:stretch>
                        <a:fillRect/>
                      </a:stretch>
                    </p:blipFill>
                    <p:spPr bwMode="auto">
                      <a:xfrm>
                        <a:off x="3648155" y="2425700"/>
                        <a:ext cx="1771650" cy="393700"/>
                      </a:xfrm>
                      <a:prstGeom prst="rect">
                        <a:avLst/>
                      </a:prstGeom>
                      <a:noFill/>
                      <a:ln>
                        <a:noFill/>
                      </a:ln>
                    </p:spPr>
                  </p:pic>
                </p:oleObj>
              </mc:Fallback>
            </mc:AlternateContent>
          </a:graphicData>
        </a:graphic>
      </p:graphicFrame>
      <p:cxnSp>
        <p:nvCxnSpPr>
          <p:cNvPr id="35" name="Straight Arrow Connector 34"/>
          <p:cNvCxnSpPr/>
          <p:nvPr/>
        </p:nvCxnSpPr>
        <p:spPr>
          <a:xfrm rot="5400000">
            <a:off x="5252085" y="2299335"/>
            <a:ext cx="0" cy="182880"/>
          </a:xfrm>
          <a:prstGeom prst="straightConnector1">
            <a:avLst/>
          </a:prstGeom>
          <a:ln w="5715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V="1">
            <a:off x="4318000" y="2065378"/>
            <a:ext cx="0" cy="358856"/>
          </a:xfrm>
          <a:prstGeom prst="straightConnector1">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V="1">
            <a:off x="4876800" y="2060494"/>
            <a:ext cx="0" cy="358856"/>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V="1">
            <a:off x="3860800" y="2065378"/>
            <a:ext cx="0" cy="358856"/>
          </a:xfrm>
          <a:prstGeom prst="straightConnector1">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7848600" y="3962400"/>
            <a:ext cx="1083951" cy="369332"/>
          </a:xfrm>
          <a:prstGeom prst="rect">
            <a:avLst/>
          </a:prstGeom>
        </p:spPr>
        <p:txBody>
          <a:bodyPr wrap="none">
            <a:spAutoFit/>
          </a:bodyPr>
          <a:lstStyle/>
          <a:p>
            <a:r>
              <a:rPr lang="en-US" altLang="en-US" sz="1800" dirty="0" smtClean="0"/>
              <a:t>= 14.8%  </a:t>
            </a:r>
            <a:endParaRPr lang="en-US" sz="1800" dirty="0"/>
          </a:p>
        </p:txBody>
      </p:sp>
      <p:sp>
        <p:nvSpPr>
          <p:cNvPr id="34" name="Rectangle 4"/>
          <p:cNvSpPr>
            <a:spLocks noGrp="1" noChangeArrowheads="1"/>
          </p:cNvSpPr>
          <p:nvPr>
            <p:ph type="title"/>
          </p:nvPr>
        </p:nvSpPr>
        <p:spPr>
          <a:xfrm>
            <a:off x="457200" y="0"/>
            <a:ext cx="8229600" cy="1143000"/>
          </a:xfrm>
        </p:spPr>
        <p:txBody>
          <a:bodyPr>
            <a:normAutofit/>
          </a:bodyPr>
          <a:lstStyle/>
          <a:p>
            <a:r>
              <a:rPr lang="en-US" altLang="en-US" sz="4000" dirty="0" smtClean="0"/>
              <a:t>Fisher’s Equation </a:t>
            </a:r>
            <a:r>
              <a:rPr lang="en-US" altLang="en-US" sz="4000" dirty="0"/>
              <a:t>of </a:t>
            </a:r>
            <a:r>
              <a:rPr lang="en-US" altLang="en-US" sz="4000" dirty="0" smtClean="0"/>
              <a:t>Exchange</a:t>
            </a:r>
            <a:endParaRPr lang="en-US" altLang="en-US" sz="4000" dirty="0" smtClean="0">
              <a:ea typeface="ヒラギノ角ゴ Pro W3" pitchFamily="-65" charset="-128"/>
            </a:endParaRPr>
          </a:p>
        </p:txBody>
      </p:sp>
    </p:spTree>
    <p:extLst>
      <p:ext uri="{BB962C8B-B14F-4D97-AF65-F5344CB8AC3E}">
        <p14:creationId xmlns:p14="http://schemas.microsoft.com/office/powerpoint/2010/main" val="8854085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37"/>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8" grpId="0"/>
      <p:bldP spid="4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Line 12"/>
          <p:cNvSpPr>
            <a:spLocks noChangeShapeType="1"/>
          </p:cNvSpPr>
          <p:nvPr/>
        </p:nvSpPr>
        <p:spPr bwMode="auto">
          <a:xfrm>
            <a:off x="5703142" y="3267075"/>
            <a:ext cx="0" cy="2928233"/>
          </a:xfrm>
          <a:prstGeom prst="line">
            <a:avLst/>
          </a:prstGeom>
          <a:noFill/>
          <a:ln w="44450">
            <a:solidFill>
              <a:srgbClr val="00B0F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 name="Line 62"/>
          <p:cNvSpPr>
            <a:spLocks noChangeAspect="1" noChangeShapeType="1"/>
          </p:cNvSpPr>
          <p:nvPr/>
        </p:nvSpPr>
        <p:spPr bwMode="auto">
          <a:xfrm flipV="1">
            <a:off x="3219495" y="3429000"/>
            <a:ext cx="3044825" cy="2089150"/>
          </a:xfrm>
          <a:prstGeom prst="line">
            <a:avLst/>
          </a:prstGeom>
          <a:noFill/>
          <a:ln w="44450">
            <a:solidFill>
              <a:schemeClr val="tx1"/>
            </a:solidFill>
            <a:round/>
            <a:headEnd type="none" w="lg" len="lg"/>
            <a:tailEnd/>
          </a:ln>
          <a:extLst>
            <a:ext uri="{909E8E84-426E-40DD-AFC4-6F175D3DCCD1}">
              <a14:hiddenFill xmlns:a14="http://schemas.microsoft.com/office/drawing/2010/main">
                <a:noFill/>
              </a14:hiddenFill>
            </a:ext>
          </a:extLst>
        </p:spPr>
        <p:txBody>
          <a:bodyPr/>
          <a:lstStyle/>
          <a:p>
            <a:pPr>
              <a:defRPr/>
            </a:pPr>
            <a:endParaRPr lang="en-US" sz="2000">
              <a:ln>
                <a:solidFill>
                  <a:schemeClr val="bg1">
                    <a:lumMod val="75000"/>
                  </a:schemeClr>
                </a:solidFill>
              </a:ln>
            </a:endParaRPr>
          </a:p>
        </p:txBody>
      </p:sp>
      <p:sp>
        <p:nvSpPr>
          <p:cNvPr id="7" name="Line 12"/>
          <p:cNvSpPr>
            <a:spLocks noChangeAspect="1" noChangeShapeType="1"/>
          </p:cNvSpPr>
          <p:nvPr/>
        </p:nvSpPr>
        <p:spPr bwMode="auto">
          <a:xfrm>
            <a:off x="3937294" y="3169917"/>
            <a:ext cx="2286452" cy="1617663"/>
          </a:xfrm>
          <a:prstGeom prst="line">
            <a:avLst/>
          </a:prstGeom>
          <a:noFill/>
          <a:ln w="44450">
            <a:solidFill>
              <a:schemeClr val="bg1">
                <a:lumMod val="75000"/>
              </a:schemeClr>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 name="Text Box 20"/>
          <p:cNvSpPr txBox="1">
            <a:spLocks noChangeArrowheads="1"/>
          </p:cNvSpPr>
          <p:nvPr/>
        </p:nvSpPr>
        <p:spPr bwMode="auto">
          <a:xfrm rot="2124768">
            <a:off x="5889548" y="5040904"/>
            <a:ext cx="546220" cy="307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spcBef>
                <a:spcPct val="50000"/>
              </a:spcBef>
            </a:pPr>
            <a:r>
              <a:rPr lang="en-US" altLang="en-US" sz="1400" b="0" dirty="0">
                <a:latin typeface="Times New Roman" pitchFamily="-65" charset="0"/>
              </a:rPr>
              <a:t>AD</a:t>
            </a:r>
            <a:endParaRPr lang="en-US" altLang="en-US" sz="1400" b="0" baseline="-25000" dirty="0">
              <a:latin typeface="Times New Roman" pitchFamily="-65" charset="0"/>
            </a:endParaRPr>
          </a:p>
        </p:txBody>
      </p:sp>
      <p:sp>
        <p:nvSpPr>
          <p:cNvPr id="20" name="Rectangle 48"/>
          <p:cNvSpPr>
            <a:spLocks noChangeArrowheads="1"/>
          </p:cNvSpPr>
          <p:nvPr/>
        </p:nvSpPr>
        <p:spPr bwMode="auto">
          <a:xfrm rot="19524547">
            <a:off x="3114335" y="5057746"/>
            <a:ext cx="633548" cy="307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a:latin typeface="Times New Roman" pitchFamily="-65" charset="0"/>
              </a:rPr>
              <a:t>SRAS</a:t>
            </a:r>
            <a:endParaRPr lang="en-US" altLang="en-US" sz="1400" b="0" baseline="-25000" dirty="0">
              <a:latin typeface="Times New Roman" pitchFamily="-65" charset="0"/>
            </a:endParaRPr>
          </a:p>
        </p:txBody>
      </p:sp>
      <p:sp>
        <p:nvSpPr>
          <p:cNvPr id="24" name="Line 62"/>
          <p:cNvSpPr>
            <a:spLocks noChangeAspect="1" noChangeShapeType="1"/>
          </p:cNvSpPr>
          <p:nvPr/>
        </p:nvSpPr>
        <p:spPr bwMode="auto">
          <a:xfrm flipV="1">
            <a:off x="3213253" y="3995259"/>
            <a:ext cx="3075607" cy="2111854"/>
          </a:xfrm>
          <a:prstGeom prst="line">
            <a:avLst/>
          </a:prstGeom>
          <a:noFill/>
          <a:ln w="44450">
            <a:solidFill>
              <a:srgbClr val="00B0F0"/>
            </a:solidFill>
            <a:round/>
            <a:headEnd type="none" w="lg" len="lg"/>
            <a:tailEnd/>
          </a:ln>
          <a:extLst>
            <a:ext uri="{909E8E84-426E-40DD-AFC4-6F175D3DCCD1}">
              <a14:hiddenFill xmlns:a14="http://schemas.microsoft.com/office/drawing/2010/main">
                <a:noFill/>
              </a14:hiddenFill>
            </a:ext>
          </a:extLst>
        </p:spPr>
        <p:txBody>
          <a:bodyPr/>
          <a:lstStyle/>
          <a:p>
            <a:pPr>
              <a:defRPr/>
            </a:pPr>
            <a:endParaRPr lang="en-US" sz="2000">
              <a:ln>
                <a:solidFill>
                  <a:schemeClr val="bg1">
                    <a:lumMod val="75000"/>
                  </a:schemeClr>
                </a:solidFill>
              </a:ln>
            </a:endParaRPr>
          </a:p>
        </p:txBody>
      </p:sp>
      <p:sp>
        <p:nvSpPr>
          <p:cNvPr id="25" name="Line 12"/>
          <p:cNvSpPr>
            <a:spLocks noChangeShapeType="1"/>
          </p:cNvSpPr>
          <p:nvPr/>
        </p:nvSpPr>
        <p:spPr bwMode="auto">
          <a:xfrm>
            <a:off x="4819693" y="3277876"/>
            <a:ext cx="0" cy="2928233"/>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6" name="Line 12"/>
          <p:cNvSpPr>
            <a:spLocks noChangeAspect="1" noChangeShapeType="1"/>
          </p:cNvSpPr>
          <p:nvPr/>
        </p:nvSpPr>
        <p:spPr bwMode="auto">
          <a:xfrm>
            <a:off x="3214732" y="3267075"/>
            <a:ext cx="3008310" cy="2130425"/>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en-US">
              <a:latin typeface="Arial" pitchFamily="34" charset="0"/>
            </a:endParaRPr>
          </a:p>
        </p:txBody>
      </p:sp>
      <p:sp>
        <p:nvSpPr>
          <p:cNvPr id="27" name="Line 47"/>
          <p:cNvSpPr>
            <a:spLocks noChangeShapeType="1"/>
          </p:cNvSpPr>
          <p:nvPr/>
        </p:nvSpPr>
        <p:spPr bwMode="auto">
          <a:xfrm>
            <a:off x="3205314" y="2976563"/>
            <a:ext cx="0" cy="3229949"/>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8" name="Line 55"/>
          <p:cNvSpPr>
            <a:spLocks noChangeShapeType="1"/>
          </p:cNvSpPr>
          <p:nvPr/>
        </p:nvSpPr>
        <p:spPr bwMode="auto">
          <a:xfrm flipV="1">
            <a:off x="3210739" y="6203767"/>
            <a:ext cx="3209897" cy="2499"/>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9" name="Line 65"/>
          <p:cNvSpPr>
            <a:spLocks noChangeShapeType="1"/>
          </p:cNvSpPr>
          <p:nvPr/>
        </p:nvSpPr>
        <p:spPr bwMode="auto">
          <a:xfrm flipH="1">
            <a:off x="3204541" y="4106863"/>
            <a:ext cx="2056125"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22" name="Rectangle 54"/>
          <p:cNvSpPr>
            <a:spLocks noChangeArrowheads="1"/>
          </p:cNvSpPr>
          <p:nvPr/>
        </p:nvSpPr>
        <p:spPr bwMode="auto">
          <a:xfrm>
            <a:off x="4614341" y="6214655"/>
            <a:ext cx="389875" cy="33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a:latin typeface="Times New Roman" pitchFamily="-65" charset="0"/>
              </a:rPr>
              <a:t>15</a:t>
            </a:r>
            <a:endParaRPr lang="en-US" altLang="en-US" sz="1600" b="0" baseline="-25000" dirty="0">
              <a:latin typeface="Times New Roman" pitchFamily="-65" charset="0"/>
            </a:endParaRPr>
          </a:p>
        </p:txBody>
      </p:sp>
      <p:sp>
        <p:nvSpPr>
          <p:cNvPr id="23" name="Rectangle 48"/>
          <p:cNvSpPr>
            <a:spLocks noChangeArrowheads="1"/>
          </p:cNvSpPr>
          <p:nvPr/>
        </p:nvSpPr>
        <p:spPr bwMode="auto">
          <a:xfrm>
            <a:off x="4514894" y="3000479"/>
            <a:ext cx="643166" cy="307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a:latin typeface="Times New Roman" pitchFamily="-65" charset="0"/>
              </a:rPr>
              <a:t>LRAS</a:t>
            </a:r>
            <a:endParaRPr lang="en-US" altLang="en-US" sz="1400" b="0" baseline="-25000">
              <a:latin typeface="Times New Roman" pitchFamily="-65" charset="0"/>
            </a:endParaRPr>
          </a:p>
        </p:txBody>
      </p:sp>
      <p:sp>
        <p:nvSpPr>
          <p:cNvPr id="9" name="Line 65"/>
          <p:cNvSpPr>
            <a:spLocks noChangeShapeType="1"/>
          </p:cNvSpPr>
          <p:nvPr/>
        </p:nvSpPr>
        <p:spPr bwMode="auto">
          <a:xfrm flipH="1">
            <a:off x="3213253" y="4419600"/>
            <a:ext cx="1597467"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10" name="Line 65"/>
          <p:cNvSpPr>
            <a:spLocks noChangeShapeType="1"/>
          </p:cNvSpPr>
          <p:nvPr/>
        </p:nvSpPr>
        <p:spPr bwMode="auto">
          <a:xfrm flipH="1">
            <a:off x="4787945" y="4425868"/>
            <a:ext cx="914400"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14" name="Rectangle 54"/>
          <p:cNvSpPr>
            <a:spLocks noChangeArrowheads="1"/>
          </p:cNvSpPr>
          <p:nvPr/>
        </p:nvSpPr>
        <p:spPr bwMode="auto">
          <a:xfrm>
            <a:off x="5037655" y="6207126"/>
            <a:ext cx="47045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16</a:t>
            </a:r>
            <a:endParaRPr lang="en-US" altLang="en-US" sz="1600" b="0" baseline="-25000" dirty="0">
              <a:latin typeface="Times New Roman" pitchFamily="-65" charset="0"/>
            </a:endParaRPr>
          </a:p>
        </p:txBody>
      </p:sp>
      <p:sp>
        <p:nvSpPr>
          <p:cNvPr id="15" name="Line 25"/>
          <p:cNvSpPr>
            <a:spLocks noChangeShapeType="1"/>
          </p:cNvSpPr>
          <p:nvPr/>
        </p:nvSpPr>
        <p:spPr bwMode="auto">
          <a:xfrm flipH="1">
            <a:off x="5245665" y="4200027"/>
            <a:ext cx="0" cy="2003740"/>
          </a:xfrm>
          <a:prstGeom prst="line">
            <a:avLst/>
          </a:prstGeom>
          <a:noFill/>
          <a:ln w="34925">
            <a:solidFill>
              <a:schemeClr val="tx1"/>
            </a:solidFill>
            <a:prstDash val="sysDot"/>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30" name="Rectangle 64"/>
          <p:cNvSpPr>
            <a:spLocks noChangeArrowheads="1"/>
          </p:cNvSpPr>
          <p:nvPr/>
        </p:nvSpPr>
        <p:spPr bwMode="auto">
          <a:xfrm>
            <a:off x="2670993" y="3937586"/>
            <a:ext cx="5437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15.5</a:t>
            </a:r>
          </a:p>
        </p:txBody>
      </p:sp>
      <p:sp>
        <p:nvSpPr>
          <p:cNvPr id="31" name="Rectangle 64"/>
          <p:cNvSpPr>
            <a:spLocks noChangeArrowheads="1"/>
          </p:cNvSpPr>
          <p:nvPr/>
        </p:nvSpPr>
        <p:spPr bwMode="auto">
          <a:xfrm>
            <a:off x="2667000" y="4237541"/>
            <a:ext cx="5437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14.5</a:t>
            </a:r>
          </a:p>
        </p:txBody>
      </p:sp>
      <p:sp>
        <p:nvSpPr>
          <p:cNvPr id="3" name="Rectangle 2"/>
          <p:cNvSpPr/>
          <p:nvPr/>
        </p:nvSpPr>
        <p:spPr>
          <a:xfrm>
            <a:off x="6198346" y="3966131"/>
            <a:ext cx="369012" cy="369332"/>
          </a:xfrm>
          <a:prstGeom prst="rect">
            <a:avLst/>
          </a:prstGeom>
        </p:spPr>
        <p:txBody>
          <a:bodyPr wrap="none">
            <a:spAutoFit/>
          </a:bodyPr>
          <a:lstStyle/>
          <a:p>
            <a:r>
              <a:rPr lang="en-US" altLang="en-US" sz="1800" i="1" dirty="0">
                <a:latin typeface="Symbol" panose="05050102010706020507" pitchFamily="18" charset="2"/>
              </a:rPr>
              <a:t>p</a:t>
            </a:r>
            <a:r>
              <a:rPr lang="en-US" altLang="en-US" sz="1800" dirty="0"/>
              <a:t> </a:t>
            </a:r>
            <a:endParaRPr lang="en-US" sz="1800" dirty="0"/>
          </a:p>
        </p:txBody>
      </p:sp>
      <p:sp>
        <p:nvSpPr>
          <p:cNvPr id="36" name="Rectangle 35"/>
          <p:cNvSpPr/>
          <p:nvPr/>
        </p:nvSpPr>
        <p:spPr>
          <a:xfrm>
            <a:off x="7883570" y="3966131"/>
            <a:ext cx="795411" cy="369332"/>
          </a:xfrm>
          <a:prstGeom prst="rect">
            <a:avLst/>
          </a:prstGeom>
        </p:spPr>
        <p:txBody>
          <a:bodyPr wrap="none">
            <a:spAutoFit/>
          </a:bodyPr>
          <a:lstStyle/>
          <a:p>
            <a:r>
              <a:rPr lang="en-US" altLang="en-US" sz="1800" dirty="0" smtClean="0"/>
              <a:t>= 0%  </a:t>
            </a:r>
            <a:endParaRPr lang="en-US" sz="1800" dirty="0"/>
          </a:p>
        </p:txBody>
      </p:sp>
      <p:sp>
        <p:nvSpPr>
          <p:cNvPr id="38" name="Rectangle 37"/>
          <p:cNvSpPr/>
          <p:nvPr/>
        </p:nvSpPr>
        <p:spPr>
          <a:xfrm>
            <a:off x="6207170" y="3966131"/>
            <a:ext cx="1994457" cy="369332"/>
          </a:xfrm>
          <a:prstGeom prst="rect">
            <a:avLst/>
          </a:prstGeom>
        </p:spPr>
        <p:txBody>
          <a:bodyPr wrap="none">
            <a:spAutoFit/>
          </a:bodyPr>
          <a:lstStyle/>
          <a:p>
            <a:r>
              <a:rPr lang="en-US" altLang="en-US" sz="1800" i="1" dirty="0">
                <a:latin typeface="Symbol" panose="05050102010706020507" pitchFamily="18" charset="2"/>
              </a:rPr>
              <a:t> </a:t>
            </a:r>
            <a:r>
              <a:rPr lang="en-US" altLang="en-US" sz="1800" i="1" dirty="0" smtClean="0">
                <a:latin typeface="Symbol" panose="05050102010706020507" pitchFamily="18" charset="2"/>
              </a:rPr>
              <a:t>   </a:t>
            </a:r>
            <a:r>
              <a:rPr lang="en-US" altLang="en-US" sz="1800" dirty="0" smtClean="0"/>
              <a:t>= 14.5/14.5 – 1   </a:t>
            </a:r>
            <a:endParaRPr lang="en-US" sz="1800" dirty="0"/>
          </a:p>
        </p:txBody>
      </p:sp>
      <p:sp>
        <p:nvSpPr>
          <p:cNvPr id="32" name="Rectangle 8"/>
          <p:cNvSpPr>
            <a:spLocks noGrp="1" noChangeArrowheads="1"/>
          </p:cNvSpPr>
          <p:nvPr>
            <p:ph idx="1"/>
          </p:nvPr>
        </p:nvSpPr>
        <p:spPr>
          <a:xfrm>
            <a:off x="381000" y="1524000"/>
            <a:ext cx="8445500" cy="4495800"/>
          </a:xfrm>
        </p:spPr>
        <p:txBody>
          <a:bodyPr/>
          <a:lstStyle/>
          <a:p>
            <a:pPr marL="0" indent="0" eaLnBrk="1" hangingPunct="1">
              <a:spcBef>
                <a:spcPct val="40000"/>
              </a:spcBef>
              <a:buNone/>
            </a:pPr>
            <a:r>
              <a:rPr lang="en-US" altLang="en-US" sz="2400" dirty="0" smtClean="0">
                <a:ea typeface="ヒラギノ角ゴ Pro W3" pitchFamily="-65" charset="-128"/>
              </a:rPr>
              <a:t>Demand-pull inflation</a:t>
            </a:r>
            <a:r>
              <a:rPr lang="en-US" altLang="en-US" sz="2400" b="1" dirty="0" smtClean="0">
                <a:solidFill>
                  <a:srgbClr val="FF0000"/>
                </a:solidFill>
                <a:ea typeface="ヒラギノ角ゴ Pro W3" pitchFamily="-65" charset="-128"/>
              </a:rPr>
              <a:t>?</a:t>
            </a:r>
          </a:p>
          <a:p>
            <a:pPr marL="0" indent="0" eaLnBrk="1" hangingPunct="1">
              <a:spcBef>
                <a:spcPct val="40000"/>
              </a:spcBef>
              <a:buNone/>
            </a:pPr>
            <a:endParaRPr lang="en-US" altLang="en-US" sz="2400" dirty="0">
              <a:ea typeface="ヒラギノ角ゴ Pro W3" pitchFamily="-65" charset="-128"/>
            </a:endParaRPr>
          </a:p>
          <a:p>
            <a:pPr marL="0" indent="0" eaLnBrk="1" hangingPunct="1">
              <a:spcBef>
                <a:spcPct val="40000"/>
              </a:spcBef>
              <a:buNone/>
            </a:pPr>
            <a:endParaRPr lang="en-US" altLang="en-US" sz="2400" dirty="0" smtClean="0">
              <a:ea typeface="ヒラギノ角ゴ Pro W3" pitchFamily="-65" charset="-128"/>
            </a:endParaRPr>
          </a:p>
        </p:txBody>
      </p:sp>
      <p:sp>
        <p:nvSpPr>
          <p:cNvPr id="37" name="Rectangle 54"/>
          <p:cNvSpPr>
            <a:spLocks noChangeArrowheads="1"/>
          </p:cNvSpPr>
          <p:nvPr/>
        </p:nvSpPr>
        <p:spPr bwMode="auto">
          <a:xfrm>
            <a:off x="5492795" y="6207126"/>
            <a:ext cx="47045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17</a:t>
            </a:r>
            <a:endParaRPr lang="en-US" altLang="en-US" sz="1600" b="0" baseline="-25000" dirty="0">
              <a:latin typeface="Times New Roman" pitchFamily="-65" charset="0"/>
            </a:endParaRPr>
          </a:p>
        </p:txBody>
      </p:sp>
      <p:sp>
        <p:nvSpPr>
          <p:cNvPr id="33" name="Rectangle 4"/>
          <p:cNvSpPr>
            <a:spLocks noGrp="1" noChangeArrowheads="1"/>
          </p:cNvSpPr>
          <p:nvPr>
            <p:ph type="title"/>
          </p:nvPr>
        </p:nvSpPr>
        <p:spPr>
          <a:xfrm>
            <a:off x="457200" y="0"/>
            <a:ext cx="8229600" cy="1143000"/>
          </a:xfrm>
        </p:spPr>
        <p:txBody>
          <a:bodyPr>
            <a:normAutofit/>
          </a:bodyPr>
          <a:lstStyle/>
          <a:p>
            <a:r>
              <a:rPr lang="en-US" altLang="en-US" sz="4000" dirty="0" smtClean="0"/>
              <a:t>Fisher’s Equation </a:t>
            </a:r>
            <a:r>
              <a:rPr lang="en-US" altLang="en-US" sz="4000" dirty="0"/>
              <a:t>of </a:t>
            </a:r>
            <a:r>
              <a:rPr lang="en-US" altLang="en-US" sz="4000" dirty="0" smtClean="0"/>
              <a:t>Exchange</a:t>
            </a:r>
            <a:endParaRPr lang="en-US" altLang="en-US" sz="4000" dirty="0" smtClean="0">
              <a:ea typeface="ヒラギノ角ゴ Pro W3" pitchFamily="-65" charset="-128"/>
            </a:endParaRPr>
          </a:p>
        </p:txBody>
      </p:sp>
    </p:spTree>
    <p:extLst>
      <p:ext uri="{BB962C8B-B14F-4D97-AF65-F5344CB8AC3E}">
        <p14:creationId xmlns:p14="http://schemas.microsoft.com/office/powerpoint/2010/main" val="19059701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24" grpId="0" animBg="1"/>
      <p:bldP spid="10" grpId="0" animBg="1"/>
      <p:bldP spid="3" grpId="0"/>
      <p:bldP spid="36" grpId="0"/>
      <p:bldP spid="38" grpId="0"/>
      <p:bldP spid="3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8"/>
          <p:cNvSpPr>
            <a:spLocks noGrp="1" noChangeArrowheads="1"/>
          </p:cNvSpPr>
          <p:nvPr>
            <p:ph idx="1"/>
          </p:nvPr>
        </p:nvSpPr>
        <p:spPr>
          <a:xfrm>
            <a:off x="381000" y="1524000"/>
            <a:ext cx="8445500" cy="4495800"/>
          </a:xfrm>
        </p:spPr>
        <p:txBody>
          <a:bodyPr/>
          <a:lstStyle/>
          <a:p>
            <a:pPr marL="0" indent="0">
              <a:spcBef>
                <a:spcPct val="40000"/>
              </a:spcBef>
              <a:buNone/>
            </a:pPr>
            <a:r>
              <a:rPr lang="en-US" altLang="en-US" sz="2400" dirty="0">
                <a:ea typeface="ヒラギノ角ゴ Pro W3" pitchFamily="-65" charset="-128"/>
              </a:rPr>
              <a:t>Cost-push inflation</a:t>
            </a:r>
            <a:endParaRPr lang="en-US" altLang="en-US" sz="2400" dirty="0" smtClean="0">
              <a:ea typeface="ヒラギノ角ゴ Pro W3" pitchFamily="-65" charset="-128"/>
            </a:endParaRPr>
          </a:p>
          <a:p>
            <a:pPr marL="0" indent="0" eaLnBrk="1" hangingPunct="1">
              <a:spcBef>
                <a:spcPct val="40000"/>
              </a:spcBef>
              <a:buNone/>
            </a:pPr>
            <a:endParaRPr lang="en-US" altLang="en-US" sz="2400" dirty="0">
              <a:ea typeface="ヒラギノ角ゴ Pro W3" pitchFamily="-65" charset="-128"/>
            </a:endParaRPr>
          </a:p>
          <a:p>
            <a:pPr marL="0" indent="0" eaLnBrk="1" hangingPunct="1">
              <a:spcBef>
                <a:spcPct val="40000"/>
              </a:spcBef>
              <a:buNone/>
            </a:pPr>
            <a:endParaRPr lang="en-US" altLang="en-US" sz="2400" dirty="0" smtClean="0">
              <a:ea typeface="ヒラギノ角ゴ Pro W3" pitchFamily="-65" charset="-128"/>
            </a:endParaRPr>
          </a:p>
        </p:txBody>
      </p:sp>
      <p:sp>
        <p:nvSpPr>
          <p:cNvPr id="5" name="Line 62"/>
          <p:cNvSpPr>
            <a:spLocks noChangeAspect="1" noChangeShapeType="1"/>
          </p:cNvSpPr>
          <p:nvPr/>
        </p:nvSpPr>
        <p:spPr bwMode="auto">
          <a:xfrm flipV="1">
            <a:off x="3219495" y="3429000"/>
            <a:ext cx="3044825" cy="2089150"/>
          </a:xfrm>
          <a:prstGeom prst="line">
            <a:avLst/>
          </a:prstGeom>
          <a:noFill/>
          <a:ln w="44450">
            <a:solidFill>
              <a:schemeClr val="tx1"/>
            </a:solidFill>
            <a:round/>
            <a:headEnd type="none" w="lg" len="lg"/>
            <a:tailEnd/>
          </a:ln>
          <a:extLst>
            <a:ext uri="{909E8E84-426E-40DD-AFC4-6F175D3DCCD1}">
              <a14:hiddenFill xmlns:a14="http://schemas.microsoft.com/office/drawing/2010/main">
                <a:noFill/>
              </a14:hiddenFill>
            </a:ext>
          </a:extLst>
        </p:spPr>
        <p:txBody>
          <a:bodyPr/>
          <a:lstStyle/>
          <a:p>
            <a:pPr>
              <a:defRPr/>
            </a:pPr>
            <a:endParaRPr lang="en-US" sz="2000">
              <a:ln>
                <a:solidFill>
                  <a:schemeClr val="bg1">
                    <a:lumMod val="75000"/>
                  </a:schemeClr>
                </a:solidFill>
              </a:ln>
            </a:endParaRPr>
          </a:p>
        </p:txBody>
      </p:sp>
      <p:sp>
        <p:nvSpPr>
          <p:cNvPr id="7" name="Line 12"/>
          <p:cNvSpPr>
            <a:spLocks noChangeAspect="1" noChangeShapeType="1"/>
          </p:cNvSpPr>
          <p:nvPr/>
        </p:nvSpPr>
        <p:spPr bwMode="auto">
          <a:xfrm flipH="1">
            <a:off x="3234918" y="3268663"/>
            <a:ext cx="2286452" cy="1617663"/>
          </a:xfrm>
          <a:prstGeom prst="line">
            <a:avLst/>
          </a:prstGeom>
          <a:noFill/>
          <a:ln w="44450">
            <a:solidFill>
              <a:schemeClr val="bg1">
                <a:lumMod val="75000"/>
              </a:schemeClr>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 name="Text Box 20"/>
          <p:cNvSpPr txBox="1">
            <a:spLocks noChangeArrowheads="1"/>
          </p:cNvSpPr>
          <p:nvPr/>
        </p:nvSpPr>
        <p:spPr bwMode="auto">
          <a:xfrm rot="2124768">
            <a:off x="5889548" y="5040904"/>
            <a:ext cx="546220" cy="307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spcBef>
                <a:spcPct val="50000"/>
              </a:spcBef>
            </a:pPr>
            <a:r>
              <a:rPr lang="en-US" altLang="en-US" sz="1400" b="0" dirty="0">
                <a:latin typeface="Times New Roman" pitchFamily="-65" charset="0"/>
              </a:rPr>
              <a:t>AD</a:t>
            </a:r>
            <a:endParaRPr lang="en-US" altLang="en-US" sz="1400" b="0" baseline="-25000" dirty="0">
              <a:latin typeface="Times New Roman" pitchFamily="-65" charset="0"/>
            </a:endParaRPr>
          </a:p>
        </p:txBody>
      </p:sp>
      <p:sp>
        <p:nvSpPr>
          <p:cNvPr id="20" name="Rectangle 48"/>
          <p:cNvSpPr>
            <a:spLocks noChangeArrowheads="1"/>
          </p:cNvSpPr>
          <p:nvPr/>
        </p:nvSpPr>
        <p:spPr bwMode="auto">
          <a:xfrm rot="19524547">
            <a:off x="3114335" y="5057746"/>
            <a:ext cx="633548" cy="307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a:latin typeface="Times New Roman" pitchFamily="-65" charset="0"/>
              </a:rPr>
              <a:t>SRAS</a:t>
            </a:r>
            <a:endParaRPr lang="en-US" altLang="en-US" sz="1400" b="0" baseline="-25000" dirty="0">
              <a:latin typeface="Times New Roman" pitchFamily="-65" charset="0"/>
            </a:endParaRPr>
          </a:p>
        </p:txBody>
      </p:sp>
      <p:sp>
        <p:nvSpPr>
          <p:cNvPr id="25" name="Line 12"/>
          <p:cNvSpPr>
            <a:spLocks noChangeShapeType="1"/>
          </p:cNvSpPr>
          <p:nvPr/>
        </p:nvSpPr>
        <p:spPr bwMode="auto">
          <a:xfrm>
            <a:off x="4819693" y="3277876"/>
            <a:ext cx="0" cy="2928233"/>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6" name="Line 12"/>
          <p:cNvSpPr>
            <a:spLocks noChangeAspect="1" noChangeShapeType="1"/>
          </p:cNvSpPr>
          <p:nvPr/>
        </p:nvSpPr>
        <p:spPr bwMode="auto">
          <a:xfrm>
            <a:off x="3214732" y="3267075"/>
            <a:ext cx="3008310" cy="2130425"/>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en-US">
              <a:latin typeface="Arial" pitchFamily="34" charset="0"/>
            </a:endParaRPr>
          </a:p>
        </p:txBody>
      </p:sp>
      <p:sp>
        <p:nvSpPr>
          <p:cNvPr id="27" name="Line 47"/>
          <p:cNvSpPr>
            <a:spLocks noChangeShapeType="1"/>
          </p:cNvSpPr>
          <p:nvPr/>
        </p:nvSpPr>
        <p:spPr bwMode="auto">
          <a:xfrm>
            <a:off x="3205314" y="2976563"/>
            <a:ext cx="0" cy="3229949"/>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8" name="Line 55"/>
          <p:cNvSpPr>
            <a:spLocks noChangeShapeType="1"/>
          </p:cNvSpPr>
          <p:nvPr/>
        </p:nvSpPr>
        <p:spPr bwMode="auto">
          <a:xfrm flipV="1">
            <a:off x="3210739" y="6203767"/>
            <a:ext cx="3209897" cy="2499"/>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9" name="Line 65"/>
          <p:cNvSpPr>
            <a:spLocks noChangeShapeType="1"/>
          </p:cNvSpPr>
          <p:nvPr/>
        </p:nvSpPr>
        <p:spPr bwMode="auto">
          <a:xfrm flipH="1">
            <a:off x="3204540" y="4106863"/>
            <a:ext cx="1156865"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22" name="Rectangle 54"/>
          <p:cNvSpPr>
            <a:spLocks noChangeArrowheads="1"/>
          </p:cNvSpPr>
          <p:nvPr/>
        </p:nvSpPr>
        <p:spPr bwMode="auto">
          <a:xfrm>
            <a:off x="4614341" y="6214655"/>
            <a:ext cx="389875" cy="33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a:latin typeface="Times New Roman" pitchFamily="-65" charset="0"/>
              </a:rPr>
              <a:t>15</a:t>
            </a:r>
            <a:endParaRPr lang="en-US" altLang="en-US" sz="1600" b="0" baseline="-25000" dirty="0">
              <a:latin typeface="Times New Roman" pitchFamily="-65" charset="0"/>
            </a:endParaRPr>
          </a:p>
        </p:txBody>
      </p:sp>
      <p:sp>
        <p:nvSpPr>
          <p:cNvPr id="23" name="Rectangle 48"/>
          <p:cNvSpPr>
            <a:spLocks noChangeArrowheads="1"/>
          </p:cNvSpPr>
          <p:nvPr/>
        </p:nvSpPr>
        <p:spPr bwMode="auto">
          <a:xfrm>
            <a:off x="4514894" y="3000479"/>
            <a:ext cx="643166" cy="307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a:latin typeface="Times New Roman" pitchFamily="-65" charset="0"/>
              </a:rPr>
              <a:t>LRAS</a:t>
            </a:r>
            <a:endParaRPr lang="en-US" altLang="en-US" sz="1400" b="0" baseline="-25000">
              <a:latin typeface="Times New Roman" pitchFamily="-65" charset="0"/>
            </a:endParaRPr>
          </a:p>
        </p:txBody>
      </p:sp>
      <p:sp>
        <p:nvSpPr>
          <p:cNvPr id="9" name="Line 65"/>
          <p:cNvSpPr>
            <a:spLocks noChangeShapeType="1"/>
          </p:cNvSpPr>
          <p:nvPr/>
        </p:nvSpPr>
        <p:spPr bwMode="auto">
          <a:xfrm flipH="1">
            <a:off x="3213253" y="4419600"/>
            <a:ext cx="1597467"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14" name="Rectangle 54"/>
          <p:cNvSpPr>
            <a:spLocks noChangeArrowheads="1"/>
          </p:cNvSpPr>
          <p:nvPr/>
        </p:nvSpPr>
        <p:spPr bwMode="auto">
          <a:xfrm>
            <a:off x="4141755" y="6207126"/>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14</a:t>
            </a:r>
            <a:endParaRPr lang="en-US" altLang="en-US" sz="1600" b="0" baseline="-25000" dirty="0">
              <a:latin typeface="Times New Roman" pitchFamily="-65" charset="0"/>
            </a:endParaRPr>
          </a:p>
        </p:txBody>
      </p:sp>
      <p:sp>
        <p:nvSpPr>
          <p:cNvPr id="15" name="Line 25"/>
          <p:cNvSpPr>
            <a:spLocks noChangeShapeType="1"/>
          </p:cNvSpPr>
          <p:nvPr/>
        </p:nvSpPr>
        <p:spPr bwMode="auto">
          <a:xfrm flipH="1">
            <a:off x="4359320" y="4200027"/>
            <a:ext cx="0" cy="2003740"/>
          </a:xfrm>
          <a:prstGeom prst="line">
            <a:avLst/>
          </a:prstGeom>
          <a:noFill/>
          <a:ln w="34925">
            <a:solidFill>
              <a:schemeClr val="tx1"/>
            </a:solidFill>
            <a:prstDash val="sysDot"/>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30" name="Rectangle 64"/>
          <p:cNvSpPr>
            <a:spLocks noChangeArrowheads="1"/>
          </p:cNvSpPr>
          <p:nvPr/>
        </p:nvSpPr>
        <p:spPr bwMode="auto">
          <a:xfrm>
            <a:off x="2670993" y="3937586"/>
            <a:ext cx="5437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15.5</a:t>
            </a:r>
          </a:p>
        </p:txBody>
      </p:sp>
      <p:sp>
        <p:nvSpPr>
          <p:cNvPr id="31" name="Rectangle 64"/>
          <p:cNvSpPr>
            <a:spLocks noChangeArrowheads="1"/>
          </p:cNvSpPr>
          <p:nvPr/>
        </p:nvSpPr>
        <p:spPr bwMode="auto">
          <a:xfrm>
            <a:off x="2667000" y="4237541"/>
            <a:ext cx="5437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14.5</a:t>
            </a:r>
          </a:p>
        </p:txBody>
      </p:sp>
      <p:sp>
        <p:nvSpPr>
          <p:cNvPr id="3" name="Rectangle 2"/>
          <p:cNvSpPr/>
          <p:nvPr/>
        </p:nvSpPr>
        <p:spPr>
          <a:xfrm>
            <a:off x="6198346" y="3966131"/>
            <a:ext cx="369012" cy="369332"/>
          </a:xfrm>
          <a:prstGeom prst="rect">
            <a:avLst/>
          </a:prstGeom>
        </p:spPr>
        <p:txBody>
          <a:bodyPr wrap="none">
            <a:spAutoFit/>
          </a:bodyPr>
          <a:lstStyle/>
          <a:p>
            <a:r>
              <a:rPr lang="en-US" altLang="en-US" sz="1800" i="1" dirty="0">
                <a:latin typeface="Symbol" panose="05050102010706020507" pitchFamily="18" charset="2"/>
              </a:rPr>
              <a:t>p</a:t>
            </a:r>
            <a:r>
              <a:rPr lang="en-US" altLang="en-US" sz="1800" dirty="0"/>
              <a:t> </a:t>
            </a:r>
            <a:endParaRPr lang="en-US" sz="1800" dirty="0"/>
          </a:p>
        </p:txBody>
      </p:sp>
      <p:sp>
        <p:nvSpPr>
          <p:cNvPr id="36" name="Rectangle 35"/>
          <p:cNvSpPr/>
          <p:nvPr/>
        </p:nvSpPr>
        <p:spPr>
          <a:xfrm>
            <a:off x="7883570" y="3966131"/>
            <a:ext cx="968535" cy="369332"/>
          </a:xfrm>
          <a:prstGeom prst="rect">
            <a:avLst/>
          </a:prstGeom>
        </p:spPr>
        <p:txBody>
          <a:bodyPr wrap="none">
            <a:spAutoFit/>
          </a:bodyPr>
          <a:lstStyle/>
          <a:p>
            <a:r>
              <a:rPr lang="en-US" altLang="en-US" sz="1800" dirty="0" smtClean="0"/>
              <a:t>= 6.9%  </a:t>
            </a:r>
            <a:endParaRPr lang="en-US" sz="1800" dirty="0"/>
          </a:p>
        </p:txBody>
      </p:sp>
      <p:sp>
        <p:nvSpPr>
          <p:cNvPr id="38" name="Rectangle 37"/>
          <p:cNvSpPr/>
          <p:nvPr/>
        </p:nvSpPr>
        <p:spPr>
          <a:xfrm>
            <a:off x="6207170" y="3966131"/>
            <a:ext cx="1994457" cy="369332"/>
          </a:xfrm>
          <a:prstGeom prst="rect">
            <a:avLst/>
          </a:prstGeom>
        </p:spPr>
        <p:txBody>
          <a:bodyPr wrap="none">
            <a:spAutoFit/>
          </a:bodyPr>
          <a:lstStyle/>
          <a:p>
            <a:r>
              <a:rPr lang="en-US" altLang="en-US" sz="1800" i="1" dirty="0">
                <a:latin typeface="Symbol" panose="05050102010706020507" pitchFamily="18" charset="2"/>
              </a:rPr>
              <a:t> </a:t>
            </a:r>
            <a:r>
              <a:rPr lang="en-US" altLang="en-US" sz="1800" i="1" dirty="0" smtClean="0">
                <a:latin typeface="Symbol" panose="05050102010706020507" pitchFamily="18" charset="2"/>
              </a:rPr>
              <a:t>   </a:t>
            </a:r>
            <a:r>
              <a:rPr lang="en-US" altLang="en-US" sz="1800" dirty="0" smtClean="0"/>
              <a:t>= 15.5/14.5 – 1   </a:t>
            </a:r>
            <a:endParaRPr lang="en-US" sz="1800" dirty="0"/>
          </a:p>
        </p:txBody>
      </p:sp>
      <p:graphicFrame>
        <p:nvGraphicFramePr>
          <p:cNvPr id="32" name="Object 3"/>
          <p:cNvGraphicFramePr>
            <a:graphicFrameLocks noChangeAspect="1"/>
          </p:cNvGraphicFramePr>
          <p:nvPr>
            <p:extLst>
              <p:ext uri="{D42A27DB-BD31-4B8C-83A1-F6EECF244321}">
                <p14:modId xmlns:p14="http://schemas.microsoft.com/office/powerpoint/2010/main" val="686233945"/>
              </p:ext>
            </p:extLst>
          </p:nvPr>
        </p:nvGraphicFramePr>
        <p:xfrm>
          <a:off x="3648155" y="2425700"/>
          <a:ext cx="1771650" cy="393700"/>
        </p:xfrm>
        <a:graphic>
          <a:graphicData uri="http://schemas.openxmlformats.org/presentationml/2006/ole">
            <mc:AlternateContent xmlns:mc="http://schemas.openxmlformats.org/markup-compatibility/2006">
              <mc:Choice xmlns:v="urn:schemas-microsoft-com:vml" Requires="v">
                <p:oleObj spid="_x0000_s5139" name="Equation" r:id="rId4" imgW="799920" imgH="177480" progId="Equation.DSMT4">
                  <p:embed/>
                </p:oleObj>
              </mc:Choice>
              <mc:Fallback>
                <p:oleObj name="Equation" r:id="rId4" imgW="799920" imgH="177480" progId="Equation.DSMT4">
                  <p:embed/>
                  <p:pic>
                    <p:nvPicPr>
                      <p:cNvPr id="0" name=""/>
                      <p:cNvPicPr>
                        <a:picLocks noChangeAspect="1" noChangeArrowheads="1"/>
                      </p:cNvPicPr>
                      <p:nvPr/>
                    </p:nvPicPr>
                    <p:blipFill>
                      <a:blip r:embed="rId5"/>
                      <a:srcRect/>
                      <a:stretch>
                        <a:fillRect/>
                      </a:stretch>
                    </p:blipFill>
                    <p:spPr bwMode="auto">
                      <a:xfrm>
                        <a:off x="3648155" y="2425700"/>
                        <a:ext cx="1771650" cy="393700"/>
                      </a:xfrm>
                      <a:prstGeom prst="rect">
                        <a:avLst/>
                      </a:prstGeom>
                      <a:noFill/>
                      <a:ln>
                        <a:noFill/>
                      </a:ln>
                    </p:spPr>
                  </p:pic>
                </p:oleObj>
              </mc:Fallback>
            </mc:AlternateContent>
          </a:graphicData>
        </a:graphic>
      </p:graphicFrame>
      <p:cxnSp>
        <p:nvCxnSpPr>
          <p:cNvPr id="33" name="Straight Arrow Connector 32"/>
          <p:cNvCxnSpPr/>
          <p:nvPr/>
        </p:nvCxnSpPr>
        <p:spPr>
          <a:xfrm rot="16200000" flipV="1">
            <a:off x="4311015" y="2299335"/>
            <a:ext cx="0" cy="182880"/>
          </a:xfrm>
          <a:prstGeom prst="straightConnector1">
            <a:avLst/>
          </a:prstGeom>
          <a:ln w="5715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5257800" y="2057400"/>
            <a:ext cx="0" cy="358856"/>
          </a:xfrm>
          <a:prstGeom prst="straightConnector1">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rot="16200000" flipV="1">
            <a:off x="3891915" y="2307313"/>
            <a:ext cx="0" cy="182880"/>
          </a:xfrm>
          <a:prstGeom prst="straightConnector1">
            <a:avLst/>
          </a:prstGeom>
          <a:ln w="5715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V="1">
            <a:off x="4876800" y="2060494"/>
            <a:ext cx="0" cy="358856"/>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9" name="Rectangle 4"/>
          <p:cNvSpPr>
            <a:spLocks noGrp="1" noChangeArrowheads="1"/>
          </p:cNvSpPr>
          <p:nvPr>
            <p:ph type="title"/>
          </p:nvPr>
        </p:nvSpPr>
        <p:spPr>
          <a:xfrm>
            <a:off x="457200" y="0"/>
            <a:ext cx="8229600" cy="1143000"/>
          </a:xfrm>
        </p:spPr>
        <p:txBody>
          <a:bodyPr>
            <a:normAutofit/>
          </a:bodyPr>
          <a:lstStyle/>
          <a:p>
            <a:r>
              <a:rPr lang="en-US" altLang="en-US" sz="4000" dirty="0" smtClean="0"/>
              <a:t>Fisher’s Equation </a:t>
            </a:r>
            <a:r>
              <a:rPr lang="en-US" altLang="en-US" sz="4000" dirty="0"/>
              <a:t>of </a:t>
            </a:r>
            <a:r>
              <a:rPr lang="en-US" altLang="en-US" sz="4000" dirty="0" smtClean="0"/>
              <a:t>Exchange</a:t>
            </a:r>
            <a:endParaRPr lang="en-US" altLang="en-US" sz="4000" dirty="0" smtClean="0">
              <a:ea typeface="ヒラギノ角ゴ Pro W3" pitchFamily="-65" charset="-128"/>
            </a:endParaRPr>
          </a:p>
        </p:txBody>
      </p:sp>
    </p:spTree>
    <p:extLst>
      <p:ext uri="{BB962C8B-B14F-4D97-AF65-F5344CB8AC3E}">
        <p14:creationId xmlns:p14="http://schemas.microsoft.com/office/powerpoint/2010/main" val="28745343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9" grpId="0" animBg="1"/>
      <p:bldP spid="14" grpId="0"/>
      <p:bldP spid="15" grpId="0" animBg="1"/>
      <p:bldP spid="30" grpId="0"/>
      <p:bldP spid="3" grpId="0"/>
      <p:bldP spid="36" grpId="0"/>
      <p:bldP spid="3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Line 62"/>
          <p:cNvSpPr>
            <a:spLocks noChangeAspect="1" noChangeShapeType="1"/>
          </p:cNvSpPr>
          <p:nvPr/>
        </p:nvSpPr>
        <p:spPr bwMode="auto">
          <a:xfrm flipV="1">
            <a:off x="3219495" y="3429000"/>
            <a:ext cx="3044825" cy="2089150"/>
          </a:xfrm>
          <a:prstGeom prst="line">
            <a:avLst/>
          </a:prstGeom>
          <a:noFill/>
          <a:ln w="44450">
            <a:solidFill>
              <a:srgbClr val="FF3300"/>
            </a:solidFill>
            <a:round/>
            <a:headEnd type="none" w="lg" len="lg"/>
            <a:tailEnd/>
          </a:ln>
          <a:extLst>
            <a:ext uri="{909E8E84-426E-40DD-AFC4-6F175D3DCCD1}">
              <a14:hiddenFill xmlns:a14="http://schemas.microsoft.com/office/drawing/2010/main">
                <a:noFill/>
              </a14:hiddenFill>
            </a:ext>
          </a:extLst>
        </p:spPr>
        <p:txBody>
          <a:bodyPr/>
          <a:lstStyle/>
          <a:p>
            <a:pPr>
              <a:defRPr/>
            </a:pPr>
            <a:endParaRPr lang="en-US" sz="2000">
              <a:ln>
                <a:solidFill>
                  <a:schemeClr val="bg1">
                    <a:lumMod val="75000"/>
                  </a:schemeClr>
                </a:solidFill>
              </a:ln>
            </a:endParaRPr>
          </a:p>
        </p:txBody>
      </p:sp>
      <p:sp>
        <p:nvSpPr>
          <p:cNvPr id="19" name="Text Box 20"/>
          <p:cNvSpPr txBox="1">
            <a:spLocks noChangeArrowheads="1"/>
          </p:cNvSpPr>
          <p:nvPr/>
        </p:nvSpPr>
        <p:spPr bwMode="auto">
          <a:xfrm rot="2124768">
            <a:off x="5889548" y="5040904"/>
            <a:ext cx="546220" cy="307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spcBef>
                <a:spcPct val="50000"/>
              </a:spcBef>
            </a:pPr>
            <a:r>
              <a:rPr lang="en-US" altLang="en-US" sz="1400" b="0" dirty="0">
                <a:latin typeface="Times New Roman" pitchFamily="-65" charset="0"/>
              </a:rPr>
              <a:t>AD</a:t>
            </a:r>
            <a:endParaRPr lang="en-US" altLang="en-US" sz="1400" b="0" baseline="-25000" dirty="0">
              <a:latin typeface="Times New Roman" pitchFamily="-65" charset="0"/>
            </a:endParaRPr>
          </a:p>
        </p:txBody>
      </p:sp>
      <p:sp>
        <p:nvSpPr>
          <p:cNvPr id="20" name="Rectangle 48"/>
          <p:cNvSpPr>
            <a:spLocks noChangeArrowheads="1"/>
          </p:cNvSpPr>
          <p:nvPr/>
        </p:nvSpPr>
        <p:spPr bwMode="auto">
          <a:xfrm rot="19524547">
            <a:off x="3114335" y="5057746"/>
            <a:ext cx="633548" cy="307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a:latin typeface="Times New Roman" pitchFamily="-65" charset="0"/>
              </a:rPr>
              <a:t>SRAS</a:t>
            </a:r>
            <a:endParaRPr lang="en-US" altLang="en-US" sz="1400" b="0" baseline="-25000" dirty="0">
              <a:latin typeface="Times New Roman" pitchFamily="-65" charset="0"/>
            </a:endParaRPr>
          </a:p>
        </p:txBody>
      </p:sp>
      <p:sp>
        <p:nvSpPr>
          <p:cNvPr id="26" name="Line 12"/>
          <p:cNvSpPr>
            <a:spLocks noChangeAspect="1" noChangeShapeType="1"/>
          </p:cNvSpPr>
          <p:nvPr/>
        </p:nvSpPr>
        <p:spPr bwMode="auto">
          <a:xfrm>
            <a:off x="3214732" y="3267075"/>
            <a:ext cx="3008310" cy="2130425"/>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en-US">
              <a:latin typeface="Arial" pitchFamily="34" charset="0"/>
            </a:endParaRPr>
          </a:p>
        </p:txBody>
      </p:sp>
      <p:sp>
        <p:nvSpPr>
          <p:cNvPr id="27" name="Line 47"/>
          <p:cNvSpPr>
            <a:spLocks noChangeShapeType="1"/>
          </p:cNvSpPr>
          <p:nvPr/>
        </p:nvSpPr>
        <p:spPr bwMode="auto">
          <a:xfrm>
            <a:off x="3205314" y="2976563"/>
            <a:ext cx="0" cy="3229949"/>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8" name="Line 55"/>
          <p:cNvSpPr>
            <a:spLocks noChangeShapeType="1"/>
          </p:cNvSpPr>
          <p:nvPr/>
        </p:nvSpPr>
        <p:spPr bwMode="auto">
          <a:xfrm flipV="1">
            <a:off x="3210739" y="6203767"/>
            <a:ext cx="3209897" cy="2499"/>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2" name="Rectangle 54"/>
          <p:cNvSpPr>
            <a:spLocks noChangeArrowheads="1"/>
          </p:cNvSpPr>
          <p:nvPr/>
        </p:nvSpPr>
        <p:spPr bwMode="auto">
          <a:xfrm>
            <a:off x="4614341" y="6214655"/>
            <a:ext cx="389875" cy="33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a:latin typeface="Times New Roman" pitchFamily="-65" charset="0"/>
              </a:rPr>
              <a:t>15</a:t>
            </a:r>
            <a:endParaRPr lang="en-US" altLang="en-US" sz="1600" b="0" baseline="-25000" dirty="0">
              <a:latin typeface="Times New Roman" pitchFamily="-65" charset="0"/>
            </a:endParaRPr>
          </a:p>
        </p:txBody>
      </p:sp>
      <p:sp>
        <p:nvSpPr>
          <p:cNvPr id="23" name="Rectangle 48"/>
          <p:cNvSpPr>
            <a:spLocks noChangeArrowheads="1"/>
          </p:cNvSpPr>
          <p:nvPr/>
        </p:nvSpPr>
        <p:spPr bwMode="auto">
          <a:xfrm>
            <a:off x="4514894" y="3000479"/>
            <a:ext cx="643166" cy="307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a:latin typeface="Times New Roman" pitchFamily="-65" charset="0"/>
              </a:rPr>
              <a:t>LRAS</a:t>
            </a:r>
            <a:endParaRPr lang="en-US" altLang="en-US" sz="1400" b="0" baseline="-25000">
              <a:latin typeface="Times New Roman" pitchFamily="-65" charset="0"/>
            </a:endParaRPr>
          </a:p>
        </p:txBody>
      </p:sp>
      <p:sp>
        <p:nvSpPr>
          <p:cNvPr id="9" name="Line 65"/>
          <p:cNvSpPr>
            <a:spLocks noChangeShapeType="1"/>
          </p:cNvSpPr>
          <p:nvPr/>
        </p:nvSpPr>
        <p:spPr bwMode="auto">
          <a:xfrm flipH="1">
            <a:off x="3213253" y="4419600"/>
            <a:ext cx="1597467"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30" name="Rectangle 64"/>
          <p:cNvSpPr>
            <a:spLocks noChangeArrowheads="1"/>
          </p:cNvSpPr>
          <p:nvPr/>
        </p:nvSpPr>
        <p:spPr bwMode="auto">
          <a:xfrm>
            <a:off x="2670993" y="3937586"/>
            <a:ext cx="5437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15.5</a:t>
            </a:r>
          </a:p>
        </p:txBody>
      </p:sp>
      <p:sp>
        <p:nvSpPr>
          <p:cNvPr id="31" name="Rectangle 64"/>
          <p:cNvSpPr>
            <a:spLocks noChangeArrowheads="1"/>
          </p:cNvSpPr>
          <p:nvPr/>
        </p:nvSpPr>
        <p:spPr bwMode="auto">
          <a:xfrm>
            <a:off x="2667000" y="4237541"/>
            <a:ext cx="5437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14.5</a:t>
            </a:r>
          </a:p>
        </p:txBody>
      </p:sp>
      <p:sp>
        <p:nvSpPr>
          <p:cNvPr id="3" name="Rectangle 2"/>
          <p:cNvSpPr/>
          <p:nvPr/>
        </p:nvSpPr>
        <p:spPr>
          <a:xfrm>
            <a:off x="6198346" y="3966131"/>
            <a:ext cx="369012" cy="369332"/>
          </a:xfrm>
          <a:prstGeom prst="rect">
            <a:avLst/>
          </a:prstGeom>
        </p:spPr>
        <p:txBody>
          <a:bodyPr wrap="none">
            <a:spAutoFit/>
          </a:bodyPr>
          <a:lstStyle/>
          <a:p>
            <a:r>
              <a:rPr lang="en-US" altLang="en-US" sz="1800" i="1" dirty="0">
                <a:latin typeface="Symbol" panose="05050102010706020507" pitchFamily="18" charset="2"/>
              </a:rPr>
              <a:t>p</a:t>
            </a:r>
            <a:r>
              <a:rPr lang="en-US" altLang="en-US" sz="1800" dirty="0"/>
              <a:t> </a:t>
            </a:r>
            <a:endParaRPr lang="en-US" sz="1800" dirty="0"/>
          </a:p>
        </p:txBody>
      </p:sp>
      <p:sp>
        <p:nvSpPr>
          <p:cNvPr id="36" name="Rectangle 35"/>
          <p:cNvSpPr/>
          <p:nvPr/>
        </p:nvSpPr>
        <p:spPr>
          <a:xfrm>
            <a:off x="7883570" y="3966131"/>
            <a:ext cx="795411" cy="369332"/>
          </a:xfrm>
          <a:prstGeom prst="rect">
            <a:avLst/>
          </a:prstGeom>
        </p:spPr>
        <p:txBody>
          <a:bodyPr wrap="none">
            <a:spAutoFit/>
          </a:bodyPr>
          <a:lstStyle/>
          <a:p>
            <a:r>
              <a:rPr lang="en-US" altLang="en-US" sz="1800" dirty="0" smtClean="0"/>
              <a:t>= 0%  </a:t>
            </a:r>
            <a:endParaRPr lang="en-US" sz="1800" dirty="0"/>
          </a:p>
        </p:txBody>
      </p:sp>
      <p:sp>
        <p:nvSpPr>
          <p:cNvPr id="38" name="Rectangle 37"/>
          <p:cNvSpPr/>
          <p:nvPr/>
        </p:nvSpPr>
        <p:spPr>
          <a:xfrm>
            <a:off x="6207170" y="3966131"/>
            <a:ext cx="1994457" cy="369332"/>
          </a:xfrm>
          <a:prstGeom prst="rect">
            <a:avLst/>
          </a:prstGeom>
        </p:spPr>
        <p:txBody>
          <a:bodyPr wrap="none">
            <a:spAutoFit/>
          </a:bodyPr>
          <a:lstStyle/>
          <a:p>
            <a:r>
              <a:rPr lang="en-US" altLang="en-US" sz="1800" i="1" dirty="0">
                <a:latin typeface="Symbol" panose="05050102010706020507" pitchFamily="18" charset="2"/>
              </a:rPr>
              <a:t> </a:t>
            </a:r>
            <a:r>
              <a:rPr lang="en-US" altLang="en-US" sz="1800" i="1" dirty="0" smtClean="0">
                <a:latin typeface="Symbol" panose="05050102010706020507" pitchFamily="18" charset="2"/>
              </a:rPr>
              <a:t>   </a:t>
            </a:r>
            <a:r>
              <a:rPr lang="en-US" altLang="en-US" sz="1800" dirty="0" smtClean="0"/>
              <a:t>= 14.5/14.5 – 1   </a:t>
            </a:r>
            <a:endParaRPr lang="en-US" sz="1800" dirty="0"/>
          </a:p>
        </p:txBody>
      </p:sp>
      <p:sp>
        <p:nvSpPr>
          <p:cNvPr id="32" name="Rectangle 8"/>
          <p:cNvSpPr>
            <a:spLocks noGrp="1" noChangeArrowheads="1"/>
          </p:cNvSpPr>
          <p:nvPr>
            <p:ph idx="1"/>
          </p:nvPr>
        </p:nvSpPr>
        <p:spPr>
          <a:xfrm>
            <a:off x="381000" y="1524000"/>
            <a:ext cx="8445500" cy="4495800"/>
          </a:xfrm>
        </p:spPr>
        <p:txBody>
          <a:bodyPr/>
          <a:lstStyle/>
          <a:p>
            <a:pPr marL="0" indent="0">
              <a:spcBef>
                <a:spcPct val="40000"/>
              </a:spcBef>
              <a:buNone/>
            </a:pPr>
            <a:r>
              <a:rPr lang="en-US" altLang="en-US" sz="2400" dirty="0">
                <a:ea typeface="ヒラギノ角ゴ Pro W3" pitchFamily="-65" charset="-128"/>
              </a:rPr>
              <a:t>Cost-push </a:t>
            </a:r>
            <a:r>
              <a:rPr lang="en-US" altLang="en-US" sz="2400" dirty="0" smtClean="0">
                <a:ea typeface="ヒラギノ角ゴ Pro W3" pitchFamily="-65" charset="-128"/>
              </a:rPr>
              <a:t>inflation</a:t>
            </a:r>
            <a:r>
              <a:rPr lang="en-US" altLang="en-US" sz="2400" b="1" dirty="0" smtClean="0">
                <a:solidFill>
                  <a:srgbClr val="FF0000"/>
                </a:solidFill>
                <a:ea typeface="ヒラギノ角ゴ Pro W3" pitchFamily="-65" charset="-128"/>
              </a:rPr>
              <a:t>?</a:t>
            </a:r>
            <a:endParaRPr lang="en-US" altLang="en-US" sz="2400" dirty="0" smtClean="0">
              <a:ea typeface="ヒラギノ角ゴ Pro W3" pitchFamily="-65" charset="-128"/>
            </a:endParaRPr>
          </a:p>
          <a:p>
            <a:pPr marL="0" indent="0" eaLnBrk="1" hangingPunct="1">
              <a:spcBef>
                <a:spcPct val="40000"/>
              </a:spcBef>
              <a:buNone/>
            </a:pPr>
            <a:endParaRPr lang="en-US" altLang="en-US" sz="2400" dirty="0">
              <a:ea typeface="ヒラギノ角ゴ Pro W3" pitchFamily="-65" charset="-128"/>
            </a:endParaRPr>
          </a:p>
          <a:p>
            <a:pPr marL="0" indent="0" eaLnBrk="1" hangingPunct="1">
              <a:spcBef>
                <a:spcPct val="40000"/>
              </a:spcBef>
              <a:buNone/>
            </a:pPr>
            <a:endParaRPr lang="en-US" altLang="en-US" sz="2400" dirty="0" smtClean="0">
              <a:ea typeface="ヒラギノ角ゴ Pro W3" pitchFamily="-65" charset="-128"/>
            </a:endParaRPr>
          </a:p>
        </p:txBody>
      </p:sp>
      <p:sp>
        <p:nvSpPr>
          <p:cNvPr id="33" name="Line 12"/>
          <p:cNvSpPr>
            <a:spLocks noChangeAspect="1" noChangeShapeType="1"/>
          </p:cNvSpPr>
          <p:nvPr/>
        </p:nvSpPr>
        <p:spPr bwMode="auto">
          <a:xfrm flipH="1">
            <a:off x="3234918" y="3268663"/>
            <a:ext cx="2286452" cy="1617663"/>
          </a:xfrm>
          <a:prstGeom prst="line">
            <a:avLst/>
          </a:prstGeom>
          <a:noFill/>
          <a:ln w="44450">
            <a:solidFill>
              <a:schemeClr val="bg1">
                <a:lumMod val="75000"/>
              </a:schemeClr>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 name="Line 65"/>
          <p:cNvSpPr>
            <a:spLocks noChangeShapeType="1"/>
          </p:cNvSpPr>
          <p:nvPr/>
        </p:nvSpPr>
        <p:spPr bwMode="auto">
          <a:xfrm flipH="1">
            <a:off x="3204540" y="4106863"/>
            <a:ext cx="1156865"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35" name="Rectangle 54"/>
          <p:cNvSpPr>
            <a:spLocks noChangeArrowheads="1"/>
          </p:cNvSpPr>
          <p:nvPr/>
        </p:nvSpPr>
        <p:spPr bwMode="auto">
          <a:xfrm>
            <a:off x="4141755" y="6207126"/>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14</a:t>
            </a:r>
            <a:endParaRPr lang="en-US" altLang="en-US" sz="1600" b="0" baseline="-25000" dirty="0">
              <a:latin typeface="Times New Roman" pitchFamily="-65" charset="0"/>
            </a:endParaRPr>
          </a:p>
        </p:txBody>
      </p:sp>
      <p:sp>
        <p:nvSpPr>
          <p:cNvPr id="37" name="Line 25"/>
          <p:cNvSpPr>
            <a:spLocks noChangeShapeType="1"/>
          </p:cNvSpPr>
          <p:nvPr/>
        </p:nvSpPr>
        <p:spPr bwMode="auto">
          <a:xfrm flipH="1">
            <a:off x="4359320" y="4200027"/>
            <a:ext cx="0" cy="2003740"/>
          </a:xfrm>
          <a:prstGeom prst="line">
            <a:avLst/>
          </a:prstGeom>
          <a:noFill/>
          <a:ln w="34925">
            <a:solidFill>
              <a:schemeClr val="tx1"/>
            </a:solidFill>
            <a:prstDash val="sysDot"/>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41" name="Line 12"/>
          <p:cNvSpPr>
            <a:spLocks noChangeShapeType="1"/>
          </p:cNvSpPr>
          <p:nvPr/>
        </p:nvSpPr>
        <p:spPr bwMode="auto">
          <a:xfrm>
            <a:off x="4819693" y="3277876"/>
            <a:ext cx="0" cy="2928233"/>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aphicFrame>
        <p:nvGraphicFramePr>
          <p:cNvPr id="43" name="Object 3"/>
          <p:cNvGraphicFramePr>
            <a:graphicFrameLocks noChangeAspect="1"/>
          </p:cNvGraphicFramePr>
          <p:nvPr>
            <p:extLst>
              <p:ext uri="{D42A27DB-BD31-4B8C-83A1-F6EECF244321}">
                <p14:modId xmlns:p14="http://schemas.microsoft.com/office/powerpoint/2010/main" val="690027997"/>
              </p:ext>
            </p:extLst>
          </p:nvPr>
        </p:nvGraphicFramePr>
        <p:xfrm>
          <a:off x="3648155" y="2425700"/>
          <a:ext cx="1771650" cy="393700"/>
        </p:xfrm>
        <a:graphic>
          <a:graphicData uri="http://schemas.openxmlformats.org/presentationml/2006/ole">
            <mc:AlternateContent xmlns:mc="http://schemas.openxmlformats.org/markup-compatibility/2006">
              <mc:Choice xmlns:v="urn:schemas-microsoft-com:vml" Requires="v">
                <p:oleObj spid="_x0000_s6163" name="Equation" r:id="rId4" imgW="799920" imgH="177480" progId="Equation.DSMT4">
                  <p:embed/>
                </p:oleObj>
              </mc:Choice>
              <mc:Fallback>
                <p:oleObj name="Equation" r:id="rId4" imgW="799920" imgH="177480" progId="Equation.DSMT4">
                  <p:embed/>
                  <p:pic>
                    <p:nvPicPr>
                      <p:cNvPr id="0" name=""/>
                      <p:cNvPicPr>
                        <a:picLocks noChangeAspect="1" noChangeArrowheads="1"/>
                      </p:cNvPicPr>
                      <p:nvPr/>
                    </p:nvPicPr>
                    <p:blipFill>
                      <a:blip r:embed="rId5"/>
                      <a:srcRect/>
                      <a:stretch>
                        <a:fillRect/>
                      </a:stretch>
                    </p:blipFill>
                    <p:spPr bwMode="auto">
                      <a:xfrm>
                        <a:off x="3648155" y="2425700"/>
                        <a:ext cx="1771650" cy="393700"/>
                      </a:xfrm>
                      <a:prstGeom prst="rect">
                        <a:avLst/>
                      </a:prstGeom>
                      <a:noFill/>
                      <a:ln>
                        <a:noFill/>
                      </a:ln>
                    </p:spPr>
                  </p:pic>
                </p:oleObj>
              </mc:Fallback>
            </mc:AlternateContent>
          </a:graphicData>
        </a:graphic>
      </p:graphicFrame>
      <p:cxnSp>
        <p:nvCxnSpPr>
          <p:cNvPr id="44" name="Straight Arrow Connector 43"/>
          <p:cNvCxnSpPr/>
          <p:nvPr/>
        </p:nvCxnSpPr>
        <p:spPr>
          <a:xfrm rot="16200000" flipV="1">
            <a:off x="4311015" y="2299335"/>
            <a:ext cx="0" cy="182880"/>
          </a:xfrm>
          <a:prstGeom prst="straightConnector1">
            <a:avLst/>
          </a:prstGeom>
          <a:ln w="5715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rot="16200000">
            <a:off x="5273040" y="2299335"/>
            <a:ext cx="0" cy="182880"/>
          </a:xfrm>
          <a:prstGeom prst="straightConnector1">
            <a:avLst/>
          </a:prstGeom>
          <a:ln w="5715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rot="16200000" flipV="1">
            <a:off x="3891915" y="2307313"/>
            <a:ext cx="0" cy="182880"/>
          </a:xfrm>
          <a:prstGeom prst="straightConnector1">
            <a:avLst/>
          </a:prstGeom>
          <a:ln w="5715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rot="16200000" flipV="1">
            <a:off x="4892040" y="2302429"/>
            <a:ext cx="0" cy="182880"/>
          </a:xfrm>
          <a:prstGeom prst="straightConnector1">
            <a:avLst/>
          </a:prstGeom>
          <a:ln w="571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9" name="Rectangle 4"/>
          <p:cNvSpPr>
            <a:spLocks noGrp="1" noChangeArrowheads="1"/>
          </p:cNvSpPr>
          <p:nvPr>
            <p:ph type="title"/>
          </p:nvPr>
        </p:nvSpPr>
        <p:spPr>
          <a:xfrm>
            <a:off x="457200" y="0"/>
            <a:ext cx="8229600" cy="1143000"/>
          </a:xfrm>
        </p:spPr>
        <p:txBody>
          <a:bodyPr>
            <a:normAutofit/>
          </a:bodyPr>
          <a:lstStyle/>
          <a:p>
            <a:r>
              <a:rPr lang="en-US" altLang="en-US" sz="4000" dirty="0" smtClean="0"/>
              <a:t>Fisher’s Equation </a:t>
            </a:r>
            <a:r>
              <a:rPr lang="en-US" altLang="en-US" sz="4000" dirty="0"/>
              <a:t>of </a:t>
            </a:r>
            <a:r>
              <a:rPr lang="en-US" altLang="en-US" sz="4000" dirty="0" smtClean="0"/>
              <a:t>Exchange</a:t>
            </a:r>
            <a:endParaRPr lang="en-US" altLang="en-US" sz="4000" dirty="0" smtClean="0">
              <a:ea typeface="ヒラギノ角ゴ Pro W3" pitchFamily="-65" charset="-128"/>
            </a:endParaRPr>
          </a:p>
        </p:txBody>
      </p:sp>
    </p:spTree>
    <p:extLst>
      <p:ext uri="{BB962C8B-B14F-4D97-AF65-F5344CB8AC3E}">
        <p14:creationId xmlns:p14="http://schemas.microsoft.com/office/powerpoint/2010/main" val="29385933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6" grpId="0"/>
      <p:bldP spid="3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p:cNvSpPr txBox="1">
            <a:spLocks noChangeArrowheads="1"/>
          </p:cNvSpPr>
          <p:nvPr/>
        </p:nvSpPr>
        <p:spPr>
          <a:xfrm>
            <a:off x="381000" y="1533728"/>
            <a:ext cx="8140700" cy="4038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Bef>
                <a:spcPts val="0"/>
              </a:spcBef>
              <a:spcAft>
                <a:spcPts val="0"/>
              </a:spcAft>
              <a:buNone/>
            </a:pPr>
            <a:r>
              <a:rPr lang="en-US" altLang="en-US" dirty="0" smtClean="0">
                <a:latin typeface="Times New Roman" panose="02020603050405020304" pitchFamily="18" charset="0"/>
                <a:ea typeface="ヒラギノ角ゴ Pro W3" pitchFamily="-65" charset="-128"/>
                <a:cs typeface="Times New Roman" panose="02020603050405020304" pitchFamily="18" charset="0"/>
              </a:rPr>
              <a:t>If </a:t>
            </a:r>
            <a:r>
              <a:rPr lang="en-US" altLang="en-US" b="1" i="1" dirty="0" smtClean="0">
                <a:latin typeface="Times New Roman" panose="02020603050405020304" pitchFamily="18" charset="0"/>
                <a:ea typeface="ヒラギノ角ゴ Pro W3" pitchFamily="-65" charset="-128"/>
                <a:cs typeface="Times New Roman" panose="02020603050405020304" pitchFamily="18" charset="0"/>
              </a:rPr>
              <a:t>V</a:t>
            </a:r>
            <a:r>
              <a:rPr lang="en-US" altLang="en-US" dirty="0" smtClean="0">
                <a:latin typeface="Times New Roman" panose="02020603050405020304" pitchFamily="18" charset="0"/>
                <a:ea typeface="ヒラギノ角ゴ Pro W3" pitchFamily="-65" charset="-128"/>
                <a:cs typeface="Times New Roman" panose="02020603050405020304" pitchFamily="18" charset="0"/>
              </a:rPr>
              <a:t>elocity of money is fairly constant in short run and </a:t>
            </a:r>
            <a:r>
              <a:rPr lang="en-US" altLang="en-US" i="1" dirty="0" smtClean="0">
                <a:latin typeface="Times New Roman" panose="02020603050405020304" pitchFamily="18" charset="0"/>
                <a:ea typeface="ヒラギノ角ゴ Pro W3" pitchFamily="-65" charset="-128"/>
                <a:cs typeface="Times New Roman" panose="02020603050405020304" pitchFamily="18" charset="0"/>
              </a:rPr>
              <a:t>u</a:t>
            </a:r>
            <a:r>
              <a:rPr lang="en-US" altLang="en-US" dirty="0" smtClean="0">
                <a:latin typeface="Times New Roman" panose="02020603050405020304" pitchFamily="18" charset="0"/>
                <a:ea typeface="ヒラギノ角ゴ Pro W3" pitchFamily="-65" charset="-128"/>
                <a:cs typeface="Times New Roman" panose="02020603050405020304" pitchFamily="18" charset="0"/>
              </a:rPr>
              <a:t> = </a:t>
            </a:r>
            <a:r>
              <a:rPr lang="en-US" altLang="en-US" i="1" dirty="0" smtClean="0">
                <a:latin typeface="Times New Roman" panose="02020603050405020304" pitchFamily="18" charset="0"/>
                <a:ea typeface="ヒラギノ角ゴ Pro W3" pitchFamily="-65" charset="-128"/>
                <a:cs typeface="Times New Roman" panose="02020603050405020304" pitchFamily="18" charset="0"/>
              </a:rPr>
              <a:t>u</a:t>
            </a:r>
            <a:r>
              <a:rPr lang="en-US" altLang="en-US" baseline="-25000" dirty="0" smtClean="0">
                <a:latin typeface="Times New Roman" panose="02020603050405020304" pitchFamily="18" charset="0"/>
                <a:ea typeface="ヒラギノ角ゴ Pro W3" pitchFamily="-65" charset="-128"/>
                <a:cs typeface="Times New Roman" panose="02020603050405020304" pitchFamily="18" charset="0"/>
              </a:rPr>
              <a:t>n</a:t>
            </a:r>
            <a:r>
              <a:rPr lang="en-US" altLang="en-US" dirty="0" smtClean="0">
                <a:latin typeface="Times New Roman" panose="02020603050405020304" pitchFamily="18" charset="0"/>
                <a:ea typeface="ヒラギノ角ゴ Pro W3" pitchFamily="-65" charset="-128"/>
                <a:cs typeface="Times New Roman" panose="02020603050405020304" pitchFamily="18" charset="0"/>
              </a:rPr>
              <a:t>,</a:t>
            </a:r>
          </a:p>
          <a:p>
            <a:pPr fontAlgn="auto">
              <a:spcBef>
                <a:spcPts val="0"/>
              </a:spcBef>
              <a:spcAft>
                <a:spcPts val="0"/>
              </a:spcAft>
            </a:pPr>
            <a:r>
              <a:rPr lang="en-US" altLang="en-US" sz="2000" dirty="0">
                <a:latin typeface="Times New Roman" panose="02020603050405020304" pitchFamily="18" charset="0"/>
                <a:ea typeface="ヒラギノ角ゴ Pro W3" pitchFamily="-65" charset="-128"/>
                <a:cs typeface="Times New Roman" panose="02020603050405020304" pitchFamily="18" charset="0"/>
              </a:rPr>
              <a:t>an </a:t>
            </a:r>
            <a:r>
              <a:rPr lang="en-US" altLang="en-US" sz="2000" b="1" dirty="0">
                <a:solidFill>
                  <a:srgbClr val="FF0000"/>
                </a:solidFill>
                <a:latin typeface="Times New Roman" panose="02020603050405020304" pitchFamily="18" charset="0"/>
                <a:ea typeface="ヒラギノ角ゴ Pro W3" pitchFamily="-65" charset="-128"/>
                <a:cs typeface="Times New Roman" panose="02020603050405020304" pitchFamily="18" charset="0"/>
              </a:rPr>
              <a:t>increase</a:t>
            </a:r>
            <a:r>
              <a:rPr lang="en-US" altLang="en-US" sz="2000" dirty="0">
                <a:latin typeface="Times New Roman" panose="02020603050405020304" pitchFamily="18" charset="0"/>
                <a:ea typeface="ヒラギノ角ゴ Pro W3" pitchFamily="-65" charset="-128"/>
                <a:cs typeface="Times New Roman" panose="02020603050405020304" pitchFamily="18" charset="0"/>
              </a:rPr>
              <a:t> in the quantity of </a:t>
            </a:r>
            <a:r>
              <a:rPr lang="en-US" altLang="en-US" sz="2000" b="1" i="1" dirty="0" smtClean="0">
                <a:latin typeface="Times New Roman" panose="02020603050405020304" pitchFamily="18" charset="0"/>
                <a:ea typeface="ヒラギノ角ゴ Pro W3" pitchFamily="-65" charset="-128"/>
                <a:cs typeface="Times New Roman" panose="02020603050405020304" pitchFamily="18" charset="0"/>
              </a:rPr>
              <a:t>M</a:t>
            </a:r>
            <a:r>
              <a:rPr lang="en-US" altLang="en-US" sz="2000" dirty="0" smtClean="0">
                <a:latin typeface="Times New Roman" panose="02020603050405020304" pitchFamily="18" charset="0"/>
                <a:ea typeface="ヒラギノ角ゴ Pro W3" pitchFamily="-65" charset="-128"/>
                <a:cs typeface="Times New Roman" panose="02020603050405020304" pitchFamily="18" charset="0"/>
              </a:rPr>
              <a:t>oney</a:t>
            </a:r>
          </a:p>
          <a:p>
            <a:pPr fontAlgn="auto">
              <a:spcBef>
                <a:spcPts val="0"/>
              </a:spcBef>
              <a:spcAft>
                <a:spcPts val="0"/>
              </a:spcAft>
            </a:pPr>
            <a:r>
              <a:rPr lang="en-US" altLang="en-US" sz="2000" dirty="0">
                <a:latin typeface="Times New Roman" panose="02020603050405020304" pitchFamily="18" charset="0"/>
                <a:ea typeface="ヒラギノ角ゴ Pro W3" pitchFamily="-65" charset="-128"/>
                <a:cs typeface="Times New Roman" panose="02020603050405020304" pitchFamily="18" charset="0"/>
              </a:rPr>
              <a:t>the </a:t>
            </a:r>
            <a:r>
              <a:rPr lang="en-US" altLang="en-US" sz="2000" b="1" i="1" dirty="0">
                <a:latin typeface="Times New Roman" panose="02020603050405020304" pitchFamily="18" charset="0"/>
                <a:ea typeface="ヒラギノ角ゴ Pro W3" pitchFamily="-65" charset="-128"/>
                <a:cs typeface="Times New Roman" panose="02020603050405020304" pitchFamily="18" charset="0"/>
              </a:rPr>
              <a:t>P</a:t>
            </a:r>
            <a:r>
              <a:rPr lang="en-US" altLang="en-US" sz="2000" dirty="0">
                <a:latin typeface="Times New Roman" panose="02020603050405020304" pitchFamily="18" charset="0"/>
                <a:ea typeface="ヒラギノ角ゴ Pro W3" pitchFamily="-65" charset="-128"/>
                <a:cs typeface="Times New Roman" panose="02020603050405020304" pitchFamily="18" charset="0"/>
              </a:rPr>
              <a:t>rice level </a:t>
            </a:r>
            <a:r>
              <a:rPr lang="en-US" altLang="en-US" sz="2000" b="1" dirty="0" smtClean="0">
                <a:solidFill>
                  <a:srgbClr val="FF0000"/>
                </a:solidFill>
                <a:latin typeface="Times New Roman" panose="02020603050405020304" pitchFamily="18" charset="0"/>
                <a:ea typeface="ヒラギノ角ゴ Pro W3" pitchFamily="-65" charset="-128"/>
                <a:cs typeface="Times New Roman" panose="02020603050405020304" pitchFamily="18" charset="0"/>
              </a:rPr>
              <a:t>increases</a:t>
            </a:r>
            <a:endParaRPr lang="en-US" altLang="en-US" sz="2000" dirty="0" smtClean="0">
              <a:latin typeface="Times New Roman" panose="02020603050405020304" pitchFamily="18" charset="0"/>
              <a:ea typeface="ヒラギノ角ゴ Pro W3" pitchFamily="-65" charset="-128"/>
              <a:cs typeface="Times New Roman" panose="02020603050405020304" pitchFamily="18" charset="0"/>
            </a:endParaRPr>
          </a:p>
          <a:p>
            <a:pPr marL="0" indent="0" fontAlgn="auto">
              <a:spcBef>
                <a:spcPct val="40000"/>
              </a:spcBef>
              <a:spcAft>
                <a:spcPts val="0"/>
              </a:spcAft>
              <a:buNone/>
            </a:pPr>
            <a:endParaRPr lang="en-US" altLang="en-US" i="1" baseline="-25000" dirty="0" smtClean="0">
              <a:latin typeface="Times New Roman" panose="02020603050405020304" pitchFamily="18" charset="0"/>
              <a:ea typeface="ヒラギノ角ゴ Pro W3" pitchFamily="-65" charset="-128"/>
              <a:cs typeface="Times New Roman" panose="02020603050405020304" pitchFamily="18" charset="0"/>
            </a:endParaRPr>
          </a:p>
          <a:p>
            <a:pPr marL="0" indent="0" fontAlgn="auto">
              <a:spcBef>
                <a:spcPct val="40000"/>
              </a:spcBef>
              <a:spcAft>
                <a:spcPts val="0"/>
              </a:spcAft>
              <a:buNone/>
            </a:pPr>
            <a:endParaRPr lang="en-US" altLang="en-US" dirty="0">
              <a:latin typeface="Times New Roman" panose="02020603050405020304" pitchFamily="18" charset="0"/>
              <a:ea typeface="ヒラギノ角ゴ Pro W3" pitchFamily="-65" charset="-128"/>
              <a:cs typeface="Times New Roman" panose="02020603050405020304" pitchFamily="18" charset="0"/>
            </a:endParaRPr>
          </a:p>
          <a:p>
            <a:pPr marL="0" indent="0" fontAlgn="auto">
              <a:spcBef>
                <a:spcPct val="40000"/>
              </a:spcBef>
              <a:spcAft>
                <a:spcPts val="0"/>
              </a:spcAft>
              <a:buNone/>
            </a:pPr>
            <a:endParaRPr lang="en-US" altLang="en-US" dirty="0" smtClean="0">
              <a:latin typeface="Times New Roman" panose="02020603050405020304" pitchFamily="18" charset="0"/>
              <a:ea typeface="ヒラギノ角ゴ Pro W3" pitchFamily="-65" charset="-128"/>
              <a:cs typeface="Times New Roman" panose="02020603050405020304" pitchFamily="18" charset="0"/>
            </a:endParaRPr>
          </a:p>
          <a:p>
            <a:pPr marL="0" indent="0" fontAlgn="auto">
              <a:spcBef>
                <a:spcPct val="40000"/>
              </a:spcBef>
              <a:spcAft>
                <a:spcPts val="0"/>
              </a:spcAft>
              <a:buNone/>
            </a:pPr>
            <a:endParaRPr lang="en-US" altLang="en-US" dirty="0" smtClean="0">
              <a:latin typeface="Times New Roman" panose="02020603050405020304" pitchFamily="18" charset="0"/>
              <a:ea typeface="ヒラギノ角ゴ Pro W3" pitchFamily="-65" charset="-128"/>
              <a:cs typeface="Times New Roman" panose="02020603050405020304" pitchFamily="18" charset="0"/>
            </a:endParaRPr>
          </a:p>
          <a:p>
            <a:pPr marL="0" indent="0" fontAlgn="auto">
              <a:spcBef>
                <a:spcPct val="40000"/>
              </a:spcBef>
              <a:spcAft>
                <a:spcPts val="0"/>
              </a:spcAft>
              <a:buNone/>
            </a:pPr>
            <a:endParaRPr lang="en-US" altLang="en-US" dirty="0" smtClean="0">
              <a:latin typeface="Times New Roman" panose="02020603050405020304" pitchFamily="18" charset="0"/>
              <a:ea typeface="ヒラギノ角ゴ Pro W3" pitchFamily="-65" charset="-128"/>
              <a:cs typeface="Times New Roman" panose="02020603050405020304" pitchFamily="18" charset="0"/>
            </a:endParaRPr>
          </a:p>
          <a:p>
            <a:pPr marL="0" indent="0" fontAlgn="auto">
              <a:spcBef>
                <a:spcPct val="40000"/>
              </a:spcBef>
              <a:spcAft>
                <a:spcPts val="0"/>
              </a:spcAft>
              <a:buNone/>
            </a:pPr>
            <a:endParaRPr lang="en-US" altLang="en-US" dirty="0" smtClean="0">
              <a:latin typeface="Times New Roman" panose="02020603050405020304" pitchFamily="18" charset="0"/>
              <a:ea typeface="ヒラギノ角ゴ Pro W3" pitchFamily="-65" charset="-128"/>
              <a:cs typeface="Times New Roman" panose="02020603050405020304" pitchFamily="18" charset="0"/>
            </a:endParaRPr>
          </a:p>
          <a:p>
            <a:pPr marL="0" indent="0" fontAlgn="auto">
              <a:spcBef>
                <a:spcPct val="40000"/>
              </a:spcBef>
              <a:spcAft>
                <a:spcPts val="0"/>
              </a:spcAft>
              <a:buNone/>
            </a:pPr>
            <a:endParaRPr lang="en-US" altLang="en-US" dirty="0">
              <a:latin typeface="Times New Roman" panose="02020603050405020304" pitchFamily="18" charset="0"/>
              <a:ea typeface="ヒラギノ角ゴ Pro W3" pitchFamily="-65" charset="-128"/>
              <a:cs typeface="Times New Roman" panose="02020603050405020304" pitchFamily="18" charset="0"/>
            </a:endParaRPr>
          </a:p>
          <a:p>
            <a:pPr marL="0" indent="0" fontAlgn="auto">
              <a:spcBef>
                <a:spcPct val="40000"/>
              </a:spcBef>
              <a:spcAft>
                <a:spcPts val="0"/>
              </a:spcAft>
              <a:buNone/>
            </a:pPr>
            <a:endParaRPr lang="en-US" altLang="en-US" dirty="0" smtClean="0">
              <a:latin typeface="Times New Roman" panose="02020603050405020304" pitchFamily="18" charset="0"/>
              <a:ea typeface="ヒラギノ角ゴ Pro W3" pitchFamily="-65" charset="-128"/>
              <a:cs typeface="Times New Roman" panose="02020603050405020304" pitchFamily="18" charset="0"/>
            </a:endParaRPr>
          </a:p>
          <a:p>
            <a:pPr marL="0" indent="0" algn="ctr" fontAlgn="auto">
              <a:spcBef>
                <a:spcPct val="40000"/>
              </a:spcBef>
              <a:spcAft>
                <a:spcPts val="0"/>
              </a:spcAft>
              <a:buNone/>
            </a:pPr>
            <a:endParaRPr lang="en-US" altLang="en-US" i="1" dirty="0" smtClean="0">
              <a:latin typeface="Times New Roman" panose="02020603050405020304" pitchFamily="18" charset="0"/>
              <a:ea typeface="ヒラギノ角ゴ Pro W3" pitchFamily="-65" charset="-128"/>
              <a:cs typeface="Times New Roman" panose="02020603050405020304" pitchFamily="18" charset="0"/>
            </a:endParaRPr>
          </a:p>
        </p:txBody>
      </p:sp>
      <p:graphicFrame>
        <p:nvGraphicFramePr>
          <p:cNvPr id="16386" name="Object 3"/>
          <p:cNvGraphicFramePr>
            <a:graphicFrameLocks noGrp="1" noChangeAspect="1"/>
          </p:cNvGraphicFramePr>
          <p:nvPr>
            <p:ph idx="4294967295"/>
            <p:extLst>
              <p:ext uri="{D42A27DB-BD31-4B8C-83A1-F6EECF244321}">
                <p14:modId xmlns:p14="http://schemas.microsoft.com/office/powerpoint/2010/main" val="510734659"/>
              </p:ext>
            </p:extLst>
          </p:nvPr>
        </p:nvGraphicFramePr>
        <p:xfrm>
          <a:off x="3956700" y="2743200"/>
          <a:ext cx="1771650" cy="393700"/>
        </p:xfrm>
        <a:graphic>
          <a:graphicData uri="http://schemas.openxmlformats.org/presentationml/2006/ole">
            <mc:AlternateContent xmlns:mc="http://schemas.openxmlformats.org/markup-compatibility/2006">
              <mc:Choice xmlns:v="urn:schemas-microsoft-com:vml" Requires="v">
                <p:oleObj spid="_x0000_s7187" name="Equation" r:id="rId4" imgW="799920" imgH="177480" progId="Equation.DSMT4">
                  <p:embed/>
                </p:oleObj>
              </mc:Choice>
              <mc:Fallback>
                <p:oleObj name="Equation" r:id="rId4" imgW="799920" imgH="177480" progId="Equation.DSMT4">
                  <p:embed/>
                  <p:pic>
                    <p:nvPicPr>
                      <p:cNvPr id="0" name=""/>
                      <p:cNvPicPr>
                        <a:picLocks noChangeAspect="1" noChangeArrowheads="1"/>
                      </p:cNvPicPr>
                      <p:nvPr/>
                    </p:nvPicPr>
                    <p:blipFill>
                      <a:blip r:embed="rId5"/>
                      <a:srcRect/>
                      <a:stretch>
                        <a:fillRect/>
                      </a:stretch>
                    </p:blipFill>
                    <p:spPr bwMode="auto">
                      <a:xfrm>
                        <a:off x="3956700" y="2743200"/>
                        <a:ext cx="1771650" cy="393700"/>
                      </a:xfrm>
                      <a:prstGeom prst="rect">
                        <a:avLst/>
                      </a:prstGeom>
                      <a:noFill/>
                      <a:ln>
                        <a:noFill/>
                      </a:ln>
                    </p:spPr>
                  </p:pic>
                </p:oleObj>
              </mc:Fallback>
            </mc:AlternateContent>
          </a:graphicData>
        </a:graphic>
      </p:graphicFrame>
      <p:sp>
        <p:nvSpPr>
          <p:cNvPr id="21" name="Line 12"/>
          <p:cNvSpPr>
            <a:spLocks noChangeAspect="1" noChangeShapeType="1"/>
          </p:cNvSpPr>
          <p:nvPr/>
        </p:nvSpPr>
        <p:spPr bwMode="auto">
          <a:xfrm>
            <a:off x="3937294" y="3393754"/>
            <a:ext cx="2286452" cy="1617663"/>
          </a:xfrm>
          <a:prstGeom prst="line">
            <a:avLst/>
          </a:prstGeom>
          <a:noFill/>
          <a:ln w="4445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6" name="Line 62"/>
          <p:cNvSpPr>
            <a:spLocks noChangeAspect="1" noChangeShapeType="1"/>
          </p:cNvSpPr>
          <p:nvPr/>
        </p:nvSpPr>
        <p:spPr bwMode="auto">
          <a:xfrm flipV="1">
            <a:off x="3232193" y="3407833"/>
            <a:ext cx="2496157" cy="1713977"/>
          </a:xfrm>
          <a:prstGeom prst="line">
            <a:avLst/>
          </a:prstGeom>
          <a:noFill/>
          <a:ln w="44450">
            <a:solidFill>
              <a:srgbClr val="FF0000"/>
            </a:solidFill>
            <a:round/>
            <a:headEnd type="none" w="lg" len="lg"/>
            <a:tailEnd/>
          </a:ln>
          <a:extLst>
            <a:ext uri="{909E8E84-426E-40DD-AFC4-6F175D3DCCD1}">
              <a14:hiddenFill xmlns:a14="http://schemas.microsoft.com/office/drawing/2010/main">
                <a:noFill/>
              </a14:hiddenFill>
            </a:ext>
          </a:extLst>
        </p:spPr>
        <p:txBody>
          <a:bodyPr/>
          <a:lstStyle/>
          <a:p>
            <a:pPr>
              <a:defRPr/>
            </a:pPr>
            <a:endParaRPr lang="en-US" sz="2000">
              <a:ln>
                <a:solidFill>
                  <a:schemeClr val="bg1">
                    <a:lumMod val="75000"/>
                  </a:schemeClr>
                </a:solidFill>
              </a:ln>
            </a:endParaRPr>
          </a:p>
        </p:txBody>
      </p:sp>
      <p:sp>
        <p:nvSpPr>
          <p:cNvPr id="31" name="Line 65"/>
          <p:cNvSpPr>
            <a:spLocks noChangeShapeType="1"/>
          </p:cNvSpPr>
          <p:nvPr/>
        </p:nvSpPr>
        <p:spPr bwMode="auto">
          <a:xfrm flipH="1">
            <a:off x="3204541" y="4330700"/>
            <a:ext cx="2056125"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34" name="Line 65"/>
          <p:cNvSpPr>
            <a:spLocks noChangeShapeType="1"/>
          </p:cNvSpPr>
          <p:nvPr/>
        </p:nvSpPr>
        <p:spPr bwMode="auto">
          <a:xfrm flipH="1">
            <a:off x="3204541" y="4025900"/>
            <a:ext cx="1615151"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35" name="Rectangle 64"/>
          <p:cNvSpPr>
            <a:spLocks noChangeArrowheads="1"/>
          </p:cNvSpPr>
          <p:nvPr/>
        </p:nvSpPr>
        <p:spPr bwMode="auto">
          <a:xfrm>
            <a:off x="2675756" y="3864031"/>
            <a:ext cx="5437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16.5</a:t>
            </a:r>
          </a:p>
        </p:txBody>
      </p:sp>
      <p:sp>
        <p:nvSpPr>
          <p:cNvPr id="36" name="Line 25"/>
          <p:cNvSpPr>
            <a:spLocks noChangeShapeType="1"/>
          </p:cNvSpPr>
          <p:nvPr/>
        </p:nvSpPr>
        <p:spPr bwMode="auto">
          <a:xfrm flipH="1">
            <a:off x="5245665" y="4423864"/>
            <a:ext cx="0" cy="2003740"/>
          </a:xfrm>
          <a:prstGeom prst="line">
            <a:avLst/>
          </a:prstGeom>
          <a:noFill/>
          <a:ln w="34925">
            <a:solidFill>
              <a:schemeClr val="tx1"/>
            </a:solidFill>
            <a:prstDash val="sysDot"/>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39" name="Rectangle 48"/>
          <p:cNvSpPr>
            <a:spLocks noChangeArrowheads="1"/>
          </p:cNvSpPr>
          <p:nvPr/>
        </p:nvSpPr>
        <p:spPr bwMode="auto">
          <a:xfrm>
            <a:off x="4649935" y="4476767"/>
            <a:ext cx="3145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dirty="0">
                <a:solidFill>
                  <a:srgbClr val="FFFFFF"/>
                </a:solidFill>
                <a:latin typeface="Times New Roman" pitchFamily="-65" charset="0"/>
              </a:rPr>
              <a:t>A</a:t>
            </a:r>
            <a:endParaRPr lang="en-US" altLang="en-US" sz="1400" baseline="-25000" dirty="0">
              <a:solidFill>
                <a:srgbClr val="FFFFFF"/>
              </a:solidFill>
              <a:latin typeface="Times New Roman" pitchFamily="-65" charset="0"/>
            </a:endParaRPr>
          </a:p>
        </p:txBody>
      </p:sp>
      <p:sp>
        <p:nvSpPr>
          <p:cNvPr id="40" name="Rectangle 64"/>
          <p:cNvSpPr>
            <a:spLocks noChangeArrowheads="1"/>
          </p:cNvSpPr>
          <p:nvPr/>
        </p:nvSpPr>
        <p:spPr bwMode="auto">
          <a:xfrm>
            <a:off x="2670993" y="4161423"/>
            <a:ext cx="5437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15.5</a:t>
            </a:r>
          </a:p>
        </p:txBody>
      </p:sp>
      <p:grpSp>
        <p:nvGrpSpPr>
          <p:cNvPr id="5" name="Group 4"/>
          <p:cNvGrpSpPr/>
          <p:nvPr/>
        </p:nvGrpSpPr>
        <p:grpSpPr>
          <a:xfrm>
            <a:off x="2667000" y="3200400"/>
            <a:ext cx="3768768" cy="3581400"/>
            <a:chOff x="2667000" y="2971800"/>
            <a:chExt cx="3768768" cy="3581400"/>
          </a:xfrm>
        </p:grpSpPr>
        <p:sp>
          <p:nvSpPr>
            <p:cNvPr id="25" name="Rectangle 48"/>
            <p:cNvSpPr>
              <a:spLocks noChangeArrowheads="1"/>
            </p:cNvSpPr>
            <p:nvPr/>
          </p:nvSpPr>
          <p:spPr bwMode="auto">
            <a:xfrm rot="19524547">
              <a:off x="3114335" y="5052983"/>
              <a:ext cx="633548" cy="307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a:latin typeface="Times New Roman" pitchFamily="-65" charset="0"/>
                </a:rPr>
                <a:t>SRAS</a:t>
              </a:r>
              <a:endParaRPr lang="en-US" altLang="en-US" sz="1400" b="0" baseline="-25000" dirty="0">
                <a:latin typeface="Times New Roman" pitchFamily="-65" charset="0"/>
              </a:endParaRPr>
            </a:p>
          </p:txBody>
        </p:sp>
        <p:grpSp>
          <p:nvGrpSpPr>
            <p:cNvPr id="4" name="Group 3"/>
            <p:cNvGrpSpPr/>
            <p:nvPr/>
          </p:nvGrpSpPr>
          <p:grpSpPr>
            <a:xfrm>
              <a:off x="2667000" y="2971800"/>
              <a:ext cx="3768768" cy="3581400"/>
              <a:chOff x="2667000" y="2971800"/>
              <a:chExt cx="3768768" cy="3581400"/>
            </a:xfrm>
          </p:grpSpPr>
          <p:grpSp>
            <p:nvGrpSpPr>
              <p:cNvPr id="2" name="Group 1"/>
              <p:cNvGrpSpPr/>
              <p:nvPr/>
            </p:nvGrpSpPr>
            <p:grpSpPr>
              <a:xfrm>
                <a:off x="2667000" y="2971800"/>
                <a:ext cx="3768768" cy="3236931"/>
                <a:chOff x="2667000" y="3276600"/>
                <a:chExt cx="3768768" cy="3236931"/>
              </a:xfrm>
            </p:grpSpPr>
            <p:sp>
              <p:nvSpPr>
                <p:cNvPr id="20" name="Line 62"/>
                <p:cNvSpPr>
                  <a:spLocks noChangeAspect="1" noChangeShapeType="1"/>
                </p:cNvSpPr>
                <p:nvPr/>
              </p:nvSpPr>
              <p:spPr bwMode="auto">
                <a:xfrm flipV="1">
                  <a:off x="3219495" y="3729037"/>
                  <a:ext cx="3044825" cy="2089150"/>
                </a:xfrm>
                <a:prstGeom prst="line">
                  <a:avLst/>
                </a:prstGeom>
                <a:noFill/>
                <a:ln w="44450">
                  <a:solidFill>
                    <a:schemeClr val="tx1"/>
                  </a:solidFill>
                  <a:round/>
                  <a:headEnd type="none" w="lg" len="lg"/>
                  <a:tailEnd/>
                </a:ln>
                <a:extLst>
                  <a:ext uri="{909E8E84-426E-40DD-AFC4-6F175D3DCCD1}">
                    <a14:hiddenFill xmlns:a14="http://schemas.microsoft.com/office/drawing/2010/main">
                      <a:noFill/>
                    </a14:hiddenFill>
                  </a:ext>
                </a:extLst>
              </p:spPr>
              <p:txBody>
                <a:bodyPr/>
                <a:lstStyle/>
                <a:p>
                  <a:pPr>
                    <a:defRPr/>
                  </a:pPr>
                  <a:endParaRPr lang="en-US" sz="2000">
                    <a:ln>
                      <a:solidFill>
                        <a:schemeClr val="bg1">
                          <a:lumMod val="75000"/>
                        </a:schemeClr>
                      </a:solidFill>
                    </a:ln>
                  </a:endParaRPr>
                </a:p>
              </p:txBody>
            </p:sp>
            <p:sp>
              <p:nvSpPr>
                <p:cNvPr id="23" name="Text Box 20"/>
                <p:cNvSpPr txBox="1">
                  <a:spLocks noChangeArrowheads="1"/>
                </p:cNvSpPr>
                <p:nvPr/>
              </p:nvSpPr>
              <p:spPr bwMode="auto">
                <a:xfrm rot="2124768">
                  <a:off x="5889548" y="5340941"/>
                  <a:ext cx="546220" cy="307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spcBef>
                      <a:spcPct val="50000"/>
                    </a:spcBef>
                  </a:pPr>
                  <a:r>
                    <a:rPr lang="en-US" altLang="en-US" sz="1400" b="0" dirty="0">
                      <a:latin typeface="Times New Roman" pitchFamily="-65" charset="0"/>
                    </a:rPr>
                    <a:t>AD</a:t>
                  </a:r>
                  <a:endParaRPr lang="en-US" altLang="en-US" sz="1400" b="0" baseline="-25000" dirty="0">
                    <a:latin typeface="Times New Roman" pitchFamily="-65" charset="0"/>
                  </a:endParaRPr>
                </a:p>
              </p:txBody>
            </p:sp>
            <p:sp>
              <p:nvSpPr>
                <p:cNvPr id="27" name="Line 12"/>
                <p:cNvSpPr>
                  <a:spLocks noChangeShapeType="1"/>
                </p:cNvSpPr>
                <p:nvPr/>
              </p:nvSpPr>
              <p:spPr bwMode="auto">
                <a:xfrm>
                  <a:off x="4819693" y="3577913"/>
                  <a:ext cx="0" cy="2928233"/>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 name="Line 12"/>
                <p:cNvSpPr>
                  <a:spLocks noChangeAspect="1" noChangeShapeType="1"/>
                </p:cNvSpPr>
                <p:nvPr/>
              </p:nvSpPr>
              <p:spPr bwMode="auto">
                <a:xfrm>
                  <a:off x="3214732" y="3567112"/>
                  <a:ext cx="3008310" cy="2130425"/>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en-US">
                    <a:latin typeface="Arial" pitchFamily="34" charset="0"/>
                  </a:endParaRPr>
                </a:p>
              </p:txBody>
            </p:sp>
            <p:sp>
              <p:nvSpPr>
                <p:cNvPr id="29" name="Line 47"/>
                <p:cNvSpPr>
                  <a:spLocks noChangeShapeType="1"/>
                </p:cNvSpPr>
                <p:nvPr/>
              </p:nvSpPr>
              <p:spPr bwMode="auto">
                <a:xfrm>
                  <a:off x="3205314" y="3276600"/>
                  <a:ext cx="0" cy="3229949"/>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0" name="Line 55"/>
                <p:cNvSpPr>
                  <a:spLocks noChangeShapeType="1"/>
                </p:cNvSpPr>
                <p:nvPr/>
              </p:nvSpPr>
              <p:spPr bwMode="auto">
                <a:xfrm flipV="1">
                  <a:off x="3210739" y="6513531"/>
                  <a:ext cx="3209897"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2" name="Rectangle 48"/>
                <p:cNvSpPr>
                  <a:spLocks noChangeArrowheads="1"/>
                </p:cNvSpPr>
                <p:nvPr/>
              </p:nvSpPr>
              <p:spPr bwMode="auto">
                <a:xfrm>
                  <a:off x="4514894" y="3300516"/>
                  <a:ext cx="643166" cy="307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a:latin typeface="Times New Roman" pitchFamily="-65" charset="0"/>
                    </a:rPr>
                    <a:t>LRAS</a:t>
                  </a:r>
                  <a:endParaRPr lang="en-US" altLang="en-US" sz="1400" b="0" baseline="-25000">
                    <a:latin typeface="Times New Roman" pitchFamily="-65" charset="0"/>
                  </a:endParaRPr>
                </a:p>
              </p:txBody>
            </p:sp>
            <p:sp>
              <p:nvSpPr>
                <p:cNvPr id="33" name="Line 65"/>
                <p:cNvSpPr>
                  <a:spLocks noChangeShapeType="1"/>
                </p:cNvSpPr>
                <p:nvPr/>
              </p:nvSpPr>
              <p:spPr bwMode="auto">
                <a:xfrm flipH="1">
                  <a:off x="3213253" y="4719637"/>
                  <a:ext cx="1597467"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41" name="Rectangle 64"/>
                <p:cNvSpPr>
                  <a:spLocks noChangeArrowheads="1"/>
                </p:cNvSpPr>
                <p:nvPr/>
              </p:nvSpPr>
              <p:spPr bwMode="auto">
                <a:xfrm>
                  <a:off x="2667000" y="4537578"/>
                  <a:ext cx="5437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14.5</a:t>
                  </a:r>
                </a:p>
              </p:txBody>
            </p:sp>
          </p:grpSp>
          <p:sp>
            <p:nvSpPr>
              <p:cNvPr id="43" name="Rectangle 54"/>
              <p:cNvSpPr>
                <a:spLocks noChangeArrowheads="1"/>
              </p:cNvSpPr>
              <p:nvPr/>
            </p:nvSpPr>
            <p:spPr bwMode="auto">
              <a:xfrm>
                <a:off x="4614341" y="6214655"/>
                <a:ext cx="389875" cy="33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a:latin typeface="Times New Roman" pitchFamily="-65" charset="0"/>
                  </a:rPr>
                  <a:t>15</a:t>
                </a:r>
                <a:endParaRPr lang="en-US" altLang="en-US" sz="1600" b="0" baseline="-25000" dirty="0">
                  <a:latin typeface="Times New Roman" pitchFamily="-65" charset="0"/>
                </a:endParaRPr>
              </a:p>
            </p:txBody>
          </p:sp>
        </p:grpSp>
      </p:grpSp>
      <p:sp>
        <p:nvSpPr>
          <p:cNvPr id="44" name="Rectangle 54"/>
          <p:cNvSpPr>
            <a:spLocks noChangeArrowheads="1"/>
          </p:cNvSpPr>
          <p:nvPr/>
        </p:nvSpPr>
        <p:spPr bwMode="auto">
          <a:xfrm>
            <a:off x="5037655" y="6435726"/>
            <a:ext cx="38901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a:latin typeface="Times New Roman" pitchFamily="-65" charset="0"/>
              </a:rPr>
              <a:t>16</a:t>
            </a:r>
            <a:endParaRPr lang="en-US" altLang="en-US" sz="1600" b="0" baseline="-25000" dirty="0">
              <a:latin typeface="Times New Roman" pitchFamily="-65" charset="0"/>
            </a:endParaRPr>
          </a:p>
        </p:txBody>
      </p:sp>
      <p:cxnSp>
        <p:nvCxnSpPr>
          <p:cNvPr id="47" name="Straight Arrow Connector 46"/>
          <p:cNvCxnSpPr/>
          <p:nvPr/>
        </p:nvCxnSpPr>
        <p:spPr>
          <a:xfrm flipV="1">
            <a:off x="4211096" y="2535032"/>
            <a:ext cx="0" cy="274320"/>
          </a:xfrm>
          <a:prstGeom prst="straightConnector1">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V="1">
            <a:off x="5201696" y="2530148"/>
            <a:ext cx="0" cy="274320"/>
          </a:xfrm>
          <a:prstGeom prst="straightConnector1">
            <a:avLst/>
          </a:prstGeom>
          <a:ln w="57150">
            <a:solidFill>
              <a:srgbClr val="FF33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rot="16200000" flipV="1">
            <a:off x="4628884" y="2621439"/>
            <a:ext cx="0" cy="182880"/>
          </a:xfrm>
          <a:prstGeom prst="straightConnector1">
            <a:avLst/>
          </a:prstGeom>
          <a:ln w="571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rot="16200000" flipV="1">
            <a:off x="5570844" y="2613329"/>
            <a:ext cx="0" cy="182880"/>
          </a:xfrm>
          <a:prstGeom prst="straightConnector1">
            <a:avLst/>
          </a:prstGeom>
          <a:ln w="571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7" name="Rectangle 4"/>
          <p:cNvSpPr>
            <a:spLocks noGrp="1" noChangeArrowheads="1"/>
          </p:cNvSpPr>
          <p:nvPr>
            <p:ph type="title"/>
          </p:nvPr>
        </p:nvSpPr>
        <p:spPr>
          <a:xfrm>
            <a:off x="457200" y="0"/>
            <a:ext cx="8229600" cy="1143000"/>
          </a:xfrm>
        </p:spPr>
        <p:txBody>
          <a:bodyPr>
            <a:normAutofit/>
          </a:bodyPr>
          <a:lstStyle/>
          <a:p>
            <a:r>
              <a:rPr lang="en-US" altLang="en-US" sz="4000" dirty="0" smtClean="0"/>
              <a:t>Fisher’s Equation </a:t>
            </a:r>
            <a:r>
              <a:rPr lang="en-US" altLang="en-US" sz="4000" dirty="0"/>
              <a:t>of </a:t>
            </a:r>
            <a:r>
              <a:rPr lang="en-US" altLang="en-US" sz="4000" dirty="0" smtClean="0"/>
              <a:t>Exchange</a:t>
            </a:r>
            <a:endParaRPr lang="en-US" altLang="en-US" sz="4000" dirty="0" smtClean="0">
              <a:ea typeface="ヒラギノ角ゴ Pro W3" pitchFamily="-65" charset="-128"/>
            </a:endParaRPr>
          </a:p>
        </p:txBody>
      </p:sp>
    </p:spTree>
    <p:extLst>
      <p:ext uri="{BB962C8B-B14F-4D97-AF65-F5344CB8AC3E}">
        <p14:creationId xmlns:p14="http://schemas.microsoft.com/office/powerpoint/2010/main" val="2694572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38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5"/>
                                        </p:tgtEl>
                                        <p:attrNameLst>
                                          <p:attrName>style.visibility</p:attrName>
                                        </p:attrNameLst>
                                      </p:cBhvr>
                                      <p:to>
                                        <p:strVal val="visible"/>
                                      </p:to>
                                    </p:set>
                                  </p:childTnLst>
                                </p:cTn>
                              </p:par>
                              <p:par>
                                <p:cTn id="39" presetID="10" presetClass="exit" presetSubtype="0" fill="hold" grpId="1" nodeType="withEffect">
                                  <p:stCondLst>
                                    <p:cond delay="0"/>
                                  </p:stCondLst>
                                  <p:childTnLst>
                                    <p:animEffect transition="out" filter="fade">
                                      <p:cBhvr>
                                        <p:cTn id="40" dur="1000"/>
                                        <p:tgtEl>
                                          <p:spTgt spid="36"/>
                                        </p:tgtEl>
                                      </p:cBhvr>
                                    </p:animEffect>
                                    <p:set>
                                      <p:cBhvr>
                                        <p:cTn id="41" dur="1" fill="hold">
                                          <p:stCondLst>
                                            <p:cond delay="999"/>
                                          </p:stCondLst>
                                        </p:cTn>
                                        <p:tgtEl>
                                          <p:spTgt spid="36"/>
                                        </p:tgtEl>
                                        <p:attrNameLst>
                                          <p:attrName>style.visibility</p:attrName>
                                        </p:attrNameLst>
                                      </p:cBhvr>
                                      <p:to>
                                        <p:strVal val="hidden"/>
                                      </p:to>
                                    </p:set>
                                  </p:childTnLst>
                                </p:cTn>
                              </p:par>
                              <p:par>
                                <p:cTn id="42" presetID="10" presetClass="exit" presetSubtype="0" fill="hold" grpId="1" nodeType="withEffect">
                                  <p:stCondLst>
                                    <p:cond delay="0"/>
                                  </p:stCondLst>
                                  <p:childTnLst>
                                    <p:animEffect transition="out" filter="fade">
                                      <p:cBhvr>
                                        <p:cTn id="43" dur="1000"/>
                                        <p:tgtEl>
                                          <p:spTgt spid="31"/>
                                        </p:tgtEl>
                                      </p:cBhvr>
                                    </p:animEffect>
                                    <p:set>
                                      <p:cBhvr>
                                        <p:cTn id="44" dur="1" fill="hold">
                                          <p:stCondLst>
                                            <p:cond delay="999"/>
                                          </p:stCondLst>
                                        </p:cTn>
                                        <p:tgtEl>
                                          <p:spTgt spid="31"/>
                                        </p:tgtEl>
                                        <p:attrNameLst>
                                          <p:attrName>style.visibility</p:attrName>
                                        </p:attrNameLst>
                                      </p:cBhvr>
                                      <p:to>
                                        <p:strVal val="hidden"/>
                                      </p:to>
                                    </p:set>
                                  </p:childTnLst>
                                </p:cTn>
                              </p:par>
                              <p:par>
                                <p:cTn id="45" presetID="10" presetClass="exit" presetSubtype="0" fill="hold" grpId="1" nodeType="withEffect">
                                  <p:stCondLst>
                                    <p:cond delay="0"/>
                                  </p:stCondLst>
                                  <p:childTnLst>
                                    <p:animEffect transition="out" filter="fade">
                                      <p:cBhvr>
                                        <p:cTn id="46" dur="1000"/>
                                        <p:tgtEl>
                                          <p:spTgt spid="40"/>
                                        </p:tgtEl>
                                      </p:cBhvr>
                                    </p:animEffect>
                                    <p:set>
                                      <p:cBhvr>
                                        <p:cTn id="47" dur="1" fill="hold">
                                          <p:stCondLst>
                                            <p:cond delay="999"/>
                                          </p:stCondLst>
                                        </p:cTn>
                                        <p:tgtEl>
                                          <p:spTgt spid="40"/>
                                        </p:tgtEl>
                                        <p:attrNameLst>
                                          <p:attrName>style.visibility</p:attrName>
                                        </p:attrNameLst>
                                      </p:cBhvr>
                                      <p:to>
                                        <p:strVal val="hidden"/>
                                      </p:to>
                                    </p:set>
                                  </p:childTnLst>
                                </p:cTn>
                              </p:par>
                              <p:par>
                                <p:cTn id="48" presetID="10" presetClass="exit" presetSubtype="0" fill="hold" grpId="1" nodeType="withEffect">
                                  <p:stCondLst>
                                    <p:cond delay="0"/>
                                  </p:stCondLst>
                                  <p:childTnLst>
                                    <p:animEffect transition="out" filter="fade">
                                      <p:cBhvr>
                                        <p:cTn id="49" dur="1000"/>
                                        <p:tgtEl>
                                          <p:spTgt spid="44"/>
                                        </p:tgtEl>
                                      </p:cBhvr>
                                    </p:animEffect>
                                    <p:set>
                                      <p:cBhvr>
                                        <p:cTn id="50" dur="1" fill="hold">
                                          <p:stCondLst>
                                            <p:cond delay="999"/>
                                          </p:stCondLst>
                                        </p:cTn>
                                        <p:tgtEl>
                                          <p:spTgt spid="44"/>
                                        </p:tgtEl>
                                        <p:attrNameLst>
                                          <p:attrName>style.visibility</p:attrName>
                                        </p:attrNameLst>
                                      </p:cBhvr>
                                      <p:to>
                                        <p:strVal val="hidden"/>
                                      </p:to>
                                    </p:set>
                                  </p:childTnLst>
                                </p:cTn>
                              </p:par>
                            </p:childTnLst>
                          </p:cTn>
                        </p:par>
                        <p:par>
                          <p:cTn id="51" fill="hold">
                            <p:stCondLst>
                              <p:cond delay="1000"/>
                            </p:stCondLst>
                            <p:childTnLst>
                              <p:par>
                                <p:cTn id="52" presetID="1" presetClass="entr" presetSubtype="0" fill="hold" nodeType="afterEffect">
                                  <p:stCondLst>
                                    <p:cond delay="0"/>
                                  </p:stCondLst>
                                  <p:childTnLst>
                                    <p:set>
                                      <p:cBhvr>
                                        <p:cTn id="53" dur="1" fill="hold">
                                          <p:stCondLst>
                                            <p:cond delay="0"/>
                                          </p:stCondLst>
                                        </p:cTn>
                                        <p:tgtEl>
                                          <p:spTgt spid="51"/>
                                        </p:tgtEl>
                                        <p:attrNameLst>
                                          <p:attrName>style.visibility</p:attrName>
                                        </p:attrNameLst>
                                      </p:cBhvr>
                                      <p:to>
                                        <p:strVal val="visible"/>
                                      </p:to>
                                    </p:set>
                                  </p:childTnLst>
                                </p:cTn>
                              </p:par>
                            </p:childTnLst>
                          </p:cTn>
                        </p:par>
                        <p:par>
                          <p:cTn id="54" fill="hold">
                            <p:stCondLst>
                              <p:cond delay="1000"/>
                            </p:stCondLst>
                            <p:childTnLst>
                              <p:par>
                                <p:cTn id="55" presetID="1" presetClass="entr" presetSubtype="0" fill="hold" nodeType="afterEffect">
                                  <p:stCondLst>
                                    <p:cond delay="0"/>
                                  </p:stCondLst>
                                  <p:childTnLst>
                                    <p:set>
                                      <p:cBhvr>
                                        <p:cTn id="56" dur="1" fill="hold">
                                          <p:stCondLst>
                                            <p:cond delay="0"/>
                                          </p:stCondLst>
                                        </p:cTn>
                                        <p:tgtEl>
                                          <p:spTgt spid="6">
                                            <p:txEl>
                                              <p:pRg st="2" end="2"/>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6" grpId="0" animBg="1"/>
      <p:bldP spid="31" grpId="0" animBg="1"/>
      <p:bldP spid="31" grpId="1" animBg="1"/>
      <p:bldP spid="34" grpId="0" animBg="1"/>
      <p:bldP spid="35" grpId="0"/>
      <p:bldP spid="36" grpId="0" animBg="1"/>
      <p:bldP spid="36" grpId="1" animBg="1"/>
      <p:bldP spid="40" grpId="0"/>
      <p:bldP spid="40" grpId="1"/>
      <p:bldP spid="44" grpId="0"/>
      <p:bldP spid="44"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8"/>
          <p:cNvSpPr>
            <a:spLocks noGrp="1" noChangeArrowheads="1"/>
          </p:cNvSpPr>
          <p:nvPr>
            <p:ph idx="1"/>
          </p:nvPr>
        </p:nvSpPr>
        <p:spPr>
          <a:xfrm>
            <a:off x="381000" y="1524000"/>
            <a:ext cx="8077200" cy="4495800"/>
          </a:xfrm>
        </p:spPr>
        <p:txBody>
          <a:bodyPr/>
          <a:lstStyle/>
          <a:p>
            <a:pPr marL="0" indent="0" eaLnBrk="1" hangingPunct="1">
              <a:spcBef>
                <a:spcPct val="40000"/>
              </a:spcBef>
              <a:buNone/>
            </a:pPr>
            <a:r>
              <a:rPr lang="en-US" altLang="en-US" sz="2400" dirty="0" smtClean="0">
                <a:ea typeface="ヒラギノ角ゴ Pro W3" pitchFamily="-65" charset="-128"/>
              </a:rPr>
              <a:t>Excessive growth in the quantity of money</a:t>
            </a:r>
          </a:p>
          <a:p>
            <a:pPr marL="342900" indent="-342900">
              <a:spcBef>
                <a:spcPct val="40000"/>
              </a:spcBef>
              <a:buFont typeface="Arial" panose="020B0604020202020204" pitchFamily="34" charset="0"/>
              <a:buChar char="•"/>
            </a:pPr>
            <a:r>
              <a:rPr lang="en-US" altLang="en-US" sz="2000" dirty="0" smtClean="0">
                <a:ea typeface="ヒラギノ角ゴ Pro W3" pitchFamily="-65" charset="-128"/>
              </a:rPr>
              <a:t>causes inflation</a:t>
            </a:r>
          </a:p>
          <a:p>
            <a:pPr marL="342900" indent="-342900">
              <a:spcBef>
                <a:spcPct val="40000"/>
              </a:spcBef>
              <a:buFont typeface="Arial" panose="020B0604020202020204" pitchFamily="34" charset="0"/>
              <a:buChar char="•"/>
            </a:pPr>
            <a:r>
              <a:rPr lang="en-US" altLang="en-US" sz="2000" dirty="0" smtClean="0">
                <a:ea typeface="ヒラギノ角ゴ Pro W3" pitchFamily="-65" charset="-128"/>
              </a:rPr>
              <a:t>Who agrees?</a:t>
            </a:r>
          </a:p>
          <a:p>
            <a:pPr marL="342900" indent="-342900">
              <a:spcBef>
                <a:spcPct val="40000"/>
              </a:spcBef>
              <a:buFont typeface="Arial" panose="020B0604020202020204" pitchFamily="34" charset="0"/>
              <a:buChar char="•"/>
            </a:pPr>
            <a:r>
              <a:rPr lang="en-US" sz="2000" dirty="0"/>
              <a:t>Milton </a:t>
            </a:r>
            <a:r>
              <a:rPr lang="en-US" sz="2000" dirty="0" smtClean="0"/>
              <a:t>Friedman (</a:t>
            </a:r>
            <a:r>
              <a:rPr lang="en-US" sz="2000" i="1" dirty="0" smtClean="0"/>
              <a:t>The </a:t>
            </a:r>
            <a:r>
              <a:rPr lang="en-US" sz="2000" i="1" dirty="0"/>
              <a:t>Counter-Revolution in Monetary </a:t>
            </a:r>
            <a:r>
              <a:rPr lang="en-US" sz="2000" i="1" dirty="0" smtClean="0"/>
              <a:t>Theory</a:t>
            </a:r>
            <a:r>
              <a:rPr lang="en-US" sz="2000" dirty="0" smtClean="0"/>
              <a:t>):</a:t>
            </a:r>
          </a:p>
          <a:p>
            <a:pPr>
              <a:spcBef>
                <a:spcPct val="40000"/>
              </a:spcBef>
            </a:pPr>
            <a:endParaRPr lang="en-US" sz="2000" dirty="0" smtClean="0"/>
          </a:p>
          <a:p>
            <a:pPr marL="0" indent="0" algn="ctr">
              <a:spcBef>
                <a:spcPct val="40000"/>
              </a:spcBef>
              <a:buNone/>
            </a:pPr>
            <a:r>
              <a:rPr lang="en-US" sz="2000" i="1" dirty="0" smtClean="0"/>
              <a:t>	Inflation </a:t>
            </a:r>
            <a:r>
              <a:rPr lang="en-US" sz="2000" i="1" dirty="0"/>
              <a:t>is always and everywhere a monetary phenomenon </a:t>
            </a:r>
            <a:r>
              <a:rPr lang="en-US" sz="2000" i="1" dirty="0" smtClean="0"/>
              <a:t>	in </a:t>
            </a:r>
            <a:r>
              <a:rPr lang="en-US" sz="2000" i="1" dirty="0"/>
              <a:t>the </a:t>
            </a:r>
            <a:r>
              <a:rPr lang="en-US" sz="2000" i="1" dirty="0" smtClean="0"/>
              <a:t>sense that </a:t>
            </a:r>
            <a:r>
              <a:rPr lang="en-US" sz="2000" i="1" dirty="0"/>
              <a:t>it is and can be produced only by a more </a:t>
            </a:r>
            <a:r>
              <a:rPr lang="en-US" sz="2000" i="1" dirty="0" smtClean="0"/>
              <a:t>	rapid </a:t>
            </a:r>
            <a:r>
              <a:rPr lang="en-US" sz="2000" i="1" dirty="0"/>
              <a:t>increase </a:t>
            </a:r>
            <a:r>
              <a:rPr lang="en-US" sz="2000" i="1" dirty="0" smtClean="0"/>
              <a:t>in </a:t>
            </a:r>
            <a:r>
              <a:rPr lang="en-US" sz="2000" i="1" dirty="0"/>
              <a:t>the </a:t>
            </a:r>
            <a:r>
              <a:rPr lang="en-US" sz="2000" i="1" dirty="0" smtClean="0"/>
              <a:t>quantity </a:t>
            </a:r>
            <a:r>
              <a:rPr lang="en-US" sz="2000" i="1" dirty="0"/>
              <a:t>of money than in </a:t>
            </a:r>
            <a:r>
              <a:rPr lang="en-US" sz="2000" i="1" dirty="0" smtClean="0"/>
              <a:t>output.</a:t>
            </a:r>
            <a:endParaRPr lang="en-US" altLang="en-US" sz="2000" dirty="0" smtClean="0">
              <a:ea typeface="ヒラギノ角ゴ Pro W3" pitchFamily="-65" charset="-128"/>
            </a:endParaRPr>
          </a:p>
          <a:p>
            <a:pPr eaLnBrk="1" hangingPunct="1">
              <a:spcBef>
                <a:spcPct val="40000"/>
              </a:spcBef>
            </a:pPr>
            <a:endParaRPr lang="en-US" altLang="en-US" sz="2400" dirty="0" smtClean="0">
              <a:ea typeface="ヒラギノ角ゴ Pro W3" pitchFamily="-65" charset="-128"/>
            </a:endParaRPr>
          </a:p>
        </p:txBody>
      </p:sp>
      <p:sp>
        <p:nvSpPr>
          <p:cNvPr id="5" name="Rectangle 4"/>
          <p:cNvSpPr>
            <a:spLocks noGrp="1" noChangeArrowheads="1"/>
          </p:cNvSpPr>
          <p:nvPr>
            <p:ph type="title"/>
          </p:nvPr>
        </p:nvSpPr>
        <p:spPr>
          <a:xfrm>
            <a:off x="457200" y="0"/>
            <a:ext cx="8229600" cy="1143000"/>
          </a:xfrm>
        </p:spPr>
        <p:txBody>
          <a:bodyPr>
            <a:normAutofit/>
          </a:bodyPr>
          <a:lstStyle/>
          <a:p>
            <a:r>
              <a:rPr lang="en-US" altLang="en-US" sz="4000" dirty="0" smtClean="0"/>
              <a:t>Fisher’s Equation </a:t>
            </a:r>
            <a:r>
              <a:rPr lang="en-US" altLang="en-US" sz="4000" dirty="0"/>
              <a:t>of </a:t>
            </a:r>
            <a:r>
              <a:rPr lang="en-US" altLang="en-US" sz="4000" dirty="0" smtClean="0"/>
              <a:t>Exchange</a:t>
            </a:r>
            <a:endParaRPr lang="en-US" altLang="en-US" sz="4000" dirty="0" smtClean="0">
              <a:ea typeface="ヒラギノ角ゴ Pro W3" pitchFamily="-65" charset="-128"/>
            </a:endParaRPr>
          </a:p>
        </p:txBody>
      </p:sp>
    </p:spTree>
    <p:extLst>
      <p:ext uri="{BB962C8B-B14F-4D97-AF65-F5344CB8AC3E}">
        <p14:creationId xmlns:p14="http://schemas.microsoft.com/office/powerpoint/2010/main" val="283629838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43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43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43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43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8"/>
          <p:cNvSpPr txBox="1">
            <a:spLocks noChangeArrowheads="1"/>
          </p:cNvSpPr>
          <p:nvPr/>
        </p:nvSpPr>
        <p:spPr>
          <a:xfrm>
            <a:off x="381000" y="1524000"/>
            <a:ext cx="8229600" cy="4876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Bef>
                <a:spcPts val="0"/>
              </a:spcBef>
              <a:spcAft>
                <a:spcPts val="0"/>
              </a:spcAft>
              <a:buNone/>
            </a:pPr>
            <a:r>
              <a:rPr lang="en-US" altLang="ja-JP" dirty="0" smtClean="0">
                <a:latin typeface="Times New Roman" panose="02020603050405020304" pitchFamily="18" charset="0"/>
                <a:ea typeface="MS PGothic" pitchFamily="34" charset="-128"/>
                <a:cs typeface="Times New Roman" panose="02020603050405020304" pitchFamily="18" charset="0"/>
              </a:rPr>
              <a:t>Assuming </a:t>
            </a:r>
            <a:r>
              <a:rPr lang="en-US" altLang="ja-JP" i="1" dirty="0" smtClean="0">
                <a:latin typeface="Times New Roman" panose="02020603050405020304" pitchFamily="18" charset="0"/>
                <a:ea typeface="MS PGothic" pitchFamily="34" charset="-128"/>
                <a:cs typeface="Times New Roman" panose="02020603050405020304" pitchFamily="18" charset="0"/>
              </a:rPr>
              <a:t>V</a:t>
            </a:r>
            <a:r>
              <a:rPr lang="en-US" altLang="ja-JP" dirty="0" smtClean="0">
                <a:latin typeface="Times New Roman" panose="02020603050405020304" pitchFamily="18" charset="0"/>
                <a:ea typeface="MS PGothic" pitchFamily="34" charset="-128"/>
                <a:cs typeface="Times New Roman" panose="02020603050405020304" pitchFamily="18" charset="0"/>
              </a:rPr>
              <a:t> </a:t>
            </a:r>
            <a:r>
              <a:rPr lang="en-US" altLang="ja-JP" dirty="0">
                <a:latin typeface="Times New Roman" panose="02020603050405020304" pitchFamily="18" charset="0"/>
                <a:ea typeface="MS PGothic" pitchFamily="34" charset="-128"/>
                <a:cs typeface="Times New Roman" panose="02020603050405020304" pitchFamily="18" charset="0"/>
              </a:rPr>
              <a:t>is </a:t>
            </a:r>
            <a:r>
              <a:rPr lang="en-US" altLang="ja-JP" dirty="0" smtClean="0">
                <a:latin typeface="Times New Roman" panose="02020603050405020304" pitchFamily="18" charset="0"/>
                <a:ea typeface="MS PGothic" pitchFamily="34" charset="-128"/>
                <a:cs typeface="Times New Roman" panose="02020603050405020304" pitchFamily="18" charset="0"/>
              </a:rPr>
              <a:t>constant </a:t>
            </a:r>
            <a:r>
              <a:rPr lang="en-US" altLang="ja-JP" dirty="0">
                <a:latin typeface="Times New Roman" panose="02020603050405020304" pitchFamily="18" charset="0"/>
                <a:ea typeface="MS PGothic" pitchFamily="34" charset="-128"/>
                <a:cs typeface="Times New Roman" panose="02020603050405020304" pitchFamily="18" charset="0"/>
              </a:rPr>
              <a:t>in the short </a:t>
            </a:r>
            <a:r>
              <a:rPr lang="en-US" altLang="ja-JP" dirty="0" smtClean="0">
                <a:latin typeface="Times New Roman" panose="02020603050405020304" pitchFamily="18" charset="0"/>
                <a:ea typeface="MS PGothic" pitchFamily="34" charset="-128"/>
                <a:cs typeface="Times New Roman" panose="02020603050405020304" pitchFamily="18" charset="0"/>
              </a:rPr>
              <a:t>run gives the quantity </a:t>
            </a:r>
            <a:r>
              <a:rPr lang="en-US" altLang="ja-JP" dirty="0">
                <a:latin typeface="Times New Roman" panose="02020603050405020304" pitchFamily="18" charset="0"/>
                <a:ea typeface="MS PGothic" pitchFamily="34" charset="-128"/>
                <a:cs typeface="Times New Roman" panose="02020603050405020304" pitchFamily="18" charset="0"/>
              </a:rPr>
              <a:t>theory of </a:t>
            </a:r>
            <a:r>
              <a:rPr lang="en-US" altLang="ja-JP" dirty="0" smtClean="0">
                <a:latin typeface="Times New Roman" panose="02020603050405020304" pitchFamily="18" charset="0"/>
                <a:ea typeface="MS PGothic" pitchFamily="34" charset="-128"/>
                <a:cs typeface="Times New Roman" panose="02020603050405020304" pitchFamily="18" charset="0"/>
              </a:rPr>
              <a:t>money (QTM)</a:t>
            </a:r>
          </a:p>
          <a:p>
            <a:pPr marL="0" indent="0" fontAlgn="auto">
              <a:spcBef>
                <a:spcPts val="0"/>
              </a:spcBef>
              <a:spcAft>
                <a:spcPts val="0"/>
              </a:spcAft>
              <a:buNone/>
            </a:pPr>
            <a:endParaRPr lang="en-US" altLang="en-US" sz="2200" b="1" dirty="0">
              <a:latin typeface="Times New Roman" panose="02020603050405020304" pitchFamily="18" charset="0"/>
              <a:ea typeface="MS PGothic" pitchFamily="34" charset="-128"/>
              <a:cs typeface="Times New Roman" panose="02020603050405020304" pitchFamily="18" charset="0"/>
            </a:endParaRPr>
          </a:p>
          <a:p>
            <a:pPr marL="0" indent="0" fontAlgn="auto">
              <a:spcBef>
                <a:spcPts val="0"/>
              </a:spcBef>
              <a:spcAft>
                <a:spcPts val="0"/>
              </a:spcAft>
              <a:buNone/>
            </a:pPr>
            <a:endParaRPr lang="en-US" altLang="en-US" sz="1400" b="1" dirty="0">
              <a:latin typeface="Times New Roman" panose="02020603050405020304" pitchFamily="18" charset="0"/>
              <a:ea typeface="MS PGothic" pitchFamily="34" charset="-128"/>
              <a:cs typeface="Times New Roman" panose="02020603050405020304" pitchFamily="18" charset="0"/>
            </a:endParaRPr>
          </a:p>
          <a:p>
            <a:pPr marL="0" indent="0" algn="ctr" fontAlgn="auto">
              <a:spcBef>
                <a:spcPts val="0"/>
              </a:spcBef>
              <a:spcAft>
                <a:spcPts val="0"/>
              </a:spcAft>
              <a:buNone/>
            </a:pPr>
            <a:r>
              <a:rPr lang="en-US" altLang="ja-JP" sz="2200" i="1" dirty="0" smtClean="0">
                <a:solidFill>
                  <a:srgbClr val="FF0000"/>
                </a:solidFill>
                <a:latin typeface="Times New Roman" panose="02020603050405020304" pitchFamily="18" charset="0"/>
                <a:ea typeface="MS PGothic" pitchFamily="34" charset="-128"/>
                <a:cs typeface="Times New Roman" panose="02020603050405020304" pitchFamily="18" charset="0"/>
              </a:rPr>
              <a:t>Nominal </a:t>
            </a:r>
            <a:r>
              <a:rPr lang="en-US" altLang="ja-JP" sz="2200" i="1" dirty="0">
                <a:solidFill>
                  <a:srgbClr val="FF0000"/>
                </a:solidFill>
                <a:latin typeface="Times New Roman" panose="02020603050405020304" pitchFamily="18" charset="0"/>
                <a:ea typeface="MS PGothic" pitchFamily="34" charset="-128"/>
                <a:cs typeface="Times New Roman" panose="02020603050405020304" pitchFamily="18" charset="0"/>
              </a:rPr>
              <a:t>income </a:t>
            </a:r>
            <a:r>
              <a:rPr lang="en-US" altLang="ja-JP" sz="2200" i="1" dirty="0" smtClean="0">
                <a:latin typeface="Times New Roman" panose="02020603050405020304" pitchFamily="18" charset="0"/>
                <a:ea typeface="MS PGothic" pitchFamily="34" charset="-128"/>
                <a:cs typeface="Times New Roman" panose="02020603050405020304" pitchFamily="18" charset="0"/>
              </a:rPr>
              <a:t>is </a:t>
            </a:r>
            <a:r>
              <a:rPr lang="en-US" altLang="ja-JP" sz="2200" i="1" dirty="0">
                <a:latin typeface="Times New Roman" panose="02020603050405020304" pitchFamily="18" charset="0"/>
                <a:ea typeface="MS PGothic" pitchFamily="34" charset="-128"/>
                <a:cs typeface="Times New Roman" panose="02020603050405020304" pitchFamily="18" charset="0"/>
              </a:rPr>
              <a:t>determined </a:t>
            </a:r>
            <a:r>
              <a:rPr lang="en-US" altLang="ja-JP" sz="2200" i="1" dirty="0" smtClean="0">
                <a:latin typeface="Times New Roman" panose="02020603050405020304" pitchFamily="18" charset="0"/>
                <a:ea typeface="MS PGothic" pitchFamily="34" charset="-128"/>
                <a:cs typeface="Times New Roman" panose="02020603050405020304" pitchFamily="18" charset="0"/>
              </a:rPr>
              <a:t>by changes in the </a:t>
            </a:r>
            <a:r>
              <a:rPr lang="en-US" altLang="ja-JP" sz="2200" i="1" dirty="0">
                <a:solidFill>
                  <a:srgbClr val="0000FF"/>
                </a:solidFill>
                <a:latin typeface="Times New Roman" panose="02020603050405020304" pitchFamily="18" charset="0"/>
                <a:ea typeface="MS PGothic" pitchFamily="34" charset="-128"/>
                <a:cs typeface="Times New Roman" panose="02020603050405020304" pitchFamily="18" charset="0"/>
              </a:rPr>
              <a:t>quantity of </a:t>
            </a:r>
            <a:r>
              <a:rPr lang="en-US" altLang="ja-JP" sz="2200" i="1" dirty="0" smtClean="0">
                <a:solidFill>
                  <a:srgbClr val="0000FF"/>
                </a:solidFill>
                <a:latin typeface="Times New Roman" panose="02020603050405020304" pitchFamily="18" charset="0"/>
                <a:ea typeface="MS PGothic" pitchFamily="34" charset="-128"/>
                <a:cs typeface="Times New Roman" panose="02020603050405020304" pitchFamily="18" charset="0"/>
              </a:rPr>
              <a:t>money</a:t>
            </a:r>
          </a:p>
          <a:p>
            <a:pPr marL="0" indent="0" fontAlgn="auto">
              <a:spcBef>
                <a:spcPts val="0"/>
              </a:spcBef>
              <a:spcAft>
                <a:spcPts val="0"/>
              </a:spcAft>
              <a:buNone/>
            </a:pPr>
            <a:endParaRPr lang="en-US" altLang="ja-JP" sz="1600" i="1" dirty="0">
              <a:solidFill>
                <a:srgbClr val="0000FF"/>
              </a:solidFill>
              <a:latin typeface="Times New Roman" panose="02020603050405020304" pitchFamily="18" charset="0"/>
              <a:ea typeface="MS PGothic" pitchFamily="34" charset="-128"/>
              <a:cs typeface="Times New Roman" panose="02020603050405020304" pitchFamily="18" charset="0"/>
            </a:endParaRPr>
          </a:p>
          <a:p>
            <a:pPr marL="0" indent="0" fontAlgn="auto">
              <a:spcBef>
                <a:spcPts val="0"/>
              </a:spcBef>
              <a:spcAft>
                <a:spcPts val="0"/>
              </a:spcAft>
              <a:buNone/>
            </a:pPr>
            <a:r>
              <a:rPr lang="en-US" altLang="en-US" dirty="0" smtClean="0">
                <a:latin typeface="Times New Roman" panose="02020603050405020304" pitchFamily="18" charset="0"/>
                <a:ea typeface="ヒラギノ角ゴ Pro W3" pitchFamily="-65" charset="-128"/>
                <a:cs typeface="Times New Roman" panose="02020603050405020304" pitchFamily="18" charset="0"/>
              </a:rPr>
              <a:t>The above can be written as follows</a:t>
            </a:r>
            <a:endParaRPr lang="en-US" altLang="en-US" dirty="0">
              <a:latin typeface="Times New Roman" panose="02020603050405020304" pitchFamily="18" charset="0"/>
              <a:ea typeface="ヒラギノ角ゴ Pro W3" pitchFamily="-65" charset="-128"/>
              <a:cs typeface="Times New Roman" panose="02020603050405020304" pitchFamily="18" charset="0"/>
            </a:endParaRPr>
          </a:p>
        </p:txBody>
      </p:sp>
      <p:sp>
        <p:nvSpPr>
          <p:cNvPr id="22533"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endParaRPr lang="en-US" altLang="en-US"/>
          </a:p>
        </p:txBody>
      </p:sp>
      <p:sp>
        <p:nvSpPr>
          <p:cNvPr id="2" name="Title 1"/>
          <p:cNvSpPr>
            <a:spLocks noGrp="1"/>
          </p:cNvSpPr>
          <p:nvPr>
            <p:ph type="title"/>
          </p:nvPr>
        </p:nvSpPr>
        <p:spPr>
          <a:xfrm>
            <a:off x="457200" y="0"/>
            <a:ext cx="8229600" cy="1143000"/>
          </a:xfrm>
        </p:spPr>
        <p:txBody>
          <a:bodyPr/>
          <a:lstStyle/>
          <a:p>
            <a:r>
              <a:rPr lang="en-US" altLang="en-US" sz="4000" dirty="0">
                <a:ea typeface="ヒラギノ角ゴ Pro W3" pitchFamily="-65" charset="-128"/>
              </a:rPr>
              <a:t>Quantity Theory of Money</a:t>
            </a:r>
            <a:endParaRPr lang="en-US" sz="4000" dirty="0"/>
          </a:p>
        </p:txBody>
      </p:sp>
      <p:graphicFrame>
        <p:nvGraphicFramePr>
          <p:cNvPr id="3" name="Object 2"/>
          <p:cNvGraphicFramePr>
            <a:graphicFrameLocks noChangeAspect="1"/>
          </p:cNvGraphicFramePr>
          <p:nvPr>
            <p:extLst>
              <p:ext uri="{D42A27DB-BD31-4B8C-83A1-F6EECF244321}">
                <p14:modId xmlns:p14="http://schemas.microsoft.com/office/powerpoint/2010/main" val="3576239093"/>
              </p:ext>
            </p:extLst>
          </p:nvPr>
        </p:nvGraphicFramePr>
        <p:xfrm>
          <a:off x="3644900" y="2209800"/>
          <a:ext cx="1612900" cy="402869"/>
        </p:xfrm>
        <a:graphic>
          <a:graphicData uri="http://schemas.openxmlformats.org/presentationml/2006/ole">
            <mc:AlternateContent xmlns:mc="http://schemas.openxmlformats.org/markup-compatibility/2006">
              <mc:Choice xmlns:v="urn:schemas-microsoft-com:vml" Requires="v">
                <p:oleObj spid="_x0000_s8230" name="Equation" r:id="rId4" imgW="812520" imgH="203040" progId="Equation.DSMT4">
                  <p:embed/>
                </p:oleObj>
              </mc:Choice>
              <mc:Fallback>
                <p:oleObj name="Equation" r:id="rId4" imgW="812520" imgH="203040" progId="Equation.DSMT4">
                  <p:embed/>
                  <p:pic>
                    <p:nvPicPr>
                      <p:cNvPr id="0" name=""/>
                      <p:cNvPicPr>
                        <a:picLocks noChangeAspect="1" noChangeArrowheads="1"/>
                      </p:cNvPicPr>
                      <p:nvPr/>
                    </p:nvPicPr>
                    <p:blipFill>
                      <a:blip r:embed="rId5"/>
                      <a:srcRect/>
                      <a:stretch>
                        <a:fillRect/>
                      </a:stretch>
                    </p:blipFill>
                    <p:spPr bwMode="auto">
                      <a:xfrm>
                        <a:off x="3644900" y="2209800"/>
                        <a:ext cx="1612900" cy="402869"/>
                      </a:xfrm>
                      <a:prstGeom prst="rect">
                        <a:avLst/>
                      </a:prstGeom>
                      <a:noFill/>
                      <a:ln>
                        <a:noFill/>
                      </a:ln>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763710015"/>
              </p:ext>
            </p:extLst>
          </p:nvPr>
        </p:nvGraphicFramePr>
        <p:xfrm>
          <a:off x="2767013" y="4038600"/>
          <a:ext cx="3608387" cy="357188"/>
        </p:xfrm>
        <a:graphic>
          <a:graphicData uri="http://schemas.openxmlformats.org/presentationml/2006/ole">
            <mc:AlternateContent xmlns:mc="http://schemas.openxmlformats.org/markup-compatibility/2006">
              <mc:Choice xmlns:v="urn:schemas-microsoft-com:vml" Requires="v">
                <p:oleObj spid="_x0000_s8231" name="Equation" r:id="rId6" imgW="1536480" imgH="152280" progId="Equation.DSMT4">
                  <p:embed/>
                </p:oleObj>
              </mc:Choice>
              <mc:Fallback>
                <p:oleObj name="Equation" r:id="rId6" imgW="1536480" imgH="152280" progId="Equation.DSMT4">
                  <p:embed/>
                  <p:pic>
                    <p:nvPicPr>
                      <p:cNvPr id="0" name=""/>
                      <p:cNvPicPr>
                        <a:picLocks noChangeAspect="1" noChangeArrowheads="1"/>
                      </p:cNvPicPr>
                      <p:nvPr/>
                    </p:nvPicPr>
                    <p:blipFill>
                      <a:blip r:embed="rId7"/>
                      <a:srcRect/>
                      <a:stretch>
                        <a:fillRect/>
                      </a:stretch>
                    </p:blipFill>
                    <p:spPr bwMode="auto">
                      <a:xfrm>
                        <a:off x="2767013" y="4038600"/>
                        <a:ext cx="3608387" cy="357188"/>
                      </a:xfrm>
                      <a:prstGeom prst="rect">
                        <a:avLst/>
                      </a:prstGeom>
                      <a:noFill/>
                      <a:ln>
                        <a:noFill/>
                      </a:ln>
                    </p:spPr>
                  </p:pic>
                </p:oleObj>
              </mc:Fallback>
            </mc:AlternateContent>
          </a:graphicData>
        </a:graphic>
      </p:graphicFrame>
      <p:pic>
        <p:nvPicPr>
          <p:cNvPr id="22554" name="Picture 2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09800" y="4724401"/>
            <a:ext cx="4780149" cy="1638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55" name="Picture 2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00401" y="5922944"/>
            <a:ext cx="609600" cy="20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2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22420" y="5912784"/>
            <a:ext cx="609600" cy="20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2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13020" y="5912784"/>
            <a:ext cx="609600" cy="20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2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03620" y="5915324"/>
            <a:ext cx="609600" cy="20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3833210" y="5793711"/>
            <a:ext cx="357790" cy="461665"/>
          </a:xfrm>
          <a:prstGeom prst="rect">
            <a:avLst/>
          </a:prstGeom>
        </p:spPr>
        <p:txBody>
          <a:bodyPr wrap="none">
            <a:spAutoFit/>
          </a:bodyPr>
          <a:lstStyle/>
          <a:p>
            <a:r>
              <a:rPr lang="en-US" altLang="en-US" b="1" dirty="0" smtClean="0">
                <a:solidFill>
                  <a:srgbClr val="FF0000"/>
                </a:solidFill>
              </a:rPr>
              <a:t>+</a:t>
            </a:r>
            <a:endParaRPr lang="en-US" b="1" dirty="0">
              <a:solidFill>
                <a:srgbClr val="FF0000"/>
              </a:solidFill>
            </a:endParaRPr>
          </a:p>
        </p:txBody>
      </p:sp>
      <p:sp>
        <p:nvSpPr>
          <p:cNvPr id="21" name="Rectangle 20"/>
          <p:cNvSpPr/>
          <p:nvPr/>
        </p:nvSpPr>
        <p:spPr>
          <a:xfrm>
            <a:off x="4828618" y="5793711"/>
            <a:ext cx="352982" cy="461665"/>
          </a:xfrm>
          <a:prstGeom prst="rect">
            <a:avLst/>
          </a:prstGeom>
        </p:spPr>
        <p:txBody>
          <a:bodyPr wrap="none">
            <a:spAutoFit/>
          </a:bodyPr>
          <a:lstStyle/>
          <a:p>
            <a:r>
              <a:rPr lang="en-US" altLang="en-US" b="1" dirty="0" smtClean="0">
                <a:solidFill>
                  <a:srgbClr val="FF0000"/>
                </a:solidFill>
              </a:rPr>
              <a:t>≈</a:t>
            </a:r>
            <a:endParaRPr lang="en-US" b="1" dirty="0">
              <a:solidFill>
                <a:srgbClr val="FF0000"/>
              </a:solidFill>
            </a:endParaRPr>
          </a:p>
        </p:txBody>
      </p:sp>
      <p:sp>
        <p:nvSpPr>
          <p:cNvPr id="22" name="Rectangle 21"/>
          <p:cNvSpPr/>
          <p:nvPr/>
        </p:nvSpPr>
        <p:spPr>
          <a:xfrm>
            <a:off x="5791200" y="5791200"/>
            <a:ext cx="357790" cy="461665"/>
          </a:xfrm>
          <a:prstGeom prst="rect">
            <a:avLst/>
          </a:prstGeom>
        </p:spPr>
        <p:txBody>
          <a:bodyPr wrap="none">
            <a:spAutoFit/>
          </a:bodyPr>
          <a:lstStyle/>
          <a:p>
            <a:r>
              <a:rPr lang="en-US" altLang="en-US" b="1" dirty="0" smtClean="0">
                <a:solidFill>
                  <a:srgbClr val="FF0000"/>
                </a:solidFill>
              </a:rPr>
              <a:t>+</a:t>
            </a:r>
            <a:endParaRPr lang="en-US" b="1" dirty="0">
              <a:solidFill>
                <a:srgbClr val="FF0000"/>
              </a:solidFill>
            </a:endParaRPr>
          </a:p>
        </p:txBody>
      </p:sp>
    </p:spTree>
    <p:extLst>
      <p:ext uri="{BB962C8B-B14F-4D97-AF65-F5344CB8AC3E}">
        <p14:creationId xmlns:p14="http://schemas.microsoft.com/office/powerpoint/2010/main" val="33205994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255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22555"/>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16"/>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17"/>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19"/>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1" grpId="0"/>
      <p:bldP spid="2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8"/>
          <p:cNvSpPr txBox="1">
            <a:spLocks noChangeArrowheads="1"/>
          </p:cNvSpPr>
          <p:nvPr/>
        </p:nvSpPr>
        <p:spPr>
          <a:xfrm>
            <a:off x="381000" y="1524000"/>
            <a:ext cx="8229600" cy="4876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Bef>
                <a:spcPts val="0"/>
              </a:spcBef>
              <a:spcAft>
                <a:spcPts val="0"/>
              </a:spcAft>
              <a:buNone/>
            </a:pPr>
            <a:r>
              <a:rPr lang="en-US" altLang="ja-JP" dirty="0" smtClean="0">
                <a:latin typeface="Times New Roman" panose="02020603050405020304" pitchFamily="18" charset="0"/>
                <a:ea typeface="MS PGothic" pitchFamily="34" charset="-128"/>
                <a:cs typeface="Times New Roman" panose="02020603050405020304" pitchFamily="18" charset="0"/>
              </a:rPr>
              <a:t>Assuming </a:t>
            </a:r>
            <a:r>
              <a:rPr lang="en-US" altLang="ja-JP" i="1" dirty="0" smtClean="0">
                <a:latin typeface="Times New Roman" panose="02020603050405020304" pitchFamily="18" charset="0"/>
                <a:ea typeface="MS PGothic" pitchFamily="34" charset="-128"/>
                <a:cs typeface="Times New Roman" panose="02020603050405020304" pitchFamily="18" charset="0"/>
              </a:rPr>
              <a:t>V</a:t>
            </a:r>
            <a:r>
              <a:rPr lang="en-US" altLang="ja-JP" dirty="0" smtClean="0">
                <a:latin typeface="Times New Roman" panose="02020603050405020304" pitchFamily="18" charset="0"/>
                <a:ea typeface="MS PGothic" pitchFamily="34" charset="-128"/>
                <a:cs typeface="Times New Roman" panose="02020603050405020304" pitchFamily="18" charset="0"/>
              </a:rPr>
              <a:t> </a:t>
            </a:r>
            <a:r>
              <a:rPr lang="en-US" altLang="ja-JP" dirty="0">
                <a:latin typeface="Times New Roman" panose="02020603050405020304" pitchFamily="18" charset="0"/>
                <a:ea typeface="MS PGothic" pitchFamily="34" charset="-128"/>
                <a:cs typeface="Times New Roman" panose="02020603050405020304" pitchFamily="18" charset="0"/>
              </a:rPr>
              <a:t>is </a:t>
            </a:r>
            <a:r>
              <a:rPr lang="en-US" altLang="ja-JP" dirty="0" smtClean="0">
                <a:latin typeface="Times New Roman" panose="02020603050405020304" pitchFamily="18" charset="0"/>
                <a:ea typeface="MS PGothic" pitchFamily="34" charset="-128"/>
                <a:cs typeface="Times New Roman" panose="02020603050405020304" pitchFamily="18" charset="0"/>
              </a:rPr>
              <a:t>constant </a:t>
            </a:r>
            <a:r>
              <a:rPr lang="en-US" altLang="ja-JP" dirty="0">
                <a:latin typeface="Times New Roman" panose="02020603050405020304" pitchFamily="18" charset="0"/>
                <a:ea typeface="MS PGothic" pitchFamily="34" charset="-128"/>
                <a:cs typeface="Times New Roman" panose="02020603050405020304" pitchFamily="18" charset="0"/>
              </a:rPr>
              <a:t>in the short </a:t>
            </a:r>
            <a:r>
              <a:rPr lang="en-US" altLang="ja-JP" dirty="0" smtClean="0">
                <a:latin typeface="Times New Roman" panose="02020603050405020304" pitchFamily="18" charset="0"/>
                <a:ea typeface="MS PGothic" pitchFamily="34" charset="-128"/>
                <a:cs typeface="Times New Roman" panose="02020603050405020304" pitchFamily="18" charset="0"/>
              </a:rPr>
              <a:t>run gives </a:t>
            </a:r>
            <a:r>
              <a:rPr lang="en-US" altLang="ja-JP" dirty="0">
                <a:latin typeface="Times New Roman" panose="02020603050405020304" pitchFamily="18" charset="0"/>
                <a:ea typeface="MS PGothic" pitchFamily="34" charset="-128"/>
                <a:cs typeface="Times New Roman" panose="02020603050405020304" pitchFamily="18" charset="0"/>
              </a:rPr>
              <a:t>the quantity theory of money (QTM)</a:t>
            </a:r>
          </a:p>
          <a:p>
            <a:pPr marL="0" indent="0" fontAlgn="auto">
              <a:spcBef>
                <a:spcPts val="0"/>
              </a:spcBef>
              <a:spcAft>
                <a:spcPts val="0"/>
              </a:spcAft>
              <a:buNone/>
            </a:pPr>
            <a:endParaRPr lang="en-US" altLang="en-US" sz="2200" b="1" dirty="0">
              <a:latin typeface="Times New Roman" panose="02020603050405020304" pitchFamily="18" charset="0"/>
              <a:ea typeface="MS PGothic" pitchFamily="34" charset="-128"/>
              <a:cs typeface="Times New Roman" panose="02020603050405020304" pitchFamily="18" charset="0"/>
            </a:endParaRPr>
          </a:p>
          <a:p>
            <a:pPr marL="0" indent="0" fontAlgn="auto">
              <a:spcBef>
                <a:spcPts val="0"/>
              </a:spcBef>
              <a:spcAft>
                <a:spcPts val="0"/>
              </a:spcAft>
              <a:buNone/>
            </a:pPr>
            <a:endParaRPr lang="en-US" altLang="en-US" sz="1400" b="1" dirty="0">
              <a:latin typeface="Times New Roman" panose="02020603050405020304" pitchFamily="18" charset="0"/>
              <a:ea typeface="MS PGothic" pitchFamily="34" charset="-128"/>
              <a:cs typeface="Times New Roman" panose="02020603050405020304" pitchFamily="18" charset="0"/>
            </a:endParaRPr>
          </a:p>
          <a:p>
            <a:pPr marL="0" indent="0" algn="ctr" fontAlgn="auto">
              <a:spcBef>
                <a:spcPts val="0"/>
              </a:spcBef>
              <a:spcAft>
                <a:spcPts val="0"/>
              </a:spcAft>
              <a:buNone/>
            </a:pPr>
            <a:r>
              <a:rPr lang="en-US" altLang="ja-JP" sz="2200" i="1" dirty="0" smtClean="0">
                <a:solidFill>
                  <a:srgbClr val="FF0000"/>
                </a:solidFill>
                <a:latin typeface="Times New Roman" panose="02020603050405020304" pitchFamily="18" charset="0"/>
                <a:ea typeface="MS PGothic" pitchFamily="34" charset="-128"/>
                <a:cs typeface="Times New Roman" panose="02020603050405020304" pitchFamily="18" charset="0"/>
              </a:rPr>
              <a:t>Nominal </a:t>
            </a:r>
            <a:r>
              <a:rPr lang="en-US" altLang="ja-JP" sz="2200" i="1" dirty="0">
                <a:solidFill>
                  <a:srgbClr val="FF0000"/>
                </a:solidFill>
                <a:latin typeface="Times New Roman" panose="02020603050405020304" pitchFamily="18" charset="0"/>
                <a:ea typeface="MS PGothic" pitchFamily="34" charset="-128"/>
                <a:cs typeface="Times New Roman" panose="02020603050405020304" pitchFamily="18" charset="0"/>
              </a:rPr>
              <a:t>income </a:t>
            </a:r>
            <a:r>
              <a:rPr lang="en-US" altLang="ja-JP" sz="2200" i="1" dirty="0" smtClean="0">
                <a:latin typeface="Times New Roman" panose="02020603050405020304" pitchFamily="18" charset="0"/>
                <a:ea typeface="MS PGothic" pitchFamily="34" charset="-128"/>
                <a:cs typeface="Times New Roman" panose="02020603050405020304" pitchFamily="18" charset="0"/>
              </a:rPr>
              <a:t>is </a:t>
            </a:r>
            <a:r>
              <a:rPr lang="en-US" altLang="ja-JP" sz="2200" i="1" dirty="0">
                <a:latin typeface="Times New Roman" panose="02020603050405020304" pitchFamily="18" charset="0"/>
                <a:ea typeface="MS PGothic" pitchFamily="34" charset="-128"/>
                <a:cs typeface="Times New Roman" panose="02020603050405020304" pitchFamily="18" charset="0"/>
              </a:rPr>
              <a:t>determined </a:t>
            </a:r>
            <a:r>
              <a:rPr lang="en-US" altLang="ja-JP" sz="2200" i="1" dirty="0" smtClean="0">
                <a:latin typeface="Times New Roman" panose="02020603050405020304" pitchFamily="18" charset="0"/>
                <a:ea typeface="MS PGothic" pitchFamily="34" charset="-128"/>
                <a:cs typeface="Times New Roman" panose="02020603050405020304" pitchFamily="18" charset="0"/>
              </a:rPr>
              <a:t>by changes in the </a:t>
            </a:r>
            <a:r>
              <a:rPr lang="en-US" altLang="ja-JP" sz="2200" i="1" dirty="0">
                <a:solidFill>
                  <a:srgbClr val="0000FF"/>
                </a:solidFill>
                <a:latin typeface="Times New Roman" panose="02020603050405020304" pitchFamily="18" charset="0"/>
                <a:ea typeface="MS PGothic" pitchFamily="34" charset="-128"/>
                <a:cs typeface="Times New Roman" panose="02020603050405020304" pitchFamily="18" charset="0"/>
              </a:rPr>
              <a:t>quantity of </a:t>
            </a:r>
            <a:r>
              <a:rPr lang="en-US" altLang="ja-JP" sz="2200" i="1" dirty="0" smtClean="0">
                <a:solidFill>
                  <a:srgbClr val="0000FF"/>
                </a:solidFill>
                <a:latin typeface="Times New Roman" panose="02020603050405020304" pitchFamily="18" charset="0"/>
                <a:ea typeface="MS PGothic" pitchFamily="34" charset="-128"/>
                <a:cs typeface="Times New Roman" panose="02020603050405020304" pitchFamily="18" charset="0"/>
              </a:rPr>
              <a:t>money</a:t>
            </a:r>
          </a:p>
          <a:p>
            <a:pPr marL="0" indent="0" fontAlgn="auto">
              <a:spcBef>
                <a:spcPts val="0"/>
              </a:spcBef>
              <a:spcAft>
                <a:spcPts val="0"/>
              </a:spcAft>
              <a:buNone/>
            </a:pPr>
            <a:endParaRPr lang="en-US" altLang="ja-JP" sz="1600" i="1" dirty="0">
              <a:solidFill>
                <a:srgbClr val="0000FF"/>
              </a:solidFill>
              <a:latin typeface="Times New Roman" panose="02020603050405020304" pitchFamily="18" charset="0"/>
              <a:ea typeface="MS PGothic" pitchFamily="34" charset="-128"/>
              <a:cs typeface="Times New Roman" panose="02020603050405020304" pitchFamily="18" charset="0"/>
            </a:endParaRPr>
          </a:p>
          <a:p>
            <a:pPr marL="0" indent="0" fontAlgn="auto">
              <a:spcBef>
                <a:spcPts val="0"/>
              </a:spcBef>
              <a:spcAft>
                <a:spcPts val="0"/>
              </a:spcAft>
              <a:buNone/>
            </a:pPr>
            <a:r>
              <a:rPr lang="en-US" altLang="en-US" dirty="0" smtClean="0">
                <a:latin typeface="Times New Roman" panose="02020603050405020304" pitchFamily="18" charset="0"/>
                <a:ea typeface="ヒラギノ角ゴ Pro W3" pitchFamily="-65" charset="-128"/>
                <a:cs typeface="Times New Roman" panose="02020603050405020304" pitchFamily="18" charset="0"/>
              </a:rPr>
              <a:t>The above can be written as follows</a:t>
            </a:r>
            <a:endParaRPr lang="en-US" altLang="en-US" dirty="0">
              <a:latin typeface="Times New Roman" panose="02020603050405020304" pitchFamily="18" charset="0"/>
              <a:ea typeface="ヒラギノ角ゴ Pro W3" pitchFamily="-65" charset="-128"/>
              <a:cs typeface="Times New Roman" panose="02020603050405020304" pitchFamily="18" charset="0"/>
            </a:endParaRPr>
          </a:p>
        </p:txBody>
      </p:sp>
      <p:sp>
        <p:nvSpPr>
          <p:cNvPr id="22533"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endParaRPr lang="en-US" altLang="en-US"/>
          </a:p>
        </p:txBody>
      </p:sp>
      <p:graphicFrame>
        <p:nvGraphicFramePr>
          <p:cNvPr id="3" name="Object 2"/>
          <p:cNvGraphicFramePr>
            <a:graphicFrameLocks noChangeAspect="1"/>
          </p:cNvGraphicFramePr>
          <p:nvPr>
            <p:extLst>
              <p:ext uri="{D42A27DB-BD31-4B8C-83A1-F6EECF244321}">
                <p14:modId xmlns:p14="http://schemas.microsoft.com/office/powerpoint/2010/main" val="2083118272"/>
              </p:ext>
            </p:extLst>
          </p:nvPr>
        </p:nvGraphicFramePr>
        <p:xfrm>
          <a:off x="3644900" y="2209800"/>
          <a:ext cx="1612900" cy="402869"/>
        </p:xfrm>
        <a:graphic>
          <a:graphicData uri="http://schemas.openxmlformats.org/presentationml/2006/ole">
            <mc:AlternateContent xmlns:mc="http://schemas.openxmlformats.org/markup-compatibility/2006">
              <mc:Choice xmlns:v="urn:schemas-microsoft-com:vml" Requires="v">
                <p:oleObj spid="_x0000_s9290" name="Equation" r:id="rId4" imgW="812520" imgH="203040" progId="Equation.DSMT4">
                  <p:embed/>
                </p:oleObj>
              </mc:Choice>
              <mc:Fallback>
                <p:oleObj name="Equation" r:id="rId4" imgW="812520" imgH="203040" progId="Equation.DSMT4">
                  <p:embed/>
                  <p:pic>
                    <p:nvPicPr>
                      <p:cNvPr id="0" name=""/>
                      <p:cNvPicPr>
                        <a:picLocks noChangeAspect="1" noChangeArrowheads="1"/>
                      </p:cNvPicPr>
                      <p:nvPr/>
                    </p:nvPicPr>
                    <p:blipFill>
                      <a:blip r:embed="rId5"/>
                      <a:srcRect/>
                      <a:stretch>
                        <a:fillRect/>
                      </a:stretch>
                    </p:blipFill>
                    <p:spPr bwMode="auto">
                      <a:xfrm>
                        <a:off x="3644900" y="2209800"/>
                        <a:ext cx="1612900" cy="402869"/>
                      </a:xfrm>
                      <a:prstGeom prst="rect">
                        <a:avLst/>
                      </a:prstGeom>
                      <a:noFill/>
                      <a:ln>
                        <a:noFill/>
                      </a:ln>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905522637"/>
              </p:ext>
            </p:extLst>
          </p:nvPr>
        </p:nvGraphicFramePr>
        <p:xfrm>
          <a:off x="2767013" y="4038600"/>
          <a:ext cx="3608387" cy="357188"/>
        </p:xfrm>
        <a:graphic>
          <a:graphicData uri="http://schemas.openxmlformats.org/presentationml/2006/ole">
            <mc:AlternateContent xmlns:mc="http://schemas.openxmlformats.org/markup-compatibility/2006">
              <mc:Choice xmlns:v="urn:schemas-microsoft-com:vml" Requires="v">
                <p:oleObj spid="_x0000_s9291" name="Equation" r:id="rId6" imgW="1536480" imgH="152280" progId="Equation.DSMT4">
                  <p:embed/>
                </p:oleObj>
              </mc:Choice>
              <mc:Fallback>
                <p:oleObj name="Equation" r:id="rId6" imgW="1536480" imgH="152280" progId="Equation.DSMT4">
                  <p:embed/>
                  <p:pic>
                    <p:nvPicPr>
                      <p:cNvPr id="0" name=""/>
                      <p:cNvPicPr>
                        <a:picLocks noChangeAspect="1" noChangeArrowheads="1"/>
                      </p:cNvPicPr>
                      <p:nvPr/>
                    </p:nvPicPr>
                    <p:blipFill>
                      <a:blip r:embed="rId7"/>
                      <a:srcRect/>
                      <a:stretch>
                        <a:fillRect/>
                      </a:stretch>
                    </p:blipFill>
                    <p:spPr bwMode="auto">
                      <a:xfrm>
                        <a:off x="2767013" y="4038600"/>
                        <a:ext cx="3608387" cy="357188"/>
                      </a:xfrm>
                      <a:prstGeom prst="rect">
                        <a:avLst/>
                      </a:prstGeom>
                      <a:noFill/>
                      <a:ln>
                        <a:noFill/>
                      </a:ln>
                    </p:spPr>
                  </p:pic>
                </p:oleObj>
              </mc:Fallback>
            </mc:AlternateContent>
          </a:graphicData>
        </a:graphic>
      </p:graphicFrame>
      <p:pic>
        <p:nvPicPr>
          <p:cNvPr id="19" name="Picture 2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10200" y="3980814"/>
            <a:ext cx="1544955" cy="5149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4" name="Object 3"/>
          <p:cNvGraphicFramePr>
            <a:graphicFrameLocks noChangeAspect="1"/>
          </p:cNvGraphicFramePr>
          <p:nvPr>
            <p:extLst>
              <p:ext uri="{D42A27DB-BD31-4B8C-83A1-F6EECF244321}">
                <p14:modId xmlns:p14="http://schemas.microsoft.com/office/powerpoint/2010/main" val="584748964"/>
              </p:ext>
            </p:extLst>
          </p:nvPr>
        </p:nvGraphicFramePr>
        <p:xfrm>
          <a:off x="3173412" y="4748213"/>
          <a:ext cx="2236788" cy="357187"/>
        </p:xfrm>
        <a:graphic>
          <a:graphicData uri="http://schemas.openxmlformats.org/presentationml/2006/ole">
            <mc:AlternateContent xmlns:mc="http://schemas.openxmlformats.org/markup-compatibility/2006">
              <mc:Choice xmlns:v="urn:schemas-microsoft-com:vml" Requires="v">
                <p:oleObj spid="_x0000_s9292" name="Equation" r:id="rId9" imgW="952200" imgH="152280" progId="Equation.DSMT4">
                  <p:embed/>
                </p:oleObj>
              </mc:Choice>
              <mc:Fallback>
                <p:oleObj name="Equation" r:id="rId9" imgW="952200" imgH="152280" progId="Equation.DSMT4">
                  <p:embed/>
                  <p:pic>
                    <p:nvPicPr>
                      <p:cNvPr id="0" name=""/>
                      <p:cNvPicPr>
                        <a:picLocks noChangeAspect="1" noChangeArrowheads="1"/>
                      </p:cNvPicPr>
                      <p:nvPr/>
                    </p:nvPicPr>
                    <p:blipFill>
                      <a:blip r:embed="rId10"/>
                      <a:srcRect/>
                      <a:stretch>
                        <a:fillRect/>
                      </a:stretch>
                    </p:blipFill>
                    <p:spPr bwMode="auto">
                      <a:xfrm>
                        <a:off x="3173412" y="4748213"/>
                        <a:ext cx="2236788"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Rectangle 4"/>
          <p:cNvSpPr/>
          <p:nvPr/>
        </p:nvSpPr>
        <p:spPr>
          <a:xfrm>
            <a:off x="0" y="5969913"/>
            <a:ext cx="9144000" cy="430887"/>
          </a:xfrm>
          <a:prstGeom prst="rect">
            <a:avLst/>
          </a:prstGeom>
        </p:spPr>
        <p:txBody>
          <a:bodyPr wrap="square">
            <a:spAutoFit/>
          </a:bodyPr>
          <a:lstStyle/>
          <a:p>
            <a:pPr algn="ctr" eaLnBrk="1" hangingPunct="1"/>
            <a:r>
              <a:rPr lang="en-US" altLang="ja-JP" sz="2200" i="1" dirty="0" smtClean="0">
                <a:ea typeface="MS PGothic" pitchFamily="34" charset="-128"/>
              </a:rPr>
              <a:t>The quantity theory of money is also a theory of inflation</a:t>
            </a:r>
            <a:endParaRPr lang="en-US" altLang="en-US" sz="2200" i="1" dirty="0"/>
          </a:p>
        </p:txBody>
      </p:sp>
      <p:sp>
        <p:nvSpPr>
          <p:cNvPr id="14" name="Rectangle 13"/>
          <p:cNvSpPr/>
          <p:nvPr/>
        </p:nvSpPr>
        <p:spPr>
          <a:xfrm>
            <a:off x="2762250" y="3967460"/>
            <a:ext cx="737702" cy="461665"/>
          </a:xfrm>
          <a:prstGeom prst="rect">
            <a:avLst/>
          </a:prstGeom>
          <a:solidFill>
            <a:schemeClr val="bg1"/>
          </a:solidFill>
        </p:spPr>
        <p:txBody>
          <a:bodyPr wrap="none">
            <a:spAutoFit/>
          </a:bodyPr>
          <a:lstStyle/>
          <a:p>
            <a:r>
              <a:rPr lang="en-US" i="1" dirty="0" smtClean="0">
                <a:latin typeface="Symbol" panose="05050102010706020507" pitchFamily="18" charset="2"/>
              </a:rPr>
              <a:t>    p </a:t>
            </a:r>
            <a:endParaRPr lang="en-US" dirty="0"/>
          </a:p>
        </p:txBody>
      </p:sp>
      <p:graphicFrame>
        <p:nvGraphicFramePr>
          <p:cNvPr id="8" name="Object 7"/>
          <p:cNvGraphicFramePr>
            <a:graphicFrameLocks noChangeAspect="1"/>
          </p:cNvGraphicFramePr>
          <p:nvPr>
            <p:extLst>
              <p:ext uri="{D42A27DB-BD31-4B8C-83A1-F6EECF244321}">
                <p14:modId xmlns:p14="http://schemas.microsoft.com/office/powerpoint/2010/main" val="4252465618"/>
              </p:ext>
            </p:extLst>
          </p:nvPr>
        </p:nvGraphicFramePr>
        <p:xfrm>
          <a:off x="3560762" y="5345113"/>
          <a:ext cx="1462088" cy="446087"/>
        </p:xfrm>
        <a:graphic>
          <a:graphicData uri="http://schemas.openxmlformats.org/presentationml/2006/ole">
            <mc:AlternateContent xmlns:mc="http://schemas.openxmlformats.org/markup-compatibility/2006">
              <mc:Choice xmlns:v="urn:schemas-microsoft-com:vml" Requires="v">
                <p:oleObj spid="_x0000_s9293" name="Equation" r:id="rId11" imgW="622080" imgH="190440" progId="Equation.DSMT4">
                  <p:embed/>
                </p:oleObj>
              </mc:Choice>
              <mc:Fallback>
                <p:oleObj name="Equation" r:id="rId11" imgW="622080" imgH="190440" progId="Equation.DSMT4">
                  <p:embed/>
                  <p:pic>
                    <p:nvPicPr>
                      <p:cNvPr id="0" name=""/>
                      <p:cNvPicPr>
                        <a:picLocks noChangeAspect="1" noChangeArrowheads="1"/>
                      </p:cNvPicPr>
                      <p:nvPr/>
                    </p:nvPicPr>
                    <p:blipFill>
                      <a:blip r:embed="rId12"/>
                      <a:srcRect/>
                      <a:stretch>
                        <a:fillRect/>
                      </a:stretch>
                    </p:blipFill>
                    <p:spPr bwMode="auto">
                      <a:xfrm>
                        <a:off x="3560762" y="5345113"/>
                        <a:ext cx="1462088"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Title 1"/>
          <p:cNvSpPr txBox="1">
            <a:spLocks/>
          </p:cNvSpPr>
          <p:nvPr/>
        </p:nvSpPr>
        <p:spPr bwMode="auto">
          <a:xfrm>
            <a:off x="457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Times New Roman" panose="02020603050405020304" pitchFamily="18" charset="0"/>
                <a:ea typeface="+mj-ea"/>
                <a:cs typeface="Times New Roman" panose="02020603050405020304" pitchFamily="18"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altLang="en-US" sz="4000" smtClean="0">
                <a:ea typeface="ヒラギノ角ゴ Pro W3" pitchFamily="-65" charset="-128"/>
              </a:rPr>
              <a:t>Quantity Theory of Money</a:t>
            </a:r>
            <a:endParaRPr lang="en-US" sz="4000" dirty="0"/>
          </a:p>
        </p:txBody>
      </p:sp>
    </p:spTree>
    <p:extLst>
      <p:ext uri="{BB962C8B-B14F-4D97-AF65-F5344CB8AC3E}">
        <p14:creationId xmlns:p14="http://schemas.microsoft.com/office/powerpoint/2010/main" val="19415236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4565650" y="1524000"/>
            <a:ext cx="3592830" cy="3352800"/>
            <a:chOff x="4565650" y="1524000"/>
            <a:chExt cx="3592830" cy="3352800"/>
          </a:xfrm>
        </p:grpSpPr>
        <p:pic>
          <p:nvPicPr>
            <p:cNvPr id="6" name="Picture 5"/>
            <p:cNvPicPr/>
            <p:nvPr/>
          </p:nvPicPr>
          <p:blipFill>
            <a:blip r:embed="rId3">
              <a:extLst>
                <a:ext uri="{28A0092B-C50C-407E-A947-70E740481C1C}">
                  <a14:useLocalDpi xmlns:a14="http://schemas.microsoft.com/office/drawing/2010/main" val="0"/>
                </a:ext>
              </a:extLst>
            </a:blip>
            <a:srcRect/>
            <a:stretch>
              <a:fillRect/>
            </a:stretch>
          </p:blipFill>
          <p:spPr bwMode="auto">
            <a:xfrm>
              <a:off x="4565650" y="1524000"/>
              <a:ext cx="3592830" cy="3352800"/>
            </a:xfrm>
            <a:prstGeom prst="rect">
              <a:avLst/>
            </a:prstGeom>
            <a:noFill/>
            <a:ln>
              <a:noFill/>
            </a:ln>
          </p:spPr>
        </p:pic>
        <p:cxnSp>
          <p:nvCxnSpPr>
            <p:cNvPr id="11" name="Straight Connector 10"/>
            <p:cNvCxnSpPr/>
            <p:nvPr/>
          </p:nvCxnSpPr>
          <p:spPr>
            <a:xfrm flipV="1">
              <a:off x="5335269" y="2067448"/>
              <a:ext cx="2437131" cy="1752600"/>
            </a:xfrm>
            <a:prstGeom prst="line">
              <a:avLst/>
            </a:prstGeom>
            <a:ln w="38100">
              <a:solidFill>
                <a:srgbClr val="FF3300"/>
              </a:solidFill>
            </a:ln>
          </p:spPr>
          <p:style>
            <a:lnRef idx="1">
              <a:schemeClr val="accent1"/>
            </a:lnRef>
            <a:fillRef idx="0">
              <a:schemeClr val="accent1"/>
            </a:fillRef>
            <a:effectRef idx="0">
              <a:schemeClr val="accent1"/>
            </a:effectRef>
            <a:fontRef idx="minor">
              <a:schemeClr val="tx1"/>
            </a:fontRef>
          </p:style>
        </p:cxnSp>
      </p:grpSp>
      <p:sp>
        <p:nvSpPr>
          <p:cNvPr id="26626" name="Rectangle 2"/>
          <p:cNvSpPr>
            <a:spLocks noGrp="1" noChangeArrowheads="1"/>
          </p:cNvSpPr>
          <p:nvPr>
            <p:ph type="title"/>
          </p:nvPr>
        </p:nvSpPr>
        <p:spPr>
          <a:xfrm>
            <a:off x="990600" y="1252538"/>
            <a:ext cx="2590800" cy="347662"/>
          </a:xfrm>
        </p:spPr>
        <p:txBody>
          <a:bodyPr>
            <a:normAutofit/>
          </a:bodyPr>
          <a:lstStyle/>
          <a:p>
            <a:pPr algn="l" eaLnBrk="1" hangingPunct="1"/>
            <a:r>
              <a:rPr lang="en-US" altLang="en-US" sz="1600" b="1" dirty="0" smtClean="0">
                <a:ea typeface="ヒラギノ角ゴ Pro W3" pitchFamily="-65" charset="-128"/>
              </a:rPr>
              <a:t>Figure 1 </a:t>
            </a:r>
          </a:p>
        </p:txBody>
      </p:sp>
      <p:sp>
        <p:nvSpPr>
          <p:cNvPr id="26627" name="Rectangle 3"/>
          <p:cNvSpPr>
            <a:spLocks noGrp="1" noChangeArrowheads="1"/>
          </p:cNvSpPr>
          <p:nvPr>
            <p:ph idx="1"/>
          </p:nvPr>
        </p:nvSpPr>
        <p:spPr>
          <a:xfrm>
            <a:off x="361950" y="4892904"/>
            <a:ext cx="4203700" cy="898296"/>
          </a:xfrm>
        </p:spPr>
        <p:txBody>
          <a:bodyPr>
            <a:noAutofit/>
          </a:bodyPr>
          <a:lstStyle/>
          <a:p>
            <a:pPr marL="4763" indent="-4763">
              <a:buFontTx/>
              <a:buNone/>
            </a:pPr>
            <a:r>
              <a:rPr lang="en-US" altLang="en-US" sz="900" i="1" dirty="0" smtClean="0">
                <a:ea typeface="ヒラギノ角ゴ Pro W3" pitchFamily="-65" charset="-128"/>
              </a:rPr>
              <a:t>Sources: For panel (a), Milton Friedman and Anna Schwartz, Monetary trends in the United States and the United Kingdom: Their Relation to Income, Prices, and Interest Rates, 1867–1975, Federal Reserve Economic Database (FRED), Federal Reserve Bank of St. </a:t>
            </a:r>
            <a:r>
              <a:rPr lang="en-US" altLang="en-US" sz="900" dirty="0" smtClean="0">
                <a:ea typeface="ヒラギノ角ゴ Pro W3" pitchFamily="-65" charset="-128"/>
              </a:rPr>
              <a:t>Louis, http://research.stlouisfed.org/fred2/categories/25 and Bureau of Labor Statistics at http://data.bls.gov/cgi-bin/surveymost?cu. </a:t>
            </a:r>
          </a:p>
        </p:txBody>
      </p:sp>
      <p:sp>
        <p:nvSpPr>
          <p:cNvPr id="7" name="Rectangle 6"/>
          <p:cNvSpPr/>
          <p:nvPr/>
        </p:nvSpPr>
        <p:spPr>
          <a:xfrm>
            <a:off x="4584700" y="4892904"/>
            <a:ext cx="4572000" cy="261610"/>
          </a:xfrm>
          <a:prstGeom prst="rect">
            <a:avLst/>
          </a:prstGeom>
        </p:spPr>
        <p:txBody>
          <a:bodyPr>
            <a:spAutoFit/>
          </a:bodyPr>
          <a:lstStyle/>
          <a:p>
            <a:r>
              <a:rPr lang="en-US" sz="1100" dirty="0" smtClean="0"/>
              <a:t>Source: IFS </a:t>
            </a:r>
            <a:r>
              <a:rPr lang="en-US" sz="1100" dirty="0"/>
              <a:t>data for 120 countries, averaged over years 1996-2004</a:t>
            </a:r>
          </a:p>
        </p:txBody>
      </p:sp>
      <p:sp>
        <p:nvSpPr>
          <p:cNvPr id="8" name="Oval 7"/>
          <p:cNvSpPr/>
          <p:nvPr/>
        </p:nvSpPr>
        <p:spPr>
          <a:xfrm>
            <a:off x="6257289" y="1905000"/>
            <a:ext cx="411480" cy="304800"/>
          </a:xfrm>
          <a:prstGeom prst="ellipse">
            <a:avLst/>
          </a:prstGeom>
          <a:solidFill>
            <a:srgbClr val="FFFF00">
              <a:alpha val="50196"/>
            </a:srgbClr>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p:cNvCxnSpPr/>
          <p:nvPr/>
        </p:nvCxnSpPr>
        <p:spPr>
          <a:xfrm flipV="1">
            <a:off x="990600" y="2209800"/>
            <a:ext cx="2667000" cy="2209800"/>
          </a:xfrm>
          <a:prstGeom prst="line">
            <a:avLst/>
          </a:prstGeom>
          <a:ln w="57150">
            <a:solidFill>
              <a:srgbClr val="FF3300"/>
            </a:solidFill>
          </a:ln>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304800" y="1600200"/>
            <a:ext cx="3962400" cy="3292704"/>
            <a:chOff x="304800" y="1600200"/>
            <a:chExt cx="3962400" cy="3292704"/>
          </a:xfrm>
        </p:grpSpPr>
        <p:pic>
          <p:nvPicPr>
            <p:cNvPr id="26628" name="Picture 3" descr="fig19_01A.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600200"/>
              <a:ext cx="3962400" cy="3292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13522" y="1905000"/>
              <a:ext cx="1382078" cy="5149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cxnSp>
        <p:nvCxnSpPr>
          <p:cNvPr id="17" name="Straight Connector 16"/>
          <p:cNvCxnSpPr>
            <a:cxnSpLocks noChangeAspect="1"/>
          </p:cNvCxnSpPr>
          <p:nvPr/>
        </p:nvCxnSpPr>
        <p:spPr>
          <a:xfrm flipV="1">
            <a:off x="936397" y="2286000"/>
            <a:ext cx="2797403" cy="2011680"/>
          </a:xfrm>
          <a:prstGeom prst="line">
            <a:avLst/>
          </a:prstGeom>
          <a:ln w="38100">
            <a:solidFill>
              <a:srgbClr val="FF3300"/>
            </a:solidFill>
          </a:ln>
        </p:spPr>
        <p:style>
          <a:lnRef idx="1">
            <a:schemeClr val="accent1"/>
          </a:lnRef>
          <a:fillRef idx="0">
            <a:schemeClr val="accent1"/>
          </a:fillRef>
          <a:effectRef idx="0">
            <a:schemeClr val="accent1"/>
          </a:effectRef>
          <a:fontRef idx="minor">
            <a:schemeClr val="tx1"/>
          </a:fontRef>
        </p:style>
      </p:cxnSp>
      <p:sp>
        <p:nvSpPr>
          <p:cNvPr id="18" name="Title 1"/>
          <p:cNvSpPr txBox="1">
            <a:spLocks/>
          </p:cNvSpPr>
          <p:nvPr/>
        </p:nvSpPr>
        <p:spPr bwMode="auto">
          <a:xfrm>
            <a:off x="457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Times New Roman" panose="02020603050405020304" pitchFamily="18" charset="0"/>
                <a:ea typeface="+mj-ea"/>
                <a:cs typeface="Times New Roman" panose="02020603050405020304" pitchFamily="18"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altLang="en-US" sz="4000" smtClean="0">
                <a:ea typeface="ヒラギノ角ゴ Pro W3" pitchFamily="-65" charset="-128"/>
              </a:rPr>
              <a:t>Quantity Theory of Money</a:t>
            </a:r>
            <a:endParaRPr lang="en-US" sz="4000" dirty="0"/>
          </a:p>
        </p:txBody>
      </p:sp>
    </p:spTree>
    <p:extLst>
      <p:ext uri="{BB962C8B-B14F-4D97-AF65-F5344CB8AC3E}">
        <p14:creationId xmlns:p14="http://schemas.microsoft.com/office/powerpoint/2010/main" val="24521001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
          <p:cNvSpPr>
            <a:spLocks noGrp="1" noChangeArrowheads="1"/>
          </p:cNvSpPr>
          <p:nvPr>
            <p:ph type="title"/>
          </p:nvPr>
        </p:nvSpPr>
        <p:spPr>
          <a:xfrm>
            <a:off x="1447800" y="1219200"/>
            <a:ext cx="5715000" cy="316469"/>
          </a:xfrm>
        </p:spPr>
        <p:txBody>
          <a:bodyPr>
            <a:noAutofit/>
          </a:bodyPr>
          <a:lstStyle/>
          <a:p>
            <a:pPr algn="l" eaLnBrk="1" hangingPunct="1"/>
            <a:r>
              <a:rPr lang="en-US" altLang="en-US" sz="1600" b="1" dirty="0" smtClean="0">
                <a:ea typeface="ヒラギノ角ゴ Pro W3" pitchFamily="-65" charset="-128"/>
              </a:rPr>
              <a:t>Figure 2</a:t>
            </a:r>
          </a:p>
        </p:txBody>
      </p:sp>
      <p:pic>
        <p:nvPicPr>
          <p:cNvPr id="27651" name="Picture 3" descr="fig19_02.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600201"/>
            <a:ext cx="5910263" cy="418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1447800" y="5938839"/>
            <a:ext cx="7315200" cy="461962"/>
          </a:xfrm>
          <a:prstGeom prst="rect">
            <a:avLst/>
          </a:prstGeom>
          <a:noFill/>
        </p:spPr>
        <p:txBody>
          <a:bodyPr wrap="square">
            <a:spAutoFit/>
          </a:bodyPr>
          <a:lstStyle/>
          <a:p>
            <a:pPr>
              <a:defRPr/>
            </a:pPr>
            <a:r>
              <a:rPr lang="en-US" sz="1200" dirty="0">
                <a:latin typeface="+mn-lt"/>
                <a:ea typeface="+mn-ea"/>
              </a:rPr>
              <a:t>Sources: FRED, Federal Reserve Economic Data, Federal Reserve Bank of St. Louis; Bureau of Labor Statistics, http://research.stlouisfed.org/fred2/categories/25; accessed September 30, 2010.</a:t>
            </a:r>
          </a:p>
        </p:txBody>
      </p:sp>
      <p:grpSp>
        <p:nvGrpSpPr>
          <p:cNvPr id="18" name="Group 17"/>
          <p:cNvGrpSpPr/>
          <p:nvPr/>
        </p:nvGrpSpPr>
        <p:grpSpPr>
          <a:xfrm>
            <a:off x="2661914" y="1641793"/>
            <a:ext cx="4347223" cy="1506202"/>
            <a:chOff x="2661914" y="2022792"/>
            <a:chExt cx="4347223" cy="1506202"/>
          </a:xfrm>
        </p:grpSpPr>
        <p:cxnSp>
          <p:nvCxnSpPr>
            <p:cNvPr id="19" name="Straight Connector 18"/>
            <p:cNvCxnSpPr>
              <a:cxnSpLocks noChangeAspect="1"/>
            </p:cNvCxnSpPr>
            <p:nvPr/>
          </p:nvCxnSpPr>
          <p:spPr>
            <a:xfrm flipV="1">
              <a:off x="2661914" y="2022792"/>
              <a:ext cx="1176562" cy="1188720"/>
            </a:xfrm>
            <a:prstGeom prst="line">
              <a:avLst/>
            </a:prstGeom>
            <a:ln w="38100" cmpd="sng">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cxnSpLocks noChangeAspect="1"/>
            </p:cNvCxnSpPr>
            <p:nvPr/>
          </p:nvCxnSpPr>
          <p:spPr>
            <a:xfrm flipH="1" flipV="1">
              <a:off x="5697505" y="2158592"/>
              <a:ext cx="1311632" cy="1370402"/>
            </a:xfrm>
            <a:prstGeom prst="line">
              <a:avLst/>
            </a:prstGeom>
            <a:ln w="38100" cmpd="sng">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cxnSpLocks noChangeAspect="1"/>
            </p:cNvCxnSpPr>
            <p:nvPr/>
          </p:nvCxnSpPr>
          <p:spPr>
            <a:xfrm flipH="1" flipV="1">
              <a:off x="5181600" y="2128061"/>
              <a:ext cx="1234782" cy="861005"/>
            </a:xfrm>
            <a:prstGeom prst="line">
              <a:avLst/>
            </a:prstGeom>
            <a:ln w="38100" cmpd="sng">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a:cxnSpLocks noChangeAspect="1"/>
            </p:cNvCxnSpPr>
            <p:nvPr/>
          </p:nvCxnSpPr>
          <p:spPr>
            <a:xfrm flipH="1">
              <a:off x="4597009" y="2101334"/>
              <a:ext cx="82435" cy="478067"/>
            </a:xfrm>
            <a:prstGeom prst="line">
              <a:avLst/>
            </a:prstGeom>
            <a:ln w="38100" cmpd="sng">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3" name="TextBox 12"/>
          <p:cNvSpPr txBox="1"/>
          <p:nvPr/>
        </p:nvSpPr>
        <p:spPr>
          <a:xfrm>
            <a:off x="2743200" y="1535669"/>
            <a:ext cx="3631737" cy="369332"/>
          </a:xfrm>
          <a:prstGeom prst="rect">
            <a:avLst/>
          </a:prstGeom>
          <a:solidFill>
            <a:schemeClr val="bg1"/>
          </a:solidFill>
          <a:ln w="19050">
            <a:solidFill>
              <a:srgbClr val="FF3300"/>
            </a:solidFill>
          </a:ln>
        </p:spPr>
        <p:txBody>
          <a:bodyPr wrap="square" rtlCol="0">
            <a:spAutoFit/>
          </a:bodyPr>
          <a:lstStyle/>
          <a:p>
            <a:r>
              <a:rPr lang="en-US" sz="1800" dirty="0" smtClean="0"/>
              <a:t>High Money Growth &amp; low inflation</a:t>
            </a:r>
            <a:endParaRPr lang="en-US" sz="1800" dirty="0"/>
          </a:p>
        </p:txBody>
      </p:sp>
      <p:sp>
        <p:nvSpPr>
          <p:cNvPr id="14" name="Title 1"/>
          <p:cNvSpPr txBox="1">
            <a:spLocks/>
          </p:cNvSpPr>
          <p:nvPr/>
        </p:nvSpPr>
        <p:spPr bwMode="auto">
          <a:xfrm>
            <a:off x="457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Times New Roman" panose="02020603050405020304" pitchFamily="18" charset="0"/>
                <a:ea typeface="+mj-ea"/>
                <a:cs typeface="Times New Roman" panose="02020603050405020304" pitchFamily="18"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altLang="en-US" sz="4000" smtClean="0">
                <a:ea typeface="ヒラギノ角ゴ Pro W3" pitchFamily="-65" charset="-128"/>
              </a:rPr>
              <a:t>Quantity Theory of Money</a:t>
            </a:r>
            <a:endParaRPr lang="en-US" sz="4000" dirty="0"/>
          </a:p>
        </p:txBody>
      </p:sp>
    </p:spTree>
    <p:extLst>
      <p:ext uri="{BB962C8B-B14F-4D97-AF65-F5344CB8AC3E}">
        <p14:creationId xmlns:p14="http://schemas.microsoft.com/office/powerpoint/2010/main" val="15122878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3" descr="fig19_02.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600201"/>
            <a:ext cx="5910263" cy="418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5" name="Group 34"/>
          <p:cNvGrpSpPr/>
          <p:nvPr/>
        </p:nvGrpSpPr>
        <p:grpSpPr>
          <a:xfrm>
            <a:off x="2661914" y="1515475"/>
            <a:ext cx="4332975" cy="1645920"/>
            <a:chOff x="2661914" y="1896474"/>
            <a:chExt cx="4332975" cy="1645920"/>
          </a:xfrm>
        </p:grpSpPr>
        <p:cxnSp>
          <p:nvCxnSpPr>
            <p:cNvPr id="16" name="Straight Connector 15"/>
            <p:cNvCxnSpPr>
              <a:cxnSpLocks noChangeAspect="1"/>
            </p:cNvCxnSpPr>
            <p:nvPr/>
          </p:nvCxnSpPr>
          <p:spPr>
            <a:xfrm flipV="1">
              <a:off x="2661914" y="2022792"/>
              <a:ext cx="1176562" cy="1188720"/>
            </a:xfrm>
            <a:prstGeom prst="line">
              <a:avLst/>
            </a:prstGeom>
            <a:ln w="76200"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a:cxnSpLocks noChangeAspect="1"/>
            </p:cNvCxnSpPr>
            <p:nvPr/>
          </p:nvCxnSpPr>
          <p:spPr>
            <a:xfrm rot="21540000" flipH="1" flipV="1">
              <a:off x="5473700" y="1896474"/>
              <a:ext cx="1521189" cy="1645920"/>
            </a:xfrm>
            <a:prstGeom prst="line">
              <a:avLst/>
            </a:prstGeom>
            <a:ln w="76200"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a:cxnSpLocks noChangeAspect="1"/>
            </p:cNvCxnSpPr>
            <p:nvPr/>
          </p:nvCxnSpPr>
          <p:spPr>
            <a:xfrm flipH="1" flipV="1">
              <a:off x="4973890" y="1983226"/>
              <a:ext cx="1442491" cy="1005840"/>
            </a:xfrm>
            <a:prstGeom prst="line">
              <a:avLst/>
            </a:prstGeom>
            <a:ln w="76200"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a:cxnSpLocks noChangeAspect="1"/>
            </p:cNvCxnSpPr>
            <p:nvPr/>
          </p:nvCxnSpPr>
          <p:spPr>
            <a:xfrm flipH="1">
              <a:off x="4597008" y="1939321"/>
              <a:ext cx="110373" cy="640080"/>
            </a:xfrm>
            <a:prstGeom prst="line">
              <a:avLst/>
            </a:prstGeom>
            <a:ln w="76200" cmpd="sng">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 name="Parallelogram 3"/>
          <p:cNvSpPr/>
          <p:nvPr/>
        </p:nvSpPr>
        <p:spPr>
          <a:xfrm rot="18984104">
            <a:off x="4446235" y="3520312"/>
            <a:ext cx="1027639" cy="284100"/>
          </a:xfrm>
          <a:prstGeom prst="parallelogram">
            <a:avLst>
              <a:gd name="adj" fmla="val 91123"/>
            </a:avLst>
          </a:prstGeom>
          <a:solidFill>
            <a:schemeClr val="accent1">
              <a:alpha val="4705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Parallelogram 16"/>
          <p:cNvSpPr/>
          <p:nvPr/>
        </p:nvSpPr>
        <p:spPr>
          <a:xfrm rot="18984104">
            <a:off x="2476834" y="3463751"/>
            <a:ext cx="1027639" cy="284100"/>
          </a:xfrm>
          <a:prstGeom prst="parallelogram">
            <a:avLst>
              <a:gd name="adj" fmla="val 91123"/>
            </a:avLst>
          </a:prstGeom>
          <a:solidFill>
            <a:schemeClr val="accent1">
              <a:alpha val="4705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2687442" y="2881509"/>
            <a:ext cx="0" cy="1188720"/>
          </a:xfrm>
          <a:prstGeom prst="line">
            <a:avLst/>
          </a:prstGeom>
          <a:ln w="57150">
            <a:solidFill>
              <a:schemeClr val="accent1">
                <a:alpha val="47059"/>
              </a:schemeClr>
            </a:solidFill>
            <a:headEnd type="oval" w="med" len="med"/>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4657627" y="2249526"/>
            <a:ext cx="0" cy="1874520"/>
          </a:xfrm>
          <a:prstGeom prst="line">
            <a:avLst/>
          </a:prstGeom>
          <a:ln w="57150">
            <a:solidFill>
              <a:schemeClr val="accent1">
                <a:alpha val="47059"/>
              </a:schemeClr>
            </a:solidFill>
            <a:headEnd type="oval" w="med" len="med"/>
          </a:ln>
        </p:spPr>
        <p:style>
          <a:lnRef idx="1">
            <a:schemeClr val="accent1"/>
          </a:lnRef>
          <a:fillRef idx="0">
            <a:schemeClr val="accent1"/>
          </a:fillRef>
          <a:effectRef idx="0">
            <a:schemeClr val="accent1"/>
          </a:effectRef>
          <a:fontRef idx="minor">
            <a:schemeClr val="tx1"/>
          </a:fontRef>
        </p:style>
      </p:cxnSp>
      <p:sp>
        <p:nvSpPr>
          <p:cNvPr id="20" name="Parallelogram 19"/>
          <p:cNvSpPr/>
          <p:nvPr/>
        </p:nvSpPr>
        <p:spPr>
          <a:xfrm rot="18984104">
            <a:off x="6230212" y="3496905"/>
            <a:ext cx="992619" cy="357100"/>
          </a:xfrm>
          <a:prstGeom prst="parallelogram">
            <a:avLst>
              <a:gd name="adj" fmla="val 96676"/>
            </a:avLst>
          </a:prstGeom>
          <a:solidFill>
            <a:schemeClr val="accent1">
              <a:alpha val="4705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p:cNvCxnSpPr/>
          <p:nvPr/>
        </p:nvCxnSpPr>
        <p:spPr>
          <a:xfrm>
            <a:off x="6463169" y="2652909"/>
            <a:ext cx="0" cy="1508760"/>
          </a:xfrm>
          <a:prstGeom prst="line">
            <a:avLst/>
          </a:prstGeom>
          <a:ln w="57150">
            <a:solidFill>
              <a:schemeClr val="accent1">
                <a:alpha val="47059"/>
              </a:schemeClr>
            </a:solidFill>
            <a:headEnd type="oval" w="med" len="med"/>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743200" y="1300163"/>
            <a:ext cx="3586466" cy="584775"/>
          </a:xfrm>
          <a:prstGeom prst="rect">
            <a:avLst/>
          </a:prstGeom>
          <a:solidFill>
            <a:schemeClr val="bg1"/>
          </a:solidFill>
          <a:ln w="19050">
            <a:solidFill>
              <a:schemeClr val="accent1"/>
            </a:solidFill>
          </a:ln>
        </p:spPr>
        <p:txBody>
          <a:bodyPr wrap="square" rtlCol="0">
            <a:spAutoFit/>
          </a:bodyPr>
          <a:lstStyle/>
          <a:p>
            <a:pPr algn="ctr"/>
            <a:r>
              <a:rPr lang="en-US" sz="1600" dirty="0" smtClean="0"/>
              <a:t>… but high money growth is followed by accelerating inflation</a:t>
            </a:r>
            <a:endParaRPr lang="en-US" sz="1600" dirty="0"/>
          </a:p>
        </p:txBody>
      </p:sp>
      <p:sp>
        <p:nvSpPr>
          <p:cNvPr id="42" name="TextBox 41"/>
          <p:cNvSpPr txBox="1"/>
          <p:nvPr/>
        </p:nvSpPr>
        <p:spPr>
          <a:xfrm>
            <a:off x="1447800" y="5938839"/>
            <a:ext cx="7315200" cy="461962"/>
          </a:xfrm>
          <a:prstGeom prst="rect">
            <a:avLst/>
          </a:prstGeom>
          <a:noFill/>
        </p:spPr>
        <p:txBody>
          <a:bodyPr wrap="square">
            <a:spAutoFit/>
          </a:bodyPr>
          <a:lstStyle/>
          <a:p>
            <a:pPr>
              <a:defRPr/>
            </a:pPr>
            <a:r>
              <a:rPr lang="en-US" sz="1200" dirty="0">
                <a:latin typeface="+mn-lt"/>
                <a:ea typeface="+mn-ea"/>
              </a:rPr>
              <a:t>Sources: FRED, Federal Reserve Economic Data, Federal Reserve Bank of St. Louis; Bureau of Labor Statistics, http://research.stlouisfed.org/fred2/categories/25; accessed September 30, 2010.</a:t>
            </a:r>
          </a:p>
        </p:txBody>
      </p:sp>
      <p:sp>
        <p:nvSpPr>
          <p:cNvPr id="23" name="Title 1"/>
          <p:cNvSpPr>
            <a:spLocks noGrp="1"/>
          </p:cNvSpPr>
          <p:nvPr>
            <p:ph type="title"/>
          </p:nvPr>
        </p:nvSpPr>
        <p:spPr>
          <a:xfrm>
            <a:off x="457200" y="0"/>
            <a:ext cx="8229600" cy="1143000"/>
          </a:xfrm>
        </p:spPr>
        <p:txBody>
          <a:bodyPr/>
          <a:lstStyle/>
          <a:p>
            <a:r>
              <a:rPr lang="en-US" altLang="en-US" sz="4000" dirty="0">
                <a:ea typeface="ヒラギノ角ゴ Pro W3" pitchFamily="-65" charset="-128"/>
              </a:rPr>
              <a:t>Quantity Theory of Money</a:t>
            </a:r>
            <a:endParaRPr lang="en-US" sz="4000" dirty="0"/>
          </a:p>
        </p:txBody>
      </p:sp>
      <p:sp>
        <p:nvSpPr>
          <p:cNvPr id="24" name="Rectangle 4"/>
          <p:cNvSpPr txBox="1">
            <a:spLocks noChangeArrowheads="1"/>
          </p:cNvSpPr>
          <p:nvPr/>
        </p:nvSpPr>
        <p:spPr bwMode="auto">
          <a:xfrm>
            <a:off x="1447800" y="1219200"/>
            <a:ext cx="5715000" cy="316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ctr" rtl="0" eaLnBrk="0" fontAlgn="base" hangingPunct="0">
              <a:spcBef>
                <a:spcPct val="0"/>
              </a:spcBef>
              <a:spcAft>
                <a:spcPct val="0"/>
              </a:spcAft>
              <a:defRPr sz="4400" kern="1200">
                <a:solidFill>
                  <a:schemeClr val="tx1"/>
                </a:solidFill>
                <a:latin typeface="Times New Roman" panose="02020603050405020304" pitchFamily="18" charset="0"/>
                <a:ea typeface="+mj-ea"/>
                <a:cs typeface="Times New Roman" panose="02020603050405020304" pitchFamily="18"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eaLnBrk="1" hangingPunct="1"/>
            <a:r>
              <a:rPr lang="en-US" altLang="en-US" sz="1600" b="1" smtClean="0">
                <a:ea typeface="ヒラギノ角ゴ Pro W3" pitchFamily="-65" charset="-128"/>
              </a:rPr>
              <a:t>Figure 2</a:t>
            </a:r>
            <a:endParaRPr lang="en-US" altLang="en-US" sz="1600" b="1" dirty="0" smtClean="0">
              <a:ea typeface="ヒラギノ角ゴ Pro W3" pitchFamily="-65" charset="-128"/>
            </a:endParaRPr>
          </a:p>
        </p:txBody>
      </p:sp>
    </p:spTree>
    <p:extLst>
      <p:ext uri="{BB962C8B-B14F-4D97-AF65-F5344CB8AC3E}">
        <p14:creationId xmlns:p14="http://schemas.microsoft.com/office/powerpoint/2010/main" val="37239620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up)">
                                      <p:cBhvr>
                                        <p:cTn id="15" dur="500"/>
                                        <p:tgtEl>
                                          <p:spTgt spid="19"/>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up)">
                                      <p:cBhvr>
                                        <p:cTn id="23" dur="500"/>
                                        <p:tgtEl>
                                          <p:spTgt spid="21"/>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animBg="1"/>
      <p:bldP spid="2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idx="1"/>
          </p:nvPr>
        </p:nvSpPr>
        <p:spPr>
          <a:xfrm>
            <a:off x="457200" y="1257300"/>
            <a:ext cx="8229600" cy="5448300"/>
          </a:xfrm>
        </p:spPr>
        <p:txBody>
          <a:bodyPr>
            <a:normAutofit/>
          </a:bodyPr>
          <a:lstStyle/>
          <a:p>
            <a:pPr marL="0" indent="0" eaLnBrk="1" hangingPunct="1">
              <a:lnSpc>
                <a:spcPct val="110000"/>
              </a:lnSpc>
              <a:spcAft>
                <a:spcPts val="600"/>
              </a:spcAft>
              <a:buNone/>
            </a:pPr>
            <a:r>
              <a:rPr lang="en-US" altLang="en-US" sz="2600" dirty="0" smtClean="0">
                <a:ea typeface="ヒラギノ角ゴ Pro W3" pitchFamily="-65" charset="-128"/>
              </a:rPr>
              <a:t>Government expenditures is paid for by </a:t>
            </a:r>
          </a:p>
          <a:p>
            <a:pPr marL="342900" indent="-342900">
              <a:lnSpc>
                <a:spcPct val="110000"/>
              </a:lnSpc>
              <a:spcAft>
                <a:spcPts val="600"/>
              </a:spcAft>
              <a:buFont typeface="Arial" panose="020B0604020202020204" pitchFamily="34" charset="0"/>
              <a:buChar char="•"/>
            </a:pPr>
            <a:r>
              <a:rPr lang="en-US" altLang="en-US" sz="2200" dirty="0">
                <a:ea typeface="ヒラギノ角ゴ Pro W3" pitchFamily="-65" charset="-128"/>
              </a:rPr>
              <a:t>Raising tax revenue </a:t>
            </a:r>
            <a:endParaRPr lang="en-US" altLang="en-US" sz="2200" dirty="0" smtClean="0">
              <a:ea typeface="ヒラギノ角ゴ Pro W3" pitchFamily="-65" charset="-128"/>
            </a:endParaRPr>
          </a:p>
          <a:p>
            <a:pPr marL="342900" indent="-342900">
              <a:lnSpc>
                <a:spcPct val="110000"/>
              </a:lnSpc>
              <a:spcAft>
                <a:spcPts val="600"/>
              </a:spcAft>
              <a:buFont typeface="Arial" panose="020B0604020202020204" pitchFamily="34" charset="0"/>
              <a:buChar char="•"/>
            </a:pPr>
            <a:r>
              <a:rPr lang="en-US" altLang="en-US" sz="2200" dirty="0" smtClean="0">
                <a:ea typeface="ヒラギノ角ゴ Pro W3" pitchFamily="-65" charset="-128"/>
              </a:rPr>
              <a:t>Treasuries </a:t>
            </a:r>
            <a:r>
              <a:rPr lang="en-US" altLang="en-US" sz="2200" dirty="0">
                <a:ea typeface="ヒラギノ角ゴ Pro W3" pitchFamily="-65" charset="-128"/>
              </a:rPr>
              <a:t>can </a:t>
            </a:r>
            <a:r>
              <a:rPr lang="en-US" altLang="en-US" sz="2200" dirty="0" smtClean="0">
                <a:ea typeface="ヒラギノ角ゴ Pro W3" pitchFamily="-65" charset="-128"/>
              </a:rPr>
              <a:t>print money</a:t>
            </a:r>
            <a:endParaRPr lang="en-US" altLang="en-US" sz="2200" dirty="0">
              <a:ea typeface="ヒラギノ角ゴ Pro W3" pitchFamily="-65" charset="-128"/>
            </a:endParaRPr>
          </a:p>
          <a:p>
            <a:pPr marL="633413" lvl="2" indent="-292100">
              <a:lnSpc>
                <a:spcPct val="110000"/>
              </a:lnSpc>
              <a:buFont typeface="Times New Roman" panose="02020603050405020304" pitchFamily="18" charset="0"/>
              <a:buChar char="‒"/>
            </a:pPr>
            <a:r>
              <a:rPr lang="en-US" altLang="en-US" sz="1900" dirty="0" smtClean="0">
                <a:ea typeface="ヒラギノ角ゴ Pro W3" pitchFamily="-65" charset="-128"/>
              </a:rPr>
              <a:t>In the U.S., the </a:t>
            </a:r>
            <a:r>
              <a:rPr lang="en-US" altLang="en-US" sz="1900" dirty="0">
                <a:ea typeface="ヒラギノ角ゴ Pro W3" pitchFamily="-65" charset="-128"/>
              </a:rPr>
              <a:t>Fed </a:t>
            </a:r>
            <a:r>
              <a:rPr lang="en-US" altLang="en-US" sz="1900" dirty="0" smtClean="0">
                <a:ea typeface="ヒラギノ角ゴ Pro W3" pitchFamily="-65" charset="-128"/>
              </a:rPr>
              <a:t>buys bonds directly from Treasury</a:t>
            </a:r>
            <a:endParaRPr lang="en-US" altLang="en-US" dirty="0">
              <a:ea typeface="ヒラギノ角ゴ Pro W3" pitchFamily="-65" charset="-128"/>
            </a:endParaRPr>
          </a:p>
          <a:p>
            <a:pPr marL="342900" indent="-342900" eaLnBrk="1" hangingPunct="1">
              <a:lnSpc>
                <a:spcPct val="110000"/>
              </a:lnSpc>
              <a:spcAft>
                <a:spcPts val="600"/>
              </a:spcAft>
              <a:buFont typeface="Arial" panose="020B0604020202020204" pitchFamily="34" charset="0"/>
              <a:buChar char="•"/>
            </a:pPr>
            <a:r>
              <a:rPr lang="en-US" altLang="en-US" sz="2200" dirty="0" smtClean="0">
                <a:ea typeface="ヒラギノ角ゴ Pro W3" pitchFamily="-65" charset="-128"/>
              </a:rPr>
              <a:t>Treasuries can sell more bonds </a:t>
            </a:r>
            <a:endParaRPr lang="en-US" altLang="en-US" sz="2200" dirty="0">
              <a:ea typeface="ヒラギノ角ゴ Pro W3" pitchFamily="-65" charset="-128"/>
            </a:endParaRPr>
          </a:p>
          <a:p>
            <a:pPr marL="633413" lvl="2" indent="-292100">
              <a:lnSpc>
                <a:spcPct val="110000"/>
              </a:lnSpc>
              <a:buFont typeface="Times New Roman" panose="02020603050405020304" pitchFamily="18" charset="0"/>
              <a:buChar char="‒"/>
            </a:pPr>
            <a:r>
              <a:rPr lang="en-US" altLang="en-US" sz="1800" dirty="0" smtClean="0">
                <a:ea typeface="ヒラギノ角ゴ Pro W3" pitchFamily="-65" charset="-128"/>
              </a:rPr>
              <a:t>If </a:t>
            </a:r>
            <a:r>
              <a:rPr lang="en-US" altLang="en-US" sz="1800" dirty="0">
                <a:ea typeface="ヒラギノ角ゴ Pro W3" pitchFamily="-65" charset="-128"/>
              </a:rPr>
              <a:t>the </a:t>
            </a:r>
            <a:r>
              <a:rPr lang="en-US" altLang="en-US" sz="1800" dirty="0" smtClean="0">
                <a:ea typeface="ヒラギノ角ゴ Pro W3" pitchFamily="-65" charset="-128"/>
              </a:rPr>
              <a:t>deficit </a:t>
            </a:r>
            <a:r>
              <a:rPr lang="en-US" altLang="en-US" sz="1800" dirty="0">
                <a:ea typeface="ヒラギノ角ゴ Pro W3" pitchFamily="-65" charset="-128"/>
              </a:rPr>
              <a:t>is financed by </a:t>
            </a:r>
            <a:r>
              <a:rPr lang="en-US" altLang="en-US" sz="1800" dirty="0" smtClean="0">
                <a:ea typeface="ヒラギノ角ゴ Pro W3" pitchFamily="-65" charset="-128"/>
              </a:rPr>
              <a:t>selling bonds to </a:t>
            </a:r>
            <a:r>
              <a:rPr lang="en-US" altLang="en-US" sz="1800" dirty="0">
                <a:ea typeface="ヒラギノ角ゴ Pro W3" pitchFamily="-65" charset="-128"/>
              </a:rPr>
              <a:t>the public, there is no effect on the </a:t>
            </a:r>
            <a:r>
              <a:rPr lang="en-US" altLang="en-US" sz="1800" dirty="0" smtClean="0">
                <a:ea typeface="ヒラギノ角ゴ Pro W3" pitchFamily="-65" charset="-128"/>
              </a:rPr>
              <a:t>MB = </a:t>
            </a:r>
            <a:r>
              <a:rPr lang="en-US" altLang="en-US" sz="1800" i="1" dirty="0" smtClean="0">
                <a:ea typeface="ヒラギノ角ゴ Pro W3" pitchFamily="-65" charset="-128"/>
              </a:rPr>
              <a:t>R</a:t>
            </a:r>
            <a:r>
              <a:rPr lang="en-US" altLang="en-US" sz="1800" dirty="0" smtClean="0">
                <a:ea typeface="ヒラギノ角ゴ Pro W3" pitchFamily="-65" charset="-128"/>
              </a:rPr>
              <a:t> + </a:t>
            </a:r>
            <a:r>
              <a:rPr lang="en-US" altLang="en-US" sz="1800" i="1" dirty="0" smtClean="0">
                <a:ea typeface="ヒラギノ角ゴ Pro W3" pitchFamily="-65" charset="-128"/>
              </a:rPr>
              <a:t>C</a:t>
            </a:r>
            <a:r>
              <a:rPr lang="en-US" altLang="en-US" sz="1800" dirty="0">
                <a:ea typeface="ヒラギノ角ゴ Pro W3" pitchFamily="-65" charset="-128"/>
              </a:rPr>
              <a:t>,</a:t>
            </a:r>
            <a:r>
              <a:rPr lang="en-US" altLang="en-US" sz="1800" dirty="0" smtClean="0">
                <a:ea typeface="ヒラギノ角ゴ Pro W3" pitchFamily="-65" charset="-128"/>
              </a:rPr>
              <a:t> and on </a:t>
            </a:r>
            <a:r>
              <a:rPr lang="en-US" altLang="en-US" sz="1800" dirty="0">
                <a:ea typeface="ヒラギノ角ゴ Pro W3" pitchFamily="-65" charset="-128"/>
              </a:rPr>
              <a:t>the </a:t>
            </a:r>
            <a:r>
              <a:rPr lang="en-US" altLang="en-US" sz="1800" dirty="0" smtClean="0">
                <a:ea typeface="ヒラギノ角ゴ Pro W3" pitchFamily="-65" charset="-128"/>
              </a:rPr>
              <a:t>MS</a:t>
            </a:r>
            <a:endParaRPr lang="en-US" altLang="en-US" sz="1800" dirty="0">
              <a:ea typeface="ヒラギノ角ゴ Pro W3" pitchFamily="-65" charset="-128"/>
            </a:endParaRPr>
          </a:p>
          <a:p>
            <a:pPr marL="633413" lvl="2" indent="-292100">
              <a:lnSpc>
                <a:spcPct val="110000"/>
              </a:lnSpc>
              <a:buFont typeface="Times New Roman" panose="02020603050405020304" pitchFamily="18" charset="0"/>
              <a:buChar char="‒"/>
            </a:pPr>
            <a:r>
              <a:rPr lang="en-US" altLang="en-US" sz="1800" dirty="0" smtClean="0">
                <a:ea typeface="ヒラギノ角ゴ Pro W3" pitchFamily="-65" charset="-128"/>
              </a:rPr>
              <a:t>If </a:t>
            </a:r>
            <a:r>
              <a:rPr lang="en-US" altLang="en-US" sz="1800" dirty="0">
                <a:ea typeface="ヒラギノ角ゴ Pro W3" pitchFamily="-65" charset="-128"/>
              </a:rPr>
              <a:t>the deficit is </a:t>
            </a:r>
            <a:r>
              <a:rPr lang="en-US" altLang="en-US" sz="1800" dirty="0" smtClean="0">
                <a:ea typeface="ヒラギノ角ゴ Pro W3" pitchFamily="-65" charset="-128"/>
              </a:rPr>
              <a:t>financed by the Fed buying bonds from banks, </a:t>
            </a:r>
            <a:r>
              <a:rPr lang="en-US" altLang="en-US" sz="1800" dirty="0">
                <a:ea typeface="ヒラギノ角ゴ Pro W3" pitchFamily="-65" charset="-128"/>
              </a:rPr>
              <a:t>the </a:t>
            </a:r>
            <a:r>
              <a:rPr lang="en-US" altLang="en-US" sz="1800" dirty="0" smtClean="0">
                <a:ea typeface="ヒラギノ角ゴ Pro W3" pitchFamily="-65" charset="-128"/>
              </a:rPr>
              <a:t>MB and MS increase</a:t>
            </a:r>
          </a:p>
          <a:p>
            <a:pPr marL="1025525" lvl="2" indent="-392113">
              <a:lnSpc>
                <a:spcPct val="110000"/>
              </a:lnSpc>
              <a:buFont typeface="Courier New" panose="02070309020205020404" pitchFamily="49" charset="0"/>
              <a:buChar char="o"/>
            </a:pPr>
            <a:r>
              <a:rPr lang="en-US" sz="1800" dirty="0" smtClean="0"/>
              <a:t>$1 </a:t>
            </a:r>
            <a:r>
              <a:rPr lang="en-US" sz="1800" dirty="0"/>
              <a:t>could buy 11% more goods in 1912 than in 1776</a:t>
            </a:r>
            <a:endParaRPr lang="en-US" altLang="en-US" sz="1800" dirty="0" smtClean="0">
              <a:ea typeface="ヒラギノ角ゴ Pro W3" pitchFamily="-65" charset="-128"/>
            </a:endParaRPr>
          </a:p>
          <a:p>
            <a:pPr marL="1025525" lvl="2" indent="-392113">
              <a:lnSpc>
                <a:spcPct val="110000"/>
              </a:lnSpc>
              <a:buFont typeface="Courier New" panose="02070309020205020404" pitchFamily="49" charset="0"/>
              <a:buChar char="o"/>
            </a:pPr>
            <a:r>
              <a:rPr lang="en-US" sz="1800" dirty="0" smtClean="0"/>
              <a:t>$1 </a:t>
            </a:r>
            <a:r>
              <a:rPr lang="en-US" sz="1800" dirty="0"/>
              <a:t>could buy 95% fewer goods in 2008 than in </a:t>
            </a:r>
            <a:r>
              <a:rPr lang="en-US" sz="1800" dirty="0" smtClean="0"/>
              <a:t>1913</a:t>
            </a:r>
          </a:p>
          <a:p>
            <a:pPr lvl="2">
              <a:lnSpc>
                <a:spcPct val="110000"/>
              </a:lnSpc>
              <a:buFont typeface="Courier New" panose="02070309020205020404" pitchFamily="49" charset="0"/>
              <a:buChar char="o"/>
            </a:pPr>
            <a:endParaRPr lang="en-US" altLang="en-US" sz="1800" dirty="0">
              <a:ea typeface="ヒラギノ角ゴ Pro W3" pitchFamily="-65" charset="-128"/>
            </a:endParaRPr>
          </a:p>
          <a:p>
            <a:pPr marL="0" indent="0" algn="ctr">
              <a:lnSpc>
                <a:spcPct val="80000"/>
              </a:lnSpc>
              <a:spcAft>
                <a:spcPts val="600"/>
              </a:spcAft>
              <a:buNone/>
            </a:pPr>
            <a:r>
              <a:rPr lang="en-US" sz="1800" i="1" dirty="0" smtClean="0">
                <a:latin typeface="Times New Roman" pitchFamily="48" charset="0"/>
                <a:ea typeface="ヒラギノ角ゴ Pro W3" pitchFamily="-1" charset="-128"/>
                <a:cs typeface="ヒラギノ角ゴ Pro W3" pitchFamily="-1" charset="-128"/>
              </a:rPr>
              <a:t>$1m held from 1913 to 2008 is worth $50k</a:t>
            </a:r>
          </a:p>
          <a:p>
            <a:pPr marL="0" indent="0" algn="ctr">
              <a:lnSpc>
                <a:spcPct val="80000"/>
              </a:lnSpc>
              <a:spcAft>
                <a:spcPts val="600"/>
              </a:spcAft>
              <a:buNone/>
            </a:pPr>
            <a:endParaRPr lang="en-US" altLang="en-US" sz="2600" i="1" dirty="0" smtClean="0">
              <a:ea typeface="ヒラギノ角ゴ Pro W3" pitchFamily="-65" charset="-128"/>
            </a:endParaRPr>
          </a:p>
        </p:txBody>
      </p:sp>
      <p:sp>
        <p:nvSpPr>
          <p:cNvPr id="3" name="Rectangle 2"/>
          <p:cNvSpPr/>
          <p:nvPr/>
        </p:nvSpPr>
        <p:spPr>
          <a:xfrm>
            <a:off x="609600" y="6276201"/>
            <a:ext cx="7924800" cy="276999"/>
          </a:xfrm>
          <a:prstGeom prst="rect">
            <a:avLst/>
          </a:prstGeom>
        </p:spPr>
        <p:txBody>
          <a:bodyPr wrap="square">
            <a:spAutoFit/>
          </a:bodyPr>
          <a:lstStyle/>
          <a:p>
            <a:pPr algn="ctr"/>
            <a:r>
              <a:rPr lang="en-US" sz="1200" dirty="0" smtClean="0">
                <a:hlinkClick r:id="rId3"/>
              </a:rPr>
              <a:t>www.lewrockwell.com/2009/07/erik-voorhees/the-record-of-the-federal-reserve/</a:t>
            </a:r>
            <a:endParaRPr lang="en-US" sz="1200" dirty="0"/>
          </a:p>
        </p:txBody>
      </p:sp>
      <p:sp>
        <p:nvSpPr>
          <p:cNvPr id="6" name="Title 1"/>
          <p:cNvSpPr>
            <a:spLocks noGrp="1"/>
          </p:cNvSpPr>
          <p:nvPr>
            <p:ph type="title"/>
          </p:nvPr>
        </p:nvSpPr>
        <p:spPr>
          <a:xfrm>
            <a:off x="457200" y="0"/>
            <a:ext cx="8229600" cy="1143000"/>
          </a:xfrm>
        </p:spPr>
        <p:txBody>
          <a:bodyPr/>
          <a:lstStyle/>
          <a:p>
            <a:r>
              <a:rPr lang="en-US" altLang="en-US" sz="4000" dirty="0">
                <a:ea typeface="ヒラギノ角ゴ Pro W3" pitchFamily="-65" charset="-128"/>
              </a:rPr>
              <a:t>Quantity Theory of Money</a:t>
            </a:r>
            <a:endParaRPr lang="en-US" sz="4000" dirty="0"/>
          </a:p>
        </p:txBody>
      </p:sp>
    </p:spTree>
    <p:extLst>
      <p:ext uri="{BB962C8B-B14F-4D97-AF65-F5344CB8AC3E}">
        <p14:creationId xmlns:p14="http://schemas.microsoft.com/office/powerpoint/2010/main" val="31812219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69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699">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9699">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9699">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9699">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9699">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9699">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9699">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9699">
                                            <p:txEl>
                                              <p:pRg st="10" end="1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00" y="6367046"/>
            <a:ext cx="7924800" cy="369332"/>
          </a:xfrm>
          <a:prstGeom prst="rect">
            <a:avLst/>
          </a:prstGeom>
        </p:spPr>
        <p:txBody>
          <a:bodyPr wrap="square">
            <a:spAutoFit/>
          </a:bodyPr>
          <a:lstStyle/>
          <a:p>
            <a:pPr algn="ctr"/>
            <a:r>
              <a:rPr lang="en-US" sz="1800" dirty="0" smtClean="0">
                <a:hlinkClick r:id="rId3"/>
              </a:rPr>
              <a:t>Example – CPI data from the FRED</a:t>
            </a:r>
            <a:endParaRPr lang="en-US" sz="1800" dirty="0"/>
          </a:p>
        </p:txBody>
      </p:sp>
      <p:pic>
        <p:nvPicPr>
          <p:cNvPr id="92162" name="Picture 2" descr="FRED Grap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552" y="1066800"/>
            <a:ext cx="7943848" cy="476631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457200" y="0"/>
            <a:ext cx="8229600" cy="1143000"/>
          </a:xfrm>
        </p:spPr>
        <p:txBody>
          <a:bodyPr/>
          <a:lstStyle/>
          <a:p>
            <a:r>
              <a:rPr lang="en-US" altLang="en-US" sz="4000" dirty="0">
                <a:ea typeface="ヒラギノ角ゴ Pro W3" pitchFamily="-65" charset="-128"/>
              </a:rPr>
              <a:t>Quantity Theory of Money</a:t>
            </a:r>
            <a:endParaRPr lang="en-US" sz="4000" dirty="0"/>
          </a:p>
        </p:txBody>
      </p:sp>
    </p:spTree>
    <p:extLst>
      <p:ext uri="{BB962C8B-B14F-4D97-AF65-F5344CB8AC3E}">
        <p14:creationId xmlns:p14="http://schemas.microsoft.com/office/powerpoint/2010/main" val="16424021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idx="1"/>
          </p:nvPr>
        </p:nvSpPr>
        <p:spPr>
          <a:xfrm>
            <a:off x="457200" y="1257300"/>
            <a:ext cx="8229600" cy="5600700"/>
          </a:xfrm>
        </p:spPr>
        <p:txBody>
          <a:bodyPr>
            <a:normAutofit fontScale="62500" lnSpcReduction="20000"/>
          </a:bodyPr>
          <a:lstStyle/>
          <a:p>
            <a:pPr marL="0" indent="0" eaLnBrk="1" hangingPunct="1">
              <a:buNone/>
            </a:pPr>
            <a:r>
              <a:rPr lang="en-US" altLang="en-US" sz="3800" b="1" dirty="0" smtClean="0">
                <a:ea typeface="ヒラギノ角ゴ Pro W3" pitchFamily="-65" charset="-128"/>
              </a:rPr>
              <a:t>Hyperinflation </a:t>
            </a:r>
            <a:r>
              <a:rPr lang="en-US" altLang="en-US" sz="3800" dirty="0" smtClean="0">
                <a:ea typeface="ヒラギノ角ゴ Pro W3" pitchFamily="-65" charset="-128"/>
              </a:rPr>
              <a:t>is a period of high inflation (&gt; 50% per month)</a:t>
            </a:r>
          </a:p>
          <a:p>
            <a:pPr eaLnBrk="1" hangingPunct="1">
              <a:buFontTx/>
              <a:buNone/>
            </a:pPr>
            <a:endParaRPr lang="en-US" altLang="en-US" sz="1400" dirty="0" smtClean="0">
              <a:ea typeface="ヒラギノ角ゴ Pro W3" pitchFamily="-65" charset="-128"/>
            </a:endParaRPr>
          </a:p>
          <a:p>
            <a:pPr marL="0" indent="0">
              <a:buNone/>
            </a:pPr>
            <a:r>
              <a:rPr lang="en-US" sz="3800" dirty="0" smtClean="0"/>
              <a:t>Larry </a:t>
            </a:r>
            <a:r>
              <a:rPr lang="en-US" sz="3800" dirty="0"/>
              <a:t>Allen’s </a:t>
            </a:r>
            <a:r>
              <a:rPr lang="en-US" sz="3800" i="1" dirty="0"/>
              <a:t>The Encyclopedia of </a:t>
            </a:r>
            <a:r>
              <a:rPr lang="en-US" sz="3800" i="1" dirty="0" smtClean="0"/>
              <a:t>Money</a:t>
            </a:r>
            <a:r>
              <a:rPr lang="en-US" sz="3800" dirty="0" smtClean="0"/>
              <a:t>:</a:t>
            </a:r>
          </a:p>
          <a:p>
            <a:pPr marL="292100" indent="-292100">
              <a:buFont typeface="Arial" panose="020B0604020202020204" pitchFamily="34" charset="0"/>
              <a:buChar char="•"/>
            </a:pPr>
            <a:r>
              <a:rPr lang="en-US" sz="3200" dirty="0" smtClean="0"/>
              <a:t>Bolshevik Revolution</a:t>
            </a:r>
          </a:p>
          <a:p>
            <a:pPr marL="571500" lvl="2" indent="-279400"/>
            <a:r>
              <a:rPr lang="en-US" sz="3000" dirty="0"/>
              <a:t>Prior </a:t>
            </a:r>
            <a:r>
              <a:rPr lang="en-US" sz="3000" dirty="0" smtClean="0"/>
              <a:t>to </a:t>
            </a:r>
            <a:r>
              <a:rPr lang="en-US" sz="3000" dirty="0"/>
              <a:t>1917</a:t>
            </a:r>
            <a:r>
              <a:rPr lang="en-US" sz="3000" dirty="0" smtClean="0"/>
              <a:t>, prices rose 2 to 3 </a:t>
            </a:r>
            <a:r>
              <a:rPr lang="en-US" sz="3000" dirty="0"/>
              <a:t>times faster than wages. </a:t>
            </a:r>
            <a:endParaRPr lang="en-US" sz="3000" dirty="0" smtClean="0"/>
          </a:p>
          <a:p>
            <a:pPr marL="571500" lvl="2" indent="-279400"/>
            <a:r>
              <a:rPr lang="en-US" sz="3000" dirty="0" smtClean="0"/>
              <a:t>After 1917, prices rose by</a:t>
            </a:r>
          </a:p>
          <a:p>
            <a:pPr marL="914400" lvl="2" indent="-342900">
              <a:buFont typeface="Wingdings" panose="05000000000000000000" pitchFamily="2" charset="2"/>
              <a:buChar char="§"/>
            </a:pPr>
            <a:r>
              <a:rPr lang="en-US" sz="2900" dirty="0" smtClean="0"/>
              <a:t>92,300</a:t>
            </a:r>
            <a:r>
              <a:rPr lang="en-US" sz="2900" dirty="0"/>
              <a:t>% </a:t>
            </a:r>
            <a:r>
              <a:rPr lang="en-US" sz="2900" dirty="0" smtClean="0"/>
              <a:t>from 1913 to 1919</a:t>
            </a:r>
          </a:p>
          <a:p>
            <a:pPr marL="914400" lvl="2" indent="-342900">
              <a:buFont typeface="Wingdings" panose="05000000000000000000" pitchFamily="2" charset="2"/>
              <a:buChar char="§"/>
            </a:pPr>
            <a:r>
              <a:rPr lang="en-US" sz="2900" dirty="0" smtClean="0"/>
              <a:t>64,823,000,000</a:t>
            </a:r>
            <a:r>
              <a:rPr lang="en-US" sz="2900" dirty="0"/>
              <a:t>% from </a:t>
            </a:r>
            <a:r>
              <a:rPr lang="en-US" sz="2900" dirty="0" smtClean="0"/>
              <a:t>1913 to 1923</a:t>
            </a:r>
          </a:p>
          <a:p>
            <a:pPr marL="292100" indent="-292100">
              <a:buFont typeface="Arial" panose="020B0604020202020204" pitchFamily="34" charset="0"/>
              <a:buChar char="•"/>
            </a:pPr>
            <a:r>
              <a:rPr lang="en-US" sz="3200" dirty="0" smtClean="0"/>
              <a:t>Post WWI Germany</a:t>
            </a:r>
          </a:p>
          <a:p>
            <a:pPr marL="571500" lvl="2" indent="-279400"/>
            <a:r>
              <a:rPr lang="en-US" sz="3000" dirty="0"/>
              <a:t>In </a:t>
            </a:r>
            <a:r>
              <a:rPr lang="en-US" sz="3000" dirty="0" smtClean="0"/>
              <a:t>1914, there </a:t>
            </a:r>
            <a:r>
              <a:rPr lang="en-US" sz="3000" dirty="0"/>
              <a:t>were 6,323 million marks </a:t>
            </a:r>
            <a:r>
              <a:rPr lang="en-US" sz="3000" dirty="0" smtClean="0"/>
              <a:t>in circulation</a:t>
            </a:r>
          </a:p>
          <a:p>
            <a:pPr marL="571500" lvl="2" indent="-279400"/>
            <a:r>
              <a:rPr lang="en-US" sz="3000" dirty="0" smtClean="0"/>
              <a:t>By </a:t>
            </a:r>
            <a:r>
              <a:rPr lang="en-US" sz="3000" dirty="0"/>
              <a:t>1923 there were 17,393,000 million. </a:t>
            </a:r>
            <a:endParaRPr lang="en-US" sz="3000" dirty="0" smtClean="0"/>
          </a:p>
          <a:p>
            <a:pPr marL="571500" lvl="2" indent="-279400"/>
            <a:r>
              <a:rPr lang="en-US" sz="3000" dirty="0" smtClean="0"/>
              <a:t>A </a:t>
            </a:r>
            <a:r>
              <a:rPr lang="en-US" sz="3000" dirty="0"/>
              <a:t>newspaper costing one mark in May 1922 cost 1,000 marks 16 months later, and 70 million marks a year and a half later. </a:t>
            </a:r>
            <a:endParaRPr lang="en-US" sz="3000" dirty="0" smtClean="0"/>
          </a:p>
          <a:p>
            <a:pPr marL="571500" lvl="2" indent="-279400"/>
            <a:r>
              <a:rPr lang="en-US" sz="3000" dirty="0" smtClean="0"/>
              <a:t>At its worst, </a:t>
            </a:r>
          </a:p>
          <a:p>
            <a:pPr marL="914400" lvl="2" indent="-342900">
              <a:buFont typeface="Wingdings" panose="05000000000000000000" pitchFamily="2" charset="2"/>
              <a:buChar char="§"/>
            </a:pPr>
            <a:r>
              <a:rPr lang="en-US" sz="2900" dirty="0" smtClean="0"/>
              <a:t>Customers </a:t>
            </a:r>
            <a:r>
              <a:rPr lang="en-US" sz="2900" dirty="0"/>
              <a:t>rolled wheelbarrows full of money to the grocery </a:t>
            </a:r>
            <a:r>
              <a:rPr lang="en-US" sz="2900" dirty="0" smtClean="0"/>
              <a:t>store</a:t>
            </a:r>
          </a:p>
          <a:p>
            <a:pPr marL="914400" lvl="2" indent="-342900">
              <a:buFont typeface="Wingdings" panose="05000000000000000000" pitchFamily="2" charset="2"/>
              <a:buChar char="§"/>
            </a:pPr>
            <a:r>
              <a:rPr lang="en-US" sz="2900" dirty="0" smtClean="0"/>
              <a:t>Customers </a:t>
            </a:r>
            <a:r>
              <a:rPr lang="en-US" sz="2900" dirty="0"/>
              <a:t>and restaurants negotiated the cost of meals in </a:t>
            </a:r>
            <a:r>
              <a:rPr lang="en-US" sz="2900" dirty="0" smtClean="0"/>
              <a:t>advance</a:t>
            </a:r>
          </a:p>
          <a:p>
            <a:pPr marL="914400" lvl="2" indent="-342900">
              <a:buFont typeface="Wingdings" panose="05000000000000000000" pitchFamily="2" charset="2"/>
              <a:buChar char="§"/>
            </a:pPr>
            <a:r>
              <a:rPr lang="en-US" sz="2900" dirty="0" smtClean="0"/>
              <a:t>Printed </a:t>
            </a:r>
            <a:r>
              <a:rPr lang="en-US" sz="2900" dirty="0"/>
              <a:t>money was bailed like hay to heat one’s home. </a:t>
            </a:r>
            <a:endParaRPr lang="en-US" sz="2900" dirty="0" smtClean="0"/>
          </a:p>
          <a:p>
            <a:pPr marL="914400" lvl="2" indent="-342900">
              <a:buFont typeface="Wingdings" panose="05000000000000000000" pitchFamily="2" charset="2"/>
              <a:buChar char="§"/>
            </a:pPr>
            <a:r>
              <a:rPr lang="en-US" sz="2900" dirty="0" smtClean="0"/>
              <a:t>It </a:t>
            </a:r>
            <a:r>
              <a:rPr lang="en-US" sz="2900" dirty="0"/>
              <a:t>took about </a:t>
            </a:r>
            <a:r>
              <a:rPr lang="en-US" sz="2900" dirty="0" smtClean="0"/>
              <a:t>4 </a:t>
            </a:r>
            <a:r>
              <a:rPr lang="en-US" sz="2900" dirty="0"/>
              <a:t>days for prices to </a:t>
            </a:r>
            <a:r>
              <a:rPr lang="en-US" sz="2900" dirty="0" smtClean="0"/>
              <a:t>double</a:t>
            </a:r>
          </a:p>
        </p:txBody>
      </p:sp>
      <p:sp>
        <p:nvSpPr>
          <p:cNvPr id="5" name="Title 1"/>
          <p:cNvSpPr>
            <a:spLocks noGrp="1"/>
          </p:cNvSpPr>
          <p:nvPr>
            <p:ph type="title"/>
          </p:nvPr>
        </p:nvSpPr>
        <p:spPr>
          <a:xfrm>
            <a:off x="457200" y="0"/>
            <a:ext cx="8229600" cy="1143000"/>
          </a:xfrm>
        </p:spPr>
        <p:txBody>
          <a:bodyPr/>
          <a:lstStyle/>
          <a:p>
            <a:r>
              <a:rPr lang="en-US" altLang="en-US" sz="4000" dirty="0">
                <a:ea typeface="ヒラギノ角ゴ Pro W3" pitchFamily="-65" charset="-128"/>
              </a:rPr>
              <a:t>Quantity Theory of Money</a:t>
            </a:r>
            <a:endParaRPr lang="en-US" sz="4000" dirty="0"/>
          </a:p>
        </p:txBody>
      </p:sp>
    </p:spTree>
    <p:extLst>
      <p:ext uri="{BB962C8B-B14F-4D97-AF65-F5344CB8AC3E}">
        <p14:creationId xmlns:p14="http://schemas.microsoft.com/office/powerpoint/2010/main" val="28695389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747">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747">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74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747">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1747">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747">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1747">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1747">
                                            <p:txEl>
                                              <p:pRg st="11" end="1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1747">
                                            <p:txEl>
                                              <p:pRg st="12" end="12"/>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1747">
                                            <p:txEl>
                                              <p:pRg st="13" end="1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1747">
                                            <p:txEl>
                                              <p:pRg st="14" end="1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1747">
                                            <p:txEl>
                                              <p:pRg st="15" end="1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1747">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idx="1"/>
          </p:nvPr>
        </p:nvSpPr>
        <p:spPr>
          <a:xfrm>
            <a:off x="457200" y="1257300"/>
            <a:ext cx="8458200" cy="4914900"/>
          </a:xfrm>
        </p:spPr>
        <p:txBody>
          <a:bodyPr>
            <a:normAutofit fontScale="77500" lnSpcReduction="20000"/>
          </a:bodyPr>
          <a:lstStyle/>
          <a:p>
            <a:pPr marL="0" indent="0" eaLnBrk="1" hangingPunct="1">
              <a:buNone/>
            </a:pPr>
            <a:r>
              <a:rPr lang="en-US" altLang="en-US" sz="3100" b="1" dirty="0" smtClean="0">
                <a:ea typeface="ヒラギノ角ゴ Pro W3" pitchFamily="-65" charset="-128"/>
              </a:rPr>
              <a:t>Hyperinflation </a:t>
            </a:r>
            <a:r>
              <a:rPr lang="en-US" altLang="en-US" sz="3100" dirty="0" smtClean="0">
                <a:ea typeface="ヒラギノ角ゴ Pro W3" pitchFamily="-65" charset="-128"/>
              </a:rPr>
              <a:t>is a period of high inflation (&gt; 50% per month)</a:t>
            </a:r>
          </a:p>
          <a:p>
            <a:pPr eaLnBrk="1" hangingPunct="1">
              <a:buFontTx/>
              <a:buNone/>
            </a:pPr>
            <a:endParaRPr lang="en-US" altLang="en-US" sz="1200" dirty="0" smtClean="0">
              <a:ea typeface="ヒラギノ角ゴ Pro W3" pitchFamily="-65" charset="-128"/>
            </a:endParaRPr>
          </a:p>
          <a:p>
            <a:r>
              <a:rPr lang="en-US" sz="3100" dirty="0"/>
              <a:t>Erich Maria Remarque’s </a:t>
            </a:r>
            <a:r>
              <a:rPr lang="en-US" sz="3100" i="1" dirty="0"/>
              <a:t>The Black </a:t>
            </a:r>
            <a:r>
              <a:rPr lang="en-US" sz="3100" i="1" dirty="0" smtClean="0"/>
              <a:t>Obelisk</a:t>
            </a:r>
            <a:r>
              <a:rPr lang="en-US" sz="3100" dirty="0" smtClean="0"/>
              <a:t>:</a:t>
            </a:r>
            <a:r>
              <a:rPr lang="en-US" sz="3400" dirty="0" smtClean="0"/>
              <a:t> </a:t>
            </a:r>
          </a:p>
          <a:p>
            <a:pPr marL="571500" lvl="2" indent="-279400"/>
            <a:endParaRPr lang="en-US" sz="2600" dirty="0" smtClean="0"/>
          </a:p>
          <a:p>
            <a:pPr marL="0" lvl="1" indent="-565150" algn="ctr">
              <a:buNone/>
            </a:pPr>
            <a:r>
              <a:rPr lang="en-US" sz="2600" i="1" dirty="0"/>
              <a:t>Workmen are given their pay twice a day now--in </a:t>
            </a:r>
            <a:r>
              <a:rPr lang="en-US" sz="2600" i="1" dirty="0" smtClean="0"/>
              <a:t/>
            </a:r>
            <a:br>
              <a:rPr lang="en-US" sz="2600" i="1" dirty="0" smtClean="0"/>
            </a:br>
            <a:r>
              <a:rPr lang="en-US" sz="2600" i="1" dirty="0" smtClean="0"/>
              <a:t>the morning and </a:t>
            </a:r>
            <a:r>
              <a:rPr lang="en-US" sz="2600" i="1" dirty="0"/>
              <a:t>in the afternoon, with a recess </a:t>
            </a:r>
            <a:r>
              <a:rPr lang="en-US" sz="2600" i="1" dirty="0" smtClean="0"/>
              <a:t/>
            </a:r>
            <a:br>
              <a:rPr lang="en-US" sz="2600" i="1" dirty="0" smtClean="0"/>
            </a:br>
            <a:r>
              <a:rPr lang="en-US" sz="2600" i="1" dirty="0" smtClean="0"/>
              <a:t>of a half-hour </a:t>
            </a:r>
            <a:r>
              <a:rPr lang="en-US" sz="2600" i="1" dirty="0"/>
              <a:t>each time so </a:t>
            </a:r>
            <a:r>
              <a:rPr lang="en-US" sz="2600" i="1" dirty="0" smtClean="0"/>
              <a:t>that they can </a:t>
            </a:r>
            <a:r>
              <a:rPr lang="en-US" sz="2600" i="1" dirty="0"/>
              <a:t>rush </a:t>
            </a:r>
            <a:r>
              <a:rPr lang="en-US" sz="2600" i="1" dirty="0" smtClean="0"/>
              <a:t/>
            </a:r>
            <a:br>
              <a:rPr lang="en-US" sz="2600" i="1" dirty="0" smtClean="0"/>
            </a:br>
            <a:r>
              <a:rPr lang="en-US" sz="2600" i="1" dirty="0" smtClean="0"/>
              <a:t>out </a:t>
            </a:r>
            <a:r>
              <a:rPr lang="en-US" sz="2600" i="1" dirty="0"/>
              <a:t>and </a:t>
            </a:r>
            <a:r>
              <a:rPr lang="en-US" sz="2600" i="1" dirty="0" smtClean="0"/>
              <a:t>buy </a:t>
            </a:r>
            <a:r>
              <a:rPr lang="en-US" sz="2600" i="1" dirty="0"/>
              <a:t>things--for if they waited a </a:t>
            </a:r>
            <a:r>
              <a:rPr lang="en-US" sz="2600" i="1" dirty="0" smtClean="0"/>
              <a:t>few</a:t>
            </a:r>
            <a:br>
              <a:rPr lang="en-US" sz="2600" i="1" dirty="0" smtClean="0"/>
            </a:br>
            <a:r>
              <a:rPr lang="en-US" sz="2600" i="1" dirty="0" smtClean="0"/>
              <a:t>hours the value of </a:t>
            </a:r>
            <a:r>
              <a:rPr lang="en-US" sz="2600" i="1" dirty="0"/>
              <a:t>their money would </a:t>
            </a:r>
            <a:r>
              <a:rPr lang="en-US" sz="2600" i="1" dirty="0" smtClean="0"/>
              <a:t>drop</a:t>
            </a:r>
          </a:p>
          <a:p>
            <a:endParaRPr lang="en-US" sz="2600" dirty="0" smtClean="0"/>
          </a:p>
          <a:p>
            <a:r>
              <a:rPr lang="en-US" sz="3100" dirty="0" smtClean="0"/>
              <a:t>Steve </a:t>
            </a:r>
            <a:r>
              <a:rPr lang="en-US" sz="3100" dirty="0" err="1" smtClean="0"/>
              <a:t>Hanke’s</a:t>
            </a:r>
            <a:r>
              <a:rPr lang="en-US" sz="3100" i="1" dirty="0" smtClean="0"/>
              <a:t> R.I.P</a:t>
            </a:r>
            <a:r>
              <a:rPr lang="en-US" sz="3100" i="1" dirty="0"/>
              <a:t>. Zimbabwe </a:t>
            </a:r>
            <a:r>
              <a:rPr lang="en-US" sz="3100" i="1" dirty="0" smtClean="0"/>
              <a:t>Dollar</a:t>
            </a:r>
            <a:r>
              <a:rPr lang="en-US" sz="3100" dirty="0" smtClean="0"/>
              <a:t>:</a:t>
            </a:r>
          </a:p>
          <a:p>
            <a:pPr marL="292100" indent="-292100">
              <a:buFont typeface="Arial" panose="020B0604020202020204" pitchFamily="34" charset="0"/>
              <a:buChar char="•"/>
            </a:pPr>
            <a:r>
              <a:rPr lang="en-US" sz="2600" dirty="0"/>
              <a:t>The time it took for prices to double in</a:t>
            </a:r>
            <a:endParaRPr lang="en-US" sz="2600" i="1" dirty="0"/>
          </a:p>
          <a:p>
            <a:pPr marL="685800" lvl="1" indent="-400050">
              <a:buFont typeface="Courier New" panose="02070309020205020404" pitchFamily="49" charset="0"/>
              <a:buChar char="o"/>
            </a:pPr>
            <a:r>
              <a:rPr lang="en-US" sz="2600" dirty="0"/>
              <a:t>1994 Yugoslavia, 33.6 hours</a:t>
            </a:r>
          </a:p>
          <a:p>
            <a:pPr marL="685800" lvl="1" indent="-400050">
              <a:buFont typeface="Courier New" panose="02070309020205020404" pitchFamily="49" charset="0"/>
              <a:buChar char="o"/>
            </a:pPr>
            <a:r>
              <a:rPr lang="en-US" sz="2600" dirty="0"/>
              <a:t>2008 Zimbabwe, 24.7 hours </a:t>
            </a:r>
          </a:p>
          <a:p>
            <a:pPr marL="685800" lvl="1" indent="-400050">
              <a:buFont typeface="Courier New" panose="02070309020205020404" pitchFamily="49" charset="0"/>
              <a:buChar char="o"/>
            </a:pPr>
            <a:r>
              <a:rPr lang="en-US" sz="2600" dirty="0"/>
              <a:t>1946 Hungary, 15.6 hours</a:t>
            </a:r>
            <a:endParaRPr lang="en-US" sz="2600" dirty="0" smtClean="0"/>
          </a:p>
        </p:txBody>
      </p:sp>
      <p:sp>
        <p:nvSpPr>
          <p:cNvPr id="5" name="Title 1"/>
          <p:cNvSpPr>
            <a:spLocks noGrp="1"/>
          </p:cNvSpPr>
          <p:nvPr>
            <p:ph type="title"/>
          </p:nvPr>
        </p:nvSpPr>
        <p:spPr>
          <a:xfrm>
            <a:off x="457200" y="0"/>
            <a:ext cx="8229600" cy="1143000"/>
          </a:xfrm>
        </p:spPr>
        <p:txBody>
          <a:bodyPr/>
          <a:lstStyle/>
          <a:p>
            <a:r>
              <a:rPr lang="en-US" altLang="en-US" sz="4000" dirty="0">
                <a:ea typeface="ヒラギノ角ゴ Pro W3" pitchFamily="-65" charset="-128"/>
              </a:rPr>
              <a:t>Quantity Theory of Money</a:t>
            </a:r>
            <a:endParaRPr lang="en-US" sz="4000" dirty="0"/>
          </a:p>
        </p:txBody>
      </p:sp>
    </p:spTree>
    <p:extLst>
      <p:ext uri="{BB962C8B-B14F-4D97-AF65-F5344CB8AC3E}">
        <p14:creationId xmlns:p14="http://schemas.microsoft.com/office/powerpoint/2010/main" val="48623106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747">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747">
                                            <p:txEl>
                                              <p:pRg st="8" end="8"/>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1747">
                                            <p:txEl>
                                              <p:pRg st="9" end="9"/>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174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8"/>
          <p:cNvSpPr>
            <a:spLocks noGrp="1" noChangeArrowheads="1"/>
          </p:cNvSpPr>
          <p:nvPr>
            <p:ph idx="1"/>
          </p:nvPr>
        </p:nvSpPr>
        <p:spPr>
          <a:xfrm>
            <a:off x="421777" y="1183702"/>
            <a:ext cx="8077200" cy="928632"/>
          </a:xfrm>
        </p:spPr>
        <p:txBody>
          <a:bodyPr/>
          <a:lstStyle/>
          <a:p>
            <a:pPr marL="0" indent="0" eaLnBrk="1" hangingPunct="1">
              <a:spcBef>
                <a:spcPct val="40000"/>
              </a:spcBef>
              <a:buNone/>
            </a:pPr>
            <a:r>
              <a:rPr lang="en-US" altLang="en-US" sz="2400" dirty="0" smtClean="0">
                <a:ea typeface="ヒラギノ角ゴ Pro W3" pitchFamily="-65" charset="-128"/>
              </a:rPr>
              <a:t>The </a:t>
            </a:r>
            <a:r>
              <a:rPr lang="en-US" altLang="en-US" sz="2400" b="1" dirty="0" smtClean="0">
                <a:ea typeface="ヒラギノ角ゴ Pro W3" pitchFamily="-65" charset="-128"/>
              </a:rPr>
              <a:t>Fisher Effect</a:t>
            </a:r>
            <a:r>
              <a:rPr lang="en-US" altLang="en-US" sz="2400" dirty="0" smtClean="0">
                <a:ea typeface="ヒラギノ角ゴ Pro W3" pitchFamily="-65" charset="-128"/>
              </a:rPr>
              <a:t>: Rising inflation (caused by excessive money growth) raises the nominal rate of interest (</a:t>
            </a:r>
            <a:r>
              <a:rPr lang="en-US" altLang="en-US" sz="2400" i="1" dirty="0" err="1" smtClean="0">
                <a:ea typeface="ヒラギノ角ゴ Pro W3" pitchFamily="-65" charset="-128"/>
              </a:rPr>
              <a:t>i</a:t>
            </a:r>
            <a:r>
              <a:rPr lang="en-US" altLang="en-US" sz="2400" dirty="0" smtClean="0">
                <a:ea typeface="ヒラギノ角ゴ Pro W3" pitchFamily="-65" charset="-128"/>
              </a:rPr>
              <a:t>) </a:t>
            </a:r>
          </a:p>
        </p:txBody>
      </p:sp>
      <p:sp>
        <p:nvSpPr>
          <p:cNvPr id="2" name="Rectangle 1"/>
          <p:cNvSpPr/>
          <p:nvPr/>
        </p:nvSpPr>
        <p:spPr>
          <a:xfrm>
            <a:off x="4572000" y="6062990"/>
            <a:ext cx="3200400" cy="430887"/>
          </a:xfrm>
          <a:prstGeom prst="rect">
            <a:avLst/>
          </a:prstGeom>
        </p:spPr>
        <p:txBody>
          <a:bodyPr wrap="square">
            <a:spAutoFit/>
          </a:bodyPr>
          <a:lstStyle/>
          <a:p>
            <a:r>
              <a:rPr lang="en-US" sz="1100" dirty="0" smtClean="0"/>
              <a:t>Source: IFS </a:t>
            </a:r>
            <a:r>
              <a:rPr lang="en-US" sz="1100" dirty="0"/>
              <a:t>data for 120 countries, averaged over years 1996-2004</a:t>
            </a:r>
          </a:p>
        </p:txBody>
      </p:sp>
      <p:pic>
        <p:nvPicPr>
          <p:cNvPr id="6" name="Picture 5"/>
          <p:cNvPicPr/>
          <p:nvPr/>
        </p:nvPicPr>
        <p:blipFill>
          <a:blip r:embed="rId3"/>
          <a:stretch>
            <a:fillRect/>
          </a:stretch>
        </p:blipFill>
        <p:spPr>
          <a:xfrm>
            <a:off x="1295400" y="2971800"/>
            <a:ext cx="6248400" cy="3124200"/>
          </a:xfrm>
          <a:prstGeom prst="rect">
            <a:avLst/>
          </a:prstGeom>
        </p:spPr>
      </p:pic>
      <p:sp>
        <p:nvSpPr>
          <p:cNvPr id="7" name="Rectangle 6"/>
          <p:cNvSpPr/>
          <p:nvPr/>
        </p:nvSpPr>
        <p:spPr>
          <a:xfrm>
            <a:off x="1371600" y="6175028"/>
            <a:ext cx="3200400" cy="261610"/>
          </a:xfrm>
          <a:prstGeom prst="rect">
            <a:avLst/>
          </a:prstGeom>
        </p:spPr>
        <p:txBody>
          <a:bodyPr wrap="square">
            <a:spAutoFit/>
          </a:bodyPr>
          <a:lstStyle/>
          <a:p>
            <a:r>
              <a:rPr lang="en-US" sz="1100" dirty="0" smtClean="0"/>
              <a:t>Source: Federal Reserve Economic Data (FRED)</a:t>
            </a:r>
            <a:endParaRPr lang="en-US" sz="1100" dirty="0"/>
          </a:p>
        </p:txBody>
      </p:sp>
      <p:sp>
        <p:nvSpPr>
          <p:cNvPr id="5" name="Rectangle 4"/>
          <p:cNvSpPr/>
          <p:nvPr/>
        </p:nvSpPr>
        <p:spPr>
          <a:xfrm>
            <a:off x="3982643" y="2286000"/>
            <a:ext cx="1212191" cy="461665"/>
          </a:xfrm>
          <a:prstGeom prst="rect">
            <a:avLst/>
          </a:prstGeom>
        </p:spPr>
        <p:txBody>
          <a:bodyPr wrap="none">
            <a:spAutoFit/>
          </a:bodyPr>
          <a:lstStyle/>
          <a:p>
            <a:r>
              <a:rPr lang="en-US" i="1" dirty="0" err="1"/>
              <a:t>i</a:t>
            </a:r>
            <a:r>
              <a:rPr lang="en-US" dirty="0"/>
              <a:t> </a:t>
            </a:r>
            <a:r>
              <a:rPr lang="en-US" dirty="0" smtClean="0"/>
              <a:t>= </a:t>
            </a:r>
            <a:r>
              <a:rPr lang="en-US" i="1" dirty="0" smtClean="0"/>
              <a:t>r</a:t>
            </a:r>
            <a:r>
              <a:rPr lang="en-US" dirty="0" smtClean="0"/>
              <a:t> + </a:t>
            </a:r>
            <a:r>
              <a:rPr lang="en-US" i="1" dirty="0" smtClean="0">
                <a:latin typeface="Symbol" panose="05050102010706020507" pitchFamily="18" charset="2"/>
              </a:rPr>
              <a:t>p</a:t>
            </a:r>
            <a:endParaRPr lang="en-US" dirty="0"/>
          </a:p>
        </p:txBody>
      </p:sp>
      <p:sp>
        <p:nvSpPr>
          <p:cNvPr id="9" name="Oval 8"/>
          <p:cNvSpPr/>
          <p:nvPr/>
        </p:nvSpPr>
        <p:spPr>
          <a:xfrm>
            <a:off x="3276600" y="5067300"/>
            <a:ext cx="411480" cy="304800"/>
          </a:xfrm>
          <a:prstGeom prst="ellipse">
            <a:avLst/>
          </a:prstGeom>
          <a:solidFill>
            <a:srgbClr val="FFFF00">
              <a:alpha val="50196"/>
            </a:srgbClr>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6438900" y="4972050"/>
            <a:ext cx="411480" cy="304800"/>
          </a:xfrm>
          <a:prstGeom prst="ellipse">
            <a:avLst/>
          </a:prstGeom>
          <a:solidFill>
            <a:srgbClr val="FFFF00">
              <a:alpha val="50196"/>
            </a:srgbClr>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143000" y="2971799"/>
            <a:ext cx="3276600" cy="35220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495800" y="2900690"/>
            <a:ext cx="3276600" cy="35931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title"/>
          </p:nvPr>
        </p:nvSpPr>
        <p:spPr>
          <a:xfrm>
            <a:off x="457200" y="0"/>
            <a:ext cx="8229600" cy="1143000"/>
          </a:xfrm>
        </p:spPr>
        <p:txBody>
          <a:bodyPr/>
          <a:lstStyle/>
          <a:p>
            <a:r>
              <a:rPr lang="en-US" altLang="en-US" sz="4000" dirty="0">
                <a:ea typeface="ヒラギノ角ゴ Pro W3" pitchFamily="-65" charset="-128"/>
              </a:rPr>
              <a:t>Quantity Theory of Money</a:t>
            </a:r>
            <a:endParaRPr lang="en-US" sz="4000" dirty="0"/>
          </a:p>
        </p:txBody>
      </p:sp>
    </p:spTree>
    <p:extLst>
      <p:ext uri="{BB962C8B-B14F-4D97-AF65-F5344CB8AC3E}">
        <p14:creationId xmlns:p14="http://schemas.microsoft.com/office/powerpoint/2010/main" val="27117586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8" grpId="0" animBg="1"/>
      <p:bldP spid="1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8"/>
          <p:cNvSpPr>
            <a:spLocks noGrp="1" noChangeArrowheads="1"/>
          </p:cNvSpPr>
          <p:nvPr>
            <p:ph idx="1"/>
          </p:nvPr>
        </p:nvSpPr>
        <p:spPr>
          <a:xfrm>
            <a:off x="406960" y="2960132"/>
            <a:ext cx="8077200" cy="3669268"/>
          </a:xfrm>
        </p:spPr>
        <p:txBody>
          <a:bodyPr>
            <a:normAutofit/>
          </a:bodyPr>
          <a:lstStyle/>
          <a:p>
            <a:pPr marL="342900" indent="-342900">
              <a:spcBef>
                <a:spcPct val="40000"/>
              </a:spcBef>
              <a:buFont typeface="Arial" panose="020B0604020202020204" pitchFamily="34" charset="0"/>
              <a:buChar char="•"/>
            </a:pPr>
            <a:r>
              <a:rPr lang="en-US" sz="2200" dirty="0" smtClean="0"/>
              <a:t>Using current </a:t>
            </a:r>
            <a:r>
              <a:rPr lang="en-US" sz="2200" dirty="0"/>
              <a:t>inflation </a:t>
            </a:r>
            <a:r>
              <a:rPr lang="en-US" sz="2200" dirty="0" smtClean="0"/>
              <a:t>assumes </a:t>
            </a:r>
            <a:r>
              <a:rPr lang="en-US" sz="2200" dirty="0"/>
              <a:t>inflation </a:t>
            </a:r>
            <a:r>
              <a:rPr lang="en-US" sz="2200" dirty="0" smtClean="0"/>
              <a:t>does </a:t>
            </a:r>
            <a:r>
              <a:rPr lang="en-US" sz="2200" dirty="0"/>
              <a:t>not change. </a:t>
            </a:r>
            <a:endParaRPr lang="en-US" sz="2200" dirty="0" smtClean="0"/>
          </a:p>
          <a:p>
            <a:pPr marL="342900" indent="-342900">
              <a:spcBef>
                <a:spcPct val="40000"/>
              </a:spcBef>
              <a:buFont typeface="Arial" panose="020B0604020202020204" pitchFamily="34" charset="0"/>
              <a:buChar char="•"/>
            </a:pPr>
            <a:r>
              <a:rPr lang="en-US" sz="2200" dirty="0" smtClean="0"/>
              <a:t>Future </a:t>
            </a:r>
            <a:r>
              <a:rPr lang="en-US" sz="2200" i="1" dirty="0" smtClean="0"/>
              <a:t>r</a:t>
            </a:r>
            <a:r>
              <a:rPr lang="en-US" sz="2200" dirty="0" smtClean="0"/>
              <a:t> will be different </a:t>
            </a:r>
            <a:r>
              <a:rPr lang="en-US" sz="2200" dirty="0"/>
              <a:t>from what it was expected to be when </a:t>
            </a:r>
            <a:r>
              <a:rPr lang="en-US" sz="2200" dirty="0" smtClean="0"/>
              <a:t>loans were signed</a:t>
            </a:r>
            <a:r>
              <a:rPr lang="en-US" sz="2200" dirty="0"/>
              <a:t>. </a:t>
            </a:r>
            <a:endParaRPr lang="en-US" sz="2200" dirty="0" smtClean="0"/>
          </a:p>
          <a:p>
            <a:pPr marL="342900" indent="-342900">
              <a:spcBef>
                <a:spcPct val="40000"/>
              </a:spcBef>
              <a:buFont typeface="Arial" panose="020B0604020202020204" pitchFamily="34" charset="0"/>
              <a:buChar char="•"/>
            </a:pPr>
            <a:r>
              <a:rPr lang="en-US" sz="2200" dirty="0" smtClean="0"/>
              <a:t>Borrowers </a:t>
            </a:r>
            <a:r>
              <a:rPr lang="en-US" sz="2200" dirty="0"/>
              <a:t>do better and lenders do worse when loans are repaid with devalued money</a:t>
            </a:r>
            <a:r>
              <a:rPr lang="en-US" sz="2200" dirty="0" smtClean="0"/>
              <a:t>.</a:t>
            </a:r>
          </a:p>
          <a:p>
            <a:pPr marL="342900" indent="-342900">
              <a:spcBef>
                <a:spcPct val="40000"/>
              </a:spcBef>
              <a:buFont typeface="Arial" panose="020B0604020202020204" pitchFamily="34" charset="0"/>
              <a:buChar char="•"/>
            </a:pPr>
            <a:r>
              <a:rPr lang="en-US" sz="2200" dirty="0" smtClean="0"/>
              <a:t>In an uncertain world, </a:t>
            </a:r>
            <a:r>
              <a:rPr lang="en-US" sz="2200" dirty="0"/>
              <a:t>the </a:t>
            </a:r>
            <a:r>
              <a:rPr lang="en-US" sz="2200" dirty="0" smtClean="0"/>
              <a:t>Fisher Effect must account for uncertainty </a:t>
            </a:r>
          </a:p>
          <a:p>
            <a:pPr marL="342900" indent="-342900">
              <a:spcBef>
                <a:spcPct val="40000"/>
              </a:spcBef>
              <a:buFont typeface="Arial" panose="020B0604020202020204" pitchFamily="34" charset="0"/>
              <a:buChar char="•"/>
            </a:pPr>
            <a:r>
              <a:rPr lang="en-US" sz="2200" i="1" dirty="0" err="1" smtClean="0">
                <a:latin typeface="Symbol" panose="05050102010706020507" pitchFamily="18" charset="2"/>
              </a:rPr>
              <a:t>p</a:t>
            </a:r>
            <a:r>
              <a:rPr lang="en-US" sz="2200" baseline="-25000" dirty="0" err="1" smtClean="0"/>
              <a:t>e</a:t>
            </a:r>
            <a:r>
              <a:rPr lang="en-US" sz="2200" dirty="0" smtClean="0"/>
              <a:t> is commonly estimated using   </a:t>
            </a:r>
          </a:p>
          <a:p>
            <a:pPr marL="682625" lvl="2" indent="-341313">
              <a:lnSpc>
                <a:spcPct val="110000"/>
              </a:lnSpc>
              <a:spcBef>
                <a:spcPts val="0"/>
              </a:spcBef>
              <a:buFont typeface="Times New Roman" panose="02020603050405020304" pitchFamily="18" charset="0"/>
              <a:buChar char="‒"/>
            </a:pPr>
            <a:r>
              <a:rPr lang="en-US" sz="1800" dirty="0" smtClean="0"/>
              <a:t>the difference </a:t>
            </a:r>
            <a:r>
              <a:rPr lang="en-US" sz="1800" dirty="0"/>
              <a:t>between </a:t>
            </a:r>
            <a:r>
              <a:rPr lang="en-US" sz="1800" dirty="0" smtClean="0"/>
              <a:t>the </a:t>
            </a:r>
            <a:r>
              <a:rPr lang="en-US" sz="1800" dirty="0"/>
              <a:t>yields </a:t>
            </a:r>
            <a:r>
              <a:rPr lang="en-US" sz="1800" dirty="0" smtClean="0"/>
              <a:t>on TIPS and Treasuries (TIPS spread)</a:t>
            </a:r>
          </a:p>
        </p:txBody>
      </p:sp>
      <p:sp>
        <p:nvSpPr>
          <p:cNvPr id="5" name="Rectangle 4"/>
          <p:cNvSpPr/>
          <p:nvPr/>
        </p:nvSpPr>
        <p:spPr>
          <a:xfrm>
            <a:off x="3982643" y="2286000"/>
            <a:ext cx="1212191" cy="461665"/>
          </a:xfrm>
          <a:prstGeom prst="rect">
            <a:avLst/>
          </a:prstGeom>
        </p:spPr>
        <p:txBody>
          <a:bodyPr wrap="none">
            <a:spAutoFit/>
          </a:bodyPr>
          <a:lstStyle/>
          <a:p>
            <a:r>
              <a:rPr lang="en-US" i="1" dirty="0" err="1"/>
              <a:t>i</a:t>
            </a:r>
            <a:r>
              <a:rPr lang="en-US" dirty="0"/>
              <a:t> </a:t>
            </a:r>
            <a:r>
              <a:rPr lang="en-US" dirty="0" smtClean="0"/>
              <a:t>= </a:t>
            </a:r>
            <a:r>
              <a:rPr lang="en-US" i="1" dirty="0" smtClean="0"/>
              <a:t>r</a:t>
            </a:r>
            <a:r>
              <a:rPr lang="en-US" dirty="0" smtClean="0"/>
              <a:t> + </a:t>
            </a:r>
            <a:r>
              <a:rPr lang="en-US" i="1" dirty="0" smtClean="0">
                <a:latin typeface="Symbol" panose="05050102010706020507" pitchFamily="18" charset="2"/>
              </a:rPr>
              <a:t>p</a:t>
            </a:r>
            <a:endParaRPr lang="en-US" dirty="0"/>
          </a:p>
        </p:txBody>
      </p:sp>
      <p:sp>
        <p:nvSpPr>
          <p:cNvPr id="4" name="Rectangle 3"/>
          <p:cNvSpPr/>
          <p:nvPr/>
        </p:nvSpPr>
        <p:spPr>
          <a:xfrm>
            <a:off x="5000625" y="2438400"/>
            <a:ext cx="287258" cy="369332"/>
          </a:xfrm>
          <a:prstGeom prst="rect">
            <a:avLst/>
          </a:prstGeom>
        </p:spPr>
        <p:txBody>
          <a:bodyPr wrap="none">
            <a:spAutoFit/>
          </a:bodyPr>
          <a:lstStyle/>
          <a:p>
            <a:r>
              <a:rPr lang="en-US" sz="1800" b="1" dirty="0" smtClean="0"/>
              <a:t>e</a:t>
            </a:r>
            <a:endParaRPr lang="en-US" sz="1800" b="1" dirty="0"/>
          </a:p>
        </p:txBody>
      </p:sp>
      <p:sp>
        <p:nvSpPr>
          <p:cNvPr id="8" name="Rectangle 8"/>
          <p:cNvSpPr txBox="1">
            <a:spLocks noChangeArrowheads="1"/>
          </p:cNvSpPr>
          <p:nvPr/>
        </p:nvSpPr>
        <p:spPr>
          <a:xfrm>
            <a:off x="421777" y="1183702"/>
            <a:ext cx="8077200" cy="928632"/>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1pPr>
            <a:lvl2pPr marL="285750" indent="-285750" algn="l" defTabSz="914400"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000" kern="1200">
                <a:solidFill>
                  <a:schemeClr val="tx1"/>
                </a:solidFill>
                <a:latin typeface="+mn-lt"/>
                <a:ea typeface="+mn-ea"/>
                <a:cs typeface="+mn-cs"/>
              </a:defRPr>
            </a:lvl3pPr>
            <a:lvl4pPr marL="977900" indent="-406400" algn="l" defTabSz="914400" rtl="0" eaLnBrk="1" latinLnBrk="0" hangingPunct="1">
              <a:spcBef>
                <a:spcPct val="20000"/>
              </a:spcBef>
              <a:buFont typeface="Courier New" panose="02070309020205020404" pitchFamily="49" charset="0"/>
              <a:buChar char="o"/>
              <a:defRPr sz="20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fontAlgn="auto">
              <a:spcBef>
                <a:spcPct val="40000"/>
              </a:spcBef>
              <a:spcAft>
                <a:spcPts val="0"/>
              </a:spcAft>
            </a:pPr>
            <a:r>
              <a:rPr lang="en-US" altLang="en-US" dirty="0" smtClean="0">
                <a:latin typeface="Times New Roman" panose="02020603050405020304" pitchFamily="18" charset="0"/>
                <a:ea typeface="ヒラギノ角ゴ Pro W3" pitchFamily="-65" charset="-128"/>
                <a:cs typeface="Times New Roman" panose="02020603050405020304" pitchFamily="18" charset="0"/>
              </a:rPr>
              <a:t>The </a:t>
            </a:r>
            <a:r>
              <a:rPr lang="en-US" altLang="en-US" b="1" dirty="0" smtClean="0">
                <a:latin typeface="Times New Roman" panose="02020603050405020304" pitchFamily="18" charset="0"/>
                <a:ea typeface="ヒラギノ角ゴ Pro W3" pitchFamily="-65" charset="-128"/>
                <a:cs typeface="Times New Roman" panose="02020603050405020304" pitchFamily="18" charset="0"/>
              </a:rPr>
              <a:t>Fisher Effect</a:t>
            </a:r>
            <a:r>
              <a:rPr lang="en-US" altLang="en-US" dirty="0" smtClean="0">
                <a:latin typeface="Times New Roman" panose="02020603050405020304" pitchFamily="18" charset="0"/>
                <a:ea typeface="ヒラギノ角ゴ Pro W3" pitchFamily="-65" charset="-128"/>
                <a:cs typeface="Times New Roman" panose="02020603050405020304" pitchFamily="18" charset="0"/>
              </a:rPr>
              <a:t>: Rising inflation (caused by excessive money growth) raises the nominal rate of interest (</a:t>
            </a:r>
            <a:r>
              <a:rPr lang="en-US" altLang="en-US" i="1" dirty="0" err="1" smtClean="0">
                <a:latin typeface="Times New Roman" panose="02020603050405020304" pitchFamily="18" charset="0"/>
                <a:ea typeface="ヒラギノ角ゴ Pro W3" pitchFamily="-65" charset="-128"/>
                <a:cs typeface="Times New Roman" panose="02020603050405020304" pitchFamily="18" charset="0"/>
              </a:rPr>
              <a:t>i</a:t>
            </a:r>
            <a:r>
              <a:rPr lang="en-US" altLang="en-US" dirty="0" smtClean="0">
                <a:latin typeface="Times New Roman" panose="02020603050405020304" pitchFamily="18" charset="0"/>
                <a:ea typeface="ヒラギノ角ゴ Pro W3" pitchFamily="-65" charset="-128"/>
                <a:cs typeface="Times New Roman" panose="02020603050405020304" pitchFamily="18" charset="0"/>
              </a:rPr>
              <a:t>) </a:t>
            </a:r>
          </a:p>
          <a:p>
            <a:pPr fontAlgn="auto">
              <a:spcBef>
                <a:spcPct val="40000"/>
              </a:spcBef>
              <a:spcAft>
                <a:spcPts val="0"/>
              </a:spcAft>
            </a:pPr>
            <a:endParaRPr lang="en-US" altLang="en-US" dirty="0" smtClean="0">
              <a:latin typeface="Times New Roman" panose="02020603050405020304" pitchFamily="18" charset="0"/>
              <a:ea typeface="ヒラギノ角ゴ Pro W3" pitchFamily="-65" charset="-128"/>
              <a:cs typeface="Times New Roman" panose="02020603050405020304" pitchFamily="18" charset="0"/>
            </a:endParaRPr>
          </a:p>
        </p:txBody>
      </p:sp>
      <p:sp>
        <p:nvSpPr>
          <p:cNvPr id="9" name="Title 1"/>
          <p:cNvSpPr>
            <a:spLocks noGrp="1"/>
          </p:cNvSpPr>
          <p:nvPr>
            <p:ph type="title"/>
          </p:nvPr>
        </p:nvSpPr>
        <p:spPr>
          <a:xfrm>
            <a:off x="457200" y="0"/>
            <a:ext cx="8229600" cy="1143000"/>
          </a:xfrm>
        </p:spPr>
        <p:txBody>
          <a:bodyPr/>
          <a:lstStyle/>
          <a:p>
            <a:r>
              <a:rPr lang="en-US" altLang="en-US" sz="4000" dirty="0">
                <a:ea typeface="ヒラギノ角ゴ Pro W3" pitchFamily="-65" charset="-128"/>
              </a:rPr>
              <a:t>Quantity Theory of Money</a:t>
            </a:r>
            <a:endParaRPr lang="en-US" sz="4000" dirty="0"/>
          </a:p>
        </p:txBody>
      </p:sp>
    </p:spTree>
    <p:extLst>
      <p:ext uri="{BB962C8B-B14F-4D97-AF65-F5344CB8AC3E}">
        <p14:creationId xmlns:p14="http://schemas.microsoft.com/office/powerpoint/2010/main" val="5126952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43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43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43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435">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43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Line 47"/>
          <p:cNvSpPr>
            <a:spLocks noChangeShapeType="1"/>
          </p:cNvSpPr>
          <p:nvPr/>
        </p:nvSpPr>
        <p:spPr bwMode="auto">
          <a:xfrm>
            <a:off x="3131625" y="2933540"/>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6" name="Line 55"/>
          <p:cNvSpPr>
            <a:spLocks noChangeShapeType="1"/>
          </p:cNvSpPr>
          <p:nvPr/>
        </p:nvSpPr>
        <p:spPr bwMode="auto">
          <a:xfrm flipV="1">
            <a:off x="3137048" y="6153030"/>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7" name="Rectangle 54"/>
          <p:cNvSpPr>
            <a:spLocks noChangeArrowheads="1"/>
          </p:cNvSpPr>
          <p:nvPr/>
        </p:nvSpPr>
        <p:spPr bwMode="auto">
          <a:xfrm>
            <a:off x="6044612" y="6171662"/>
            <a:ext cx="35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Times New Roman" pitchFamily="-65" charset="0"/>
              </a:rPr>
              <a:t>M</a:t>
            </a:r>
            <a:endParaRPr lang="en-US" altLang="en-US" sz="1600" b="0" baseline="-25000" dirty="0">
              <a:latin typeface="Times New Roman" pitchFamily="-65" charset="0"/>
            </a:endParaRPr>
          </a:p>
        </p:txBody>
      </p:sp>
      <p:sp>
        <p:nvSpPr>
          <p:cNvPr id="15" name="Title 1"/>
          <p:cNvSpPr>
            <a:spLocks noGrp="1"/>
          </p:cNvSpPr>
          <p:nvPr>
            <p:ph type="title"/>
          </p:nvPr>
        </p:nvSpPr>
        <p:spPr>
          <a:xfrm>
            <a:off x="457200" y="0"/>
            <a:ext cx="8229600" cy="1143000"/>
          </a:xfrm>
        </p:spPr>
        <p:txBody>
          <a:bodyPr/>
          <a:lstStyle/>
          <a:p>
            <a:r>
              <a:rPr lang="en-US" altLang="en-US" sz="4000" dirty="0" smtClean="0">
                <a:ea typeface="ヒラギノ角ゴ Pro W3" pitchFamily="-65" charset="-128"/>
              </a:rPr>
              <a:t>Money Demand</a:t>
            </a:r>
            <a:endParaRPr lang="en-US" sz="4000" dirty="0"/>
          </a:p>
        </p:txBody>
      </p:sp>
      <p:sp>
        <p:nvSpPr>
          <p:cNvPr id="16" name="Content Placeholder 2"/>
          <p:cNvSpPr txBox="1">
            <a:spLocks/>
          </p:cNvSpPr>
          <p:nvPr/>
        </p:nvSpPr>
        <p:spPr bwMode="auto">
          <a:xfrm>
            <a:off x="1892300" y="785434"/>
            <a:ext cx="5257800" cy="600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altLang="en-US" sz="2400" b="1" dirty="0">
                <a:ea typeface="ヒラギノ角ゴ Pro W3" pitchFamily="-65" charset="-128"/>
              </a:rPr>
              <a:t>Fisher </a:t>
            </a:r>
            <a:endParaRPr lang="en-US" dirty="0"/>
          </a:p>
        </p:txBody>
      </p:sp>
      <p:sp>
        <p:nvSpPr>
          <p:cNvPr id="18" name="Rectangle 64"/>
          <p:cNvSpPr>
            <a:spLocks noChangeArrowheads="1"/>
          </p:cNvSpPr>
          <p:nvPr/>
        </p:nvSpPr>
        <p:spPr bwMode="auto">
          <a:xfrm>
            <a:off x="2698237" y="2895600"/>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latin typeface="Times New Roman" pitchFamily="-65" charset="0"/>
              </a:rPr>
              <a:t>i</a:t>
            </a:r>
            <a:endParaRPr lang="en-US" altLang="en-US" sz="1600" b="0" i="1" dirty="0">
              <a:latin typeface="Times New Roman" pitchFamily="-65" charset="0"/>
            </a:endParaRPr>
          </a:p>
        </p:txBody>
      </p:sp>
      <p:sp>
        <p:nvSpPr>
          <p:cNvPr id="20" name="Rectangle 19"/>
          <p:cNvSpPr/>
          <p:nvPr/>
        </p:nvSpPr>
        <p:spPr>
          <a:xfrm>
            <a:off x="4386553" y="6486723"/>
            <a:ext cx="902811" cy="307777"/>
          </a:xfrm>
          <a:prstGeom prst="rect">
            <a:avLst/>
          </a:prstGeom>
        </p:spPr>
        <p:txBody>
          <a:bodyPr wrap="none">
            <a:spAutoFit/>
          </a:bodyPr>
          <a:lstStyle/>
          <a:p>
            <a:r>
              <a:rPr lang="en-US" altLang="en-US" sz="1400" dirty="0"/>
              <a:t> </a:t>
            </a:r>
            <a:r>
              <a:rPr lang="en-US" altLang="en-US" sz="1400" dirty="0" smtClean="0"/>
              <a:t>billions $</a:t>
            </a:r>
            <a:endParaRPr lang="en-US" sz="1400" dirty="0"/>
          </a:p>
        </p:txBody>
      </p:sp>
      <p:graphicFrame>
        <p:nvGraphicFramePr>
          <p:cNvPr id="11" name="Object 10"/>
          <p:cNvGraphicFramePr>
            <a:graphicFrameLocks noChangeAspect="1"/>
          </p:cNvGraphicFramePr>
          <p:nvPr>
            <p:extLst>
              <p:ext uri="{D42A27DB-BD31-4B8C-83A1-F6EECF244321}">
                <p14:modId xmlns:p14="http://schemas.microsoft.com/office/powerpoint/2010/main" val="3760728628"/>
              </p:ext>
            </p:extLst>
          </p:nvPr>
        </p:nvGraphicFramePr>
        <p:xfrm>
          <a:off x="4552950" y="1791808"/>
          <a:ext cx="323850" cy="715963"/>
        </p:xfrm>
        <a:graphic>
          <a:graphicData uri="http://schemas.openxmlformats.org/presentationml/2006/ole">
            <mc:AlternateContent xmlns:mc="http://schemas.openxmlformats.org/markup-compatibility/2006">
              <mc:Choice xmlns:v="urn:schemas-microsoft-com:vml" Requires="v">
                <p:oleObj spid="_x0000_s15417" name="Equation" r:id="rId4" imgW="177480" imgH="393480" progId="Equation.DSMT4">
                  <p:embed/>
                </p:oleObj>
              </mc:Choice>
              <mc:Fallback>
                <p:oleObj name="Equation" r:id="rId4" imgW="177480" imgH="393480" progId="Equation.DSMT4">
                  <p:embed/>
                  <p:pic>
                    <p:nvPicPr>
                      <p:cNvPr id="0" name=""/>
                      <p:cNvPicPr>
                        <a:picLocks noChangeAspect="1" noChangeArrowheads="1"/>
                      </p:cNvPicPr>
                      <p:nvPr/>
                    </p:nvPicPr>
                    <p:blipFill>
                      <a:blip r:embed="rId5"/>
                      <a:srcRect/>
                      <a:stretch>
                        <a:fillRect/>
                      </a:stretch>
                    </p:blipFill>
                    <p:spPr bwMode="auto">
                      <a:xfrm>
                        <a:off x="4552950" y="1791808"/>
                        <a:ext cx="323850"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081357746"/>
              </p:ext>
            </p:extLst>
          </p:nvPr>
        </p:nvGraphicFramePr>
        <p:xfrm>
          <a:off x="3759200" y="1752600"/>
          <a:ext cx="762000" cy="762000"/>
        </p:xfrm>
        <a:graphic>
          <a:graphicData uri="http://schemas.openxmlformats.org/presentationml/2006/ole">
            <mc:AlternateContent xmlns:mc="http://schemas.openxmlformats.org/markup-compatibility/2006">
              <mc:Choice xmlns:v="urn:schemas-microsoft-com:vml" Requires="v">
                <p:oleObj spid="_x0000_s15418" name="Equation" r:id="rId6" imgW="419100" imgH="419100" progId="Equation.DSMT4">
                  <p:embed/>
                </p:oleObj>
              </mc:Choice>
              <mc:Fallback>
                <p:oleObj name="Equation" r:id="rId6" imgW="419100" imgH="4191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59200" y="17526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8542691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1340400230"/>
              </p:ext>
            </p:extLst>
          </p:nvPr>
        </p:nvGraphicFramePr>
        <p:xfrm>
          <a:off x="4552950" y="1791808"/>
          <a:ext cx="323850" cy="715963"/>
        </p:xfrm>
        <a:graphic>
          <a:graphicData uri="http://schemas.openxmlformats.org/presentationml/2006/ole">
            <mc:AlternateContent xmlns:mc="http://schemas.openxmlformats.org/markup-compatibility/2006">
              <mc:Choice xmlns:v="urn:schemas-microsoft-com:vml" Requires="v">
                <p:oleObj spid="_x0000_s19506" name="Equation" r:id="rId4" imgW="177480" imgH="393480" progId="Equation.DSMT4">
                  <p:embed/>
                </p:oleObj>
              </mc:Choice>
              <mc:Fallback>
                <p:oleObj name="Equation" r:id="rId4" imgW="177480" imgH="393480" progId="Equation.DSMT4">
                  <p:embed/>
                  <p:pic>
                    <p:nvPicPr>
                      <p:cNvPr id="0" name=""/>
                      <p:cNvPicPr>
                        <a:picLocks noChangeAspect="1" noChangeArrowheads="1"/>
                      </p:cNvPicPr>
                      <p:nvPr/>
                    </p:nvPicPr>
                    <p:blipFill>
                      <a:blip r:embed="rId5"/>
                      <a:srcRect/>
                      <a:stretch>
                        <a:fillRect/>
                      </a:stretch>
                    </p:blipFill>
                    <p:spPr bwMode="auto">
                      <a:xfrm>
                        <a:off x="4552950" y="1791808"/>
                        <a:ext cx="323850"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5" name="Line 47"/>
          <p:cNvSpPr>
            <a:spLocks noChangeShapeType="1"/>
          </p:cNvSpPr>
          <p:nvPr/>
        </p:nvSpPr>
        <p:spPr bwMode="auto">
          <a:xfrm>
            <a:off x="3131625" y="2933540"/>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6" name="Line 55"/>
          <p:cNvSpPr>
            <a:spLocks noChangeShapeType="1"/>
          </p:cNvSpPr>
          <p:nvPr/>
        </p:nvSpPr>
        <p:spPr bwMode="auto">
          <a:xfrm flipV="1">
            <a:off x="3137048" y="6153030"/>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15" name="Title 1"/>
          <p:cNvSpPr>
            <a:spLocks noGrp="1"/>
          </p:cNvSpPr>
          <p:nvPr>
            <p:ph type="title"/>
          </p:nvPr>
        </p:nvSpPr>
        <p:spPr>
          <a:xfrm>
            <a:off x="457200" y="0"/>
            <a:ext cx="8229600" cy="1143000"/>
          </a:xfrm>
        </p:spPr>
        <p:txBody>
          <a:bodyPr/>
          <a:lstStyle/>
          <a:p>
            <a:r>
              <a:rPr lang="en-US" altLang="en-US" sz="4000" dirty="0" smtClean="0">
                <a:ea typeface="ヒラギノ角ゴ Pro W3" pitchFamily="-65" charset="-128"/>
              </a:rPr>
              <a:t>Money Demand</a:t>
            </a:r>
            <a:endParaRPr lang="en-US" sz="4000" dirty="0"/>
          </a:p>
        </p:txBody>
      </p:sp>
      <p:sp>
        <p:nvSpPr>
          <p:cNvPr id="7" name="Rectangle 6"/>
          <p:cNvSpPr/>
          <p:nvPr/>
        </p:nvSpPr>
        <p:spPr>
          <a:xfrm>
            <a:off x="4386553" y="6486723"/>
            <a:ext cx="902811" cy="307777"/>
          </a:xfrm>
          <a:prstGeom prst="rect">
            <a:avLst/>
          </a:prstGeom>
        </p:spPr>
        <p:txBody>
          <a:bodyPr wrap="none">
            <a:spAutoFit/>
          </a:bodyPr>
          <a:lstStyle/>
          <a:p>
            <a:r>
              <a:rPr lang="en-US" altLang="en-US" sz="1400" dirty="0"/>
              <a:t> </a:t>
            </a:r>
            <a:r>
              <a:rPr lang="en-US" altLang="en-US" sz="1400" dirty="0" smtClean="0"/>
              <a:t>billions $</a:t>
            </a:r>
            <a:endParaRPr lang="en-US" sz="1400" dirty="0"/>
          </a:p>
        </p:txBody>
      </p:sp>
      <p:sp>
        <p:nvSpPr>
          <p:cNvPr id="17" name="Rectangle 54"/>
          <p:cNvSpPr>
            <a:spLocks noChangeArrowheads="1"/>
          </p:cNvSpPr>
          <p:nvPr/>
        </p:nvSpPr>
        <p:spPr bwMode="auto">
          <a:xfrm>
            <a:off x="6044612" y="6171662"/>
            <a:ext cx="35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Times New Roman" pitchFamily="-65" charset="0"/>
              </a:rPr>
              <a:t>M</a:t>
            </a:r>
            <a:endParaRPr lang="en-US" altLang="en-US" sz="1600" b="0" baseline="-25000" dirty="0">
              <a:latin typeface="Times New Roman" pitchFamily="-65" charset="0"/>
            </a:endParaRPr>
          </a:p>
        </p:txBody>
      </p:sp>
      <p:sp>
        <p:nvSpPr>
          <p:cNvPr id="21" name="Rectangle 64"/>
          <p:cNvSpPr>
            <a:spLocks noChangeArrowheads="1"/>
          </p:cNvSpPr>
          <p:nvPr/>
        </p:nvSpPr>
        <p:spPr bwMode="auto">
          <a:xfrm>
            <a:off x="2698237" y="2895600"/>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latin typeface="Times New Roman" pitchFamily="-65" charset="0"/>
              </a:rPr>
              <a:t>i</a:t>
            </a:r>
            <a:endParaRPr lang="en-US" altLang="en-US" sz="1600" b="0" i="1" dirty="0">
              <a:latin typeface="Times New Roman" pitchFamily="-65" charset="0"/>
            </a:endParaRPr>
          </a:p>
        </p:txBody>
      </p:sp>
      <p:sp>
        <p:nvSpPr>
          <p:cNvPr id="28" name="Rectangle 27"/>
          <p:cNvSpPr/>
          <p:nvPr/>
        </p:nvSpPr>
        <p:spPr>
          <a:xfrm>
            <a:off x="304800" y="1316651"/>
            <a:ext cx="7322063" cy="400110"/>
          </a:xfrm>
          <a:prstGeom prst="rect">
            <a:avLst/>
          </a:prstGeom>
        </p:spPr>
        <p:txBody>
          <a:bodyPr wrap="square">
            <a:spAutoFit/>
          </a:bodyPr>
          <a:lstStyle/>
          <a:p>
            <a:pPr marL="0" indent="0">
              <a:buNone/>
            </a:pPr>
            <a:r>
              <a:rPr lang="en-US" altLang="en-US" sz="2000" dirty="0" smtClean="0"/>
              <a:t>Example: </a:t>
            </a:r>
            <a:r>
              <a:rPr lang="en-US" altLang="en-US" sz="2000" i="1" dirty="0" smtClean="0"/>
              <a:t>P</a:t>
            </a:r>
            <a:r>
              <a:rPr lang="en-US" altLang="en-US" sz="2000" dirty="0" smtClean="0"/>
              <a:t> = 1, </a:t>
            </a:r>
            <a:r>
              <a:rPr lang="en-US" altLang="en-US" sz="2000" i="1" dirty="0" smtClean="0"/>
              <a:t>V</a:t>
            </a:r>
            <a:r>
              <a:rPr lang="en-US" altLang="en-US" sz="2000" dirty="0" smtClean="0"/>
              <a:t> = 1.5, </a:t>
            </a:r>
            <a:r>
              <a:rPr lang="en-US" altLang="en-US" sz="2000" i="1" dirty="0" smtClean="0"/>
              <a:t>Y</a:t>
            </a:r>
            <a:r>
              <a:rPr lang="en-US" altLang="en-US" sz="2000" dirty="0" smtClean="0"/>
              <a:t> </a:t>
            </a:r>
            <a:r>
              <a:rPr lang="en-US" altLang="en-US" sz="2000" dirty="0"/>
              <a:t>= </a:t>
            </a:r>
            <a:r>
              <a:rPr lang="en-US" altLang="en-US" sz="2000" dirty="0" smtClean="0"/>
              <a:t>15,000, </a:t>
            </a:r>
            <a:r>
              <a:rPr lang="en-US" altLang="en-US" sz="2000" i="1" dirty="0" err="1" smtClean="0"/>
              <a:t>r</a:t>
            </a:r>
            <a:r>
              <a:rPr lang="en-US" altLang="en-US" sz="2000" i="1" baseline="-25000" dirty="0" err="1" smtClean="0"/>
              <a:t>b</a:t>
            </a:r>
            <a:r>
              <a:rPr lang="en-US" altLang="en-US" sz="2000" dirty="0" smtClean="0"/>
              <a:t> = 2, </a:t>
            </a:r>
            <a:r>
              <a:rPr lang="en-US" altLang="en-US" sz="2000" i="1" dirty="0" smtClean="0"/>
              <a:t>r</a:t>
            </a:r>
            <a:r>
              <a:rPr lang="en-US" altLang="en-US" sz="2000" i="1" baseline="-25000" dirty="0" smtClean="0"/>
              <a:t>e</a:t>
            </a:r>
            <a:r>
              <a:rPr lang="en-US" altLang="en-US" sz="2000" dirty="0" smtClean="0"/>
              <a:t> = 4, </a:t>
            </a:r>
            <a:r>
              <a:rPr lang="en-US" altLang="en-US" sz="2000" i="1" dirty="0" err="1" smtClean="0">
                <a:latin typeface="Symbol" panose="05050102010706020507" pitchFamily="18" charset="2"/>
              </a:rPr>
              <a:t>p</a:t>
            </a:r>
            <a:r>
              <a:rPr lang="en-US" altLang="en-US" sz="2000" i="1" baseline="-25000" dirty="0" err="1" smtClean="0"/>
              <a:t>e</a:t>
            </a:r>
            <a:r>
              <a:rPr lang="en-US" altLang="en-US" sz="2000" dirty="0" smtClean="0"/>
              <a:t> = 3</a:t>
            </a:r>
            <a:endParaRPr lang="en-US" sz="2000" dirty="0"/>
          </a:p>
        </p:txBody>
      </p:sp>
      <p:graphicFrame>
        <p:nvGraphicFramePr>
          <p:cNvPr id="14" name="Object 13"/>
          <p:cNvGraphicFramePr>
            <a:graphicFrameLocks noChangeAspect="1"/>
          </p:cNvGraphicFramePr>
          <p:nvPr>
            <p:extLst>
              <p:ext uri="{D42A27DB-BD31-4B8C-83A1-F6EECF244321}">
                <p14:modId xmlns:p14="http://schemas.microsoft.com/office/powerpoint/2010/main" val="65683964"/>
              </p:ext>
            </p:extLst>
          </p:nvPr>
        </p:nvGraphicFramePr>
        <p:xfrm>
          <a:off x="3759200" y="1752600"/>
          <a:ext cx="762000" cy="762000"/>
        </p:xfrm>
        <a:graphic>
          <a:graphicData uri="http://schemas.openxmlformats.org/presentationml/2006/ole">
            <mc:AlternateContent xmlns:mc="http://schemas.openxmlformats.org/markup-compatibility/2006">
              <mc:Choice xmlns:v="urn:schemas-microsoft-com:vml" Requires="v">
                <p:oleObj spid="_x0000_s19507" name="Equation" r:id="rId6" imgW="419100" imgH="419100" progId="Equation.DSMT4">
                  <p:embed/>
                </p:oleObj>
              </mc:Choice>
              <mc:Fallback>
                <p:oleObj name="Equation" r:id="rId6" imgW="419100" imgH="4191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59200" y="17526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Content Placeholder 2"/>
          <p:cNvSpPr txBox="1">
            <a:spLocks/>
          </p:cNvSpPr>
          <p:nvPr/>
        </p:nvSpPr>
        <p:spPr bwMode="auto">
          <a:xfrm>
            <a:off x="1892300" y="785434"/>
            <a:ext cx="5257800" cy="600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altLang="en-US" sz="2400" b="1" dirty="0">
                <a:ea typeface="ヒラギノ角ゴ Pro W3" pitchFamily="-65" charset="-128"/>
              </a:rPr>
              <a:t>Fisher </a:t>
            </a:r>
            <a:endParaRPr lang="en-US" dirty="0"/>
          </a:p>
        </p:txBody>
      </p:sp>
    </p:spTree>
    <p:extLst>
      <p:ext uri="{BB962C8B-B14F-4D97-AF65-F5344CB8AC3E}">
        <p14:creationId xmlns:p14="http://schemas.microsoft.com/office/powerpoint/2010/main" val="6778063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Line 47"/>
          <p:cNvSpPr>
            <a:spLocks noChangeShapeType="1"/>
          </p:cNvSpPr>
          <p:nvPr/>
        </p:nvSpPr>
        <p:spPr bwMode="auto">
          <a:xfrm>
            <a:off x="3131625" y="2933540"/>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6" name="Line 55"/>
          <p:cNvSpPr>
            <a:spLocks noChangeShapeType="1"/>
          </p:cNvSpPr>
          <p:nvPr/>
        </p:nvSpPr>
        <p:spPr bwMode="auto">
          <a:xfrm flipV="1">
            <a:off x="3137048" y="6153030"/>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15" name="Title 1"/>
          <p:cNvSpPr>
            <a:spLocks noGrp="1"/>
          </p:cNvSpPr>
          <p:nvPr>
            <p:ph type="title"/>
          </p:nvPr>
        </p:nvSpPr>
        <p:spPr>
          <a:xfrm>
            <a:off x="457200" y="0"/>
            <a:ext cx="8229600" cy="1143000"/>
          </a:xfrm>
        </p:spPr>
        <p:txBody>
          <a:bodyPr/>
          <a:lstStyle/>
          <a:p>
            <a:r>
              <a:rPr lang="en-US" altLang="en-US" sz="4000" dirty="0" smtClean="0">
                <a:ea typeface="ヒラギノ角ゴ Pro W3" pitchFamily="-65" charset="-128"/>
              </a:rPr>
              <a:t>Money Demand</a:t>
            </a:r>
            <a:endParaRPr lang="en-US" sz="4000" dirty="0"/>
          </a:p>
        </p:txBody>
      </p:sp>
      <p:graphicFrame>
        <p:nvGraphicFramePr>
          <p:cNvPr id="4" name="Object 3"/>
          <p:cNvGraphicFramePr>
            <a:graphicFrameLocks noChangeAspect="1"/>
          </p:cNvGraphicFramePr>
          <p:nvPr>
            <p:extLst>
              <p:ext uri="{D42A27DB-BD31-4B8C-83A1-F6EECF244321}">
                <p14:modId xmlns:p14="http://schemas.microsoft.com/office/powerpoint/2010/main" val="1115552928"/>
              </p:ext>
            </p:extLst>
          </p:nvPr>
        </p:nvGraphicFramePr>
        <p:xfrm>
          <a:off x="4546600" y="1790700"/>
          <a:ext cx="787400" cy="715963"/>
        </p:xfrm>
        <a:graphic>
          <a:graphicData uri="http://schemas.openxmlformats.org/presentationml/2006/ole">
            <mc:AlternateContent xmlns:mc="http://schemas.openxmlformats.org/markup-compatibility/2006">
              <mc:Choice xmlns:v="urn:schemas-microsoft-com:vml" Requires="v">
                <p:oleObj spid="_x0000_s20535" name="Equation" r:id="rId4" imgW="431640" imgH="393480" progId="Equation.DSMT4">
                  <p:embed/>
                </p:oleObj>
              </mc:Choice>
              <mc:Fallback>
                <p:oleObj name="Equation" r:id="rId4" imgW="431640" imgH="393480" progId="Equation.DSMT4">
                  <p:embed/>
                  <p:pic>
                    <p:nvPicPr>
                      <p:cNvPr id="0" name=""/>
                      <p:cNvPicPr>
                        <a:picLocks noChangeAspect="1" noChangeArrowheads="1"/>
                      </p:cNvPicPr>
                      <p:nvPr/>
                    </p:nvPicPr>
                    <p:blipFill>
                      <a:blip r:embed="rId5"/>
                      <a:srcRect/>
                      <a:stretch>
                        <a:fillRect/>
                      </a:stretch>
                    </p:blipFill>
                    <p:spPr bwMode="auto">
                      <a:xfrm>
                        <a:off x="4546600" y="1790700"/>
                        <a:ext cx="787400"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Rectangle 54"/>
          <p:cNvSpPr>
            <a:spLocks noChangeArrowheads="1"/>
          </p:cNvSpPr>
          <p:nvPr/>
        </p:nvSpPr>
        <p:spPr bwMode="auto">
          <a:xfrm>
            <a:off x="6044612" y="6171662"/>
            <a:ext cx="35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Times New Roman" pitchFamily="-65" charset="0"/>
              </a:rPr>
              <a:t>M</a:t>
            </a:r>
            <a:endParaRPr lang="en-US" altLang="en-US" sz="1600" b="0" baseline="-25000" dirty="0">
              <a:latin typeface="Times New Roman" pitchFamily="-65" charset="0"/>
            </a:endParaRPr>
          </a:p>
        </p:txBody>
      </p:sp>
      <p:sp>
        <p:nvSpPr>
          <p:cNvPr id="23" name="Rectangle 64"/>
          <p:cNvSpPr>
            <a:spLocks noChangeArrowheads="1"/>
          </p:cNvSpPr>
          <p:nvPr/>
        </p:nvSpPr>
        <p:spPr bwMode="auto">
          <a:xfrm>
            <a:off x="2698237" y="2895600"/>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latin typeface="Times New Roman" pitchFamily="-65" charset="0"/>
              </a:rPr>
              <a:t>i</a:t>
            </a:r>
            <a:endParaRPr lang="en-US" altLang="en-US" sz="1600" b="0" i="1" dirty="0">
              <a:latin typeface="Times New Roman" pitchFamily="-65" charset="0"/>
            </a:endParaRPr>
          </a:p>
        </p:txBody>
      </p:sp>
      <p:sp>
        <p:nvSpPr>
          <p:cNvPr id="24" name="Rectangle 23"/>
          <p:cNvSpPr/>
          <p:nvPr/>
        </p:nvSpPr>
        <p:spPr>
          <a:xfrm>
            <a:off x="4386553" y="6486723"/>
            <a:ext cx="902811" cy="307777"/>
          </a:xfrm>
          <a:prstGeom prst="rect">
            <a:avLst/>
          </a:prstGeom>
        </p:spPr>
        <p:txBody>
          <a:bodyPr wrap="none">
            <a:spAutoFit/>
          </a:bodyPr>
          <a:lstStyle/>
          <a:p>
            <a:r>
              <a:rPr lang="en-US" altLang="en-US" sz="1400" dirty="0"/>
              <a:t> </a:t>
            </a:r>
            <a:r>
              <a:rPr lang="en-US" altLang="en-US" sz="1400" dirty="0" smtClean="0"/>
              <a:t>billions $</a:t>
            </a:r>
            <a:endParaRPr lang="en-US" sz="1400" dirty="0"/>
          </a:p>
        </p:txBody>
      </p:sp>
      <p:graphicFrame>
        <p:nvGraphicFramePr>
          <p:cNvPr id="14" name="Object 13"/>
          <p:cNvGraphicFramePr>
            <a:graphicFrameLocks noChangeAspect="1"/>
          </p:cNvGraphicFramePr>
          <p:nvPr>
            <p:extLst>
              <p:ext uri="{D42A27DB-BD31-4B8C-83A1-F6EECF244321}">
                <p14:modId xmlns:p14="http://schemas.microsoft.com/office/powerpoint/2010/main" val="65683964"/>
              </p:ext>
            </p:extLst>
          </p:nvPr>
        </p:nvGraphicFramePr>
        <p:xfrm>
          <a:off x="3759200" y="1752600"/>
          <a:ext cx="762000" cy="762000"/>
        </p:xfrm>
        <a:graphic>
          <a:graphicData uri="http://schemas.openxmlformats.org/presentationml/2006/ole">
            <mc:AlternateContent xmlns:mc="http://schemas.openxmlformats.org/markup-compatibility/2006">
              <mc:Choice xmlns:v="urn:schemas-microsoft-com:vml" Requires="v">
                <p:oleObj spid="_x0000_s20536" name="Equation" r:id="rId6" imgW="419100" imgH="419100" progId="Equation.DSMT4">
                  <p:embed/>
                </p:oleObj>
              </mc:Choice>
              <mc:Fallback>
                <p:oleObj name="Equation" r:id="rId6" imgW="419100" imgH="4191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59200" y="17526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 name="Content Placeholder 2"/>
          <p:cNvSpPr txBox="1">
            <a:spLocks/>
          </p:cNvSpPr>
          <p:nvPr/>
        </p:nvSpPr>
        <p:spPr bwMode="auto">
          <a:xfrm>
            <a:off x="1892300" y="785434"/>
            <a:ext cx="5257800" cy="600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altLang="en-US" sz="2400" b="1" dirty="0">
                <a:ea typeface="ヒラギノ角ゴ Pro W3" pitchFamily="-65" charset="-128"/>
              </a:rPr>
              <a:t>Fisher </a:t>
            </a:r>
            <a:endParaRPr lang="en-US" dirty="0"/>
          </a:p>
        </p:txBody>
      </p:sp>
      <p:sp>
        <p:nvSpPr>
          <p:cNvPr id="20" name="Rectangle 19"/>
          <p:cNvSpPr/>
          <p:nvPr/>
        </p:nvSpPr>
        <p:spPr>
          <a:xfrm>
            <a:off x="304800" y="1316651"/>
            <a:ext cx="7322063" cy="400110"/>
          </a:xfrm>
          <a:prstGeom prst="rect">
            <a:avLst/>
          </a:prstGeom>
        </p:spPr>
        <p:txBody>
          <a:bodyPr wrap="square">
            <a:spAutoFit/>
          </a:bodyPr>
          <a:lstStyle/>
          <a:p>
            <a:pPr marL="0" indent="0">
              <a:buNone/>
            </a:pPr>
            <a:r>
              <a:rPr lang="en-US" altLang="en-US" sz="2000" dirty="0" smtClean="0"/>
              <a:t>Example: </a:t>
            </a:r>
            <a:r>
              <a:rPr lang="en-US" altLang="en-US" sz="2000" i="1" dirty="0" smtClean="0"/>
              <a:t>P</a:t>
            </a:r>
            <a:r>
              <a:rPr lang="en-US" altLang="en-US" sz="2000" dirty="0" smtClean="0"/>
              <a:t> = 1, </a:t>
            </a:r>
            <a:r>
              <a:rPr lang="en-US" altLang="en-US" sz="2000" i="1" dirty="0" smtClean="0"/>
              <a:t>V</a:t>
            </a:r>
            <a:r>
              <a:rPr lang="en-US" altLang="en-US" sz="2000" dirty="0" smtClean="0"/>
              <a:t> = 1.5, </a:t>
            </a:r>
            <a:r>
              <a:rPr lang="en-US" altLang="en-US" sz="2000" i="1" dirty="0" smtClean="0"/>
              <a:t>Y</a:t>
            </a:r>
            <a:r>
              <a:rPr lang="en-US" altLang="en-US" sz="2000" dirty="0" smtClean="0"/>
              <a:t> </a:t>
            </a:r>
            <a:r>
              <a:rPr lang="en-US" altLang="en-US" sz="2000" dirty="0"/>
              <a:t>= </a:t>
            </a:r>
            <a:r>
              <a:rPr lang="en-US" altLang="en-US" sz="2000" dirty="0" smtClean="0"/>
              <a:t>15,000, </a:t>
            </a:r>
            <a:r>
              <a:rPr lang="en-US" altLang="en-US" sz="2000" i="1" dirty="0" err="1" smtClean="0"/>
              <a:t>r</a:t>
            </a:r>
            <a:r>
              <a:rPr lang="en-US" altLang="en-US" sz="2000" i="1" baseline="-25000" dirty="0" err="1" smtClean="0"/>
              <a:t>b</a:t>
            </a:r>
            <a:r>
              <a:rPr lang="en-US" altLang="en-US" sz="2000" dirty="0" smtClean="0"/>
              <a:t> = 2, </a:t>
            </a:r>
            <a:r>
              <a:rPr lang="en-US" altLang="en-US" sz="2000" i="1" dirty="0" smtClean="0"/>
              <a:t>r</a:t>
            </a:r>
            <a:r>
              <a:rPr lang="en-US" altLang="en-US" sz="2000" i="1" baseline="-25000" dirty="0" smtClean="0"/>
              <a:t>e</a:t>
            </a:r>
            <a:r>
              <a:rPr lang="en-US" altLang="en-US" sz="2000" dirty="0" smtClean="0"/>
              <a:t> = 4, </a:t>
            </a:r>
            <a:r>
              <a:rPr lang="en-US" altLang="en-US" sz="2000" i="1" dirty="0" err="1" smtClean="0">
                <a:latin typeface="Symbol" panose="05050102010706020507" pitchFamily="18" charset="2"/>
              </a:rPr>
              <a:t>p</a:t>
            </a:r>
            <a:r>
              <a:rPr lang="en-US" altLang="en-US" sz="2000" i="1" baseline="-25000" dirty="0" err="1" smtClean="0"/>
              <a:t>e</a:t>
            </a:r>
            <a:r>
              <a:rPr lang="en-US" altLang="en-US" sz="2000" dirty="0" smtClean="0"/>
              <a:t> = 3</a:t>
            </a:r>
            <a:endParaRPr lang="en-US" sz="2000" dirty="0"/>
          </a:p>
        </p:txBody>
      </p:sp>
    </p:spTree>
    <p:extLst>
      <p:ext uri="{BB962C8B-B14F-4D97-AF65-F5344CB8AC3E}">
        <p14:creationId xmlns:p14="http://schemas.microsoft.com/office/powerpoint/2010/main" val="39564244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276128322"/>
              </p:ext>
            </p:extLst>
          </p:nvPr>
        </p:nvGraphicFramePr>
        <p:xfrm>
          <a:off x="3759200" y="1752600"/>
          <a:ext cx="762000" cy="762000"/>
        </p:xfrm>
        <a:graphic>
          <a:graphicData uri="http://schemas.openxmlformats.org/presentationml/2006/ole">
            <mc:AlternateContent xmlns:mc="http://schemas.openxmlformats.org/markup-compatibility/2006">
              <mc:Choice xmlns:v="urn:schemas-microsoft-com:vml" Requires="v">
                <p:oleObj spid="_x0000_s21554" name="Equation" r:id="rId4" imgW="419100" imgH="419100" progId="Equation.DSMT4">
                  <p:embed/>
                </p:oleObj>
              </mc:Choice>
              <mc:Fallback>
                <p:oleObj name="Equation" r:id="rId4" imgW="419100" imgH="4191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59200" y="17526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5" name="Line 47"/>
          <p:cNvSpPr>
            <a:spLocks noChangeShapeType="1"/>
          </p:cNvSpPr>
          <p:nvPr/>
        </p:nvSpPr>
        <p:spPr bwMode="auto">
          <a:xfrm>
            <a:off x="3131625" y="2933540"/>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6" name="Line 55"/>
          <p:cNvSpPr>
            <a:spLocks noChangeShapeType="1"/>
          </p:cNvSpPr>
          <p:nvPr/>
        </p:nvSpPr>
        <p:spPr bwMode="auto">
          <a:xfrm flipV="1">
            <a:off x="3137048" y="6153030"/>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15" name="Title 1"/>
          <p:cNvSpPr>
            <a:spLocks noGrp="1"/>
          </p:cNvSpPr>
          <p:nvPr>
            <p:ph type="title"/>
          </p:nvPr>
        </p:nvSpPr>
        <p:spPr>
          <a:xfrm>
            <a:off x="457200" y="0"/>
            <a:ext cx="8229600" cy="1143000"/>
          </a:xfrm>
        </p:spPr>
        <p:txBody>
          <a:bodyPr/>
          <a:lstStyle/>
          <a:p>
            <a:r>
              <a:rPr lang="en-US" altLang="en-US" sz="4000" dirty="0" smtClean="0">
                <a:ea typeface="ヒラギノ角ゴ Pro W3" pitchFamily="-65" charset="-128"/>
              </a:rPr>
              <a:t>Money Demand</a:t>
            </a:r>
            <a:endParaRPr lang="en-US" sz="4000" dirty="0"/>
          </a:p>
        </p:txBody>
      </p:sp>
      <p:graphicFrame>
        <p:nvGraphicFramePr>
          <p:cNvPr id="4" name="Object 3"/>
          <p:cNvGraphicFramePr>
            <a:graphicFrameLocks noChangeAspect="1"/>
          </p:cNvGraphicFramePr>
          <p:nvPr>
            <p:extLst>
              <p:ext uri="{D42A27DB-BD31-4B8C-83A1-F6EECF244321}">
                <p14:modId xmlns:p14="http://schemas.microsoft.com/office/powerpoint/2010/main" val="2741976369"/>
              </p:ext>
            </p:extLst>
          </p:nvPr>
        </p:nvGraphicFramePr>
        <p:xfrm>
          <a:off x="4554538" y="1974371"/>
          <a:ext cx="855662" cy="369887"/>
        </p:xfrm>
        <a:graphic>
          <a:graphicData uri="http://schemas.openxmlformats.org/presentationml/2006/ole">
            <mc:AlternateContent xmlns:mc="http://schemas.openxmlformats.org/markup-compatibility/2006">
              <mc:Choice xmlns:v="urn:schemas-microsoft-com:vml" Requires="v">
                <p:oleObj spid="_x0000_s21555" name="Equation" r:id="rId6" imgW="469800" imgH="203040" progId="Equation.DSMT4">
                  <p:embed/>
                </p:oleObj>
              </mc:Choice>
              <mc:Fallback>
                <p:oleObj name="Equation" r:id="rId6" imgW="469800" imgH="203040" progId="Equation.DSMT4">
                  <p:embed/>
                  <p:pic>
                    <p:nvPicPr>
                      <p:cNvPr id="0" name=""/>
                      <p:cNvPicPr>
                        <a:picLocks noChangeAspect="1" noChangeArrowheads="1"/>
                      </p:cNvPicPr>
                      <p:nvPr/>
                    </p:nvPicPr>
                    <p:blipFill>
                      <a:blip r:embed="rId7"/>
                      <a:srcRect/>
                      <a:stretch>
                        <a:fillRect/>
                      </a:stretch>
                    </p:blipFill>
                    <p:spPr bwMode="auto">
                      <a:xfrm>
                        <a:off x="4554538" y="1974371"/>
                        <a:ext cx="8556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Rectangle 54"/>
          <p:cNvSpPr>
            <a:spLocks noChangeArrowheads="1"/>
          </p:cNvSpPr>
          <p:nvPr/>
        </p:nvSpPr>
        <p:spPr bwMode="auto">
          <a:xfrm>
            <a:off x="6044612" y="6171662"/>
            <a:ext cx="35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Times New Roman" pitchFamily="-65" charset="0"/>
              </a:rPr>
              <a:t>M</a:t>
            </a:r>
            <a:endParaRPr lang="en-US" altLang="en-US" sz="1600" b="0" baseline="-25000" dirty="0">
              <a:latin typeface="Times New Roman" pitchFamily="-65" charset="0"/>
            </a:endParaRPr>
          </a:p>
        </p:txBody>
      </p:sp>
      <p:sp>
        <p:nvSpPr>
          <p:cNvPr id="25" name="Line 12"/>
          <p:cNvSpPr>
            <a:spLocks noChangeShapeType="1"/>
          </p:cNvSpPr>
          <p:nvPr/>
        </p:nvSpPr>
        <p:spPr bwMode="auto">
          <a:xfrm>
            <a:off x="5143421" y="3219634"/>
            <a:ext cx="0" cy="2928446"/>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 name="Rectangle 48"/>
          <p:cNvSpPr>
            <a:spLocks noChangeArrowheads="1"/>
          </p:cNvSpPr>
          <p:nvPr/>
        </p:nvSpPr>
        <p:spPr bwMode="auto">
          <a:xfrm>
            <a:off x="5006507" y="2958811"/>
            <a:ext cx="774645" cy="30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a:latin typeface="Times New Roman" pitchFamily="-65" charset="0"/>
              </a:rPr>
              <a:t>MD</a:t>
            </a:r>
            <a:r>
              <a:rPr lang="en-US" altLang="en-US" sz="1400" b="0" baseline="-25000" dirty="0">
                <a:latin typeface="Times New Roman" pitchFamily="-65" charset="0"/>
              </a:rPr>
              <a:t>Fisher</a:t>
            </a:r>
          </a:p>
        </p:txBody>
      </p:sp>
      <p:sp>
        <p:nvSpPr>
          <p:cNvPr id="30" name="Rectangle 64"/>
          <p:cNvSpPr>
            <a:spLocks noChangeArrowheads="1"/>
          </p:cNvSpPr>
          <p:nvPr/>
        </p:nvSpPr>
        <p:spPr bwMode="auto">
          <a:xfrm>
            <a:off x="4787900" y="6186682"/>
            <a:ext cx="6976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10000</a:t>
            </a:r>
            <a:endParaRPr lang="en-US" altLang="en-US" sz="1600" b="0" baseline="30000" dirty="0">
              <a:latin typeface="Times New Roman" pitchFamily="-65" charset="0"/>
            </a:endParaRPr>
          </a:p>
        </p:txBody>
      </p:sp>
      <p:sp>
        <p:nvSpPr>
          <p:cNvPr id="31" name="Rectangle 64"/>
          <p:cNvSpPr>
            <a:spLocks noChangeArrowheads="1"/>
          </p:cNvSpPr>
          <p:nvPr/>
        </p:nvSpPr>
        <p:spPr bwMode="auto">
          <a:xfrm>
            <a:off x="2698237" y="2895600"/>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latin typeface="Times New Roman" pitchFamily="-65" charset="0"/>
              </a:rPr>
              <a:t>i</a:t>
            </a:r>
            <a:endParaRPr lang="en-US" altLang="en-US" sz="1600" b="0" i="1" dirty="0">
              <a:latin typeface="Times New Roman" pitchFamily="-65" charset="0"/>
            </a:endParaRPr>
          </a:p>
        </p:txBody>
      </p:sp>
      <p:sp>
        <p:nvSpPr>
          <p:cNvPr id="37" name="Rectangle 36"/>
          <p:cNvSpPr/>
          <p:nvPr/>
        </p:nvSpPr>
        <p:spPr>
          <a:xfrm>
            <a:off x="4386553" y="6486723"/>
            <a:ext cx="902811" cy="307777"/>
          </a:xfrm>
          <a:prstGeom prst="rect">
            <a:avLst/>
          </a:prstGeom>
        </p:spPr>
        <p:txBody>
          <a:bodyPr wrap="none">
            <a:spAutoFit/>
          </a:bodyPr>
          <a:lstStyle/>
          <a:p>
            <a:r>
              <a:rPr lang="en-US" altLang="en-US" sz="1400" dirty="0"/>
              <a:t> </a:t>
            </a:r>
            <a:r>
              <a:rPr lang="en-US" altLang="en-US" sz="1400" dirty="0" smtClean="0"/>
              <a:t>billions $</a:t>
            </a:r>
            <a:endParaRPr lang="en-US" sz="1400" dirty="0"/>
          </a:p>
        </p:txBody>
      </p:sp>
      <p:sp>
        <p:nvSpPr>
          <p:cNvPr id="19" name="Content Placeholder 2"/>
          <p:cNvSpPr txBox="1">
            <a:spLocks/>
          </p:cNvSpPr>
          <p:nvPr/>
        </p:nvSpPr>
        <p:spPr bwMode="auto">
          <a:xfrm>
            <a:off x="1892300" y="785434"/>
            <a:ext cx="5257800" cy="600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altLang="en-US" sz="2400" b="1" dirty="0">
                <a:ea typeface="ヒラギノ角ゴ Pro W3" pitchFamily="-65" charset="-128"/>
              </a:rPr>
              <a:t>Fisher </a:t>
            </a:r>
            <a:endParaRPr lang="en-US" dirty="0"/>
          </a:p>
        </p:txBody>
      </p:sp>
      <p:sp>
        <p:nvSpPr>
          <p:cNvPr id="21" name="Rectangle 20"/>
          <p:cNvSpPr/>
          <p:nvPr/>
        </p:nvSpPr>
        <p:spPr>
          <a:xfrm>
            <a:off x="304800" y="1316651"/>
            <a:ext cx="7322063" cy="400110"/>
          </a:xfrm>
          <a:prstGeom prst="rect">
            <a:avLst/>
          </a:prstGeom>
        </p:spPr>
        <p:txBody>
          <a:bodyPr wrap="square">
            <a:spAutoFit/>
          </a:bodyPr>
          <a:lstStyle/>
          <a:p>
            <a:pPr marL="0" indent="0">
              <a:buNone/>
            </a:pPr>
            <a:r>
              <a:rPr lang="en-US" altLang="en-US" sz="2000" dirty="0" smtClean="0"/>
              <a:t>Example: </a:t>
            </a:r>
            <a:r>
              <a:rPr lang="en-US" altLang="en-US" sz="2000" i="1" dirty="0" smtClean="0"/>
              <a:t>P</a:t>
            </a:r>
            <a:r>
              <a:rPr lang="en-US" altLang="en-US" sz="2000" dirty="0" smtClean="0"/>
              <a:t> = 1, </a:t>
            </a:r>
            <a:r>
              <a:rPr lang="en-US" altLang="en-US" sz="2000" i="1" dirty="0" smtClean="0"/>
              <a:t>V</a:t>
            </a:r>
            <a:r>
              <a:rPr lang="en-US" altLang="en-US" sz="2000" dirty="0" smtClean="0"/>
              <a:t> = 1.5, </a:t>
            </a:r>
            <a:r>
              <a:rPr lang="en-US" altLang="en-US" sz="2000" i="1" dirty="0" smtClean="0"/>
              <a:t>Y</a:t>
            </a:r>
            <a:r>
              <a:rPr lang="en-US" altLang="en-US" sz="2000" dirty="0" smtClean="0"/>
              <a:t> </a:t>
            </a:r>
            <a:r>
              <a:rPr lang="en-US" altLang="en-US" sz="2000" dirty="0"/>
              <a:t>= </a:t>
            </a:r>
            <a:r>
              <a:rPr lang="en-US" altLang="en-US" sz="2000" dirty="0" smtClean="0"/>
              <a:t>15,000, </a:t>
            </a:r>
            <a:r>
              <a:rPr lang="en-US" altLang="en-US" sz="2000" i="1" dirty="0" err="1" smtClean="0"/>
              <a:t>r</a:t>
            </a:r>
            <a:r>
              <a:rPr lang="en-US" altLang="en-US" sz="2000" i="1" baseline="-25000" dirty="0" err="1" smtClean="0"/>
              <a:t>b</a:t>
            </a:r>
            <a:r>
              <a:rPr lang="en-US" altLang="en-US" sz="2000" dirty="0" smtClean="0"/>
              <a:t> = 2, </a:t>
            </a:r>
            <a:r>
              <a:rPr lang="en-US" altLang="en-US" sz="2000" i="1" dirty="0" smtClean="0"/>
              <a:t>r</a:t>
            </a:r>
            <a:r>
              <a:rPr lang="en-US" altLang="en-US" sz="2000" i="1" baseline="-25000" dirty="0" smtClean="0"/>
              <a:t>e</a:t>
            </a:r>
            <a:r>
              <a:rPr lang="en-US" altLang="en-US" sz="2000" dirty="0" smtClean="0"/>
              <a:t> = 4, </a:t>
            </a:r>
            <a:r>
              <a:rPr lang="en-US" altLang="en-US" sz="2000" i="1" dirty="0" err="1" smtClean="0">
                <a:latin typeface="Symbol" panose="05050102010706020507" pitchFamily="18" charset="2"/>
              </a:rPr>
              <a:t>p</a:t>
            </a:r>
            <a:r>
              <a:rPr lang="en-US" altLang="en-US" sz="2000" i="1" baseline="-25000" dirty="0" err="1" smtClean="0"/>
              <a:t>e</a:t>
            </a:r>
            <a:r>
              <a:rPr lang="en-US" altLang="en-US" sz="2000" dirty="0" smtClean="0"/>
              <a:t> = 3</a:t>
            </a:r>
            <a:endParaRPr lang="en-US" sz="2000" dirty="0"/>
          </a:p>
        </p:txBody>
      </p:sp>
    </p:spTree>
    <p:extLst>
      <p:ext uri="{BB962C8B-B14F-4D97-AF65-F5344CB8AC3E}">
        <p14:creationId xmlns:p14="http://schemas.microsoft.com/office/powerpoint/2010/main" val="31229150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par>
                          <p:cTn id="7" fill="hold">
                            <p:stCondLst>
                              <p:cond delay="0"/>
                            </p:stCondLst>
                            <p:childTnLst>
                              <p:par>
                                <p:cTn id="8" presetID="22" presetClass="entr" presetSubtype="4" fill="hold" grpId="0" nodeType="after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down)">
                                      <p:cBhvr>
                                        <p:cTn id="10" dur="500"/>
                                        <p:tgtEl>
                                          <p:spTgt spid="25"/>
                                        </p:tgtEl>
                                      </p:cBhvr>
                                    </p:animEffec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7" grpId="0"/>
      <p:bldP spid="3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Line 12"/>
          <p:cNvSpPr>
            <a:spLocks noChangeShapeType="1"/>
          </p:cNvSpPr>
          <p:nvPr/>
        </p:nvSpPr>
        <p:spPr bwMode="auto">
          <a:xfrm>
            <a:off x="5143421" y="3219634"/>
            <a:ext cx="0" cy="2928446"/>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 name="Line 47"/>
          <p:cNvSpPr>
            <a:spLocks noChangeShapeType="1"/>
          </p:cNvSpPr>
          <p:nvPr/>
        </p:nvSpPr>
        <p:spPr bwMode="auto">
          <a:xfrm>
            <a:off x="3131625" y="2933540"/>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6" name="Line 55"/>
          <p:cNvSpPr>
            <a:spLocks noChangeShapeType="1"/>
          </p:cNvSpPr>
          <p:nvPr/>
        </p:nvSpPr>
        <p:spPr bwMode="auto">
          <a:xfrm flipV="1">
            <a:off x="3137048" y="6153030"/>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2" name="Rectangle 48"/>
          <p:cNvSpPr>
            <a:spLocks noChangeArrowheads="1"/>
          </p:cNvSpPr>
          <p:nvPr/>
        </p:nvSpPr>
        <p:spPr bwMode="auto">
          <a:xfrm>
            <a:off x="5006507" y="2958811"/>
            <a:ext cx="774645" cy="30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a:latin typeface="Times New Roman" pitchFamily="-65" charset="0"/>
              </a:rPr>
              <a:t>MD</a:t>
            </a:r>
            <a:r>
              <a:rPr lang="en-US" altLang="en-US" sz="1400" b="0" baseline="-25000" dirty="0">
                <a:latin typeface="Times New Roman" pitchFamily="-65" charset="0"/>
              </a:rPr>
              <a:t>Fisher</a:t>
            </a:r>
          </a:p>
        </p:txBody>
      </p:sp>
      <p:sp>
        <p:nvSpPr>
          <p:cNvPr id="26" name="Rectangle 64"/>
          <p:cNvSpPr>
            <a:spLocks noChangeArrowheads="1"/>
          </p:cNvSpPr>
          <p:nvPr/>
        </p:nvSpPr>
        <p:spPr bwMode="auto">
          <a:xfrm>
            <a:off x="2698237" y="4690646"/>
            <a:ext cx="4411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2.5</a:t>
            </a:r>
            <a:endParaRPr lang="en-US" altLang="en-US" sz="1600" b="0" baseline="30000" dirty="0">
              <a:latin typeface="Times New Roman" pitchFamily="-65" charset="0"/>
            </a:endParaRPr>
          </a:p>
        </p:txBody>
      </p:sp>
      <p:sp>
        <p:nvSpPr>
          <p:cNvPr id="19" name="Line 65"/>
          <p:cNvSpPr>
            <a:spLocks noChangeShapeType="1"/>
          </p:cNvSpPr>
          <p:nvPr/>
        </p:nvSpPr>
        <p:spPr bwMode="auto">
          <a:xfrm flipH="1">
            <a:off x="3136387" y="4849429"/>
            <a:ext cx="2003425"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15" name="Title 1"/>
          <p:cNvSpPr>
            <a:spLocks noGrp="1"/>
          </p:cNvSpPr>
          <p:nvPr>
            <p:ph type="title"/>
          </p:nvPr>
        </p:nvSpPr>
        <p:spPr>
          <a:xfrm>
            <a:off x="457200" y="0"/>
            <a:ext cx="8229600" cy="1143000"/>
          </a:xfrm>
        </p:spPr>
        <p:txBody>
          <a:bodyPr/>
          <a:lstStyle/>
          <a:p>
            <a:r>
              <a:rPr lang="en-US" altLang="en-US" sz="4000" dirty="0" smtClean="0">
                <a:ea typeface="ヒラギノ角ゴ Pro W3" pitchFamily="-65" charset="-128"/>
              </a:rPr>
              <a:t>Money Demand</a:t>
            </a:r>
            <a:endParaRPr lang="en-US" sz="4000" dirty="0"/>
          </a:p>
        </p:txBody>
      </p:sp>
      <p:sp>
        <p:nvSpPr>
          <p:cNvPr id="18" name="Rectangle 54"/>
          <p:cNvSpPr>
            <a:spLocks noChangeArrowheads="1"/>
          </p:cNvSpPr>
          <p:nvPr/>
        </p:nvSpPr>
        <p:spPr bwMode="auto">
          <a:xfrm>
            <a:off x="6044612" y="6171662"/>
            <a:ext cx="35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Times New Roman" pitchFamily="-65" charset="0"/>
              </a:rPr>
              <a:t>M</a:t>
            </a:r>
            <a:endParaRPr lang="en-US" altLang="en-US" sz="1600" b="0" baseline="-25000" dirty="0">
              <a:latin typeface="Times New Roman" pitchFamily="-65" charset="0"/>
            </a:endParaRPr>
          </a:p>
        </p:txBody>
      </p:sp>
      <p:sp>
        <p:nvSpPr>
          <p:cNvPr id="20" name="Rectangle 64"/>
          <p:cNvSpPr>
            <a:spLocks noChangeArrowheads="1"/>
          </p:cNvSpPr>
          <p:nvPr/>
        </p:nvSpPr>
        <p:spPr bwMode="auto">
          <a:xfrm>
            <a:off x="2705100" y="3352800"/>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15</a:t>
            </a:r>
            <a:endParaRPr lang="en-US" altLang="en-US" sz="1600" b="0" baseline="30000" dirty="0">
              <a:latin typeface="Times New Roman" pitchFamily="-65" charset="0"/>
            </a:endParaRPr>
          </a:p>
        </p:txBody>
      </p:sp>
      <p:sp>
        <p:nvSpPr>
          <p:cNvPr id="22" name="Line 65"/>
          <p:cNvSpPr>
            <a:spLocks noChangeShapeType="1"/>
          </p:cNvSpPr>
          <p:nvPr/>
        </p:nvSpPr>
        <p:spPr bwMode="auto">
          <a:xfrm flipH="1">
            <a:off x="3143250" y="3511583"/>
            <a:ext cx="2003425"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25" name="Rectangle 64"/>
          <p:cNvSpPr>
            <a:spLocks noChangeArrowheads="1"/>
          </p:cNvSpPr>
          <p:nvPr/>
        </p:nvSpPr>
        <p:spPr bwMode="auto">
          <a:xfrm>
            <a:off x="2698237" y="2895600"/>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latin typeface="Times New Roman" pitchFamily="-65" charset="0"/>
              </a:rPr>
              <a:t>i</a:t>
            </a:r>
            <a:endParaRPr lang="en-US" altLang="en-US" sz="1600" b="0" i="1" dirty="0">
              <a:latin typeface="Times New Roman" pitchFamily="-65" charset="0"/>
            </a:endParaRPr>
          </a:p>
        </p:txBody>
      </p:sp>
      <p:sp>
        <p:nvSpPr>
          <p:cNvPr id="27" name="Rectangle 64"/>
          <p:cNvSpPr>
            <a:spLocks noChangeArrowheads="1"/>
          </p:cNvSpPr>
          <p:nvPr/>
        </p:nvSpPr>
        <p:spPr bwMode="auto">
          <a:xfrm>
            <a:off x="4787900" y="6186682"/>
            <a:ext cx="6976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10000</a:t>
            </a:r>
            <a:endParaRPr lang="en-US" altLang="en-US" sz="1600" b="0" baseline="30000" dirty="0">
              <a:latin typeface="Times New Roman" pitchFamily="-65" charset="0"/>
            </a:endParaRPr>
          </a:p>
        </p:txBody>
      </p:sp>
      <p:sp>
        <p:nvSpPr>
          <p:cNvPr id="29" name="Rectangle 28"/>
          <p:cNvSpPr/>
          <p:nvPr/>
        </p:nvSpPr>
        <p:spPr>
          <a:xfrm>
            <a:off x="4386553" y="6486723"/>
            <a:ext cx="902811" cy="307777"/>
          </a:xfrm>
          <a:prstGeom prst="rect">
            <a:avLst/>
          </a:prstGeom>
        </p:spPr>
        <p:txBody>
          <a:bodyPr wrap="none">
            <a:spAutoFit/>
          </a:bodyPr>
          <a:lstStyle/>
          <a:p>
            <a:r>
              <a:rPr lang="en-US" altLang="en-US" sz="1400" dirty="0"/>
              <a:t> </a:t>
            </a:r>
            <a:r>
              <a:rPr lang="en-US" altLang="en-US" sz="1400" dirty="0" smtClean="0"/>
              <a:t>billions $</a:t>
            </a:r>
            <a:endParaRPr lang="en-US" sz="1400" dirty="0"/>
          </a:p>
        </p:txBody>
      </p:sp>
      <p:graphicFrame>
        <p:nvGraphicFramePr>
          <p:cNvPr id="23" name="Object 22"/>
          <p:cNvGraphicFramePr>
            <a:graphicFrameLocks noChangeAspect="1"/>
          </p:cNvGraphicFramePr>
          <p:nvPr>
            <p:extLst>
              <p:ext uri="{D42A27DB-BD31-4B8C-83A1-F6EECF244321}">
                <p14:modId xmlns:p14="http://schemas.microsoft.com/office/powerpoint/2010/main" val="3140189746"/>
              </p:ext>
            </p:extLst>
          </p:nvPr>
        </p:nvGraphicFramePr>
        <p:xfrm>
          <a:off x="3759200" y="1752600"/>
          <a:ext cx="762000" cy="762000"/>
        </p:xfrm>
        <a:graphic>
          <a:graphicData uri="http://schemas.openxmlformats.org/presentationml/2006/ole">
            <mc:AlternateContent xmlns:mc="http://schemas.openxmlformats.org/markup-compatibility/2006">
              <mc:Choice xmlns:v="urn:schemas-microsoft-com:vml" Requires="v">
                <p:oleObj spid="_x0000_s22580" name="Equation" r:id="rId4" imgW="419100" imgH="419100" progId="Equation.DSMT4">
                  <p:embed/>
                </p:oleObj>
              </mc:Choice>
              <mc:Fallback>
                <p:oleObj name="Equation" r:id="rId4" imgW="419100" imgH="4191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59200" y="17526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37650916"/>
              </p:ext>
            </p:extLst>
          </p:nvPr>
        </p:nvGraphicFramePr>
        <p:xfrm>
          <a:off x="4554538" y="1974371"/>
          <a:ext cx="855662" cy="369887"/>
        </p:xfrm>
        <a:graphic>
          <a:graphicData uri="http://schemas.openxmlformats.org/presentationml/2006/ole">
            <mc:AlternateContent xmlns:mc="http://schemas.openxmlformats.org/markup-compatibility/2006">
              <mc:Choice xmlns:v="urn:schemas-microsoft-com:vml" Requires="v">
                <p:oleObj spid="_x0000_s22581" name="Equation" r:id="rId6" imgW="469800" imgH="203040" progId="Equation.DSMT4">
                  <p:embed/>
                </p:oleObj>
              </mc:Choice>
              <mc:Fallback>
                <p:oleObj name="Equation" r:id="rId6" imgW="469800" imgH="203040" progId="Equation.DSMT4">
                  <p:embed/>
                  <p:pic>
                    <p:nvPicPr>
                      <p:cNvPr id="0" name=""/>
                      <p:cNvPicPr>
                        <a:picLocks noChangeAspect="1" noChangeArrowheads="1"/>
                      </p:cNvPicPr>
                      <p:nvPr/>
                    </p:nvPicPr>
                    <p:blipFill>
                      <a:blip r:embed="rId7"/>
                      <a:srcRect/>
                      <a:stretch>
                        <a:fillRect/>
                      </a:stretch>
                    </p:blipFill>
                    <p:spPr bwMode="auto">
                      <a:xfrm>
                        <a:off x="4554538" y="1974371"/>
                        <a:ext cx="8556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8" name="Content Placeholder 2"/>
          <p:cNvSpPr txBox="1">
            <a:spLocks/>
          </p:cNvSpPr>
          <p:nvPr/>
        </p:nvSpPr>
        <p:spPr bwMode="auto">
          <a:xfrm>
            <a:off x="1892300" y="785434"/>
            <a:ext cx="5257800" cy="600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altLang="en-US" sz="2400" b="1" dirty="0">
                <a:ea typeface="ヒラギノ角ゴ Pro W3" pitchFamily="-65" charset="-128"/>
              </a:rPr>
              <a:t>Fisher </a:t>
            </a:r>
            <a:endParaRPr lang="en-US" dirty="0"/>
          </a:p>
        </p:txBody>
      </p:sp>
      <p:sp>
        <p:nvSpPr>
          <p:cNvPr id="31" name="Rectangle 30"/>
          <p:cNvSpPr/>
          <p:nvPr/>
        </p:nvSpPr>
        <p:spPr>
          <a:xfrm>
            <a:off x="304800" y="1316651"/>
            <a:ext cx="7322063" cy="400110"/>
          </a:xfrm>
          <a:prstGeom prst="rect">
            <a:avLst/>
          </a:prstGeom>
        </p:spPr>
        <p:txBody>
          <a:bodyPr wrap="square">
            <a:spAutoFit/>
          </a:bodyPr>
          <a:lstStyle/>
          <a:p>
            <a:pPr marL="0" indent="0">
              <a:buNone/>
            </a:pPr>
            <a:r>
              <a:rPr lang="en-US" altLang="en-US" sz="2000" dirty="0" smtClean="0"/>
              <a:t>Example: </a:t>
            </a:r>
            <a:r>
              <a:rPr lang="en-US" altLang="en-US" sz="2000" i="1" dirty="0" smtClean="0"/>
              <a:t>P</a:t>
            </a:r>
            <a:r>
              <a:rPr lang="en-US" altLang="en-US" sz="2000" dirty="0" smtClean="0"/>
              <a:t> = 1, </a:t>
            </a:r>
            <a:r>
              <a:rPr lang="en-US" altLang="en-US" sz="2000" i="1" dirty="0" smtClean="0"/>
              <a:t>V</a:t>
            </a:r>
            <a:r>
              <a:rPr lang="en-US" altLang="en-US" sz="2000" dirty="0" smtClean="0"/>
              <a:t> = 1.5, </a:t>
            </a:r>
            <a:r>
              <a:rPr lang="en-US" altLang="en-US" sz="2000" i="1" dirty="0" smtClean="0"/>
              <a:t>Y</a:t>
            </a:r>
            <a:r>
              <a:rPr lang="en-US" altLang="en-US" sz="2000" dirty="0" smtClean="0"/>
              <a:t> </a:t>
            </a:r>
            <a:r>
              <a:rPr lang="en-US" altLang="en-US" sz="2000" dirty="0"/>
              <a:t>= </a:t>
            </a:r>
            <a:r>
              <a:rPr lang="en-US" altLang="en-US" sz="2000" dirty="0" smtClean="0"/>
              <a:t>15,000, </a:t>
            </a:r>
            <a:r>
              <a:rPr lang="en-US" altLang="en-US" sz="2000" i="1" dirty="0" err="1" smtClean="0"/>
              <a:t>r</a:t>
            </a:r>
            <a:r>
              <a:rPr lang="en-US" altLang="en-US" sz="2000" i="1" baseline="-25000" dirty="0" err="1" smtClean="0"/>
              <a:t>b</a:t>
            </a:r>
            <a:r>
              <a:rPr lang="en-US" altLang="en-US" sz="2000" dirty="0" smtClean="0"/>
              <a:t> = 2, </a:t>
            </a:r>
            <a:r>
              <a:rPr lang="en-US" altLang="en-US" sz="2000" i="1" dirty="0" smtClean="0"/>
              <a:t>r</a:t>
            </a:r>
            <a:r>
              <a:rPr lang="en-US" altLang="en-US" sz="2000" i="1" baseline="-25000" dirty="0" smtClean="0"/>
              <a:t>e</a:t>
            </a:r>
            <a:r>
              <a:rPr lang="en-US" altLang="en-US" sz="2000" dirty="0" smtClean="0"/>
              <a:t> = 4, </a:t>
            </a:r>
            <a:r>
              <a:rPr lang="en-US" altLang="en-US" sz="2000" i="1" dirty="0" err="1" smtClean="0">
                <a:latin typeface="Symbol" panose="05050102010706020507" pitchFamily="18" charset="2"/>
              </a:rPr>
              <a:t>p</a:t>
            </a:r>
            <a:r>
              <a:rPr lang="en-US" altLang="en-US" sz="2000" i="1" baseline="-25000" dirty="0" err="1" smtClean="0"/>
              <a:t>e</a:t>
            </a:r>
            <a:r>
              <a:rPr lang="en-US" altLang="en-US" sz="2000" dirty="0" smtClean="0"/>
              <a:t> = 3</a:t>
            </a:r>
            <a:endParaRPr lang="en-US" sz="2000" dirty="0"/>
          </a:p>
        </p:txBody>
      </p:sp>
    </p:spTree>
    <p:extLst>
      <p:ext uri="{BB962C8B-B14F-4D97-AF65-F5344CB8AC3E}">
        <p14:creationId xmlns:p14="http://schemas.microsoft.com/office/powerpoint/2010/main" val="31229150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ipe(left)">
                                      <p:cBhvr>
                                        <p:cTn id="10" dur="5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20"/>
                                        </p:tgtEl>
                                        <p:attrNameLst>
                                          <p:attrName>style.visibility</p:attrName>
                                        </p:attrNameLst>
                                      </p:cBhvr>
                                      <p:to>
                                        <p:strVal val="hidden"/>
                                      </p:to>
                                    </p:set>
                                  </p:childTnLst>
                                </p:cTn>
                              </p:par>
                              <p:par>
                                <p:cTn id="15" presetID="1" presetClass="exit" presetSubtype="0" fill="hold" grpId="1" nodeType="withEffect">
                                  <p:stCondLst>
                                    <p:cond delay="0"/>
                                  </p:stCondLst>
                                  <p:childTnLst>
                                    <p:set>
                                      <p:cBhvr>
                                        <p:cTn id="16" dur="1" fill="hold">
                                          <p:stCondLst>
                                            <p:cond delay="0"/>
                                          </p:stCondLst>
                                        </p:cTn>
                                        <p:tgtEl>
                                          <p:spTgt spid="22"/>
                                        </p:tgtEl>
                                        <p:attrNameLst>
                                          <p:attrName>style.visibility</p:attrName>
                                        </p:attrNameLst>
                                      </p:cBhvr>
                                      <p:to>
                                        <p:strVal val="hidden"/>
                                      </p:to>
                                    </p:set>
                                  </p:childTnLst>
                                </p:cTn>
                              </p:par>
                            </p:childTnLst>
                          </p:cTn>
                        </p:par>
                        <p:par>
                          <p:cTn id="17" fill="hold">
                            <p:stCondLst>
                              <p:cond delay="0"/>
                            </p:stCondLst>
                            <p:childTnLst>
                              <p:par>
                                <p:cTn id="18" presetID="1" presetClass="entr" presetSubtype="0"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childTnLst>
                                </p:cTn>
                              </p:par>
                            </p:childTnLst>
                          </p:cTn>
                        </p:par>
                        <p:par>
                          <p:cTn id="20" fill="hold">
                            <p:stCondLst>
                              <p:cond delay="0"/>
                            </p:stCondLst>
                            <p:childTnLst>
                              <p:par>
                                <p:cTn id="21" presetID="22" presetClass="entr" presetSubtype="8"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left)">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19" grpId="0" animBg="1"/>
      <p:bldP spid="20" grpId="0"/>
      <p:bldP spid="20" grpId="1"/>
      <p:bldP spid="22" grpId="0" animBg="1"/>
      <p:bldP spid="22" grpId="1"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Line 12"/>
          <p:cNvSpPr>
            <a:spLocks noChangeShapeType="1"/>
          </p:cNvSpPr>
          <p:nvPr/>
        </p:nvSpPr>
        <p:spPr bwMode="auto">
          <a:xfrm>
            <a:off x="5143421" y="3219634"/>
            <a:ext cx="0" cy="2928446"/>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 name="Line 47"/>
          <p:cNvSpPr>
            <a:spLocks noChangeShapeType="1"/>
          </p:cNvSpPr>
          <p:nvPr/>
        </p:nvSpPr>
        <p:spPr bwMode="auto">
          <a:xfrm>
            <a:off x="3131625" y="2933540"/>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6" name="Line 55"/>
          <p:cNvSpPr>
            <a:spLocks noChangeShapeType="1"/>
          </p:cNvSpPr>
          <p:nvPr/>
        </p:nvSpPr>
        <p:spPr bwMode="auto">
          <a:xfrm flipV="1">
            <a:off x="3137048" y="6153030"/>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6" name="Rectangle 64"/>
          <p:cNvSpPr>
            <a:spLocks noChangeArrowheads="1"/>
          </p:cNvSpPr>
          <p:nvPr/>
        </p:nvSpPr>
        <p:spPr bwMode="auto">
          <a:xfrm>
            <a:off x="2698237" y="2895600"/>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latin typeface="Times New Roman" pitchFamily="-65" charset="0"/>
              </a:rPr>
              <a:t>i</a:t>
            </a:r>
            <a:endParaRPr lang="en-US" altLang="en-US" sz="1600" b="0" i="1" dirty="0">
              <a:latin typeface="Times New Roman" pitchFamily="-65" charset="0"/>
            </a:endParaRPr>
          </a:p>
        </p:txBody>
      </p:sp>
      <p:sp>
        <p:nvSpPr>
          <p:cNvPr id="19" name="Line 65"/>
          <p:cNvSpPr>
            <a:spLocks noChangeShapeType="1"/>
          </p:cNvSpPr>
          <p:nvPr/>
        </p:nvSpPr>
        <p:spPr bwMode="auto">
          <a:xfrm flipH="1">
            <a:off x="3136387" y="4849429"/>
            <a:ext cx="2003425"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17" name="Title 1"/>
          <p:cNvSpPr>
            <a:spLocks noGrp="1"/>
          </p:cNvSpPr>
          <p:nvPr>
            <p:ph type="title"/>
          </p:nvPr>
        </p:nvSpPr>
        <p:spPr>
          <a:xfrm>
            <a:off x="457200" y="0"/>
            <a:ext cx="8229600" cy="1143000"/>
          </a:xfrm>
        </p:spPr>
        <p:txBody>
          <a:bodyPr/>
          <a:lstStyle/>
          <a:p>
            <a:r>
              <a:rPr lang="en-US" altLang="en-US" sz="4000" dirty="0" smtClean="0">
                <a:ea typeface="ヒラギノ角ゴ Pro W3" pitchFamily="-65" charset="-128"/>
              </a:rPr>
              <a:t>Money Demand</a:t>
            </a:r>
            <a:endParaRPr lang="en-US" sz="4000" dirty="0"/>
          </a:p>
        </p:txBody>
      </p:sp>
      <p:sp>
        <p:nvSpPr>
          <p:cNvPr id="15" name="Rectangle 48"/>
          <p:cNvSpPr>
            <a:spLocks noChangeArrowheads="1"/>
          </p:cNvSpPr>
          <p:nvPr/>
        </p:nvSpPr>
        <p:spPr bwMode="auto">
          <a:xfrm>
            <a:off x="5006507" y="2958811"/>
            <a:ext cx="774645" cy="30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a:latin typeface="Times New Roman" pitchFamily="-65" charset="0"/>
              </a:rPr>
              <a:t>MD</a:t>
            </a:r>
            <a:r>
              <a:rPr lang="en-US" altLang="en-US" sz="1400" b="0" baseline="-25000" dirty="0">
                <a:latin typeface="Times New Roman" pitchFamily="-65" charset="0"/>
              </a:rPr>
              <a:t>Fisher</a:t>
            </a:r>
          </a:p>
        </p:txBody>
      </p:sp>
      <p:sp>
        <p:nvSpPr>
          <p:cNvPr id="16" name="Rectangle 64"/>
          <p:cNvSpPr>
            <a:spLocks noChangeArrowheads="1"/>
          </p:cNvSpPr>
          <p:nvPr/>
        </p:nvSpPr>
        <p:spPr bwMode="auto">
          <a:xfrm>
            <a:off x="2698237" y="4690646"/>
            <a:ext cx="4411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2.5</a:t>
            </a:r>
            <a:endParaRPr lang="en-US" altLang="en-US" sz="1600" b="0" baseline="30000" dirty="0">
              <a:latin typeface="Times New Roman" pitchFamily="-65" charset="0"/>
            </a:endParaRPr>
          </a:p>
        </p:txBody>
      </p:sp>
      <p:sp>
        <p:nvSpPr>
          <p:cNvPr id="22" name="Rectangle 54"/>
          <p:cNvSpPr>
            <a:spLocks noChangeArrowheads="1"/>
          </p:cNvSpPr>
          <p:nvPr/>
        </p:nvSpPr>
        <p:spPr bwMode="auto">
          <a:xfrm>
            <a:off x="6044612" y="6171662"/>
            <a:ext cx="35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Times New Roman" pitchFamily="-65" charset="0"/>
              </a:rPr>
              <a:t>M</a:t>
            </a:r>
            <a:endParaRPr lang="en-US" altLang="en-US" sz="1600" b="0" baseline="-25000" dirty="0">
              <a:latin typeface="Times New Roman" pitchFamily="-65" charset="0"/>
            </a:endParaRPr>
          </a:p>
        </p:txBody>
      </p:sp>
      <p:graphicFrame>
        <p:nvGraphicFramePr>
          <p:cNvPr id="4" name="Object 3"/>
          <p:cNvGraphicFramePr>
            <a:graphicFrameLocks noChangeAspect="1"/>
          </p:cNvGraphicFramePr>
          <p:nvPr>
            <p:extLst>
              <p:ext uri="{D42A27DB-BD31-4B8C-83A1-F6EECF244321}">
                <p14:modId xmlns:p14="http://schemas.microsoft.com/office/powerpoint/2010/main" val="795608144"/>
              </p:ext>
            </p:extLst>
          </p:nvPr>
        </p:nvGraphicFramePr>
        <p:xfrm>
          <a:off x="3657600" y="1978025"/>
          <a:ext cx="806450" cy="369888"/>
        </p:xfrm>
        <a:graphic>
          <a:graphicData uri="http://schemas.openxmlformats.org/presentationml/2006/ole">
            <mc:AlternateContent xmlns:mc="http://schemas.openxmlformats.org/markup-compatibility/2006">
              <mc:Choice xmlns:v="urn:schemas-microsoft-com:vml" Requires="v">
                <p:oleObj spid="_x0000_s16441" name="Equation" r:id="rId4" imgW="444240" imgH="203040" progId="Equation.DSMT4">
                  <p:embed/>
                </p:oleObj>
              </mc:Choice>
              <mc:Fallback>
                <p:oleObj name="Equation" r:id="rId4" imgW="444240" imgH="203040" progId="Equation.DSMT4">
                  <p:embed/>
                  <p:pic>
                    <p:nvPicPr>
                      <p:cNvPr id="0" name="Object 3"/>
                      <p:cNvPicPr>
                        <a:picLocks noChangeAspect="1" noChangeArrowheads="1"/>
                      </p:cNvPicPr>
                      <p:nvPr/>
                    </p:nvPicPr>
                    <p:blipFill>
                      <a:blip r:embed="rId5"/>
                      <a:srcRect/>
                      <a:stretch>
                        <a:fillRect/>
                      </a:stretch>
                    </p:blipFill>
                    <p:spPr bwMode="auto">
                      <a:xfrm>
                        <a:off x="3657600" y="1978025"/>
                        <a:ext cx="8064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5" name="Rectangle 64"/>
          <p:cNvSpPr>
            <a:spLocks noChangeArrowheads="1"/>
          </p:cNvSpPr>
          <p:nvPr/>
        </p:nvSpPr>
        <p:spPr bwMode="auto">
          <a:xfrm>
            <a:off x="4787900" y="6186682"/>
            <a:ext cx="6976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10000</a:t>
            </a:r>
            <a:endParaRPr lang="en-US" altLang="en-US" sz="1600" b="0" baseline="30000" dirty="0">
              <a:latin typeface="Times New Roman" pitchFamily="-65" charset="0"/>
            </a:endParaRPr>
          </a:p>
        </p:txBody>
      </p:sp>
      <p:sp>
        <p:nvSpPr>
          <p:cNvPr id="30" name="Rectangle 29"/>
          <p:cNvSpPr/>
          <p:nvPr/>
        </p:nvSpPr>
        <p:spPr>
          <a:xfrm>
            <a:off x="4386553" y="6486723"/>
            <a:ext cx="902811" cy="307777"/>
          </a:xfrm>
          <a:prstGeom prst="rect">
            <a:avLst/>
          </a:prstGeom>
        </p:spPr>
        <p:txBody>
          <a:bodyPr wrap="none">
            <a:spAutoFit/>
          </a:bodyPr>
          <a:lstStyle/>
          <a:p>
            <a:r>
              <a:rPr lang="en-US" altLang="en-US" sz="1400" dirty="0"/>
              <a:t> </a:t>
            </a:r>
            <a:r>
              <a:rPr lang="en-US" altLang="en-US" sz="1400" dirty="0" smtClean="0"/>
              <a:t>billions $</a:t>
            </a:r>
            <a:endParaRPr lang="en-US" sz="1400" dirty="0"/>
          </a:p>
        </p:txBody>
      </p:sp>
      <p:graphicFrame>
        <p:nvGraphicFramePr>
          <p:cNvPr id="21" name="Object 20"/>
          <p:cNvGraphicFramePr>
            <a:graphicFrameLocks noChangeAspect="1"/>
          </p:cNvGraphicFramePr>
          <p:nvPr>
            <p:extLst>
              <p:ext uri="{D42A27DB-BD31-4B8C-83A1-F6EECF244321}">
                <p14:modId xmlns:p14="http://schemas.microsoft.com/office/powerpoint/2010/main" val="82034360"/>
              </p:ext>
            </p:extLst>
          </p:nvPr>
        </p:nvGraphicFramePr>
        <p:xfrm>
          <a:off x="2905125" y="1752600"/>
          <a:ext cx="762000" cy="762000"/>
        </p:xfrm>
        <a:graphic>
          <a:graphicData uri="http://schemas.openxmlformats.org/presentationml/2006/ole">
            <mc:AlternateContent xmlns:mc="http://schemas.openxmlformats.org/markup-compatibility/2006">
              <mc:Choice xmlns:v="urn:schemas-microsoft-com:vml" Requires="v">
                <p:oleObj spid="_x0000_s16442" name="Equation" r:id="rId6" imgW="419100" imgH="419100" progId="Equation.DSMT4">
                  <p:embed/>
                </p:oleObj>
              </mc:Choice>
              <mc:Fallback>
                <p:oleObj name="Equation" r:id="rId6" imgW="419100" imgH="4191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05125" y="17526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 name="Content Placeholder 2"/>
          <p:cNvSpPr txBox="1">
            <a:spLocks/>
          </p:cNvSpPr>
          <p:nvPr/>
        </p:nvSpPr>
        <p:spPr bwMode="auto">
          <a:xfrm>
            <a:off x="1892300" y="785434"/>
            <a:ext cx="5257800" cy="600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altLang="en-US" sz="2400" b="1" dirty="0" smtClean="0">
                <a:ea typeface="ヒラギノ角ゴ Pro W3" pitchFamily="-65" charset="-128"/>
              </a:rPr>
              <a:t>Keynes</a:t>
            </a:r>
            <a:endParaRPr lang="en-US" dirty="0"/>
          </a:p>
        </p:txBody>
      </p:sp>
    </p:spTree>
    <p:extLst>
      <p:ext uri="{BB962C8B-B14F-4D97-AF65-F5344CB8AC3E}">
        <p14:creationId xmlns:p14="http://schemas.microsoft.com/office/powerpoint/2010/main" val="39772210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Line 12"/>
          <p:cNvSpPr>
            <a:spLocks noChangeShapeType="1"/>
          </p:cNvSpPr>
          <p:nvPr/>
        </p:nvSpPr>
        <p:spPr bwMode="auto">
          <a:xfrm>
            <a:off x="5143421" y="3219634"/>
            <a:ext cx="0" cy="2928446"/>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 name="Line 47"/>
          <p:cNvSpPr>
            <a:spLocks noChangeShapeType="1"/>
          </p:cNvSpPr>
          <p:nvPr/>
        </p:nvSpPr>
        <p:spPr bwMode="auto">
          <a:xfrm>
            <a:off x="3131625" y="2933540"/>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6" name="Line 55"/>
          <p:cNvSpPr>
            <a:spLocks noChangeShapeType="1"/>
          </p:cNvSpPr>
          <p:nvPr/>
        </p:nvSpPr>
        <p:spPr bwMode="auto">
          <a:xfrm flipV="1">
            <a:off x="3137048" y="6153030"/>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19" name="Line 65"/>
          <p:cNvSpPr>
            <a:spLocks noChangeShapeType="1"/>
          </p:cNvSpPr>
          <p:nvPr/>
        </p:nvSpPr>
        <p:spPr bwMode="auto">
          <a:xfrm flipH="1">
            <a:off x="3136387" y="4849429"/>
            <a:ext cx="2003425"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17" name="Title 1"/>
          <p:cNvSpPr>
            <a:spLocks noGrp="1"/>
          </p:cNvSpPr>
          <p:nvPr>
            <p:ph type="title"/>
          </p:nvPr>
        </p:nvSpPr>
        <p:spPr>
          <a:xfrm>
            <a:off x="457200" y="0"/>
            <a:ext cx="8229600" cy="1143000"/>
          </a:xfrm>
        </p:spPr>
        <p:txBody>
          <a:bodyPr/>
          <a:lstStyle/>
          <a:p>
            <a:r>
              <a:rPr lang="en-US" altLang="en-US" sz="4000" dirty="0" smtClean="0">
                <a:ea typeface="ヒラギノ角ゴ Pro W3" pitchFamily="-65" charset="-128"/>
              </a:rPr>
              <a:t>Money Demand</a:t>
            </a:r>
            <a:endParaRPr lang="en-US" sz="4000" dirty="0"/>
          </a:p>
        </p:txBody>
      </p:sp>
      <p:sp>
        <p:nvSpPr>
          <p:cNvPr id="15" name="Rectangle 48"/>
          <p:cNvSpPr>
            <a:spLocks noChangeArrowheads="1"/>
          </p:cNvSpPr>
          <p:nvPr/>
        </p:nvSpPr>
        <p:spPr bwMode="auto">
          <a:xfrm>
            <a:off x="5006507" y="2958811"/>
            <a:ext cx="774645" cy="30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a:latin typeface="Times New Roman" pitchFamily="-65" charset="0"/>
              </a:rPr>
              <a:t>MD</a:t>
            </a:r>
            <a:r>
              <a:rPr lang="en-US" altLang="en-US" sz="1400" b="0" baseline="-25000" dirty="0">
                <a:latin typeface="Times New Roman" pitchFamily="-65" charset="0"/>
              </a:rPr>
              <a:t>Fisher</a:t>
            </a:r>
          </a:p>
        </p:txBody>
      </p:sp>
      <p:sp>
        <p:nvSpPr>
          <p:cNvPr id="16" name="Rectangle 64"/>
          <p:cNvSpPr>
            <a:spLocks noChangeArrowheads="1"/>
          </p:cNvSpPr>
          <p:nvPr/>
        </p:nvSpPr>
        <p:spPr bwMode="auto">
          <a:xfrm>
            <a:off x="2698237" y="4690646"/>
            <a:ext cx="4411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2.5</a:t>
            </a:r>
            <a:endParaRPr lang="en-US" altLang="en-US" sz="1600" b="0" baseline="30000" dirty="0">
              <a:latin typeface="Times New Roman" pitchFamily="-65" charset="0"/>
            </a:endParaRPr>
          </a:p>
        </p:txBody>
      </p:sp>
      <p:sp>
        <p:nvSpPr>
          <p:cNvPr id="22" name="Rectangle 54"/>
          <p:cNvSpPr>
            <a:spLocks noChangeArrowheads="1"/>
          </p:cNvSpPr>
          <p:nvPr/>
        </p:nvSpPr>
        <p:spPr bwMode="auto">
          <a:xfrm>
            <a:off x="6044612" y="6171662"/>
            <a:ext cx="35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Times New Roman" pitchFamily="-65" charset="0"/>
              </a:rPr>
              <a:t>M</a:t>
            </a:r>
            <a:endParaRPr lang="en-US" altLang="en-US" sz="1600" b="0" baseline="-25000" dirty="0">
              <a:latin typeface="Times New Roman" pitchFamily="-65" charset="0"/>
            </a:endParaRPr>
          </a:p>
        </p:txBody>
      </p:sp>
      <p:sp>
        <p:nvSpPr>
          <p:cNvPr id="25" name="Rectangle 64"/>
          <p:cNvSpPr>
            <a:spLocks noChangeArrowheads="1"/>
          </p:cNvSpPr>
          <p:nvPr/>
        </p:nvSpPr>
        <p:spPr bwMode="auto">
          <a:xfrm>
            <a:off x="2698237" y="2895600"/>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latin typeface="Times New Roman" pitchFamily="-65" charset="0"/>
              </a:rPr>
              <a:t>i</a:t>
            </a:r>
            <a:endParaRPr lang="en-US" altLang="en-US" sz="1600" b="0" i="1" dirty="0">
              <a:latin typeface="Times New Roman" pitchFamily="-65" charset="0"/>
            </a:endParaRPr>
          </a:p>
        </p:txBody>
      </p:sp>
      <p:sp>
        <p:nvSpPr>
          <p:cNvPr id="30" name="Rectangle 64"/>
          <p:cNvSpPr>
            <a:spLocks noChangeArrowheads="1"/>
          </p:cNvSpPr>
          <p:nvPr/>
        </p:nvSpPr>
        <p:spPr bwMode="auto">
          <a:xfrm>
            <a:off x="4787900" y="6186682"/>
            <a:ext cx="6976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10000</a:t>
            </a:r>
            <a:endParaRPr lang="en-US" altLang="en-US" sz="1600" b="0" baseline="30000" dirty="0">
              <a:latin typeface="Times New Roman" pitchFamily="-65" charset="0"/>
            </a:endParaRPr>
          </a:p>
        </p:txBody>
      </p:sp>
      <p:sp>
        <p:nvSpPr>
          <p:cNvPr id="31" name="Rectangle 30"/>
          <p:cNvSpPr/>
          <p:nvPr/>
        </p:nvSpPr>
        <p:spPr>
          <a:xfrm>
            <a:off x="4386553" y="6486723"/>
            <a:ext cx="902811" cy="307777"/>
          </a:xfrm>
          <a:prstGeom prst="rect">
            <a:avLst/>
          </a:prstGeom>
        </p:spPr>
        <p:txBody>
          <a:bodyPr wrap="none">
            <a:spAutoFit/>
          </a:bodyPr>
          <a:lstStyle/>
          <a:p>
            <a:r>
              <a:rPr lang="en-US" altLang="en-US" sz="1400" dirty="0"/>
              <a:t> </a:t>
            </a:r>
            <a:r>
              <a:rPr lang="en-US" altLang="en-US" sz="1400" dirty="0" smtClean="0"/>
              <a:t>billions $</a:t>
            </a:r>
            <a:endParaRPr lang="en-US" sz="1400" dirty="0"/>
          </a:p>
        </p:txBody>
      </p:sp>
      <p:graphicFrame>
        <p:nvGraphicFramePr>
          <p:cNvPr id="6" name="Object 5"/>
          <p:cNvGraphicFramePr>
            <a:graphicFrameLocks noChangeAspect="1"/>
          </p:cNvGraphicFramePr>
          <p:nvPr>
            <p:extLst>
              <p:ext uri="{D42A27DB-BD31-4B8C-83A1-F6EECF244321}">
                <p14:modId xmlns:p14="http://schemas.microsoft.com/office/powerpoint/2010/main" val="2075559672"/>
              </p:ext>
            </p:extLst>
          </p:nvPr>
        </p:nvGraphicFramePr>
        <p:xfrm>
          <a:off x="3702204" y="1992313"/>
          <a:ext cx="1616075" cy="322262"/>
        </p:xfrm>
        <a:graphic>
          <a:graphicData uri="http://schemas.openxmlformats.org/presentationml/2006/ole">
            <mc:AlternateContent xmlns:mc="http://schemas.openxmlformats.org/markup-compatibility/2006">
              <mc:Choice xmlns:v="urn:schemas-microsoft-com:vml" Requires="v">
                <p:oleObj spid="_x0000_s23608" name="Equation" r:id="rId4" imgW="888840" imgH="177480" progId="Equation.DSMT4">
                  <p:embed/>
                </p:oleObj>
              </mc:Choice>
              <mc:Fallback>
                <p:oleObj name="Equation" r:id="rId4" imgW="888840" imgH="177480" progId="Equation.DSMT4">
                  <p:embed/>
                  <p:pic>
                    <p:nvPicPr>
                      <p:cNvPr id="0" name="Object 4"/>
                      <p:cNvPicPr>
                        <a:picLocks noChangeAspect="1" noChangeArrowheads="1"/>
                      </p:cNvPicPr>
                      <p:nvPr/>
                    </p:nvPicPr>
                    <p:blipFill>
                      <a:blip r:embed="rId5"/>
                      <a:srcRect/>
                      <a:stretch>
                        <a:fillRect/>
                      </a:stretch>
                    </p:blipFill>
                    <p:spPr bwMode="auto">
                      <a:xfrm>
                        <a:off x="3702204" y="1992313"/>
                        <a:ext cx="1616075"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82034360"/>
              </p:ext>
            </p:extLst>
          </p:nvPr>
        </p:nvGraphicFramePr>
        <p:xfrm>
          <a:off x="2905125" y="1752600"/>
          <a:ext cx="762000" cy="762000"/>
        </p:xfrm>
        <a:graphic>
          <a:graphicData uri="http://schemas.openxmlformats.org/presentationml/2006/ole">
            <mc:AlternateContent xmlns:mc="http://schemas.openxmlformats.org/markup-compatibility/2006">
              <mc:Choice xmlns:v="urn:schemas-microsoft-com:vml" Requires="v">
                <p:oleObj spid="_x0000_s23609" name="Equation" r:id="rId6" imgW="419100" imgH="419100" progId="Equation.DSMT4">
                  <p:embed/>
                </p:oleObj>
              </mc:Choice>
              <mc:Fallback>
                <p:oleObj name="Equation" r:id="rId6" imgW="419100" imgH="4191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05125" y="17526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3" name="Content Placeholder 2"/>
          <p:cNvSpPr txBox="1">
            <a:spLocks/>
          </p:cNvSpPr>
          <p:nvPr/>
        </p:nvSpPr>
        <p:spPr bwMode="auto">
          <a:xfrm>
            <a:off x="1892300" y="785434"/>
            <a:ext cx="5257800" cy="600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altLang="en-US" sz="2400" b="1" dirty="0" smtClean="0">
                <a:ea typeface="ヒラギノ角ゴ Pro W3" pitchFamily="-65" charset="-128"/>
              </a:rPr>
              <a:t>Keynes</a:t>
            </a:r>
            <a:endParaRPr lang="en-US" dirty="0"/>
          </a:p>
        </p:txBody>
      </p:sp>
      <p:sp>
        <p:nvSpPr>
          <p:cNvPr id="24" name="Rectangle 23"/>
          <p:cNvSpPr/>
          <p:nvPr/>
        </p:nvSpPr>
        <p:spPr>
          <a:xfrm>
            <a:off x="304800" y="1316651"/>
            <a:ext cx="7322063" cy="400110"/>
          </a:xfrm>
          <a:prstGeom prst="rect">
            <a:avLst/>
          </a:prstGeom>
        </p:spPr>
        <p:txBody>
          <a:bodyPr wrap="square">
            <a:spAutoFit/>
          </a:bodyPr>
          <a:lstStyle/>
          <a:p>
            <a:pPr marL="0" indent="0">
              <a:buNone/>
            </a:pPr>
            <a:r>
              <a:rPr lang="en-US" altLang="en-US" sz="2000" dirty="0" smtClean="0"/>
              <a:t>Example: </a:t>
            </a:r>
            <a:r>
              <a:rPr lang="en-US" altLang="en-US" sz="2000" i="1" dirty="0" smtClean="0"/>
              <a:t>P</a:t>
            </a:r>
            <a:r>
              <a:rPr lang="en-US" altLang="en-US" sz="2000" dirty="0" smtClean="0"/>
              <a:t> = 1, </a:t>
            </a:r>
            <a:r>
              <a:rPr lang="en-US" altLang="en-US" sz="2000" i="1" dirty="0" smtClean="0"/>
              <a:t>V</a:t>
            </a:r>
            <a:r>
              <a:rPr lang="en-US" altLang="en-US" sz="2000" dirty="0" smtClean="0"/>
              <a:t> = 1.5, </a:t>
            </a:r>
            <a:r>
              <a:rPr lang="en-US" altLang="en-US" sz="2000" i="1" dirty="0" smtClean="0"/>
              <a:t>Y</a:t>
            </a:r>
            <a:r>
              <a:rPr lang="en-US" altLang="en-US" sz="2000" dirty="0" smtClean="0"/>
              <a:t> </a:t>
            </a:r>
            <a:r>
              <a:rPr lang="en-US" altLang="en-US" sz="2000" dirty="0"/>
              <a:t>= </a:t>
            </a:r>
            <a:r>
              <a:rPr lang="en-US" altLang="en-US" sz="2000" dirty="0" smtClean="0"/>
              <a:t>15,000, </a:t>
            </a:r>
            <a:r>
              <a:rPr lang="en-US" altLang="en-US" sz="2000" i="1" dirty="0" err="1" smtClean="0"/>
              <a:t>r</a:t>
            </a:r>
            <a:r>
              <a:rPr lang="en-US" altLang="en-US" sz="2000" i="1" baseline="-25000" dirty="0" err="1" smtClean="0"/>
              <a:t>b</a:t>
            </a:r>
            <a:r>
              <a:rPr lang="en-US" altLang="en-US" sz="2000" dirty="0" smtClean="0"/>
              <a:t> = 2, </a:t>
            </a:r>
            <a:r>
              <a:rPr lang="en-US" altLang="en-US" sz="2000" i="1" dirty="0" smtClean="0"/>
              <a:t>r</a:t>
            </a:r>
            <a:r>
              <a:rPr lang="en-US" altLang="en-US" sz="2000" i="1" baseline="-25000" dirty="0" smtClean="0"/>
              <a:t>e</a:t>
            </a:r>
            <a:r>
              <a:rPr lang="en-US" altLang="en-US" sz="2000" dirty="0" smtClean="0"/>
              <a:t> = 4, </a:t>
            </a:r>
            <a:r>
              <a:rPr lang="en-US" altLang="en-US" sz="2000" i="1" dirty="0" err="1" smtClean="0">
                <a:latin typeface="Symbol" panose="05050102010706020507" pitchFamily="18" charset="2"/>
              </a:rPr>
              <a:t>p</a:t>
            </a:r>
            <a:r>
              <a:rPr lang="en-US" altLang="en-US" sz="2000" i="1" baseline="-25000" dirty="0" err="1" smtClean="0"/>
              <a:t>e</a:t>
            </a:r>
            <a:r>
              <a:rPr lang="en-US" altLang="en-US" sz="2000" dirty="0" smtClean="0"/>
              <a:t> = 3</a:t>
            </a:r>
            <a:endParaRPr lang="en-US" sz="2000" dirty="0"/>
          </a:p>
        </p:txBody>
      </p:sp>
    </p:spTree>
    <p:extLst>
      <p:ext uri="{BB962C8B-B14F-4D97-AF65-F5344CB8AC3E}">
        <p14:creationId xmlns:p14="http://schemas.microsoft.com/office/powerpoint/2010/main" val="40791144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Line 12"/>
          <p:cNvSpPr>
            <a:spLocks noChangeShapeType="1"/>
          </p:cNvSpPr>
          <p:nvPr/>
        </p:nvSpPr>
        <p:spPr bwMode="auto">
          <a:xfrm>
            <a:off x="5143421" y="3219634"/>
            <a:ext cx="0" cy="2928446"/>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 name="Line 47"/>
          <p:cNvSpPr>
            <a:spLocks noChangeShapeType="1"/>
          </p:cNvSpPr>
          <p:nvPr/>
        </p:nvSpPr>
        <p:spPr bwMode="auto">
          <a:xfrm>
            <a:off x="3131625" y="2933540"/>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6" name="Line 55"/>
          <p:cNvSpPr>
            <a:spLocks noChangeShapeType="1"/>
          </p:cNvSpPr>
          <p:nvPr/>
        </p:nvSpPr>
        <p:spPr bwMode="auto">
          <a:xfrm flipV="1">
            <a:off x="3137048" y="6153030"/>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19" name="Line 65"/>
          <p:cNvSpPr>
            <a:spLocks noChangeShapeType="1"/>
          </p:cNvSpPr>
          <p:nvPr/>
        </p:nvSpPr>
        <p:spPr bwMode="auto">
          <a:xfrm flipH="1">
            <a:off x="3136387" y="4849429"/>
            <a:ext cx="2003425"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17" name="Title 1"/>
          <p:cNvSpPr>
            <a:spLocks noGrp="1"/>
          </p:cNvSpPr>
          <p:nvPr>
            <p:ph type="title"/>
          </p:nvPr>
        </p:nvSpPr>
        <p:spPr>
          <a:xfrm>
            <a:off x="457200" y="0"/>
            <a:ext cx="8229600" cy="1143000"/>
          </a:xfrm>
        </p:spPr>
        <p:txBody>
          <a:bodyPr/>
          <a:lstStyle/>
          <a:p>
            <a:r>
              <a:rPr lang="en-US" altLang="en-US" sz="4000" dirty="0" smtClean="0">
                <a:ea typeface="ヒラギノ角ゴ Pro W3" pitchFamily="-65" charset="-128"/>
              </a:rPr>
              <a:t>Money Demand</a:t>
            </a:r>
            <a:endParaRPr lang="en-US" sz="4000" dirty="0"/>
          </a:p>
        </p:txBody>
      </p:sp>
      <p:graphicFrame>
        <p:nvGraphicFramePr>
          <p:cNvPr id="2" name="Object 1"/>
          <p:cNvGraphicFramePr>
            <a:graphicFrameLocks noChangeAspect="1"/>
          </p:cNvGraphicFramePr>
          <p:nvPr>
            <p:extLst>
              <p:ext uri="{D42A27DB-BD31-4B8C-83A1-F6EECF244321}">
                <p14:modId xmlns:p14="http://schemas.microsoft.com/office/powerpoint/2010/main" val="3599821221"/>
              </p:ext>
            </p:extLst>
          </p:nvPr>
        </p:nvGraphicFramePr>
        <p:xfrm>
          <a:off x="2905125" y="1752600"/>
          <a:ext cx="762000" cy="762000"/>
        </p:xfrm>
        <a:graphic>
          <a:graphicData uri="http://schemas.openxmlformats.org/presentationml/2006/ole">
            <mc:AlternateContent xmlns:mc="http://schemas.openxmlformats.org/markup-compatibility/2006">
              <mc:Choice xmlns:v="urn:schemas-microsoft-com:vml" Requires="v">
                <p:oleObj spid="_x0000_s24633" name="Equation" r:id="rId4" imgW="419100" imgH="419100" progId="Equation.DSMT4">
                  <p:embed/>
                </p:oleObj>
              </mc:Choice>
              <mc:Fallback>
                <p:oleObj name="Equation" r:id="rId4" imgW="419100" imgH="4191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05125" y="17526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 name="Rectangle 48"/>
          <p:cNvSpPr>
            <a:spLocks noChangeArrowheads="1"/>
          </p:cNvSpPr>
          <p:nvPr/>
        </p:nvSpPr>
        <p:spPr bwMode="auto">
          <a:xfrm>
            <a:off x="5006507" y="2958811"/>
            <a:ext cx="774645" cy="30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a:latin typeface="Times New Roman" pitchFamily="-65" charset="0"/>
              </a:rPr>
              <a:t>MD</a:t>
            </a:r>
            <a:r>
              <a:rPr lang="en-US" altLang="en-US" sz="1400" b="0" baseline="-25000" dirty="0">
                <a:latin typeface="Times New Roman" pitchFamily="-65" charset="0"/>
              </a:rPr>
              <a:t>Fisher</a:t>
            </a:r>
          </a:p>
        </p:txBody>
      </p:sp>
      <p:sp>
        <p:nvSpPr>
          <p:cNvPr id="16" name="Rectangle 64"/>
          <p:cNvSpPr>
            <a:spLocks noChangeArrowheads="1"/>
          </p:cNvSpPr>
          <p:nvPr/>
        </p:nvSpPr>
        <p:spPr bwMode="auto">
          <a:xfrm>
            <a:off x="2698237" y="4690646"/>
            <a:ext cx="4411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2.5</a:t>
            </a:r>
            <a:endParaRPr lang="en-US" altLang="en-US" sz="1600" b="0" baseline="30000" dirty="0">
              <a:latin typeface="Times New Roman" pitchFamily="-65" charset="0"/>
            </a:endParaRPr>
          </a:p>
        </p:txBody>
      </p:sp>
      <p:sp>
        <p:nvSpPr>
          <p:cNvPr id="22" name="Rectangle 54"/>
          <p:cNvSpPr>
            <a:spLocks noChangeArrowheads="1"/>
          </p:cNvSpPr>
          <p:nvPr/>
        </p:nvSpPr>
        <p:spPr bwMode="auto">
          <a:xfrm>
            <a:off x="6044612" y="6171662"/>
            <a:ext cx="35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Times New Roman" pitchFamily="-65" charset="0"/>
              </a:rPr>
              <a:t>M</a:t>
            </a:r>
            <a:endParaRPr lang="en-US" altLang="en-US" sz="1600" b="0" baseline="-25000" dirty="0">
              <a:latin typeface="Times New Roman" pitchFamily="-65" charset="0"/>
            </a:endParaRPr>
          </a:p>
        </p:txBody>
      </p:sp>
      <p:sp>
        <p:nvSpPr>
          <p:cNvPr id="24" name="Rectangle 64"/>
          <p:cNvSpPr>
            <a:spLocks noChangeArrowheads="1"/>
          </p:cNvSpPr>
          <p:nvPr/>
        </p:nvSpPr>
        <p:spPr bwMode="auto">
          <a:xfrm>
            <a:off x="2698237" y="2895600"/>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latin typeface="Times New Roman" pitchFamily="-65" charset="0"/>
              </a:rPr>
              <a:t>i</a:t>
            </a:r>
            <a:endParaRPr lang="en-US" altLang="en-US" sz="1600" b="0" i="1" dirty="0">
              <a:latin typeface="Times New Roman" pitchFamily="-65" charset="0"/>
            </a:endParaRPr>
          </a:p>
        </p:txBody>
      </p:sp>
      <p:sp>
        <p:nvSpPr>
          <p:cNvPr id="28" name="Rectangle 64"/>
          <p:cNvSpPr>
            <a:spLocks noChangeArrowheads="1"/>
          </p:cNvSpPr>
          <p:nvPr/>
        </p:nvSpPr>
        <p:spPr bwMode="auto">
          <a:xfrm>
            <a:off x="4787900" y="6186682"/>
            <a:ext cx="6976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10000</a:t>
            </a:r>
            <a:endParaRPr lang="en-US" altLang="en-US" sz="1600" b="0" baseline="30000" dirty="0">
              <a:latin typeface="Times New Roman" pitchFamily="-65" charset="0"/>
            </a:endParaRPr>
          </a:p>
        </p:txBody>
      </p:sp>
      <p:sp>
        <p:nvSpPr>
          <p:cNvPr id="29" name="Rectangle 28"/>
          <p:cNvSpPr/>
          <p:nvPr/>
        </p:nvSpPr>
        <p:spPr>
          <a:xfrm>
            <a:off x="4386553" y="6486723"/>
            <a:ext cx="902811" cy="307777"/>
          </a:xfrm>
          <a:prstGeom prst="rect">
            <a:avLst/>
          </a:prstGeom>
        </p:spPr>
        <p:txBody>
          <a:bodyPr wrap="none">
            <a:spAutoFit/>
          </a:bodyPr>
          <a:lstStyle/>
          <a:p>
            <a:r>
              <a:rPr lang="en-US" altLang="en-US" sz="1400" dirty="0"/>
              <a:t> </a:t>
            </a:r>
            <a:r>
              <a:rPr lang="en-US" altLang="en-US" sz="1400" dirty="0" smtClean="0"/>
              <a:t>billions $</a:t>
            </a:r>
            <a:endParaRPr lang="en-US" sz="1400" dirty="0"/>
          </a:p>
        </p:txBody>
      </p:sp>
      <p:graphicFrame>
        <p:nvGraphicFramePr>
          <p:cNvPr id="5" name="Object 4"/>
          <p:cNvGraphicFramePr>
            <a:graphicFrameLocks noChangeAspect="1"/>
          </p:cNvGraphicFramePr>
          <p:nvPr>
            <p:extLst>
              <p:ext uri="{D42A27DB-BD31-4B8C-83A1-F6EECF244321}">
                <p14:modId xmlns:p14="http://schemas.microsoft.com/office/powerpoint/2010/main" val="3459334795"/>
              </p:ext>
            </p:extLst>
          </p:nvPr>
        </p:nvGraphicFramePr>
        <p:xfrm>
          <a:off x="3697365" y="1995488"/>
          <a:ext cx="2192337" cy="369887"/>
        </p:xfrm>
        <a:graphic>
          <a:graphicData uri="http://schemas.openxmlformats.org/presentationml/2006/ole">
            <mc:AlternateContent xmlns:mc="http://schemas.openxmlformats.org/markup-compatibility/2006">
              <mc:Choice xmlns:v="urn:schemas-microsoft-com:vml" Requires="v">
                <p:oleObj spid="_x0000_s24634" name="Equation" r:id="rId6" imgW="1206360" imgH="203040" progId="Equation.DSMT4">
                  <p:embed/>
                </p:oleObj>
              </mc:Choice>
              <mc:Fallback>
                <p:oleObj name="Equation" r:id="rId6" imgW="1206360" imgH="203040" progId="Equation.DSMT4">
                  <p:embed/>
                  <p:pic>
                    <p:nvPicPr>
                      <p:cNvPr id="0" name="Object 3"/>
                      <p:cNvPicPr>
                        <a:picLocks noChangeAspect="1" noChangeArrowheads="1"/>
                      </p:cNvPicPr>
                      <p:nvPr/>
                    </p:nvPicPr>
                    <p:blipFill>
                      <a:blip r:embed="rId7"/>
                      <a:srcRect/>
                      <a:stretch>
                        <a:fillRect/>
                      </a:stretch>
                    </p:blipFill>
                    <p:spPr bwMode="auto">
                      <a:xfrm>
                        <a:off x="3697365" y="1995488"/>
                        <a:ext cx="21923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1" name="Content Placeholder 2"/>
          <p:cNvSpPr txBox="1">
            <a:spLocks/>
          </p:cNvSpPr>
          <p:nvPr/>
        </p:nvSpPr>
        <p:spPr bwMode="auto">
          <a:xfrm>
            <a:off x="1892300" y="785434"/>
            <a:ext cx="5257800" cy="600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altLang="en-US" sz="2400" b="1" dirty="0" smtClean="0">
                <a:ea typeface="ヒラギノ角ゴ Pro W3" pitchFamily="-65" charset="-128"/>
              </a:rPr>
              <a:t>Keynes</a:t>
            </a:r>
            <a:endParaRPr lang="en-US" dirty="0"/>
          </a:p>
        </p:txBody>
      </p:sp>
      <p:sp>
        <p:nvSpPr>
          <p:cNvPr id="23" name="Rectangle 22"/>
          <p:cNvSpPr/>
          <p:nvPr/>
        </p:nvSpPr>
        <p:spPr>
          <a:xfrm>
            <a:off x="304800" y="1316651"/>
            <a:ext cx="7322063" cy="400110"/>
          </a:xfrm>
          <a:prstGeom prst="rect">
            <a:avLst/>
          </a:prstGeom>
        </p:spPr>
        <p:txBody>
          <a:bodyPr wrap="square">
            <a:spAutoFit/>
          </a:bodyPr>
          <a:lstStyle/>
          <a:p>
            <a:pPr marL="0" indent="0">
              <a:buNone/>
            </a:pPr>
            <a:r>
              <a:rPr lang="en-US" altLang="en-US" sz="2000" dirty="0" smtClean="0"/>
              <a:t>Example: </a:t>
            </a:r>
            <a:r>
              <a:rPr lang="en-US" altLang="en-US" sz="2000" i="1" dirty="0" smtClean="0"/>
              <a:t>P</a:t>
            </a:r>
            <a:r>
              <a:rPr lang="en-US" altLang="en-US" sz="2000" dirty="0" smtClean="0"/>
              <a:t> = 1, </a:t>
            </a:r>
            <a:r>
              <a:rPr lang="en-US" altLang="en-US" sz="2000" i="1" dirty="0" smtClean="0"/>
              <a:t>V</a:t>
            </a:r>
            <a:r>
              <a:rPr lang="en-US" altLang="en-US" sz="2000" dirty="0" smtClean="0"/>
              <a:t> = 1.5, </a:t>
            </a:r>
            <a:r>
              <a:rPr lang="en-US" altLang="en-US" sz="2000" i="1" dirty="0" smtClean="0"/>
              <a:t>Y</a:t>
            </a:r>
            <a:r>
              <a:rPr lang="en-US" altLang="en-US" sz="2000" dirty="0" smtClean="0"/>
              <a:t> </a:t>
            </a:r>
            <a:r>
              <a:rPr lang="en-US" altLang="en-US" sz="2000" dirty="0"/>
              <a:t>= </a:t>
            </a:r>
            <a:r>
              <a:rPr lang="en-US" altLang="en-US" sz="2000" dirty="0" smtClean="0"/>
              <a:t>15,000, </a:t>
            </a:r>
            <a:r>
              <a:rPr lang="en-US" altLang="en-US" sz="2000" i="1" dirty="0" err="1" smtClean="0"/>
              <a:t>r</a:t>
            </a:r>
            <a:r>
              <a:rPr lang="en-US" altLang="en-US" sz="2000" i="1" baseline="-25000" dirty="0" err="1" smtClean="0"/>
              <a:t>b</a:t>
            </a:r>
            <a:r>
              <a:rPr lang="en-US" altLang="en-US" sz="2000" dirty="0" smtClean="0"/>
              <a:t> = 2, </a:t>
            </a:r>
            <a:r>
              <a:rPr lang="en-US" altLang="en-US" sz="2000" i="1" dirty="0" smtClean="0"/>
              <a:t>r</a:t>
            </a:r>
            <a:r>
              <a:rPr lang="en-US" altLang="en-US" sz="2000" i="1" baseline="-25000" dirty="0" smtClean="0"/>
              <a:t>e</a:t>
            </a:r>
            <a:r>
              <a:rPr lang="en-US" altLang="en-US" sz="2000" dirty="0" smtClean="0"/>
              <a:t> = 4, </a:t>
            </a:r>
            <a:r>
              <a:rPr lang="en-US" altLang="en-US" sz="2000" i="1" dirty="0" err="1" smtClean="0">
                <a:latin typeface="Symbol" panose="05050102010706020507" pitchFamily="18" charset="2"/>
              </a:rPr>
              <a:t>p</a:t>
            </a:r>
            <a:r>
              <a:rPr lang="en-US" altLang="en-US" sz="2000" i="1" baseline="-25000" dirty="0" err="1" smtClean="0"/>
              <a:t>e</a:t>
            </a:r>
            <a:r>
              <a:rPr lang="en-US" altLang="en-US" sz="2000" dirty="0" smtClean="0"/>
              <a:t> = 3</a:t>
            </a:r>
            <a:endParaRPr lang="en-US" sz="2000" dirty="0"/>
          </a:p>
        </p:txBody>
      </p:sp>
    </p:spTree>
    <p:extLst>
      <p:ext uri="{BB962C8B-B14F-4D97-AF65-F5344CB8AC3E}">
        <p14:creationId xmlns:p14="http://schemas.microsoft.com/office/powerpoint/2010/main" val="17135190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Line 12"/>
          <p:cNvSpPr>
            <a:spLocks noChangeShapeType="1"/>
          </p:cNvSpPr>
          <p:nvPr/>
        </p:nvSpPr>
        <p:spPr bwMode="auto">
          <a:xfrm>
            <a:off x="5143421" y="3219634"/>
            <a:ext cx="0" cy="2928446"/>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 name="Line 47"/>
          <p:cNvSpPr>
            <a:spLocks noChangeShapeType="1"/>
          </p:cNvSpPr>
          <p:nvPr/>
        </p:nvSpPr>
        <p:spPr bwMode="auto">
          <a:xfrm>
            <a:off x="3131625" y="2933540"/>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6" name="Line 55"/>
          <p:cNvSpPr>
            <a:spLocks noChangeShapeType="1"/>
          </p:cNvSpPr>
          <p:nvPr/>
        </p:nvSpPr>
        <p:spPr bwMode="auto">
          <a:xfrm flipV="1">
            <a:off x="3137048" y="6153030"/>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19" name="Line 65"/>
          <p:cNvSpPr>
            <a:spLocks noChangeShapeType="1"/>
          </p:cNvSpPr>
          <p:nvPr/>
        </p:nvSpPr>
        <p:spPr bwMode="auto">
          <a:xfrm flipH="1">
            <a:off x="3136387" y="4849429"/>
            <a:ext cx="2003425"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17" name="Title 1"/>
          <p:cNvSpPr>
            <a:spLocks noGrp="1"/>
          </p:cNvSpPr>
          <p:nvPr>
            <p:ph type="title"/>
          </p:nvPr>
        </p:nvSpPr>
        <p:spPr>
          <a:xfrm>
            <a:off x="457200" y="0"/>
            <a:ext cx="8229600" cy="1143000"/>
          </a:xfrm>
        </p:spPr>
        <p:txBody>
          <a:bodyPr/>
          <a:lstStyle/>
          <a:p>
            <a:r>
              <a:rPr lang="en-US" altLang="en-US" sz="4000" dirty="0" smtClean="0">
                <a:ea typeface="ヒラギノ角ゴ Pro W3" pitchFamily="-65" charset="-128"/>
              </a:rPr>
              <a:t>Money Demand</a:t>
            </a:r>
            <a:endParaRPr lang="en-US" sz="4000" dirty="0"/>
          </a:p>
        </p:txBody>
      </p:sp>
      <p:sp>
        <p:nvSpPr>
          <p:cNvPr id="15" name="Rectangle 48"/>
          <p:cNvSpPr>
            <a:spLocks noChangeArrowheads="1"/>
          </p:cNvSpPr>
          <p:nvPr/>
        </p:nvSpPr>
        <p:spPr bwMode="auto">
          <a:xfrm>
            <a:off x="5006507" y="2958811"/>
            <a:ext cx="774645" cy="30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a:latin typeface="Times New Roman" pitchFamily="-65" charset="0"/>
              </a:rPr>
              <a:t>MD</a:t>
            </a:r>
            <a:r>
              <a:rPr lang="en-US" altLang="en-US" sz="1400" b="0" baseline="-25000" dirty="0">
                <a:latin typeface="Times New Roman" pitchFamily="-65" charset="0"/>
              </a:rPr>
              <a:t>Fisher</a:t>
            </a:r>
          </a:p>
        </p:txBody>
      </p:sp>
      <p:sp>
        <p:nvSpPr>
          <p:cNvPr id="16" name="Rectangle 64"/>
          <p:cNvSpPr>
            <a:spLocks noChangeArrowheads="1"/>
          </p:cNvSpPr>
          <p:nvPr/>
        </p:nvSpPr>
        <p:spPr bwMode="auto">
          <a:xfrm>
            <a:off x="2698237" y="4690646"/>
            <a:ext cx="4411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2.5</a:t>
            </a:r>
            <a:endParaRPr lang="en-US" altLang="en-US" sz="1600" b="0" baseline="30000" dirty="0">
              <a:latin typeface="Times New Roman" pitchFamily="-65" charset="0"/>
            </a:endParaRPr>
          </a:p>
        </p:txBody>
      </p:sp>
      <p:sp>
        <p:nvSpPr>
          <p:cNvPr id="22" name="Rectangle 54"/>
          <p:cNvSpPr>
            <a:spLocks noChangeArrowheads="1"/>
          </p:cNvSpPr>
          <p:nvPr/>
        </p:nvSpPr>
        <p:spPr bwMode="auto">
          <a:xfrm>
            <a:off x="6044612" y="6171662"/>
            <a:ext cx="35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Times New Roman" pitchFamily="-65" charset="0"/>
              </a:rPr>
              <a:t>M</a:t>
            </a:r>
            <a:endParaRPr lang="en-US" altLang="en-US" sz="1600" b="0" baseline="-25000" dirty="0">
              <a:latin typeface="Times New Roman" pitchFamily="-65" charset="0"/>
            </a:endParaRPr>
          </a:p>
        </p:txBody>
      </p:sp>
      <p:sp>
        <p:nvSpPr>
          <p:cNvPr id="24" name="Rectangle 64"/>
          <p:cNvSpPr>
            <a:spLocks noChangeArrowheads="1"/>
          </p:cNvSpPr>
          <p:nvPr/>
        </p:nvSpPr>
        <p:spPr bwMode="auto">
          <a:xfrm>
            <a:off x="2698237" y="2895600"/>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latin typeface="Times New Roman" pitchFamily="-65" charset="0"/>
              </a:rPr>
              <a:t>i</a:t>
            </a:r>
            <a:endParaRPr lang="en-US" altLang="en-US" sz="1600" b="0" i="1" dirty="0">
              <a:latin typeface="Times New Roman" pitchFamily="-65" charset="0"/>
            </a:endParaRPr>
          </a:p>
        </p:txBody>
      </p:sp>
      <p:sp>
        <p:nvSpPr>
          <p:cNvPr id="29" name="Rectangle 64"/>
          <p:cNvSpPr>
            <a:spLocks noChangeArrowheads="1"/>
          </p:cNvSpPr>
          <p:nvPr/>
        </p:nvSpPr>
        <p:spPr bwMode="auto">
          <a:xfrm>
            <a:off x="4787900" y="6186682"/>
            <a:ext cx="6976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10000</a:t>
            </a:r>
            <a:endParaRPr lang="en-US" altLang="en-US" sz="1600" b="0" baseline="30000" dirty="0">
              <a:latin typeface="Times New Roman" pitchFamily="-65" charset="0"/>
            </a:endParaRPr>
          </a:p>
        </p:txBody>
      </p:sp>
      <p:sp>
        <p:nvSpPr>
          <p:cNvPr id="30" name="Rectangle 29"/>
          <p:cNvSpPr/>
          <p:nvPr/>
        </p:nvSpPr>
        <p:spPr>
          <a:xfrm>
            <a:off x="4386553" y="6486723"/>
            <a:ext cx="902811" cy="307777"/>
          </a:xfrm>
          <a:prstGeom prst="rect">
            <a:avLst/>
          </a:prstGeom>
        </p:spPr>
        <p:txBody>
          <a:bodyPr wrap="none">
            <a:spAutoFit/>
          </a:bodyPr>
          <a:lstStyle/>
          <a:p>
            <a:r>
              <a:rPr lang="en-US" altLang="en-US" sz="1400" dirty="0"/>
              <a:t> </a:t>
            </a:r>
            <a:r>
              <a:rPr lang="en-US" altLang="en-US" sz="1400" dirty="0" smtClean="0"/>
              <a:t>billions $</a:t>
            </a:r>
            <a:endParaRPr lang="en-US" sz="1400" dirty="0"/>
          </a:p>
        </p:txBody>
      </p:sp>
      <p:graphicFrame>
        <p:nvGraphicFramePr>
          <p:cNvPr id="5" name="Object 4"/>
          <p:cNvGraphicFramePr>
            <a:graphicFrameLocks noChangeAspect="1"/>
          </p:cNvGraphicFramePr>
          <p:nvPr>
            <p:extLst>
              <p:ext uri="{D42A27DB-BD31-4B8C-83A1-F6EECF244321}">
                <p14:modId xmlns:p14="http://schemas.microsoft.com/office/powerpoint/2010/main" val="1127492496"/>
              </p:ext>
            </p:extLst>
          </p:nvPr>
        </p:nvGraphicFramePr>
        <p:xfrm>
          <a:off x="3699183" y="2000250"/>
          <a:ext cx="1616075" cy="322263"/>
        </p:xfrm>
        <a:graphic>
          <a:graphicData uri="http://schemas.openxmlformats.org/presentationml/2006/ole">
            <mc:AlternateContent xmlns:mc="http://schemas.openxmlformats.org/markup-compatibility/2006">
              <mc:Choice xmlns:v="urn:schemas-microsoft-com:vml" Requires="v">
                <p:oleObj spid="_x0000_s25652" name="Equation" r:id="rId4" imgW="888840" imgH="177480" progId="Equation.DSMT4">
                  <p:embed/>
                </p:oleObj>
              </mc:Choice>
              <mc:Fallback>
                <p:oleObj name="Equation" r:id="rId4" imgW="888840" imgH="177480" progId="Equation.DSMT4">
                  <p:embed/>
                  <p:pic>
                    <p:nvPicPr>
                      <p:cNvPr id="0" name="Object 4"/>
                      <p:cNvPicPr>
                        <a:picLocks noChangeAspect="1" noChangeArrowheads="1"/>
                      </p:cNvPicPr>
                      <p:nvPr/>
                    </p:nvPicPr>
                    <p:blipFill>
                      <a:blip r:embed="rId5"/>
                      <a:srcRect/>
                      <a:stretch>
                        <a:fillRect/>
                      </a:stretch>
                    </p:blipFill>
                    <p:spPr bwMode="auto">
                      <a:xfrm>
                        <a:off x="3699183" y="2000250"/>
                        <a:ext cx="1616075"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82034360"/>
              </p:ext>
            </p:extLst>
          </p:nvPr>
        </p:nvGraphicFramePr>
        <p:xfrm>
          <a:off x="2905125" y="1752600"/>
          <a:ext cx="762000" cy="762000"/>
        </p:xfrm>
        <a:graphic>
          <a:graphicData uri="http://schemas.openxmlformats.org/presentationml/2006/ole">
            <mc:AlternateContent xmlns:mc="http://schemas.openxmlformats.org/markup-compatibility/2006">
              <mc:Choice xmlns:v="urn:schemas-microsoft-com:vml" Requires="v">
                <p:oleObj spid="_x0000_s25653" name="Equation" r:id="rId6" imgW="419100" imgH="419100" progId="Equation.DSMT4">
                  <p:embed/>
                </p:oleObj>
              </mc:Choice>
              <mc:Fallback>
                <p:oleObj name="Equation" r:id="rId6" imgW="419100" imgH="4191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05125" y="17526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3" name="Content Placeholder 2"/>
          <p:cNvSpPr txBox="1">
            <a:spLocks/>
          </p:cNvSpPr>
          <p:nvPr/>
        </p:nvSpPr>
        <p:spPr bwMode="auto">
          <a:xfrm>
            <a:off x="1892300" y="785434"/>
            <a:ext cx="5257800" cy="600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altLang="en-US" sz="2400" b="1" dirty="0" smtClean="0">
                <a:ea typeface="ヒラギノ角ゴ Pro W3" pitchFamily="-65" charset="-128"/>
              </a:rPr>
              <a:t>Keynes</a:t>
            </a:r>
            <a:endParaRPr lang="en-US" dirty="0"/>
          </a:p>
        </p:txBody>
      </p:sp>
      <p:sp>
        <p:nvSpPr>
          <p:cNvPr id="25" name="Rectangle 24"/>
          <p:cNvSpPr/>
          <p:nvPr/>
        </p:nvSpPr>
        <p:spPr>
          <a:xfrm>
            <a:off x="304800" y="1316651"/>
            <a:ext cx="7322063" cy="400110"/>
          </a:xfrm>
          <a:prstGeom prst="rect">
            <a:avLst/>
          </a:prstGeom>
        </p:spPr>
        <p:txBody>
          <a:bodyPr wrap="square">
            <a:spAutoFit/>
          </a:bodyPr>
          <a:lstStyle/>
          <a:p>
            <a:pPr marL="0" indent="0">
              <a:buNone/>
            </a:pPr>
            <a:r>
              <a:rPr lang="en-US" altLang="en-US" sz="2000" dirty="0" smtClean="0"/>
              <a:t>Example: </a:t>
            </a:r>
            <a:r>
              <a:rPr lang="en-US" altLang="en-US" sz="2000" i="1" dirty="0" smtClean="0"/>
              <a:t>P</a:t>
            </a:r>
            <a:r>
              <a:rPr lang="en-US" altLang="en-US" sz="2000" dirty="0" smtClean="0"/>
              <a:t> = 1, </a:t>
            </a:r>
            <a:r>
              <a:rPr lang="en-US" altLang="en-US" sz="2000" i="1" dirty="0" smtClean="0"/>
              <a:t>V</a:t>
            </a:r>
            <a:r>
              <a:rPr lang="en-US" altLang="en-US" sz="2000" dirty="0" smtClean="0"/>
              <a:t> = 1.5, </a:t>
            </a:r>
            <a:r>
              <a:rPr lang="en-US" altLang="en-US" sz="2000" i="1" dirty="0" smtClean="0"/>
              <a:t>Y</a:t>
            </a:r>
            <a:r>
              <a:rPr lang="en-US" altLang="en-US" sz="2000" dirty="0" smtClean="0"/>
              <a:t> </a:t>
            </a:r>
            <a:r>
              <a:rPr lang="en-US" altLang="en-US" sz="2000" dirty="0"/>
              <a:t>= </a:t>
            </a:r>
            <a:r>
              <a:rPr lang="en-US" altLang="en-US" sz="2000" dirty="0" smtClean="0"/>
              <a:t>15,000, </a:t>
            </a:r>
            <a:r>
              <a:rPr lang="en-US" altLang="en-US" sz="2000" i="1" dirty="0" err="1" smtClean="0"/>
              <a:t>r</a:t>
            </a:r>
            <a:r>
              <a:rPr lang="en-US" altLang="en-US" sz="2000" i="1" baseline="-25000" dirty="0" err="1" smtClean="0"/>
              <a:t>b</a:t>
            </a:r>
            <a:r>
              <a:rPr lang="en-US" altLang="en-US" sz="2000" dirty="0" smtClean="0"/>
              <a:t> = 2, </a:t>
            </a:r>
            <a:r>
              <a:rPr lang="en-US" altLang="en-US" sz="2000" i="1" dirty="0" smtClean="0"/>
              <a:t>r</a:t>
            </a:r>
            <a:r>
              <a:rPr lang="en-US" altLang="en-US" sz="2000" i="1" baseline="-25000" dirty="0" smtClean="0"/>
              <a:t>e</a:t>
            </a:r>
            <a:r>
              <a:rPr lang="en-US" altLang="en-US" sz="2000" dirty="0" smtClean="0"/>
              <a:t> = 4, </a:t>
            </a:r>
            <a:r>
              <a:rPr lang="en-US" altLang="en-US" sz="2000" i="1" dirty="0" err="1" smtClean="0">
                <a:latin typeface="Symbol" panose="05050102010706020507" pitchFamily="18" charset="2"/>
              </a:rPr>
              <a:t>p</a:t>
            </a:r>
            <a:r>
              <a:rPr lang="en-US" altLang="en-US" sz="2000" i="1" baseline="-25000" dirty="0" err="1" smtClean="0"/>
              <a:t>e</a:t>
            </a:r>
            <a:r>
              <a:rPr lang="en-US" altLang="en-US" sz="2000" dirty="0" smtClean="0"/>
              <a:t> = 3</a:t>
            </a:r>
            <a:endParaRPr lang="en-US" sz="2000" dirty="0"/>
          </a:p>
        </p:txBody>
      </p:sp>
    </p:spTree>
    <p:extLst>
      <p:ext uri="{BB962C8B-B14F-4D97-AF65-F5344CB8AC3E}">
        <p14:creationId xmlns:p14="http://schemas.microsoft.com/office/powerpoint/2010/main" val="17135190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Line 12"/>
          <p:cNvSpPr>
            <a:spLocks noChangeShapeType="1"/>
          </p:cNvSpPr>
          <p:nvPr/>
        </p:nvSpPr>
        <p:spPr bwMode="auto">
          <a:xfrm>
            <a:off x="5143421" y="3219634"/>
            <a:ext cx="0" cy="2928446"/>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 name="Line 47"/>
          <p:cNvSpPr>
            <a:spLocks noChangeShapeType="1"/>
          </p:cNvSpPr>
          <p:nvPr/>
        </p:nvSpPr>
        <p:spPr bwMode="auto">
          <a:xfrm>
            <a:off x="3131625" y="2933540"/>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6" name="Line 55"/>
          <p:cNvSpPr>
            <a:spLocks noChangeShapeType="1"/>
          </p:cNvSpPr>
          <p:nvPr/>
        </p:nvSpPr>
        <p:spPr bwMode="auto">
          <a:xfrm flipV="1">
            <a:off x="3137048" y="6153030"/>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19" name="Line 65"/>
          <p:cNvSpPr>
            <a:spLocks noChangeShapeType="1"/>
          </p:cNvSpPr>
          <p:nvPr/>
        </p:nvSpPr>
        <p:spPr bwMode="auto">
          <a:xfrm flipH="1">
            <a:off x="3136387" y="4849429"/>
            <a:ext cx="2003425"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17" name="Title 1"/>
          <p:cNvSpPr>
            <a:spLocks noGrp="1"/>
          </p:cNvSpPr>
          <p:nvPr>
            <p:ph type="title"/>
          </p:nvPr>
        </p:nvSpPr>
        <p:spPr>
          <a:xfrm>
            <a:off x="457200" y="0"/>
            <a:ext cx="8229600" cy="1143000"/>
          </a:xfrm>
        </p:spPr>
        <p:txBody>
          <a:bodyPr/>
          <a:lstStyle/>
          <a:p>
            <a:r>
              <a:rPr lang="en-US" altLang="en-US" sz="4000" dirty="0" smtClean="0">
                <a:ea typeface="ヒラギノ角ゴ Pro W3" pitchFamily="-65" charset="-128"/>
              </a:rPr>
              <a:t>Money Demand</a:t>
            </a:r>
            <a:endParaRPr lang="en-US" sz="4000" dirty="0"/>
          </a:p>
        </p:txBody>
      </p:sp>
      <p:sp>
        <p:nvSpPr>
          <p:cNvPr id="15" name="Rectangle 48"/>
          <p:cNvSpPr>
            <a:spLocks noChangeArrowheads="1"/>
          </p:cNvSpPr>
          <p:nvPr/>
        </p:nvSpPr>
        <p:spPr bwMode="auto">
          <a:xfrm>
            <a:off x="5006507" y="2958811"/>
            <a:ext cx="774645" cy="30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a:latin typeface="Times New Roman" pitchFamily="-65" charset="0"/>
              </a:rPr>
              <a:t>MD</a:t>
            </a:r>
            <a:r>
              <a:rPr lang="en-US" altLang="en-US" sz="1400" b="0" baseline="-25000" dirty="0">
                <a:latin typeface="Times New Roman" pitchFamily="-65" charset="0"/>
              </a:rPr>
              <a:t>Fisher</a:t>
            </a:r>
          </a:p>
        </p:txBody>
      </p:sp>
      <p:sp>
        <p:nvSpPr>
          <p:cNvPr id="16" name="Rectangle 64"/>
          <p:cNvSpPr>
            <a:spLocks noChangeArrowheads="1"/>
          </p:cNvSpPr>
          <p:nvPr/>
        </p:nvSpPr>
        <p:spPr bwMode="auto">
          <a:xfrm>
            <a:off x="2698237" y="4690646"/>
            <a:ext cx="4411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solidFill>
                  <a:srgbClr val="FF0000"/>
                </a:solidFill>
                <a:latin typeface="Times New Roman" pitchFamily="-65" charset="0"/>
              </a:rPr>
              <a:t>2.5</a:t>
            </a:r>
            <a:endParaRPr lang="en-US" altLang="en-US" sz="1600" b="0" baseline="30000" dirty="0">
              <a:solidFill>
                <a:srgbClr val="FF0000"/>
              </a:solidFill>
              <a:latin typeface="Times New Roman" pitchFamily="-65" charset="0"/>
            </a:endParaRPr>
          </a:p>
        </p:txBody>
      </p:sp>
      <p:sp>
        <p:nvSpPr>
          <p:cNvPr id="22" name="Rectangle 54"/>
          <p:cNvSpPr>
            <a:spLocks noChangeArrowheads="1"/>
          </p:cNvSpPr>
          <p:nvPr/>
        </p:nvSpPr>
        <p:spPr bwMode="auto">
          <a:xfrm>
            <a:off x="6044612" y="6171662"/>
            <a:ext cx="35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Times New Roman" pitchFamily="-65" charset="0"/>
              </a:rPr>
              <a:t>M</a:t>
            </a:r>
            <a:endParaRPr lang="en-US" altLang="en-US" sz="1600" b="0" baseline="-25000" dirty="0">
              <a:latin typeface="Times New Roman" pitchFamily="-65" charset="0"/>
            </a:endParaRPr>
          </a:p>
        </p:txBody>
      </p:sp>
      <p:sp>
        <p:nvSpPr>
          <p:cNvPr id="24" name="Rectangle 64"/>
          <p:cNvSpPr>
            <a:spLocks noChangeArrowheads="1"/>
          </p:cNvSpPr>
          <p:nvPr/>
        </p:nvSpPr>
        <p:spPr bwMode="auto">
          <a:xfrm>
            <a:off x="2698237" y="2895600"/>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latin typeface="Times New Roman" pitchFamily="-65" charset="0"/>
              </a:rPr>
              <a:t>i</a:t>
            </a:r>
            <a:endParaRPr lang="en-US" altLang="en-US" sz="1600" b="0" i="1" dirty="0">
              <a:latin typeface="Times New Roman" pitchFamily="-65" charset="0"/>
            </a:endParaRPr>
          </a:p>
        </p:txBody>
      </p:sp>
      <p:sp>
        <p:nvSpPr>
          <p:cNvPr id="27" name="Rectangle 64"/>
          <p:cNvSpPr>
            <a:spLocks noChangeArrowheads="1"/>
          </p:cNvSpPr>
          <p:nvPr/>
        </p:nvSpPr>
        <p:spPr bwMode="auto">
          <a:xfrm>
            <a:off x="4787900" y="6186682"/>
            <a:ext cx="6976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10000</a:t>
            </a:r>
            <a:endParaRPr lang="en-US" altLang="en-US" sz="1600" b="0" baseline="30000" dirty="0">
              <a:latin typeface="Times New Roman" pitchFamily="-65" charset="0"/>
            </a:endParaRPr>
          </a:p>
        </p:txBody>
      </p:sp>
      <p:sp>
        <p:nvSpPr>
          <p:cNvPr id="28" name="Rectangle 27"/>
          <p:cNvSpPr/>
          <p:nvPr/>
        </p:nvSpPr>
        <p:spPr>
          <a:xfrm>
            <a:off x="4386553" y="6486723"/>
            <a:ext cx="902811" cy="307777"/>
          </a:xfrm>
          <a:prstGeom prst="rect">
            <a:avLst/>
          </a:prstGeom>
        </p:spPr>
        <p:txBody>
          <a:bodyPr wrap="none">
            <a:spAutoFit/>
          </a:bodyPr>
          <a:lstStyle/>
          <a:p>
            <a:r>
              <a:rPr lang="en-US" altLang="en-US" sz="1400" dirty="0"/>
              <a:t> </a:t>
            </a:r>
            <a:r>
              <a:rPr lang="en-US" altLang="en-US" sz="1400" dirty="0" smtClean="0"/>
              <a:t>billions $</a:t>
            </a:r>
            <a:endParaRPr lang="en-US" sz="1400" dirty="0"/>
          </a:p>
        </p:txBody>
      </p:sp>
      <p:graphicFrame>
        <p:nvGraphicFramePr>
          <p:cNvPr id="4" name="Object 3"/>
          <p:cNvGraphicFramePr>
            <a:graphicFrameLocks noChangeAspect="1"/>
          </p:cNvGraphicFramePr>
          <p:nvPr>
            <p:extLst>
              <p:ext uri="{D42A27DB-BD31-4B8C-83A1-F6EECF244321}">
                <p14:modId xmlns:p14="http://schemas.microsoft.com/office/powerpoint/2010/main" val="2382251566"/>
              </p:ext>
            </p:extLst>
          </p:nvPr>
        </p:nvGraphicFramePr>
        <p:xfrm>
          <a:off x="3700809" y="2000250"/>
          <a:ext cx="1893888" cy="322263"/>
        </p:xfrm>
        <a:graphic>
          <a:graphicData uri="http://schemas.openxmlformats.org/presentationml/2006/ole">
            <mc:AlternateContent xmlns:mc="http://schemas.openxmlformats.org/markup-compatibility/2006">
              <mc:Choice xmlns:v="urn:schemas-microsoft-com:vml" Requires="v">
                <p:oleObj spid="_x0000_s26676" name="Equation" r:id="rId4" imgW="1041120" imgH="177480" progId="Equation.DSMT4">
                  <p:embed/>
                </p:oleObj>
              </mc:Choice>
              <mc:Fallback>
                <p:oleObj name="Equation" r:id="rId4" imgW="1041120" imgH="177480" progId="Equation.DSMT4">
                  <p:embed/>
                  <p:pic>
                    <p:nvPicPr>
                      <p:cNvPr id="0" name="Object 4"/>
                      <p:cNvPicPr>
                        <a:picLocks noChangeAspect="1" noChangeArrowheads="1"/>
                      </p:cNvPicPr>
                      <p:nvPr/>
                    </p:nvPicPr>
                    <p:blipFill>
                      <a:blip r:embed="rId5"/>
                      <a:srcRect/>
                      <a:stretch>
                        <a:fillRect/>
                      </a:stretch>
                    </p:blipFill>
                    <p:spPr bwMode="auto">
                      <a:xfrm>
                        <a:off x="3700809" y="2000250"/>
                        <a:ext cx="1893888"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82034360"/>
              </p:ext>
            </p:extLst>
          </p:nvPr>
        </p:nvGraphicFramePr>
        <p:xfrm>
          <a:off x="2905125" y="1752600"/>
          <a:ext cx="762000" cy="762000"/>
        </p:xfrm>
        <a:graphic>
          <a:graphicData uri="http://schemas.openxmlformats.org/presentationml/2006/ole">
            <mc:AlternateContent xmlns:mc="http://schemas.openxmlformats.org/markup-compatibility/2006">
              <mc:Choice xmlns:v="urn:schemas-microsoft-com:vml" Requires="v">
                <p:oleObj spid="_x0000_s26677" name="Equation" r:id="rId6" imgW="419100" imgH="419100" progId="Equation.DSMT4">
                  <p:embed/>
                </p:oleObj>
              </mc:Choice>
              <mc:Fallback>
                <p:oleObj name="Equation" r:id="rId6" imgW="419100" imgH="4191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05125" y="17526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3" name="Content Placeholder 2"/>
          <p:cNvSpPr txBox="1">
            <a:spLocks/>
          </p:cNvSpPr>
          <p:nvPr/>
        </p:nvSpPr>
        <p:spPr bwMode="auto">
          <a:xfrm>
            <a:off x="1892300" y="785434"/>
            <a:ext cx="5257800" cy="600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altLang="en-US" sz="2400" b="1" dirty="0" smtClean="0">
                <a:ea typeface="ヒラギノ角ゴ Pro W3" pitchFamily="-65" charset="-128"/>
              </a:rPr>
              <a:t>Keynes</a:t>
            </a:r>
            <a:endParaRPr lang="en-US" dirty="0"/>
          </a:p>
        </p:txBody>
      </p:sp>
      <p:sp>
        <p:nvSpPr>
          <p:cNvPr id="25" name="Rectangle 24"/>
          <p:cNvSpPr/>
          <p:nvPr/>
        </p:nvSpPr>
        <p:spPr>
          <a:xfrm>
            <a:off x="304800" y="1316651"/>
            <a:ext cx="7322063" cy="400110"/>
          </a:xfrm>
          <a:prstGeom prst="rect">
            <a:avLst/>
          </a:prstGeom>
        </p:spPr>
        <p:txBody>
          <a:bodyPr wrap="square">
            <a:spAutoFit/>
          </a:bodyPr>
          <a:lstStyle/>
          <a:p>
            <a:pPr marL="0" indent="0">
              <a:buNone/>
            </a:pPr>
            <a:r>
              <a:rPr lang="en-US" altLang="en-US" sz="2000" dirty="0" smtClean="0"/>
              <a:t>Example: </a:t>
            </a:r>
            <a:r>
              <a:rPr lang="en-US" altLang="en-US" sz="2000" i="1" dirty="0" smtClean="0"/>
              <a:t>P</a:t>
            </a:r>
            <a:r>
              <a:rPr lang="en-US" altLang="en-US" sz="2000" dirty="0" smtClean="0"/>
              <a:t> = 1, </a:t>
            </a:r>
            <a:r>
              <a:rPr lang="en-US" altLang="en-US" sz="2000" i="1" dirty="0" smtClean="0"/>
              <a:t>V</a:t>
            </a:r>
            <a:r>
              <a:rPr lang="en-US" altLang="en-US" sz="2000" dirty="0" smtClean="0"/>
              <a:t> = 1.5, </a:t>
            </a:r>
            <a:r>
              <a:rPr lang="en-US" altLang="en-US" sz="2000" i="1" dirty="0" smtClean="0"/>
              <a:t>Y</a:t>
            </a:r>
            <a:r>
              <a:rPr lang="en-US" altLang="en-US" sz="2000" dirty="0" smtClean="0"/>
              <a:t> </a:t>
            </a:r>
            <a:r>
              <a:rPr lang="en-US" altLang="en-US" sz="2000" dirty="0"/>
              <a:t>= </a:t>
            </a:r>
            <a:r>
              <a:rPr lang="en-US" altLang="en-US" sz="2000" dirty="0" smtClean="0"/>
              <a:t>15,000, </a:t>
            </a:r>
            <a:r>
              <a:rPr lang="en-US" altLang="en-US" sz="2000" i="1" dirty="0" err="1" smtClean="0"/>
              <a:t>r</a:t>
            </a:r>
            <a:r>
              <a:rPr lang="en-US" altLang="en-US" sz="2000" i="1" baseline="-25000" dirty="0" err="1" smtClean="0"/>
              <a:t>b</a:t>
            </a:r>
            <a:r>
              <a:rPr lang="en-US" altLang="en-US" sz="2000" dirty="0" smtClean="0"/>
              <a:t> = 2, </a:t>
            </a:r>
            <a:r>
              <a:rPr lang="en-US" altLang="en-US" sz="2000" i="1" dirty="0" smtClean="0"/>
              <a:t>r</a:t>
            </a:r>
            <a:r>
              <a:rPr lang="en-US" altLang="en-US" sz="2000" i="1" baseline="-25000" dirty="0" smtClean="0"/>
              <a:t>e</a:t>
            </a:r>
            <a:r>
              <a:rPr lang="en-US" altLang="en-US" sz="2000" dirty="0" smtClean="0"/>
              <a:t> = 4, </a:t>
            </a:r>
            <a:r>
              <a:rPr lang="en-US" altLang="en-US" sz="2000" i="1" dirty="0" err="1" smtClean="0">
                <a:latin typeface="Symbol" panose="05050102010706020507" pitchFamily="18" charset="2"/>
              </a:rPr>
              <a:t>p</a:t>
            </a:r>
            <a:r>
              <a:rPr lang="en-US" altLang="en-US" sz="2000" i="1" baseline="-25000" dirty="0" err="1" smtClean="0"/>
              <a:t>e</a:t>
            </a:r>
            <a:r>
              <a:rPr lang="en-US" altLang="en-US" sz="2000" dirty="0" smtClean="0"/>
              <a:t> = 3</a:t>
            </a:r>
            <a:endParaRPr lang="en-US" sz="2000" dirty="0"/>
          </a:p>
        </p:txBody>
      </p:sp>
    </p:spTree>
    <p:extLst>
      <p:ext uri="{BB962C8B-B14F-4D97-AF65-F5344CB8AC3E}">
        <p14:creationId xmlns:p14="http://schemas.microsoft.com/office/powerpoint/2010/main" val="17135190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Line 12"/>
          <p:cNvSpPr>
            <a:spLocks noChangeShapeType="1"/>
          </p:cNvSpPr>
          <p:nvPr/>
        </p:nvSpPr>
        <p:spPr bwMode="auto">
          <a:xfrm>
            <a:off x="5143421" y="3219634"/>
            <a:ext cx="0" cy="2928446"/>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 name="Line 47"/>
          <p:cNvSpPr>
            <a:spLocks noChangeShapeType="1"/>
          </p:cNvSpPr>
          <p:nvPr/>
        </p:nvSpPr>
        <p:spPr bwMode="auto">
          <a:xfrm>
            <a:off x="3131625" y="2933540"/>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6" name="Line 55"/>
          <p:cNvSpPr>
            <a:spLocks noChangeShapeType="1"/>
          </p:cNvSpPr>
          <p:nvPr/>
        </p:nvSpPr>
        <p:spPr bwMode="auto">
          <a:xfrm flipV="1">
            <a:off x="3137048" y="6153030"/>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19" name="Line 65"/>
          <p:cNvSpPr>
            <a:spLocks noChangeShapeType="1"/>
          </p:cNvSpPr>
          <p:nvPr/>
        </p:nvSpPr>
        <p:spPr bwMode="auto">
          <a:xfrm flipH="1">
            <a:off x="3136387" y="4849429"/>
            <a:ext cx="2003425"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17" name="Title 1"/>
          <p:cNvSpPr>
            <a:spLocks noGrp="1"/>
          </p:cNvSpPr>
          <p:nvPr>
            <p:ph type="title"/>
          </p:nvPr>
        </p:nvSpPr>
        <p:spPr>
          <a:xfrm>
            <a:off x="457200" y="0"/>
            <a:ext cx="8229600" cy="1143000"/>
          </a:xfrm>
        </p:spPr>
        <p:txBody>
          <a:bodyPr/>
          <a:lstStyle/>
          <a:p>
            <a:r>
              <a:rPr lang="en-US" altLang="en-US" sz="4000" dirty="0" smtClean="0">
                <a:ea typeface="ヒラギノ角ゴ Pro W3" pitchFamily="-65" charset="-128"/>
              </a:rPr>
              <a:t>Money Demand</a:t>
            </a:r>
            <a:endParaRPr lang="en-US" sz="4000" dirty="0"/>
          </a:p>
        </p:txBody>
      </p:sp>
      <p:sp>
        <p:nvSpPr>
          <p:cNvPr id="15" name="Rectangle 48"/>
          <p:cNvSpPr>
            <a:spLocks noChangeArrowheads="1"/>
          </p:cNvSpPr>
          <p:nvPr/>
        </p:nvSpPr>
        <p:spPr bwMode="auto">
          <a:xfrm>
            <a:off x="5006507" y="2958811"/>
            <a:ext cx="774645" cy="30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a:latin typeface="Times New Roman" pitchFamily="-65" charset="0"/>
              </a:rPr>
              <a:t>MD</a:t>
            </a:r>
            <a:r>
              <a:rPr lang="en-US" altLang="en-US" sz="1400" b="0" baseline="-25000" dirty="0">
                <a:latin typeface="Times New Roman" pitchFamily="-65" charset="0"/>
              </a:rPr>
              <a:t>Fisher</a:t>
            </a:r>
          </a:p>
        </p:txBody>
      </p:sp>
      <p:sp>
        <p:nvSpPr>
          <p:cNvPr id="16" name="Rectangle 64"/>
          <p:cNvSpPr>
            <a:spLocks noChangeArrowheads="1"/>
          </p:cNvSpPr>
          <p:nvPr/>
        </p:nvSpPr>
        <p:spPr bwMode="auto">
          <a:xfrm>
            <a:off x="2698237" y="4690646"/>
            <a:ext cx="4411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2.5</a:t>
            </a:r>
            <a:endParaRPr lang="en-US" altLang="en-US" sz="1600" b="0" baseline="30000" dirty="0">
              <a:latin typeface="Times New Roman" pitchFamily="-65" charset="0"/>
            </a:endParaRPr>
          </a:p>
        </p:txBody>
      </p:sp>
      <p:sp>
        <p:nvSpPr>
          <p:cNvPr id="22" name="Rectangle 54"/>
          <p:cNvSpPr>
            <a:spLocks noChangeArrowheads="1"/>
          </p:cNvSpPr>
          <p:nvPr/>
        </p:nvSpPr>
        <p:spPr bwMode="auto">
          <a:xfrm>
            <a:off x="6044612" y="6171662"/>
            <a:ext cx="35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Times New Roman" pitchFamily="-65" charset="0"/>
              </a:rPr>
              <a:t>M</a:t>
            </a:r>
            <a:endParaRPr lang="en-US" altLang="en-US" sz="1600" b="0" baseline="-25000" dirty="0">
              <a:latin typeface="Times New Roman" pitchFamily="-65" charset="0"/>
            </a:endParaRPr>
          </a:p>
        </p:txBody>
      </p:sp>
      <p:sp>
        <p:nvSpPr>
          <p:cNvPr id="24" name="Rectangle 64"/>
          <p:cNvSpPr>
            <a:spLocks noChangeArrowheads="1"/>
          </p:cNvSpPr>
          <p:nvPr/>
        </p:nvSpPr>
        <p:spPr bwMode="auto">
          <a:xfrm>
            <a:off x="2698237" y="2895600"/>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latin typeface="Times New Roman" pitchFamily="-65" charset="0"/>
              </a:rPr>
              <a:t>i</a:t>
            </a:r>
            <a:endParaRPr lang="en-US" altLang="en-US" sz="1600" b="0" i="1" dirty="0">
              <a:latin typeface="Times New Roman" pitchFamily="-65" charset="0"/>
            </a:endParaRPr>
          </a:p>
        </p:txBody>
      </p:sp>
      <p:sp>
        <p:nvSpPr>
          <p:cNvPr id="27" name="Rectangle 64"/>
          <p:cNvSpPr>
            <a:spLocks noChangeArrowheads="1"/>
          </p:cNvSpPr>
          <p:nvPr/>
        </p:nvSpPr>
        <p:spPr bwMode="auto">
          <a:xfrm>
            <a:off x="4787900" y="6186682"/>
            <a:ext cx="6976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10000</a:t>
            </a:r>
            <a:endParaRPr lang="en-US" altLang="en-US" sz="1600" b="0" baseline="30000" dirty="0">
              <a:latin typeface="Times New Roman" pitchFamily="-65" charset="0"/>
            </a:endParaRPr>
          </a:p>
        </p:txBody>
      </p:sp>
      <p:sp>
        <p:nvSpPr>
          <p:cNvPr id="28" name="Rectangle 27"/>
          <p:cNvSpPr/>
          <p:nvPr/>
        </p:nvSpPr>
        <p:spPr>
          <a:xfrm>
            <a:off x="4386553" y="6486723"/>
            <a:ext cx="902811" cy="307777"/>
          </a:xfrm>
          <a:prstGeom prst="rect">
            <a:avLst/>
          </a:prstGeom>
        </p:spPr>
        <p:txBody>
          <a:bodyPr wrap="none">
            <a:spAutoFit/>
          </a:bodyPr>
          <a:lstStyle/>
          <a:p>
            <a:r>
              <a:rPr lang="en-US" altLang="en-US" sz="1400" dirty="0"/>
              <a:t> </a:t>
            </a:r>
            <a:r>
              <a:rPr lang="en-US" altLang="en-US" sz="1400" dirty="0" smtClean="0"/>
              <a:t>billions $</a:t>
            </a:r>
            <a:endParaRPr lang="en-US" sz="1400" dirty="0"/>
          </a:p>
        </p:txBody>
      </p:sp>
      <p:graphicFrame>
        <p:nvGraphicFramePr>
          <p:cNvPr id="4" name="Object 3"/>
          <p:cNvGraphicFramePr>
            <a:graphicFrameLocks noChangeAspect="1"/>
          </p:cNvGraphicFramePr>
          <p:nvPr>
            <p:extLst>
              <p:ext uri="{D42A27DB-BD31-4B8C-83A1-F6EECF244321}">
                <p14:modId xmlns:p14="http://schemas.microsoft.com/office/powerpoint/2010/main" val="2075120915"/>
              </p:ext>
            </p:extLst>
          </p:nvPr>
        </p:nvGraphicFramePr>
        <p:xfrm>
          <a:off x="3703984" y="2000250"/>
          <a:ext cx="1409700" cy="322263"/>
        </p:xfrm>
        <a:graphic>
          <a:graphicData uri="http://schemas.openxmlformats.org/presentationml/2006/ole">
            <mc:AlternateContent xmlns:mc="http://schemas.openxmlformats.org/markup-compatibility/2006">
              <mc:Choice xmlns:v="urn:schemas-microsoft-com:vml" Requires="v">
                <p:oleObj spid="_x0000_s27690" name="Equation" r:id="rId4" imgW="774360" imgH="177480" progId="Equation.DSMT4">
                  <p:embed/>
                </p:oleObj>
              </mc:Choice>
              <mc:Fallback>
                <p:oleObj name="Equation" r:id="rId4" imgW="774360" imgH="177480" progId="Equation.DSMT4">
                  <p:embed/>
                  <p:pic>
                    <p:nvPicPr>
                      <p:cNvPr id="0" name=""/>
                      <p:cNvPicPr>
                        <a:picLocks noChangeAspect="1" noChangeArrowheads="1"/>
                      </p:cNvPicPr>
                      <p:nvPr/>
                    </p:nvPicPr>
                    <p:blipFill>
                      <a:blip r:embed="rId5"/>
                      <a:srcRect/>
                      <a:stretch>
                        <a:fillRect/>
                      </a:stretch>
                    </p:blipFill>
                    <p:spPr bwMode="auto">
                      <a:xfrm>
                        <a:off x="3703984" y="2000250"/>
                        <a:ext cx="1409700"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82034360"/>
              </p:ext>
            </p:extLst>
          </p:nvPr>
        </p:nvGraphicFramePr>
        <p:xfrm>
          <a:off x="2905125" y="1752600"/>
          <a:ext cx="762000" cy="762000"/>
        </p:xfrm>
        <a:graphic>
          <a:graphicData uri="http://schemas.openxmlformats.org/presentationml/2006/ole">
            <mc:AlternateContent xmlns:mc="http://schemas.openxmlformats.org/markup-compatibility/2006">
              <mc:Choice xmlns:v="urn:schemas-microsoft-com:vml" Requires="v">
                <p:oleObj spid="_x0000_s27691" name="Equation" r:id="rId6" imgW="419100" imgH="419100" progId="Equation.DSMT4">
                  <p:embed/>
                </p:oleObj>
              </mc:Choice>
              <mc:Fallback>
                <p:oleObj name="Equation" r:id="rId6" imgW="419100" imgH="4191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05125" y="17526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3" name="Content Placeholder 2"/>
          <p:cNvSpPr txBox="1">
            <a:spLocks/>
          </p:cNvSpPr>
          <p:nvPr/>
        </p:nvSpPr>
        <p:spPr bwMode="auto">
          <a:xfrm>
            <a:off x="1892300" y="785434"/>
            <a:ext cx="5257800" cy="600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altLang="en-US" sz="2400" b="1" dirty="0" smtClean="0">
                <a:ea typeface="ヒラギノ角ゴ Pro W3" pitchFamily="-65" charset="-128"/>
              </a:rPr>
              <a:t>Keynes</a:t>
            </a:r>
            <a:endParaRPr lang="en-US" dirty="0"/>
          </a:p>
        </p:txBody>
      </p:sp>
      <p:sp>
        <p:nvSpPr>
          <p:cNvPr id="26" name="Rectangle 25"/>
          <p:cNvSpPr/>
          <p:nvPr/>
        </p:nvSpPr>
        <p:spPr>
          <a:xfrm>
            <a:off x="304800" y="1316651"/>
            <a:ext cx="7322063" cy="400110"/>
          </a:xfrm>
          <a:prstGeom prst="rect">
            <a:avLst/>
          </a:prstGeom>
        </p:spPr>
        <p:txBody>
          <a:bodyPr wrap="square">
            <a:spAutoFit/>
          </a:bodyPr>
          <a:lstStyle/>
          <a:p>
            <a:pPr marL="0" indent="0">
              <a:buNone/>
            </a:pPr>
            <a:r>
              <a:rPr lang="en-US" altLang="en-US" sz="2000" dirty="0" smtClean="0"/>
              <a:t>Example: </a:t>
            </a:r>
            <a:r>
              <a:rPr lang="en-US" altLang="en-US" sz="2000" i="1" dirty="0" smtClean="0"/>
              <a:t>P</a:t>
            </a:r>
            <a:r>
              <a:rPr lang="en-US" altLang="en-US" sz="2000" dirty="0" smtClean="0"/>
              <a:t> = 1, </a:t>
            </a:r>
            <a:r>
              <a:rPr lang="en-US" altLang="en-US" sz="2000" i="1" dirty="0" smtClean="0"/>
              <a:t>V</a:t>
            </a:r>
            <a:r>
              <a:rPr lang="en-US" altLang="en-US" sz="2000" dirty="0" smtClean="0"/>
              <a:t> = 1.5, </a:t>
            </a:r>
            <a:r>
              <a:rPr lang="en-US" altLang="en-US" sz="2000" i="1" dirty="0" smtClean="0"/>
              <a:t>Y</a:t>
            </a:r>
            <a:r>
              <a:rPr lang="en-US" altLang="en-US" sz="2000" dirty="0" smtClean="0"/>
              <a:t> </a:t>
            </a:r>
            <a:r>
              <a:rPr lang="en-US" altLang="en-US" sz="2000" dirty="0"/>
              <a:t>= </a:t>
            </a:r>
            <a:r>
              <a:rPr lang="en-US" altLang="en-US" sz="2000" dirty="0" smtClean="0"/>
              <a:t>15,000, </a:t>
            </a:r>
            <a:r>
              <a:rPr lang="en-US" altLang="en-US" sz="2000" i="1" dirty="0" err="1" smtClean="0"/>
              <a:t>r</a:t>
            </a:r>
            <a:r>
              <a:rPr lang="en-US" altLang="en-US" sz="2000" i="1" baseline="-25000" dirty="0" err="1" smtClean="0"/>
              <a:t>b</a:t>
            </a:r>
            <a:r>
              <a:rPr lang="en-US" altLang="en-US" sz="2000" dirty="0" smtClean="0"/>
              <a:t> = 2, </a:t>
            </a:r>
            <a:r>
              <a:rPr lang="en-US" altLang="en-US" sz="2000" i="1" dirty="0" smtClean="0"/>
              <a:t>r</a:t>
            </a:r>
            <a:r>
              <a:rPr lang="en-US" altLang="en-US" sz="2000" i="1" baseline="-25000" dirty="0" smtClean="0"/>
              <a:t>e</a:t>
            </a:r>
            <a:r>
              <a:rPr lang="en-US" altLang="en-US" sz="2000" dirty="0" smtClean="0"/>
              <a:t> = 4, </a:t>
            </a:r>
            <a:r>
              <a:rPr lang="en-US" altLang="en-US" sz="2000" i="1" dirty="0" err="1" smtClean="0">
                <a:latin typeface="Symbol" panose="05050102010706020507" pitchFamily="18" charset="2"/>
              </a:rPr>
              <a:t>p</a:t>
            </a:r>
            <a:r>
              <a:rPr lang="en-US" altLang="en-US" sz="2000" i="1" baseline="-25000" dirty="0" err="1" smtClean="0"/>
              <a:t>e</a:t>
            </a:r>
            <a:r>
              <a:rPr lang="en-US" altLang="en-US" sz="2000" dirty="0" smtClean="0"/>
              <a:t> = 3</a:t>
            </a:r>
            <a:endParaRPr lang="en-US" sz="2000" dirty="0"/>
          </a:p>
        </p:txBody>
      </p:sp>
    </p:spTree>
    <p:extLst>
      <p:ext uri="{BB962C8B-B14F-4D97-AF65-F5344CB8AC3E}">
        <p14:creationId xmlns:p14="http://schemas.microsoft.com/office/powerpoint/2010/main" val="6141468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Line 12"/>
          <p:cNvSpPr>
            <a:spLocks noChangeShapeType="1"/>
          </p:cNvSpPr>
          <p:nvPr/>
        </p:nvSpPr>
        <p:spPr bwMode="auto">
          <a:xfrm>
            <a:off x="5143421" y="3219634"/>
            <a:ext cx="0" cy="2928446"/>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 name="Line 47"/>
          <p:cNvSpPr>
            <a:spLocks noChangeShapeType="1"/>
          </p:cNvSpPr>
          <p:nvPr/>
        </p:nvSpPr>
        <p:spPr bwMode="auto">
          <a:xfrm>
            <a:off x="3131625" y="2933540"/>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6" name="Line 55"/>
          <p:cNvSpPr>
            <a:spLocks noChangeShapeType="1"/>
          </p:cNvSpPr>
          <p:nvPr/>
        </p:nvSpPr>
        <p:spPr bwMode="auto">
          <a:xfrm flipV="1">
            <a:off x="3137048" y="6153030"/>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19" name="Line 65"/>
          <p:cNvSpPr>
            <a:spLocks noChangeShapeType="1"/>
          </p:cNvSpPr>
          <p:nvPr/>
        </p:nvSpPr>
        <p:spPr bwMode="auto">
          <a:xfrm flipH="1">
            <a:off x="3136387" y="4849429"/>
            <a:ext cx="2003425"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17" name="Title 1"/>
          <p:cNvSpPr>
            <a:spLocks noGrp="1"/>
          </p:cNvSpPr>
          <p:nvPr>
            <p:ph type="title"/>
          </p:nvPr>
        </p:nvSpPr>
        <p:spPr>
          <a:xfrm>
            <a:off x="457200" y="0"/>
            <a:ext cx="8229600" cy="1143000"/>
          </a:xfrm>
        </p:spPr>
        <p:txBody>
          <a:bodyPr/>
          <a:lstStyle/>
          <a:p>
            <a:r>
              <a:rPr lang="en-US" altLang="en-US" sz="4000" dirty="0" smtClean="0">
                <a:ea typeface="ヒラギノ角ゴ Pro W3" pitchFamily="-65" charset="-128"/>
              </a:rPr>
              <a:t>Money Demand</a:t>
            </a:r>
            <a:endParaRPr lang="en-US" sz="4000" dirty="0"/>
          </a:p>
        </p:txBody>
      </p:sp>
      <p:sp>
        <p:nvSpPr>
          <p:cNvPr id="15" name="Rectangle 48"/>
          <p:cNvSpPr>
            <a:spLocks noChangeArrowheads="1"/>
          </p:cNvSpPr>
          <p:nvPr/>
        </p:nvSpPr>
        <p:spPr bwMode="auto">
          <a:xfrm>
            <a:off x="5006507" y="2958811"/>
            <a:ext cx="774645" cy="30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a:latin typeface="Times New Roman" pitchFamily="-65" charset="0"/>
              </a:rPr>
              <a:t>MD</a:t>
            </a:r>
            <a:r>
              <a:rPr lang="en-US" altLang="en-US" sz="1400" b="0" baseline="-25000" dirty="0">
                <a:latin typeface="Times New Roman" pitchFamily="-65" charset="0"/>
              </a:rPr>
              <a:t>Fisher</a:t>
            </a:r>
          </a:p>
        </p:txBody>
      </p:sp>
      <p:sp>
        <p:nvSpPr>
          <p:cNvPr id="16" name="Rectangle 64"/>
          <p:cNvSpPr>
            <a:spLocks noChangeArrowheads="1"/>
          </p:cNvSpPr>
          <p:nvPr/>
        </p:nvSpPr>
        <p:spPr bwMode="auto">
          <a:xfrm>
            <a:off x="2698237" y="4690646"/>
            <a:ext cx="4411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2.5</a:t>
            </a:r>
            <a:endParaRPr lang="en-US" altLang="en-US" sz="1600" b="0" baseline="30000" dirty="0">
              <a:latin typeface="Times New Roman" pitchFamily="-65" charset="0"/>
            </a:endParaRPr>
          </a:p>
        </p:txBody>
      </p:sp>
      <p:sp>
        <p:nvSpPr>
          <p:cNvPr id="22" name="Rectangle 54"/>
          <p:cNvSpPr>
            <a:spLocks noChangeArrowheads="1"/>
          </p:cNvSpPr>
          <p:nvPr/>
        </p:nvSpPr>
        <p:spPr bwMode="auto">
          <a:xfrm>
            <a:off x="6044612" y="6171662"/>
            <a:ext cx="35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Times New Roman" pitchFamily="-65" charset="0"/>
              </a:rPr>
              <a:t>M</a:t>
            </a:r>
            <a:endParaRPr lang="en-US" altLang="en-US" sz="1600" b="0" baseline="-25000" dirty="0">
              <a:latin typeface="Times New Roman" pitchFamily="-65" charset="0"/>
            </a:endParaRPr>
          </a:p>
        </p:txBody>
      </p:sp>
      <p:sp>
        <p:nvSpPr>
          <p:cNvPr id="24" name="Rectangle 64"/>
          <p:cNvSpPr>
            <a:spLocks noChangeArrowheads="1"/>
          </p:cNvSpPr>
          <p:nvPr/>
        </p:nvSpPr>
        <p:spPr bwMode="auto">
          <a:xfrm>
            <a:off x="2698237" y="2895600"/>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latin typeface="Times New Roman" pitchFamily="-65" charset="0"/>
              </a:rPr>
              <a:t>i</a:t>
            </a:r>
            <a:endParaRPr lang="en-US" altLang="en-US" sz="1600" b="0" i="1" dirty="0">
              <a:latin typeface="Times New Roman" pitchFamily="-65" charset="0"/>
            </a:endParaRPr>
          </a:p>
        </p:txBody>
      </p:sp>
      <p:sp>
        <p:nvSpPr>
          <p:cNvPr id="27" name="Rectangle 64"/>
          <p:cNvSpPr>
            <a:spLocks noChangeArrowheads="1"/>
          </p:cNvSpPr>
          <p:nvPr/>
        </p:nvSpPr>
        <p:spPr bwMode="auto">
          <a:xfrm>
            <a:off x="4787900" y="6186682"/>
            <a:ext cx="6976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solidFill>
                  <a:srgbClr val="FF0000"/>
                </a:solidFill>
                <a:latin typeface="Times New Roman" pitchFamily="-65" charset="0"/>
              </a:rPr>
              <a:t>10000</a:t>
            </a:r>
            <a:endParaRPr lang="en-US" altLang="en-US" sz="1600" b="0" baseline="30000" dirty="0">
              <a:solidFill>
                <a:srgbClr val="FF0000"/>
              </a:solidFill>
              <a:latin typeface="Times New Roman" pitchFamily="-65" charset="0"/>
            </a:endParaRPr>
          </a:p>
        </p:txBody>
      </p:sp>
      <p:sp>
        <p:nvSpPr>
          <p:cNvPr id="28" name="Rectangle 27"/>
          <p:cNvSpPr/>
          <p:nvPr/>
        </p:nvSpPr>
        <p:spPr>
          <a:xfrm>
            <a:off x="4386553" y="6486723"/>
            <a:ext cx="902811" cy="307777"/>
          </a:xfrm>
          <a:prstGeom prst="rect">
            <a:avLst/>
          </a:prstGeom>
        </p:spPr>
        <p:txBody>
          <a:bodyPr wrap="none">
            <a:spAutoFit/>
          </a:bodyPr>
          <a:lstStyle/>
          <a:p>
            <a:r>
              <a:rPr lang="en-US" altLang="en-US" sz="1400" dirty="0"/>
              <a:t> </a:t>
            </a:r>
            <a:r>
              <a:rPr lang="en-US" altLang="en-US" sz="1400" dirty="0" smtClean="0"/>
              <a:t>billions $</a:t>
            </a:r>
            <a:endParaRPr lang="en-US" sz="1400" dirty="0"/>
          </a:p>
        </p:txBody>
      </p:sp>
      <p:graphicFrame>
        <p:nvGraphicFramePr>
          <p:cNvPr id="4" name="Object 3"/>
          <p:cNvGraphicFramePr>
            <a:graphicFrameLocks noChangeAspect="1"/>
          </p:cNvGraphicFramePr>
          <p:nvPr>
            <p:extLst>
              <p:ext uri="{D42A27DB-BD31-4B8C-83A1-F6EECF244321}">
                <p14:modId xmlns:p14="http://schemas.microsoft.com/office/powerpoint/2010/main" val="2222747909"/>
              </p:ext>
            </p:extLst>
          </p:nvPr>
        </p:nvGraphicFramePr>
        <p:xfrm>
          <a:off x="3703896" y="2000730"/>
          <a:ext cx="739775" cy="322262"/>
        </p:xfrm>
        <a:graphic>
          <a:graphicData uri="http://schemas.openxmlformats.org/presentationml/2006/ole">
            <mc:AlternateContent xmlns:mc="http://schemas.openxmlformats.org/markup-compatibility/2006">
              <mc:Choice xmlns:v="urn:schemas-microsoft-com:vml" Requires="v">
                <p:oleObj spid="_x0000_s28712" name="Equation" r:id="rId4" imgW="406080" imgH="177480" progId="Equation.DSMT4">
                  <p:embed/>
                </p:oleObj>
              </mc:Choice>
              <mc:Fallback>
                <p:oleObj name="Equation" r:id="rId4" imgW="406080" imgH="177480" progId="Equation.DSMT4">
                  <p:embed/>
                  <p:pic>
                    <p:nvPicPr>
                      <p:cNvPr id="0" name=""/>
                      <p:cNvPicPr>
                        <a:picLocks noChangeAspect="1" noChangeArrowheads="1"/>
                      </p:cNvPicPr>
                      <p:nvPr/>
                    </p:nvPicPr>
                    <p:blipFill>
                      <a:blip r:embed="rId5"/>
                      <a:srcRect/>
                      <a:stretch>
                        <a:fillRect/>
                      </a:stretch>
                    </p:blipFill>
                    <p:spPr bwMode="auto">
                      <a:xfrm>
                        <a:off x="3703896" y="2000730"/>
                        <a:ext cx="739775"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82034360"/>
              </p:ext>
            </p:extLst>
          </p:nvPr>
        </p:nvGraphicFramePr>
        <p:xfrm>
          <a:off x="2905125" y="1752600"/>
          <a:ext cx="762000" cy="762000"/>
        </p:xfrm>
        <a:graphic>
          <a:graphicData uri="http://schemas.openxmlformats.org/presentationml/2006/ole">
            <mc:AlternateContent xmlns:mc="http://schemas.openxmlformats.org/markup-compatibility/2006">
              <mc:Choice xmlns:v="urn:schemas-microsoft-com:vml" Requires="v">
                <p:oleObj spid="_x0000_s28713" name="Equation" r:id="rId6" imgW="419100" imgH="419100" progId="Equation.DSMT4">
                  <p:embed/>
                </p:oleObj>
              </mc:Choice>
              <mc:Fallback>
                <p:oleObj name="Equation" r:id="rId6" imgW="419100" imgH="4191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05125" y="17526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3" name="Content Placeholder 2"/>
          <p:cNvSpPr txBox="1">
            <a:spLocks/>
          </p:cNvSpPr>
          <p:nvPr/>
        </p:nvSpPr>
        <p:spPr bwMode="auto">
          <a:xfrm>
            <a:off x="1892300" y="785434"/>
            <a:ext cx="5257800" cy="600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altLang="en-US" sz="2400" b="1" dirty="0" smtClean="0">
                <a:ea typeface="ヒラギノ角ゴ Pro W3" pitchFamily="-65" charset="-128"/>
              </a:rPr>
              <a:t>Keynes</a:t>
            </a:r>
            <a:endParaRPr lang="en-US" dirty="0"/>
          </a:p>
        </p:txBody>
      </p:sp>
      <p:sp>
        <p:nvSpPr>
          <p:cNvPr id="26" name="Rectangle 25"/>
          <p:cNvSpPr/>
          <p:nvPr/>
        </p:nvSpPr>
        <p:spPr>
          <a:xfrm>
            <a:off x="304800" y="1316651"/>
            <a:ext cx="7322063" cy="400110"/>
          </a:xfrm>
          <a:prstGeom prst="rect">
            <a:avLst/>
          </a:prstGeom>
        </p:spPr>
        <p:txBody>
          <a:bodyPr wrap="square">
            <a:spAutoFit/>
          </a:bodyPr>
          <a:lstStyle/>
          <a:p>
            <a:pPr marL="0" indent="0">
              <a:buNone/>
            </a:pPr>
            <a:r>
              <a:rPr lang="en-US" altLang="en-US" sz="2000" dirty="0" smtClean="0"/>
              <a:t>Example: </a:t>
            </a:r>
            <a:r>
              <a:rPr lang="en-US" altLang="en-US" sz="2000" i="1" dirty="0" smtClean="0"/>
              <a:t>P</a:t>
            </a:r>
            <a:r>
              <a:rPr lang="en-US" altLang="en-US" sz="2000" dirty="0" smtClean="0"/>
              <a:t> = 1, </a:t>
            </a:r>
            <a:r>
              <a:rPr lang="en-US" altLang="en-US" sz="2000" i="1" dirty="0" smtClean="0"/>
              <a:t>V</a:t>
            </a:r>
            <a:r>
              <a:rPr lang="en-US" altLang="en-US" sz="2000" dirty="0" smtClean="0"/>
              <a:t> = 1.5, </a:t>
            </a:r>
            <a:r>
              <a:rPr lang="en-US" altLang="en-US" sz="2000" i="1" dirty="0" smtClean="0"/>
              <a:t>Y</a:t>
            </a:r>
            <a:r>
              <a:rPr lang="en-US" altLang="en-US" sz="2000" dirty="0" smtClean="0"/>
              <a:t> </a:t>
            </a:r>
            <a:r>
              <a:rPr lang="en-US" altLang="en-US" sz="2000" dirty="0"/>
              <a:t>= </a:t>
            </a:r>
            <a:r>
              <a:rPr lang="en-US" altLang="en-US" sz="2000" dirty="0" smtClean="0"/>
              <a:t>15,000, </a:t>
            </a:r>
            <a:r>
              <a:rPr lang="en-US" altLang="en-US" sz="2000" i="1" dirty="0" err="1" smtClean="0"/>
              <a:t>r</a:t>
            </a:r>
            <a:r>
              <a:rPr lang="en-US" altLang="en-US" sz="2000" i="1" baseline="-25000" dirty="0" err="1" smtClean="0"/>
              <a:t>b</a:t>
            </a:r>
            <a:r>
              <a:rPr lang="en-US" altLang="en-US" sz="2000" dirty="0" smtClean="0"/>
              <a:t> = 2, </a:t>
            </a:r>
            <a:r>
              <a:rPr lang="en-US" altLang="en-US" sz="2000" i="1" dirty="0" smtClean="0"/>
              <a:t>r</a:t>
            </a:r>
            <a:r>
              <a:rPr lang="en-US" altLang="en-US" sz="2000" i="1" baseline="-25000" dirty="0" smtClean="0"/>
              <a:t>e</a:t>
            </a:r>
            <a:r>
              <a:rPr lang="en-US" altLang="en-US" sz="2000" dirty="0" smtClean="0"/>
              <a:t> = 4, </a:t>
            </a:r>
            <a:r>
              <a:rPr lang="en-US" altLang="en-US" sz="2000" i="1" dirty="0" err="1" smtClean="0">
                <a:latin typeface="Symbol" panose="05050102010706020507" pitchFamily="18" charset="2"/>
              </a:rPr>
              <a:t>p</a:t>
            </a:r>
            <a:r>
              <a:rPr lang="en-US" altLang="en-US" sz="2000" i="1" baseline="-25000" dirty="0" err="1" smtClean="0"/>
              <a:t>e</a:t>
            </a:r>
            <a:r>
              <a:rPr lang="en-US" altLang="en-US" sz="2000" dirty="0" smtClean="0"/>
              <a:t> = 3</a:t>
            </a:r>
            <a:endParaRPr lang="en-US" sz="2000" dirty="0"/>
          </a:p>
        </p:txBody>
      </p:sp>
    </p:spTree>
    <p:extLst>
      <p:ext uri="{BB962C8B-B14F-4D97-AF65-F5344CB8AC3E}">
        <p14:creationId xmlns:p14="http://schemas.microsoft.com/office/powerpoint/2010/main" val="42077222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Line 12"/>
          <p:cNvSpPr>
            <a:spLocks noChangeShapeType="1"/>
          </p:cNvSpPr>
          <p:nvPr/>
        </p:nvSpPr>
        <p:spPr bwMode="auto">
          <a:xfrm>
            <a:off x="5143421" y="3219634"/>
            <a:ext cx="0" cy="2928446"/>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 name="Line 47"/>
          <p:cNvSpPr>
            <a:spLocks noChangeShapeType="1"/>
          </p:cNvSpPr>
          <p:nvPr/>
        </p:nvSpPr>
        <p:spPr bwMode="auto">
          <a:xfrm>
            <a:off x="3131625" y="2933540"/>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6" name="Line 55"/>
          <p:cNvSpPr>
            <a:spLocks noChangeShapeType="1"/>
          </p:cNvSpPr>
          <p:nvPr/>
        </p:nvSpPr>
        <p:spPr bwMode="auto">
          <a:xfrm flipV="1">
            <a:off x="3137048" y="6153030"/>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19" name="Line 65"/>
          <p:cNvSpPr>
            <a:spLocks noChangeShapeType="1"/>
          </p:cNvSpPr>
          <p:nvPr/>
        </p:nvSpPr>
        <p:spPr bwMode="auto">
          <a:xfrm flipH="1">
            <a:off x="3136387" y="4849429"/>
            <a:ext cx="2003425"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17" name="Title 1"/>
          <p:cNvSpPr>
            <a:spLocks noGrp="1"/>
          </p:cNvSpPr>
          <p:nvPr>
            <p:ph type="title"/>
          </p:nvPr>
        </p:nvSpPr>
        <p:spPr>
          <a:xfrm>
            <a:off x="457200" y="0"/>
            <a:ext cx="8229600" cy="1143000"/>
          </a:xfrm>
        </p:spPr>
        <p:txBody>
          <a:bodyPr/>
          <a:lstStyle/>
          <a:p>
            <a:r>
              <a:rPr lang="en-US" altLang="en-US" sz="4000" dirty="0" smtClean="0">
                <a:ea typeface="ヒラギノ角ゴ Pro W3" pitchFamily="-65" charset="-128"/>
              </a:rPr>
              <a:t>Money Demand</a:t>
            </a:r>
            <a:endParaRPr lang="en-US" sz="4000" dirty="0"/>
          </a:p>
        </p:txBody>
      </p:sp>
      <p:sp>
        <p:nvSpPr>
          <p:cNvPr id="15" name="Rectangle 48"/>
          <p:cNvSpPr>
            <a:spLocks noChangeArrowheads="1"/>
          </p:cNvSpPr>
          <p:nvPr/>
        </p:nvSpPr>
        <p:spPr bwMode="auto">
          <a:xfrm>
            <a:off x="5006507" y="2958811"/>
            <a:ext cx="774645" cy="30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a:latin typeface="Times New Roman" pitchFamily="-65" charset="0"/>
              </a:rPr>
              <a:t>MD</a:t>
            </a:r>
            <a:r>
              <a:rPr lang="en-US" altLang="en-US" sz="1400" b="0" baseline="-25000" dirty="0">
                <a:latin typeface="Times New Roman" pitchFamily="-65" charset="0"/>
              </a:rPr>
              <a:t>Fisher</a:t>
            </a:r>
          </a:p>
        </p:txBody>
      </p:sp>
      <p:sp>
        <p:nvSpPr>
          <p:cNvPr id="16" name="Rectangle 64"/>
          <p:cNvSpPr>
            <a:spLocks noChangeArrowheads="1"/>
          </p:cNvSpPr>
          <p:nvPr/>
        </p:nvSpPr>
        <p:spPr bwMode="auto">
          <a:xfrm>
            <a:off x="2698237" y="4690646"/>
            <a:ext cx="4411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2.5</a:t>
            </a:r>
            <a:endParaRPr lang="en-US" altLang="en-US" sz="1600" b="0" baseline="30000" dirty="0">
              <a:latin typeface="Times New Roman" pitchFamily="-65" charset="0"/>
            </a:endParaRPr>
          </a:p>
        </p:txBody>
      </p:sp>
      <p:sp>
        <p:nvSpPr>
          <p:cNvPr id="22" name="Rectangle 54"/>
          <p:cNvSpPr>
            <a:spLocks noChangeArrowheads="1"/>
          </p:cNvSpPr>
          <p:nvPr/>
        </p:nvSpPr>
        <p:spPr bwMode="auto">
          <a:xfrm>
            <a:off x="6044612" y="6171662"/>
            <a:ext cx="35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Times New Roman" pitchFamily="-65" charset="0"/>
              </a:rPr>
              <a:t>M</a:t>
            </a:r>
            <a:endParaRPr lang="en-US" altLang="en-US" sz="1600" b="0" baseline="-25000" dirty="0">
              <a:latin typeface="Times New Roman" pitchFamily="-65" charset="0"/>
            </a:endParaRPr>
          </a:p>
        </p:txBody>
      </p:sp>
      <p:sp>
        <p:nvSpPr>
          <p:cNvPr id="25" name="Rectangle 64"/>
          <p:cNvSpPr>
            <a:spLocks noChangeArrowheads="1"/>
          </p:cNvSpPr>
          <p:nvPr/>
        </p:nvSpPr>
        <p:spPr bwMode="auto">
          <a:xfrm>
            <a:off x="2698237" y="2895600"/>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latin typeface="Times New Roman" pitchFamily="-65" charset="0"/>
              </a:rPr>
              <a:t>i</a:t>
            </a:r>
            <a:endParaRPr lang="en-US" altLang="en-US" sz="1600" b="0" i="1" dirty="0">
              <a:latin typeface="Times New Roman" pitchFamily="-65" charset="0"/>
            </a:endParaRPr>
          </a:p>
        </p:txBody>
      </p:sp>
      <p:sp>
        <p:nvSpPr>
          <p:cNvPr id="30" name="Rectangle 64"/>
          <p:cNvSpPr>
            <a:spLocks noChangeArrowheads="1"/>
          </p:cNvSpPr>
          <p:nvPr/>
        </p:nvSpPr>
        <p:spPr bwMode="auto">
          <a:xfrm>
            <a:off x="4787900" y="6186682"/>
            <a:ext cx="6976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10000</a:t>
            </a:r>
            <a:endParaRPr lang="en-US" altLang="en-US" sz="1600" b="0" baseline="30000" dirty="0">
              <a:latin typeface="Times New Roman" pitchFamily="-65" charset="0"/>
            </a:endParaRPr>
          </a:p>
        </p:txBody>
      </p:sp>
      <p:sp>
        <p:nvSpPr>
          <p:cNvPr id="31" name="Rectangle 30"/>
          <p:cNvSpPr/>
          <p:nvPr/>
        </p:nvSpPr>
        <p:spPr>
          <a:xfrm>
            <a:off x="4386553" y="6486723"/>
            <a:ext cx="902811" cy="307777"/>
          </a:xfrm>
          <a:prstGeom prst="rect">
            <a:avLst/>
          </a:prstGeom>
        </p:spPr>
        <p:txBody>
          <a:bodyPr wrap="none">
            <a:spAutoFit/>
          </a:bodyPr>
          <a:lstStyle/>
          <a:p>
            <a:r>
              <a:rPr lang="en-US" altLang="en-US" sz="1400" dirty="0"/>
              <a:t> </a:t>
            </a:r>
            <a:r>
              <a:rPr lang="en-US" altLang="en-US" sz="1400" dirty="0" smtClean="0"/>
              <a:t>billions $</a:t>
            </a:r>
            <a:endParaRPr lang="en-US" sz="1400" dirty="0"/>
          </a:p>
        </p:txBody>
      </p:sp>
      <p:graphicFrame>
        <p:nvGraphicFramePr>
          <p:cNvPr id="6" name="Object 5"/>
          <p:cNvGraphicFramePr>
            <a:graphicFrameLocks noChangeAspect="1"/>
          </p:cNvGraphicFramePr>
          <p:nvPr>
            <p:extLst>
              <p:ext uri="{D42A27DB-BD31-4B8C-83A1-F6EECF244321}">
                <p14:modId xmlns:p14="http://schemas.microsoft.com/office/powerpoint/2010/main" val="186379846"/>
              </p:ext>
            </p:extLst>
          </p:nvPr>
        </p:nvGraphicFramePr>
        <p:xfrm>
          <a:off x="3702204" y="2003425"/>
          <a:ext cx="1617662" cy="322263"/>
        </p:xfrm>
        <a:graphic>
          <a:graphicData uri="http://schemas.openxmlformats.org/presentationml/2006/ole">
            <mc:AlternateContent xmlns:mc="http://schemas.openxmlformats.org/markup-compatibility/2006">
              <mc:Choice xmlns:v="urn:schemas-microsoft-com:vml" Requires="v">
                <p:oleObj spid="_x0000_s29736" name="Equation" r:id="rId4" imgW="888840" imgH="177480" progId="Equation.DSMT4">
                  <p:embed/>
                </p:oleObj>
              </mc:Choice>
              <mc:Fallback>
                <p:oleObj name="Equation" r:id="rId4" imgW="888840" imgH="177480" progId="Equation.DSMT4">
                  <p:embed/>
                  <p:pic>
                    <p:nvPicPr>
                      <p:cNvPr id="0" name=""/>
                      <p:cNvPicPr>
                        <a:picLocks noChangeAspect="1" noChangeArrowheads="1"/>
                      </p:cNvPicPr>
                      <p:nvPr/>
                    </p:nvPicPr>
                    <p:blipFill>
                      <a:blip r:embed="rId5"/>
                      <a:srcRect/>
                      <a:stretch>
                        <a:fillRect/>
                      </a:stretch>
                    </p:blipFill>
                    <p:spPr bwMode="auto">
                      <a:xfrm>
                        <a:off x="3702204" y="2003425"/>
                        <a:ext cx="1617662"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Text Box 20"/>
          <p:cNvSpPr txBox="1">
            <a:spLocks noChangeArrowheads="1"/>
          </p:cNvSpPr>
          <p:nvPr/>
        </p:nvSpPr>
        <p:spPr bwMode="auto">
          <a:xfrm rot="952711">
            <a:off x="5399116" y="4756533"/>
            <a:ext cx="900566" cy="30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spcBef>
                <a:spcPct val="50000"/>
              </a:spcBef>
            </a:pPr>
            <a:r>
              <a:rPr lang="en-US" altLang="en-US" sz="1400" b="0" dirty="0" err="1">
                <a:latin typeface="Times New Roman" pitchFamily="-65" charset="0"/>
              </a:rPr>
              <a:t>MD</a:t>
            </a:r>
            <a:r>
              <a:rPr lang="en-US" altLang="en-US" sz="1400" b="0" baseline="-25000" dirty="0" err="1">
                <a:latin typeface="Times New Roman" pitchFamily="-65" charset="0"/>
              </a:rPr>
              <a:t>Keynes</a:t>
            </a:r>
            <a:endParaRPr lang="en-US" altLang="en-US" sz="1400" b="0" baseline="-25000" dirty="0">
              <a:latin typeface="Times New Roman" pitchFamily="-65" charset="0"/>
            </a:endParaRPr>
          </a:p>
        </p:txBody>
      </p:sp>
      <p:sp>
        <p:nvSpPr>
          <p:cNvPr id="21" name="Line 12"/>
          <p:cNvSpPr>
            <a:spLocks noChangeShapeType="1"/>
          </p:cNvSpPr>
          <p:nvPr/>
        </p:nvSpPr>
        <p:spPr bwMode="auto">
          <a:xfrm>
            <a:off x="3139383" y="4300217"/>
            <a:ext cx="2971716" cy="838103"/>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aphicFrame>
        <p:nvGraphicFramePr>
          <p:cNvPr id="24" name="Object 23"/>
          <p:cNvGraphicFramePr>
            <a:graphicFrameLocks noChangeAspect="1"/>
          </p:cNvGraphicFramePr>
          <p:nvPr>
            <p:extLst>
              <p:ext uri="{D42A27DB-BD31-4B8C-83A1-F6EECF244321}">
                <p14:modId xmlns:p14="http://schemas.microsoft.com/office/powerpoint/2010/main" val="82034360"/>
              </p:ext>
            </p:extLst>
          </p:nvPr>
        </p:nvGraphicFramePr>
        <p:xfrm>
          <a:off x="2905125" y="1752600"/>
          <a:ext cx="762000" cy="762000"/>
        </p:xfrm>
        <a:graphic>
          <a:graphicData uri="http://schemas.openxmlformats.org/presentationml/2006/ole">
            <mc:AlternateContent xmlns:mc="http://schemas.openxmlformats.org/markup-compatibility/2006">
              <mc:Choice xmlns:v="urn:schemas-microsoft-com:vml" Requires="v">
                <p:oleObj spid="_x0000_s29737" name="Equation" r:id="rId6" imgW="419100" imgH="419100" progId="Equation.DSMT4">
                  <p:embed/>
                </p:oleObj>
              </mc:Choice>
              <mc:Fallback>
                <p:oleObj name="Equation" r:id="rId6" imgW="419100" imgH="4191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05125" y="17526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6" name="Content Placeholder 2"/>
          <p:cNvSpPr txBox="1">
            <a:spLocks/>
          </p:cNvSpPr>
          <p:nvPr/>
        </p:nvSpPr>
        <p:spPr bwMode="auto">
          <a:xfrm>
            <a:off x="1892300" y="785434"/>
            <a:ext cx="5257800" cy="600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altLang="en-US" sz="2400" b="1" dirty="0" smtClean="0">
                <a:ea typeface="ヒラギノ角ゴ Pro W3" pitchFamily="-65" charset="-128"/>
              </a:rPr>
              <a:t>Keynes</a:t>
            </a:r>
            <a:endParaRPr lang="en-US" dirty="0"/>
          </a:p>
        </p:txBody>
      </p:sp>
    </p:spTree>
    <p:extLst>
      <p:ext uri="{BB962C8B-B14F-4D97-AF65-F5344CB8AC3E}">
        <p14:creationId xmlns:p14="http://schemas.microsoft.com/office/powerpoint/2010/main" val="7621966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22" presetClass="entr" presetSubtype="4"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animEffect transition="in" filter="wipe(down)">
                                      <p:cBhvr>
                                        <p:cTn id="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1"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Box 20"/>
          <p:cNvSpPr txBox="1">
            <a:spLocks noChangeArrowheads="1"/>
          </p:cNvSpPr>
          <p:nvPr/>
        </p:nvSpPr>
        <p:spPr bwMode="auto">
          <a:xfrm rot="952711">
            <a:off x="5399116" y="4756533"/>
            <a:ext cx="900566" cy="30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spcBef>
                <a:spcPct val="50000"/>
              </a:spcBef>
            </a:pPr>
            <a:r>
              <a:rPr lang="en-US" altLang="en-US" sz="1400" b="0">
                <a:latin typeface="Times New Roman" pitchFamily="-65" charset="0"/>
              </a:rPr>
              <a:t>MD</a:t>
            </a:r>
            <a:r>
              <a:rPr lang="en-US" altLang="en-US" sz="1400" b="0" baseline="-25000">
                <a:latin typeface="Times New Roman" pitchFamily="-65" charset="0"/>
              </a:rPr>
              <a:t>Keynes</a:t>
            </a:r>
          </a:p>
        </p:txBody>
      </p:sp>
      <p:sp>
        <p:nvSpPr>
          <p:cNvPr id="33" name="Line 12"/>
          <p:cNvSpPr>
            <a:spLocks noChangeShapeType="1"/>
          </p:cNvSpPr>
          <p:nvPr/>
        </p:nvSpPr>
        <p:spPr bwMode="auto">
          <a:xfrm>
            <a:off x="5143421" y="3219634"/>
            <a:ext cx="0" cy="2928446"/>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 name="Line 12"/>
          <p:cNvSpPr>
            <a:spLocks noChangeShapeType="1"/>
          </p:cNvSpPr>
          <p:nvPr/>
        </p:nvSpPr>
        <p:spPr bwMode="auto">
          <a:xfrm>
            <a:off x="3139383" y="4300217"/>
            <a:ext cx="2971716" cy="838103"/>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 name="Line 47"/>
          <p:cNvSpPr>
            <a:spLocks noChangeShapeType="1"/>
          </p:cNvSpPr>
          <p:nvPr/>
        </p:nvSpPr>
        <p:spPr bwMode="auto">
          <a:xfrm>
            <a:off x="3131625" y="2933540"/>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6" name="Line 55"/>
          <p:cNvSpPr>
            <a:spLocks noChangeShapeType="1"/>
          </p:cNvSpPr>
          <p:nvPr/>
        </p:nvSpPr>
        <p:spPr bwMode="auto">
          <a:xfrm flipV="1">
            <a:off x="3137048" y="6153030"/>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19" name="Line 65"/>
          <p:cNvSpPr>
            <a:spLocks noChangeShapeType="1"/>
          </p:cNvSpPr>
          <p:nvPr/>
        </p:nvSpPr>
        <p:spPr bwMode="auto">
          <a:xfrm flipH="1">
            <a:off x="3136387" y="4849429"/>
            <a:ext cx="2003425"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20" name="Title 1"/>
          <p:cNvSpPr>
            <a:spLocks noGrp="1"/>
          </p:cNvSpPr>
          <p:nvPr>
            <p:ph type="title"/>
          </p:nvPr>
        </p:nvSpPr>
        <p:spPr>
          <a:xfrm>
            <a:off x="457200" y="0"/>
            <a:ext cx="8229600" cy="1143000"/>
          </a:xfrm>
        </p:spPr>
        <p:txBody>
          <a:bodyPr/>
          <a:lstStyle/>
          <a:p>
            <a:r>
              <a:rPr lang="en-US" altLang="en-US" sz="4000" dirty="0" smtClean="0">
                <a:ea typeface="ヒラギノ角ゴ Pro W3" pitchFamily="-65" charset="-128"/>
              </a:rPr>
              <a:t>Money Demand</a:t>
            </a:r>
            <a:endParaRPr lang="en-US" sz="4000" dirty="0"/>
          </a:p>
        </p:txBody>
      </p:sp>
      <p:graphicFrame>
        <p:nvGraphicFramePr>
          <p:cNvPr id="2" name="Object 1"/>
          <p:cNvGraphicFramePr>
            <a:graphicFrameLocks noChangeAspect="1"/>
          </p:cNvGraphicFramePr>
          <p:nvPr>
            <p:extLst>
              <p:ext uri="{D42A27DB-BD31-4B8C-83A1-F6EECF244321}">
                <p14:modId xmlns:p14="http://schemas.microsoft.com/office/powerpoint/2010/main" val="2313457659"/>
              </p:ext>
            </p:extLst>
          </p:nvPr>
        </p:nvGraphicFramePr>
        <p:xfrm>
          <a:off x="914400" y="1957388"/>
          <a:ext cx="2862262" cy="438150"/>
        </p:xfrm>
        <a:graphic>
          <a:graphicData uri="http://schemas.openxmlformats.org/presentationml/2006/ole">
            <mc:AlternateContent xmlns:mc="http://schemas.openxmlformats.org/markup-compatibility/2006">
              <mc:Choice xmlns:v="urn:schemas-microsoft-com:vml" Requires="v">
                <p:oleObj spid="_x0000_s17466" name="Equation" r:id="rId4" imgW="1574640" imgH="241200" progId="Equation.DSMT4">
                  <p:embed/>
                </p:oleObj>
              </mc:Choice>
              <mc:Fallback>
                <p:oleObj name="Equation" r:id="rId4" imgW="1574640" imgH="241200" progId="Equation.DSMT4">
                  <p:embed/>
                  <p:pic>
                    <p:nvPicPr>
                      <p:cNvPr id="0" name="Object 1"/>
                      <p:cNvPicPr>
                        <a:picLocks noChangeAspect="1" noChangeArrowheads="1"/>
                      </p:cNvPicPr>
                      <p:nvPr/>
                    </p:nvPicPr>
                    <p:blipFill>
                      <a:blip r:embed="rId5"/>
                      <a:srcRect/>
                      <a:stretch>
                        <a:fillRect/>
                      </a:stretch>
                    </p:blipFill>
                    <p:spPr bwMode="auto">
                      <a:xfrm>
                        <a:off x="914400" y="1957388"/>
                        <a:ext cx="2862262"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Rectangle 48"/>
          <p:cNvSpPr>
            <a:spLocks noChangeArrowheads="1"/>
          </p:cNvSpPr>
          <p:nvPr/>
        </p:nvSpPr>
        <p:spPr bwMode="auto">
          <a:xfrm>
            <a:off x="5006507" y="2958811"/>
            <a:ext cx="774645" cy="30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a:latin typeface="Times New Roman" pitchFamily="-65" charset="0"/>
              </a:rPr>
              <a:t>MD</a:t>
            </a:r>
            <a:r>
              <a:rPr lang="en-US" altLang="en-US" sz="1400" b="0" baseline="-25000" dirty="0">
                <a:latin typeface="Times New Roman" pitchFamily="-65" charset="0"/>
              </a:rPr>
              <a:t>Fisher</a:t>
            </a:r>
          </a:p>
        </p:txBody>
      </p:sp>
      <p:sp>
        <p:nvSpPr>
          <p:cNvPr id="23" name="Rectangle 54"/>
          <p:cNvSpPr>
            <a:spLocks noChangeArrowheads="1"/>
          </p:cNvSpPr>
          <p:nvPr/>
        </p:nvSpPr>
        <p:spPr bwMode="auto">
          <a:xfrm>
            <a:off x="6044612" y="6171662"/>
            <a:ext cx="35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Times New Roman" pitchFamily="-65" charset="0"/>
              </a:rPr>
              <a:t>M</a:t>
            </a:r>
            <a:endParaRPr lang="en-US" altLang="en-US" sz="1600" b="0" baseline="-25000" dirty="0">
              <a:latin typeface="Times New Roman" pitchFamily="-65" charset="0"/>
            </a:endParaRPr>
          </a:p>
        </p:txBody>
      </p:sp>
      <p:sp>
        <p:nvSpPr>
          <p:cNvPr id="25" name="Rectangle 64"/>
          <p:cNvSpPr>
            <a:spLocks noChangeArrowheads="1"/>
          </p:cNvSpPr>
          <p:nvPr/>
        </p:nvSpPr>
        <p:spPr bwMode="auto">
          <a:xfrm>
            <a:off x="2698237" y="4690646"/>
            <a:ext cx="4411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2.5</a:t>
            </a:r>
            <a:endParaRPr lang="en-US" altLang="en-US" sz="1600" b="0" baseline="30000" dirty="0">
              <a:latin typeface="Times New Roman" pitchFamily="-65" charset="0"/>
            </a:endParaRPr>
          </a:p>
        </p:txBody>
      </p:sp>
      <p:sp>
        <p:nvSpPr>
          <p:cNvPr id="29" name="Rectangle 64"/>
          <p:cNvSpPr>
            <a:spLocks noChangeArrowheads="1"/>
          </p:cNvSpPr>
          <p:nvPr/>
        </p:nvSpPr>
        <p:spPr bwMode="auto">
          <a:xfrm>
            <a:off x="2698237" y="2895600"/>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latin typeface="Times New Roman" pitchFamily="-65" charset="0"/>
              </a:rPr>
              <a:t>i</a:t>
            </a:r>
            <a:endParaRPr lang="en-US" altLang="en-US" sz="1600" b="0" i="1" dirty="0">
              <a:latin typeface="Times New Roman" pitchFamily="-65" charset="0"/>
            </a:endParaRPr>
          </a:p>
        </p:txBody>
      </p:sp>
      <p:sp>
        <p:nvSpPr>
          <p:cNvPr id="31" name="Rectangle 64"/>
          <p:cNvSpPr>
            <a:spLocks noChangeArrowheads="1"/>
          </p:cNvSpPr>
          <p:nvPr/>
        </p:nvSpPr>
        <p:spPr bwMode="auto">
          <a:xfrm>
            <a:off x="4787900" y="6186682"/>
            <a:ext cx="6976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10000</a:t>
            </a:r>
            <a:endParaRPr lang="en-US" altLang="en-US" sz="1600" b="0" baseline="30000" dirty="0">
              <a:latin typeface="Times New Roman" pitchFamily="-65" charset="0"/>
            </a:endParaRPr>
          </a:p>
        </p:txBody>
      </p:sp>
      <p:sp>
        <p:nvSpPr>
          <p:cNvPr id="39" name="Rectangle 38"/>
          <p:cNvSpPr/>
          <p:nvPr/>
        </p:nvSpPr>
        <p:spPr>
          <a:xfrm>
            <a:off x="4386553" y="6486723"/>
            <a:ext cx="902811" cy="307777"/>
          </a:xfrm>
          <a:prstGeom prst="rect">
            <a:avLst/>
          </a:prstGeom>
        </p:spPr>
        <p:txBody>
          <a:bodyPr wrap="none">
            <a:spAutoFit/>
          </a:bodyPr>
          <a:lstStyle/>
          <a:p>
            <a:r>
              <a:rPr lang="en-US" altLang="en-US" sz="1400" dirty="0"/>
              <a:t> </a:t>
            </a:r>
            <a:r>
              <a:rPr lang="en-US" altLang="en-US" sz="1400" dirty="0" smtClean="0"/>
              <a:t>billions $</a:t>
            </a:r>
            <a:endParaRPr lang="en-US" sz="1400" dirty="0"/>
          </a:p>
        </p:txBody>
      </p:sp>
      <p:graphicFrame>
        <p:nvGraphicFramePr>
          <p:cNvPr id="22" name="Object 21"/>
          <p:cNvGraphicFramePr>
            <a:graphicFrameLocks noChangeAspect="1"/>
          </p:cNvGraphicFramePr>
          <p:nvPr>
            <p:extLst>
              <p:ext uri="{D42A27DB-BD31-4B8C-83A1-F6EECF244321}">
                <p14:modId xmlns:p14="http://schemas.microsoft.com/office/powerpoint/2010/main" val="620420876"/>
              </p:ext>
            </p:extLst>
          </p:nvPr>
        </p:nvGraphicFramePr>
        <p:xfrm>
          <a:off x="135417" y="1752600"/>
          <a:ext cx="762000" cy="762000"/>
        </p:xfrm>
        <a:graphic>
          <a:graphicData uri="http://schemas.openxmlformats.org/presentationml/2006/ole">
            <mc:AlternateContent xmlns:mc="http://schemas.openxmlformats.org/markup-compatibility/2006">
              <mc:Choice xmlns:v="urn:schemas-microsoft-com:vml" Requires="v">
                <p:oleObj spid="_x0000_s17467" name="Equation" r:id="rId6" imgW="419100" imgH="419100" progId="Equation.DSMT4">
                  <p:embed/>
                </p:oleObj>
              </mc:Choice>
              <mc:Fallback>
                <p:oleObj name="Equation" r:id="rId6" imgW="419100" imgH="4191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5417" y="17526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 name="Content Placeholder 2"/>
          <p:cNvSpPr txBox="1">
            <a:spLocks/>
          </p:cNvSpPr>
          <p:nvPr/>
        </p:nvSpPr>
        <p:spPr bwMode="auto">
          <a:xfrm>
            <a:off x="1892300" y="785434"/>
            <a:ext cx="5257800" cy="600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altLang="en-US" sz="2400" b="1" dirty="0" smtClean="0">
                <a:ea typeface="ヒラギノ角ゴ Pro W3" pitchFamily="-65" charset="-128"/>
              </a:rPr>
              <a:t>Friedman</a:t>
            </a:r>
            <a:endParaRPr lang="en-US" dirty="0"/>
          </a:p>
        </p:txBody>
      </p:sp>
    </p:spTree>
    <p:extLst>
      <p:ext uri="{BB962C8B-B14F-4D97-AF65-F5344CB8AC3E}">
        <p14:creationId xmlns:p14="http://schemas.microsoft.com/office/powerpoint/2010/main" val="4773978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p:cNvSpPr>
            <a:spLocks noGrp="1"/>
          </p:cNvSpPr>
          <p:nvPr>
            <p:ph type="title"/>
          </p:nvPr>
        </p:nvSpPr>
        <p:spPr>
          <a:xfrm>
            <a:off x="457200" y="0"/>
            <a:ext cx="8229600" cy="1143000"/>
          </a:xfrm>
        </p:spPr>
        <p:txBody>
          <a:bodyPr/>
          <a:lstStyle/>
          <a:p>
            <a:r>
              <a:rPr lang="en-US" altLang="en-US" sz="4000" dirty="0" smtClean="0">
                <a:ea typeface="ヒラギノ角ゴ Pro W3" pitchFamily="-65" charset="-128"/>
              </a:rPr>
              <a:t>Money Demand</a:t>
            </a:r>
            <a:endParaRPr lang="en-US" sz="4000" dirty="0"/>
          </a:p>
        </p:txBody>
      </p:sp>
      <p:graphicFrame>
        <p:nvGraphicFramePr>
          <p:cNvPr id="26" name="Object 25"/>
          <p:cNvGraphicFramePr>
            <a:graphicFrameLocks noChangeAspect="1"/>
          </p:cNvGraphicFramePr>
          <p:nvPr>
            <p:extLst>
              <p:ext uri="{D42A27DB-BD31-4B8C-83A1-F6EECF244321}">
                <p14:modId xmlns:p14="http://schemas.microsoft.com/office/powerpoint/2010/main" val="620420876"/>
              </p:ext>
            </p:extLst>
          </p:nvPr>
        </p:nvGraphicFramePr>
        <p:xfrm>
          <a:off x="135417" y="1752600"/>
          <a:ext cx="762000" cy="762000"/>
        </p:xfrm>
        <a:graphic>
          <a:graphicData uri="http://schemas.openxmlformats.org/presentationml/2006/ole">
            <mc:AlternateContent xmlns:mc="http://schemas.openxmlformats.org/markup-compatibility/2006">
              <mc:Choice xmlns:v="urn:schemas-microsoft-com:vml" Requires="v">
                <p:oleObj spid="_x0000_s37944" name="Equation" r:id="rId4" imgW="419100" imgH="419100" progId="Equation.DSMT4">
                  <p:embed/>
                </p:oleObj>
              </mc:Choice>
              <mc:Fallback>
                <p:oleObj name="Equation" r:id="rId4" imgW="419100" imgH="4191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417" y="17526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7" name="Text Box 20"/>
          <p:cNvSpPr txBox="1">
            <a:spLocks noChangeArrowheads="1"/>
          </p:cNvSpPr>
          <p:nvPr/>
        </p:nvSpPr>
        <p:spPr bwMode="auto">
          <a:xfrm rot="952711">
            <a:off x="5399116" y="4756533"/>
            <a:ext cx="900566" cy="30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spcBef>
                <a:spcPct val="50000"/>
              </a:spcBef>
            </a:pPr>
            <a:r>
              <a:rPr lang="en-US" altLang="en-US" sz="1400" b="0">
                <a:latin typeface="Times New Roman" pitchFamily="-65" charset="0"/>
              </a:rPr>
              <a:t>MD</a:t>
            </a:r>
            <a:r>
              <a:rPr lang="en-US" altLang="en-US" sz="1400" b="0" baseline="-25000">
                <a:latin typeface="Times New Roman" pitchFamily="-65" charset="0"/>
              </a:rPr>
              <a:t>Keynes</a:t>
            </a:r>
          </a:p>
        </p:txBody>
      </p:sp>
      <p:sp>
        <p:nvSpPr>
          <p:cNvPr id="30" name="Line 12"/>
          <p:cNvSpPr>
            <a:spLocks noChangeShapeType="1"/>
          </p:cNvSpPr>
          <p:nvPr/>
        </p:nvSpPr>
        <p:spPr bwMode="auto">
          <a:xfrm>
            <a:off x="5143421" y="3219634"/>
            <a:ext cx="0" cy="2928446"/>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2" name="Line 12"/>
          <p:cNvSpPr>
            <a:spLocks noChangeShapeType="1"/>
          </p:cNvSpPr>
          <p:nvPr/>
        </p:nvSpPr>
        <p:spPr bwMode="auto">
          <a:xfrm>
            <a:off x="3139383" y="4300217"/>
            <a:ext cx="2971716" cy="838103"/>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 name="Line 47"/>
          <p:cNvSpPr>
            <a:spLocks noChangeShapeType="1"/>
          </p:cNvSpPr>
          <p:nvPr/>
        </p:nvSpPr>
        <p:spPr bwMode="auto">
          <a:xfrm>
            <a:off x="3131625" y="2933540"/>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1" name="Line 55"/>
          <p:cNvSpPr>
            <a:spLocks noChangeShapeType="1"/>
          </p:cNvSpPr>
          <p:nvPr/>
        </p:nvSpPr>
        <p:spPr bwMode="auto">
          <a:xfrm flipV="1">
            <a:off x="3137048" y="6153030"/>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2" name="Line 65"/>
          <p:cNvSpPr>
            <a:spLocks noChangeShapeType="1"/>
          </p:cNvSpPr>
          <p:nvPr/>
        </p:nvSpPr>
        <p:spPr bwMode="auto">
          <a:xfrm flipH="1">
            <a:off x="3136387" y="4849429"/>
            <a:ext cx="2003425"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43" name="Rectangle 48"/>
          <p:cNvSpPr>
            <a:spLocks noChangeArrowheads="1"/>
          </p:cNvSpPr>
          <p:nvPr/>
        </p:nvSpPr>
        <p:spPr bwMode="auto">
          <a:xfrm>
            <a:off x="5006507" y="2958811"/>
            <a:ext cx="774645" cy="30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a:latin typeface="Times New Roman" pitchFamily="-65" charset="0"/>
              </a:rPr>
              <a:t>MD</a:t>
            </a:r>
            <a:r>
              <a:rPr lang="en-US" altLang="en-US" sz="1400" b="0" baseline="-25000" dirty="0">
                <a:latin typeface="Times New Roman" pitchFamily="-65" charset="0"/>
              </a:rPr>
              <a:t>Fisher</a:t>
            </a:r>
          </a:p>
        </p:txBody>
      </p:sp>
      <p:sp>
        <p:nvSpPr>
          <p:cNvPr id="44" name="Rectangle 54"/>
          <p:cNvSpPr>
            <a:spLocks noChangeArrowheads="1"/>
          </p:cNvSpPr>
          <p:nvPr/>
        </p:nvSpPr>
        <p:spPr bwMode="auto">
          <a:xfrm>
            <a:off x="6044612" y="6171662"/>
            <a:ext cx="35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Times New Roman" pitchFamily="-65" charset="0"/>
              </a:rPr>
              <a:t>M</a:t>
            </a:r>
            <a:endParaRPr lang="en-US" altLang="en-US" sz="1600" b="0" baseline="-25000" dirty="0">
              <a:latin typeface="Times New Roman" pitchFamily="-65" charset="0"/>
            </a:endParaRPr>
          </a:p>
        </p:txBody>
      </p:sp>
      <p:sp>
        <p:nvSpPr>
          <p:cNvPr id="45" name="Rectangle 64"/>
          <p:cNvSpPr>
            <a:spLocks noChangeArrowheads="1"/>
          </p:cNvSpPr>
          <p:nvPr/>
        </p:nvSpPr>
        <p:spPr bwMode="auto">
          <a:xfrm>
            <a:off x="2698237" y="4690646"/>
            <a:ext cx="4411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2.5</a:t>
            </a:r>
            <a:endParaRPr lang="en-US" altLang="en-US" sz="1600" b="0" baseline="30000" dirty="0">
              <a:latin typeface="Times New Roman" pitchFamily="-65" charset="0"/>
            </a:endParaRPr>
          </a:p>
        </p:txBody>
      </p:sp>
      <p:sp>
        <p:nvSpPr>
          <p:cNvPr id="46" name="Rectangle 64"/>
          <p:cNvSpPr>
            <a:spLocks noChangeArrowheads="1"/>
          </p:cNvSpPr>
          <p:nvPr/>
        </p:nvSpPr>
        <p:spPr bwMode="auto">
          <a:xfrm>
            <a:off x="2698237" y="2895600"/>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latin typeface="Times New Roman" pitchFamily="-65" charset="0"/>
              </a:rPr>
              <a:t>i</a:t>
            </a:r>
            <a:endParaRPr lang="en-US" altLang="en-US" sz="1600" b="0" i="1" dirty="0">
              <a:latin typeface="Times New Roman" pitchFamily="-65" charset="0"/>
            </a:endParaRPr>
          </a:p>
        </p:txBody>
      </p:sp>
      <p:sp>
        <p:nvSpPr>
          <p:cNvPr id="47" name="Rectangle 64"/>
          <p:cNvSpPr>
            <a:spLocks noChangeArrowheads="1"/>
          </p:cNvSpPr>
          <p:nvPr/>
        </p:nvSpPr>
        <p:spPr bwMode="auto">
          <a:xfrm>
            <a:off x="4787900" y="6186682"/>
            <a:ext cx="6976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10000</a:t>
            </a:r>
            <a:endParaRPr lang="en-US" altLang="en-US" sz="1600" b="0" baseline="30000" dirty="0">
              <a:latin typeface="Times New Roman" pitchFamily="-65" charset="0"/>
            </a:endParaRPr>
          </a:p>
        </p:txBody>
      </p:sp>
      <p:sp>
        <p:nvSpPr>
          <p:cNvPr id="48" name="Rectangle 47"/>
          <p:cNvSpPr/>
          <p:nvPr/>
        </p:nvSpPr>
        <p:spPr>
          <a:xfrm>
            <a:off x="4386553" y="6486723"/>
            <a:ext cx="902811" cy="307777"/>
          </a:xfrm>
          <a:prstGeom prst="rect">
            <a:avLst/>
          </a:prstGeom>
        </p:spPr>
        <p:txBody>
          <a:bodyPr wrap="none">
            <a:spAutoFit/>
          </a:bodyPr>
          <a:lstStyle/>
          <a:p>
            <a:r>
              <a:rPr lang="en-US" altLang="en-US" sz="1400" dirty="0"/>
              <a:t> </a:t>
            </a:r>
            <a:r>
              <a:rPr lang="en-US" altLang="en-US" sz="1400" dirty="0" smtClean="0"/>
              <a:t>billions $</a:t>
            </a:r>
            <a:endParaRPr lang="en-US" sz="1400" dirty="0"/>
          </a:p>
        </p:txBody>
      </p:sp>
      <p:graphicFrame>
        <p:nvGraphicFramePr>
          <p:cNvPr id="51" name="Object 50"/>
          <p:cNvGraphicFramePr>
            <a:graphicFrameLocks noChangeAspect="1"/>
          </p:cNvGraphicFramePr>
          <p:nvPr>
            <p:extLst>
              <p:ext uri="{D42A27DB-BD31-4B8C-83A1-F6EECF244321}">
                <p14:modId xmlns:p14="http://schemas.microsoft.com/office/powerpoint/2010/main" val="3768541042"/>
              </p:ext>
            </p:extLst>
          </p:nvPr>
        </p:nvGraphicFramePr>
        <p:xfrm>
          <a:off x="865187" y="1992313"/>
          <a:ext cx="8050213" cy="333375"/>
        </p:xfrm>
        <a:graphic>
          <a:graphicData uri="http://schemas.openxmlformats.org/presentationml/2006/ole">
            <mc:AlternateContent xmlns:mc="http://schemas.openxmlformats.org/markup-compatibility/2006">
              <mc:Choice xmlns:v="urn:schemas-microsoft-com:vml" Requires="v">
                <p:oleObj spid="_x0000_s37945" name="Equation" r:id="rId6" imgW="4927320" imgH="203040" progId="Equation.DSMT4">
                  <p:embed/>
                </p:oleObj>
              </mc:Choice>
              <mc:Fallback>
                <p:oleObj name="Equation" r:id="rId6" imgW="4927320" imgH="203040" progId="Equation.DSMT4">
                  <p:embed/>
                  <p:pic>
                    <p:nvPicPr>
                      <p:cNvPr id="0" name=""/>
                      <p:cNvPicPr>
                        <a:picLocks noChangeAspect="1" noChangeArrowheads="1"/>
                      </p:cNvPicPr>
                      <p:nvPr/>
                    </p:nvPicPr>
                    <p:blipFill>
                      <a:blip r:embed="rId7"/>
                      <a:srcRect/>
                      <a:stretch>
                        <a:fillRect/>
                      </a:stretch>
                    </p:blipFill>
                    <p:spPr bwMode="auto">
                      <a:xfrm>
                        <a:off x="865187" y="1992313"/>
                        <a:ext cx="80502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2" name="Rectangle 51"/>
          <p:cNvSpPr/>
          <p:nvPr/>
        </p:nvSpPr>
        <p:spPr>
          <a:xfrm>
            <a:off x="304800" y="1316651"/>
            <a:ext cx="7322063" cy="400110"/>
          </a:xfrm>
          <a:prstGeom prst="rect">
            <a:avLst/>
          </a:prstGeom>
        </p:spPr>
        <p:txBody>
          <a:bodyPr wrap="square">
            <a:spAutoFit/>
          </a:bodyPr>
          <a:lstStyle/>
          <a:p>
            <a:pPr marL="0" indent="0">
              <a:buNone/>
            </a:pPr>
            <a:r>
              <a:rPr lang="en-US" altLang="en-US" sz="2000" dirty="0" smtClean="0"/>
              <a:t>Example: </a:t>
            </a:r>
            <a:r>
              <a:rPr lang="en-US" altLang="en-US" sz="2000" i="1" dirty="0" smtClean="0"/>
              <a:t>P</a:t>
            </a:r>
            <a:r>
              <a:rPr lang="en-US" altLang="en-US" sz="2000" dirty="0" smtClean="0"/>
              <a:t> = 1, </a:t>
            </a:r>
            <a:r>
              <a:rPr lang="en-US" altLang="en-US" sz="2000" i="1" dirty="0" smtClean="0"/>
              <a:t>V</a:t>
            </a:r>
            <a:r>
              <a:rPr lang="en-US" altLang="en-US" sz="2000" dirty="0" smtClean="0"/>
              <a:t> = 1.5, </a:t>
            </a:r>
            <a:r>
              <a:rPr lang="en-US" altLang="en-US" sz="2000" i="1" dirty="0" smtClean="0"/>
              <a:t>Y</a:t>
            </a:r>
            <a:r>
              <a:rPr lang="en-US" altLang="en-US" sz="2000" dirty="0" smtClean="0"/>
              <a:t> </a:t>
            </a:r>
            <a:r>
              <a:rPr lang="en-US" altLang="en-US" sz="2000" dirty="0"/>
              <a:t>= </a:t>
            </a:r>
            <a:r>
              <a:rPr lang="en-US" altLang="en-US" sz="2000" dirty="0" smtClean="0"/>
              <a:t>15,000, </a:t>
            </a:r>
            <a:r>
              <a:rPr lang="en-US" altLang="en-US" sz="2000" i="1" dirty="0" err="1" smtClean="0"/>
              <a:t>r</a:t>
            </a:r>
            <a:r>
              <a:rPr lang="en-US" altLang="en-US" sz="2000" i="1" baseline="-25000" dirty="0" err="1" smtClean="0"/>
              <a:t>b</a:t>
            </a:r>
            <a:r>
              <a:rPr lang="en-US" altLang="en-US" sz="2000" dirty="0" smtClean="0"/>
              <a:t> = 2, </a:t>
            </a:r>
            <a:r>
              <a:rPr lang="en-US" altLang="en-US" sz="2000" i="1" dirty="0" smtClean="0"/>
              <a:t>r</a:t>
            </a:r>
            <a:r>
              <a:rPr lang="en-US" altLang="en-US" sz="2000" i="1" baseline="-25000" dirty="0" smtClean="0"/>
              <a:t>e</a:t>
            </a:r>
            <a:r>
              <a:rPr lang="en-US" altLang="en-US" sz="2000" dirty="0" smtClean="0"/>
              <a:t> = 4, </a:t>
            </a:r>
            <a:r>
              <a:rPr lang="en-US" altLang="en-US" sz="2000" i="1" dirty="0" err="1" smtClean="0">
                <a:latin typeface="Symbol" panose="05050102010706020507" pitchFamily="18" charset="2"/>
              </a:rPr>
              <a:t>p</a:t>
            </a:r>
            <a:r>
              <a:rPr lang="en-US" altLang="en-US" sz="2000" i="1" baseline="-25000" dirty="0" err="1" smtClean="0"/>
              <a:t>e</a:t>
            </a:r>
            <a:r>
              <a:rPr lang="en-US" altLang="en-US" sz="2000" dirty="0" smtClean="0"/>
              <a:t> = 3</a:t>
            </a:r>
            <a:endParaRPr lang="en-US" sz="2000" dirty="0"/>
          </a:p>
        </p:txBody>
      </p:sp>
      <p:sp>
        <p:nvSpPr>
          <p:cNvPr id="53" name="Content Placeholder 2"/>
          <p:cNvSpPr txBox="1">
            <a:spLocks/>
          </p:cNvSpPr>
          <p:nvPr/>
        </p:nvSpPr>
        <p:spPr bwMode="auto">
          <a:xfrm>
            <a:off x="1892300" y="785434"/>
            <a:ext cx="5257800" cy="600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altLang="en-US" sz="2400" b="1" dirty="0" smtClean="0">
                <a:ea typeface="ヒラギノ角ゴ Pro W3" pitchFamily="-65" charset="-128"/>
              </a:rPr>
              <a:t>Friedman</a:t>
            </a:r>
            <a:endParaRPr lang="en-US" dirty="0"/>
          </a:p>
        </p:txBody>
      </p:sp>
    </p:spTree>
    <p:extLst>
      <p:ext uri="{BB962C8B-B14F-4D97-AF65-F5344CB8AC3E}">
        <p14:creationId xmlns:p14="http://schemas.microsoft.com/office/powerpoint/2010/main" val="25551900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p:cNvSpPr>
            <a:spLocks noGrp="1"/>
          </p:cNvSpPr>
          <p:nvPr>
            <p:ph type="title"/>
          </p:nvPr>
        </p:nvSpPr>
        <p:spPr>
          <a:xfrm>
            <a:off x="457200" y="0"/>
            <a:ext cx="8229600" cy="1143000"/>
          </a:xfrm>
        </p:spPr>
        <p:txBody>
          <a:bodyPr/>
          <a:lstStyle/>
          <a:p>
            <a:r>
              <a:rPr lang="en-US" altLang="en-US" sz="4000" dirty="0" smtClean="0">
                <a:ea typeface="ヒラギノ角ゴ Pro W3" pitchFamily="-65" charset="-128"/>
              </a:rPr>
              <a:t>Money Demand</a:t>
            </a:r>
            <a:endParaRPr lang="en-US" sz="4000" dirty="0"/>
          </a:p>
        </p:txBody>
      </p:sp>
      <p:graphicFrame>
        <p:nvGraphicFramePr>
          <p:cNvPr id="26" name="Object 25"/>
          <p:cNvGraphicFramePr>
            <a:graphicFrameLocks noChangeAspect="1"/>
          </p:cNvGraphicFramePr>
          <p:nvPr>
            <p:extLst>
              <p:ext uri="{D42A27DB-BD31-4B8C-83A1-F6EECF244321}">
                <p14:modId xmlns:p14="http://schemas.microsoft.com/office/powerpoint/2010/main" val="620420876"/>
              </p:ext>
            </p:extLst>
          </p:nvPr>
        </p:nvGraphicFramePr>
        <p:xfrm>
          <a:off x="135417" y="1752600"/>
          <a:ext cx="762000" cy="762000"/>
        </p:xfrm>
        <a:graphic>
          <a:graphicData uri="http://schemas.openxmlformats.org/presentationml/2006/ole">
            <mc:AlternateContent xmlns:mc="http://schemas.openxmlformats.org/markup-compatibility/2006">
              <mc:Choice xmlns:v="urn:schemas-microsoft-com:vml" Requires="v">
                <p:oleObj spid="_x0000_s44082" name="Equation" r:id="rId4" imgW="419100" imgH="419100" progId="Equation.DSMT4">
                  <p:embed/>
                </p:oleObj>
              </mc:Choice>
              <mc:Fallback>
                <p:oleObj name="Equation" r:id="rId4" imgW="419100" imgH="4191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417" y="17526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7" name="Text Box 20"/>
          <p:cNvSpPr txBox="1">
            <a:spLocks noChangeArrowheads="1"/>
          </p:cNvSpPr>
          <p:nvPr/>
        </p:nvSpPr>
        <p:spPr bwMode="auto">
          <a:xfrm rot="952711">
            <a:off x="5399116" y="4756533"/>
            <a:ext cx="900566" cy="30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spcBef>
                <a:spcPct val="50000"/>
              </a:spcBef>
            </a:pPr>
            <a:r>
              <a:rPr lang="en-US" altLang="en-US" sz="1400" b="0">
                <a:latin typeface="Times New Roman" pitchFamily="-65" charset="0"/>
              </a:rPr>
              <a:t>MD</a:t>
            </a:r>
            <a:r>
              <a:rPr lang="en-US" altLang="en-US" sz="1400" b="0" baseline="-25000">
                <a:latin typeface="Times New Roman" pitchFamily="-65" charset="0"/>
              </a:rPr>
              <a:t>Keynes</a:t>
            </a:r>
          </a:p>
        </p:txBody>
      </p:sp>
      <p:sp>
        <p:nvSpPr>
          <p:cNvPr id="30" name="Line 12"/>
          <p:cNvSpPr>
            <a:spLocks noChangeShapeType="1"/>
          </p:cNvSpPr>
          <p:nvPr/>
        </p:nvSpPr>
        <p:spPr bwMode="auto">
          <a:xfrm>
            <a:off x="5143421" y="3219634"/>
            <a:ext cx="0" cy="2928446"/>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2" name="Line 12"/>
          <p:cNvSpPr>
            <a:spLocks noChangeShapeType="1"/>
          </p:cNvSpPr>
          <p:nvPr/>
        </p:nvSpPr>
        <p:spPr bwMode="auto">
          <a:xfrm>
            <a:off x="3139383" y="4300217"/>
            <a:ext cx="2971716" cy="838103"/>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 name="Line 47"/>
          <p:cNvSpPr>
            <a:spLocks noChangeShapeType="1"/>
          </p:cNvSpPr>
          <p:nvPr/>
        </p:nvSpPr>
        <p:spPr bwMode="auto">
          <a:xfrm>
            <a:off x="3131625" y="2933540"/>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1" name="Line 55"/>
          <p:cNvSpPr>
            <a:spLocks noChangeShapeType="1"/>
          </p:cNvSpPr>
          <p:nvPr/>
        </p:nvSpPr>
        <p:spPr bwMode="auto">
          <a:xfrm flipV="1">
            <a:off x="3137048" y="6153030"/>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2" name="Line 65"/>
          <p:cNvSpPr>
            <a:spLocks noChangeShapeType="1"/>
          </p:cNvSpPr>
          <p:nvPr/>
        </p:nvSpPr>
        <p:spPr bwMode="auto">
          <a:xfrm flipH="1">
            <a:off x="3136387" y="4849429"/>
            <a:ext cx="2003425"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43" name="Rectangle 48"/>
          <p:cNvSpPr>
            <a:spLocks noChangeArrowheads="1"/>
          </p:cNvSpPr>
          <p:nvPr/>
        </p:nvSpPr>
        <p:spPr bwMode="auto">
          <a:xfrm>
            <a:off x="5006507" y="2958811"/>
            <a:ext cx="774645" cy="30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a:latin typeface="Times New Roman" pitchFamily="-65" charset="0"/>
              </a:rPr>
              <a:t>MD</a:t>
            </a:r>
            <a:r>
              <a:rPr lang="en-US" altLang="en-US" sz="1400" b="0" baseline="-25000" dirty="0">
                <a:latin typeface="Times New Roman" pitchFamily="-65" charset="0"/>
              </a:rPr>
              <a:t>Fisher</a:t>
            </a:r>
          </a:p>
        </p:txBody>
      </p:sp>
      <p:sp>
        <p:nvSpPr>
          <p:cNvPr id="44" name="Rectangle 54"/>
          <p:cNvSpPr>
            <a:spLocks noChangeArrowheads="1"/>
          </p:cNvSpPr>
          <p:nvPr/>
        </p:nvSpPr>
        <p:spPr bwMode="auto">
          <a:xfrm>
            <a:off x="6044612" y="6171662"/>
            <a:ext cx="35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Times New Roman" pitchFamily="-65" charset="0"/>
              </a:rPr>
              <a:t>M</a:t>
            </a:r>
            <a:endParaRPr lang="en-US" altLang="en-US" sz="1600" b="0" baseline="-25000" dirty="0">
              <a:latin typeface="Times New Roman" pitchFamily="-65" charset="0"/>
            </a:endParaRPr>
          </a:p>
        </p:txBody>
      </p:sp>
      <p:sp>
        <p:nvSpPr>
          <p:cNvPr id="45" name="Rectangle 64"/>
          <p:cNvSpPr>
            <a:spLocks noChangeArrowheads="1"/>
          </p:cNvSpPr>
          <p:nvPr/>
        </p:nvSpPr>
        <p:spPr bwMode="auto">
          <a:xfrm>
            <a:off x="2698237" y="4690646"/>
            <a:ext cx="4411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2.5</a:t>
            </a:r>
            <a:endParaRPr lang="en-US" altLang="en-US" sz="1600" b="0" baseline="30000" dirty="0">
              <a:latin typeface="Times New Roman" pitchFamily="-65" charset="0"/>
            </a:endParaRPr>
          </a:p>
        </p:txBody>
      </p:sp>
      <p:sp>
        <p:nvSpPr>
          <p:cNvPr id="46" name="Rectangle 64"/>
          <p:cNvSpPr>
            <a:spLocks noChangeArrowheads="1"/>
          </p:cNvSpPr>
          <p:nvPr/>
        </p:nvSpPr>
        <p:spPr bwMode="auto">
          <a:xfrm>
            <a:off x="2698237" y="2895600"/>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latin typeface="Times New Roman" pitchFamily="-65" charset="0"/>
              </a:rPr>
              <a:t>i</a:t>
            </a:r>
            <a:endParaRPr lang="en-US" altLang="en-US" sz="1600" b="0" i="1" dirty="0">
              <a:latin typeface="Times New Roman" pitchFamily="-65" charset="0"/>
            </a:endParaRPr>
          </a:p>
        </p:txBody>
      </p:sp>
      <p:sp>
        <p:nvSpPr>
          <p:cNvPr id="47" name="Rectangle 64"/>
          <p:cNvSpPr>
            <a:spLocks noChangeArrowheads="1"/>
          </p:cNvSpPr>
          <p:nvPr/>
        </p:nvSpPr>
        <p:spPr bwMode="auto">
          <a:xfrm>
            <a:off x="4787900" y="6186682"/>
            <a:ext cx="6976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10000</a:t>
            </a:r>
            <a:endParaRPr lang="en-US" altLang="en-US" sz="1600" b="0" baseline="30000" dirty="0">
              <a:latin typeface="Times New Roman" pitchFamily="-65" charset="0"/>
            </a:endParaRPr>
          </a:p>
        </p:txBody>
      </p:sp>
      <p:sp>
        <p:nvSpPr>
          <p:cNvPr id="48" name="Rectangle 47"/>
          <p:cNvSpPr/>
          <p:nvPr/>
        </p:nvSpPr>
        <p:spPr>
          <a:xfrm>
            <a:off x="4386553" y="6486723"/>
            <a:ext cx="902811" cy="307777"/>
          </a:xfrm>
          <a:prstGeom prst="rect">
            <a:avLst/>
          </a:prstGeom>
        </p:spPr>
        <p:txBody>
          <a:bodyPr wrap="none">
            <a:spAutoFit/>
          </a:bodyPr>
          <a:lstStyle/>
          <a:p>
            <a:r>
              <a:rPr lang="en-US" altLang="en-US" sz="1400" dirty="0"/>
              <a:t> </a:t>
            </a:r>
            <a:r>
              <a:rPr lang="en-US" altLang="en-US" sz="1400" dirty="0" smtClean="0"/>
              <a:t>billions $</a:t>
            </a:r>
            <a:endParaRPr lang="en-US" sz="1400" dirty="0"/>
          </a:p>
        </p:txBody>
      </p:sp>
      <p:graphicFrame>
        <p:nvGraphicFramePr>
          <p:cNvPr id="51" name="Object 50"/>
          <p:cNvGraphicFramePr>
            <a:graphicFrameLocks noChangeAspect="1"/>
          </p:cNvGraphicFramePr>
          <p:nvPr>
            <p:extLst>
              <p:ext uri="{D42A27DB-BD31-4B8C-83A1-F6EECF244321}">
                <p14:modId xmlns:p14="http://schemas.microsoft.com/office/powerpoint/2010/main" val="1690838749"/>
              </p:ext>
            </p:extLst>
          </p:nvPr>
        </p:nvGraphicFramePr>
        <p:xfrm>
          <a:off x="866775" y="1992313"/>
          <a:ext cx="5229225" cy="333375"/>
        </p:xfrm>
        <a:graphic>
          <a:graphicData uri="http://schemas.openxmlformats.org/presentationml/2006/ole">
            <mc:AlternateContent xmlns:mc="http://schemas.openxmlformats.org/markup-compatibility/2006">
              <mc:Choice xmlns:v="urn:schemas-microsoft-com:vml" Requires="v">
                <p:oleObj spid="_x0000_s44083" name="Equation" r:id="rId6" imgW="3200400" imgH="203040" progId="Equation.DSMT4">
                  <p:embed/>
                </p:oleObj>
              </mc:Choice>
              <mc:Fallback>
                <p:oleObj name="Equation" r:id="rId6" imgW="3200400" imgH="203040" progId="Equation.DSMT4">
                  <p:embed/>
                  <p:pic>
                    <p:nvPicPr>
                      <p:cNvPr id="0" name=""/>
                      <p:cNvPicPr>
                        <a:picLocks noChangeAspect="1" noChangeArrowheads="1"/>
                      </p:cNvPicPr>
                      <p:nvPr/>
                    </p:nvPicPr>
                    <p:blipFill>
                      <a:blip r:embed="rId7"/>
                      <a:srcRect/>
                      <a:stretch>
                        <a:fillRect/>
                      </a:stretch>
                    </p:blipFill>
                    <p:spPr bwMode="auto">
                      <a:xfrm>
                        <a:off x="866775" y="1992313"/>
                        <a:ext cx="5229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2" name="Rectangle 51"/>
          <p:cNvSpPr/>
          <p:nvPr/>
        </p:nvSpPr>
        <p:spPr>
          <a:xfrm>
            <a:off x="304800" y="1316651"/>
            <a:ext cx="7322063" cy="400110"/>
          </a:xfrm>
          <a:prstGeom prst="rect">
            <a:avLst/>
          </a:prstGeom>
        </p:spPr>
        <p:txBody>
          <a:bodyPr wrap="square">
            <a:spAutoFit/>
          </a:bodyPr>
          <a:lstStyle/>
          <a:p>
            <a:pPr marL="0" indent="0">
              <a:buNone/>
            </a:pPr>
            <a:r>
              <a:rPr lang="en-US" altLang="en-US" sz="2000" dirty="0" smtClean="0"/>
              <a:t>Example: </a:t>
            </a:r>
            <a:r>
              <a:rPr lang="en-US" altLang="en-US" sz="2000" i="1" dirty="0" smtClean="0"/>
              <a:t>P</a:t>
            </a:r>
            <a:r>
              <a:rPr lang="en-US" altLang="en-US" sz="2000" dirty="0" smtClean="0"/>
              <a:t> = 1, </a:t>
            </a:r>
            <a:r>
              <a:rPr lang="en-US" altLang="en-US" sz="2000" i="1" dirty="0" smtClean="0"/>
              <a:t>V</a:t>
            </a:r>
            <a:r>
              <a:rPr lang="en-US" altLang="en-US" sz="2000" dirty="0" smtClean="0"/>
              <a:t> = 1.5, </a:t>
            </a:r>
            <a:r>
              <a:rPr lang="en-US" altLang="en-US" sz="2000" i="1" dirty="0" smtClean="0"/>
              <a:t>Y</a:t>
            </a:r>
            <a:r>
              <a:rPr lang="en-US" altLang="en-US" sz="2000" dirty="0" smtClean="0"/>
              <a:t> </a:t>
            </a:r>
            <a:r>
              <a:rPr lang="en-US" altLang="en-US" sz="2000" dirty="0"/>
              <a:t>= </a:t>
            </a:r>
            <a:r>
              <a:rPr lang="en-US" altLang="en-US" sz="2000" dirty="0" smtClean="0"/>
              <a:t>15,000, </a:t>
            </a:r>
            <a:r>
              <a:rPr lang="en-US" altLang="en-US" sz="2000" i="1" dirty="0" err="1" smtClean="0"/>
              <a:t>r</a:t>
            </a:r>
            <a:r>
              <a:rPr lang="en-US" altLang="en-US" sz="2000" i="1" baseline="-25000" dirty="0" err="1" smtClean="0"/>
              <a:t>b</a:t>
            </a:r>
            <a:r>
              <a:rPr lang="en-US" altLang="en-US" sz="2000" dirty="0" smtClean="0"/>
              <a:t> = 2, </a:t>
            </a:r>
            <a:r>
              <a:rPr lang="en-US" altLang="en-US" sz="2000" i="1" dirty="0" smtClean="0"/>
              <a:t>r</a:t>
            </a:r>
            <a:r>
              <a:rPr lang="en-US" altLang="en-US" sz="2000" i="1" baseline="-25000" dirty="0" smtClean="0"/>
              <a:t>e</a:t>
            </a:r>
            <a:r>
              <a:rPr lang="en-US" altLang="en-US" sz="2000" dirty="0" smtClean="0"/>
              <a:t> = 4, </a:t>
            </a:r>
            <a:r>
              <a:rPr lang="en-US" altLang="en-US" sz="2000" i="1" dirty="0" err="1" smtClean="0">
                <a:latin typeface="Symbol" panose="05050102010706020507" pitchFamily="18" charset="2"/>
              </a:rPr>
              <a:t>p</a:t>
            </a:r>
            <a:r>
              <a:rPr lang="en-US" altLang="en-US" sz="2000" i="1" baseline="-25000" dirty="0" err="1" smtClean="0"/>
              <a:t>e</a:t>
            </a:r>
            <a:r>
              <a:rPr lang="en-US" altLang="en-US" sz="2000" dirty="0" smtClean="0"/>
              <a:t> = 3</a:t>
            </a:r>
            <a:endParaRPr lang="en-US" sz="2000" dirty="0"/>
          </a:p>
        </p:txBody>
      </p:sp>
      <p:sp>
        <p:nvSpPr>
          <p:cNvPr id="53" name="Content Placeholder 2"/>
          <p:cNvSpPr txBox="1">
            <a:spLocks/>
          </p:cNvSpPr>
          <p:nvPr/>
        </p:nvSpPr>
        <p:spPr bwMode="auto">
          <a:xfrm>
            <a:off x="1892300" y="785434"/>
            <a:ext cx="5257800" cy="600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altLang="en-US" sz="2400" b="1" dirty="0" smtClean="0">
                <a:ea typeface="ヒラギノ角ゴ Pro W3" pitchFamily="-65" charset="-128"/>
              </a:rPr>
              <a:t>Friedman</a:t>
            </a:r>
            <a:endParaRPr lang="en-US" dirty="0"/>
          </a:p>
        </p:txBody>
      </p:sp>
    </p:spTree>
    <p:extLst>
      <p:ext uri="{BB962C8B-B14F-4D97-AF65-F5344CB8AC3E}">
        <p14:creationId xmlns:p14="http://schemas.microsoft.com/office/powerpoint/2010/main" val="14087157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p:cNvSpPr>
            <a:spLocks noGrp="1"/>
          </p:cNvSpPr>
          <p:nvPr>
            <p:ph type="title"/>
          </p:nvPr>
        </p:nvSpPr>
        <p:spPr>
          <a:xfrm>
            <a:off x="457200" y="0"/>
            <a:ext cx="8229600" cy="1143000"/>
          </a:xfrm>
        </p:spPr>
        <p:txBody>
          <a:bodyPr/>
          <a:lstStyle/>
          <a:p>
            <a:r>
              <a:rPr lang="en-US" altLang="en-US" sz="4000" dirty="0" smtClean="0">
                <a:ea typeface="ヒラギノ角ゴ Pro W3" pitchFamily="-65" charset="-128"/>
              </a:rPr>
              <a:t>Money Demand</a:t>
            </a:r>
            <a:endParaRPr lang="en-US" sz="4000" dirty="0"/>
          </a:p>
        </p:txBody>
      </p:sp>
      <p:graphicFrame>
        <p:nvGraphicFramePr>
          <p:cNvPr id="26" name="Object 25"/>
          <p:cNvGraphicFramePr>
            <a:graphicFrameLocks noChangeAspect="1"/>
          </p:cNvGraphicFramePr>
          <p:nvPr>
            <p:extLst>
              <p:ext uri="{D42A27DB-BD31-4B8C-83A1-F6EECF244321}">
                <p14:modId xmlns:p14="http://schemas.microsoft.com/office/powerpoint/2010/main" val="620420876"/>
              </p:ext>
            </p:extLst>
          </p:nvPr>
        </p:nvGraphicFramePr>
        <p:xfrm>
          <a:off x="135417" y="1752600"/>
          <a:ext cx="762000" cy="762000"/>
        </p:xfrm>
        <a:graphic>
          <a:graphicData uri="http://schemas.openxmlformats.org/presentationml/2006/ole">
            <mc:AlternateContent xmlns:mc="http://schemas.openxmlformats.org/markup-compatibility/2006">
              <mc:Choice xmlns:v="urn:schemas-microsoft-com:vml" Requires="v">
                <p:oleObj spid="_x0000_s41016" name="Equation" r:id="rId4" imgW="419100" imgH="419100" progId="Equation.DSMT4">
                  <p:embed/>
                </p:oleObj>
              </mc:Choice>
              <mc:Fallback>
                <p:oleObj name="Equation" r:id="rId4" imgW="419100" imgH="4191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417" y="17526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0" name="Text Box 20"/>
          <p:cNvSpPr txBox="1">
            <a:spLocks noChangeArrowheads="1"/>
          </p:cNvSpPr>
          <p:nvPr/>
        </p:nvSpPr>
        <p:spPr bwMode="auto">
          <a:xfrm rot="952711">
            <a:off x="5399116" y="4756533"/>
            <a:ext cx="900566" cy="30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spcBef>
                <a:spcPct val="50000"/>
              </a:spcBef>
            </a:pPr>
            <a:r>
              <a:rPr lang="en-US" altLang="en-US" sz="1400" b="0">
                <a:latin typeface="Times New Roman" pitchFamily="-65" charset="0"/>
              </a:rPr>
              <a:t>MD</a:t>
            </a:r>
            <a:r>
              <a:rPr lang="en-US" altLang="en-US" sz="1400" b="0" baseline="-25000">
                <a:latin typeface="Times New Roman" pitchFamily="-65" charset="0"/>
              </a:rPr>
              <a:t>Keynes</a:t>
            </a:r>
          </a:p>
        </p:txBody>
      </p:sp>
      <p:sp>
        <p:nvSpPr>
          <p:cNvPr id="32" name="Line 12"/>
          <p:cNvSpPr>
            <a:spLocks noChangeShapeType="1"/>
          </p:cNvSpPr>
          <p:nvPr/>
        </p:nvSpPr>
        <p:spPr bwMode="auto">
          <a:xfrm>
            <a:off x="5143421" y="3219634"/>
            <a:ext cx="0" cy="2928446"/>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 name="Line 12"/>
          <p:cNvSpPr>
            <a:spLocks noChangeShapeType="1"/>
          </p:cNvSpPr>
          <p:nvPr/>
        </p:nvSpPr>
        <p:spPr bwMode="auto">
          <a:xfrm>
            <a:off x="3139383" y="4300217"/>
            <a:ext cx="2971716" cy="838103"/>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 name="Line 47"/>
          <p:cNvSpPr>
            <a:spLocks noChangeShapeType="1"/>
          </p:cNvSpPr>
          <p:nvPr/>
        </p:nvSpPr>
        <p:spPr bwMode="auto">
          <a:xfrm>
            <a:off x="3131625" y="2933540"/>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2" name="Line 55"/>
          <p:cNvSpPr>
            <a:spLocks noChangeShapeType="1"/>
          </p:cNvSpPr>
          <p:nvPr/>
        </p:nvSpPr>
        <p:spPr bwMode="auto">
          <a:xfrm flipV="1">
            <a:off x="3137048" y="6153030"/>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3" name="Line 65"/>
          <p:cNvSpPr>
            <a:spLocks noChangeShapeType="1"/>
          </p:cNvSpPr>
          <p:nvPr/>
        </p:nvSpPr>
        <p:spPr bwMode="auto">
          <a:xfrm flipH="1">
            <a:off x="3136387" y="4849429"/>
            <a:ext cx="2003425"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44" name="Rectangle 48"/>
          <p:cNvSpPr>
            <a:spLocks noChangeArrowheads="1"/>
          </p:cNvSpPr>
          <p:nvPr/>
        </p:nvSpPr>
        <p:spPr bwMode="auto">
          <a:xfrm>
            <a:off x="5006507" y="2958811"/>
            <a:ext cx="774645" cy="30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a:latin typeface="Times New Roman" pitchFamily="-65" charset="0"/>
              </a:rPr>
              <a:t>MD</a:t>
            </a:r>
            <a:r>
              <a:rPr lang="en-US" altLang="en-US" sz="1400" b="0" baseline="-25000" dirty="0">
                <a:latin typeface="Times New Roman" pitchFamily="-65" charset="0"/>
              </a:rPr>
              <a:t>Fisher</a:t>
            </a:r>
          </a:p>
        </p:txBody>
      </p:sp>
      <p:sp>
        <p:nvSpPr>
          <p:cNvPr id="45" name="Rectangle 54"/>
          <p:cNvSpPr>
            <a:spLocks noChangeArrowheads="1"/>
          </p:cNvSpPr>
          <p:nvPr/>
        </p:nvSpPr>
        <p:spPr bwMode="auto">
          <a:xfrm>
            <a:off x="6044612" y="6171662"/>
            <a:ext cx="35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Times New Roman" pitchFamily="-65" charset="0"/>
              </a:rPr>
              <a:t>M</a:t>
            </a:r>
            <a:endParaRPr lang="en-US" altLang="en-US" sz="1600" b="0" baseline="-25000" dirty="0">
              <a:latin typeface="Times New Roman" pitchFamily="-65" charset="0"/>
            </a:endParaRPr>
          </a:p>
        </p:txBody>
      </p:sp>
      <p:sp>
        <p:nvSpPr>
          <p:cNvPr id="46" name="Rectangle 64"/>
          <p:cNvSpPr>
            <a:spLocks noChangeArrowheads="1"/>
          </p:cNvSpPr>
          <p:nvPr/>
        </p:nvSpPr>
        <p:spPr bwMode="auto">
          <a:xfrm>
            <a:off x="2698237" y="4690646"/>
            <a:ext cx="4411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2.5</a:t>
            </a:r>
            <a:endParaRPr lang="en-US" altLang="en-US" sz="1600" b="0" baseline="30000" dirty="0">
              <a:latin typeface="Times New Roman" pitchFamily="-65" charset="0"/>
            </a:endParaRPr>
          </a:p>
        </p:txBody>
      </p:sp>
      <p:sp>
        <p:nvSpPr>
          <p:cNvPr id="47" name="Rectangle 64"/>
          <p:cNvSpPr>
            <a:spLocks noChangeArrowheads="1"/>
          </p:cNvSpPr>
          <p:nvPr/>
        </p:nvSpPr>
        <p:spPr bwMode="auto">
          <a:xfrm>
            <a:off x="2698237" y="2895600"/>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latin typeface="Times New Roman" pitchFamily="-65" charset="0"/>
              </a:rPr>
              <a:t>i</a:t>
            </a:r>
            <a:endParaRPr lang="en-US" altLang="en-US" sz="1600" b="0" i="1" dirty="0">
              <a:latin typeface="Times New Roman" pitchFamily="-65" charset="0"/>
            </a:endParaRPr>
          </a:p>
        </p:txBody>
      </p:sp>
      <p:sp>
        <p:nvSpPr>
          <p:cNvPr id="48" name="Rectangle 64"/>
          <p:cNvSpPr>
            <a:spLocks noChangeArrowheads="1"/>
          </p:cNvSpPr>
          <p:nvPr/>
        </p:nvSpPr>
        <p:spPr bwMode="auto">
          <a:xfrm>
            <a:off x="4787900" y="6186682"/>
            <a:ext cx="6976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10000</a:t>
            </a:r>
            <a:endParaRPr lang="en-US" altLang="en-US" sz="1600" b="0" baseline="30000" dirty="0">
              <a:latin typeface="Times New Roman" pitchFamily="-65" charset="0"/>
            </a:endParaRPr>
          </a:p>
        </p:txBody>
      </p:sp>
      <p:sp>
        <p:nvSpPr>
          <p:cNvPr id="49" name="Rectangle 48"/>
          <p:cNvSpPr/>
          <p:nvPr/>
        </p:nvSpPr>
        <p:spPr>
          <a:xfrm>
            <a:off x="4386553" y="6486723"/>
            <a:ext cx="902811" cy="307777"/>
          </a:xfrm>
          <a:prstGeom prst="rect">
            <a:avLst/>
          </a:prstGeom>
        </p:spPr>
        <p:txBody>
          <a:bodyPr wrap="none">
            <a:spAutoFit/>
          </a:bodyPr>
          <a:lstStyle/>
          <a:p>
            <a:r>
              <a:rPr lang="en-US" altLang="en-US" sz="1400" dirty="0"/>
              <a:t> </a:t>
            </a:r>
            <a:r>
              <a:rPr lang="en-US" altLang="en-US" sz="1400" dirty="0" smtClean="0"/>
              <a:t>billions $</a:t>
            </a:r>
            <a:endParaRPr lang="en-US" sz="1400" dirty="0"/>
          </a:p>
        </p:txBody>
      </p:sp>
      <p:graphicFrame>
        <p:nvGraphicFramePr>
          <p:cNvPr id="54" name="Object 53"/>
          <p:cNvGraphicFramePr>
            <a:graphicFrameLocks noChangeAspect="1"/>
          </p:cNvGraphicFramePr>
          <p:nvPr>
            <p:extLst>
              <p:ext uri="{D42A27DB-BD31-4B8C-83A1-F6EECF244321}">
                <p14:modId xmlns:p14="http://schemas.microsoft.com/office/powerpoint/2010/main" val="2983637473"/>
              </p:ext>
            </p:extLst>
          </p:nvPr>
        </p:nvGraphicFramePr>
        <p:xfrm>
          <a:off x="871538" y="1992313"/>
          <a:ext cx="4005262" cy="333375"/>
        </p:xfrm>
        <a:graphic>
          <a:graphicData uri="http://schemas.openxmlformats.org/presentationml/2006/ole">
            <mc:AlternateContent xmlns:mc="http://schemas.openxmlformats.org/markup-compatibility/2006">
              <mc:Choice xmlns:v="urn:schemas-microsoft-com:vml" Requires="v">
                <p:oleObj spid="_x0000_s41017" name="Equation" r:id="rId6" imgW="2450880" imgH="203040" progId="Equation.DSMT4">
                  <p:embed/>
                </p:oleObj>
              </mc:Choice>
              <mc:Fallback>
                <p:oleObj name="Equation" r:id="rId6" imgW="2450880" imgH="203040" progId="Equation.DSMT4">
                  <p:embed/>
                  <p:pic>
                    <p:nvPicPr>
                      <p:cNvPr id="0" name=""/>
                      <p:cNvPicPr>
                        <a:picLocks noChangeAspect="1" noChangeArrowheads="1"/>
                      </p:cNvPicPr>
                      <p:nvPr/>
                    </p:nvPicPr>
                    <p:blipFill>
                      <a:blip r:embed="rId7"/>
                      <a:srcRect/>
                      <a:stretch>
                        <a:fillRect/>
                      </a:stretch>
                    </p:blipFill>
                    <p:spPr bwMode="auto">
                      <a:xfrm>
                        <a:off x="871538" y="1992313"/>
                        <a:ext cx="40052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5" name="Rectangle 54"/>
          <p:cNvSpPr/>
          <p:nvPr/>
        </p:nvSpPr>
        <p:spPr>
          <a:xfrm>
            <a:off x="304800" y="1316651"/>
            <a:ext cx="7322063" cy="400110"/>
          </a:xfrm>
          <a:prstGeom prst="rect">
            <a:avLst/>
          </a:prstGeom>
        </p:spPr>
        <p:txBody>
          <a:bodyPr wrap="square">
            <a:spAutoFit/>
          </a:bodyPr>
          <a:lstStyle/>
          <a:p>
            <a:pPr marL="0" indent="0">
              <a:buNone/>
            </a:pPr>
            <a:r>
              <a:rPr lang="en-US" altLang="en-US" sz="2000" dirty="0" smtClean="0"/>
              <a:t>Example: </a:t>
            </a:r>
            <a:r>
              <a:rPr lang="en-US" altLang="en-US" sz="2000" i="1" dirty="0" smtClean="0"/>
              <a:t>P</a:t>
            </a:r>
            <a:r>
              <a:rPr lang="en-US" altLang="en-US" sz="2000" dirty="0" smtClean="0"/>
              <a:t> = 1, </a:t>
            </a:r>
            <a:r>
              <a:rPr lang="en-US" altLang="en-US" sz="2000" i="1" dirty="0" smtClean="0"/>
              <a:t>V</a:t>
            </a:r>
            <a:r>
              <a:rPr lang="en-US" altLang="en-US" sz="2000" dirty="0" smtClean="0"/>
              <a:t> = 1.5, </a:t>
            </a:r>
            <a:r>
              <a:rPr lang="en-US" altLang="en-US" sz="2000" i="1" dirty="0" smtClean="0"/>
              <a:t>Y</a:t>
            </a:r>
            <a:r>
              <a:rPr lang="en-US" altLang="en-US" sz="2000" dirty="0" smtClean="0"/>
              <a:t> </a:t>
            </a:r>
            <a:r>
              <a:rPr lang="en-US" altLang="en-US" sz="2000" dirty="0"/>
              <a:t>= </a:t>
            </a:r>
            <a:r>
              <a:rPr lang="en-US" altLang="en-US" sz="2000" dirty="0" smtClean="0"/>
              <a:t>15,000, </a:t>
            </a:r>
            <a:r>
              <a:rPr lang="en-US" altLang="en-US" sz="2000" i="1" dirty="0" err="1" smtClean="0"/>
              <a:t>r</a:t>
            </a:r>
            <a:r>
              <a:rPr lang="en-US" altLang="en-US" sz="2000" i="1" baseline="-25000" dirty="0" err="1" smtClean="0"/>
              <a:t>b</a:t>
            </a:r>
            <a:r>
              <a:rPr lang="en-US" altLang="en-US" sz="2000" dirty="0" smtClean="0"/>
              <a:t> = 2, </a:t>
            </a:r>
            <a:r>
              <a:rPr lang="en-US" altLang="en-US" sz="2000" i="1" dirty="0" smtClean="0"/>
              <a:t>r</a:t>
            </a:r>
            <a:r>
              <a:rPr lang="en-US" altLang="en-US" sz="2000" i="1" baseline="-25000" dirty="0" smtClean="0"/>
              <a:t>e</a:t>
            </a:r>
            <a:r>
              <a:rPr lang="en-US" altLang="en-US" sz="2000" dirty="0" smtClean="0"/>
              <a:t> = 4, </a:t>
            </a:r>
            <a:r>
              <a:rPr lang="en-US" altLang="en-US" sz="2000" i="1" dirty="0" err="1" smtClean="0">
                <a:latin typeface="Symbol" panose="05050102010706020507" pitchFamily="18" charset="2"/>
              </a:rPr>
              <a:t>p</a:t>
            </a:r>
            <a:r>
              <a:rPr lang="en-US" altLang="en-US" sz="2000" i="1" baseline="-25000" dirty="0" err="1" smtClean="0"/>
              <a:t>e</a:t>
            </a:r>
            <a:r>
              <a:rPr lang="en-US" altLang="en-US" sz="2000" dirty="0" smtClean="0"/>
              <a:t> = 3</a:t>
            </a:r>
            <a:endParaRPr lang="en-US" sz="2000" dirty="0"/>
          </a:p>
        </p:txBody>
      </p:sp>
      <p:sp>
        <p:nvSpPr>
          <p:cNvPr id="56" name="Content Placeholder 2"/>
          <p:cNvSpPr txBox="1">
            <a:spLocks/>
          </p:cNvSpPr>
          <p:nvPr/>
        </p:nvSpPr>
        <p:spPr bwMode="auto">
          <a:xfrm>
            <a:off x="1892300" y="785434"/>
            <a:ext cx="5257800" cy="600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altLang="en-US" sz="2400" b="1" dirty="0" smtClean="0">
                <a:ea typeface="ヒラギノ角ゴ Pro W3" pitchFamily="-65" charset="-128"/>
              </a:rPr>
              <a:t>Friedman</a:t>
            </a:r>
            <a:endParaRPr lang="en-US" dirty="0"/>
          </a:p>
        </p:txBody>
      </p:sp>
    </p:spTree>
    <p:extLst>
      <p:ext uri="{BB962C8B-B14F-4D97-AF65-F5344CB8AC3E}">
        <p14:creationId xmlns:p14="http://schemas.microsoft.com/office/powerpoint/2010/main" val="25362690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p:cNvSpPr>
            <a:spLocks noGrp="1"/>
          </p:cNvSpPr>
          <p:nvPr>
            <p:ph type="title"/>
          </p:nvPr>
        </p:nvSpPr>
        <p:spPr>
          <a:xfrm>
            <a:off x="457200" y="0"/>
            <a:ext cx="8229600" cy="1143000"/>
          </a:xfrm>
        </p:spPr>
        <p:txBody>
          <a:bodyPr/>
          <a:lstStyle/>
          <a:p>
            <a:r>
              <a:rPr lang="en-US" altLang="en-US" sz="4000" dirty="0" smtClean="0">
                <a:ea typeface="ヒラギノ角ゴ Pro W3" pitchFamily="-65" charset="-128"/>
              </a:rPr>
              <a:t>Money Demand</a:t>
            </a:r>
            <a:endParaRPr lang="en-US" sz="4000" dirty="0"/>
          </a:p>
        </p:txBody>
      </p:sp>
      <p:graphicFrame>
        <p:nvGraphicFramePr>
          <p:cNvPr id="26" name="Object 25"/>
          <p:cNvGraphicFramePr>
            <a:graphicFrameLocks noChangeAspect="1"/>
          </p:cNvGraphicFramePr>
          <p:nvPr>
            <p:extLst>
              <p:ext uri="{D42A27DB-BD31-4B8C-83A1-F6EECF244321}">
                <p14:modId xmlns:p14="http://schemas.microsoft.com/office/powerpoint/2010/main" val="620420876"/>
              </p:ext>
            </p:extLst>
          </p:nvPr>
        </p:nvGraphicFramePr>
        <p:xfrm>
          <a:off x="135417" y="1752600"/>
          <a:ext cx="762000" cy="762000"/>
        </p:xfrm>
        <a:graphic>
          <a:graphicData uri="http://schemas.openxmlformats.org/presentationml/2006/ole">
            <mc:AlternateContent xmlns:mc="http://schemas.openxmlformats.org/markup-compatibility/2006">
              <mc:Choice xmlns:v="urn:schemas-microsoft-com:vml" Requires="v">
                <p:oleObj spid="_x0000_s38967" name="Equation" r:id="rId4" imgW="419100" imgH="419100" progId="Equation.DSMT4">
                  <p:embed/>
                </p:oleObj>
              </mc:Choice>
              <mc:Fallback>
                <p:oleObj name="Equation" r:id="rId4" imgW="419100" imgH="4191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417" y="17526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0" name="Text Box 20"/>
          <p:cNvSpPr txBox="1">
            <a:spLocks noChangeArrowheads="1"/>
          </p:cNvSpPr>
          <p:nvPr/>
        </p:nvSpPr>
        <p:spPr bwMode="auto">
          <a:xfrm rot="952711">
            <a:off x="5399116" y="4756533"/>
            <a:ext cx="900566" cy="30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spcBef>
                <a:spcPct val="50000"/>
              </a:spcBef>
            </a:pPr>
            <a:r>
              <a:rPr lang="en-US" altLang="en-US" sz="1400" b="0">
                <a:latin typeface="Times New Roman" pitchFamily="-65" charset="0"/>
              </a:rPr>
              <a:t>MD</a:t>
            </a:r>
            <a:r>
              <a:rPr lang="en-US" altLang="en-US" sz="1400" b="0" baseline="-25000">
                <a:latin typeface="Times New Roman" pitchFamily="-65" charset="0"/>
              </a:rPr>
              <a:t>Keynes</a:t>
            </a:r>
          </a:p>
        </p:txBody>
      </p:sp>
      <p:sp>
        <p:nvSpPr>
          <p:cNvPr id="32" name="Line 12"/>
          <p:cNvSpPr>
            <a:spLocks noChangeShapeType="1"/>
          </p:cNvSpPr>
          <p:nvPr/>
        </p:nvSpPr>
        <p:spPr bwMode="auto">
          <a:xfrm>
            <a:off x="5143421" y="3219634"/>
            <a:ext cx="0" cy="2928446"/>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 name="Line 12"/>
          <p:cNvSpPr>
            <a:spLocks noChangeShapeType="1"/>
          </p:cNvSpPr>
          <p:nvPr/>
        </p:nvSpPr>
        <p:spPr bwMode="auto">
          <a:xfrm>
            <a:off x="3139383" y="4300217"/>
            <a:ext cx="2971716" cy="838103"/>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 name="Line 47"/>
          <p:cNvSpPr>
            <a:spLocks noChangeShapeType="1"/>
          </p:cNvSpPr>
          <p:nvPr/>
        </p:nvSpPr>
        <p:spPr bwMode="auto">
          <a:xfrm>
            <a:off x="3131625" y="2933540"/>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2" name="Line 55"/>
          <p:cNvSpPr>
            <a:spLocks noChangeShapeType="1"/>
          </p:cNvSpPr>
          <p:nvPr/>
        </p:nvSpPr>
        <p:spPr bwMode="auto">
          <a:xfrm flipV="1">
            <a:off x="3137048" y="6153030"/>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3" name="Line 65"/>
          <p:cNvSpPr>
            <a:spLocks noChangeShapeType="1"/>
          </p:cNvSpPr>
          <p:nvPr/>
        </p:nvSpPr>
        <p:spPr bwMode="auto">
          <a:xfrm flipH="1">
            <a:off x="3136387" y="4849429"/>
            <a:ext cx="2003425"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44" name="Rectangle 48"/>
          <p:cNvSpPr>
            <a:spLocks noChangeArrowheads="1"/>
          </p:cNvSpPr>
          <p:nvPr/>
        </p:nvSpPr>
        <p:spPr bwMode="auto">
          <a:xfrm>
            <a:off x="5006507" y="2958811"/>
            <a:ext cx="774645" cy="30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a:latin typeface="Times New Roman" pitchFamily="-65" charset="0"/>
              </a:rPr>
              <a:t>MD</a:t>
            </a:r>
            <a:r>
              <a:rPr lang="en-US" altLang="en-US" sz="1400" b="0" baseline="-25000" dirty="0">
                <a:latin typeface="Times New Roman" pitchFamily="-65" charset="0"/>
              </a:rPr>
              <a:t>Fisher</a:t>
            </a:r>
          </a:p>
        </p:txBody>
      </p:sp>
      <p:sp>
        <p:nvSpPr>
          <p:cNvPr id="45" name="Rectangle 54"/>
          <p:cNvSpPr>
            <a:spLocks noChangeArrowheads="1"/>
          </p:cNvSpPr>
          <p:nvPr/>
        </p:nvSpPr>
        <p:spPr bwMode="auto">
          <a:xfrm>
            <a:off x="6044612" y="6171662"/>
            <a:ext cx="35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Times New Roman" pitchFamily="-65" charset="0"/>
              </a:rPr>
              <a:t>M</a:t>
            </a:r>
            <a:endParaRPr lang="en-US" altLang="en-US" sz="1600" b="0" baseline="-25000" dirty="0">
              <a:latin typeface="Times New Roman" pitchFamily="-65" charset="0"/>
            </a:endParaRPr>
          </a:p>
        </p:txBody>
      </p:sp>
      <p:sp>
        <p:nvSpPr>
          <p:cNvPr id="46" name="Rectangle 64"/>
          <p:cNvSpPr>
            <a:spLocks noChangeArrowheads="1"/>
          </p:cNvSpPr>
          <p:nvPr/>
        </p:nvSpPr>
        <p:spPr bwMode="auto">
          <a:xfrm>
            <a:off x="2698237" y="4690646"/>
            <a:ext cx="4411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2.5</a:t>
            </a:r>
            <a:endParaRPr lang="en-US" altLang="en-US" sz="1600" b="0" baseline="30000" dirty="0">
              <a:latin typeface="Times New Roman" pitchFamily="-65" charset="0"/>
            </a:endParaRPr>
          </a:p>
        </p:txBody>
      </p:sp>
      <p:sp>
        <p:nvSpPr>
          <p:cNvPr id="47" name="Rectangle 64"/>
          <p:cNvSpPr>
            <a:spLocks noChangeArrowheads="1"/>
          </p:cNvSpPr>
          <p:nvPr/>
        </p:nvSpPr>
        <p:spPr bwMode="auto">
          <a:xfrm>
            <a:off x="2698237" y="2895600"/>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latin typeface="Times New Roman" pitchFamily="-65" charset="0"/>
              </a:rPr>
              <a:t>i</a:t>
            </a:r>
            <a:endParaRPr lang="en-US" altLang="en-US" sz="1600" b="0" i="1" dirty="0">
              <a:latin typeface="Times New Roman" pitchFamily="-65" charset="0"/>
            </a:endParaRPr>
          </a:p>
        </p:txBody>
      </p:sp>
      <p:sp>
        <p:nvSpPr>
          <p:cNvPr id="48" name="Rectangle 64"/>
          <p:cNvSpPr>
            <a:spLocks noChangeArrowheads="1"/>
          </p:cNvSpPr>
          <p:nvPr/>
        </p:nvSpPr>
        <p:spPr bwMode="auto">
          <a:xfrm>
            <a:off x="4787900" y="6186682"/>
            <a:ext cx="6976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10000</a:t>
            </a:r>
            <a:endParaRPr lang="en-US" altLang="en-US" sz="1600" b="0" baseline="30000" dirty="0">
              <a:latin typeface="Times New Roman" pitchFamily="-65" charset="0"/>
            </a:endParaRPr>
          </a:p>
        </p:txBody>
      </p:sp>
      <p:sp>
        <p:nvSpPr>
          <p:cNvPr id="49" name="Rectangle 48"/>
          <p:cNvSpPr/>
          <p:nvPr/>
        </p:nvSpPr>
        <p:spPr>
          <a:xfrm>
            <a:off x="4386553" y="6486723"/>
            <a:ext cx="902811" cy="307777"/>
          </a:xfrm>
          <a:prstGeom prst="rect">
            <a:avLst/>
          </a:prstGeom>
        </p:spPr>
        <p:txBody>
          <a:bodyPr wrap="none">
            <a:spAutoFit/>
          </a:bodyPr>
          <a:lstStyle/>
          <a:p>
            <a:r>
              <a:rPr lang="en-US" altLang="en-US" sz="1400" dirty="0"/>
              <a:t> </a:t>
            </a:r>
            <a:r>
              <a:rPr lang="en-US" altLang="en-US" sz="1400" dirty="0" smtClean="0"/>
              <a:t>billions $</a:t>
            </a:r>
            <a:endParaRPr lang="en-US" sz="1400" dirty="0"/>
          </a:p>
        </p:txBody>
      </p:sp>
      <p:graphicFrame>
        <p:nvGraphicFramePr>
          <p:cNvPr id="53" name="Object 52"/>
          <p:cNvGraphicFramePr>
            <a:graphicFrameLocks noChangeAspect="1"/>
          </p:cNvGraphicFramePr>
          <p:nvPr>
            <p:extLst>
              <p:ext uri="{D42A27DB-BD31-4B8C-83A1-F6EECF244321}">
                <p14:modId xmlns:p14="http://schemas.microsoft.com/office/powerpoint/2010/main" val="1772459978"/>
              </p:ext>
            </p:extLst>
          </p:nvPr>
        </p:nvGraphicFramePr>
        <p:xfrm>
          <a:off x="871868" y="1991684"/>
          <a:ext cx="4876800" cy="292100"/>
        </p:xfrm>
        <a:graphic>
          <a:graphicData uri="http://schemas.openxmlformats.org/presentationml/2006/ole">
            <mc:AlternateContent xmlns:mc="http://schemas.openxmlformats.org/markup-compatibility/2006">
              <mc:Choice xmlns:v="urn:schemas-microsoft-com:vml" Requires="v">
                <p:oleObj spid="_x0000_s38968" name="Equation" r:id="rId6" imgW="2984400" imgH="177480" progId="Equation.DSMT4">
                  <p:embed/>
                </p:oleObj>
              </mc:Choice>
              <mc:Fallback>
                <p:oleObj name="Equation" r:id="rId6" imgW="2984400" imgH="177480" progId="Equation.DSMT4">
                  <p:embed/>
                  <p:pic>
                    <p:nvPicPr>
                      <p:cNvPr id="0" name=""/>
                      <p:cNvPicPr>
                        <a:picLocks noChangeAspect="1" noChangeArrowheads="1"/>
                      </p:cNvPicPr>
                      <p:nvPr/>
                    </p:nvPicPr>
                    <p:blipFill>
                      <a:blip r:embed="rId7"/>
                      <a:srcRect/>
                      <a:stretch>
                        <a:fillRect/>
                      </a:stretch>
                    </p:blipFill>
                    <p:spPr bwMode="auto">
                      <a:xfrm>
                        <a:off x="871868" y="1991684"/>
                        <a:ext cx="487680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4" name="Rectangle 53"/>
          <p:cNvSpPr/>
          <p:nvPr/>
        </p:nvSpPr>
        <p:spPr>
          <a:xfrm>
            <a:off x="304800" y="1316651"/>
            <a:ext cx="7322063" cy="400110"/>
          </a:xfrm>
          <a:prstGeom prst="rect">
            <a:avLst/>
          </a:prstGeom>
        </p:spPr>
        <p:txBody>
          <a:bodyPr wrap="square">
            <a:spAutoFit/>
          </a:bodyPr>
          <a:lstStyle/>
          <a:p>
            <a:pPr marL="0" indent="0">
              <a:buNone/>
            </a:pPr>
            <a:r>
              <a:rPr lang="en-US" altLang="en-US" sz="2000" dirty="0" smtClean="0"/>
              <a:t>Example: </a:t>
            </a:r>
            <a:r>
              <a:rPr lang="en-US" altLang="en-US" sz="2000" i="1" dirty="0" smtClean="0"/>
              <a:t>P</a:t>
            </a:r>
            <a:r>
              <a:rPr lang="en-US" altLang="en-US" sz="2000" dirty="0" smtClean="0"/>
              <a:t> = 1, </a:t>
            </a:r>
            <a:r>
              <a:rPr lang="en-US" altLang="en-US" sz="2000" i="1" dirty="0" smtClean="0"/>
              <a:t>V</a:t>
            </a:r>
            <a:r>
              <a:rPr lang="en-US" altLang="en-US" sz="2000" dirty="0" smtClean="0"/>
              <a:t> = 1.5, </a:t>
            </a:r>
            <a:r>
              <a:rPr lang="en-US" altLang="en-US" sz="2000" i="1" dirty="0" smtClean="0"/>
              <a:t>Y</a:t>
            </a:r>
            <a:r>
              <a:rPr lang="en-US" altLang="en-US" sz="2000" dirty="0" smtClean="0"/>
              <a:t> </a:t>
            </a:r>
            <a:r>
              <a:rPr lang="en-US" altLang="en-US" sz="2000" dirty="0"/>
              <a:t>= </a:t>
            </a:r>
            <a:r>
              <a:rPr lang="en-US" altLang="en-US" sz="2000" dirty="0" smtClean="0"/>
              <a:t>15,000, </a:t>
            </a:r>
            <a:r>
              <a:rPr lang="en-US" altLang="en-US" sz="2000" i="1" dirty="0" err="1" smtClean="0"/>
              <a:t>r</a:t>
            </a:r>
            <a:r>
              <a:rPr lang="en-US" altLang="en-US" sz="2000" i="1" baseline="-25000" dirty="0" err="1" smtClean="0"/>
              <a:t>b</a:t>
            </a:r>
            <a:r>
              <a:rPr lang="en-US" altLang="en-US" sz="2000" dirty="0" smtClean="0"/>
              <a:t> = 2, </a:t>
            </a:r>
            <a:r>
              <a:rPr lang="en-US" altLang="en-US" sz="2000" i="1" dirty="0" smtClean="0"/>
              <a:t>r</a:t>
            </a:r>
            <a:r>
              <a:rPr lang="en-US" altLang="en-US" sz="2000" i="1" baseline="-25000" dirty="0" smtClean="0"/>
              <a:t>e</a:t>
            </a:r>
            <a:r>
              <a:rPr lang="en-US" altLang="en-US" sz="2000" dirty="0" smtClean="0"/>
              <a:t> = 4, </a:t>
            </a:r>
            <a:r>
              <a:rPr lang="en-US" altLang="en-US" sz="2000" i="1" dirty="0" err="1" smtClean="0">
                <a:latin typeface="Symbol" panose="05050102010706020507" pitchFamily="18" charset="2"/>
              </a:rPr>
              <a:t>p</a:t>
            </a:r>
            <a:r>
              <a:rPr lang="en-US" altLang="en-US" sz="2000" i="1" baseline="-25000" dirty="0" err="1" smtClean="0"/>
              <a:t>e</a:t>
            </a:r>
            <a:r>
              <a:rPr lang="en-US" altLang="en-US" sz="2000" dirty="0" smtClean="0"/>
              <a:t> = 3</a:t>
            </a:r>
            <a:endParaRPr lang="en-US" sz="2000" dirty="0"/>
          </a:p>
        </p:txBody>
      </p:sp>
      <p:sp>
        <p:nvSpPr>
          <p:cNvPr id="55" name="Content Placeholder 2"/>
          <p:cNvSpPr txBox="1">
            <a:spLocks/>
          </p:cNvSpPr>
          <p:nvPr/>
        </p:nvSpPr>
        <p:spPr bwMode="auto">
          <a:xfrm>
            <a:off x="1892300" y="785434"/>
            <a:ext cx="5257800" cy="600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altLang="en-US" sz="2400" b="1" dirty="0" smtClean="0">
                <a:ea typeface="ヒラギノ角ゴ Pro W3" pitchFamily="-65" charset="-128"/>
              </a:rPr>
              <a:t>Friedman</a:t>
            </a:r>
            <a:endParaRPr lang="en-US" dirty="0"/>
          </a:p>
        </p:txBody>
      </p:sp>
    </p:spTree>
    <p:extLst>
      <p:ext uri="{BB962C8B-B14F-4D97-AF65-F5344CB8AC3E}">
        <p14:creationId xmlns:p14="http://schemas.microsoft.com/office/powerpoint/2010/main" val="31288942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Box 20"/>
          <p:cNvSpPr txBox="1">
            <a:spLocks noChangeArrowheads="1"/>
          </p:cNvSpPr>
          <p:nvPr/>
        </p:nvSpPr>
        <p:spPr bwMode="auto">
          <a:xfrm rot="952711">
            <a:off x="5399116" y="4756533"/>
            <a:ext cx="900566" cy="30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spcBef>
                <a:spcPct val="50000"/>
              </a:spcBef>
            </a:pPr>
            <a:r>
              <a:rPr lang="en-US" altLang="en-US" sz="1400" b="0">
                <a:latin typeface="Times New Roman" pitchFamily="-65" charset="0"/>
              </a:rPr>
              <a:t>MD</a:t>
            </a:r>
            <a:r>
              <a:rPr lang="en-US" altLang="en-US" sz="1400" b="0" baseline="-25000">
                <a:latin typeface="Times New Roman" pitchFamily="-65" charset="0"/>
              </a:rPr>
              <a:t>Keynes</a:t>
            </a:r>
          </a:p>
        </p:txBody>
      </p:sp>
      <p:sp>
        <p:nvSpPr>
          <p:cNvPr id="33" name="Line 12"/>
          <p:cNvSpPr>
            <a:spLocks noChangeShapeType="1"/>
          </p:cNvSpPr>
          <p:nvPr/>
        </p:nvSpPr>
        <p:spPr bwMode="auto">
          <a:xfrm>
            <a:off x="5143421" y="3219634"/>
            <a:ext cx="0" cy="2928446"/>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 name="Line 12"/>
          <p:cNvSpPr>
            <a:spLocks noChangeShapeType="1"/>
          </p:cNvSpPr>
          <p:nvPr/>
        </p:nvSpPr>
        <p:spPr bwMode="auto">
          <a:xfrm>
            <a:off x="3139383" y="4300217"/>
            <a:ext cx="2971716" cy="838103"/>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 name="Line 47"/>
          <p:cNvSpPr>
            <a:spLocks noChangeShapeType="1"/>
          </p:cNvSpPr>
          <p:nvPr/>
        </p:nvSpPr>
        <p:spPr bwMode="auto">
          <a:xfrm>
            <a:off x="3131625" y="2933540"/>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6" name="Line 55"/>
          <p:cNvSpPr>
            <a:spLocks noChangeShapeType="1"/>
          </p:cNvSpPr>
          <p:nvPr/>
        </p:nvSpPr>
        <p:spPr bwMode="auto">
          <a:xfrm flipV="1">
            <a:off x="3137048" y="6153030"/>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19" name="Line 65"/>
          <p:cNvSpPr>
            <a:spLocks noChangeShapeType="1"/>
          </p:cNvSpPr>
          <p:nvPr/>
        </p:nvSpPr>
        <p:spPr bwMode="auto">
          <a:xfrm flipH="1">
            <a:off x="3136387" y="4849429"/>
            <a:ext cx="2003425"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20" name="Title 1"/>
          <p:cNvSpPr>
            <a:spLocks noGrp="1"/>
          </p:cNvSpPr>
          <p:nvPr>
            <p:ph type="title"/>
          </p:nvPr>
        </p:nvSpPr>
        <p:spPr>
          <a:xfrm>
            <a:off x="457200" y="0"/>
            <a:ext cx="8229600" cy="1143000"/>
          </a:xfrm>
        </p:spPr>
        <p:txBody>
          <a:bodyPr/>
          <a:lstStyle/>
          <a:p>
            <a:r>
              <a:rPr lang="en-US" altLang="en-US" sz="4000" dirty="0" smtClean="0">
                <a:ea typeface="ヒラギノ角ゴ Pro W3" pitchFamily="-65" charset="-128"/>
              </a:rPr>
              <a:t>Money Demand</a:t>
            </a:r>
            <a:endParaRPr lang="en-US" sz="4000" dirty="0"/>
          </a:p>
        </p:txBody>
      </p:sp>
      <p:sp>
        <p:nvSpPr>
          <p:cNvPr id="18" name="Rectangle 48"/>
          <p:cNvSpPr>
            <a:spLocks noChangeArrowheads="1"/>
          </p:cNvSpPr>
          <p:nvPr/>
        </p:nvSpPr>
        <p:spPr bwMode="auto">
          <a:xfrm>
            <a:off x="5006507" y="2958811"/>
            <a:ext cx="774645" cy="30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a:latin typeface="Times New Roman" pitchFamily="-65" charset="0"/>
              </a:rPr>
              <a:t>MD</a:t>
            </a:r>
            <a:r>
              <a:rPr lang="en-US" altLang="en-US" sz="1400" b="0" baseline="-25000" dirty="0">
                <a:latin typeface="Times New Roman" pitchFamily="-65" charset="0"/>
              </a:rPr>
              <a:t>Fisher</a:t>
            </a:r>
          </a:p>
        </p:txBody>
      </p:sp>
      <p:sp>
        <p:nvSpPr>
          <p:cNvPr id="23" name="Rectangle 54"/>
          <p:cNvSpPr>
            <a:spLocks noChangeArrowheads="1"/>
          </p:cNvSpPr>
          <p:nvPr/>
        </p:nvSpPr>
        <p:spPr bwMode="auto">
          <a:xfrm>
            <a:off x="6044612" y="6171662"/>
            <a:ext cx="35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Times New Roman" pitchFamily="-65" charset="0"/>
              </a:rPr>
              <a:t>M</a:t>
            </a:r>
            <a:endParaRPr lang="en-US" altLang="en-US" sz="1600" b="0" baseline="-25000" dirty="0">
              <a:latin typeface="Times New Roman" pitchFamily="-65" charset="0"/>
            </a:endParaRPr>
          </a:p>
        </p:txBody>
      </p:sp>
      <p:sp>
        <p:nvSpPr>
          <p:cNvPr id="25" name="Rectangle 64"/>
          <p:cNvSpPr>
            <a:spLocks noChangeArrowheads="1"/>
          </p:cNvSpPr>
          <p:nvPr/>
        </p:nvSpPr>
        <p:spPr bwMode="auto">
          <a:xfrm>
            <a:off x="2698237" y="4690646"/>
            <a:ext cx="4411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2.5</a:t>
            </a:r>
            <a:endParaRPr lang="en-US" altLang="en-US" sz="1600" b="0" baseline="30000" dirty="0">
              <a:latin typeface="Times New Roman" pitchFamily="-65" charset="0"/>
            </a:endParaRPr>
          </a:p>
        </p:txBody>
      </p:sp>
      <p:sp>
        <p:nvSpPr>
          <p:cNvPr id="29" name="Rectangle 64"/>
          <p:cNvSpPr>
            <a:spLocks noChangeArrowheads="1"/>
          </p:cNvSpPr>
          <p:nvPr/>
        </p:nvSpPr>
        <p:spPr bwMode="auto">
          <a:xfrm>
            <a:off x="2698237" y="2895600"/>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latin typeface="Times New Roman" pitchFamily="-65" charset="0"/>
              </a:rPr>
              <a:t>i</a:t>
            </a:r>
            <a:endParaRPr lang="en-US" altLang="en-US" sz="1600" b="0" i="1" dirty="0">
              <a:latin typeface="Times New Roman" pitchFamily="-65" charset="0"/>
            </a:endParaRPr>
          </a:p>
        </p:txBody>
      </p:sp>
      <p:sp>
        <p:nvSpPr>
          <p:cNvPr id="31" name="Rectangle 64"/>
          <p:cNvSpPr>
            <a:spLocks noChangeArrowheads="1"/>
          </p:cNvSpPr>
          <p:nvPr/>
        </p:nvSpPr>
        <p:spPr bwMode="auto">
          <a:xfrm>
            <a:off x="4787900" y="6186682"/>
            <a:ext cx="6976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10000</a:t>
            </a:r>
            <a:endParaRPr lang="en-US" altLang="en-US" sz="1600" b="0" baseline="30000" dirty="0">
              <a:latin typeface="Times New Roman" pitchFamily="-65" charset="0"/>
            </a:endParaRPr>
          </a:p>
        </p:txBody>
      </p:sp>
      <p:sp>
        <p:nvSpPr>
          <p:cNvPr id="39" name="Rectangle 38"/>
          <p:cNvSpPr/>
          <p:nvPr/>
        </p:nvSpPr>
        <p:spPr>
          <a:xfrm>
            <a:off x="4386553" y="6486723"/>
            <a:ext cx="902811" cy="307777"/>
          </a:xfrm>
          <a:prstGeom prst="rect">
            <a:avLst/>
          </a:prstGeom>
        </p:spPr>
        <p:txBody>
          <a:bodyPr wrap="none">
            <a:spAutoFit/>
          </a:bodyPr>
          <a:lstStyle/>
          <a:p>
            <a:r>
              <a:rPr lang="en-US" altLang="en-US" sz="1400" dirty="0"/>
              <a:t> </a:t>
            </a:r>
            <a:r>
              <a:rPr lang="en-US" altLang="en-US" sz="1400" dirty="0" smtClean="0"/>
              <a:t>billions $</a:t>
            </a:r>
            <a:endParaRPr lang="en-US" sz="1400" dirty="0"/>
          </a:p>
        </p:txBody>
      </p:sp>
      <p:graphicFrame>
        <p:nvGraphicFramePr>
          <p:cNvPr id="26" name="Object 25"/>
          <p:cNvGraphicFramePr>
            <a:graphicFrameLocks noChangeAspect="1"/>
          </p:cNvGraphicFramePr>
          <p:nvPr>
            <p:extLst>
              <p:ext uri="{D42A27DB-BD31-4B8C-83A1-F6EECF244321}">
                <p14:modId xmlns:p14="http://schemas.microsoft.com/office/powerpoint/2010/main" val="620420876"/>
              </p:ext>
            </p:extLst>
          </p:nvPr>
        </p:nvGraphicFramePr>
        <p:xfrm>
          <a:off x="135417" y="1752600"/>
          <a:ext cx="762000" cy="762000"/>
        </p:xfrm>
        <a:graphic>
          <a:graphicData uri="http://schemas.openxmlformats.org/presentationml/2006/ole">
            <mc:AlternateContent xmlns:mc="http://schemas.openxmlformats.org/markup-compatibility/2006">
              <mc:Choice xmlns:v="urn:schemas-microsoft-com:vml" Requires="v">
                <p:oleObj spid="_x0000_s42036" name="Equation" r:id="rId4" imgW="419100" imgH="419100" progId="Equation.DSMT4">
                  <p:embed/>
                </p:oleObj>
              </mc:Choice>
              <mc:Fallback>
                <p:oleObj name="Equation" r:id="rId4" imgW="419100" imgH="4191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417" y="17526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2" name="Object 31"/>
          <p:cNvGraphicFramePr>
            <a:graphicFrameLocks noChangeAspect="1"/>
          </p:cNvGraphicFramePr>
          <p:nvPr>
            <p:extLst>
              <p:ext uri="{D42A27DB-BD31-4B8C-83A1-F6EECF244321}">
                <p14:modId xmlns:p14="http://schemas.microsoft.com/office/powerpoint/2010/main" val="2263999348"/>
              </p:ext>
            </p:extLst>
          </p:nvPr>
        </p:nvGraphicFramePr>
        <p:xfrm>
          <a:off x="894678" y="1970567"/>
          <a:ext cx="4151313" cy="376238"/>
        </p:xfrm>
        <a:graphic>
          <a:graphicData uri="http://schemas.openxmlformats.org/presentationml/2006/ole">
            <mc:AlternateContent xmlns:mc="http://schemas.openxmlformats.org/markup-compatibility/2006">
              <mc:Choice xmlns:v="urn:schemas-microsoft-com:vml" Requires="v">
                <p:oleObj spid="_x0000_s42037" name="Equation" r:id="rId6" imgW="2539800" imgH="228600" progId="Equation.DSMT4">
                  <p:embed/>
                </p:oleObj>
              </mc:Choice>
              <mc:Fallback>
                <p:oleObj name="Equation" r:id="rId6" imgW="2539800" imgH="228600" progId="Equation.DSMT4">
                  <p:embed/>
                  <p:pic>
                    <p:nvPicPr>
                      <p:cNvPr id="0" name=""/>
                      <p:cNvPicPr>
                        <a:picLocks noChangeAspect="1" noChangeArrowheads="1"/>
                      </p:cNvPicPr>
                      <p:nvPr/>
                    </p:nvPicPr>
                    <p:blipFill>
                      <a:blip r:embed="rId7"/>
                      <a:srcRect/>
                      <a:stretch>
                        <a:fillRect/>
                      </a:stretch>
                    </p:blipFill>
                    <p:spPr bwMode="auto">
                      <a:xfrm>
                        <a:off x="894678" y="1970567"/>
                        <a:ext cx="4151313"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0" name="Rectangle 39"/>
          <p:cNvSpPr/>
          <p:nvPr/>
        </p:nvSpPr>
        <p:spPr>
          <a:xfrm>
            <a:off x="304800" y="1316651"/>
            <a:ext cx="7322063" cy="400110"/>
          </a:xfrm>
          <a:prstGeom prst="rect">
            <a:avLst/>
          </a:prstGeom>
        </p:spPr>
        <p:txBody>
          <a:bodyPr wrap="square">
            <a:spAutoFit/>
          </a:bodyPr>
          <a:lstStyle/>
          <a:p>
            <a:pPr marL="0" indent="0">
              <a:buNone/>
            </a:pPr>
            <a:r>
              <a:rPr lang="en-US" altLang="en-US" sz="2000" dirty="0" smtClean="0"/>
              <a:t>Example: </a:t>
            </a:r>
            <a:r>
              <a:rPr lang="en-US" altLang="en-US" sz="2000" i="1" dirty="0" smtClean="0"/>
              <a:t>P</a:t>
            </a:r>
            <a:r>
              <a:rPr lang="en-US" altLang="en-US" sz="2000" dirty="0" smtClean="0"/>
              <a:t> = 1, </a:t>
            </a:r>
            <a:r>
              <a:rPr lang="en-US" altLang="en-US" sz="2000" i="1" dirty="0" smtClean="0"/>
              <a:t>V</a:t>
            </a:r>
            <a:r>
              <a:rPr lang="en-US" altLang="en-US" sz="2000" dirty="0" smtClean="0"/>
              <a:t> = 1.5, </a:t>
            </a:r>
            <a:r>
              <a:rPr lang="en-US" altLang="en-US" sz="2000" i="1" dirty="0" smtClean="0"/>
              <a:t>Y</a:t>
            </a:r>
            <a:r>
              <a:rPr lang="en-US" altLang="en-US" sz="2000" dirty="0" smtClean="0"/>
              <a:t> </a:t>
            </a:r>
            <a:r>
              <a:rPr lang="en-US" altLang="en-US" sz="2000" dirty="0"/>
              <a:t>= </a:t>
            </a:r>
            <a:r>
              <a:rPr lang="en-US" altLang="en-US" sz="2000" dirty="0" smtClean="0"/>
              <a:t>15,000, </a:t>
            </a:r>
            <a:r>
              <a:rPr lang="en-US" altLang="en-US" sz="2000" i="1" dirty="0" err="1" smtClean="0"/>
              <a:t>r</a:t>
            </a:r>
            <a:r>
              <a:rPr lang="en-US" altLang="en-US" sz="2000" i="1" baseline="-25000" dirty="0" err="1" smtClean="0"/>
              <a:t>b</a:t>
            </a:r>
            <a:r>
              <a:rPr lang="en-US" altLang="en-US" sz="2000" dirty="0" smtClean="0"/>
              <a:t> = 2, </a:t>
            </a:r>
            <a:r>
              <a:rPr lang="en-US" altLang="en-US" sz="2000" i="1" dirty="0" smtClean="0"/>
              <a:t>r</a:t>
            </a:r>
            <a:r>
              <a:rPr lang="en-US" altLang="en-US" sz="2000" i="1" baseline="-25000" dirty="0" smtClean="0"/>
              <a:t>e</a:t>
            </a:r>
            <a:r>
              <a:rPr lang="en-US" altLang="en-US" sz="2000" dirty="0" smtClean="0"/>
              <a:t> = 4, </a:t>
            </a:r>
            <a:r>
              <a:rPr lang="en-US" altLang="en-US" sz="2000" i="1" dirty="0" err="1" smtClean="0">
                <a:latin typeface="Symbol" panose="05050102010706020507" pitchFamily="18" charset="2"/>
              </a:rPr>
              <a:t>p</a:t>
            </a:r>
            <a:r>
              <a:rPr lang="en-US" altLang="en-US" sz="2000" i="1" baseline="-25000" dirty="0" err="1" smtClean="0"/>
              <a:t>e</a:t>
            </a:r>
            <a:r>
              <a:rPr lang="en-US" altLang="en-US" sz="2000" dirty="0" smtClean="0"/>
              <a:t> = 3</a:t>
            </a:r>
            <a:endParaRPr lang="en-US" sz="2000" dirty="0"/>
          </a:p>
        </p:txBody>
      </p:sp>
      <p:sp>
        <p:nvSpPr>
          <p:cNvPr id="41" name="Content Placeholder 2"/>
          <p:cNvSpPr txBox="1">
            <a:spLocks/>
          </p:cNvSpPr>
          <p:nvPr/>
        </p:nvSpPr>
        <p:spPr bwMode="auto">
          <a:xfrm>
            <a:off x="1892300" y="785434"/>
            <a:ext cx="5257800" cy="600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altLang="en-US" sz="2400" b="1" dirty="0" smtClean="0">
                <a:ea typeface="ヒラギノ角ゴ Pro W3" pitchFamily="-65" charset="-128"/>
              </a:rPr>
              <a:t>Friedman</a:t>
            </a:r>
            <a:endParaRPr lang="en-US" dirty="0"/>
          </a:p>
        </p:txBody>
      </p:sp>
    </p:spTree>
    <p:extLst>
      <p:ext uri="{BB962C8B-B14F-4D97-AF65-F5344CB8AC3E}">
        <p14:creationId xmlns:p14="http://schemas.microsoft.com/office/powerpoint/2010/main" val="31285830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Box 20"/>
          <p:cNvSpPr txBox="1">
            <a:spLocks noChangeArrowheads="1"/>
          </p:cNvSpPr>
          <p:nvPr/>
        </p:nvSpPr>
        <p:spPr bwMode="auto">
          <a:xfrm rot="952711">
            <a:off x="5399116" y="4756533"/>
            <a:ext cx="900566" cy="30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spcBef>
                <a:spcPct val="50000"/>
              </a:spcBef>
            </a:pPr>
            <a:r>
              <a:rPr lang="en-US" altLang="en-US" sz="1400" b="0">
                <a:latin typeface="Times New Roman" pitchFamily="-65" charset="0"/>
              </a:rPr>
              <a:t>MD</a:t>
            </a:r>
            <a:r>
              <a:rPr lang="en-US" altLang="en-US" sz="1400" b="0" baseline="-25000">
                <a:latin typeface="Times New Roman" pitchFamily="-65" charset="0"/>
              </a:rPr>
              <a:t>Keynes</a:t>
            </a:r>
          </a:p>
        </p:txBody>
      </p:sp>
      <p:sp>
        <p:nvSpPr>
          <p:cNvPr id="33" name="Line 12"/>
          <p:cNvSpPr>
            <a:spLocks noChangeShapeType="1"/>
          </p:cNvSpPr>
          <p:nvPr/>
        </p:nvSpPr>
        <p:spPr bwMode="auto">
          <a:xfrm>
            <a:off x="5143421" y="3219634"/>
            <a:ext cx="0" cy="2928446"/>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 name="Line 12"/>
          <p:cNvSpPr>
            <a:spLocks noChangeShapeType="1"/>
          </p:cNvSpPr>
          <p:nvPr/>
        </p:nvSpPr>
        <p:spPr bwMode="auto">
          <a:xfrm>
            <a:off x="3139383" y="4300217"/>
            <a:ext cx="2971716" cy="838103"/>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 name="Line 47"/>
          <p:cNvSpPr>
            <a:spLocks noChangeShapeType="1"/>
          </p:cNvSpPr>
          <p:nvPr/>
        </p:nvSpPr>
        <p:spPr bwMode="auto">
          <a:xfrm>
            <a:off x="3131625" y="2933540"/>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6" name="Line 55"/>
          <p:cNvSpPr>
            <a:spLocks noChangeShapeType="1"/>
          </p:cNvSpPr>
          <p:nvPr/>
        </p:nvSpPr>
        <p:spPr bwMode="auto">
          <a:xfrm flipV="1">
            <a:off x="3137048" y="6153030"/>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19" name="Line 65"/>
          <p:cNvSpPr>
            <a:spLocks noChangeShapeType="1"/>
          </p:cNvSpPr>
          <p:nvPr/>
        </p:nvSpPr>
        <p:spPr bwMode="auto">
          <a:xfrm flipH="1">
            <a:off x="3136387" y="4849429"/>
            <a:ext cx="2003425"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20" name="Title 1"/>
          <p:cNvSpPr>
            <a:spLocks noGrp="1"/>
          </p:cNvSpPr>
          <p:nvPr>
            <p:ph type="title"/>
          </p:nvPr>
        </p:nvSpPr>
        <p:spPr>
          <a:xfrm>
            <a:off x="457200" y="0"/>
            <a:ext cx="8229600" cy="1143000"/>
          </a:xfrm>
        </p:spPr>
        <p:txBody>
          <a:bodyPr/>
          <a:lstStyle/>
          <a:p>
            <a:r>
              <a:rPr lang="en-US" altLang="en-US" sz="4000" dirty="0" smtClean="0">
                <a:ea typeface="ヒラギノ角ゴ Pro W3" pitchFamily="-65" charset="-128"/>
              </a:rPr>
              <a:t>Money Demand</a:t>
            </a:r>
            <a:endParaRPr lang="en-US" sz="4000" dirty="0"/>
          </a:p>
        </p:txBody>
      </p:sp>
      <p:sp>
        <p:nvSpPr>
          <p:cNvPr id="18" name="Rectangle 48"/>
          <p:cNvSpPr>
            <a:spLocks noChangeArrowheads="1"/>
          </p:cNvSpPr>
          <p:nvPr/>
        </p:nvSpPr>
        <p:spPr bwMode="auto">
          <a:xfrm>
            <a:off x="5006507" y="2958811"/>
            <a:ext cx="774645" cy="30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a:latin typeface="Times New Roman" pitchFamily="-65" charset="0"/>
              </a:rPr>
              <a:t>MD</a:t>
            </a:r>
            <a:r>
              <a:rPr lang="en-US" altLang="en-US" sz="1400" b="0" baseline="-25000" dirty="0">
                <a:latin typeface="Times New Roman" pitchFamily="-65" charset="0"/>
              </a:rPr>
              <a:t>Fisher</a:t>
            </a:r>
          </a:p>
        </p:txBody>
      </p:sp>
      <p:sp>
        <p:nvSpPr>
          <p:cNvPr id="23" name="Rectangle 54"/>
          <p:cNvSpPr>
            <a:spLocks noChangeArrowheads="1"/>
          </p:cNvSpPr>
          <p:nvPr/>
        </p:nvSpPr>
        <p:spPr bwMode="auto">
          <a:xfrm>
            <a:off x="6044612" y="6171662"/>
            <a:ext cx="35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Times New Roman" pitchFamily="-65" charset="0"/>
              </a:rPr>
              <a:t>M</a:t>
            </a:r>
            <a:endParaRPr lang="en-US" altLang="en-US" sz="1600" b="0" baseline="-25000" dirty="0">
              <a:latin typeface="Times New Roman" pitchFamily="-65" charset="0"/>
            </a:endParaRPr>
          </a:p>
        </p:txBody>
      </p:sp>
      <p:sp>
        <p:nvSpPr>
          <p:cNvPr id="25" name="Rectangle 64"/>
          <p:cNvSpPr>
            <a:spLocks noChangeArrowheads="1"/>
          </p:cNvSpPr>
          <p:nvPr/>
        </p:nvSpPr>
        <p:spPr bwMode="auto">
          <a:xfrm>
            <a:off x="2698237" y="4690646"/>
            <a:ext cx="4411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2.5</a:t>
            </a:r>
            <a:endParaRPr lang="en-US" altLang="en-US" sz="1600" b="0" baseline="30000" dirty="0">
              <a:latin typeface="Times New Roman" pitchFamily="-65" charset="0"/>
            </a:endParaRPr>
          </a:p>
        </p:txBody>
      </p:sp>
      <p:sp>
        <p:nvSpPr>
          <p:cNvPr id="29" name="Rectangle 64"/>
          <p:cNvSpPr>
            <a:spLocks noChangeArrowheads="1"/>
          </p:cNvSpPr>
          <p:nvPr/>
        </p:nvSpPr>
        <p:spPr bwMode="auto">
          <a:xfrm>
            <a:off x="2698237" y="2895600"/>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latin typeface="Times New Roman" pitchFamily="-65" charset="0"/>
              </a:rPr>
              <a:t>i</a:t>
            </a:r>
            <a:endParaRPr lang="en-US" altLang="en-US" sz="1600" b="0" i="1" dirty="0">
              <a:latin typeface="Times New Roman" pitchFamily="-65" charset="0"/>
            </a:endParaRPr>
          </a:p>
        </p:txBody>
      </p:sp>
      <p:sp>
        <p:nvSpPr>
          <p:cNvPr id="31" name="Rectangle 64"/>
          <p:cNvSpPr>
            <a:spLocks noChangeArrowheads="1"/>
          </p:cNvSpPr>
          <p:nvPr/>
        </p:nvSpPr>
        <p:spPr bwMode="auto">
          <a:xfrm>
            <a:off x="4787900" y="6186682"/>
            <a:ext cx="6976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10000</a:t>
            </a:r>
            <a:endParaRPr lang="en-US" altLang="en-US" sz="1600" b="0" baseline="30000" dirty="0">
              <a:latin typeface="Times New Roman" pitchFamily="-65" charset="0"/>
            </a:endParaRPr>
          </a:p>
        </p:txBody>
      </p:sp>
      <p:sp>
        <p:nvSpPr>
          <p:cNvPr id="39" name="Rectangle 38"/>
          <p:cNvSpPr/>
          <p:nvPr/>
        </p:nvSpPr>
        <p:spPr>
          <a:xfrm>
            <a:off x="4386553" y="6486723"/>
            <a:ext cx="902811" cy="307777"/>
          </a:xfrm>
          <a:prstGeom prst="rect">
            <a:avLst/>
          </a:prstGeom>
        </p:spPr>
        <p:txBody>
          <a:bodyPr wrap="none">
            <a:spAutoFit/>
          </a:bodyPr>
          <a:lstStyle/>
          <a:p>
            <a:r>
              <a:rPr lang="en-US" altLang="en-US" sz="1400" dirty="0"/>
              <a:t> </a:t>
            </a:r>
            <a:r>
              <a:rPr lang="en-US" altLang="en-US" sz="1400" dirty="0" smtClean="0"/>
              <a:t>billions $</a:t>
            </a:r>
            <a:endParaRPr lang="en-US" sz="1400" dirty="0"/>
          </a:p>
        </p:txBody>
      </p:sp>
      <p:graphicFrame>
        <p:nvGraphicFramePr>
          <p:cNvPr id="26" name="Object 25"/>
          <p:cNvGraphicFramePr>
            <a:graphicFrameLocks noChangeAspect="1"/>
          </p:cNvGraphicFramePr>
          <p:nvPr>
            <p:extLst/>
          </p:nvPr>
        </p:nvGraphicFramePr>
        <p:xfrm>
          <a:off x="135417" y="1752600"/>
          <a:ext cx="762000" cy="762000"/>
        </p:xfrm>
        <a:graphic>
          <a:graphicData uri="http://schemas.openxmlformats.org/presentationml/2006/ole">
            <mc:AlternateContent xmlns:mc="http://schemas.openxmlformats.org/markup-compatibility/2006">
              <mc:Choice xmlns:v="urn:schemas-microsoft-com:vml" Requires="v">
                <p:oleObj spid="_x0000_s49182" name="Equation" r:id="rId4" imgW="419100" imgH="419100" progId="Equation.DSMT4">
                  <p:embed/>
                </p:oleObj>
              </mc:Choice>
              <mc:Fallback>
                <p:oleObj name="Equation" r:id="rId4" imgW="419100" imgH="4191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417" y="17526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2" name="Object 31"/>
          <p:cNvGraphicFramePr>
            <a:graphicFrameLocks noChangeAspect="1"/>
          </p:cNvGraphicFramePr>
          <p:nvPr>
            <p:extLst>
              <p:ext uri="{D42A27DB-BD31-4B8C-83A1-F6EECF244321}">
                <p14:modId xmlns:p14="http://schemas.microsoft.com/office/powerpoint/2010/main" val="1724295556"/>
              </p:ext>
            </p:extLst>
          </p:nvPr>
        </p:nvGraphicFramePr>
        <p:xfrm>
          <a:off x="891365" y="1991205"/>
          <a:ext cx="4027487" cy="334962"/>
        </p:xfrm>
        <a:graphic>
          <a:graphicData uri="http://schemas.openxmlformats.org/presentationml/2006/ole">
            <mc:AlternateContent xmlns:mc="http://schemas.openxmlformats.org/markup-compatibility/2006">
              <mc:Choice xmlns:v="urn:schemas-microsoft-com:vml" Requires="v">
                <p:oleObj spid="_x0000_s49183" name="Equation" r:id="rId6" imgW="2463480" imgH="203040" progId="Equation.DSMT4">
                  <p:embed/>
                </p:oleObj>
              </mc:Choice>
              <mc:Fallback>
                <p:oleObj name="Equation" r:id="rId6" imgW="2463480" imgH="203040" progId="Equation.DSMT4">
                  <p:embed/>
                  <p:pic>
                    <p:nvPicPr>
                      <p:cNvPr id="0" name=""/>
                      <p:cNvPicPr>
                        <a:picLocks noChangeAspect="1" noChangeArrowheads="1"/>
                      </p:cNvPicPr>
                      <p:nvPr/>
                    </p:nvPicPr>
                    <p:blipFill>
                      <a:blip r:embed="rId7"/>
                      <a:srcRect/>
                      <a:stretch>
                        <a:fillRect/>
                      </a:stretch>
                    </p:blipFill>
                    <p:spPr bwMode="auto">
                      <a:xfrm>
                        <a:off x="891365" y="1991205"/>
                        <a:ext cx="4027487"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 name="Rectangle 23"/>
          <p:cNvSpPr/>
          <p:nvPr/>
        </p:nvSpPr>
        <p:spPr>
          <a:xfrm>
            <a:off x="304800" y="1316651"/>
            <a:ext cx="7322063" cy="400110"/>
          </a:xfrm>
          <a:prstGeom prst="rect">
            <a:avLst/>
          </a:prstGeom>
        </p:spPr>
        <p:txBody>
          <a:bodyPr wrap="square">
            <a:spAutoFit/>
          </a:bodyPr>
          <a:lstStyle/>
          <a:p>
            <a:pPr marL="0" indent="0">
              <a:buNone/>
            </a:pPr>
            <a:r>
              <a:rPr lang="en-US" altLang="en-US" sz="2000" dirty="0" smtClean="0"/>
              <a:t>Example: </a:t>
            </a:r>
            <a:r>
              <a:rPr lang="en-US" altLang="en-US" sz="2000" i="1" dirty="0" smtClean="0"/>
              <a:t>P</a:t>
            </a:r>
            <a:r>
              <a:rPr lang="en-US" altLang="en-US" sz="2000" dirty="0" smtClean="0"/>
              <a:t> = 1, </a:t>
            </a:r>
            <a:r>
              <a:rPr lang="en-US" altLang="en-US" sz="2000" i="1" dirty="0" smtClean="0"/>
              <a:t>V</a:t>
            </a:r>
            <a:r>
              <a:rPr lang="en-US" altLang="en-US" sz="2000" dirty="0" smtClean="0"/>
              <a:t> = 1.5, </a:t>
            </a:r>
            <a:r>
              <a:rPr lang="en-US" altLang="en-US" sz="2000" i="1" dirty="0" smtClean="0"/>
              <a:t>Y</a:t>
            </a:r>
            <a:r>
              <a:rPr lang="en-US" altLang="en-US" sz="2000" dirty="0" smtClean="0"/>
              <a:t> </a:t>
            </a:r>
            <a:r>
              <a:rPr lang="en-US" altLang="en-US" sz="2000" dirty="0"/>
              <a:t>= </a:t>
            </a:r>
            <a:r>
              <a:rPr lang="en-US" altLang="en-US" sz="2000" dirty="0" smtClean="0"/>
              <a:t>15,000, </a:t>
            </a:r>
            <a:r>
              <a:rPr lang="en-US" altLang="en-US" sz="2000" i="1" dirty="0" err="1" smtClean="0"/>
              <a:t>r</a:t>
            </a:r>
            <a:r>
              <a:rPr lang="en-US" altLang="en-US" sz="2000" i="1" baseline="-25000" dirty="0" err="1" smtClean="0"/>
              <a:t>b</a:t>
            </a:r>
            <a:r>
              <a:rPr lang="en-US" altLang="en-US" sz="2000" dirty="0" smtClean="0"/>
              <a:t> = 2, </a:t>
            </a:r>
            <a:r>
              <a:rPr lang="en-US" altLang="en-US" sz="2000" i="1" dirty="0" smtClean="0"/>
              <a:t>r</a:t>
            </a:r>
            <a:r>
              <a:rPr lang="en-US" altLang="en-US" sz="2000" i="1" baseline="-25000" dirty="0" smtClean="0"/>
              <a:t>e</a:t>
            </a:r>
            <a:r>
              <a:rPr lang="en-US" altLang="en-US" sz="2000" dirty="0" smtClean="0"/>
              <a:t> = 4, </a:t>
            </a:r>
            <a:r>
              <a:rPr lang="en-US" altLang="en-US" sz="2000" i="1" dirty="0" err="1" smtClean="0">
                <a:latin typeface="Symbol" panose="05050102010706020507" pitchFamily="18" charset="2"/>
              </a:rPr>
              <a:t>p</a:t>
            </a:r>
            <a:r>
              <a:rPr lang="en-US" altLang="en-US" sz="2000" i="1" baseline="-25000" dirty="0" err="1" smtClean="0"/>
              <a:t>e</a:t>
            </a:r>
            <a:r>
              <a:rPr lang="en-US" altLang="en-US" sz="2000" dirty="0" smtClean="0"/>
              <a:t> = 3</a:t>
            </a:r>
            <a:endParaRPr lang="en-US" sz="2000" dirty="0"/>
          </a:p>
        </p:txBody>
      </p:sp>
      <p:sp>
        <p:nvSpPr>
          <p:cNvPr id="30" name="Content Placeholder 2"/>
          <p:cNvSpPr txBox="1">
            <a:spLocks/>
          </p:cNvSpPr>
          <p:nvPr/>
        </p:nvSpPr>
        <p:spPr bwMode="auto">
          <a:xfrm>
            <a:off x="1892300" y="785434"/>
            <a:ext cx="5257800" cy="600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altLang="en-US" sz="2400" b="1" dirty="0" smtClean="0">
                <a:ea typeface="ヒラギノ角ゴ Pro W3" pitchFamily="-65" charset="-128"/>
              </a:rPr>
              <a:t>Friedman</a:t>
            </a:r>
            <a:endParaRPr lang="en-US" dirty="0"/>
          </a:p>
        </p:txBody>
      </p:sp>
    </p:spTree>
    <p:extLst>
      <p:ext uri="{BB962C8B-B14F-4D97-AF65-F5344CB8AC3E}">
        <p14:creationId xmlns:p14="http://schemas.microsoft.com/office/powerpoint/2010/main" val="30177902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Box 20"/>
          <p:cNvSpPr txBox="1">
            <a:spLocks noChangeArrowheads="1"/>
          </p:cNvSpPr>
          <p:nvPr/>
        </p:nvSpPr>
        <p:spPr bwMode="auto">
          <a:xfrm rot="952711">
            <a:off x="5399116" y="4756533"/>
            <a:ext cx="900566" cy="30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spcBef>
                <a:spcPct val="50000"/>
              </a:spcBef>
            </a:pPr>
            <a:r>
              <a:rPr lang="en-US" altLang="en-US" sz="1400" b="0">
                <a:latin typeface="Times New Roman" pitchFamily="-65" charset="0"/>
              </a:rPr>
              <a:t>MD</a:t>
            </a:r>
            <a:r>
              <a:rPr lang="en-US" altLang="en-US" sz="1400" b="0" baseline="-25000">
                <a:latin typeface="Times New Roman" pitchFamily="-65" charset="0"/>
              </a:rPr>
              <a:t>Keynes</a:t>
            </a:r>
          </a:p>
        </p:txBody>
      </p:sp>
      <p:sp>
        <p:nvSpPr>
          <p:cNvPr id="33" name="Line 12"/>
          <p:cNvSpPr>
            <a:spLocks noChangeShapeType="1"/>
          </p:cNvSpPr>
          <p:nvPr/>
        </p:nvSpPr>
        <p:spPr bwMode="auto">
          <a:xfrm>
            <a:off x="5143421" y="3219634"/>
            <a:ext cx="0" cy="2928446"/>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 name="Line 12"/>
          <p:cNvSpPr>
            <a:spLocks noChangeShapeType="1"/>
          </p:cNvSpPr>
          <p:nvPr/>
        </p:nvSpPr>
        <p:spPr bwMode="auto">
          <a:xfrm>
            <a:off x="3139383" y="4300217"/>
            <a:ext cx="2971716" cy="838103"/>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 name="Line 47"/>
          <p:cNvSpPr>
            <a:spLocks noChangeShapeType="1"/>
          </p:cNvSpPr>
          <p:nvPr/>
        </p:nvSpPr>
        <p:spPr bwMode="auto">
          <a:xfrm>
            <a:off x="3131625" y="2933540"/>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6" name="Line 55"/>
          <p:cNvSpPr>
            <a:spLocks noChangeShapeType="1"/>
          </p:cNvSpPr>
          <p:nvPr/>
        </p:nvSpPr>
        <p:spPr bwMode="auto">
          <a:xfrm flipV="1">
            <a:off x="3137048" y="6153030"/>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19" name="Line 65"/>
          <p:cNvSpPr>
            <a:spLocks noChangeShapeType="1"/>
          </p:cNvSpPr>
          <p:nvPr/>
        </p:nvSpPr>
        <p:spPr bwMode="auto">
          <a:xfrm flipH="1">
            <a:off x="3136387" y="4849429"/>
            <a:ext cx="2003425"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20" name="Title 1"/>
          <p:cNvSpPr>
            <a:spLocks noGrp="1"/>
          </p:cNvSpPr>
          <p:nvPr>
            <p:ph type="title"/>
          </p:nvPr>
        </p:nvSpPr>
        <p:spPr>
          <a:xfrm>
            <a:off x="457200" y="0"/>
            <a:ext cx="8229600" cy="1143000"/>
          </a:xfrm>
        </p:spPr>
        <p:txBody>
          <a:bodyPr/>
          <a:lstStyle/>
          <a:p>
            <a:r>
              <a:rPr lang="en-US" altLang="en-US" sz="4000" dirty="0" smtClean="0">
                <a:ea typeface="ヒラギノ角ゴ Pro W3" pitchFamily="-65" charset="-128"/>
              </a:rPr>
              <a:t>Money Demand</a:t>
            </a:r>
            <a:endParaRPr lang="en-US" sz="4000" dirty="0"/>
          </a:p>
        </p:txBody>
      </p:sp>
      <p:sp>
        <p:nvSpPr>
          <p:cNvPr id="18" name="Rectangle 48"/>
          <p:cNvSpPr>
            <a:spLocks noChangeArrowheads="1"/>
          </p:cNvSpPr>
          <p:nvPr/>
        </p:nvSpPr>
        <p:spPr bwMode="auto">
          <a:xfrm>
            <a:off x="5006507" y="2958811"/>
            <a:ext cx="774645" cy="30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a:latin typeface="Times New Roman" pitchFamily="-65" charset="0"/>
              </a:rPr>
              <a:t>MD</a:t>
            </a:r>
            <a:r>
              <a:rPr lang="en-US" altLang="en-US" sz="1400" b="0" baseline="-25000" dirty="0">
                <a:latin typeface="Times New Roman" pitchFamily="-65" charset="0"/>
              </a:rPr>
              <a:t>Fisher</a:t>
            </a:r>
          </a:p>
        </p:txBody>
      </p:sp>
      <p:sp>
        <p:nvSpPr>
          <p:cNvPr id="23" name="Rectangle 54"/>
          <p:cNvSpPr>
            <a:spLocks noChangeArrowheads="1"/>
          </p:cNvSpPr>
          <p:nvPr/>
        </p:nvSpPr>
        <p:spPr bwMode="auto">
          <a:xfrm>
            <a:off x="6044612" y="6171662"/>
            <a:ext cx="35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Times New Roman" pitchFamily="-65" charset="0"/>
              </a:rPr>
              <a:t>M</a:t>
            </a:r>
            <a:endParaRPr lang="en-US" altLang="en-US" sz="1600" b="0" baseline="-25000" dirty="0">
              <a:latin typeface="Times New Roman" pitchFamily="-65" charset="0"/>
            </a:endParaRPr>
          </a:p>
        </p:txBody>
      </p:sp>
      <p:sp>
        <p:nvSpPr>
          <p:cNvPr id="25" name="Rectangle 64"/>
          <p:cNvSpPr>
            <a:spLocks noChangeArrowheads="1"/>
          </p:cNvSpPr>
          <p:nvPr/>
        </p:nvSpPr>
        <p:spPr bwMode="auto">
          <a:xfrm>
            <a:off x="2698237" y="4690646"/>
            <a:ext cx="4411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2.5</a:t>
            </a:r>
            <a:endParaRPr lang="en-US" altLang="en-US" sz="1600" b="0" baseline="30000" dirty="0">
              <a:latin typeface="Times New Roman" pitchFamily="-65" charset="0"/>
            </a:endParaRPr>
          </a:p>
        </p:txBody>
      </p:sp>
      <p:sp>
        <p:nvSpPr>
          <p:cNvPr id="29" name="Rectangle 64"/>
          <p:cNvSpPr>
            <a:spLocks noChangeArrowheads="1"/>
          </p:cNvSpPr>
          <p:nvPr/>
        </p:nvSpPr>
        <p:spPr bwMode="auto">
          <a:xfrm>
            <a:off x="2698237" y="2895600"/>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latin typeface="Times New Roman" pitchFamily="-65" charset="0"/>
              </a:rPr>
              <a:t>i</a:t>
            </a:r>
            <a:endParaRPr lang="en-US" altLang="en-US" sz="1600" b="0" i="1" dirty="0">
              <a:latin typeface="Times New Roman" pitchFamily="-65" charset="0"/>
            </a:endParaRPr>
          </a:p>
        </p:txBody>
      </p:sp>
      <p:sp>
        <p:nvSpPr>
          <p:cNvPr id="31" name="Rectangle 64"/>
          <p:cNvSpPr>
            <a:spLocks noChangeArrowheads="1"/>
          </p:cNvSpPr>
          <p:nvPr/>
        </p:nvSpPr>
        <p:spPr bwMode="auto">
          <a:xfrm>
            <a:off x="4787900" y="6186682"/>
            <a:ext cx="6976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10000</a:t>
            </a:r>
            <a:endParaRPr lang="en-US" altLang="en-US" sz="1600" b="0" baseline="30000" dirty="0">
              <a:latin typeface="Times New Roman" pitchFamily="-65" charset="0"/>
            </a:endParaRPr>
          </a:p>
        </p:txBody>
      </p:sp>
      <p:sp>
        <p:nvSpPr>
          <p:cNvPr id="39" name="Rectangle 38"/>
          <p:cNvSpPr/>
          <p:nvPr/>
        </p:nvSpPr>
        <p:spPr>
          <a:xfrm>
            <a:off x="4386553" y="6486723"/>
            <a:ext cx="902811" cy="307777"/>
          </a:xfrm>
          <a:prstGeom prst="rect">
            <a:avLst/>
          </a:prstGeom>
        </p:spPr>
        <p:txBody>
          <a:bodyPr wrap="none">
            <a:spAutoFit/>
          </a:bodyPr>
          <a:lstStyle/>
          <a:p>
            <a:r>
              <a:rPr lang="en-US" altLang="en-US" sz="1400" dirty="0"/>
              <a:t> </a:t>
            </a:r>
            <a:r>
              <a:rPr lang="en-US" altLang="en-US" sz="1400" dirty="0" smtClean="0"/>
              <a:t>billions $</a:t>
            </a:r>
            <a:endParaRPr lang="en-US" sz="1400" dirty="0"/>
          </a:p>
        </p:txBody>
      </p:sp>
      <p:graphicFrame>
        <p:nvGraphicFramePr>
          <p:cNvPr id="26" name="Object 25"/>
          <p:cNvGraphicFramePr>
            <a:graphicFrameLocks noChangeAspect="1"/>
          </p:cNvGraphicFramePr>
          <p:nvPr>
            <p:extLst/>
          </p:nvPr>
        </p:nvGraphicFramePr>
        <p:xfrm>
          <a:off x="135417" y="1752600"/>
          <a:ext cx="762000" cy="762000"/>
        </p:xfrm>
        <a:graphic>
          <a:graphicData uri="http://schemas.openxmlformats.org/presentationml/2006/ole">
            <mc:AlternateContent xmlns:mc="http://schemas.openxmlformats.org/markup-compatibility/2006">
              <mc:Choice xmlns:v="urn:schemas-microsoft-com:vml" Requires="v">
                <p:oleObj spid="_x0000_s50206" name="Equation" r:id="rId4" imgW="419100" imgH="419100" progId="Equation.DSMT4">
                  <p:embed/>
                </p:oleObj>
              </mc:Choice>
              <mc:Fallback>
                <p:oleObj name="Equation" r:id="rId4" imgW="419100" imgH="4191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417" y="17526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2" name="Object 31"/>
          <p:cNvGraphicFramePr>
            <a:graphicFrameLocks noChangeAspect="1"/>
          </p:cNvGraphicFramePr>
          <p:nvPr>
            <p:extLst>
              <p:ext uri="{D42A27DB-BD31-4B8C-83A1-F6EECF244321}">
                <p14:modId xmlns:p14="http://schemas.microsoft.com/office/powerpoint/2010/main" val="3755587928"/>
              </p:ext>
            </p:extLst>
          </p:nvPr>
        </p:nvGraphicFramePr>
        <p:xfrm>
          <a:off x="893283" y="1990576"/>
          <a:ext cx="4919663" cy="293688"/>
        </p:xfrm>
        <a:graphic>
          <a:graphicData uri="http://schemas.openxmlformats.org/presentationml/2006/ole">
            <mc:AlternateContent xmlns:mc="http://schemas.openxmlformats.org/markup-compatibility/2006">
              <mc:Choice xmlns:v="urn:schemas-microsoft-com:vml" Requires="v">
                <p:oleObj spid="_x0000_s50207" name="Equation" r:id="rId6" imgW="3009600" imgH="177480" progId="Equation.DSMT4">
                  <p:embed/>
                </p:oleObj>
              </mc:Choice>
              <mc:Fallback>
                <p:oleObj name="Equation" r:id="rId6" imgW="3009600" imgH="177480" progId="Equation.DSMT4">
                  <p:embed/>
                  <p:pic>
                    <p:nvPicPr>
                      <p:cNvPr id="0" name=""/>
                      <p:cNvPicPr>
                        <a:picLocks noChangeAspect="1" noChangeArrowheads="1"/>
                      </p:cNvPicPr>
                      <p:nvPr/>
                    </p:nvPicPr>
                    <p:blipFill>
                      <a:blip r:embed="rId7"/>
                      <a:srcRect/>
                      <a:stretch>
                        <a:fillRect/>
                      </a:stretch>
                    </p:blipFill>
                    <p:spPr bwMode="auto">
                      <a:xfrm>
                        <a:off x="893283" y="1990576"/>
                        <a:ext cx="4919663"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 name="Rectangle 23"/>
          <p:cNvSpPr/>
          <p:nvPr/>
        </p:nvSpPr>
        <p:spPr>
          <a:xfrm>
            <a:off x="304800" y="1316651"/>
            <a:ext cx="7322063" cy="400110"/>
          </a:xfrm>
          <a:prstGeom prst="rect">
            <a:avLst/>
          </a:prstGeom>
        </p:spPr>
        <p:txBody>
          <a:bodyPr wrap="square">
            <a:spAutoFit/>
          </a:bodyPr>
          <a:lstStyle/>
          <a:p>
            <a:pPr marL="0" indent="0">
              <a:buNone/>
            </a:pPr>
            <a:r>
              <a:rPr lang="en-US" altLang="en-US" sz="2000" dirty="0" smtClean="0"/>
              <a:t>Example: </a:t>
            </a:r>
            <a:r>
              <a:rPr lang="en-US" altLang="en-US" sz="2000" i="1" dirty="0" smtClean="0"/>
              <a:t>P</a:t>
            </a:r>
            <a:r>
              <a:rPr lang="en-US" altLang="en-US" sz="2000" dirty="0" smtClean="0"/>
              <a:t> = 1, </a:t>
            </a:r>
            <a:r>
              <a:rPr lang="en-US" altLang="en-US" sz="2000" i="1" dirty="0" smtClean="0"/>
              <a:t>V</a:t>
            </a:r>
            <a:r>
              <a:rPr lang="en-US" altLang="en-US" sz="2000" dirty="0" smtClean="0"/>
              <a:t> = 1.5, </a:t>
            </a:r>
            <a:r>
              <a:rPr lang="en-US" altLang="en-US" sz="2000" i="1" dirty="0" smtClean="0"/>
              <a:t>Y</a:t>
            </a:r>
            <a:r>
              <a:rPr lang="en-US" altLang="en-US" sz="2000" dirty="0" smtClean="0"/>
              <a:t> </a:t>
            </a:r>
            <a:r>
              <a:rPr lang="en-US" altLang="en-US" sz="2000" dirty="0"/>
              <a:t>= </a:t>
            </a:r>
            <a:r>
              <a:rPr lang="en-US" altLang="en-US" sz="2000" dirty="0" smtClean="0"/>
              <a:t>15,000, </a:t>
            </a:r>
            <a:r>
              <a:rPr lang="en-US" altLang="en-US" sz="2000" i="1" dirty="0" err="1" smtClean="0"/>
              <a:t>r</a:t>
            </a:r>
            <a:r>
              <a:rPr lang="en-US" altLang="en-US" sz="2000" i="1" baseline="-25000" dirty="0" err="1" smtClean="0"/>
              <a:t>b</a:t>
            </a:r>
            <a:r>
              <a:rPr lang="en-US" altLang="en-US" sz="2000" dirty="0" smtClean="0"/>
              <a:t> = 2, </a:t>
            </a:r>
            <a:r>
              <a:rPr lang="en-US" altLang="en-US" sz="2000" i="1" dirty="0" smtClean="0"/>
              <a:t>r</a:t>
            </a:r>
            <a:r>
              <a:rPr lang="en-US" altLang="en-US" sz="2000" i="1" baseline="-25000" dirty="0" smtClean="0"/>
              <a:t>e</a:t>
            </a:r>
            <a:r>
              <a:rPr lang="en-US" altLang="en-US" sz="2000" dirty="0" smtClean="0"/>
              <a:t> = 4, </a:t>
            </a:r>
            <a:r>
              <a:rPr lang="en-US" altLang="en-US" sz="2000" i="1" dirty="0" err="1" smtClean="0">
                <a:latin typeface="Symbol" panose="05050102010706020507" pitchFamily="18" charset="2"/>
              </a:rPr>
              <a:t>p</a:t>
            </a:r>
            <a:r>
              <a:rPr lang="en-US" altLang="en-US" sz="2000" i="1" baseline="-25000" dirty="0" err="1" smtClean="0"/>
              <a:t>e</a:t>
            </a:r>
            <a:r>
              <a:rPr lang="en-US" altLang="en-US" sz="2000" dirty="0" smtClean="0"/>
              <a:t> = 3</a:t>
            </a:r>
            <a:endParaRPr lang="en-US" sz="2000" dirty="0"/>
          </a:p>
        </p:txBody>
      </p:sp>
      <p:sp>
        <p:nvSpPr>
          <p:cNvPr id="30" name="Content Placeholder 2"/>
          <p:cNvSpPr txBox="1">
            <a:spLocks/>
          </p:cNvSpPr>
          <p:nvPr/>
        </p:nvSpPr>
        <p:spPr bwMode="auto">
          <a:xfrm>
            <a:off x="1892300" y="785434"/>
            <a:ext cx="5257800" cy="600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altLang="en-US" sz="2400" b="1" dirty="0" smtClean="0">
                <a:ea typeface="ヒラギノ角ゴ Pro W3" pitchFamily="-65" charset="-128"/>
              </a:rPr>
              <a:t>Friedman</a:t>
            </a:r>
            <a:endParaRPr lang="en-US" dirty="0"/>
          </a:p>
        </p:txBody>
      </p:sp>
    </p:spTree>
    <p:extLst>
      <p:ext uri="{BB962C8B-B14F-4D97-AF65-F5344CB8AC3E}">
        <p14:creationId xmlns:p14="http://schemas.microsoft.com/office/powerpoint/2010/main" val="15569553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Box 20"/>
          <p:cNvSpPr txBox="1">
            <a:spLocks noChangeArrowheads="1"/>
          </p:cNvSpPr>
          <p:nvPr/>
        </p:nvSpPr>
        <p:spPr bwMode="auto">
          <a:xfrm rot="952711">
            <a:off x="5399116" y="4756533"/>
            <a:ext cx="900566" cy="30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spcBef>
                <a:spcPct val="50000"/>
              </a:spcBef>
            </a:pPr>
            <a:r>
              <a:rPr lang="en-US" altLang="en-US" sz="1400" b="0">
                <a:latin typeface="Times New Roman" pitchFamily="-65" charset="0"/>
              </a:rPr>
              <a:t>MD</a:t>
            </a:r>
            <a:r>
              <a:rPr lang="en-US" altLang="en-US" sz="1400" b="0" baseline="-25000">
                <a:latin typeface="Times New Roman" pitchFamily="-65" charset="0"/>
              </a:rPr>
              <a:t>Keynes</a:t>
            </a:r>
          </a:p>
        </p:txBody>
      </p:sp>
      <p:sp>
        <p:nvSpPr>
          <p:cNvPr id="33" name="Line 12"/>
          <p:cNvSpPr>
            <a:spLocks noChangeShapeType="1"/>
          </p:cNvSpPr>
          <p:nvPr/>
        </p:nvSpPr>
        <p:spPr bwMode="auto">
          <a:xfrm>
            <a:off x="5143421" y="3219634"/>
            <a:ext cx="0" cy="2928446"/>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 name="Line 12"/>
          <p:cNvSpPr>
            <a:spLocks noChangeShapeType="1"/>
          </p:cNvSpPr>
          <p:nvPr/>
        </p:nvSpPr>
        <p:spPr bwMode="auto">
          <a:xfrm>
            <a:off x="3139383" y="4300217"/>
            <a:ext cx="2971716" cy="838103"/>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 name="Line 47"/>
          <p:cNvSpPr>
            <a:spLocks noChangeShapeType="1"/>
          </p:cNvSpPr>
          <p:nvPr/>
        </p:nvSpPr>
        <p:spPr bwMode="auto">
          <a:xfrm>
            <a:off x="3131625" y="2933540"/>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6" name="Line 55"/>
          <p:cNvSpPr>
            <a:spLocks noChangeShapeType="1"/>
          </p:cNvSpPr>
          <p:nvPr/>
        </p:nvSpPr>
        <p:spPr bwMode="auto">
          <a:xfrm flipV="1">
            <a:off x="3137048" y="6153030"/>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19" name="Line 65"/>
          <p:cNvSpPr>
            <a:spLocks noChangeShapeType="1"/>
          </p:cNvSpPr>
          <p:nvPr/>
        </p:nvSpPr>
        <p:spPr bwMode="auto">
          <a:xfrm flipH="1">
            <a:off x="3136387" y="4849429"/>
            <a:ext cx="2003425"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20" name="Title 1"/>
          <p:cNvSpPr>
            <a:spLocks noGrp="1"/>
          </p:cNvSpPr>
          <p:nvPr>
            <p:ph type="title"/>
          </p:nvPr>
        </p:nvSpPr>
        <p:spPr>
          <a:xfrm>
            <a:off x="457200" y="0"/>
            <a:ext cx="8229600" cy="1143000"/>
          </a:xfrm>
        </p:spPr>
        <p:txBody>
          <a:bodyPr/>
          <a:lstStyle/>
          <a:p>
            <a:r>
              <a:rPr lang="en-US" altLang="en-US" sz="4000" dirty="0" smtClean="0">
                <a:ea typeface="ヒラギノ角ゴ Pro W3" pitchFamily="-65" charset="-128"/>
              </a:rPr>
              <a:t>Money Demand</a:t>
            </a:r>
            <a:endParaRPr lang="en-US" sz="4000" dirty="0"/>
          </a:p>
        </p:txBody>
      </p:sp>
      <p:sp>
        <p:nvSpPr>
          <p:cNvPr id="18" name="Rectangle 48"/>
          <p:cNvSpPr>
            <a:spLocks noChangeArrowheads="1"/>
          </p:cNvSpPr>
          <p:nvPr/>
        </p:nvSpPr>
        <p:spPr bwMode="auto">
          <a:xfrm>
            <a:off x="5006507" y="2958811"/>
            <a:ext cx="774645" cy="30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a:latin typeface="Times New Roman" pitchFamily="-65" charset="0"/>
              </a:rPr>
              <a:t>MD</a:t>
            </a:r>
            <a:r>
              <a:rPr lang="en-US" altLang="en-US" sz="1400" b="0" baseline="-25000" dirty="0">
                <a:latin typeface="Times New Roman" pitchFamily="-65" charset="0"/>
              </a:rPr>
              <a:t>Fisher</a:t>
            </a:r>
          </a:p>
        </p:txBody>
      </p:sp>
      <p:sp>
        <p:nvSpPr>
          <p:cNvPr id="23" name="Rectangle 54"/>
          <p:cNvSpPr>
            <a:spLocks noChangeArrowheads="1"/>
          </p:cNvSpPr>
          <p:nvPr/>
        </p:nvSpPr>
        <p:spPr bwMode="auto">
          <a:xfrm>
            <a:off x="6044612" y="6171662"/>
            <a:ext cx="35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Times New Roman" pitchFamily="-65" charset="0"/>
              </a:rPr>
              <a:t>M</a:t>
            </a:r>
            <a:endParaRPr lang="en-US" altLang="en-US" sz="1600" b="0" baseline="-25000" dirty="0">
              <a:latin typeface="Times New Roman" pitchFamily="-65" charset="0"/>
            </a:endParaRPr>
          </a:p>
        </p:txBody>
      </p:sp>
      <p:sp>
        <p:nvSpPr>
          <p:cNvPr id="25" name="Rectangle 64"/>
          <p:cNvSpPr>
            <a:spLocks noChangeArrowheads="1"/>
          </p:cNvSpPr>
          <p:nvPr/>
        </p:nvSpPr>
        <p:spPr bwMode="auto">
          <a:xfrm>
            <a:off x="2698237" y="4690646"/>
            <a:ext cx="4411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2.5</a:t>
            </a:r>
            <a:endParaRPr lang="en-US" altLang="en-US" sz="1600" b="0" baseline="30000" dirty="0">
              <a:latin typeface="Times New Roman" pitchFamily="-65" charset="0"/>
            </a:endParaRPr>
          </a:p>
        </p:txBody>
      </p:sp>
      <p:sp>
        <p:nvSpPr>
          <p:cNvPr id="29" name="Rectangle 64"/>
          <p:cNvSpPr>
            <a:spLocks noChangeArrowheads="1"/>
          </p:cNvSpPr>
          <p:nvPr/>
        </p:nvSpPr>
        <p:spPr bwMode="auto">
          <a:xfrm>
            <a:off x="2698237" y="2895600"/>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latin typeface="Times New Roman" pitchFamily="-65" charset="0"/>
              </a:rPr>
              <a:t>i</a:t>
            </a:r>
            <a:endParaRPr lang="en-US" altLang="en-US" sz="1600" b="0" i="1" dirty="0">
              <a:latin typeface="Times New Roman" pitchFamily="-65" charset="0"/>
            </a:endParaRPr>
          </a:p>
        </p:txBody>
      </p:sp>
      <p:sp>
        <p:nvSpPr>
          <p:cNvPr id="31" name="Rectangle 64"/>
          <p:cNvSpPr>
            <a:spLocks noChangeArrowheads="1"/>
          </p:cNvSpPr>
          <p:nvPr/>
        </p:nvSpPr>
        <p:spPr bwMode="auto">
          <a:xfrm>
            <a:off x="4787900" y="6186682"/>
            <a:ext cx="6976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10000</a:t>
            </a:r>
            <a:endParaRPr lang="en-US" altLang="en-US" sz="1600" b="0" baseline="30000" dirty="0">
              <a:latin typeface="Times New Roman" pitchFamily="-65" charset="0"/>
            </a:endParaRPr>
          </a:p>
        </p:txBody>
      </p:sp>
      <p:sp>
        <p:nvSpPr>
          <p:cNvPr id="39" name="Rectangle 38"/>
          <p:cNvSpPr/>
          <p:nvPr/>
        </p:nvSpPr>
        <p:spPr>
          <a:xfrm>
            <a:off x="4386553" y="6486723"/>
            <a:ext cx="902811" cy="307777"/>
          </a:xfrm>
          <a:prstGeom prst="rect">
            <a:avLst/>
          </a:prstGeom>
        </p:spPr>
        <p:txBody>
          <a:bodyPr wrap="none">
            <a:spAutoFit/>
          </a:bodyPr>
          <a:lstStyle/>
          <a:p>
            <a:r>
              <a:rPr lang="en-US" altLang="en-US" sz="1400" dirty="0"/>
              <a:t> </a:t>
            </a:r>
            <a:r>
              <a:rPr lang="en-US" altLang="en-US" sz="1400" dirty="0" smtClean="0"/>
              <a:t>billions $</a:t>
            </a:r>
            <a:endParaRPr lang="en-US" sz="1400" dirty="0"/>
          </a:p>
        </p:txBody>
      </p:sp>
      <p:graphicFrame>
        <p:nvGraphicFramePr>
          <p:cNvPr id="26" name="Object 25"/>
          <p:cNvGraphicFramePr>
            <a:graphicFrameLocks noChangeAspect="1"/>
          </p:cNvGraphicFramePr>
          <p:nvPr>
            <p:extLst/>
          </p:nvPr>
        </p:nvGraphicFramePr>
        <p:xfrm>
          <a:off x="135417" y="1752600"/>
          <a:ext cx="762000" cy="762000"/>
        </p:xfrm>
        <a:graphic>
          <a:graphicData uri="http://schemas.openxmlformats.org/presentationml/2006/ole">
            <mc:AlternateContent xmlns:mc="http://schemas.openxmlformats.org/markup-compatibility/2006">
              <mc:Choice xmlns:v="urn:schemas-microsoft-com:vml" Requires="v">
                <p:oleObj spid="_x0000_s51230" name="Equation" r:id="rId4" imgW="419100" imgH="419100" progId="Equation.DSMT4">
                  <p:embed/>
                </p:oleObj>
              </mc:Choice>
              <mc:Fallback>
                <p:oleObj name="Equation" r:id="rId4" imgW="419100" imgH="4191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417" y="17526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1118520246"/>
              </p:ext>
            </p:extLst>
          </p:nvPr>
        </p:nvGraphicFramePr>
        <p:xfrm>
          <a:off x="922451" y="1965942"/>
          <a:ext cx="1477963" cy="323850"/>
        </p:xfrm>
        <a:graphic>
          <a:graphicData uri="http://schemas.openxmlformats.org/presentationml/2006/ole">
            <mc:AlternateContent xmlns:mc="http://schemas.openxmlformats.org/markup-compatibility/2006">
              <mc:Choice xmlns:v="urn:schemas-microsoft-com:vml" Requires="v">
                <p:oleObj spid="_x0000_s51231" name="Equation" r:id="rId6" imgW="812520" imgH="177480" progId="Equation.DSMT4">
                  <p:embed/>
                </p:oleObj>
              </mc:Choice>
              <mc:Fallback>
                <p:oleObj name="Equation" r:id="rId6" imgW="812520" imgH="177480" progId="Equation.DSMT4">
                  <p:embed/>
                  <p:pic>
                    <p:nvPicPr>
                      <p:cNvPr id="0" name=""/>
                      <p:cNvPicPr>
                        <a:picLocks noChangeAspect="1" noChangeArrowheads="1"/>
                      </p:cNvPicPr>
                      <p:nvPr/>
                    </p:nvPicPr>
                    <p:blipFill>
                      <a:blip r:embed="rId7"/>
                      <a:srcRect/>
                      <a:stretch>
                        <a:fillRect/>
                      </a:stretch>
                    </p:blipFill>
                    <p:spPr bwMode="auto">
                      <a:xfrm>
                        <a:off x="922451" y="1965942"/>
                        <a:ext cx="1477963"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 name="Rectangle 23"/>
          <p:cNvSpPr/>
          <p:nvPr/>
        </p:nvSpPr>
        <p:spPr>
          <a:xfrm>
            <a:off x="304800" y="1316651"/>
            <a:ext cx="7322063" cy="400110"/>
          </a:xfrm>
          <a:prstGeom prst="rect">
            <a:avLst/>
          </a:prstGeom>
        </p:spPr>
        <p:txBody>
          <a:bodyPr wrap="square">
            <a:spAutoFit/>
          </a:bodyPr>
          <a:lstStyle/>
          <a:p>
            <a:pPr marL="0" indent="0">
              <a:buNone/>
            </a:pPr>
            <a:r>
              <a:rPr lang="en-US" altLang="en-US" sz="2000" dirty="0" smtClean="0"/>
              <a:t>Example: </a:t>
            </a:r>
            <a:r>
              <a:rPr lang="en-US" altLang="en-US" sz="2000" i="1" dirty="0" smtClean="0"/>
              <a:t>P</a:t>
            </a:r>
            <a:r>
              <a:rPr lang="en-US" altLang="en-US" sz="2000" dirty="0" smtClean="0"/>
              <a:t> = 1, </a:t>
            </a:r>
            <a:r>
              <a:rPr lang="en-US" altLang="en-US" sz="2000" i="1" dirty="0" smtClean="0"/>
              <a:t>V</a:t>
            </a:r>
            <a:r>
              <a:rPr lang="en-US" altLang="en-US" sz="2000" dirty="0" smtClean="0"/>
              <a:t> = 1.5, </a:t>
            </a:r>
            <a:r>
              <a:rPr lang="en-US" altLang="en-US" sz="2000" i="1" dirty="0" smtClean="0"/>
              <a:t>Y</a:t>
            </a:r>
            <a:r>
              <a:rPr lang="en-US" altLang="en-US" sz="2000" dirty="0" smtClean="0"/>
              <a:t> </a:t>
            </a:r>
            <a:r>
              <a:rPr lang="en-US" altLang="en-US" sz="2000" dirty="0"/>
              <a:t>= </a:t>
            </a:r>
            <a:r>
              <a:rPr lang="en-US" altLang="en-US" sz="2000" dirty="0" smtClean="0"/>
              <a:t>15,000, </a:t>
            </a:r>
            <a:r>
              <a:rPr lang="en-US" altLang="en-US" sz="2000" i="1" dirty="0" err="1" smtClean="0"/>
              <a:t>r</a:t>
            </a:r>
            <a:r>
              <a:rPr lang="en-US" altLang="en-US" sz="2000" i="1" baseline="-25000" dirty="0" err="1" smtClean="0"/>
              <a:t>b</a:t>
            </a:r>
            <a:r>
              <a:rPr lang="en-US" altLang="en-US" sz="2000" dirty="0" smtClean="0"/>
              <a:t> = 2, </a:t>
            </a:r>
            <a:r>
              <a:rPr lang="en-US" altLang="en-US" sz="2000" i="1" dirty="0" smtClean="0"/>
              <a:t>r</a:t>
            </a:r>
            <a:r>
              <a:rPr lang="en-US" altLang="en-US" sz="2000" i="1" baseline="-25000" dirty="0" smtClean="0"/>
              <a:t>e</a:t>
            </a:r>
            <a:r>
              <a:rPr lang="en-US" altLang="en-US" sz="2000" dirty="0" smtClean="0"/>
              <a:t> = 4, </a:t>
            </a:r>
            <a:r>
              <a:rPr lang="en-US" altLang="en-US" sz="2000" i="1" dirty="0" err="1" smtClean="0">
                <a:latin typeface="Symbol" panose="05050102010706020507" pitchFamily="18" charset="2"/>
              </a:rPr>
              <a:t>p</a:t>
            </a:r>
            <a:r>
              <a:rPr lang="en-US" altLang="en-US" sz="2000" i="1" baseline="-25000" dirty="0" err="1" smtClean="0"/>
              <a:t>e</a:t>
            </a:r>
            <a:r>
              <a:rPr lang="en-US" altLang="en-US" sz="2000" dirty="0" smtClean="0"/>
              <a:t> = 3</a:t>
            </a:r>
            <a:endParaRPr lang="en-US" sz="2000" dirty="0"/>
          </a:p>
        </p:txBody>
      </p:sp>
      <p:sp>
        <p:nvSpPr>
          <p:cNvPr id="30" name="Content Placeholder 2"/>
          <p:cNvSpPr txBox="1">
            <a:spLocks/>
          </p:cNvSpPr>
          <p:nvPr/>
        </p:nvSpPr>
        <p:spPr bwMode="auto">
          <a:xfrm>
            <a:off x="1892300" y="785434"/>
            <a:ext cx="5257800" cy="600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altLang="en-US" sz="2400" b="1" dirty="0" smtClean="0">
                <a:ea typeface="ヒラギノ角ゴ Pro W3" pitchFamily="-65" charset="-128"/>
              </a:rPr>
              <a:t>Friedman</a:t>
            </a:r>
            <a:endParaRPr lang="en-US" dirty="0"/>
          </a:p>
        </p:txBody>
      </p:sp>
    </p:spTree>
    <p:extLst>
      <p:ext uri="{BB962C8B-B14F-4D97-AF65-F5344CB8AC3E}">
        <p14:creationId xmlns:p14="http://schemas.microsoft.com/office/powerpoint/2010/main" val="498094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Box 20"/>
          <p:cNvSpPr txBox="1">
            <a:spLocks noChangeArrowheads="1"/>
          </p:cNvSpPr>
          <p:nvPr/>
        </p:nvSpPr>
        <p:spPr bwMode="auto">
          <a:xfrm rot="952711">
            <a:off x="5399116" y="4756533"/>
            <a:ext cx="900566" cy="30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spcBef>
                <a:spcPct val="50000"/>
              </a:spcBef>
            </a:pPr>
            <a:r>
              <a:rPr lang="en-US" altLang="en-US" sz="1400" b="0">
                <a:latin typeface="Times New Roman" pitchFamily="-65" charset="0"/>
              </a:rPr>
              <a:t>MD</a:t>
            </a:r>
            <a:r>
              <a:rPr lang="en-US" altLang="en-US" sz="1400" b="0" baseline="-25000">
                <a:latin typeface="Times New Roman" pitchFamily="-65" charset="0"/>
              </a:rPr>
              <a:t>Keynes</a:t>
            </a:r>
          </a:p>
        </p:txBody>
      </p:sp>
      <p:sp>
        <p:nvSpPr>
          <p:cNvPr id="33" name="Line 12"/>
          <p:cNvSpPr>
            <a:spLocks noChangeShapeType="1"/>
          </p:cNvSpPr>
          <p:nvPr/>
        </p:nvSpPr>
        <p:spPr bwMode="auto">
          <a:xfrm>
            <a:off x="5143421" y="3219634"/>
            <a:ext cx="0" cy="2928446"/>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 name="Line 12"/>
          <p:cNvSpPr>
            <a:spLocks noChangeShapeType="1"/>
          </p:cNvSpPr>
          <p:nvPr/>
        </p:nvSpPr>
        <p:spPr bwMode="auto">
          <a:xfrm>
            <a:off x="3139383" y="4300217"/>
            <a:ext cx="2971716" cy="838103"/>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 name="Line 47"/>
          <p:cNvSpPr>
            <a:spLocks noChangeShapeType="1"/>
          </p:cNvSpPr>
          <p:nvPr/>
        </p:nvSpPr>
        <p:spPr bwMode="auto">
          <a:xfrm>
            <a:off x="3131625" y="2933540"/>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6" name="Line 55"/>
          <p:cNvSpPr>
            <a:spLocks noChangeShapeType="1"/>
          </p:cNvSpPr>
          <p:nvPr/>
        </p:nvSpPr>
        <p:spPr bwMode="auto">
          <a:xfrm flipV="1">
            <a:off x="3137048" y="6153030"/>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19" name="Line 65"/>
          <p:cNvSpPr>
            <a:spLocks noChangeShapeType="1"/>
          </p:cNvSpPr>
          <p:nvPr/>
        </p:nvSpPr>
        <p:spPr bwMode="auto">
          <a:xfrm flipH="1">
            <a:off x="3136387" y="4849429"/>
            <a:ext cx="2003425"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20" name="Title 1"/>
          <p:cNvSpPr>
            <a:spLocks noGrp="1"/>
          </p:cNvSpPr>
          <p:nvPr>
            <p:ph type="title"/>
          </p:nvPr>
        </p:nvSpPr>
        <p:spPr>
          <a:xfrm>
            <a:off x="457200" y="0"/>
            <a:ext cx="8229600" cy="1143000"/>
          </a:xfrm>
        </p:spPr>
        <p:txBody>
          <a:bodyPr/>
          <a:lstStyle/>
          <a:p>
            <a:r>
              <a:rPr lang="en-US" altLang="en-US" sz="4000" dirty="0" smtClean="0">
                <a:ea typeface="ヒラギノ角ゴ Pro W3" pitchFamily="-65" charset="-128"/>
              </a:rPr>
              <a:t>Money Demand</a:t>
            </a:r>
            <a:endParaRPr lang="en-US" sz="4000" dirty="0"/>
          </a:p>
        </p:txBody>
      </p:sp>
      <p:sp>
        <p:nvSpPr>
          <p:cNvPr id="18" name="Rectangle 48"/>
          <p:cNvSpPr>
            <a:spLocks noChangeArrowheads="1"/>
          </p:cNvSpPr>
          <p:nvPr/>
        </p:nvSpPr>
        <p:spPr bwMode="auto">
          <a:xfrm>
            <a:off x="5006507" y="2958811"/>
            <a:ext cx="774645" cy="30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a:latin typeface="Times New Roman" pitchFamily="-65" charset="0"/>
              </a:rPr>
              <a:t>MD</a:t>
            </a:r>
            <a:r>
              <a:rPr lang="en-US" altLang="en-US" sz="1400" b="0" baseline="-25000" dirty="0">
                <a:latin typeface="Times New Roman" pitchFamily="-65" charset="0"/>
              </a:rPr>
              <a:t>Fisher</a:t>
            </a:r>
          </a:p>
        </p:txBody>
      </p:sp>
      <p:sp>
        <p:nvSpPr>
          <p:cNvPr id="23" name="Rectangle 54"/>
          <p:cNvSpPr>
            <a:spLocks noChangeArrowheads="1"/>
          </p:cNvSpPr>
          <p:nvPr/>
        </p:nvSpPr>
        <p:spPr bwMode="auto">
          <a:xfrm>
            <a:off x="6044612" y="6171662"/>
            <a:ext cx="35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Times New Roman" pitchFamily="-65" charset="0"/>
              </a:rPr>
              <a:t>M</a:t>
            </a:r>
            <a:endParaRPr lang="en-US" altLang="en-US" sz="1600" b="0" baseline="-25000" dirty="0">
              <a:latin typeface="Times New Roman" pitchFamily="-65" charset="0"/>
            </a:endParaRPr>
          </a:p>
        </p:txBody>
      </p:sp>
      <p:sp>
        <p:nvSpPr>
          <p:cNvPr id="25" name="Rectangle 64"/>
          <p:cNvSpPr>
            <a:spLocks noChangeArrowheads="1"/>
          </p:cNvSpPr>
          <p:nvPr/>
        </p:nvSpPr>
        <p:spPr bwMode="auto">
          <a:xfrm>
            <a:off x="2698237" y="4690646"/>
            <a:ext cx="4411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2.5</a:t>
            </a:r>
            <a:endParaRPr lang="en-US" altLang="en-US" sz="1600" b="0" baseline="30000" dirty="0">
              <a:latin typeface="Times New Roman" pitchFamily="-65" charset="0"/>
            </a:endParaRPr>
          </a:p>
        </p:txBody>
      </p:sp>
      <p:sp>
        <p:nvSpPr>
          <p:cNvPr id="29" name="Rectangle 64"/>
          <p:cNvSpPr>
            <a:spLocks noChangeArrowheads="1"/>
          </p:cNvSpPr>
          <p:nvPr/>
        </p:nvSpPr>
        <p:spPr bwMode="auto">
          <a:xfrm>
            <a:off x="2698237" y="2895600"/>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latin typeface="Times New Roman" pitchFamily="-65" charset="0"/>
              </a:rPr>
              <a:t>i</a:t>
            </a:r>
            <a:endParaRPr lang="en-US" altLang="en-US" sz="1600" b="0" i="1" dirty="0">
              <a:latin typeface="Times New Roman" pitchFamily="-65" charset="0"/>
            </a:endParaRPr>
          </a:p>
        </p:txBody>
      </p:sp>
      <p:sp>
        <p:nvSpPr>
          <p:cNvPr id="31" name="Rectangle 64"/>
          <p:cNvSpPr>
            <a:spLocks noChangeArrowheads="1"/>
          </p:cNvSpPr>
          <p:nvPr/>
        </p:nvSpPr>
        <p:spPr bwMode="auto">
          <a:xfrm>
            <a:off x="4787900" y="6186682"/>
            <a:ext cx="6976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10000</a:t>
            </a:r>
            <a:endParaRPr lang="en-US" altLang="en-US" sz="1600" b="0" baseline="30000" dirty="0">
              <a:latin typeface="Times New Roman" pitchFamily="-65" charset="0"/>
            </a:endParaRPr>
          </a:p>
        </p:txBody>
      </p:sp>
      <p:sp>
        <p:nvSpPr>
          <p:cNvPr id="39" name="Rectangle 38"/>
          <p:cNvSpPr/>
          <p:nvPr/>
        </p:nvSpPr>
        <p:spPr>
          <a:xfrm>
            <a:off x="4386553" y="6486723"/>
            <a:ext cx="902811" cy="307777"/>
          </a:xfrm>
          <a:prstGeom prst="rect">
            <a:avLst/>
          </a:prstGeom>
        </p:spPr>
        <p:txBody>
          <a:bodyPr wrap="none">
            <a:spAutoFit/>
          </a:bodyPr>
          <a:lstStyle/>
          <a:p>
            <a:r>
              <a:rPr lang="en-US" altLang="en-US" sz="1400" dirty="0"/>
              <a:t> </a:t>
            </a:r>
            <a:r>
              <a:rPr lang="en-US" altLang="en-US" sz="1400" dirty="0" smtClean="0"/>
              <a:t>billions $</a:t>
            </a:r>
            <a:endParaRPr lang="en-US" sz="1400" dirty="0"/>
          </a:p>
        </p:txBody>
      </p:sp>
      <p:graphicFrame>
        <p:nvGraphicFramePr>
          <p:cNvPr id="26" name="Object 25"/>
          <p:cNvGraphicFramePr>
            <a:graphicFrameLocks noChangeAspect="1"/>
          </p:cNvGraphicFramePr>
          <p:nvPr>
            <p:extLst>
              <p:ext uri="{D42A27DB-BD31-4B8C-83A1-F6EECF244321}">
                <p14:modId xmlns:p14="http://schemas.microsoft.com/office/powerpoint/2010/main" val="438951086"/>
              </p:ext>
            </p:extLst>
          </p:nvPr>
        </p:nvGraphicFramePr>
        <p:xfrm>
          <a:off x="3107217" y="1752600"/>
          <a:ext cx="762000" cy="762000"/>
        </p:xfrm>
        <a:graphic>
          <a:graphicData uri="http://schemas.openxmlformats.org/presentationml/2006/ole">
            <mc:AlternateContent xmlns:mc="http://schemas.openxmlformats.org/markup-compatibility/2006">
              <mc:Choice xmlns:v="urn:schemas-microsoft-com:vml" Requires="v">
                <p:oleObj spid="_x0000_s46112" name="Equation" r:id="rId4" imgW="419100" imgH="419100" progId="Equation.DSMT4">
                  <p:embed/>
                </p:oleObj>
              </mc:Choice>
              <mc:Fallback>
                <p:oleObj name="Equation" r:id="rId4" imgW="419100" imgH="4191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07217" y="17526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173471075"/>
              </p:ext>
            </p:extLst>
          </p:nvPr>
        </p:nvGraphicFramePr>
        <p:xfrm>
          <a:off x="3868243" y="2006451"/>
          <a:ext cx="1477963" cy="323850"/>
        </p:xfrm>
        <a:graphic>
          <a:graphicData uri="http://schemas.openxmlformats.org/presentationml/2006/ole">
            <mc:AlternateContent xmlns:mc="http://schemas.openxmlformats.org/markup-compatibility/2006">
              <mc:Choice xmlns:v="urn:schemas-microsoft-com:vml" Requires="v">
                <p:oleObj spid="_x0000_s46113" name="Equation" r:id="rId6" imgW="812520" imgH="177480" progId="Equation.DSMT4">
                  <p:embed/>
                </p:oleObj>
              </mc:Choice>
              <mc:Fallback>
                <p:oleObj name="Equation" r:id="rId6" imgW="812520" imgH="177480" progId="Equation.DSMT4">
                  <p:embed/>
                  <p:pic>
                    <p:nvPicPr>
                      <p:cNvPr id="0" name=""/>
                      <p:cNvPicPr>
                        <a:picLocks noChangeAspect="1" noChangeArrowheads="1"/>
                      </p:cNvPicPr>
                      <p:nvPr/>
                    </p:nvPicPr>
                    <p:blipFill>
                      <a:blip r:embed="rId7"/>
                      <a:srcRect/>
                      <a:stretch>
                        <a:fillRect/>
                      </a:stretch>
                    </p:blipFill>
                    <p:spPr bwMode="auto">
                      <a:xfrm>
                        <a:off x="3868243" y="2006451"/>
                        <a:ext cx="1477963"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0" name="Rectangle 29"/>
          <p:cNvSpPr/>
          <p:nvPr/>
        </p:nvSpPr>
        <p:spPr>
          <a:xfrm>
            <a:off x="304800" y="1316651"/>
            <a:ext cx="7322063" cy="400110"/>
          </a:xfrm>
          <a:prstGeom prst="rect">
            <a:avLst/>
          </a:prstGeom>
        </p:spPr>
        <p:txBody>
          <a:bodyPr wrap="square">
            <a:spAutoFit/>
          </a:bodyPr>
          <a:lstStyle/>
          <a:p>
            <a:pPr marL="0" indent="0">
              <a:buNone/>
            </a:pPr>
            <a:r>
              <a:rPr lang="en-US" altLang="en-US" sz="2000" dirty="0" smtClean="0"/>
              <a:t>Example: </a:t>
            </a:r>
            <a:r>
              <a:rPr lang="en-US" altLang="en-US" sz="2000" i="1" dirty="0" smtClean="0"/>
              <a:t>P</a:t>
            </a:r>
            <a:r>
              <a:rPr lang="en-US" altLang="en-US" sz="2000" dirty="0" smtClean="0"/>
              <a:t> = 1, </a:t>
            </a:r>
            <a:r>
              <a:rPr lang="en-US" altLang="en-US" sz="2000" i="1" dirty="0" smtClean="0"/>
              <a:t>V</a:t>
            </a:r>
            <a:r>
              <a:rPr lang="en-US" altLang="en-US" sz="2000" dirty="0" smtClean="0"/>
              <a:t> = 1.5, </a:t>
            </a:r>
            <a:r>
              <a:rPr lang="en-US" altLang="en-US" sz="2000" i="1" dirty="0" smtClean="0"/>
              <a:t>Y</a:t>
            </a:r>
            <a:r>
              <a:rPr lang="en-US" altLang="en-US" sz="2000" dirty="0" smtClean="0"/>
              <a:t> </a:t>
            </a:r>
            <a:r>
              <a:rPr lang="en-US" altLang="en-US" sz="2000" dirty="0"/>
              <a:t>= </a:t>
            </a:r>
            <a:r>
              <a:rPr lang="en-US" altLang="en-US" sz="2000" dirty="0" smtClean="0"/>
              <a:t>15,000, </a:t>
            </a:r>
            <a:r>
              <a:rPr lang="en-US" altLang="en-US" sz="2000" i="1" dirty="0" err="1" smtClean="0"/>
              <a:t>r</a:t>
            </a:r>
            <a:r>
              <a:rPr lang="en-US" altLang="en-US" sz="2000" i="1" baseline="-25000" dirty="0" err="1" smtClean="0"/>
              <a:t>b</a:t>
            </a:r>
            <a:r>
              <a:rPr lang="en-US" altLang="en-US" sz="2000" dirty="0" smtClean="0"/>
              <a:t> = 2, </a:t>
            </a:r>
            <a:r>
              <a:rPr lang="en-US" altLang="en-US" sz="2000" i="1" dirty="0" smtClean="0"/>
              <a:t>r</a:t>
            </a:r>
            <a:r>
              <a:rPr lang="en-US" altLang="en-US" sz="2000" i="1" baseline="-25000" dirty="0" smtClean="0"/>
              <a:t>e</a:t>
            </a:r>
            <a:r>
              <a:rPr lang="en-US" altLang="en-US" sz="2000" dirty="0" smtClean="0"/>
              <a:t> = 4, </a:t>
            </a:r>
            <a:r>
              <a:rPr lang="en-US" altLang="en-US" sz="2000" i="1" dirty="0" err="1" smtClean="0">
                <a:latin typeface="Symbol" panose="05050102010706020507" pitchFamily="18" charset="2"/>
              </a:rPr>
              <a:t>p</a:t>
            </a:r>
            <a:r>
              <a:rPr lang="en-US" altLang="en-US" sz="2000" i="1" baseline="-25000" dirty="0" err="1" smtClean="0"/>
              <a:t>e</a:t>
            </a:r>
            <a:r>
              <a:rPr lang="en-US" altLang="en-US" sz="2000" dirty="0" smtClean="0"/>
              <a:t> = 3</a:t>
            </a:r>
            <a:endParaRPr lang="en-US" sz="2000" dirty="0"/>
          </a:p>
        </p:txBody>
      </p:sp>
      <p:sp>
        <p:nvSpPr>
          <p:cNvPr id="32" name="Content Placeholder 2"/>
          <p:cNvSpPr txBox="1">
            <a:spLocks/>
          </p:cNvSpPr>
          <p:nvPr/>
        </p:nvSpPr>
        <p:spPr bwMode="auto">
          <a:xfrm>
            <a:off x="1892300" y="785434"/>
            <a:ext cx="5257800" cy="600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altLang="en-US" sz="2400" b="1" dirty="0" smtClean="0">
                <a:ea typeface="ヒラギノ角ゴ Pro W3" pitchFamily="-65" charset="-128"/>
              </a:rPr>
              <a:t>Friedman</a:t>
            </a:r>
            <a:endParaRPr lang="en-US" dirty="0"/>
          </a:p>
        </p:txBody>
      </p:sp>
    </p:spTree>
    <p:extLst>
      <p:ext uri="{BB962C8B-B14F-4D97-AF65-F5344CB8AC3E}">
        <p14:creationId xmlns:p14="http://schemas.microsoft.com/office/powerpoint/2010/main" val="37225777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Box 20"/>
          <p:cNvSpPr txBox="1">
            <a:spLocks noChangeArrowheads="1"/>
          </p:cNvSpPr>
          <p:nvPr/>
        </p:nvSpPr>
        <p:spPr bwMode="auto">
          <a:xfrm rot="952711">
            <a:off x="5399116" y="4756533"/>
            <a:ext cx="900566" cy="30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spcBef>
                <a:spcPct val="50000"/>
              </a:spcBef>
            </a:pPr>
            <a:r>
              <a:rPr lang="en-US" altLang="en-US" sz="1400" b="0">
                <a:latin typeface="Times New Roman" pitchFamily="-65" charset="0"/>
              </a:rPr>
              <a:t>MD</a:t>
            </a:r>
            <a:r>
              <a:rPr lang="en-US" altLang="en-US" sz="1400" b="0" baseline="-25000">
                <a:latin typeface="Times New Roman" pitchFamily="-65" charset="0"/>
              </a:rPr>
              <a:t>Keynes</a:t>
            </a:r>
          </a:p>
        </p:txBody>
      </p:sp>
      <p:sp>
        <p:nvSpPr>
          <p:cNvPr id="33" name="Line 12"/>
          <p:cNvSpPr>
            <a:spLocks noChangeShapeType="1"/>
          </p:cNvSpPr>
          <p:nvPr/>
        </p:nvSpPr>
        <p:spPr bwMode="auto">
          <a:xfrm>
            <a:off x="5143421" y="3219634"/>
            <a:ext cx="0" cy="2928446"/>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 name="Line 12"/>
          <p:cNvSpPr>
            <a:spLocks noChangeShapeType="1"/>
          </p:cNvSpPr>
          <p:nvPr/>
        </p:nvSpPr>
        <p:spPr bwMode="auto">
          <a:xfrm>
            <a:off x="3139383" y="4300217"/>
            <a:ext cx="2971716" cy="838103"/>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 name="Line 47"/>
          <p:cNvSpPr>
            <a:spLocks noChangeShapeType="1"/>
          </p:cNvSpPr>
          <p:nvPr/>
        </p:nvSpPr>
        <p:spPr bwMode="auto">
          <a:xfrm>
            <a:off x="3131625" y="2933540"/>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6" name="Line 55"/>
          <p:cNvSpPr>
            <a:spLocks noChangeShapeType="1"/>
          </p:cNvSpPr>
          <p:nvPr/>
        </p:nvSpPr>
        <p:spPr bwMode="auto">
          <a:xfrm flipV="1">
            <a:off x="3137048" y="6153030"/>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19" name="Line 65"/>
          <p:cNvSpPr>
            <a:spLocks noChangeShapeType="1"/>
          </p:cNvSpPr>
          <p:nvPr/>
        </p:nvSpPr>
        <p:spPr bwMode="auto">
          <a:xfrm flipH="1">
            <a:off x="3136387" y="4849429"/>
            <a:ext cx="2003425"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20" name="Title 1"/>
          <p:cNvSpPr>
            <a:spLocks noGrp="1"/>
          </p:cNvSpPr>
          <p:nvPr>
            <p:ph type="title"/>
          </p:nvPr>
        </p:nvSpPr>
        <p:spPr>
          <a:xfrm>
            <a:off x="457200" y="0"/>
            <a:ext cx="8229600" cy="1143000"/>
          </a:xfrm>
        </p:spPr>
        <p:txBody>
          <a:bodyPr/>
          <a:lstStyle/>
          <a:p>
            <a:r>
              <a:rPr lang="en-US" altLang="en-US" sz="4000" dirty="0" smtClean="0">
                <a:ea typeface="ヒラギノ角ゴ Pro W3" pitchFamily="-65" charset="-128"/>
              </a:rPr>
              <a:t>Money Demand</a:t>
            </a:r>
            <a:endParaRPr lang="en-US" sz="4000" dirty="0"/>
          </a:p>
        </p:txBody>
      </p:sp>
      <p:sp>
        <p:nvSpPr>
          <p:cNvPr id="18" name="Rectangle 48"/>
          <p:cNvSpPr>
            <a:spLocks noChangeArrowheads="1"/>
          </p:cNvSpPr>
          <p:nvPr/>
        </p:nvSpPr>
        <p:spPr bwMode="auto">
          <a:xfrm>
            <a:off x="5006507" y="2958811"/>
            <a:ext cx="774645" cy="30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a:latin typeface="Times New Roman" pitchFamily="-65" charset="0"/>
              </a:rPr>
              <a:t>MD</a:t>
            </a:r>
            <a:r>
              <a:rPr lang="en-US" altLang="en-US" sz="1400" b="0" baseline="-25000" dirty="0">
                <a:latin typeface="Times New Roman" pitchFamily="-65" charset="0"/>
              </a:rPr>
              <a:t>Fisher</a:t>
            </a:r>
          </a:p>
        </p:txBody>
      </p:sp>
      <p:sp>
        <p:nvSpPr>
          <p:cNvPr id="23" name="Rectangle 54"/>
          <p:cNvSpPr>
            <a:spLocks noChangeArrowheads="1"/>
          </p:cNvSpPr>
          <p:nvPr/>
        </p:nvSpPr>
        <p:spPr bwMode="auto">
          <a:xfrm>
            <a:off x="6044612" y="6171662"/>
            <a:ext cx="35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Times New Roman" pitchFamily="-65" charset="0"/>
              </a:rPr>
              <a:t>M</a:t>
            </a:r>
            <a:endParaRPr lang="en-US" altLang="en-US" sz="1600" b="0" baseline="-25000" dirty="0">
              <a:latin typeface="Times New Roman" pitchFamily="-65" charset="0"/>
            </a:endParaRPr>
          </a:p>
        </p:txBody>
      </p:sp>
      <p:sp>
        <p:nvSpPr>
          <p:cNvPr id="25" name="Rectangle 64"/>
          <p:cNvSpPr>
            <a:spLocks noChangeArrowheads="1"/>
          </p:cNvSpPr>
          <p:nvPr/>
        </p:nvSpPr>
        <p:spPr bwMode="auto">
          <a:xfrm>
            <a:off x="2698237" y="4690646"/>
            <a:ext cx="4411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solidFill>
                  <a:srgbClr val="FF0000"/>
                </a:solidFill>
                <a:latin typeface="Times New Roman" pitchFamily="-65" charset="0"/>
              </a:rPr>
              <a:t>2.5</a:t>
            </a:r>
            <a:endParaRPr lang="en-US" altLang="en-US" sz="1600" b="0" baseline="30000" dirty="0">
              <a:solidFill>
                <a:srgbClr val="FF0000"/>
              </a:solidFill>
              <a:latin typeface="Times New Roman" pitchFamily="-65" charset="0"/>
            </a:endParaRPr>
          </a:p>
        </p:txBody>
      </p:sp>
      <p:sp>
        <p:nvSpPr>
          <p:cNvPr id="29" name="Rectangle 64"/>
          <p:cNvSpPr>
            <a:spLocks noChangeArrowheads="1"/>
          </p:cNvSpPr>
          <p:nvPr/>
        </p:nvSpPr>
        <p:spPr bwMode="auto">
          <a:xfrm>
            <a:off x="2698237" y="2895600"/>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latin typeface="Times New Roman" pitchFamily="-65" charset="0"/>
              </a:rPr>
              <a:t>i</a:t>
            </a:r>
            <a:endParaRPr lang="en-US" altLang="en-US" sz="1600" b="0" i="1" dirty="0">
              <a:latin typeface="Times New Roman" pitchFamily="-65" charset="0"/>
            </a:endParaRPr>
          </a:p>
        </p:txBody>
      </p:sp>
      <p:sp>
        <p:nvSpPr>
          <p:cNvPr id="31" name="Rectangle 64"/>
          <p:cNvSpPr>
            <a:spLocks noChangeArrowheads="1"/>
          </p:cNvSpPr>
          <p:nvPr/>
        </p:nvSpPr>
        <p:spPr bwMode="auto">
          <a:xfrm>
            <a:off x="4787900" y="6186682"/>
            <a:ext cx="6976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10000</a:t>
            </a:r>
            <a:endParaRPr lang="en-US" altLang="en-US" sz="1600" b="0" baseline="30000" dirty="0">
              <a:latin typeface="Times New Roman" pitchFamily="-65" charset="0"/>
            </a:endParaRPr>
          </a:p>
        </p:txBody>
      </p:sp>
      <p:sp>
        <p:nvSpPr>
          <p:cNvPr id="39" name="Rectangle 38"/>
          <p:cNvSpPr/>
          <p:nvPr/>
        </p:nvSpPr>
        <p:spPr>
          <a:xfrm>
            <a:off x="4386553" y="6486723"/>
            <a:ext cx="902811" cy="307777"/>
          </a:xfrm>
          <a:prstGeom prst="rect">
            <a:avLst/>
          </a:prstGeom>
        </p:spPr>
        <p:txBody>
          <a:bodyPr wrap="none">
            <a:spAutoFit/>
          </a:bodyPr>
          <a:lstStyle/>
          <a:p>
            <a:r>
              <a:rPr lang="en-US" altLang="en-US" sz="1400" dirty="0"/>
              <a:t> </a:t>
            </a:r>
            <a:r>
              <a:rPr lang="en-US" altLang="en-US" sz="1400" dirty="0" smtClean="0"/>
              <a:t>billions $</a:t>
            </a:r>
            <a:endParaRPr lang="en-US" sz="1400" dirty="0"/>
          </a:p>
        </p:txBody>
      </p:sp>
      <p:graphicFrame>
        <p:nvGraphicFramePr>
          <p:cNvPr id="26" name="Object 25"/>
          <p:cNvGraphicFramePr>
            <a:graphicFrameLocks noChangeAspect="1"/>
          </p:cNvGraphicFramePr>
          <p:nvPr>
            <p:extLst/>
          </p:nvPr>
        </p:nvGraphicFramePr>
        <p:xfrm>
          <a:off x="3107217" y="1752600"/>
          <a:ext cx="762000" cy="762000"/>
        </p:xfrm>
        <a:graphic>
          <a:graphicData uri="http://schemas.openxmlformats.org/presentationml/2006/ole">
            <mc:AlternateContent xmlns:mc="http://schemas.openxmlformats.org/markup-compatibility/2006">
              <mc:Choice xmlns:v="urn:schemas-microsoft-com:vml" Requires="v">
                <p:oleObj spid="_x0000_s47138" name="Equation" r:id="rId4" imgW="419100" imgH="419100" progId="Equation.DSMT4">
                  <p:embed/>
                </p:oleObj>
              </mc:Choice>
              <mc:Fallback>
                <p:oleObj name="Equation" r:id="rId4" imgW="419100" imgH="4191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07217" y="17526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936485481"/>
              </p:ext>
            </p:extLst>
          </p:nvPr>
        </p:nvGraphicFramePr>
        <p:xfrm>
          <a:off x="3869334" y="2006600"/>
          <a:ext cx="1731962" cy="323850"/>
        </p:xfrm>
        <a:graphic>
          <a:graphicData uri="http://schemas.openxmlformats.org/presentationml/2006/ole">
            <mc:AlternateContent xmlns:mc="http://schemas.openxmlformats.org/markup-compatibility/2006">
              <mc:Choice xmlns:v="urn:schemas-microsoft-com:vml" Requires="v">
                <p:oleObj spid="_x0000_s47139" name="Equation" r:id="rId6" imgW="952200" imgH="177480" progId="Equation.DSMT4">
                  <p:embed/>
                </p:oleObj>
              </mc:Choice>
              <mc:Fallback>
                <p:oleObj name="Equation" r:id="rId6" imgW="952200" imgH="177480" progId="Equation.DSMT4">
                  <p:embed/>
                  <p:pic>
                    <p:nvPicPr>
                      <p:cNvPr id="0" name=""/>
                      <p:cNvPicPr>
                        <a:picLocks noChangeAspect="1" noChangeArrowheads="1"/>
                      </p:cNvPicPr>
                      <p:nvPr/>
                    </p:nvPicPr>
                    <p:blipFill>
                      <a:blip r:embed="rId7"/>
                      <a:srcRect/>
                      <a:stretch>
                        <a:fillRect/>
                      </a:stretch>
                    </p:blipFill>
                    <p:spPr bwMode="auto">
                      <a:xfrm>
                        <a:off x="3869334" y="2006600"/>
                        <a:ext cx="173196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0" name="Rectangle 29"/>
          <p:cNvSpPr/>
          <p:nvPr/>
        </p:nvSpPr>
        <p:spPr>
          <a:xfrm>
            <a:off x="304800" y="1316651"/>
            <a:ext cx="7322063" cy="400110"/>
          </a:xfrm>
          <a:prstGeom prst="rect">
            <a:avLst/>
          </a:prstGeom>
        </p:spPr>
        <p:txBody>
          <a:bodyPr wrap="square">
            <a:spAutoFit/>
          </a:bodyPr>
          <a:lstStyle/>
          <a:p>
            <a:pPr marL="0" indent="0">
              <a:buNone/>
            </a:pPr>
            <a:r>
              <a:rPr lang="en-US" altLang="en-US" sz="2000" dirty="0" smtClean="0"/>
              <a:t>Example: </a:t>
            </a:r>
            <a:r>
              <a:rPr lang="en-US" altLang="en-US" sz="2000" i="1" dirty="0" smtClean="0"/>
              <a:t>P</a:t>
            </a:r>
            <a:r>
              <a:rPr lang="en-US" altLang="en-US" sz="2000" dirty="0" smtClean="0"/>
              <a:t> = 1, </a:t>
            </a:r>
            <a:r>
              <a:rPr lang="en-US" altLang="en-US" sz="2000" i="1" dirty="0" smtClean="0"/>
              <a:t>V</a:t>
            </a:r>
            <a:r>
              <a:rPr lang="en-US" altLang="en-US" sz="2000" dirty="0" smtClean="0"/>
              <a:t> = 1.5, </a:t>
            </a:r>
            <a:r>
              <a:rPr lang="en-US" altLang="en-US" sz="2000" i="1" dirty="0" smtClean="0"/>
              <a:t>Y</a:t>
            </a:r>
            <a:r>
              <a:rPr lang="en-US" altLang="en-US" sz="2000" dirty="0" smtClean="0"/>
              <a:t> </a:t>
            </a:r>
            <a:r>
              <a:rPr lang="en-US" altLang="en-US" sz="2000" dirty="0"/>
              <a:t>= </a:t>
            </a:r>
            <a:r>
              <a:rPr lang="en-US" altLang="en-US" sz="2000" dirty="0" smtClean="0"/>
              <a:t>15,000, </a:t>
            </a:r>
            <a:r>
              <a:rPr lang="en-US" altLang="en-US" sz="2000" i="1" dirty="0" err="1" smtClean="0"/>
              <a:t>r</a:t>
            </a:r>
            <a:r>
              <a:rPr lang="en-US" altLang="en-US" sz="2000" i="1" baseline="-25000" dirty="0" err="1" smtClean="0"/>
              <a:t>b</a:t>
            </a:r>
            <a:r>
              <a:rPr lang="en-US" altLang="en-US" sz="2000" dirty="0" smtClean="0"/>
              <a:t> = 2, </a:t>
            </a:r>
            <a:r>
              <a:rPr lang="en-US" altLang="en-US" sz="2000" i="1" dirty="0" smtClean="0"/>
              <a:t>r</a:t>
            </a:r>
            <a:r>
              <a:rPr lang="en-US" altLang="en-US" sz="2000" i="1" baseline="-25000" dirty="0" smtClean="0"/>
              <a:t>e</a:t>
            </a:r>
            <a:r>
              <a:rPr lang="en-US" altLang="en-US" sz="2000" dirty="0" smtClean="0"/>
              <a:t> = 4, </a:t>
            </a:r>
            <a:r>
              <a:rPr lang="en-US" altLang="en-US" sz="2000" i="1" dirty="0" err="1" smtClean="0">
                <a:latin typeface="Symbol" panose="05050102010706020507" pitchFamily="18" charset="2"/>
              </a:rPr>
              <a:t>p</a:t>
            </a:r>
            <a:r>
              <a:rPr lang="en-US" altLang="en-US" sz="2000" i="1" baseline="-25000" dirty="0" err="1" smtClean="0"/>
              <a:t>e</a:t>
            </a:r>
            <a:r>
              <a:rPr lang="en-US" altLang="en-US" sz="2000" dirty="0" smtClean="0"/>
              <a:t> = 3</a:t>
            </a:r>
            <a:endParaRPr lang="en-US" sz="2000" dirty="0"/>
          </a:p>
        </p:txBody>
      </p:sp>
      <p:sp>
        <p:nvSpPr>
          <p:cNvPr id="32" name="Content Placeholder 2"/>
          <p:cNvSpPr txBox="1">
            <a:spLocks/>
          </p:cNvSpPr>
          <p:nvPr/>
        </p:nvSpPr>
        <p:spPr bwMode="auto">
          <a:xfrm>
            <a:off x="1892300" y="785434"/>
            <a:ext cx="5257800" cy="600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altLang="en-US" sz="2400" b="1" dirty="0" smtClean="0">
                <a:ea typeface="ヒラギノ角ゴ Pro W3" pitchFamily="-65" charset="-128"/>
              </a:rPr>
              <a:t>Friedman</a:t>
            </a:r>
            <a:endParaRPr lang="en-US" dirty="0"/>
          </a:p>
        </p:txBody>
      </p:sp>
    </p:spTree>
    <p:extLst>
      <p:ext uri="{BB962C8B-B14F-4D97-AF65-F5344CB8AC3E}">
        <p14:creationId xmlns:p14="http://schemas.microsoft.com/office/powerpoint/2010/main" val="28304819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Box 20"/>
          <p:cNvSpPr txBox="1">
            <a:spLocks noChangeArrowheads="1"/>
          </p:cNvSpPr>
          <p:nvPr/>
        </p:nvSpPr>
        <p:spPr bwMode="auto">
          <a:xfrm rot="952711">
            <a:off x="5399116" y="4756533"/>
            <a:ext cx="900566" cy="30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spcBef>
                <a:spcPct val="50000"/>
              </a:spcBef>
            </a:pPr>
            <a:r>
              <a:rPr lang="en-US" altLang="en-US" sz="1400" b="0">
                <a:latin typeface="Times New Roman" pitchFamily="-65" charset="0"/>
              </a:rPr>
              <a:t>MD</a:t>
            </a:r>
            <a:r>
              <a:rPr lang="en-US" altLang="en-US" sz="1400" b="0" baseline="-25000">
                <a:latin typeface="Times New Roman" pitchFamily="-65" charset="0"/>
              </a:rPr>
              <a:t>Keynes</a:t>
            </a:r>
          </a:p>
        </p:txBody>
      </p:sp>
      <p:sp>
        <p:nvSpPr>
          <p:cNvPr id="33" name="Line 12"/>
          <p:cNvSpPr>
            <a:spLocks noChangeShapeType="1"/>
          </p:cNvSpPr>
          <p:nvPr/>
        </p:nvSpPr>
        <p:spPr bwMode="auto">
          <a:xfrm>
            <a:off x="5143421" y="3219634"/>
            <a:ext cx="0" cy="2928446"/>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 name="Line 12"/>
          <p:cNvSpPr>
            <a:spLocks noChangeShapeType="1"/>
          </p:cNvSpPr>
          <p:nvPr/>
        </p:nvSpPr>
        <p:spPr bwMode="auto">
          <a:xfrm>
            <a:off x="3139383" y="4300217"/>
            <a:ext cx="2971716" cy="838103"/>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 name="Line 47"/>
          <p:cNvSpPr>
            <a:spLocks noChangeShapeType="1"/>
          </p:cNvSpPr>
          <p:nvPr/>
        </p:nvSpPr>
        <p:spPr bwMode="auto">
          <a:xfrm>
            <a:off x="3131625" y="2933540"/>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6" name="Line 55"/>
          <p:cNvSpPr>
            <a:spLocks noChangeShapeType="1"/>
          </p:cNvSpPr>
          <p:nvPr/>
        </p:nvSpPr>
        <p:spPr bwMode="auto">
          <a:xfrm flipV="1">
            <a:off x="3137048" y="6153030"/>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19" name="Line 65"/>
          <p:cNvSpPr>
            <a:spLocks noChangeShapeType="1"/>
          </p:cNvSpPr>
          <p:nvPr/>
        </p:nvSpPr>
        <p:spPr bwMode="auto">
          <a:xfrm flipH="1">
            <a:off x="3136387" y="4849429"/>
            <a:ext cx="2003425"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20" name="Title 1"/>
          <p:cNvSpPr>
            <a:spLocks noGrp="1"/>
          </p:cNvSpPr>
          <p:nvPr>
            <p:ph type="title"/>
          </p:nvPr>
        </p:nvSpPr>
        <p:spPr>
          <a:xfrm>
            <a:off x="457200" y="0"/>
            <a:ext cx="8229600" cy="1143000"/>
          </a:xfrm>
        </p:spPr>
        <p:txBody>
          <a:bodyPr/>
          <a:lstStyle/>
          <a:p>
            <a:r>
              <a:rPr lang="en-US" altLang="en-US" sz="4000" dirty="0" smtClean="0">
                <a:ea typeface="ヒラギノ角ゴ Pro W3" pitchFamily="-65" charset="-128"/>
              </a:rPr>
              <a:t>Money Demand</a:t>
            </a:r>
            <a:endParaRPr lang="en-US" sz="4000" dirty="0"/>
          </a:p>
        </p:txBody>
      </p:sp>
      <p:sp>
        <p:nvSpPr>
          <p:cNvPr id="18" name="Rectangle 48"/>
          <p:cNvSpPr>
            <a:spLocks noChangeArrowheads="1"/>
          </p:cNvSpPr>
          <p:nvPr/>
        </p:nvSpPr>
        <p:spPr bwMode="auto">
          <a:xfrm>
            <a:off x="5006507" y="2958811"/>
            <a:ext cx="774645" cy="30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a:latin typeface="Times New Roman" pitchFamily="-65" charset="0"/>
              </a:rPr>
              <a:t>MD</a:t>
            </a:r>
            <a:r>
              <a:rPr lang="en-US" altLang="en-US" sz="1400" b="0" baseline="-25000" dirty="0">
                <a:latin typeface="Times New Roman" pitchFamily="-65" charset="0"/>
              </a:rPr>
              <a:t>Fisher</a:t>
            </a:r>
          </a:p>
        </p:txBody>
      </p:sp>
      <p:sp>
        <p:nvSpPr>
          <p:cNvPr id="23" name="Rectangle 54"/>
          <p:cNvSpPr>
            <a:spLocks noChangeArrowheads="1"/>
          </p:cNvSpPr>
          <p:nvPr/>
        </p:nvSpPr>
        <p:spPr bwMode="auto">
          <a:xfrm>
            <a:off x="6044612" y="6171662"/>
            <a:ext cx="35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Times New Roman" pitchFamily="-65" charset="0"/>
              </a:rPr>
              <a:t>M</a:t>
            </a:r>
            <a:endParaRPr lang="en-US" altLang="en-US" sz="1600" b="0" baseline="-25000" dirty="0">
              <a:latin typeface="Times New Roman" pitchFamily="-65" charset="0"/>
            </a:endParaRPr>
          </a:p>
        </p:txBody>
      </p:sp>
      <p:sp>
        <p:nvSpPr>
          <p:cNvPr id="29" name="Rectangle 64"/>
          <p:cNvSpPr>
            <a:spLocks noChangeArrowheads="1"/>
          </p:cNvSpPr>
          <p:nvPr/>
        </p:nvSpPr>
        <p:spPr bwMode="auto">
          <a:xfrm>
            <a:off x="2698237" y="2895600"/>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latin typeface="Times New Roman" pitchFamily="-65" charset="0"/>
              </a:rPr>
              <a:t>i</a:t>
            </a:r>
            <a:endParaRPr lang="en-US" altLang="en-US" sz="1600" b="0" i="1" dirty="0">
              <a:latin typeface="Times New Roman" pitchFamily="-65" charset="0"/>
            </a:endParaRPr>
          </a:p>
        </p:txBody>
      </p:sp>
      <p:sp>
        <p:nvSpPr>
          <p:cNvPr id="31" name="Rectangle 64"/>
          <p:cNvSpPr>
            <a:spLocks noChangeArrowheads="1"/>
          </p:cNvSpPr>
          <p:nvPr/>
        </p:nvSpPr>
        <p:spPr bwMode="auto">
          <a:xfrm>
            <a:off x="4787900" y="6186682"/>
            <a:ext cx="6976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solidFill>
                  <a:srgbClr val="FF0000"/>
                </a:solidFill>
                <a:latin typeface="Times New Roman" pitchFamily="-65" charset="0"/>
              </a:rPr>
              <a:t>10000</a:t>
            </a:r>
            <a:endParaRPr lang="en-US" altLang="en-US" sz="1600" b="0" baseline="30000" dirty="0">
              <a:solidFill>
                <a:srgbClr val="FF0000"/>
              </a:solidFill>
              <a:latin typeface="Times New Roman" pitchFamily="-65" charset="0"/>
            </a:endParaRPr>
          </a:p>
        </p:txBody>
      </p:sp>
      <p:sp>
        <p:nvSpPr>
          <p:cNvPr id="39" name="Rectangle 38"/>
          <p:cNvSpPr/>
          <p:nvPr/>
        </p:nvSpPr>
        <p:spPr>
          <a:xfrm>
            <a:off x="4386553" y="6486723"/>
            <a:ext cx="902811" cy="307777"/>
          </a:xfrm>
          <a:prstGeom prst="rect">
            <a:avLst/>
          </a:prstGeom>
        </p:spPr>
        <p:txBody>
          <a:bodyPr wrap="none">
            <a:spAutoFit/>
          </a:bodyPr>
          <a:lstStyle/>
          <a:p>
            <a:r>
              <a:rPr lang="en-US" altLang="en-US" sz="1400" dirty="0"/>
              <a:t> </a:t>
            </a:r>
            <a:r>
              <a:rPr lang="en-US" altLang="en-US" sz="1400" dirty="0" smtClean="0"/>
              <a:t>billions $</a:t>
            </a:r>
            <a:endParaRPr lang="en-US" sz="1400" dirty="0"/>
          </a:p>
        </p:txBody>
      </p:sp>
      <p:graphicFrame>
        <p:nvGraphicFramePr>
          <p:cNvPr id="26" name="Object 25"/>
          <p:cNvGraphicFramePr>
            <a:graphicFrameLocks noChangeAspect="1"/>
          </p:cNvGraphicFramePr>
          <p:nvPr>
            <p:extLst/>
          </p:nvPr>
        </p:nvGraphicFramePr>
        <p:xfrm>
          <a:off x="3107217" y="1752600"/>
          <a:ext cx="762000" cy="762000"/>
        </p:xfrm>
        <a:graphic>
          <a:graphicData uri="http://schemas.openxmlformats.org/presentationml/2006/ole">
            <mc:AlternateContent xmlns:mc="http://schemas.openxmlformats.org/markup-compatibility/2006">
              <mc:Choice xmlns:v="urn:schemas-microsoft-com:vml" Requires="v">
                <p:oleObj spid="_x0000_s52252" name="Equation" r:id="rId4" imgW="419100" imgH="419100" progId="Equation.DSMT4">
                  <p:embed/>
                </p:oleObj>
              </mc:Choice>
              <mc:Fallback>
                <p:oleObj name="Equation" r:id="rId4" imgW="419100" imgH="4191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07217" y="17526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389414203"/>
              </p:ext>
            </p:extLst>
          </p:nvPr>
        </p:nvGraphicFramePr>
        <p:xfrm>
          <a:off x="3886200" y="2006600"/>
          <a:ext cx="738188" cy="323850"/>
        </p:xfrm>
        <a:graphic>
          <a:graphicData uri="http://schemas.openxmlformats.org/presentationml/2006/ole">
            <mc:AlternateContent xmlns:mc="http://schemas.openxmlformats.org/markup-compatibility/2006">
              <mc:Choice xmlns:v="urn:schemas-microsoft-com:vml" Requires="v">
                <p:oleObj spid="_x0000_s52253" name="Equation" r:id="rId6" imgW="406080" imgH="177480" progId="Equation.DSMT4">
                  <p:embed/>
                </p:oleObj>
              </mc:Choice>
              <mc:Fallback>
                <p:oleObj name="Equation" r:id="rId6" imgW="406080" imgH="177480" progId="Equation.DSMT4">
                  <p:embed/>
                  <p:pic>
                    <p:nvPicPr>
                      <p:cNvPr id="0" name=""/>
                      <p:cNvPicPr>
                        <a:picLocks noChangeAspect="1" noChangeArrowheads="1"/>
                      </p:cNvPicPr>
                      <p:nvPr/>
                    </p:nvPicPr>
                    <p:blipFill>
                      <a:blip r:embed="rId7"/>
                      <a:srcRect/>
                      <a:stretch>
                        <a:fillRect/>
                      </a:stretch>
                    </p:blipFill>
                    <p:spPr bwMode="auto">
                      <a:xfrm>
                        <a:off x="3886200" y="2006600"/>
                        <a:ext cx="738188"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 name="Rectangle 64"/>
          <p:cNvSpPr>
            <a:spLocks noChangeArrowheads="1"/>
          </p:cNvSpPr>
          <p:nvPr/>
        </p:nvSpPr>
        <p:spPr bwMode="auto">
          <a:xfrm>
            <a:off x="2698237" y="4690646"/>
            <a:ext cx="4411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2.5</a:t>
            </a:r>
            <a:endParaRPr lang="en-US" altLang="en-US" sz="1600" b="0" baseline="30000" dirty="0">
              <a:latin typeface="Times New Roman" pitchFamily="-65" charset="0"/>
            </a:endParaRPr>
          </a:p>
        </p:txBody>
      </p:sp>
      <p:sp>
        <p:nvSpPr>
          <p:cNvPr id="30" name="Rectangle 29"/>
          <p:cNvSpPr/>
          <p:nvPr/>
        </p:nvSpPr>
        <p:spPr>
          <a:xfrm>
            <a:off x="304800" y="1316651"/>
            <a:ext cx="7322063" cy="400110"/>
          </a:xfrm>
          <a:prstGeom prst="rect">
            <a:avLst/>
          </a:prstGeom>
        </p:spPr>
        <p:txBody>
          <a:bodyPr wrap="square">
            <a:spAutoFit/>
          </a:bodyPr>
          <a:lstStyle/>
          <a:p>
            <a:pPr marL="0" indent="0">
              <a:buNone/>
            </a:pPr>
            <a:r>
              <a:rPr lang="en-US" altLang="en-US" sz="2000" dirty="0" smtClean="0"/>
              <a:t>Example: </a:t>
            </a:r>
            <a:r>
              <a:rPr lang="en-US" altLang="en-US" sz="2000" i="1" dirty="0" smtClean="0"/>
              <a:t>P</a:t>
            </a:r>
            <a:r>
              <a:rPr lang="en-US" altLang="en-US" sz="2000" dirty="0" smtClean="0"/>
              <a:t> = 1, </a:t>
            </a:r>
            <a:r>
              <a:rPr lang="en-US" altLang="en-US" sz="2000" i="1" dirty="0" smtClean="0"/>
              <a:t>V</a:t>
            </a:r>
            <a:r>
              <a:rPr lang="en-US" altLang="en-US" sz="2000" dirty="0" smtClean="0"/>
              <a:t> = 1.5, </a:t>
            </a:r>
            <a:r>
              <a:rPr lang="en-US" altLang="en-US" sz="2000" i="1" dirty="0" smtClean="0"/>
              <a:t>Y</a:t>
            </a:r>
            <a:r>
              <a:rPr lang="en-US" altLang="en-US" sz="2000" dirty="0" smtClean="0"/>
              <a:t> </a:t>
            </a:r>
            <a:r>
              <a:rPr lang="en-US" altLang="en-US" sz="2000" dirty="0"/>
              <a:t>= </a:t>
            </a:r>
            <a:r>
              <a:rPr lang="en-US" altLang="en-US" sz="2000" dirty="0" smtClean="0"/>
              <a:t>15,000, </a:t>
            </a:r>
            <a:r>
              <a:rPr lang="en-US" altLang="en-US" sz="2000" i="1" dirty="0" err="1" smtClean="0"/>
              <a:t>r</a:t>
            </a:r>
            <a:r>
              <a:rPr lang="en-US" altLang="en-US" sz="2000" i="1" baseline="-25000" dirty="0" err="1" smtClean="0"/>
              <a:t>b</a:t>
            </a:r>
            <a:r>
              <a:rPr lang="en-US" altLang="en-US" sz="2000" dirty="0" smtClean="0"/>
              <a:t> = 2, </a:t>
            </a:r>
            <a:r>
              <a:rPr lang="en-US" altLang="en-US" sz="2000" i="1" dirty="0" smtClean="0"/>
              <a:t>r</a:t>
            </a:r>
            <a:r>
              <a:rPr lang="en-US" altLang="en-US" sz="2000" i="1" baseline="-25000" dirty="0" smtClean="0"/>
              <a:t>e</a:t>
            </a:r>
            <a:r>
              <a:rPr lang="en-US" altLang="en-US" sz="2000" dirty="0" smtClean="0"/>
              <a:t> = 4, </a:t>
            </a:r>
            <a:r>
              <a:rPr lang="en-US" altLang="en-US" sz="2000" i="1" dirty="0" err="1" smtClean="0">
                <a:latin typeface="Symbol" panose="05050102010706020507" pitchFamily="18" charset="2"/>
              </a:rPr>
              <a:t>p</a:t>
            </a:r>
            <a:r>
              <a:rPr lang="en-US" altLang="en-US" sz="2000" i="1" baseline="-25000" dirty="0" err="1" smtClean="0"/>
              <a:t>e</a:t>
            </a:r>
            <a:r>
              <a:rPr lang="en-US" altLang="en-US" sz="2000" dirty="0" smtClean="0"/>
              <a:t> = 3</a:t>
            </a:r>
            <a:endParaRPr lang="en-US" sz="2000" dirty="0"/>
          </a:p>
        </p:txBody>
      </p:sp>
      <p:sp>
        <p:nvSpPr>
          <p:cNvPr id="32" name="Content Placeholder 2"/>
          <p:cNvSpPr txBox="1">
            <a:spLocks/>
          </p:cNvSpPr>
          <p:nvPr/>
        </p:nvSpPr>
        <p:spPr bwMode="auto">
          <a:xfrm>
            <a:off x="1892300" y="785434"/>
            <a:ext cx="5257800" cy="600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altLang="en-US" sz="2400" b="1" dirty="0" smtClean="0">
                <a:ea typeface="ヒラギノ角ゴ Pro W3" pitchFamily="-65" charset="-128"/>
              </a:rPr>
              <a:t>Friedman</a:t>
            </a:r>
            <a:endParaRPr lang="en-US" dirty="0"/>
          </a:p>
        </p:txBody>
      </p:sp>
    </p:spTree>
    <p:extLst>
      <p:ext uri="{BB962C8B-B14F-4D97-AF65-F5344CB8AC3E}">
        <p14:creationId xmlns:p14="http://schemas.microsoft.com/office/powerpoint/2010/main" val="16041822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Box 20"/>
          <p:cNvSpPr txBox="1">
            <a:spLocks noChangeArrowheads="1"/>
          </p:cNvSpPr>
          <p:nvPr/>
        </p:nvSpPr>
        <p:spPr bwMode="auto">
          <a:xfrm rot="952711">
            <a:off x="5399116" y="4756533"/>
            <a:ext cx="900566" cy="30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spcBef>
                <a:spcPct val="50000"/>
              </a:spcBef>
            </a:pPr>
            <a:r>
              <a:rPr lang="en-US" altLang="en-US" sz="1400" b="0">
                <a:latin typeface="Times New Roman" pitchFamily="-65" charset="0"/>
              </a:rPr>
              <a:t>MD</a:t>
            </a:r>
            <a:r>
              <a:rPr lang="en-US" altLang="en-US" sz="1400" b="0" baseline="-25000">
                <a:latin typeface="Times New Roman" pitchFamily="-65" charset="0"/>
              </a:rPr>
              <a:t>Keynes</a:t>
            </a:r>
          </a:p>
        </p:txBody>
      </p:sp>
      <p:sp>
        <p:nvSpPr>
          <p:cNvPr id="33" name="Line 12"/>
          <p:cNvSpPr>
            <a:spLocks noChangeShapeType="1"/>
          </p:cNvSpPr>
          <p:nvPr/>
        </p:nvSpPr>
        <p:spPr bwMode="auto">
          <a:xfrm>
            <a:off x="5143421" y="3219634"/>
            <a:ext cx="0" cy="2928446"/>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 name="Line 12"/>
          <p:cNvSpPr>
            <a:spLocks noChangeShapeType="1"/>
          </p:cNvSpPr>
          <p:nvPr/>
        </p:nvSpPr>
        <p:spPr bwMode="auto">
          <a:xfrm>
            <a:off x="3139383" y="4300217"/>
            <a:ext cx="2971716" cy="838103"/>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 name="Line 47"/>
          <p:cNvSpPr>
            <a:spLocks noChangeShapeType="1"/>
          </p:cNvSpPr>
          <p:nvPr/>
        </p:nvSpPr>
        <p:spPr bwMode="auto">
          <a:xfrm>
            <a:off x="3131625" y="2933540"/>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6" name="Line 55"/>
          <p:cNvSpPr>
            <a:spLocks noChangeShapeType="1"/>
          </p:cNvSpPr>
          <p:nvPr/>
        </p:nvSpPr>
        <p:spPr bwMode="auto">
          <a:xfrm flipV="1">
            <a:off x="3137048" y="6153030"/>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19" name="Line 65"/>
          <p:cNvSpPr>
            <a:spLocks noChangeShapeType="1"/>
          </p:cNvSpPr>
          <p:nvPr/>
        </p:nvSpPr>
        <p:spPr bwMode="auto">
          <a:xfrm flipH="1">
            <a:off x="3136387" y="4849429"/>
            <a:ext cx="2003425"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20" name="Title 1"/>
          <p:cNvSpPr>
            <a:spLocks noGrp="1"/>
          </p:cNvSpPr>
          <p:nvPr>
            <p:ph type="title"/>
          </p:nvPr>
        </p:nvSpPr>
        <p:spPr>
          <a:xfrm>
            <a:off x="457200" y="0"/>
            <a:ext cx="8229600" cy="1143000"/>
          </a:xfrm>
        </p:spPr>
        <p:txBody>
          <a:bodyPr/>
          <a:lstStyle/>
          <a:p>
            <a:r>
              <a:rPr lang="en-US" altLang="en-US" sz="4000" dirty="0" smtClean="0">
                <a:ea typeface="ヒラギノ角ゴ Pro W3" pitchFamily="-65" charset="-128"/>
              </a:rPr>
              <a:t>Money Demand</a:t>
            </a:r>
            <a:endParaRPr lang="en-US" sz="4000" dirty="0"/>
          </a:p>
        </p:txBody>
      </p:sp>
      <p:sp>
        <p:nvSpPr>
          <p:cNvPr id="18" name="Rectangle 48"/>
          <p:cNvSpPr>
            <a:spLocks noChangeArrowheads="1"/>
          </p:cNvSpPr>
          <p:nvPr/>
        </p:nvSpPr>
        <p:spPr bwMode="auto">
          <a:xfrm>
            <a:off x="5006507" y="2958811"/>
            <a:ext cx="774645" cy="30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400" b="0" dirty="0">
                <a:latin typeface="Times New Roman" pitchFamily="-65" charset="0"/>
              </a:rPr>
              <a:t>MD</a:t>
            </a:r>
            <a:r>
              <a:rPr lang="en-US" altLang="en-US" sz="1400" b="0" baseline="-25000" dirty="0">
                <a:latin typeface="Times New Roman" pitchFamily="-65" charset="0"/>
              </a:rPr>
              <a:t>Fisher</a:t>
            </a:r>
          </a:p>
        </p:txBody>
      </p:sp>
      <p:sp>
        <p:nvSpPr>
          <p:cNvPr id="23" name="Rectangle 54"/>
          <p:cNvSpPr>
            <a:spLocks noChangeArrowheads="1"/>
          </p:cNvSpPr>
          <p:nvPr/>
        </p:nvSpPr>
        <p:spPr bwMode="auto">
          <a:xfrm>
            <a:off x="6044612" y="6171662"/>
            <a:ext cx="35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Times New Roman" pitchFamily="-65" charset="0"/>
              </a:rPr>
              <a:t>M</a:t>
            </a:r>
            <a:endParaRPr lang="en-US" altLang="en-US" sz="1600" b="0" baseline="-25000" dirty="0">
              <a:latin typeface="Times New Roman" pitchFamily="-65" charset="0"/>
            </a:endParaRPr>
          </a:p>
        </p:txBody>
      </p:sp>
      <p:sp>
        <p:nvSpPr>
          <p:cNvPr id="25" name="Rectangle 64"/>
          <p:cNvSpPr>
            <a:spLocks noChangeArrowheads="1"/>
          </p:cNvSpPr>
          <p:nvPr/>
        </p:nvSpPr>
        <p:spPr bwMode="auto">
          <a:xfrm>
            <a:off x="2698237" y="4690646"/>
            <a:ext cx="4411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2.5</a:t>
            </a:r>
            <a:endParaRPr lang="en-US" altLang="en-US" sz="1600" b="0" baseline="30000" dirty="0">
              <a:latin typeface="Times New Roman" pitchFamily="-65" charset="0"/>
            </a:endParaRPr>
          </a:p>
        </p:txBody>
      </p:sp>
      <p:sp>
        <p:nvSpPr>
          <p:cNvPr id="29" name="Rectangle 64"/>
          <p:cNvSpPr>
            <a:spLocks noChangeArrowheads="1"/>
          </p:cNvSpPr>
          <p:nvPr/>
        </p:nvSpPr>
        <p:spPr bwMode="auto">
          <a:xfrm>
            <a:off x="2698237" y="2895600"/>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latin typeface="Times New Roman" pitchFamily="-65" charset="0"/>
              </a:rPr>
              <a:t>i</a:t>
            </a:r>
            <a:endParaRPr lang="en-US" altLang="en-US" sz="1600" b="0" i="1" dirty="0">
              <a:latin typeface="Times New Roman" pitchFamily="-65" charset="0"/>
            </a:endParaRPr>
          </a:p>
        </p:txBody>
      </p:sp>
      <p:sp>
        <p:nvSpPr>
          <p:cNvPr id="31" name="Rectangle 64"/>
          <p:cNvSpPr>
            <a:spLocks noChangeArrowheads="1"/>
          </p:cNvSpPr>
          <p:nvPr/>
        </p:nvSpPr>
        <p:spPr bwMode="auto">
          <a:xfrm>
            <a:off x="4787900" y="6186682"/>
            <a:ext cx="6976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latin typeface="Times New Roman" pitchFamily="-65" charset="0"/>
              </a:rPr>
              <a:t>10000</a:t>
            </a:r>
            <a:endParaRPr lang="en-US" altLang="en-US" sz="1600" b="0" baseline="30000" dirty="0">
              <a:latin typeface="Times New Roman" pitchFamily="-65" charset="0"/>
            </a:endParaRPr>
          </a:p>
        </p:txBody>
      </p:sp>
      <p:sp>
        <p:nvSpPr>
          <p:cNvPr id="39" name="Rectangle 38"/>
          <p:cNvSpPr/>
          <p:nvPr/>
        </p:nvSpPr>
        <p:spPr>
          <a:xfrm>
            <a:off x="4386553" y="6486723"/>
            <a:ext cx="902811" cy="307777"/>
          </a:xfrm>
          <a:prstGeom prst="rect">
            <a:avLst/>
          </a:prstGeom>
        </p:spPr>
        <p:txBody>
          <a:bodyPr wrap="none">
            <a:spAutoFit/>
          </a:bodyPr>
          <a:lstStyle/>
          <a:p>
            <a:r>
              <a:rPr lang="en-US" altLang="en-US" sz="1400" dirty="0"/>
              <a:t> </a:t>
            </a:r>
            <a:r>
              <a:rPr lang="en-US" altLang="en-US" sz="1400" dirty="0" smtClean="0"/>
              <a:t>billions $</a:t>
            </a:r>
            <a:endParaRPr lang="en-US" sz="1400" dirty="0"/>
          </a:p>
        </p:txBody>
      </p:sp>
      <p:graphicFrame>
        <p:nvGraphicFramePr>
          <p:cNvPr id="26" name="Object 25"/>
          <p:cNvGraphicFramePr>
            <a:graphicFrameLocks noChangeAspect="1"/>
          </p:cNvGraphicFramePr>
          <p:nvPr>
            <p:extLst/>
          </p:nvPr>
        </p:nvGraphicFramePr>
        <p:xfrm>
          <a:off x="3107217" y="1752600"/>
          <a:ext cx="762000" cy="762000"/>
        </p:xfrm>
        <a:graphic>
          <a:graphicData uri="http://schemas.openxmlformats.org/presentationml/2006/ole">
            <mc:AlternateContent xmlns:mc="http://schemas.openxmlformats.org/markup-compatibility/2006">
              <mc:Choice xmlns:v="urn:schemas-microsoft-com:vml" Requires="v">
                <p:oleObj spid="_x0000_s53276" name="Equation" r:id="rId4" imgW="419100" imgH="419100" progId="Equation.DSMT4">
                  <p:embed/>
                </p:oleObj>
              </mc:Choice>
              <mc:Fallback>
                <p:oleObj name="Equation" r:id="rId4" imgW="419100" imgH="4191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07217" y="17526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 name="Object 26"/>
          <p:cNvGraphicFramePr>
            <a:graphicFrameLocks noChangeAspect="1"/>
          </p:cNvGraphicFramePr>
          <p:nvPr>
            <p:extLst/>
          </p:nvPr>
        </p:nvGraphicFramePr>
        <p:xfrm>
          <a:off x="3868243" y="2006451"/>
          <a:ext cx="1477963" cy="323850"/>
        </p:xfrm>
        <a:graphic>
          <a:graphicData uri="http://schemas.openxmlformats.org/presentationml/2006/ole">
            <mc:AlternateContent xmlns:mc="http://schemas.openxmlformats.org/markup-compatibility/2006">
              <mc:Choice xmlns:v="urn:schemas-microsoft-com:vml" Requires="v">
                <p:oleObj spid="_x0000_s53277" name="Equation" r:id="rId6" imgW="812520" imgH="177480" progId="Equation.DSMT4">
                  <p:embed/>
                </p:oleObj>
              </mc:Choice>
              <mc:Fallback>
                <p:oleObj name="Equation" r:id="rId6" imgW="812520" imgH="177480" progId="Equation.DSMT4">
                  <p:embed/>
                  <p:pic>
                    <p:nvPicPr>
                      <p:cNvPr id="0" name=""/>
                      <p:cNvPicPr>
                        <a:picLocks noChangeAspect="1" noChangeArrowheads="1"/>
                      </p:cNvPicPr>
                      <p:nvPr/>
                    </p:nvPicPr>
                    <p:blipFill>
                      <a:blip r:embed="rId7"/>
                      <a:srcRect/>
                      <a:stretch>
                        <a:fillRect/>
                      </a:stretch>
                    </p:blipFill>
                    <p:spPr bwMode="auto">
                      <a:xfrm>
                        <a:off x="3868243" y="2006451"/>
                        <a:ext cx="1477963"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0" name="Content Placeholder 2"/>
          <p:cNvSpPr txBox="1">
            <a:spLocks/>
          </p:cNvSpPr>
          <p:nvPr/>
        </p:nvSpPr>
        <p:spPr bwMode="auto">
          <a:xfrm>
            <a:off x="1892300" y="785434"/>
            <a:ext cx="5257800" cy="600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altLang="en-US" sz="2400" b="1" dirty="0" smtClean="0">
                <a:ea typeface="ヒラギノ角ゴ Pro W3" pitchFamily="-65" charset="-128"/>
              </a:rPr>
              <a:t>Friedman</a:t>
            </a:r>
            <a:endParaRPr lang="en-US" dirty="0"/>
          </a:p>
        </p:txBody>
      </p:sp>
      <p:sp>
        <p:nvSpPr>
          <p:cNvPr id="32" name="Text Box 20"/>
          <p:cNvSpPr txBox="1">
            <a:spLocks noChangeArrowheads="1"/>
          </p:cNvSpPr>
          <p:nvPr/>
        </p:nvSpPr>
        <p:spPr bwMode="auto">
          <a:xfrm>
            <a:off x="3429000" y="2895600"/>
            <a:ext cx="998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spcBef>
                <a:spcPct val="50000"/>
              </a:spcBef>
            </a:pPr>
            <a:r>
              <a:rPr lang="en-US" altLang="en-US" sz="1400" b="0" dirty="0" err="1">
                <a:latin typeface="Times New Roman" pitchFamily="-65" charset="0"/>
              </a:rPr>
              <a:t>MD</a:t>
            </a:r>
            <a:r>
              <a:rPr lang="en-US" altLang="en-US" sz="1400" b="0" baseline="-25000" dirty="0" err="1">
                <a:latin typeface="Times New Roman" pitchFamily="-65" charset="0"/>
              </a:rPr>
              <a:t>Friedman</a:t>
            </a:r>
            <a:endParaRPr lang="en-US" altLang="en-US" sz="1400" b="0" baseline="-25000" dirty="0">
              <a:latin typeface="Times New Roman" pitchFamily="-65" charset="0"/>
            </a:endParaRPr>
          </a:p>
        </p:txBody>
      </p:sp>
      <p:sp>
        <p:nvSpPr>
          <p:cNvPr id="40" name="Line 12"/>
          <p:cNvSpPr>
            <a:spLocks noChangeShapeType="1"/>
          </p:cNvSpPr>
          <p:nvPr/>
        </p:nvSpPr>
        <p:spPr bwMode="auto">
          <a:xfrm>
            <a:off x="3632200" y="3194235"/>
            <a:ext cx="2362200" cy="2571565"/>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6981539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down)">
                                      <p:cBhvr>
                                        <p:cTn id="7" dur="500"/>
                                        <p:tgtEl>
                                          <p:spTgt spid="40"/>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40"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57200" y="1208306"/>
            <a:ext cx="8305800" cy="4154984"/>
          </a:xfrm>
          <a:prstGeom prst="rect">
            <a:avLst/>
          </a:prstGeom>
        </p:spPr>
        <p:txBody>
          <a:bodyPr wrap="square">
            <a:spAutoFit/>
          </a:bodyPr>
          <a:lstStyle/>
          <a:p>
            <a:pPr marL="0" lvl="1"/>
            <a:r>
              <a:rPr lang="en-US" dirty="0" smtClean="0"/>
              <a:t>People and firms demand money because there are benefits to doing so because doing so makes it easier to pay for things.</a:t>
            </a:r>
          </a:p>
          <a:p>
            <a:pPr marL="0" lvl="1"/>
            <a:endParaRPr lang="en-US" dirty="0"/>
          </a:p>
          <a:p>
            <a:pPr marL="0" lvl="1"/>
            <a:r>
              <a:rPr lang="en-US" dirty="0" smtClean="0"/>
              <a:t>The marginal benefit of holding an additional dollar diminishes as the amount held increases. </a:t>
            </a:r>
          </a:p>
          <a:p>
            <a:pPr marL="461963" lvl="1" indent="-461963">
              <a:buFont typeface="Arial" panose="020B0604020202020204" pitchFamily="34" charset="0"/>
              <a:buChar char="•"/>
            </a:pPr>
            <a:r>
              <a:rPr lang="en-US" sz="2000" i="1" dirty="0" smtClean="0"/>
              <a:t>E.g., the benefit of holding $2 rather than $1 is greater than holding an additional dollar when one has $1000.</a:t>
            </a:r>
          </a:p>
          <a:p>
            <a:endParaRPr lang="en-US" sz="2000" i="1" dirty="0"/>
          </a:p>
          <a:p>
            <a:r>
              <a:rPr lang="en-US" dirty="0" smtClean="0"/>
              <a:t>Holding the additional dollar is also costly </a:t>
            </a:r>
          </a:p>
          <a:p>
            <a:pPr marL="461963" lvl="3" indent="-461963">
              <a:buFont typeface="Arial" panose="020B0604020202020204" pitchFamily="34" charset="0"/>
              <a:buChar char="•"/>
            </a:pPr>
            <a:r>
              <a:rPr lang="en-US" sz="2000" dirty="0" smtClean="0"/>
              <a:t>interest is forgone</a:t>
            </a:r>
          </a:p>
          <a:p>
            <a:pPr marL="461963" lvl="3" indent="-461963">
              <a:buFont typeface="Arial" panose="020B0604020202020204" pitchFamily="34" charset="0"/>
              <a:buChar char="•"/>
            </a:pPr>
            <a:r>
              <a:rPr lang="en-US" sz="2000" dirty="0" smtClean="0"/>
              <a:t>inflation reduces its buying power. </a:t>
            </a:r>
          </a:p>
          <a:p>
            <a:pPr marL="461963" lvl="2" indent="-461963">
              <a:buFont typeface="Arial" panose="020B0604020202020204" pitchFamily="34" charset="0"/>
              <a:buChar char="•"/>
            </a:pPr>
            <a:r>
              <a:rPr lang="en-US" sz="2000" i="1" dirty="0" err="1" smtClean="0"/>
              <a:t>i</a:t>
            </a:r>
            <a:r>
              <a:rPr lang="en-US" sz="2000" dirty="0" smtClean="0"/>
              <a:t> = </a:t>
            </a:r>
            <a:r>
              <a:rPr lang="en-US" sz="2000" i="1" dirty="0" smtClean="0"/>
              <a:t>r + </a:t>
            </a:r>
            <a:r>
              <a:rPr lang="en-US" sz="2000" i="1" dirty="0" err="1" smtClean="0">
                <a:latin typeface="Symbol" panose="05050102010706020507" pitchFamily="18" charset="2"/>
              </a:rPr>
              <a:t>p</a:t>
            </a:r>
            <a:r>
              <a:rPr lang="en-US" sz="2000" i="1" baseline="-25000" dirty="0" err="1" smtClean="0"/>
              <a:t>e</a:t>
            </a:r>
            <a:r>
              <a:rPr lang="en-US" sz="2000" dirty="0" smtClean="0"/>
              <a:t> is the price of holding money; as it rises, </a:t>
            </a:r>
            <a:r>
              <a:rPr lang="en-US" sz="2000" i="1" dirty="0" err="1" smtClean="0"/>
              <a:t>M</a:t>
            </a:r>
            <a:r>
              <a:rPr lang="en-US" sz="2000" i="1" baseline="30000" dirty="0" err="1" smtClean="0"/>
              <a:t>d</a:t>
            </a:r>
            <a:r>
              <a:rPr lang="en-US" sz="2000" dirty="0" smtClean="0"/>
              <a:t> falls.</a:t>
            </a:r>
            <a:endParaRPr lang="en-US" altLang="en-US" sz="2000" dirty="0"/>
          </a:p>
        </p:txBody>
      </p:sp>
      <p:sp>
        <p:nvSpPr>
          <p:cNvPr id="7" name="Title 1"/>
          <p:cNvSpPr>
            <a:spLocks noGrp="1"/>
          </p:cNvSpPr>
          <p:nvPr>
            <p:ph type="title"/>
          </p:nvPr>
        </p:nvSpPr>
        <p:spPr>
          <a:xfrm>
            <a:off x="457200" y="0"/>
            <a:ext cx="8229600" cy="1143000"/>
          </a:xfrm>
        </p:spPr>
        <p:txBody>
          <a:bodyPr/>
          <a:lstStyle/>
          <a:p>
            <a:r>
              <a:rPr lang="en-US" altLang="en-US" sz="4000" dirty="0" smtClean="0">
                <a:ea typeface="ヒラギノ角ゴ Pro W3" pitchFamily="-65" charset="-128"/>
              </a:rPr>
              <a:t>Money Demand</a:t>
            </a:r>
            <a:endParaRPr lang="en-US" sz="4000" dirty="0"/>
          </a:p>
        </p:txBody>
      </p:sp>
    </p:spTree>
    <p:extLst>
      <p:ext uri="{BB962C8B-B14F-4D97-AF65-F5344CB8AC3E}">
        <p14:creationId xmlns:p14="http://schemas.microsoft.com/office/powerpoint/2010/main" val="9256443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47"/>
          <p:cNvSpPr>
            <a:spLocks noChangeShapeType="1"/>
          </p:cNvSpPr>
          <p:nvPr/>
        </p:nvSpPr>
        <p:spPr bwMode="auto">
          <a:xfrm>
            <a:off x="5167313" y="2590800"/>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 name="Line 55"/>
          <p:cNvSpPr>
            <a:spLocks noChangeShapeType="1"/>
          </p:cNvSpPr>
          <p:nvPr/>
        </p:nvSpPr>
        <p:spPr bwMode="auto">
          <a:xfrm flipV="1">
            <a:off x="5172736" y="5815015"/>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6" name="Rectangle 64"/>
          <p:cNvSpPr>
            <a:spLocks noChangeArrowheads="1"/>
          </p:cNvSpPr>
          <p:nvPr/>
        </p:nvSpPr>
        <p:spPr bwMode="auto">
          <a:xfrm>
            <a:off x="4733925" y="2830511"/>
            <a:ext cx="24237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a:latin typeface="Times New Roman" pitchFamily="-65" charset="0"/>
              </a:rPr>
              <a:t>i</a:t>
            </a:r>
            <a:endParaRPr lang="en-US" altLang="en-US" sz="1600" b="0" i="1" dirty="0">
              <a:latin typeface="Times New Roman" pitchFamily="-65" charset="0"/>
            </a:endParaRPr>
          </a:p>
          <a:p>
            <a:pPr eaLnBrk="1" hangingPunct="1"/>
            <a:endParaRPr lang="en-US" altLang="en-US" sz="1600" b="0" dirty="0">
              <a:latin typeface="Times New Roman" pitchFamily="-65" charset="0"/>
            </a:endParaRPr>
          </a:p>
        </p:txBody>
      </p:sp>
      <p:sp>
        <p:nvSpPr>
          <p:cNvPr id="8" name="Line 65"/>
          <p:cNvSpPr>
            <a:spLocks noChangeShapeType="1"/>
          </p:cNvSpPr>
          <p:nvPr/>
        </p:nvSpPr>
        <p:spPr bwMode="auto">
          <a:xfrm flipH="1">
            <a:off x="5167312" y="3581400"/>
            <a:ext cx="2833687" cy="0"/>
          </a:xfrm>
          <a:prstGeom prst="line">
            <a:avLst/>
          </a:prstGeom>
          <a:noFill/>
          <a:ln w="34925">
            <a:solidFill>
              <a:schemeClr val="tx1"/>
            </a:solidFill>
            <a:prstDash val="sysDot"/>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9" name="Text Box 20"/>
          <p:cNvSpPr txBox="1">
            <a:spLocks noChangeArrowheads="1"/>
          </p:cNvSpPr>
          <p:nvPr/>
        </p:nvSpPr>
        <p:spPr bwMode="auto">
          <a:xfrm>
            <a:off x="5249862" y="2854485"/>
            <a:ext cx="998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spcBef>
                <a:spcPct val="50000"/>
              </a:spcBef>
            </a:pPr>
            <a:r>
              <a:rPr lang="en-US" altLang="en-US" sz="1400" b="0" dirty="0" smtClean="0">
                <a:latin typeface="Times New Roman" pitchFamily="-65" charset="0"/>
              </a:rPr>
              <a:t>MD</a:t>
            </a:r>
            <a:endParaRPr lang="en-US" altLang="en-US" sz="1400" b="0" baseline="-25000" dirty="0">
              <a:latin typeface="Times New Roman" pitchFamily="-65" charset="0"/>
            </a:endParaRPr>
          </a:p>
        </p:txBody>
      </p:sp>
      <p:sp>
        <p:nvSpPr>
          <p:cNvPr id="11" name="Line 65"/>
          <p:cNvSpPr>
            <a:spLocks noChangeShapeType="1"/>
          </p:cNvSpPr>
          <p:nvPr/>
        </p:nvSpPr>
        <p:spPr bwMode="auto">
          <a:xfrm flipH="1">
            <a:off x="6032219" y="3352800"/>
            <a:ext cx="25398" cy="2457490"/>
          </a:xfrm>
          <a:prstGeom prst="line">
            <a:avLst/>
          </a:prstGeom>
          <a:noFill/>
          <a:ln w="34925">
            <a:solidFill>
              <a:schemeClr val="tx1"/>
            </a:solidFill>
            <a:prstDash val="sysDot"/>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2" name="Rectangle 1"/>
          <p:cNvSpPr/>
          <p:nvPr/>
        </p:nvSpPr>
        <p:spPr>
          <a:xfrm rot="1980000">
            <a:off x="5901952" y="3184056"/>
            <a:ext cx="3180142" cy="1219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Line 12"/>
          <p:cNvSpPr>
            <a:spLocks noChangeAspect="1" noChangeShapeType="1"/>
          </p:cNvSpPr>
          <p:nvPr/>
        </p:nvSpPr>
        <p:spPr bwMode="auto">
          <a:xfrm>
            <a:off x="5398762" y="3162460"/>
            <a:ext cx="3135637" cy="1993831"/>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 name="Oval 2"/>
          <p:cNvSpPr/>
          <p:nvPr/>
        </p:nvSpPr>
        <p:spPr>
          <a:xfrm>
            <a:off x="5968718" y="3505200"/>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3"/>
          <p:cNvSpPr>
            <a:spLocks noGrp="1" noChangeArrowheads="1"/>
          </p:cNvSpPr>
          <p:nvPr>
            <p:ph idx="1"/>
          </p:nvPr>
        </p:nvSpPr>
        <p:spPr>
          <a:xfrm>
            <a:off x="457200" y="1219200"/>
            <a:ext cx="8534400" cy="5219700"/>
          </a:xfrm>
        </p:spPr>
        <p:txBody>
          <a:bodyPr>
            <a:normAutofit/>
          </a:bodyPr>
          <a:lstStyle/>
          <a:p>
            <a:pPr marL="0" indent="0">
              <a:buNone/>
            </a:pPr>
            <a:r>
              <a:rPr lang="en-US" altLang="en-US" sz="2400" dirty="0">
                <a:ea typeface="ヒラギノ角ゴ Pro W3" pitchFamily="-65" charset="-128"/>
              </a:rPr>
              <a:t>Empirical </a:t>
            </a:r>
            <a:r>
              <a:rPr lang="en-US" altLang="en-US" sz="2400" dirty="0" smtClean="0">
                <a:ea typeface="ヒラギノ角ゴ Pro W3" pitchFamily="-65" charset="-128"/>
              </a:rPr>
              <a:t>evidence:</a:t>
            </a:r>
          </a:p>
          <a:p>
            <a:pPr marL="0" indent="0">
              <a:buNone/>
            </a:pPr>
            <a:endParaRPr lang="en-US" altLang="en-US" sz="2400" dirty="0">
              <a:ea typeface="ヒラギノ角ゴ Pro W3" pitchFamily="-65" charset="-128"/>
            </a:endParaRPr>
          </a:p>
          <a:p>
            <a:pPr marL="342900" indent="-342900">
              <a:buFont typeface="Arial" panose="020B0604020202020204" pitchFamily="34" charset="0"/>
              <a:buChar char="•"/>
            </a:pPr>
            <a:r>
              <a:rPr lang="en-US" altLang="en-US" sz="2000" dirty="0" smtClean="0">
                <a:ea typeface="ヒラギノ角ゴ Pro W3" pitchFamily="-65" charset="-128"/>
              </a:rPr>
              <a:t>The quantity of money demanded increases as </a:t>
            </a:r>
            <a:r>
              <a:rPr lang="en-US" altLang="en-US" sz="2000" i="1" dirty="0" err="1" smtClean="0">
                <a:ea typeface="ヒラギノ角ゴ Pro W3" pitchFamily="-65" charset="-128"/>
              </a:rPr>
              <a:t>i</a:t>
            </a:r>
            <a:r>
              <a:rPr lang="en-US" altLang="en-US" sz="2000" i="1" dirty="0" smtClean="0">
                <a:ea typeface="ヒラギノ角ゴ Pro W3" pitchFamily="-65" charset="-128"/>
              </a:rPr>
              <a:t> </a:t>
            </a:r>
            <a:r>
              <a:rPr lang="en-US" altLang="en-US" sz="2000" dirty="0" smtClean="0">
                <a:ea typeface="ヒラギノ角ゴ Pro W3" pitchFamily="-65" charset="-128"/>
              </a:rPr>
              <a:t>falls.</a:t>
            </a:r>
            <a:endParaRPr lang="en-US" altLang="en-US" sz="2000" dirty="0">
              <a:ea typeface="ヒラギノ角ゴ Pro W3" pitchFamily="-65" charset="-128"/>
            </a:endParaRPr>
          </a:p>
        </p:txBody>
      </p:sp>
      <p:sp>
        <p:nvSpPr>
          <p:cNvPr id="17" name="Rectangle 16"/>
          <p:cNvSpPr/>
          <p:nvPr/>
        </p:nvSpPr>
        <p:spPr>
          <a:xfrm rot="5400000">
            <a:off x="7096729" y="3743929"/>
            <a:ext cx="3180142"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5400000">
            <a:off x="5032186" y="2288985"/>
            <a:ext cx="270253"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54"/>
          <p:cNvSpPr>
            <a:spLocks noChangeArrowheads="1"/>
          </p:cNvSpPr>
          <p:nvPr/>
        </p:nvSpPr>
        <p:spPr bwMode="auto">
          <a:xfrm>
            <a:off x="7949612" y="5791200"/>
            <a:ext cx="35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Times New Roman" pitchFamily="-65" charset="0"/>
              </a:rPr>
              <a:t>M</a:t>
            </a:r>
            <a:endParaRPr lang="en-US" altLang="en-US" sz="1600" b="0" baseline="-25000" dirty="0">
              <a:latin typeface="Times New Roman" pitchFamily="-65" charset="0"/>
            </a:endParaRPr>
          </a:p>
        </p:txBody>
      </p:sp>
      <p:sp>
        <p:nvSpPr>
          <p:cNvPr id="21" name="Title 1"/>
          <p:cNvSpPr>
            <a:spLocks noGrp="1"/>
          </p:cNvSpPr>
          <p:nvPr>
            <p:ph type="title"/>
          </p:nvPr>
        </p:nvSpPr>
        <p:spPr>
          <a:xfrm>
            <a:off x="457200" y="0"/>
            <a:ext cx="8229600" cy="1143000"/>
          </a:xfrm>
        </p:spPr>
        <p:txBody>
          <a:bodyPr/>
          <a:lstStyle/>
          <a:p>
            <a:r>
              <a:rPr lang="en-US" altLang="en-US" sz="4000" dirty="0" smtClean="0">
                <a:ea typeface="ヒラギノ角ゴ Pro W3" pitchFamily="-65" charset="-128"/>
              </a:rPr>
              <a:t>Money Demand</a:t>
            </a:r>
            <a:endParaRPr lang="en-US" sz="4000" dirty="0"/>
          </a:p>
        </p:txBody>
      </p:sp>
    </p:spTree>
    <p:extLst>
      <p:ext uri="{BB962C8B-B14F-4D97-AF65-F5344CB8AC3E}">
        <p14:creationId xmlns:p14="http://schemas.microsoft.com/office/powerpoint/2010/main" val="630203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2.77778E-6 -2.22222E-6 L 0.00035 0.13334 " pathEditMode="relative" rAng="0" ptsTypes="AA">
                                      <p:cBhvr>
                                        <p:cTn id="6" dur="2000" fill="hold"/>
                                        <p:tgtEl>
                                          <p:spTgt spid="8"/>
                                        </p:tgtEl>
                                        <p:attrNameLst>
                                          <p:attrName>ppt_x</p:attrName>
                                          <p:attrName>ppt_y</p:attrName>
                                        </p:attrNameLst>
                                      </p:cBhvr>
                                      <p:rCtr x="17" y="6667"/>
                                    </p:animMotion>
                                  </p:childTnLst>
                                </p:cTn>
                              </p:par>
                              <p:par>
                                <p:cTn id="7" presetID="63" presetClass="path" presetSubtype="0" accel="50000" decel="50000" fill="hold" grpId="0" nodeType="withEffect">
                                  <p:stCondLst>
                                    <p:cond delay="0"/>
                                  </p:stCondLst>
                                  <p:childTnLst>
                                    <p:animMotion origin="layout" path="M -1.11111E-6 -1.11111E-6 L 0.15556 0.00278 " pathEditMode="relative" rAng="0" ptsTypes="AA">
                                      <p:cBhvr>
                                        <p:cTn id="8" dur="2000" fill="hold"/>
                                        <p:tgtEl>
                                          <p:spTgt spid="11"/>
                                        </p:tgtEl>
                                        <p:attrNameLst>
                                          <p:attrName>ppt_x</p:attrName>
                                          <p:attrName>ppt_y</p:attrName>
                                        </p:attrNameLst>
                                      </p:cBhvr>
                                      <p:rCtr x="7778" y="139"/>
                                    </p:animMotion>
                                  </p:childTnLst>
                                </p:cTn>
                              </p:par>
                              <p:par>
                                <p:cTn id="9" presetID="49" presetClass="path" presetSubtype="0" accel="50000" decel="50000" fill="hold" grpId="0" nodeType="withEffect">
                                  <p:stCondLst>
                                    <p:cond delay="0"/>
                                  </p:stCondLst>
                                  <p:childTnLst>
                                    <p:animMotion origin="layout" path="M -1.11111E-6 -2.22222E-6 L 0.15556 0.13334 " pathEditMode="relative" rAng="0" ptsTypes="AA">
                                      <p:cBhvr>
                                        <p:cTn id="10" dur="2000" fill="hold"/>
                                        <p:tgtEl>
                                          <p:spTgt spid="3"/>
                                        </p:tgtEl>
                                        <p:attrNameLst>
                                          <p:attrName>ppt_x</p:attrName>
                                          <p:attrName>ppt_y</p:attrName>
                                        </p:attrNameLst>
                                      </p:cBhvr>
                                      <p:rCtr x="7778" y="666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3"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Line 65"/>
          <p:cNvSpPr>
            <a:spLocks noChangeShapeType="1"/>
          </p:cNvSpPr>
          <p:nvPr/>
        </p:nvSpPr>
        <p:spPr bwMode="auto">
          <a:xfrm flipH="1">
            <a:off x="5172072" y="4495800"/>
            <a:ext cx="2833687" cy="0"/>
          </a:xfrm>
          <a:prstGeom prst="line">
            <a:avLst/>
          </a:prstGeom>
          <a:noFill/>
          <a:ln w="34925">
            <a:solidFill>
              <a:schemeClr val="tx1"/>
            </a:solidFill>
            <a:prstDash val="sysDot"/>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4" name="Line 47"/>
          <p:cNvSpPr>
            <a:spLocks noChangeShapeType="1"/>
          </p:cNvSpPr>
          <p:nvPr/>
        </p:nvSpPr>
        <p:spPr bwMode="auto">
          <a:xfrm>
            <a:off x="5167313" y="2590800"/>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 name="Line 55"/>
          <p:cNvSpPr>
            <a:spLocks noChangeShapeType="1"/>
          </p:cNvSpPr>
          <p:nvPr/>
        </p:nvSpPr>
        <p:spPr bwMode="auto">
          <a:xfrm flipV="1">
            <a:off x="5172736" y="5815015"/>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6" name="Rectangle 64"/>
          <p:cNvSpPr>
            <a:spLocks noChangeArrowheads="1"/>
          </p:cNvSpPr>
          <p:nvPr/>
        </p:nvSpPr>
        <p:spPr bwMode="auto">
          <a:xfrm>
            <a:off x="4733925" y="2830511"/>
            <a:ext cx="24237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a:latin typeface="Times New Roman" pitchFamily="-65" charset="0"/>
              </a:rPr>
              <a:t>i</a:t>
            </a:r>
            <a:endParaRPr lang="en-US" altLang="en-US" sz="1600" b="0" i="1" dirty="0">
              <a:latin typeface="Times New Roman" pitchFamily="-65" charset="0"/>
            </a:endParaRPr>
          </a:p>
          <a:p>
            <a:pPr eaLnBrk="1" hangingPunct="1"/>
            <a:endParaRPr lang="en-US" altLang="en-US" sz="1600" b="0" dirty="0">
              <a:latin typeface="Times New Roman" pitchFamily="-65" charset="0"/>
            </a:endParaRPr>
          </a:p>
        </p:txBody>
      </p:sp>
      <p:grpSp>
        <p:nvGrpSpPr>
          <p:cNvPr id="16" name="Group 15"/>
          <p:cNvGrpSpPr/>
          <p:nvPr/>
        </p:nvGrpSpPr>
        <p:grpSpPr>
          <a:xfrm>
            <a:off x="5249862" y="2854485"/>
            <a:ext cx="3832232" cy="2974851"/>
            <a:chOff x="5249862" y="2854485"/>
            <a:chExt cx="3832232" cy="2974851"/>
          </a:xfrm>
        </p:grpSpPr>
        <p:sp>
          <p:nvSpPr>
            <p:cNvPr id="9" name="Text Box 20"/>
            <p:cNvSpPr txBox="1">
              <a:spLocks noChangeArrowheads="1"/>
            </p:cNvSpPr>
            <p:nvPr/>
          </p:nvSpPr>
          <p:spPr bwMode="auto">
            <a:xfrm>
              <a:off x="5249862" y="2854485"/>
              <a:ext cx="998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spcBef>
                  <a:spcPct val="50000"/>
                </a:spcBef>
              </a:pPr>
              <a:r>
                <a:rPr lang="en-US" altLang="en-US" sz="1400" b="0" dirty="0" smtClean="0">
                  <a:latin typeface="Times New Roman" pitchFamily="-65" charset="0"/>
                </a:rPr>
                <a:t>MD</a:t>
              </a:r>
              <a:endParaRPr lang="en-US" altLang="en-US" sz="1400" b="0" baseline="-25000" dirty="0">
                <a:latin typeface="Times New Roman" pitchFamily="-65" charset="0"/>
              </a:endParaRPr>
            </a:p>
          </p:txBody>
        </p:sp>
        <p:grpSp>
          <p:nvGrpSpPr>
            <p:cNvPr id="15" name="Group 14"/>
            <p:cNvGrpSpPr/>
            <p:nvPr/>
          </p:nvGrpSpPr>
          <p:grpSpPr>
            <a:xfrm>
              <a:off x="5398762" y="3162460"/>
              <a:ext cx="3683332" cy="2666876"/>
              <a:chOff x="5398762" y="3162460"/>
              <a:chExt cx="3683332" cy="2666876"/>
            </a:xfrm>
          </p:grpSpPr>
          <p:sp>
            <p:nvSpPr>
              <p:cNvPr id="11" name="Line 65"/>
              <p:cNvSpPr>
                <a:spLocks noChangeShapeType="1"/>
              </p:cNvSpPr>
              <p:nvPr/>
            </p:nvSpPr>
            <p:spPr bwMode="auto">
              <a:xfrm flipH="1">
                <a:off x="7457442" y="3371846"/>
                <a:ext cx="25398" cy="2457490"/>
              </a:xfrm>
              <a:prstGeom prst="line">
                <a:avLst/>
              </a:prstGeom>
              <a:noFill/>
              <a:ln w="34925">
                <a:solidFill>
                  <a:schemeClr val="tx1"/>
                </a:solidFill>
                <a:prstDash val="sysDot"/>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2" name="Rectangle 1"/>
              <p:cNvSpPr/>
              <p:nvPr/>
            </p:nvSpPr>
            <p:spPr>
              <a:xfrm rot="1980000">
                <a:off x="5901952" y="3184056"/>
                <a:ext cx="3180142" cy="1219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7390608" y="4420992"/>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Line 12"/>
              <p:cNvSpPr>
                <a:spLocks noChangeAspect="1" noChangeShapeType="1"/>
              </p:cNvSpPr>
              <p:nvPr/>
            </p:nvSpPr>
            <p:spPr bwMode="auto">
              <a:xfrm>
                <a:off x="5398762" y="3162460"/>
                <a:ext cx="3135637" cy="1993831"/>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sp>
        <p:nvSpPr>
          <p:cNvPr id="19" name="Rectangle 18"/>
          <p:cNvSpPr/>
          <p:nvPr/>
        </p:nvSpPr>
        <p:spPr>
          <a:xfrm rot="5400000">
            <a:off x="7096729" y="3743929"/>
            <a:ext cx="3180142"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87" name="Rectangle 3"/>
          <p:cNvSpPr>
            <a:spLocks noGrp="1" noChangeArrowheads="1"/>
          </p:cNvSpPr>
          <p:nvPr>
            <p:ph idx="1"/>
          </p:nvPr>
        </p:nvSpPr>
        <p:spPr>
          <a:xfrm>
            <a:off x="457200" y="1219200"/>
            <a:ext cx="8534400" cy="5448300"/>
          </a:xfrm>
        </p:spPr>
        <p:txBody>
          <a:bodyPr>
            <a:normAutofit/>
          </a:bodyPr>
          <a:lstStyle/>
          <a:p>
            <a:pPr marL="0" indent="0">
              <a:buNone/>
            </a:pPr>
            <a:r>
              <a:rPr lang="en-US" altLang="en-US" sz="2400" dirty="0">
                <a:ea typeface="ヒラギノ角ゴ Pro W3" pitchFamily="-65" charset="-128"/>
              </a:rPr>
              <a:t>Empirical </a:t>
            </a:r>
            <a:r>
              <a:rPr lang="en-US" altLang="en-US" sz="2400" dirty="0" smtClean="0">
                <a:ea typeface="ヒラギノ角ゴ Pro W3" pitchFamily="-65" charset="-128"/>
              </a:rPr>
              <a:t>evidence:</a:t>
            </a:r>
          </a:p>
          <a:p>
            <a:pPr marL="0" indent="0">
              <a:buNone/>
            </a:pPr>
            <a:endParaRPr lang="en-US" altLang="en-US" sz="2400" dirty="0">
              <a:ea typeface="ヒラギノ角ゴ Pro W3" pitchFamily="-65" charset="-128"/>
            </a:endParaRPr>
          </a:p>
          <a:p>
            <a:pPr marL="342900" indent="-342900">
              <a:buFont typeface="Arial" panose="020B0604020202020204" pitchFamily="34" charset="0"/>
              <a:buChar char="•"/>
            </a:pPr>
            <a:r>
              <a:rPr lang="en-US" altLang="en-US" sz="2000" dirty="0" smtClean="0">
                <a:ea typeface="ヒラギノ角ゴ Pro W3" pitchFamily="-65" charset="-128"/>
              </a:rPr>
              <a:t>The quantity of money demanded increases as </a:t>
            </a:r>
            <a:r>
              <a:rPr lang="en-US" altLang="en-US" sz="2000" i="1" dirty="0" err="1" smtClean="0">
                <a:ea typeface="ヒラギノ角ゴ Pro W3" pitchFamily="-65" charset="-128"/>
              </a:rPr>
              <a:t>i</a:t>
            </a:r>
            <a:r>
              <a:rPr lang="en-US" altLang="en-US" sz="2000" i="1" dirty="0" smtClean="0">
                <a:ea typeface="ヒラギノ角ゴ Pro W3" pitchFamily="-65" charset="-128"/>
              </a:rPr>
              <a:t> </a:t>
            </a:r>
            <a:r>
              <a:rPr lang="en-US" altLang="en-US" sz="2000" dirty="0" smtClean="0">
                <a:ea typeface="ヒラギノ角ゴ Pro W3" pitchFamily="-65" charset="-128"/>
              </a:rPr>
              <a:t>falls.</a:t>
            </a:r>
            <a:endParaRPr lang="en-US" altLang="en-US" sz="2000" dirty="0">
              <a:ea typeface="ヒラギノ角ゴ Pro W3" pitchFamily="-65" charset="-128"/>
            </a:endParaRPr>
          </a:p>
          <a:p>
            <a:pPr marL="0" indent="0">
              <a:buNone/>
            </a:pPr>
            <a:endParaRPr lang="en-US" altLang="en-US" sz="2000" dirty="0">
              <a:ea typeface="ヒラギノ角ゴ Pro W3" pitchFamily="-65" charset="-128"/>
            </a:endParaRPr>
          </a:p>
          <a:p>
            <a:pPr marL="342900" indent="-342900">
              <a:buFont typeface="Arial" panose="020B0604020202020204" pitchFamily="34" charset="0"/>
              <a:buChar char="•"/>
            </a:pPr>
            <a:r>
              <a:rPr lang="en-US" altLang="en-US" sz="2000" dirty="0" smtClean="0">
                <a:ea typeface="ヒラギノ角ゴ Pro W3" pitchFamily="-65" charset="-128"/>
              </a:rPr>
              <a:t>Money demand increases in</a:t>
            </a:r>
          </a:p>
          <a:p>
            <a:pPr marL="682625" lvl="2" indent="-341313"/>
            <a:r>
              <a:rPr lang="en-US" altLang="en-US" sz="2000" dirty="0" smtClean="0">
                <a:ea typeface="ヒラギノ角ゴ Pro W3" pitchFamily="-65" charset="-128"/>
              </a:rPr>
              <a:t>income</a:t>
            </a:r>
          </a:p>
          <a:p>
            <a:pPr marL="682625" lvl="2" indent="-341313"/>
            <a:r>
              <a:rPr lang="en-US" altLang="en-US" sz="2000" dirty="0" smtClean="0">
                <a:ea typeface="ヒラギノ角ゴ Pro W3" pitchFamily="-65" charset="-128"/>
              </a:rPr>
              <a:t>Wealth</a:t>
            </a:r>
          </a:p>
          <a:p>
            <a:pPr marL="682625" lvl="2" indent="-341313"/>
            <a:r>
              <a:rPr lang="en-US" altLang="en-US" sz="2000" dirty="0" smtClean="0">
                <a:ea typeface="ヒラギノ角ゴ Pro W3" pitchFamily="-65" charset="-128"/>
              </a:rPr>
              <a:t>Risk of other assets</a:t>
            </a:r>
          </a:p>
        </p:txBody>
      </p:sp>
      <p:sp>
        <p:nvSpPr>
          <p:cNvPr id="20" name="Rectangle 19"/>
          <p:cNvSpPr/>
          <p:nvPr/>
        </p:nvSpPr>
        <p:spPr>
          <a:xfrm rot="5400000">
            <a:off x="5032186" y="2288985"/>
            <a:ext cx="270253"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54"/>
          <p:cNvSpPr>
            <a:spLocks noChangeArrowheads="1"/>
          </p:cNvSpPr>
          <p:nvPr/>
        </p:nvSpPr>
        <p:spPr bwMode="auto">
          <a:xfrm>
            <a:off x="7949612" y="5791200"/>
            <a:ext cx="35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Times New Roman" pitchFamily="-65" charset="0"/>
              </a:rPr>
              <a:t>M</a:t>
            </a:r>
            <a:endParaRPr lang="en-US" altLang="en-US" sz="1600" b="0" baseline="-25000" dirty="0">
              <a:latin typeface="Times New Roman" pitchFamily="-65" charset="0"/>
            </a:endParaRPr>
          </a:p>
        </p:txBody>
      </p:sp>
      <p:sp>
        <p:nvSpPr>
          <p:cNvPr id="23" name="Title 1"/>
          <p:cNvSpPr>
            <a:spLocks noGrp="1"/>
          </p:cNvSpPr>
          <p:nvPr>
            <p:ph type="title"/>
          </p:nvPr>
        </p:nvSpPr>
        <p:spPr>
          <a:xfrm>
            <a:off x="457200" y="0"/>
            <a:ext cx="8229600" cy="1143000"/>
          </a:xfrm>
        </p:spPr>
        <p:txBody>
          <a:bodyPr/>
          <a:lstStyle/>
          <a:p>
            <a:r>
              <a:rPr lang="en-US" altLang="en-US" sz="4000" dirty="0" smtClean="0">
                <a:ea typeface="ヒラギノ角ゴ Pro W3" pitchFamily="-65" charset="-128"/>
              </a:rPr>
              <a:t>Money Demand</a:t>
            </a:r>
            <a:endParaRPr lang="en-US" sz="4000" dirty="0"/>
          </a:p>
        </p:txBody>
      </p:sp>
    </p:spTree>
    <p:extLst>
      <p:ext uri="{BB962C8B-B14F-4D97-AF65-F5344CB8AC3E}">
        <p14:creationId xmlns:p14="http://schemas.microsoft.com/office/powerpoint/2010/main" val="42558956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1987">
                                            <p:txEl>
                                              <p:pRg st="4" end="4"/>
                                            </p:txEl>
                                          </p:spTgt>
                                        </p:tgtEl>
                                        <p:attrNameLst>
                                          <p:attrName>style.visibility</p:attrName>
                                        </p:attrNameLst>
                                      </p:cBhvr>
                                      <p:to>
                                        <p:strVal val="visible"/>
                                      </p:to>
                                    </p:set>
                                  </p:childTnLst>
                                </p:cTn>
                              </p:par>
                              <p:par>
                                <p:cTn id="7" presetID="63" presetClass="path" presetSubtype="0" accel="50000" decel="50000" fill="hold" nodeType="withEffect">
                                  <p:stCondLst>
                                    <p:cond delay="0"/>
                                  </p:stCondLst>
                                  <p:childTnLst>
                                    <p:animMotion origin="layout" path="M -5.55556E-7 -1.85185E-6 L 0.03299 0.00023 " pathEditMode="relative" rAng="0" ptsTypes="AA">
                                      <p:cBhvr>
                                        <p:cTn id="8" dur="500" fill="hold"/>
                                        <p:tgtEl>
                                          <p:spTgt spid="16"/>
                                        </p:tgtEl>
                                        <p:attrNameLst>
                                          <p:attrName>ppt_x</p:attrName>
                                          <p:attrName>ppt_y</p:attrName>
                                        </p:attrNameLst>
                                      </p:cBhvr>
                                      <p:rCtr x="1649" y="0"/>
                                    </p:animMotion>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1987">
                                            <p:txEl>
                                              <p:pRg st="5" end="5"/>
                                            </p:txEl>
                                          </p:spTgt>
                                        </p:tgtEl>
                                        <p:attrNameLst>
                                          <p:attrName>style.visibility</p:attrName>
                                        </p:attrNameLst>
                                      </p:cBhvr>
                                      <p:to>
                                        <p:strVal val="visible"/>
                                      </p:to>
                                    </p:set>
                                    <p:animEffect transition="in" filter="fade">
                                      <p:cBhvr>
                                        <p:cTn id="12" dur="500"/>
                                        <p:tgtEl>
                                          <p:spTgt spid="41987">
                                            <p:txEl>
                                              <p:pRg st="5" end="5"/>
                                            </p:txEl>
                                          </p:spTgt>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41987">
                                            <p:txEl>
                                              <p:pRg st="6" end="6"/>
                                            </p:txEl>
                                          </p:spTgt>
                                        </p:tgtEl>
                                        <p:attrNameLst>
                                          <p:attrName>style.visibility</p:attrName>
                                        </p:attrNameLst>
                                      </p:cBhvr>
                                      <p:to>
                                        <p:strVal val="visible"/>
                                      </p:to>
                                    </p:set>
                                    <p:animEffect transition="in" filter="fade">
                                      <p:cBhvr>
                                        <p:cTn id="16" dur="500"/>
                                        <p:tgtEl>
                                          <p:spTgt spid="41987">
                                            <p:txEl>
                                              <p:pRg st="6" end="6"/>
                                            </p:txEl>
                                          </p:spTgt>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41987">
                                            <p:txEl>
                                              <p:pRg st="7" end="7"/>
                                            </p:txEl>
                                          </p:spTgt>
                                        </p:tgtEl>
                                        <p:attrNameLst>
                                          <p:attrName>style.visibility</p:attrName>
                                        </p:attrNameLst>
                                      </p:cBhvr>
                                      <p:to>
                                        <p:strVal val="visible"/>
                                      </p:to>
                                    </p:set>
                                    <p:animEffect transition="in" filter="fade">
                                      <p:cBhvr>
                                        <p:cTn id="20" dur="500"/>
                                        <p:tgtEl>
                                          <p:spTgt spid="4198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Line 65"/>
          <p:cNvSpPr>
            <a:spLocks noChangeShapeType="1"/>
          </p:cNvSpPr>
          <p:nvPr/>
        </p:nvSpPr>
        <p:spPr bwMode="auto">
          <a:xfrm flipH="1">
            <a:off x="5172072" y="4495800"/>
            <a:ext cx="2833687" cy="0"/>
          </a:xfrm>
          <a:prstGeom prst="line">
            <a:avLst/>
          </a:prstGeom>
          <a:noFill/>
          <a:ln w="34925">
            <a:solidFill>
              <a:schemeClr val="tx1"/>
            </a:solidFill>
            <a:prstDash val="sysDot"/>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4" name="Line 47"/>
          <p:cNvSpPr>
            <a:spLocks noChangeShapeType="1"/>
          </p:cNvSpPr>
          <p:nvPr/>
        </p:nvSpPr>
        <p:spPr bwMode="auto">
          <a:xfrm>
            <a:off x="5167313" y="2590800"/>
            <a:ext cx="0" cy="323018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 name="Line 55"/>
          <p:cNvSpPr>
            <a:spLocks noChangeShapeType="1"/>
          </p:cNvSpPr>
          <p:nvPr/>
        </p:nvSpPr>
        <p:spPr bwMode="auto">
          <a:xfrm flipV="1">
            <a:off x="5172736" y="5815015"/>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6" name="Rectangle 64"/>
          <p:cNvSpPr>
            <a:spLocks noChangeArrowheads="1"/>
          </p:cNvSpPr>
          <p:nvPr/>
        </p:nvSpPr>
        <p:spPr bwMode="auto">
          <a:xfrm>
            <a:off x="4733925" y="2830511"/>
            <a:ext cx="24237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a:latin typeface="Times New Roman" pitchFamily="-65" charset="0"/>
              </a:rPr>
              <a:t>i</a:t>
            </a:r>
            <a:endParaRPr lang="en-US" altLang="en-US" sz="1600" b="0" i="1" dirty="0">
              <a:latin typeface="Times New Roman" pitchFamily="-65" charset="0"/>
            </a:endParaRPr>
          </a:p>
          <a:p>
            <a:pPr eaLnBrk="1" hangingPunct="1"/>
            <a:endParaRPr lang="en-US" altLang="en-US" sz="1600" b="0" dirty="0">
              <a:latin typeface="Times New Roman" pitchFamily="-65" charset="0"/>
            </a:endParaRPr>
          </a:p>
        </p:txBody>
      </p:sp>
      <p:sp>
        <p:nvSpPr>
          <p:cNvPr id="7" name="Rectangle 54"/>
          <p:cNvSpPr>
            <a:spLocks noChangeArrowheads="1"/>
          </p:cNvSpPr>
          <p:nvPr/>
        </p:nvSpPr>
        <p:spPr bwMode="auto">
          <a:xfrm>
            <a:off x="7949612" y="5791200"/>
            <a:ext cx="35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latin typeface="Times New Roman" pitchFamily="-65" charset="0"/>
              </a:rPr>
              <a:t>M</a:t>
            </a:r>
            <a:endParaRPr lang="en-US" altLang="en-US" sz="1600" b="0" baseline="-25000" dirty="0">
              <a:latin typeface="Times New Roman" pitchFamily="-65" charset="0"/>
            </a:endParaRPr>
          </a:p>
        </p:txBody>
      </p:sp>
      <p:grpSp>
        <p:nvGrpSpPr>
          <p:cNvPr id="16" name="Group 15"/>
          <p:cNvGrpSpPr/>
          <p:nvPr/>
        </p:nvGrpSpPr>
        <p:grpSpPr>
          <a:xfrm>
            <a:off x="5549893" y="2854485"/>
            <a:ext cx="3482161" cy="2974851"/>
            <a:chOff x="5249862" y="2854485"/>
            <a:chExt cx="3482161" cy="2974851"/>
          </a:xfrm>
        </p:grpSpPr>
        <p:sp>
          <p:nvSpPr>
            <p:cNvPr id="9" name="Text Box 20"/>
            <p:cNvSpPr txBox="1">
              <a:spLocks noChangeArrowheads="1"/>
            </p:cNvSpPr>
            <p:nvPr/>
          </p:nvSpPr>
          <p:spPr bwMode="auto">
            <a:xfrm>
              <a:off x="5249862" y="2854485"/>
              <a:ext cx="998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spcBef>
                  <a:spcPct val="50000"/>
                </a:spcBef>
              </a:pPr>
              <a:r>
                <a:rPr lang="en-US" altLang="en-US" sz="1400" b="0" dirty="0" smtClean="0">
                  <a:latin typeface="Times New Roman" pitchFamily="-65" charset="0"/>
                </a:rPr>
                <a:t>MD</a:t>
              </a:r>
              <a:endParaRPr lang="en-US" altLang="en-US" sz="1400" b="0" baseline="-25000" dirty="0">
                <a:latin typeface="Times New Roman" pitchFamily="-65" charset="0"/>
              </a:endParaRPr>
            </a:p>
          </p:txBody>
        </p:sp>
        <p:grpSp>
          <p:nvGrpSpPr>
            <p:cNvPr id="15" name="Group 14"/>
            <p:cNvGrpSpPr/>
            <p:nvPr/>
          </p:nvGrpSpPr>
          <p:grpSpPr>
            <a:xfrm>
              <a:off x="5398762" y="3159285"/>
              <a:ext cx="3333261" cy="2670051"/>
              <a:chOff x="5398762" y="3159285"/>
              <a:chExt cx="3333261" cy="2670051"/>
            </a:xfrm>
          </p:grpSpPr>
          <p:sp>
            <p:nvSpPr>
              <p:cNvPr id="11" name="Line 65"/>
              <p:cNvSpPr>
                <a:spLocks noChangeShapeType="1"/>
              </p:cNvSpPr>
              <p:nvPr/>
            </p:nvSpPr>
            <p:spPr bwMode="auto">
              <a:xfrm flipH="1">
                <a:off x="7457442" y="3371846"/>
                <a:ext cx="25398" cy="2457490"/>
              </a:xfrm>
              <a:prstGeom prst="line">
                <a:avLst/>
              </a:prstGeom>
              <a:noFill/>
              <a:ln w="34925">
                <a:solidFill>
                  <a:schemeClr val="tx1"/>
                </a:solidFill>
                <a:prstDash val="sysDot"/>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2" name="Rectangle 1"/>
              <p:cNvSpPr/>
              <p:nvPr/>
            </p:nvSpPr>
            <p:spPr>
              <a:xfrm rot="1980000">
                <a:off x="5884569" y="3242740"/>
                <a:ext cx="2847454" cy="10568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7393783" y="4420992"/>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Line 12"/>
              <p:cNvSpPr>
                <a:spLocks noChangeAspect="1" noChangeShapeType="1"/>
              </p:cNvSpPr>
              <p:nvPr/>
            </p:nvSpPr>
            <p:spPr bwMode="auto">
              <a:xfrm>
                <a:off x="5398762" y="3159285"/>
                <a:ext cx="3135637" cy="1993831"/>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sp>
        <p:nvSpPr>
          <p:cNvPr id="19" name="Rectangle 18"/>
          <p:cNvSpPr/>
          <p:nvPr/>
        </p:nvSpPr>
        <p:spPr>
          <a:xfrm rot="5400000">
            <a:off x="7096729" y="3743929"/>
            <a:ext cx="3180142"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87" name="Rectangle 3"/>
          <p:cNvSpPr>
            <a:spLocks noGrp="1" noChangeArrowheads="1"/>
          </p:cNvSpPr>
          <p:nvPr>
            <p:ph idx="1"/>
          </p:nvPr>
        </p:nvSpPr>
        <p:spPr>
          <a:xfrm>
            <a:off x="457200" y="1219200"/>
            <a:ext cx="8534400" cy="5448300"/>
          </a:xfrm>
        </p:spPr>
        <p:txBody>
          <a:bodyPr>
            <a:normAutofit/>
          </a:bodyPr>
          <a:lstStyle/>
          <a:p>
            <a:pPr marL="0" indent="0">
              <a:buNone/>
            </a:pPr>
            <a:r>
              <a:rPr lang="en-US" altLang="en-US" sz="2400" dirty="0">
                <a:ea typeface="ヒラギノ角ゴ Pro W3" pitchFamily="-65" charset="-128"/>
              </a:rPr>
              <a:t>Empirical </a:t>
            </a:r>
            <a:r>
              <a:rPr lang="en-US" altLang="en-US" sz="2400" dirty="0" smtClean="0">
                <a:ea typeface="ヒラギノ角ゴ Pro W3" pitchFamily="-65" charset="-128"/>
              </a:rPr>
              <a:t>evidence (Table 1):</a:t>
            </a:r>
          </a:p>
          <a:p>
            <a:pPr marL="0" indent="0">
              <a:buNone/>
            </a:pPr>
            <a:endParaRPr lang="en-US" altLang="en-US" sz="2400" dirty="0">
              <a:ea typeface="ヒラギノ角ゴ Pro W3" pitchFamily="-65" charset="-128"/>
            </a:endParaRPr>
          </a:p>
          <a:p>
            <a:pPr marL="342900" indent="-342900">
              <a:buFont typeface="Arial" panose="020B0604020202020204" pitchFamily="34" charset="0"/>
              <a:buChar char="•"/>
            </a:pPr>
            <a:r>
              <a:rPr lang="en-US" altLang="en-US" sz="2000" dirty="0" smtClean="0">
                <a:ea typeface="ヒラギノ角ゴ Pro W3" pitchFamily="-65" charset="-128"/>
              </a:rPr>
              <a:t>The quantity of money demanded increases as </a:t>
            </a:r>
            <a:r>
              <a:rPr lang="en-US" altLang="en-US" sz="2000" i="1" dirty="0" err="1" smtClean="0">
                <a:ea typeface="ヒラギノ角ゴ Pro W3" pitchFamily="-65" charset="-128"/>
              </a:rPr>
              <a:t>i</a:t>
            </a:r>
            <a:r>
              <a:rPr lang="en-US" altLang="en-US" sz="2000" i="1" dirty="0" smtClean="0">
                <a:ea typeface="ヒラギノ角ゴ Pro W3" pitchFamily="-65" charset="-128"/>
              </a:rPr>
              <a:t> </a:t>
            </a:r>
            <a:r>
              <a:rPr lang="en-US" altLang="en-US" sz="2000" dirty="0" smtClean="0">
                <a:ea typeface="ヒラギノ角ゴ Pro W3" pitchFamily="-65" charset="-128"/>
              </a:rPr>
              <a:t>falls.</a:t>
            </a:r>
            <a:endParaRPr lang="en-US" altLang="en-US" sz="2000" dirty="0">
              <a:ea typeface="ヒラギノ角ゴ Pro W3" pitchFamily="-65" charset="-128"/>
            </a:endParaRPr>
          </a:p>
          <a:p>
            <a:pPr marL="0" indent="0">
              <a:buNone/>
            </a:pPr>
            <a:endParaRPr lang="en-US" altLang="en-US" sz="2000" dirty="0">
              <a:ea typeface="ヒラギノ角ゴ Pro W3" pitchFamily="-65" charset="-128"/>
            </a:endParaRPr>
          </a:p>
          <a:p>
            <a:pPr marL="342900" indent="-342900">
              <a:buFont typeface="Arial" panose="020B0604020202020204" pitchFamily="34" charset="0"/>
              <a:buChar char="•"/>
            </a:pPr>
            <a:r>
              <a:rPr lang="en-US" altLang="en-US" sz="2000" dirty="0" smtClean="0">
                <a:ea typeface="ヒラギノ角ゴ Pro W3" pitchFamily="-65" charset="-128"/>
              </a:rPr>
              <a:t>Money demand increases in</a:t>
            </a:r>
          </a:p>
          <a:p>
            <a:pPr marL="682625" lvl="2" indent="-341313"/>
            <a:r>
              <a:rPr lang="en-US" altLang="en-US" sz="2000" dirty="0" smtClean="0">
                <a:ea typeface="ヒラギノ角ゴ Pro W3" pitchFamily="-65" charset="-128"/>
              </a:rPr>
              <a:t>income</a:t>
            </a:r>
          </a:p>
          <a:p>
            <a:pPr marL="682625" lvl="2" indent="-341313"/>
            <a:r>
              <a:rPr lang="en-US" altLang="en-US" sz="2000" dirty="0" smtClean="0">
                <a:ea typeface="ヒラギノ角ゴ Pro W3" pitchFamily="-65" charset="-128"/>
              </a:rPr>
              <a:t>Wealth</a:t>
            </a:r>
          </a:p>
          <a:p>
            <a:pPr marL="682625" lvl="2" indent="-341313"/>
            <a:r>
              <a:rPr lang="en-US" altLang="en-US" sz="2000" dirty="0" smtClean="0">
                <a:ea typeface="ヒラギノ角ゴ Pro W3" pitchFamily="-65" charset="-128"/>
              </a:rPr>
              <a:t>Risk of other assets</a:t>
            </a:r>
          </a:p>
          <a:p>
            <a:pPr eaLnBrk="1" hangingPunct="1"/>
            <a:endParaRPr lang="en-US" sz="2000" dirty="0">
              <a:ea typeface="ヒラギノ角ゴ Pro W3" pitchFamily="-65" charset="-128"/>
            </a:endParaRPr>
          </a:p>
          <a:p>
            <a:pPr marL="342900" indent="-342900">
              <a:buFont typeface="Arial" panose="020B0604020202020204" pitchFamily="34" charset="0"/>
              <a:buChar char="•"/>
            </a:pPr>
            <a:r>
              <a:rPr lang="en-US" altLang="en-US" sz="2000" dirty="0">
                <a:ea typeface="ヒラギノ角ゴ Pro W3" pitchFamily="-65" charset="-128"/>
              </a:rPr>
              <a:t>Money demand </a:t>
            </a:r>
            <a:r>
              <a:rPr lang="en-US" altLang="en-US" sz="2000" dirty="0" smtClean="0">
                <a:ea typeface="ヒラギノ角ゴ Pro W3" pitchFamily="-65" charset="-128"/>
              </a:rPr>
              <a:t>decreases in </a:t>
            </a:r>
            <a:r>
              <a:rPr lang="en-US" altLang="en-US" sz="2000" i="1" dirty="0" smtClean="0">
                <a:ea typeface="ヒラギノ角ゴ Pro W3" pitchFamily="-65" charset="-128"/>
              </a:rPr>
              <a:t> </a:t>
            </a:r>
            <a:r>
              <a:rPr lang="en-US" altLang="en-US" sz="2000" dirty="0" smtClean="0">
                <a:ea typeface="ヒラギノ角ゴ Pro W3" pitchFamily="-65" charset="-128"/>
              </a:rPr>
              <a:t> </a:t>
            </a:r>
          </a:p>
          <a:p>
            <a:pPr marL="682625" lvl="2" indent="-341313"/>
            <a:r>
              <a:rPr lang="en-US" altLang="en-US" sz="2000" dirty="0" smtClean="0">
                <a:ea typeface="ヒラギノ角ゴ Pro W3" pitchFamily="-65" charset="-128"/>
              </a:rPr>
              <a:t>Payment technology</a:t>
            </a:r>
          </a:p>
          <a:p>
            <a:pPr marL="682625" lvl="2" indent="-341313"/>
            <a:r>
              <a:rPr lang="en-US" altLang="en-US" sz="2000" dirty="0" smtClean="0">
                <a:ea typeface="ヒラギノ角ゴ Pro W3" pitchFamily="-65" charset="-128"/>
              </a:rPr>
              <a:t>Inflation risk</a:t>
            </a:r>
          </a:p>
          <a:p>
            <a:pPr marL="682625" lvl="2" indent="-341313"/>
            <a:r>
              <a:rPr lang="en-US" altLang="en-US" sz="2000" dirty="0" smtClean="0">
                <a:ea typeface="ヒラギノ角ゴ Pro W3" pitchFamily="-65" charset="-128"/>
              </a:rPr>
              <a:t>Liquidity of other assets</a:t>
            </a:r>
            <a:endParaRPr lang="en-US" altLang="en-US" sz="2000" dirty="0">
              <a:ea typeface="ヒラギノ角ゴ Pro W3" pitchFamily="-65" charset="-128"/>
            </a:endParaRPr>
          </a:p>
        </p:txBody>
      </p:sp>
      <p:sp>
        <p:nvSpPr>
          <p:cNvPr id="18" name="Rectangle 17"/>
          <p:cNvSpPr/>
          <p:nvPr/>
        </p:nvSpPr>
        <p:spPr>
          <a:xfrm rot="5400000">
            <a:off x="5032186" y="2288985"/>
            <a:ext cx="270253"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itle 1"/>
          <p:cNvSpPr>
            <a:spLocks noGrp="1"/>
          </p:cNvSpPr>
          <p:nvPr>
            <p:ph type="title"/>
          </p:nvPr>
        </p:nvSpPr>
        <p:spPr>
          <a:xfrm>
            <a:off x="457200" y="0"/>
            <a:ext cx="8229600" cy="1143000"/>
          </a:xfrm>
        </p:spPr>
        <p:txBody>
          <a:bodyPr/>
          <a:lstStyle/>
          <a:p>
            <a:r>
              <a:rPr lang="en-US" altLang="en-US" sz="4000" dirty="0" smtClean="0">
                <a:ea typeface="ヒラギノ角ゴ Pro W3" pitchFamily="-65" charset="-128"/>
              </a:rPr>
              <a:t>Money Demand</a:t>
            </a:r>
            <a:endParaRPr lang="en-US" sz="4000" dirty="0"/>
          </a:p>
        </p:txBody>
      </p:sp>
    </p:spTree>
    <p:extLst>
      <p:ext uri="{BB962C8B-B14F-4D97-AF65-F5344CB8AC3E}">
        <p14:creationId xmlns:p14="http://schemas.microsoft.com/office/powerpoint/2010/main" val="3611463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1987">
                                            <p:txEl>
                                              <p:pRg st="9" end="9"/>
                                            </p:txEl>
                                          </p:spTgt>
                                        </p:tgtEl>
                                        <p:attrNameLst>
                                          <p:attrName>style.visibility</p:attrName>
                                        </p:attrNameLst>
                                      </p:cBhvr>
                                      <p:to>
                                        <p:strVal val="visible"/>
                                      </p:to>
                                    </p:set>
                                  </p:childTnLst>
                                </p:cTn>
                              </p:par>
                              <p:par>
                                <p:cTn id="7" presetID="35" presetClass="path" presetSubtype="0" accel="50000" decel="50000" fill="hold" nodeType="withEffect">
                                  <p:stCondLst>
                                    <p:cond delay="0"/>
                                  </p:stCondLst>
                                  <p:childTnLst>
                                    <p:animMotion origin="layout" path="M -2.22222E-6 -1.85185E-6 L -0.03055 0.00023 " pathEditMode="relative" rAng="0" ptsTypes="AA">
                                      <p:cBhvr>
                                        <p:cTn id="8" dur="500" fill="hold"/>
                                        <p:tgtEl>
                                          <p:spTgt spid="16"/>
                                        </p:tgtEl>
                                        <p:attrNameLst>
                                          <p:attrName>ppt_x</p:attrName>
                                          <p:attrName>ppt_y</p:attrName>
                                        </p:attrNameLst>
                                      </p:cBhvr>
                                      <p:rCtr x="-1528" y="0"/>
                                    </p:animMotion>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1987">
                                            <p:txEl>
                                              <p:pRg st="10" end="10"/>
                                            </p:txEl>
                                          </p:spTgt>
                                        </p:tgtEl>
                                        <p:attrNameLst>
                                          <p:attrName>style.visibility</p:attrName>
                                        </p:attrNameLst>
                                      </p:cBhvr>
                                      <p:to>
                                        <p:strVal val="visible"/>
                                      </p:to>
                                    </p:set>
                                    <p:animEffect transition="in" filter="fade">
                                      <p:cBhvr>
                                        <p:cTn id="12" dur="500"/>
                                        <p:tgtEl>
                                          <p:spTgt spid="41987">
                                            <p:txEl>
                                              <p:pRg st="10" end="10"/>
                                            </p:txEl>
                                          </p:spTgt>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41987">
                                            <p:txEl>
                                              <p:pRg st="11" end="11"/>
                                            </p:txEl>
                                          </p:spTgt>
                                        </p:tgtEl>
                                        <p:attrNameLst>
                                          <p:attrName>style.visibility</p:attrName>
                                        </p:attrNameLst>
                                      </p:cBhvr>
                                      <p:to>
                                        <p:strVal val="visible"/>
                                      </p:to>
                                    </p:set>
                                    <p:animEffect transition="in" filter="fade">
                                      <p:cBhvr>
                                        <p:cTn id="16" dur="500"/>
                                        <p:tgtEl>
                                          <p:spTgt spid="41987">
                                            <p:txEl>
                                              <p:pRg st="11" end="11"/>
                                            </p:txEl>
                                          </p:spTgt>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41987">
                                            <p:txEl>
                                              <p:pRg st="12" end="12"/>
                                            </p:txEl>
                                          </p:spTgt>
                                        </p:tgtEl>
                                        <p:attrNameLst>
                                          <p:attrName>style.visibility</p:attrName>
                                        </p:attrNameLst>
                                      </p:cBhvr>
                                      <p:to>
                                        <p:strVal val="visible"/>
                                      </p:to>
                                    </p:set>
                                    <p:animEffect transition="in" filter="fade">
                                      <p:cBhvr>
                                        <p:cTn id="20" dur="500"/>
                                        <p:tgtEl>
                                          <p:spTgt spid="41987">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3"/>
          <p:cNvSpPr>
            <a:spLocks noGrp="1" noChangeArrowheads="1"/>
          </p:cNvSpPr>
          <p:nvPr>
            <p:ph idx="1"/>
          </p:nvPr>
        </p:nvSpPr>
        <p:spPr>
          <a:xfrm>
            <a:off x="457200" y="1219200"/>
            <a:ext cx="8229600" cy="5194300"/>
          </a:xfrm>
        </p:spPr>
        <p:txBody>
          <a:bodyPr>
            <a:normAutofit/>
          </a:bodyPr>
          <a:lstStyle/>
          <a:p>
            <a:pPr marL="0" indent="0" eaLnBrk="1" hangingPunct="1">
              <a:buNone/>
            </a:pPr>
            <a:r>
              <a:rPr lang="en-US" altLang="en-US" sz="2400" dirty="0" smtClean="0">
                <a:ea typeface="ヒラギノ角ゴ Pro W3" pitchFamily="-65" charset="-128"/>
              </a:rPr>
              <a:t>If Keynes is correct</a:t>
            </a:r>
          </a:p>
          <a:p>
            <a:pPr marL="342900" indent="-342900" eaLnBrk="1" hangingPunct="1">
              <a:buFont typeface="Arial" panose="020B0604020202020204" pitchFamily="34" charset="0"/>
              <a:buChar char="•"/>
            </a:pPr>
            <a:r>
              <a:rPr lang="en-US" altLang="en-US" sz="2000" dirty="0" smtClean="0">
                <a:ea typeface="ヒラギノ角ゴ Pro W3" pitchFamily="-65" charset="-128"/>
              </a:rPr>
              <a:t>money demand fluctuates with </a:t>
            </a:r>
            <a:r>
              <a:rPr lang="en-US" altLang="en-US" sz="2000" i="1" dirty="0" err="1" smtClean="0">
                <a:ea typeface="ヒラギノ角ゴ Pro W3" pitchFamily="-65" charset="-128"/>
              </a:rPr>
              <a:t>i</a:t>
            </a:r>
            <a:endParaRPr lang="en-US" altLang="en-US" sz="2000" dirty="0" smtClean="0">
              <a:ea typeface="ヒラギノ角ゴ Pro W3" pitchFamily="-65" charset="-128"/>
            </a:endParaRPr>
          </a:p>
          <a:p>
            <a:pPr marL="342900" indent="-342900" eaLnBrk="1" hangingPunct="1">
              <a:buFont typeface="Arial" panose="020B0604020202020204" pitchFamily="34" charset="0"/>
              <a:buChar char="•"/>
            </a:pPr>
            <a:r>
              <a:rPr lang="en-US" altLang="en-US" sz="2000" dirty="0" smtClean="0">
                <a:ea typeface="ヒラギノ角ゴ Pro W3" pitchFamily="-65" charset="-128"/>
              </a:rPr>
              <a:t>velocity oscillates and is unpredictable</a:t>
            </a:r>
          </a:p>
          <a:p>
            <a:pPr marL="342900" indent="-342900" eaLnBrk="1" hangingPunct="1">
              <a:buFont typeface="Arial" panose="020B0604020202020204" pitchFamily="34" charset="0"/>
              <a:buChar char="•"/>
            </a:pPr>
            <a:r>
              <a:rPr lang="en-US" altLang="en-US" sz="2000" dirty="0" smtClean="0">
                <a:ea typeface="ヒラギノ角ゴ Pro W3" pitchFamily="-65" charset="-128"/>
              </a:rPr>
              <a:t>the link between </a:t>
            </a:r>
            <a:r>
              <a:rPr lang="en-US" altLang="en-US" sz="2000" i="1" dirty="0" smtClean="0">
                <a:ea typeface="ヒラギノ角ゴ Pro W3" pitchFamily="-65" charset="-128"/>
              </a:rPr>
              <a:t>M</a:t>
            </a:r>
            <a:r>
              <a:rPr lang="en-US" altLang="en-US" sz="2000" dirty="0" smtClean="0">
                <a:ea typeface="ヒラギノ角ゴ Pro W3" pitchFamily="-65" charset="-128"/>
              </a:rPr>
              <a:t> and aggregate spending is weak </a:t>
            </a:r>
          </a:p>
          <a:p>
            <a:pPr marL="342900" indent="-342900">
              <a:buFont typeface="Arial" panose="020B0604020202020204" pitchFamily="34" charset="0"/>
              <a:buChar char="•"/>
            </a:pPr>
            <a:r>
              <a:rPr lang="en-US" altLang="en-US" sz="2000" dirty="0" smtClean="0">
                <a:ea typeface="ヒラギノ角ゴ Pro W3" pitchFamily="-65" charset="-128"/>
              </a:rPr>
              <a:t>The Fed should target interest rates</a:t>
            </a:r>
            <a:endParaRPr lang="en-US" altLang="en-US" sz="2000" dirty="0">
              <a:ea typeface="ヒラギノ角ゴ Pro W3" pitchFamily="-65" charset="-128"/>
            </a:endParaRPr>
          </a:p>
          <a:p>
            <a:pPr eaLnBrk="1" hangingPunct="1"/>
            <a:endParaRPr lang="en-US" altLang="en-US" sz="2000" dirty="0" smtClean="0">
              <a:ea typeface="ヒラギノ角ゴ Pro W3" pitchFamily="-65" charset="-128"/>
            </a:endParaRPr>
          </a:p>
          <a:p>
            <a:pPr marL="0" indent="0" eaLnBrk="1" hangingPunct="1">
              <a:buNone/>
            </a:pPr>
            <a:r>
              <a:rPr lang="en-US" altLang="en-US" sz="2400" dirty="0">
                <a:ea typeface="ヒラギノ角ゴ Pro W3" pitchFamily="-65" charset="-128"/>
              </a:rPr>
              <a:t>If Friedman is correct</a:t>
            </a:r>
          </a:p>
          <a:p>
            <a:pPr eaLnBrk="1" hangingPunct="1">
              <a:buFont typeface="Arial" panose="020B0604020202020204" pitchFamily="34" charset="0"/>
              <a:buChar char="•"/>
            </a:pPr>
            <a:r>
              <a:rPr lang="en-US" altLang="en-US" sz="2000" dirty="0">
                <a:ea typeface="ヒラギノ角ゴ Pro W3" pitchFamily="-65" charset="-128"/>
              </a:rPr>
              <a:t>Money demand is relatively insensitive to changes </a:t>
            </a:r>
            <a:r>
              <a:rPr lang="en-US" altLang="en-US" sz="2000" i="1" dirty="0" err="1">
                <a:ea typeface="ヒラギノ角ゴ Pro W3" pitchFamily="-65" charset="-128"/>
              </a:rPr>
              <a:t>i</a:t>
            </a:r>
            <a:endParaRPr lang="en-US" altLang="en-US" sz="2000" i="1" dirty="0">
              <a:ea typeface="ヒラギノ角ゴ Pro W3" pitchFamily="-65" charset="-128"/>
            </a:endParaRPr>
          </a:p>
          <a:p>
            <a:pPr eaLnBrk="1" hangingPunct="1">
              <a:buFont typeface="Arial" panose="020B0604020202020204" pitchFamily="34" charset="0"/>
              <a:buChar char="•"/>
            </a:pPr>
            <a:r>
              <a:rPr lang="en-US" altLang="en-US" sz="2000" dirty="0">
                <a:ea typeface="ヒラギノ角ゴ Pro W3" pitchFamily="-65" charset="-128"/>
              </a:rPr>
              <a:t>velocity is stable and predictable</a:t>
            </a:r>
          </a:p>
          <a:p>
            <a:pPr eaLnBrk="1" hangingPunct="1">
              <a:buFont typeface="Arial" panose="020B0604020202020204" pitchFamily="34" charset="0"/>
              <a:buChar char="•"/>
            </a:pPr>
            <a:r>
              <a:rPr lang="en-US" altLang="en-US" sz="2000" dirty="0">
                <a:ea typeface="ヒラギノ角ゴ Pro W3" pitchFamily="-65" charset="-128"/>
              </a:rPr>
              <a:t>QTM’s view of aggregate spending being determined by </a:t>
            </a:r>
            <a:r>
              <a:rPr lang="en-US" altLang="en-US" sz="2000" i="1" dirty="0">
                <a:ea typeface="ヒラギノ角ゴ Pro W3" pitchFamily="-65" charset="-128"/>
              </a:rPr>
              <a:t>M </a:t>
            </a:r>
            <a:r>
              <a:rPr lang="en-US" altLang="en-US" sz="2000" dirty="0">
                <a:ea typeface="ヒラギノ角ゴ Pro W3" pitchFamily="-65" charset="-128"/>
              </a:rPr>
              <a:t>is more likely to be true </a:t>
            </a:r>
          </a:p>
          <a:p>
            <a:pPr>
              <a:buFont typeface="Arial" panose="020B0604020202020204" pitchFamily="34" charset="0"/>
              <a:buChar char="•"/>
            </a:pPr>
            <a:r>
              <a:rPr lang="en-US" altLang="en-US" sz="2000" dirty="0">
                <a:ea typeface="ヒラギノ角ゴ Pro W3" pitchFamily="-65" charset="-128"/>
              </a:rPr>
              <a:t>The Fed should target </a:t>
            </a:r>
            <a:r>
              <a:rPr lang="en-US" altLang="en-US" sz="2000" dirty="0" smtClean="0">
                <a:ea typeface="ヒラギノ角ゴ Pro W3" pitchFamily="-65" charset="-128"/>
              </a:rPr>
              <a:t>MS</a:t>
            </a:r>
            <a:endParaRPr lang="en-US" altLang="en-US" sz="2000" dirty="0">
              <a:ea typeface="ヒラギノ角ゴ Pro W3" pitchFamily="-65" charset="-128"/>
            </a:endParaRPr>
          </a:p>
        </p:txBody>
      </p:sp>
      <p:sp>
        <p:nvSpPr>
          <p:cNvPr id="5" name="Title 1"/>
          <p:cNvSpPr>
            <a:spLocks noGrp="1"/>
          </p:cNvSpPr>
          <p:nvPr>
            <p:ph type="title"/>
          </p:nvPr>
        </p:nvSpPr>
        <p:spPr>
          <a:xfrm>
            <a:off x="457200" y="0"/>
            <a:ext cx="8229600" cy="1143000"/>
          </a:xfrm>
        </p:spPr>
        <p:txBody>
          <a:bodyPr/>
          <a:lstStyle/>
          <a:p>
            <a:r>
              <a:rPr lang="en-US" altLang="en-US" sz="4000" dirty="0" smtClean="0">
                <a:ea typeface="ヒラギノ角ゴ Pro W3" pitchFamily="-65" charset="-128"/>
              </a:rPr>
              <a:t>Money Demand</a:t>
            </a:r>
            <a:endParaRPr lang="en-US" sz="4000" dirty="0"/>
          </a:p>
        </p:txBody>
      </p:sp>
    </p:spTree>
    <p:extLst>
      <p:ext uri="{BB962C8B-B14F-4D97-AF65-F5344CB8AC3E}">
        <p14:creationId xmlns:p14="http://schemas.microsoft.com/office/powerpoint/2010/main" val="39796497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710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7107">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7107">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7107">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7107">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7107">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7107">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7107">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4710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1537</TotalTime>
  <Words>3906</Words>
  <Application>Microsoft Office PowerPoint</Application>
  <PresentationFormat>On-screen Show (4:3)</PresentationFormat>
  <Paragraphs>801</Paragraphs>
  <Slides>62</Slides>
  <Notes>58</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62</vt:i4>
      </vt:variant>
    </vt:vector>
  </HeadingPairs>
  <TitlesOfParts>
    <vt:vector size="65" baseType="lpstr">
      <vt:lpstr>Office Theme</vt:lpstr>
      <vt:lpstr>Equation</vt:lpstr>
      <vt:lpstr>MathType 5.0 Equation</vt:lpstr>
      <vt:lpstr>PowerPoint Presentation</vt:lpstr>
      <vt:lpstr>PowerPoint Presentation</vt:lpstr>
      <vt:lpstr>Money</vt:lpstr>
      <vt:lpstr>Money</vt:lpstr>
      <vt:lpstr>Money</vt:lpstr>
      <vt:lpstr>Money</vt:lpstr>
      <vt:lpstr>Money</vt:lpstr>
      <vt:lpstr>Money</vt:lpstr>
      <vt:lpstr>Money</vt:lpstr>
      <vt:lpstr>Figure 1  Growth Rates of M1 &amp; M2</vt:lpstr>
      <vt:lpstr>PowerPoint Presentation</vt:lpstr>
      <vt:lpstr>PowerPoint Presentation</vt:lpstr>
      <vt:lpstr>Fisher’s Equation of Exchange</vt:lpstr>
      <vt:lpstr>Fisher’s Equation of Exchange</vt:lpstr>
      <vt:lpstr>Fisher’s Equation of Exchange</vt:lpstr>
      <vt:lpstr>Fisher’s Equation of Exchange</vt:lpstr>
      <vt:lpstr>Fisher’s Equation of Exchange</vt:lpstr>
      <vt:lpstr>Fisher’s Equation of Exchange</vt:lpstr>
      <vt:lpstr>Fisher’s Equation of Exchange</vt:lpstr>
      <vt:lpstr>Fisher’s Equation of Exchange</vt:lpstr>
      <vt:lpstr>Quantity Theory of Money</vt:lpstr>
      <vt:lpstr>PowerPoint Presentation</vt:lpstr>
      <vt:lpstr>Figure 1 </vt:lpstr>
      <vt:lpstr>Figure 2</vt:lpstr>
      <vt:lpstr>Quantity Theory of Money</vt:lpstr>
      <vt:lpstr>Quantity Theory of Money</vt:lpstr>
      <vt:lpstr>Quantity Theory of Money</vt:lpstr>
      <vt:lpstr>Quantity Theory of Money</vt:lpstr>
      <vt:lpstr>Quantity Theory of Money</vt:lpstr>
      <vt:lpstr>Quantity Theory of Money</vt:lpstr>
      <vt:lpstr>Quantity Theory of Money</vt:lpstr>
      <vt:lpstr>Money Demand</vt:lpstr>
      <vt:lpstr>Money Demand</vt:lpstr>
      <vt:lpstr>Money Demand</vt:lpstr>
      <vt:lpstr>Money Demand</vt:lpstr>
      <vt:lpstr>Money Demand</vt:lpstr>
      <vt:lpstr>Money Demand</vt:lpstr>
      <vt:lpstr>Money Demand</vt:lpstr>
      <vt:lpstr>Money Demand</vt:lpstr>
      <vt:lpstr>Money Demand</vt:lpstr>
      <vt:lpstr>Money Demand</vt:lpstr>
      <vt:lpstr>Money Demand</vt:lpstr>
      <vt:lpstr>Money Demand</vt:lpstr>
      <vt:lpstr>Money Demand</vt:lpstr>
      <vt:lpstr>Money Demand</vt:lpstr>
      <vt:lpstr>Money Demand</vt:lpstr>
      <vt:lpstr>Money Demand</vt:lpstr>
      <vt:lpstr>Money Demand</vt:lpstr>
      <vt:lpstr>Money Demand</vt:lpstr>
      <vt:lpstr>Money Demand</vt:lpstr>
      <vt:lpstr>Money Demand</vt:lpstr>
      <vt:lpstr>Money Demand</vt:lpstr>
      <vt:lpstr>Money Demand</vt:lpstr>
      <vt:lpstr>Money Demand</vt:lpstr>
      <vt:lpstr>Money Demand</vt:lpstr>
      <vt:lpstr>Money Demand</vt:lpstr>
      <vt:lpstr>Money Demand</vt:lpstr>
      <vt:lpstr>Money Demand</vt:lpstr>
      <vt:lpstr>Money Demand</vt:lpstr>
      <vt:lpstr>Money Demand</vt:lpstr>
      <vt:lpstr>Money Demand</vt:lpstr>
      <vt:lpstr>Money Demand</vt:lpstr>
    </vt:vector>
  </TitlesOfParts>
  <Company>©2013 Pearson Education, Inc. All rights reserved.</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dc:title>
  <dc:subject>What Is Money?</dc:subject>
  <dc:creator>Mishkin</dc:creator>
  <cp:lastModifiedBy>Anyone</cp:lastModifiedBy>
  <cp:revision>148</cp:revision>
  <dcterms:created xsi:type="dcterms:W3CDTF">2006-02-10T19:04:10Z</dcterms:created>
  <dcterms:modified xsi:type="dcterms:W3CDTF">2015-09-01T05:47:56Z</dcterms:modified>
</cp:coreProperties>
</file>