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 id="2147483660" r:id="rId2"/>
    <p:sldMasterId id="2147483661" r:id="rId3"/>
    <p:sldMasterId id="2147483662" r:id="rId4"/>
    <p:sldMasterId id="2147483714" r:id="rId5"/>
  </p:sldMasterIdLst>
  <p:notesMasterIdLst>
    <p:notesMasterId r:id="rId44"/>
  </p:notesMasterIdLst>
  <p:handoutMasterIdLst>
    <p:handoutMasterId r:id="rId45"/>
  </p:handoutMasterIdLst>
  <p:sldIdLst>
    <p:sldId id="711" r:id="rId6"/>
    <p:sldId id="654" r:id="rId7"/>
    <p:sldId id="650" r:id="rId8"/>
    <p:sldId id="652" r:id="rId9"/>
    <p:sldId id="653" r:id="rId10"/>
    <p:sldId id="656" r:id="rId11"/>
    <p:sldId id="591" r:id="rId12"/>
    <p:sldId id="592" r:id="rId13"/>
    <p:sldId id="593" r:id="rId14"/>
    <p:sldId id="639" r:id="rId15"/>
    <p:sldId id="717" r:id="rId16"/>
    <p:sldId id="718" r:id="rId17"/>
    <p:sldId id="657" r:id="rId18"/>
    <p:sldId id="658" r:id="rId19"/>
    <p:sldId id="607" r:id="rId20"/>
    <p:sldId id="611" r:id="rId21"/>
    <p:sldId id="633" r:id="rId22"/>
    <p:sldId id="634" r:id="rId23"/>
    <p:sldId id="635" r:id="rId24"/>
    <p:sldId id="701" r:id="rId25"/>
    <p:sldId id="702" r:id="rId26"/>
    <p:sldId id="703" r:id="rId27"/>
    <p:sldId id="629" r:id="rId28"/>
    <p:sldId id="626" r:id="rId29"/>
    <p:sldId id="704" r:id="rId30"/>
    <p:sldId id="705" r:id="rId31"/>
    <p:sldId id="659" r:id="rId32"/>
    <p:sldId id="712" r:id="rId33"/>
    <p:sldId id="706" r:id="rId34"/>
    <p:sldId id="660" r:id="rId35"/>
    <p:sldId id="700" r:id="rId36"/>
    <p:sldId id="709" r:id="rId37"/>
    <p:sldId id="710" r:id="rId38"/>
    <p:sldId id="714" r:id="rId39"/>
    <p:sldId id="715" r:id="rId40"/>
    <p:sldId id="716" r:id="rId41"/>
    <p:sldId id="695" r:id="rId42"/>
    <p:sldId id="696" r:id="rId43"/>
  </p:sldIdLst>
  <p:sldSz cx="9144000" cy="6858000" type="screen4x3"/>
  <p:notesSz cx="6858000" cy="9144000"/>
  <p:defaultTex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12">
          <p15:clr>
            <a:srgbClr val="A4A3A4"/>
          </p15:clr>
        </p15:guide>
        <p15:guide id="2" pos="2832">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3333CC"/>
    <a:srgbClr val="00468F"/>
    <a:srgbClr val="000000"/>
    <a:srgbClr val="FF6600"/>
    <a:srgbClr val="E50030"/>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72" autoAdjust="0"/>
    <p:restoredTop sz="94889" autoAdjust="0"/>
  </p:normalViewPr>
  <p:slideViewPr>
    <p:cSldViewPr snapToObjects="1">
      <p:cViewPr>
        <p:scale>
          <a:sx n="126" d="100"/>
          <a:sy n="126" d="100"/>
        </p:scale>
        <p:origin x="-1248" y="-36"/>
      </p:cViewPr>
      <p:guideLst>
        <p:guide orient="horz" pos="2112"/>
        <p:guide pos="28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p:scale>
          <a:sx n="75" d="100"/>
          <a:sy n="75" d="100"/>
        </p:scale>
        <p:origin x="-2088" y="-22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959" b="1" i="0" u="none" strike="noStrike" baseline="0">
                <a:solidFill>
                  <a:srgbClr val="000000"/>
                </a:solidFill>
                <a:latin typeface="Arial"/>
                <a:ea typeface="Arial"/>
                <a:cs typeface="Arial"/>
              </a:defRPr>
            </a:pPr>
            <a:r>
              <a:rPr lang="en-US"/>
              <a:t>Phillips Curve (1948-1969)</a:t>
            </a:r>
          </a:p>
        </c:rich>
      </c:tx>
      <c:layout>
        <c:manualLayout>
          <c:xMode val="edge"/>
          <c:yMode val="edge"/>
          <c:x val="0.28083491461100568"/>
          <c:y val="1.9417475728155338E-2"/>
        </c:manualLayout>
      </c:layout>
      <c:overlay val="0"/>
      <c:spPr>
        <a:noFill/>
        <a:ln w="37556">
          <a:noFill/>
        </a:ln>
      </c:spPr>
    </c:title>
    <c:autoTitleDeleted val="0"/>
    <c:plotArea>
      <c:layout>
        <c:manualLayout>
          <c:layoutTarget val="inner"/>
          <c:xMode val="edge"/>
          <c:yMode val="edge"/>
          <c:x val="0.11764705882352941"/>
          <c:y val="0.21359223300970873"/>
          <c:w val="0.85009487666034156"/>
          <c:h val="0.57605177993527512"/>
        </c:manualLayout>
      </c:layout>
      <c:scatterChart>
        <c:scatterStyle val="lineMarker"/>
        <c:varyColors val="0"/>
        <c:ser>
          <c:idx val="0"/>
          <c:order val="0"/>
          <c:spPr>
            <a:ln w="28167">
              <a:noFill/>
            </a:ln>
          </c:spPr>
          <c:marker>
            <c:symbol val="diamond"/>
            <c:size val="7"/>
            <c:spPr>
              <a:solidFill>
                <a:srgbClr val="000080"/>
              </a:solidFill>
              <a:ln>
                <a:solidFill>
                  <a:srgbClr val="000080"/>
                </a:solidFill>
                <a:prstDash val="solid"/>
              </a:ln>
            </c:spPr>
          </c:marker>
          <c:xVal>
            <c:numRef>
              <c:f>Sheet1!$M$2:$M$23</c:f>
              <c:numCache>
                <c:formatCode>0.00</c:formatCode>
                <c:ptCount val="22"/>
                <c:pt idx="0">
                  <c:v>3.75</c:v>
                </c:pt>
                <c:pt idx="1">
                  <c:v>6.05</c:v>
                </c:pt>
                <c:pt idx="2">
                  <c:v>5.208333333333333</c:v>
                </c:pt>
                <c:pt idx="3">
                  <c:v>3.2833333333333337</c:v>
                </c:pt>
                <c:pt idx="4">
                  <c:v>3.0249999999999999</c:v>
                </c:pt>
                <c:pt idx="5">
                  <c:v>2.9249999999999998</c:v>
                </c:pt>
                <c:pt idx="6">
                  <c:v>5.5916666666666659</c:v>
                </c:pt>
                <c:pt idx="7">
                  <c:v>4.3666666666666671</c:v>
                </c:pt>
                <c:pt idx="8">
                  <c:v>4.125</c:v>
                </c:pt>
                <c:pt idx="9">
                  <c:v>4.3</c:v>
                </c:pt>
                <c:pt idx="10">
                  <c:v>6.8416666666666659</c:v>
                </c:pt>
                <c:pt idx="11">
                  <c:v>5.45</c:v>
                </c:pt>
                <c:pt idx="12">
                  <c:v>5.541666666666667</c:v>
                </c:pt>
                <c:pt idx="13">
                  <c:v>6.6916666666666664</c:v>
                </c:pt>
                <c:pt idx="14">
                  <c:v>5.5666666666666673</c:v>
                </c:pt>
                <c:pt idx="15">
                  <c:v>5.6416666666666666</c:v>
                </c:pt>
                <c:pt idx="16">
                  <c:v>5.1583333333333332</c:v>
                </c:pt>
                <c:pt idx="17">
                  <c:v>4.5083333333333337</c:v>
                </c:pt>
                <c:pt idx="18">
                  <c:v>3.7916666666666665</c:v>
                </c:pt>
                <c:pt idx="19">
                  <c:v>3.8416666666666663</c:v>
                </c:pt>
                <c:pt idx="20">
                  <c:v>3.5583333333333331</c:v>
                </c:pt>
                <c:pt idx="21">
                  <c:v>3.4916666666666667</c:v>
                </c:pt>
              </c:numCache>
            </c:numRef>
          </c:xVal>
          <c:yVal>
            <c:numRef>
              <c:f>Sheet1!$K$2:$K$23</c:f>
              <c:numCache>
                <c:formatCode>General</c:formatCode>
                <c:ptCount val="22"/>
                <c:pt idx="0">
                  <c:v>8.1</c:v>
                </c:pt>
                <c:pt idx="1">
                  <c:v>-1.2</c:v>
                </c:pt>
                <c:pt idx="2">
                  <c:v>1.3</c:v>
                </c:pt>
                <c:pt idx="3">
                  <c:v>7.9</c:v>
                </c:pt>
                <c:pt idx="4">
                  <c:v>1.9</c:v>
                </c:pt>
                <c:pt idx="5">
                  <c:v>0.8</c:v>
                </c:pt>
                <c:pt idx="6">
                  <c:v>0.7</c:v>
                </c:pt>
                <c:pt idx="7">
                  <c:v>-0.4</c:v>
                </c:pt>
                <c:pt idx="8">
                  <c:v>1.5</c:v>
                </c:pt>
                <c:pt idx="9">
                  <c:v>3.3</c:v>
                </c:pt>
                <c:pt idx="10">
                  <c:v>2.8</c:v>
                </c:pt>
                <c:pt idx="11">
                  <c:v>0.7</c:v>
                </c:pt>
                <c:pt idx="12">
                  <c:v>1.7</c:v>
                </c:pt>
                <c:pt idx="13">
                  <c:v>1</c:v>
                </c:pt>
                <c:pt idx="14">
                  <c:v>1</c:v>
                </c:pt>
                <c:pt idx="15">
                  <c:v>1.3</c:v>
                </c:pt>
                <c:pt idx="16">
                  <c:v>1.3</c:v>
                </c:pt>
                <c:pt idx="17">
                  <c:v>1.6</c:v>
                </c:pt>
                <c:pt idx="18">
                  <c:v>2.9</c:v>
                </c:pt>
                <c:pt idx="19">
                  <c:v>3.1</c:v>
                </c:pt>
                <c:pt idx="20">
                  <c:v>4.2</c:v>
                </c:pt>
                <c:pt idx="21">
                  <c:v>5.5</c:v>
                </c:pt>
              </c:numCache>
            </c:numRef>
          </c:yVal>
          <c:smooth val="0"/>
        </c:ser>
        <c:dLbls>
          <c:showLegendKey val="0"/>
          <c:showVal val="0"/>
          <c:showCatName val="0"/>
          <c:showSerName val="0"/>
          <c:showPercent val="0"/>
          <c:showBubbleSize val="0"/>
        </c:dLbls>
        <c:axId val="154201088"/>
        <c:axId val="154203648"/>
      </c:scatterChart>
      <c:valAx>
        <c:axId val="154201088"/>
        <c:scaling>
          <c:orientation val="minMax"/>
          <c:max val="7"/>
          <c:min val="2"/>
        </c:scaling>
        <c:delete val="0"/>
        <c:axPos val="b"/>
        <c:title>
          <c:tx>
            <c:rich>
              <a:bodyPr/>
              <a:lstStyle/>
              <a:p>
                <a:pPr>
                  <a:defRPr sz="1589" b="1" i="0" u="none" strike="noStrike" baseline="0">
                    <a:solidFill>
                      <a:srgbClr val="000000"/>
                    </a:solidFill>
                    <a:latin typeface="Arial"/>
                    <a:ea typeface="Arial"/>
                    <a:cs typeface="Arial"/>
                  </a:defRPr>
                </a:pPr>
                <a:r>
                  <a:rPr lang="en-US"/>
                  <a:t>Unemployment Rate</a:t>
                </a:r>
              </a:p>
            </c:rich>
          </c:tx>
          <c:layout>
            <c:manualLayout>
              <c:xMode val="edge"/>
              <c:yMode val="edge"/>
              <c:x val="0.40227703984819735"/>
              <c:y val="0.87378640776699024"/>
            </c:manualLayout>
          </c:layout>
          <c:overlay val="0"/>
          <c:spPr>
            <a:noFill/>
            <a:ln w="37556">
              <a:noFill/>
            </a:ln>
          </c:spPr>
        </c:title>
        <c:numFmt formatCode="0" sourceLinked="0"/>
        <c:majorTickMark val="out"/>
        <c:minorTickMark val="none"/>
        <c:tickLblPos val="nextTo"/>
        <c:spPr>
          <a:ln w="4695">
            <a:solidFill>
              <a:srgbClr val="000000"/>
            </a:solidFill>
            <a:prstDash val="solid"/>
          </a:ln>
        </c:spPr>
        <c:txPr>
          <a:bodyPr rot="0" vert="horz"/>
          <a:lstStyle/>
          <a:p>
            <a:pPr>
              <a:defRPr sz="1626" b="0" i="0" u="none" strike="noStrike" baseline="0">
                <a:solidFill>
                  <a:srgbClr val="000000"/>
                </a:solidFill>
                <a:latin typeface="Arial"/>
                <a:ea typeface="Arial"/>
                <a:cs typeface="Arial"/>
              </a:defRPr>
            </a:pPr>
            <a:endParaRPr lang="en-US"/>
          </a:p>
        </c:txPr>
        <c:crossAx val="154203648"/>
        <c:crossesAt val="-4"/>
        <c:crossBetween val="midCat"/>
      </c:valAx>
      <c:valAx>
        <c:axId val="154203648"/>
        <c:scaling>
          <c:orientation val="minMax"/>
          <c:min val="-4"/>
        </c:scaling>
        <c:delete val="0"/>
        <c:axPos val="l"/>
        <c:title>
          <c:tx>
            <c:rich>
              <a:bodyPr/>
              <a:lstStyle/>
              <a:p>
                <a:pPr>
                  <a:defRPr sz="1589" b="1" i="0" u="none" strike="noStrike" baseline="0">
                    <a:solidFill>
                      <a:srgbClr val="000000"/>
                    </a:solidFill>
                    <a:latin typeface="Arial"/>
                    <a:ea typeface="Arial"/>
                    <a:cs typeface="Arial"/>
                  </a:defRPr>
                </a:pPr>
                <a:r>
                  <a:rPr lang="en-US"/>
                  <a:t>Inflation Rate</a:t>
                </a:r>
              </a:p>
            </c:rich>
          </c:tx>
          <c:layout>
            <c:manualLayout>
              <c:xMode val="edge"/>
              <c:yMode val="edge"/>
              <c:x val="1.3282732447817837E-2"/>
              <c:y val="0.34304207119741098"/>
            </c:manualLayout>
          </c:layout>
          <c:overlay val="0"/>
          <c:spPr>
            <a:noFill/>
            <a:ln w="37556">
              <a:noFill/>
            </a:ln>
          </c:spPr>
        </c:title>
        <c:numFmt formatCode="General" sourceLinked="1"/>
        <c:majorTickMark val="out"/>
        <c:minorTickMark val="none"/>
        <c:tickLblPos val="nextTo"/>
        <c:spPr>
          <a:ln w="4695">
            <a:solidFill>
              <a:srgbClr val="000000"/>
            </a:solidFill>
            <a:prstDash val="solid"/>
          </a:ln>
        </c:spPr>
        <c:txPr>
          <a:bodyPr rot="0" vert="horz"/>
          <a:lstStyle/>
          <a:p>
            <a:pPr>
              <a:defRPr sz="1626" b="0" i="0" u="none" strike="noStrike" baseline="0">
                <a:solidFill>
                  <a:srgbClr val="000000"/>
                </a:solidFill>
                <a:latin typeface="Arial"/>
                <a:ea typeface="Arial"/>
                <a:cs typeface="Arial"/>
              </a:defRPr>
            </a:pPr>
            <a:endParaRPr lang="en-US"/>
          </a:p>
        </c:txPr>
        <c:crossAx val="154201088"/>
        <c:crosses val="autoZero"/>
        <c:crossBetween val="midCat"/>
      </c:valAx>
      <c:spPr>
        <a:noFill/>
        <a:ln w="37556">
          <a:noFill/>
        </a:ln>
      </c:spPr>
    </c:plotArea>
    <c:plotVisOnly val="1"/>
    <c:dispBlanksAs val="gap"/>
    <c:showDLblsOverMax val="0"/>
  </c:chart>
  <c:spPr>
    <a:solidFill>
      <a:srgbClr val="FFFFFF"/>
    </a:solidFill>
    <a:ln w="4695">
      <a:noFill/>
      <a:prstDash val="solid"/>
    </a:ln>
  </c:spPr>
  <c:txPr>
    <a:bodyPr/>
    <a:lstStyle/>
    <a:p>
      <a:pPr>
        <a:defRPr sz="1626"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955" b="1" i="0" u="none" strike="noStrike" baseline="0">
                <a:solidFill>
                  <a:srgbClr val="000000"/>
                </a:solidFill>
                <a:latin typeface="Arial"/>
                <a:ea typeface="Arial"/>
                <a:cs typeface="Arial"/>
              </a:defRPr>
            </a:pPr>
            <a:r>
              <a:rPr lang="en-US"/>
              <a:t>Phillips Curve (1970-2005)</a:t>
            </a:r>
          </a:p>
        </c:rich>
      </c:tx>
      <c:layout>
        <c:manualLayout>
          <c:xMode val="edge"/>
          <c:yMode val="edge"/>
          <c:x val="0.28219696969696972"/>
          <c:y val="1.935483870967742E-2"/>
        </c:manualLayout>
      </c:layout>
      <c:overlay val="0"/>
      <c:spPr>
        <a:noFill/>
        <a:ln w="37478">
          <a:noFill/>
        </a:ln>
      </c:spPr>
    </c:title>
    <c:autoTitleDeleted val="0"/>
    <c:plotArea>
      <c:layout>
        <c:manualLayout>
          <c:layoutTarget val="inner"/>
          <c:xMode val="edge"/>
          <c:yMode val="edge"/>
          <c:x val="0.11742424242424243"/>
          <c:y val="0.2129032258064516"/>
          <c:w val="0.85037878787878785"/>
          <c:h val="0.57741935483870965"/>
        </c:manualLayout>
      </c:layout>
      <c:scatterChart>
        <c:scatterStyle val="lineMarker"/>
        <c:varyColors val="0"/>
        <c:ser>
          <c:idx val="0"/>
          <c:order val="0"/>
          <c:spPr>
            <a:ln w="28109">
              <a:noFill/>
            </a:ln>
          </c:spPr>
          <c:marker>
            <c:symbol val="diamond"/>
            <c:size val="7"/>
            <c:spPr>
              <a:solidFill>
                <a:srgbClr val="000080"/>
              </a:solidFill>
              <a:ln>
                <a:solidFill>
                  <a:srgbClr val="000080"/>
                </a:solidFill>
                <a:prstDash val="solid"/>
              </a:ln>
            </c:spPr>
          </c:marker>
          <c:xVal>
            <c:numRef>
              <c:f>Sheet1!$M$24:$M$59</c:f>
              <c:numCache>
                <c:formatCode>0.00</c:formatCode>
                <c:ptCount val="36"/>
                <c:pt idx="0">
                  <c:v>4.9833333333333334</c:v>
                </c:pt>
                <c:pt idx="1">
                  <c:v>5.95</c:v>
                </c:pt>
                <c:pt idx="2">
                  <c:v>5.6</c:v>
                </c:pt>
                <c:pt idx="3">
                  <c:v>4.8583333333333325</c:v>
                </c:pt>
                <c:pt idx="4">
                  <c:v>5.6416666666666666</c:v>
                </c:pt>
                <c:pt idx="5">
                  <c:v>8.4749999999999996</c:v>
                </c:pt>
                <c:pt idx="6">
                  <c:v>7.7</c:v>
                </c:pt>
                <c:pt idx="7">
                  <c:v>7.05</c:v>
                </c:pt>
                <c:pt idx="8">
                  <c:v>6.0666666666666664</c:v>
                </c:pt>
                <c:pt idx="9">
                  <c:v>5.85</c:v>
                </c:pt>
                <c:pt idx="10">
                  <c:v>7.1749999999999998</c:v>
                </c:pt>
                <c:pt idx="11">
                  <c:v>7.6166666666666671</c:v>
                </c:pt>
                <c:pt idx="12">
                  <c:v>9.7083333333333321</c:v>
                </c:pt>
                <c:pt idx="13">
                  <c:v>9.6</c:v>
                </c:pt>
                <c:pt idx="14">
                  <c:v>7.5083333333333337</c:v>
                </c:pt>
                <c:pt idx="15">
                  <c:v>7.1916666666666664</c:v>
                </c:pt>
                <c:pt idx="16">
                  <c:v>7</c:v>
                </c:pt>
                <c:pt idx="17">
                  <c:v>6.1749999999999998</c:v>
                </c:pt>
                <c:pt idx="18">
                  <c:v>5.4916666666666663</c:v>
                </c:pt>
                <c:pt idx="19">
                  <c:v>5.2583333333333329</c:v>
                </c:pt>
                <c:pt idx="20">
                  <c:v>5.6166666666666663</c:v>
                </c:pt>
                <c:pt idx="21">
                  <c:v>6.85</c:v>
                </c:pt>
                <c:pt idx="22">
                  <c:v>7.4916666666666671</c:v>
                </c:pt>
                <c:pt idx="23">
                  <c:v>6.9083333333333323</c:v>
                </c:pt>
                <c:pt idx="24">
                  <c:v>6.1</c:v>
                </c:pt>
                <c:pt idx="25">
                  <c:v>5.5916666666666677</c:v>
                </c:pt>
                <c:pt idx="26">
                  <c:v>5.4083333333333341</c:v>
                </c:pt>
                <c:pt idx="27">
                  <c:v>4.9416666666666664</c:v>
                </c:pt>
                <c:pt idx="28">
                  <c:v>4.5</c:v>
                </c:pt>
                <c:pt idx="29">
                  <c:v>4.2166666666666677</c:v>
                </c:pt>
                <c:pt idx="30">
                  <c:v>3.9666666666666663</c:v>
                </c:pt>
                <c:pt idx="31">
                  <c:v>4.7416666666666663</c:v>
                </c:pt>
                <c:pt idx="32">
                  <c:v>5.7833333333333341</c:v>
                </c:pt>
                <c:pt idx="33">
                  <c:v>5.9916666666666671</c:v>
                </c:pt>
                <c:pt idx="34">
                  <c:v>5.5333333333333341</c:v>
                </c:pt>
                <c:pt idx="35">
                  <c:v>5.0750000000000002</c:v>
                </c:pt>
              </c:numCache>
            </c:numRef>
          </c:xVal>
          <c:yVal>
            <c:numRef>
              <c:f>Sheet1!$K$24:$K$59</c:f>
              <c:numCache>
                <c:formatCode>General</c:formatCode>
                <c:ptCount val="36"/>
                <c:pt idx="0">
                  <c:v>5.7</c:v>
                </c:pt>
                <c:pt idx="1">
                  <c:v>4.4000000000000004</c:v>
                </c:pt>
                <c:pt idx="2">
                  <c:v>3.2</c:v>
                </c:pt>
                <c:pt idx="3">
                  <c:v>6.2</c:v>
                </c:pt>
                <c:pt idx="4">
                  <c:v>11</c:v>
                </c:pt>
                <c:pt idx="5">
                  <c:v>9.1</c:v>
                </c:pt>
                <c:pt idx="6">
                  <c:v>5.8</c:v>
                </c:pt>
                <c:pt idx="7">
                  <c:v>6.5</c:v>
                </c:pt>
                <c:pt idx="8">
                  <c:v>7.6</c:v>
                </c:pt>
                <c:pt idx="9">
                  <c:v>11.3</c:v>
                </c:pt>
                <c:pt idx="10">
                  <c:v>13.5</c:v>
                </c:pt>
                <c:pt idx="11">
                  <c:v>10.3</c:v>
                </c:pt>
                <c:pt idx="12">
                  <c:v>6.2</c:v>
                </c:pt>
                <c:pt idx="13">
                  <c:v>3.2</c:v>
                </c:pt>
                <c:pt idx="14">
                  <c:v>4.3</c:v>
                </c:pt>
                <c:pt idx="15">
                  <c:v>3.6</c:v>
                </c:pt>
                <c:pt idx="16">
                  <c:v>1.9</c:v>
                </c:pt>
                <c:pt idx="17">
                  <c:v>3.6</c:v>
                </c:pt>
                <c:pt idx="18">
                  <c:v>4.0999999999999996</c:v>
                </c:pt>
                <c:pt idx="19">
                  <c:v>4.8</c:v>
                </c:pt>
                <c:pt idx="20">
                  <c:v>5.4</c:v>
                </c:pt>
                <c:pt idx="21">
                  <c:v>4.2</c:v>
                </c:pt>
                <c:pt idx="22">
                  <c:v>3</c:v>
                </c:pt>
                <c:pt idx="23">
                  <c:v>3</c:v>
                </c:pt>
                <c:pt idx="24">
                  <c:v>2.6</c:v>
                </c:pt>
                <c:pt idx="25">
                  <c:v>2.8</c:v>
                </c:pt>
                <c:pt idx="26">
                  <c:v>3</c:v>
                </c:pt>
                <c:pt idx="27">
                  <c:v>2.2999999999999998</c:v>
                </c:pt>
                <c:pt idx="28">
                  <c:v>1.6</c:v>
                </c:pt>
                <c:pt idx="29">
                  <c:v>2.2000000000000002</c:v>
                </c:pt>
                <c:pt idx="30">
                  <c:v>3.4</c:v>
                </c:pt>
                <c:pt idx="31">
                  <c:v>2.8</c:v>
                </c:pt>
                <c:pt idx="32">
                  <c:v>1.6</c:v>
                </c:pt>
                <c:pt idx="33">
                  <c:v>2.2999999999999998</c:v>
                </c:pt>
                <c:pt idx="34">
                  <c:v>2.7</c:v>
                </c:pt>
                <c:pt idx="35">
                  <c:v>3.4</c:v>
                </c:pt>
              </c:numCache>
            </c:numRef>
          </c:yVal>
          <c:smooth val="0"/>
        </c:ser>
        <c:dLbls>
          <c:showLegendKey val="0"/>
          <c:showVal val="0"/>
          <c:showCatName val="0"/>
          <c:showSerName val="0"/>
          <c:showPercent val="0"/>
          <c:showBubbleSize val="0"/>
        </c:dLbls>
        <c:axId val="155654784"/>
        <c:axId val="155657344"/>
      </c:scatterChart>
      <c:valAx>
        <c:axId val="155654784"/>
        <c:scaling>
          <c:orientation val="minMax"/>
          <c:max val="8"/>
          <c:min val="3.5"/>
        </c:scaling>
        <c:delete val="0"/>
        <c:axPos val="b"/>
        <c:title>
          <c:tx>
            <c:rich>
              <a:bodyPr/>
              <a:lstStyle/>
              <a:p>
                <a:pPr>
                  <a:defRPr sz="1586" b="1" i="0" u="none" strike="noStrike" baseline="0">
                    <a:solidFill>
                      <a:srgbClr val="000000"/>
                    </a:solidFill>
                    <a:latin typeface="Arial"/>
                    <a:ea typeface="Arial"/>
                    <a:cs typeface="Arial"/>
                  </a:defRPr>
                </a:pPr>
                <a:r>
                  <a:rPr lang="en-US"/>
                  <a:t>Unemployment Rate</a:t>
                </a:r>
              </a:p>
            </c:rich>
          </c:tx>
          <c:layout>
            <c:manualLayout>
              <c:xMode val="edge"/>
              <c:yMode val="edge"/>
              <c:x val="0.40151515151515149"/>
              <c:y val="0.87419354838709673"/>
            </c:manualLayout>
          </c:layout>
          <c:overlay val="0"/>
          <c:spPr>
            <a:noFill/>
            <a:ln w="37478">
              <a:noFill/>
            </a:ln>
          </c:spPr>
        </c:title>
        <c:numFmt formatCode="0" sourceLinked="0"/>
        <c:majorTickMark val="out"/>
        <c:minorTickMark val="none"/>
        <c:tickLblPos val="nextTo"/>
        <c:spPr>
          <a:ln w="4685">
            <a:solidFill>
              <a:srgbClr val="000000"/>
            </a:solidFill>
            <a:prstDash val="solid"/>
          </a:ln>
        </c:spPr>
        <c:txPr>
          <a:bodyPr rot="0" vert="horz"/>
          <a:lstStyle/>
          <a:p>
            <a:pPr>
              <a:defRPr sz="1623" b="0" i="0" u="none" strike="noStrike" baseline="0">
                <a:solidFill>
                  <a:srgbClr val="000000"/>
                </a:solidFill>
                <a:latin typeface="Arial"/>
                <a:ea typeface="Arial"/>
                <a:cs typeface="Arial"/>
              </a:defRPr>
            </a:pPr>
            <a:endParaRPr lang="en-US"/>
          </a:p>
        </c:txPr>
        <c:crossAx val="155657344"/>
        <c:crossesAt val="-4"/>
        <c:crossBetween val="midCat"/>
      </c:valAx>
      <c:valAx>
        <c:axId val="155657344"/>
        <c:scaling>
          <c:orientation val="minMax"/>
          <c:min val="-4"/>
        </c:scaling>
        <c:delete val="0"/>
        <c:axPos val="l"/>
        <c:title>
          <c:tx>
            <c:rich>
              <a:bodyPr/>
              <a:lstStyle/>
              <a:p>
                <a:pPr>
                  <a:defRPr sz="1586" b="1" i="0" u="none" strike="noStrike" baseline="0">
                    <a:solidFill>
                      <a:srgbClr val="000000"/>
                    </a:solidFill>
                    <a:latin typeface="Arial"/>
                    <a:ea typeface="Arial"/>
                    <a:cs typeface="Arial"/>
                  </a:defRPr>
                </a:pPr>
                <a:r>
                  <a:rPr lang="en-US"/>
                  <a:t>Inflation Rate</a:t>
                </a:r>
              </a:p>
            </c:rich>
          </c:tx>
          <c:layout>
            <c:manualLayout>
              <c:xMode val="edge"/>
              <c:yMode val="edge"/>
              <c:x val="1.3257575757575758E-2"/>
              <c:y val="0.34193548387096773"/>
            </c:manualLayout>
          </c:layout>
          <c:overlay val="0"/>
          <c:spPr>
            <a:noFill/>
            <a:ln w="37478">
              <a:noFill/>
            </a:ln>
          </c:spPr>
        </c:title>
        <c:numFmt formatCode="General" sourceLinked="1"/>
        <c:majorTickMark val="out"/>
        <c:minorTickMark val="none"/>
        <c:tickLblPos val="nextTo"/>
        <c:spPr>
          <a:ln w="4685">
            <a:solidFill>
              <a:srgbClr val="000000"/>
            </a:solidFill>
            <a:prstDash val="solid"/>
          </a:ln>
        </c:spPr>
        <c:txPr>
          <a:bodyPr rot="0" vert="horz"/>
          <a:lstStyle/>
          <a:p>
            <a:pPr>
              <a:defRPr sz="1623" b="0" i="0" u="none" strike="noStrike" baseline="0">
                <a:solidFill>
                  <a:srgbClr val="000000"/>
                </a:solidFill>
                <a:latin typeface="Arial"/>
                <a:ea typeface="Arial"/>
                <a:cs typeface="Arial"/>
              </a:defRPr>
            </a:pPr>
            <a:endParaRPr lang="en-US"/>
          </a:p>
        </c:txPr>
        <c:crossAx val="155654784"/>
        <c:crosses val="autoZero"/>
        <c:crossBetween val="midCat"/>
      </c:valAx>
      <c:spPr>
        <a:noFill/>
        <a:ln w="37478">
          <a:noFill/>
        </a:ln>
      </c:spPr>
    </c:plotArea>
    <c:plotVisOnly val="1"/>
    <c:dispBlanksAs val="gap"/>
    <c:showDLblsOverMax val="0"/>
  </c:chart>
  <c:spPr>
    <a:solidFill>
      <a:srgbClr val="FFFFFF"/>
    </a:solidFill>
    <a:ln w="4685">
      <a:noFill/>
      <a:prstDash val="solid"/>
    </a:ln>
  </c:spPr>
  <c:txPr>
    <a:bodyPr/>
    <a:lstStyle/>
    <a:p>
      <a:pPr>
        <a:defRPr sz="1623"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8172043010752682E-2"/>
          <c:y val="6.0526315789473685E-2"/>
          <c:w val="0.8666666666666667"/>
          <c:h val="0.79473684210526319"/>
        </c:manualLayout>
      </c:layout>
      <c:scatterChart>
        <c:scatterStyle val="lineMarker"/>
        <c:varyColors val="0"/>
        <c:ser>
          <c:idx val="0"/>
          <c:order val="0"/>
          <c:spPr>
            <a:ln w="38099">
              <a:solidFill>
                <a:srgbClr val="000000"/>
              </a:solidFill>
              <a:prstDash val="solid"/>
            </a:ln>
          </c:spPr>
          <c:marker>
            <c:symbol val="none"/>
          </c:marker>
          <c:dPt>
            <c:idx val="132"/>
            <c:bubble3D val="0"/>
            <c:spPr>
              <a:ln w="19050">
                <a:noFill/>
              </a:ln>
            </c:spPr>
          </c:dPt>
          <c:dPt>
            <c:idx val="133"/>
            <c:bubble3D val="0"/>
            <c:spPr>
              <a:ln w="19050">
                <a:noFill/>
              </a:ln>
            </c:spPr>
          </c:dPt>
          <c:dPt>
            <c:idx val="134"/>
            <c:bubble3D val="0"/>
            <c:spPr>
              <a:ln w="19050">
                <a:noFill/>
              </a:ln>
            </c:spPr>
          </c:dPt>
          <c:dPt>
            <c:idx val="135"/>
            <c:bubble3D val="0"/>
            <c:spPr>
              <a:ln w="19050">
                <a:noFill/>
              </a:ln>
            </c:spPr>
          </c:dPt>
          <c:dPt>
            <c:idx val="136"/>
            <c:bubble3D val="0"/>
            <c:spPr>
              <a:ln w="19050">
                <a:noFill/>
              </a:ln>
            </c:spPr>
          </c:dPt>
          <c:dPt>
            <c:idx val="137"/>
            <c:bubble3D val="0"/>
            <c:spPr>
              <a:ln w="19050">
                <a:noFill/>
              </a:ln>
            </c:spPr>
          </c:dPt>
          <c:dPt>
            <c:idx val="138"/>
            <c:bubble3D val="0"/>
            <c:spPr>
              <a:ln w="19050">
                <a:noFill/>
              </a:ln>
            </c:spPr>
          </c:dPt>
          <c:xVal>
            <c:numRef>
              <c:f>Sheet1!$A$13:$A$151</c:f>
              <c:numCache>
                <c:formatCode>yyyy\-mm\-dd</c:formatCode>
                <c:ptCount val="139"/>
                <c:pt idx="0">
                  <c:v>27760</c:v>
                </c:pt>
                <c:pt idx="1">
                  <c:v>27851</c:v>
                </c:pt>
                <c:pt idx="2">
                  <c:v>27942</c:v>
                </c:pt>
                <c:pt idx="3">
                  <c:v>28034</c:v>
                </c:pt>
                <c:pt idx="4">
                  <c:v>28126</c:v>
                </c:pt>
                <c:pt idx="5">
                  <c:v>28216</c:v>
                </c:pt>
                <c:pt idx="6">
                  <c:v>28307</c:v>
                </c:pt>
                <c:pt idx="7">
                  <c:v>28399</c:v>
                </c:pt>
                <c:pt idx="8">
                  <c:v>28491</c:v>
                </c:pt>
                <c:pt idx="9">
                  <c:v>28581</c:v>
                </c:pt>
                <c:pt idx="10">
                  <c:v>28672</c:v>
                </c:pt>
                <c:pt idx="11">
                  <c:v>28764</c:v>
                </c:pt>
                <c:pt idx="12">
                  <c:v>28856</c:v>
                </c:pt>
                <c:pt idx="13">
                  <c:v>28946</c:v>
                </c:pt>
                <c:pt idx="14">
                  <c:v>29037</c:v>
                </c:pt>
                <c:pt idx="15">
                  <c:v>29129</c:v>
                </c:pt>
                <c:pt idx="16">
                  <c:v>29221</c:v>
                </c:pt>
                <c:pt idx="17">
                  <c:v>29312</c:v>
                </c:pt>
                <c:pt idx="18">
                  <c:v>29403</c:v>
                </c:pt>
                <c:pt idx="19">
                  <c:v>29495</c:v>
                </c:pt>
                <c:pt idx="20">
                  <c:v>29587</c:v>
                </c:pt>
                <c:pt idx="21">
                  <c:v>29677</c:v>
                </c:pt>
                <c:pt idx="22">
                  <c:v>29768</c:v>
                </c:pt>
                <c:pt idx="23">
                  <c:v>29860</c:v>
                </c:pt>
                <c:pt idx="24">
                  <c:v>29952</c:v>
                </c:pt>
                <c:pt idx="25">
                  <c:v>30042</c:v>
                </c:pt>
                <c:pt idx="26">
                  <c:v>30133</c:v>
                </c:pt>
                <c:pt idx="27">
                  <c:v>30225</c:v>
                </c:pt>
                <c:pt idx="28">
                  <c:v>30317</c:v>
                </c:pt>
                <c:pt idx="29">
                  <c:v>30407</c:v>
                </c:pt>
                <c:pt idx="30">
                  <c:v>30498</c:v>
                </c:pt>
                <c:pt idx="31">
                  <c:v>30590</c:v>
                </c:pt>
                <c:pt idx="32">
                  <c:v>30682</c:v>
                </c:pt>
                <c:pt idx="33">
                  <c:v>30773</c:v>
                </c:pt>
                <c:pt idx="34">
                  <c:v>30864</c:v>
                </c:pt>
                <c:pt idx="35">
                  <c:v>30956</c:v>
                </c:pt>
                <c:pt idx="36">
                  <c:v>31048</c:v>
                </c:pt>
                <c:pt idx="37">
                  <c:v>31138</c:v>
                </c:pt>
                <c:pt idx="38">
                  <c:v>31229</c:v>
                </c:pt>
                <c:pt idx="39">
                  <c:v>31321</c:v>
                </c:pt>
                <c:pt idx="40">
                  <c:v>31413</c:v>
                </c:pt>
                <c:pt idx="41">
                  <c:v>31503</c:v>
                </c:pt>
                <c:pt idx="42">
                  <c:v>31594</c:v>
                </c:pt>
                <c:pt idx="43">
                  <c:v>31686</c:v>
                </c:pt>
                <c:pt idx="44">
                  <c:v>31778</c:v>
                </c:pt>
                <c:pt idx="45">
                  <c:v>31868</c:v>
                </c:pt>
                <c:pt idx="46">
                  <c:v>31959</c:v>
                </c:pt>
                <c:pt idx="47">
                  <c:v>32051</c:v>
                </c:pt>
                <c:pt idx="48">
                  <c:v>32143</c:v>
                </c:pt>
                <c:pt idx="49">
                  <c:v>32234</c:v>
                </c:pt>
                <c:pt idx="50">
                  <c:v>32325</c:v>
                </c:pt>
                <c:pt idx="51">
                  <c:v>32417</c:v>
                </c:pt>
                <c:pt idx="52">
                  <c:v>32509</c:v>
                </c:pt>
                <c:pt idx="53">
                  <c:v>32599</c:v>
                </c:pt>
                <c:pt idx="54">
                  <c:v>32690</c:v>
                </c:pt>
                <c:pt idx="55">
                  <c:v>32782</c:v>
                </c:pt>
                <c:pt idx="56">
                  <c:v>32874</c:v>
                </c:pt>
                <c:pt idx="57">
                  <c:v>32964</c:v>
                </c:pt>
                <c:pt idx="58">
                  <c:v>33055</c:v>
                </c:pt>
                <c:pt idx="59">
                  <c:v>33147</c:v>
                </c:pt>
                <c:pt idx="60">
                  <c:v>33239</c:v>
                </c:pt>
                <c:pt idx="61">
                  <c:v>33329</c:v>
                </c:pt>
                <c:pt idx="62">
                  <c:v>33420</c:v>
                </c:pt>
                <c:pt idx="63">
                  <c:v>33512</c:v>
                </c:pt>
                <c:pt idx="64">
                  <c:v>33604</c:v>
                </c:pt>
                <c:pt idx="65">
                  <c:v>33695</c:v>
                </c:pt>
                <c:pt idx="66">
                  <c:v>33786</c:v>
                </c:pt>
                <c:pt idx="67">
                  <c:v>33878</c:v>
                </c:pt>
                <c:pt idx="68">
                  <c:v>33970</c:v>
                </c:pt>
                <c:pt idx="69">
                  <c:v>34060</c:v>
                </c:pt>
                <c:pt idx="70">
                  <c:v>34151</c:v>
                </c:pt>
                <c:pt idx="71">
                  <c:v>34243</c:v>
                </c:pt>
                <c:pt idx="72">
                  <c:v>34335</c:v>
                </c:pt>
                <c:pt idx="73">
                  <c:v>34425</c:v>
                </c:pt>
                <c:pt idx="74">
                  <c:v>34516</c:v>
                </c:pt>
                <c:pt idx="75">
                  <c:v>34608</c:v>
                </c:pt>
                <c:pt idx="76">
                  <c:v>34700</c:v>
                </c:pt>
                <c:pt idx="77">
                  <c:v>34790</c:v>
                </c:pt>
                <c:pt idx="78">
                  <c:v>34881</c:v>
                </c:pt>
                <c:pt idx="79">
                  <c:v>34973</c:v>
                </c:pt>
                <c:pt idx="80">
                  <c:v>35065</c:v>
                </c:pt>
                <c:pt idx="81">
                  <c:v>35156</c:v>
                </c:pt>
                <c:pt idx="82">
                  <c:v>35247</c:v>
                </c:pt>
                <c:pt idx="83">
                  <c:v>35339</c:v>
                </c:pt>
                <c:pt idx="84">
                  <c:v>35431</c:v>
                </c:pt>
                <c:pt idx="85">
                  <c:v>35521</c:v>
                </c:pt>
                <c:pt idx="86">
                  <c:v>35612</c:v>
                </c:pt>
                <c:pt idx="87">
                  <c:v>35704</c:v>
                </c:pt>
                <c:pt idx="88">
                  <c:v>35796</c:v>
                </c:pt>
                <c:pt idx="89">
                  <c:v>35886</c:v>
                </c:pt>
                <c:pt idx="90">
                  <c:v>35977</c:v>
                </c:pt>
                <c:pt idx="91">
                  <c:v>36069</c:v>
                </c:pt>
                <c:pt idx="92">
                  <c:v>36161</c:v>
                </c:pt>
                <c:pt idx="93">
                  <c:v>36251</c:v>
                </c:pt>
                <c:pt idx="94">
                  <c:v>36342</c:v>
                </c:pt>
                <c:pt idx="95">
                  <c:v>36434</c:v>
                </c:pt>
                <c:pt idx="96">
                  <c:v>36526</c:v>
                </c:pt>
                <c:pt idx="97">
                  <c:v>36617</c:v>
                </c:pt>
                <c:pt idx="98">
                  <c:v>36708</c:v>
                </c:pt>
                <c:pt idx="99">
                  <c:v>36800</c:v>
                </c:pt>
                <c:pt idx="100">
                  <c:v>36892</c:v>
                </c:pt>
                <c:pt idx="101">
                  <c:v>36982</c:v>
                </c:pt>
                <c:pt idx="102">
                  <c:v>37073</c:v>
                </c:pt>
                <c:pt idx="103">
                  <c:v>37165</c:v>
                </c:pt>
                <c:pt idx="104">
                  <c:v>37257</c:v>
                </c:pt>
                <c:pt idx="105">
                  <c:v>37347</c:v>
                </c:pt>
                <c:pt idx="106">
                  <c:v>37438</c:v>
                </c:pt>
                <c:pt idx="107">
                  <c:v>37530</c:v>
                </c:pt>
                <c:pt idx="108">
                  <c:v>37622</c:v>
                </c:pt>
                <c:pt idx="109">
                  <c:v>37712</c:v>
                </c:pt>
                <c:pt idx="110">
                  <c:v>37803</c:v>
                </c:pt>
                <c:pt idx="111">
                  <c:v>37895</c:v>
                </c:pt>
                <c:pt idx="112">
                  <c:v>37987</c:v>
                </c:pt>
                <c:pt idx="113">
                  <c:v>38078</c:v>
                </c:pt>
                <c:pt idx="114">
                  <c:v>38169</c:v>
                </c:pt>
                <c:pt idx="115">
                  <c:v>38261</c:v>
                </c:pt>
                <c:pt idx="116">
                  <c:v>38353</c:v>
                </c:pt>
                <c:pt idx="117">
                  <c:v>38443</c:v>
                </c:pt>
                <c:pt idx="118">
                  <c:v>38534</c:v>
                </c:pt>
                <c:pt idx="119">
                  <c:v>38626</c:v>
                </c:pt>
                <c:pt idx="120">
                  <c:v>38718</c:v>
                </c:pt>
                <c:pt idx="121">
                  <c:v>38808</c:v>
                </c:pt>
                <c:pt idx="122">
                  <c:v>38899</c:v>
                </c:pt>
                <c:pt idx="123">
                  <c:v>38991</c:v>
                </c:pt>
                <c:pt idx="124">
                  <c:v>39083</c:v>
                </c:pt>
                <c:pt idx="125">
                  <c:v>39173</c:v>
                </c:pt>
                <c:pt idx="126">
                  <c:v>39264</c:v>
                </c:pt>
                <c:pt idx="127">
                  <c:v>39356</c:v>
                </c:pt>
                <c:pt idx="128">
                  <c:v>39448</c:v>
                </c:pt>
                <c:pt idx="129">
                  <c:v>39539</c:v>
                </c:pt>
                <c:pt idx="130">
                  <c:v>39630</c:v>
                </c:pt>
                <c:pt idx="131">
                  <c:v>39722</c:v>
                </c:pt>
                <c:pt idx="132">
                  <c:v>39814</c:v>
                </c:pt>
                <c:pt idx="133">
                  <c:v>39904</c:v>
                </c:pt>
                <c:pt idx="134">
                  <c:v>39995</c:v>
                </c:pt>
                <c:pt idx="135">
                  <c:v>40087</c:v>
                </c:pt>
                <c:pt idx="136">
                  <c:v>40179</c:v>
                </c:pt>
                <c:pt idx="137">
                  <c:v>40269</c:v>
                </c:pt>
                <c:pt idx="138">
                  <c:v>40360</c:v>
                </c:pt>
              </c:numCache>
            </c:numRef>
          </c:xVal>
          <c:yVal>
            <c:numRef>
              <c:f>Sheet1!$D$13:$D$151</c:f>
              <c:numCache>
                <c:formatCode>General</c:formatCode>
                <c:ptCount val="139"/>
                <c:pt idx="0">
                  <c:v>5.1974</c:v>
                </c:pt>
                <c:pt idx="1">
                  <c:v>5.2374999999999998</c:v>
                </c:pt>
                <c:pt idx="2">
                  <c:v>5.2778999999999998</c:v>
                </c:pt>
                <c:pt idx="3">
                  <c:v>5.3188999999999993</c:v>
                </c:pt>
                <c:pt idx="4">
                  <c:v>5.3616000000000001</c:v>
                </c:pt>
                <c:pt idx="5">
                  <c:v>5.4048999999999996</c:v>
                </c:pt>
                <c:pt idx="6">
                  <c:v>5.4496000000000002</c:v>
                </c:pt>
                <c:pt idx="7">
                  <c:v>5.4958999999999998</c:v>
                </c:pt>
                <c:pt idx="8">
                  <c:v>5.5436999999999994</c:v>
                </c:pt>
                <c:pt idx="9">
                  <c:v>5.5941000000000001</c:v>
                </c:pt>
                <c:pt idx="10">
                  <c:v>5.6455000000000002</c:v>
                </c:pt>
                <c:pt idx="11">
                  <c:v>5.6971000000000007</c:v>
                </c:pt>
                <c:pt idx="12">
                  <c:v>5.7483999999999993</c:v>
                </c:pt>
                <c:pt idx="13">
                  <c:v>5.7976000000000001</c:v>
                </c:pt>
                <c:pt idx="14">
                  <c:v>5.8437999999999999</c:v>
                </c:pt>
                <c:pt idx="15">
                  <c:v>5.8863000000000003</c:v>
                </c:pt>
                <c:pt idx="16">
                  <c:v>5.9236000000000004</c:v>
                </c:pt>
                <c:pt idx="17">
                  <c:v>5.9554999999999998</c:v>
                </c:pt>
                <c:pt idx="18">
                  <c:v>5.9851999999999999</c:v>
                </c:pt>
                <c:pt idx="19">
                  <c:v>6.0141999999999998</c:v>
                </c:pt>
                <c:pt idx="20">
                  <c:v>6.0446</c:v>
                </c:pt>
                <c:pt idx="21">
                  <c:v>6.0793999999999997</c:v>
                </c:pt>
                <c:pt idx="22">
                  <c:v>6.1173000000000002</c:v>
                </c:pt>
                <c:pt idx="23">
                  <c:v>6.1586999999999996</c:v>
                </c:pt>
                <c:pt idx="24">
                  <c:v>6.2046999999999999</c:v>
                </c:pt>
                <c:pt idx="25">
                  <c:v>6.2523</c:v>
                </c:pt>
                <c:pt idx="26">
                  <c:v>6.3008999999999995</c:v>
                </c:pt>
                <c:pt idx="27">
                  <c:v>6.3498000000000001</c:v>
                </c:pt>
                <c:pt idx="28">
                  <c:v>6.3963999999999999</c:v>
                </c:pt>
                <c:pt idx="29">
                  <c:v>6.4423000000000004</c:v>
                </c:pt>
                <c:pt idx="30">
                  <c:v>6.4883999999999995</c:v>
                </c:pt>
                <c:pt idx="31">
                  <c:v>6.5353000000000003</c:v>
                </c:pt>
                <c:pt idx="32">
                  <c:v>6.5843999999999996</c:v>
                </c:pt>
                <c:pt idx="33">
                  <c:v>6.6358999999999995</c:v>
                </c:pt>
                <c:pt idx="34">
                  <c:v>6.6893000000000002</c:v>
                </c:pt>
                <c:pt idx="35">
                  <c:v>6.7445000000000004</c:v>
                </c:pt>
                <c:pt idx="36">
                  <c:v>6.8016000000000005</c:v>
                </c:pt>
                <c:pt idx="37">
                  <c:v>6.8596000000000004</c:v>
                </c:pt>
                <c:pt idx="38">
                  <c:v>6.9181000000000008</c:v>
                </c:pt>
                <c:pt idx="39">
                  <c:v>6.9766000000000004</c:v>
                </c:pt>
                <c:pt idx="40">
                  <c:v>7.0343</c:v>
                </c:pt>
                <c:pt idx="41">
                  <c:v>7.0913000000000004</c:v>
                </c:pt>
                <c:pt idx="42">
                  <c:v>7.1479999999999997</c:v>
                </c:pt>
                <c:pt idx="43">
                  <c:v>7.2042999999999999</c:v>
                </c:pt>
                <c:pt idx="44">
                  <c:v>7.2605000000000004</c:v>
                </c:pt>
                <c:pt idx="45">
                  <c:v>7.3167999999999997</c:v>
                </c:pt>
                <c:pt idx="46">
                  <c:v>7.3731999999999998</c:v>
                </c:pt>
                <c:pt idx="47">
                  <c:v>7.4298000000000002</c:v>
                </c:pt>
                <c:pt idx="48">
                  <c:v>7.4866999999999999</c:v>
                </c:pt>
                <c:pt idx="49">
                  <c:v>7.5438999999999998</c:v>
                </c:pt>
                <c:pt idx="50">
                  <c:v>7.6013999999999999</c:v>
                </c:pt>
                <c:pt idx="51">
                  <c:v>7.6593</c:v>
                </c:pt>
                <c:pt idx="52">
                  <c:v>7.7176</c:v>
                </c:pt>
                <c:pt idx="53">
                  <c:v>7.7765000000000004</c:v>
                </c:pt>
                <c:pt idx="54">
                  <c:v>7.8356000000000003</c:v>
                </c:pt>
                <c:pt idx="55">
                  <c:v>7.8948999999999998</c:v>
                </c:pt>
                <c:pt idx="56">
                  <c:v>7.9541000000000004</c:v>
                </c:pt>
                <c:pt idx="57">
                  <c:v>8.0128000000000004</c:v>
                </c:pt>
                <c:pt idx="58">
                  <c:v>8.0708000000000002</c:v>
                </c:pt>
                <c:pt idx="59">
                  <c:v>8.1278000000000006</c:v>
                </c:pt>
                <c:pt idx="60">
                  <c:v>8.1836000000000002</c:v>
                </c:pt>
                <c:pt idx="61">
                  <c:v>8.2379999999999995</c:v>
                </c:pt>
                <c:pt idx="62">
                  <c:v>8.2917000000000005</c:v>
                </c:pt>
                <c:pt idx="63">
                  <c:v>8.3448999999999991</c:v>
                </c:pt>
                <c:pt idx="64">
                  <c:v>8.3979999999999997</c:v>
                </c:pt>
                <c:pt idx="65">
                  <c:v>8.4512999999999998</c:v>
                </c:pt>
                <c:pt idx="66">
                  <c:v>8.5053000000000001</c:v>
                </c:pt>
                <c:pt idx="67">
                  <c:v>8.5601000000000003</c:v>
                </c:pt>
                <c:pt idx="68">
                  <c:v>8.616299999999999</c:v>
                </c:pt>
                <c:pt idx="69">
                  <c:v>8.6738</c:v>
                </c:pt>
                <c:pt idx="70">
                  <c:v>8.7325999999999997</c:v>
                </c:pt>
                <c:pt idx="71">
                  <c:v>8.7927</c:v>
                </c:pt>
                <c:pt idx="72">
                  <c:v>8.8538999999999994</c:v>
                </c:pt>
                <c:pt idx="73">
                  <c:v>8.9161000000000001</c:v>
                </c:pt>
                <c:pt idx="74">
                  <c:v>8.9794999999999998</c:v>
                </c:pt>
                <c:pt idx="75">
                  <c:v>9.0440000000000005</c:v>
                </c:pt>
                <c:pt idx="76">
                  <c:v>9.1095000000000006</c:v>
                </c:pt>
                <c:pt idx="77">
                  <c:v>9.1762999999999995</c:v>
                </c:pt>
                <c:pt idx="78">
                  <c:v>9.2442000000000011</c:v>
                </c:pt>
                <c:pt idx="79">
                  <c:v>9.3132999999999999</c:v>
                </c:pt>
                <c:pt idx="80">
                  <c:v>9.383700000000001</c:v>
                </c:pt>
                <c:pt idx="81">
                  <c:v>9.4550999999999998</c:v>
                </c:pt>
                <c:pt idx="82">
                  <c:v>9.5277999999999992</c:v>
                </c:pt>
                <c:pt idx="83">
                  <c:v>9.6018999999999988</c:v>
                </c:pt>
                <c:pt idx="84">
                  <c:v>9.6772999999999989</c:v>
                </c:pt>
                <c:pt idx="85">
                  <c:v>9.7545999999999999</c:v>
                </c:pt>
                <c:pt idx="86">
                  <c:v>9.8335000000000008</c:v>
                </c:pt>
                <c:pt idx="87">
                  <c:v>9.914299999999999</c:v>
                </c:pt>
                <c:pt idx="88">
                  <c:v>9.9970999999999997</c:v>
                </c:pt>
                <c:pt idx="89">
                  <c:v>10.081700000000001</c:v>
                </c:pt>
                <c:pt idx="90">
                  <c:v>10.167899999999999</c:v>
                </c:pt>
                <c:pt idx="91">
                  <c:v>10.2554</c:v>
                </c:pt>
                <c:pt idx="92">
                  <c:v>10.343999999999999</c:v>
                </c:pt>
                <c:pt idx="93">
                  <c:v>10.433200000000001</c:v>
                </c:pt>
                <c:pt idx="94">
                  <c:v>10.523899999999999</c:v>
                </c:pt>
                <c:pt idx="95">
                  <c:v>10.616400000000001</c:v>
                </c:pt>
                <c:pt idx="96">
                  <c:v>10.710899999999999</c:v>
                </c:pt>
                <c:pt idx="97">
                  <c:v>10.8085</c:v>
                </c:pt>
                <c:pt idx="98">
                  <c:v>10.908200000000001</c:v>
                </c:pt>
                <c:pt idx="99">
                  <c:v>11.009499999999999</c:v>
                </c:pt>
                <c:pt idx="100">
                  <c:v>11.112299999999999</c:v>
                </c:pt>
                <c:pt idx="101">
                  <c:v>11.214600000000001</c:v>
                </c:pt>
                <c:pt idx="102">
                  <c:v>11.3161</c:v>
                </c:pt>
                <c:pt idx="103">
                  <c:v>11.416399999999999</c:v>
                </c:pt>
                <c:pt idx="104">
                  <c:v>11.513999999999999</c:v>
                </c:pt>
                <c:pt idx="105">
                  <c:v>11.610200000000001</c:v>
                </c:pt>
                <c:pt idx="106">
                  <c:v>11.704499999999999</c:v>
                </c:pt>
                <c:pt idx="107">
                  <c:v>11.7965</c:v>
                </c:pt>
                <c:pt idx="108">
                  <c:v>11.886799999999999</c:v>
                </c:pt>
                <c:pt idx="109">
                  <c:v>11.9741</c:v>
                </c:pt>
                <c:pt idx="110">
                  <c:v>12.0586</c:v>
                </c:pt>
                <c:pt idx="111">
                  <c:v>12.1404</c:v>
                </c:pt>
                <c:pt idx="112">
                  <c:v>12.219100000000001</c:v>
                </c:pt>
                <c:pt idx="113">
                  <c:v>12.2959</c:v>
                </c:pt>
                <c:pt idx="114">
                  <c:v>12.3712</c:v>
                </c:pt>
                <c:pt idx="115">
                  <c:v>12.445799999999998</c:v>
                </c:pt>
                <c:pt idx="116">
                  <c:v>12.5205</c:v>
                </c:pt>
                <c:pt idx="117">
                  <c:v>12.5953</c:v>
                </c:pt>
                <c:pt idx="118">
                  <c:v>12.6708</c:v>
                </c:pt>
                <c:pt idx="119">
                  <c:v>12.747299999999999</c:v>
                </c:pt>
                <c:pt idx="120">
                  <c:v>12.824999999999999</c:v>
                </c:pt>
                <c:pt idx="121">
                  <c:v>12.904399999999999</c:v>
                </c:pt>
                <c:pt idx="122">
                  <c:v>12.985299999999999</c:v>
                </c:pt>
                <c:pt idx="123">
                  <c:v>13.067399999999999</c:v>
                </c:pt>
                <c:pt idx="124">
                  <c:v>13.150799999999998</c:v>
                </c:pt>
                <c:pt idx="125">
                  <c:v>13.234500000000001</c:v>
                </c:pt>
                <c:pt idx="126">
                  <c:v>13.318700000000002</c:v>
                </c:pt>
                <c:pt idx="127">
                  <c:v>13.402899999999999</c:v>
                </c:pt>
                <c:pt idx="128">
                  <c:v>13.4864</c:v>
                </c:pt>
                <c:pt idx="129">
                  <c:v>13.57</c:v>
                </c:pt>
                <c:pt idx="130">
                  <c:v>13.651899999999999</c:v>
                </c:pt>
                <c:pt idx="131">
                  <c:v>13.731</c:v>
                </c:pt>
                <c:pt idx="132">
                  <c:v>13.806799999999999</c:v>
                </c:pt>
                <c:pt idx="133">
                  <c:v>13.8773</c:v>
                </c:pt>
                <c:pt idx="134">
                  <c:v>13.943100000000001</c:v>
                </c:pt>
                <c:pt idx="135">
                  <c:v>14.0045</c:v>
                </c:pt>
                <c:pt idx="136">
                  <c:v>14.061</c:v>
                </c:pt>
                <c:pt idx="137">
                  <c:v>14.1144</c:v>
                </c:pt>
                <c:pt idx="138">
                  <c:v>14.166799999999999</c:v>
                </c:pt>
              </c:numCache>
            </c:numRef>
          </c:yVal>
          <c:smooth val="0"/>
        </c:ser>
        <c:ser>
          <c:idx val="1"/>
          <c:order val="1"/>
          <c:spPr>
            <a:ln w="38099">
              <a:solidFill>
                <a:srgbClr val="FF0000"/>
              </a:solidFill>
              <a:prstDash val="solid"/>
            </a:ln>
          </c:spPr>
          <c:marker>
            <c:symbol val="none"/>
          </c:marker>
          <c:dPt>
            <c:idx val="132"/>
            <c:bubble3D val="0"/>
            <c:spPr>
              <a:ln w="19050">
                <a:noFill/>
              </a:ln>
            </c:spPr>
          </c:dPt>
          <c:dPt>
            <c:idx val="133"/>
            <c:bubble3D val="0"/>
            <c:spPr>
              <a:ln w="19050">
                <a:noFill/>
              </a:ln>
            </c:spPr>
          </c:dPt>
          <c:dPt>
            <c:idx val="134"/>
            <c:bubble3D val="0"/>
            <c:spPr>
              <a:ln w="19050">
                <a:noFill/>
              </a:ln>
            </c:spPr>
          </c:dPt>
          <c:dPt>
            <c:idx val="135"/>
            <c:bubble3D val="0"/>
            <c:spPr>
              <a:ln w="19050">
                <a:noFill/>
              </a:ln>
            </c:spPr>
          </c:dPt>
          <c:dPt>
            <c:idx val="136"/>
            <c:bubble3D val="0"/>
            <c:spPr>
              <a:ln w="19050">
                <a:noFill/>
              </a:ln>
            </c:spPr>
          </c:dPt>
          <c:dPt>
            <c:idx val="137"/>
            <c:bubble3D val="0"/>
            <c:spPr>
              <a:ln w="19050">
                <a:noFill/>
              </a:ln>
            </c:spPr>
          </c:dPt>
          <c:dPt>
            <c:idx val="138"/>
            <c:bubble3D val="0"/>
            <c:spPr>
              <a:ln w="19050">
                <a:noFill/>
              </a:ln>
            </c:spPr>
          </c:dPt>
          <c:xVal>
            <c:numRef>
              <c:f>Sheet1!$A$13:$A$151</c:f>
              <c:numCache>
                <c:formatCode>yyyy\-mm\-dd</c:formatCode>
                <c:ptCount val="139"/>
                <c:pt idx="0">
                  <c:v>27760</c:v>
                </c:pt>
                <c:pt idx="1">
                  <c:v>27851</c:v>
                </c:pt>
                <c:pt idx="2">
                  <c:v>27942</c:v>
                </c:pt>
                <c:pt idx="3">
                  <c:v>28034</c:v>
                </c:pt>
                <c:pt idx="4">
                  <c:v>28126</c:v>
                </c:pt>
                <c:pt idx="5">
                  <c:v>28216</c:v>
                </c:pt>
                <c:pt idx="6">
                  <c:v>28307</c:v>
                </c:pt>
                <c:pt idx="7">
                  <c:v>28399</c:v>
                </c:pt>
                <c:pt idx="8">
                  <c:v>28491</c:v>
                </c:pt>
                <c:pt idx="9">
                  <c:v>28581</c:v>
                </c:pt>
                <c:pt idx="10">
                  <c:v>28672</c:v>
                </c:pt>
                <c:pt idx="11">
                  <c:v>28764</c:v>
                </c:pt>
                <c:pt idx="12">
                  <c:v>28856</c:v>
                </c:pt>
                <c:pt idx="13">
                  <c:v>28946</c:v>
                </c:pt>
                <c:pt idx="14">
                  <c:v>29037</c:v>
                </c:pt>
                <c:pt idx="15">
                  <c:v>29129</c:v>
                </c:pt>
                <c:pt idx="16">
                  <c:v>29221</c:v>
                </c:pt>
                <c:pt idx="17">
                  <c:v>29312</c:v>
                </c:pt>
                <c:pt idx="18">
                  <c:v>29403</c:v>
                </c:pt>
                <c:pt idx="19">
                  <c:v>29495</c:v>
                </c:pt>
                <c:pt idx="20">
                  <c:v>29587</c:v>
                </c:pt>
                <c:pt idx="21">
                  <c:v>29677</c:v>
                </c:pt>
                <c:pt idx="22">
                  <c:v>29768</c:v>
                </c:pt>
                <c:pt idx="23">
                  <c:v>29860</c:v>
                </c:pt>
                <c:pt idx="24">
                  <c:v>29952</c:v>
                </c:pt>
                <c:pt idx="25">
                  <c:v>30042</c:v>
                </c:pt>
                <c:pt idx="26">
                  <c:v>30133</c:v>
                </c:pt>
                <c:pt idx="27">
                  <c:v>30225</c:v>
                </c:pt>
                <c:pt idx="28">
                  <c:v>30317</c:v>
                </c:pt>
                <c:pt idx="29">
                  <c:v>30407</c:v>
                </c:pt>
                <c:pt idx="30">
                  <c:v>30498</c:v>
                </c:pt>
                <c:pt idx="31">
                  <c:v>30590</c:v>
                </c:pt>
                <c:pt idx="32">
                  <c:v>30682</c:v>
                </c:pt>
                <c:pt idx="33">
                  <c:v>30773</c:v>
                </c:pt>
                <c:pt idx="34">
                  <c:v>30864</c:v>
                </c:pt>
                <c:pt idx="35">
                  <c:v>30956</c:v>
                </c:pt>
                <c:pt idx="36">
                  <c:v>31048</c:v>
                </c:pt>
                <c:pt idx="37">
                  <c:v>31138</c:v>
                </c:pt>
                <c:pt idx="38">
                  <c:v>31229</c:v>
                </c:pt>
                <c:pt idx="39">
                  <c:v>31321</c:v>
                </c:pt>
                <c:pt idx="40">
                  <c:v>31413</c:v>
                </c:pt>
                <c:pt idx="41">
                  <c:v>31503</c:v>
                </c:pt>
                <c:pt idx="42">
                  <c:v>31594</c:v>
                </c:pt>
                <c:pt idx="43">
                  <c:v>31686</c:v>
                </c:pt>
                <c:pt idx="44">
                  <c:v>31778</c:v>
                </c:pt>
                <c:pt idx="45">
                  <c:v>31868</c:v>
                </c:pt>
                <c:pt idx="46">
                  <c:v>31959</c:v>
                </c:pt>
                <c:pt idx="47">
                  <c:v>32051</c:v>
                </c:pt>
                <c:pt idx="48">
                  <c:v>32143</c:v>
                </c:pt>
                <c:pt idx="49">
                  <c:v>32234</c:v>
                </c:pt>
                <c:pt idx="50">
                  <c:v>32325</c:v>
                </c:pt>
                <c:pt idx="51">
                  <c:v>32417</c:v>
                </c:pt>
                <c:pt idx="52">
                  <c:v>32509</c:v>
                </c:pt>
                <c:pt idx="53">
                  <c:v>32599</c:v>
                </c:pt>
                <c:pt idx="54">
                  <c:v>32690</c:v>
                </c:pt>
                <c:pt idx="55">
                  <c:v>32782</c:v>
                </c:pt>
                <c:pt idx="56">
                  <c:v>32874</c:v>
                </c:pt>
                <c:pt idx="57">
                  <c:v>32964</c:v>
                </c:pt>
                <c:pt idx="58">
                  <c:v>33055</c:v>
                </c:pt>
                <c:pt idx="59">
                  <c:v>33147</c:v>
                </c:pt>
                <c:pt idx="60">
                  <c:v>33239</c:v>
                </c:pt>
                <c:pt idx="61">
                  <c:v>33329</c:v>
                </c:pt>
                <c:pt idx="62">
                  <c:v>33420</c:v>
                </c:pt>
                <c:pt idx="63">
                  <c:v>33512</c:v>
                </c:pt>
                <c:pt idx="64">
                  <c:v>33604</c:v>
                </c:pt>
                <c:pt idx="65">
                  <c:v>33695</c:v>
                </c:pt>
                <c:pt idx="66">
                  <c:v>33786</c:v>
                </c:pt>
                <c:pt idx="67">
                  <c:v>33878</c:v>
                </c:pt>
                <c:pt idx="68">
                  <c:v>33970</c:v>
                </c:pt>
                <c:pt idx="69">
                  <c:v>34060</c:v>
                </c:pt>
                <c:pt idx="70">
                  <c:v>34151</c:v>
                </c:pt>
                <c:pt idx="71">
                  <c:v>34243</c:v>
                </c:pt>
                <c:pt idx="72">
                  <c:v>34335</c:v>
                </c:pt>
                <c:pt idx="73">
                  <c:v>34425</c:v>
                </c:pt>
                <c:pt idx="74">
                  <c:v>34516</c:v>
                </c:pt>
                <c:pt idx="75">
                  <c:v>34608</c:v>
                </c:pt>
                <c:pt idx="76">
                  <c:v>34700</c:v>
                </c:pt>
                <c:pt idx="77">
                  <c:v>34790</c:v>
                </c:pt>
                <c:pt idx="78">
                  <c:v>34881</c:v>
                </c:pt>
                <c:pt idx="79">
                  <c:v>34973</c:v>
                </c:pt>
                <c:pt idx="80">
                  <c:v>35065</c:v>
                </c:pt>
                <c:pt idx="81">
                  <c:v>35156</c:v>
                </c:pt>
                <c:pt idx="82">
                  <c:v>35247</c:v>
                </c:pt>
                <c:pt idx="83">
                  <c:v>35339</c:v>
                </c:pt>
                <c:pt idx="84">
                  <c:v>35431</c:v>
                </c:pt>
                <c:pt idx="85">
                  <c:v>35521</c:v>
                </c:pt>
                <c:pt idx="86">
                  <c:v>35612</c:v>
                </c:pt>
                <c:pt idx="87">
                  <c:v>35704</c:v>
                </c:pt>
                <c:pt idx="88">
                  <c:v>35796</c:v>
                </c:pt>
                <c:pt idx="89">
                  <c:v>35886</c:v>
                </c:pt>
                <c:pt idx="90">
                  <c:v>35977</c:v>
                </c:pt>
                <c:pt idx="91">
                  <c:v>36069</c:v>
                </c:pt>
                <c:pt idx="92">
                  <c:v>36161</c:v>
                </c:pt>
                <c:pt idx="93">
                  <c:v>36251</c:v>
                </c:pt>
                <c:pt idx="94">
                  <c:v>36342</c:v>
                </c:pt>
                <c:pt idx="95">
                  <c:v>36434</c:v>
                </c:pt>
                <c:pt idx="96">
                  <c:v>36526</c:v>
                </c:pt>
                <c:pt idx="97">
                  <c:v>36617</c:v>
                </c:pt>
                <c:pt idx="98">
                  <c:v>36708</c:v>
                </c:pt>
                <c:pt idx="99">
                  <c:v>36800</c:v>
                </c:pt>
                <c:pt idx="100">
                  <c:v>36892</c:v>
                </c:pt>
                <c:pt idx="101">
                  <c:v>36982</c:v>
                </c:pt>
                <c:pt idx="102">
                  <c:v>37073</c:v>
                </c:pt>
                <c:pt idx="103">
                  <c:v>37165</c:v>
                </c:pt>
                <c:pt idx="104">
                  <c:v>37257</c:v>
                </c:pt>
                <c:pt idx="105">
                  <c:v>37347</c:v>
                </c:pt>
                <c:pt idx="106">
                  <c:v>37438</c:v>
                </c:pt>
                <c:pt idx="107">
                  <c:v>37530</c:v>
                </c:pt>
                <c:pt idx="108">
                  <c:v>37622</c:v>
                </c:pt>
                <c:pt idx="109">
                  <c:v>37712</c:v>
                </c:pt>
                <c:pt idx="110">
                  <c:v>37803</c:v>
                </c:pt>
                <c:pt idx="111">
                  <c:v>37895</c:v>
                </c:pt>
                <c:pt idx="112">
                  <c:v>37987</c:v>
                </c:pt>
                <c:pt idx="113">
                  <c:v>38078</c:v>
                </c:pt>
                <c:pt idx="114">
                  <c:v>38169</c:v>
                </c:pt>
                <c:pt idx="115">
                  <c:v>38261</c:v>
                </c:pt>
                <c:pt idx="116">
                  <c:v>38353</c:v>
                </c:pt>
                <c:pt idx="117">
                  <c:v>38443</c:v>
                </c:pt>
                <c:pt idx="118">
                  <c:v>38534</c:v>
                </c:pt>
                <c:pt idx="119">
                  <c:v>38626</c:v>
                </c:pt>
                <c:pt idx="120">
                  <c:v>38718</c:v>
                </c:pt>
                <c:pt idx="121">
                  <c:v>38808</c:v>
                </c:pt>
                <c:pt idx="122">
                  <c:v>38899</c:v>
                </c:pt>
                <c:pt idx="123">
                  <c:v>38991</c:v>
                </c:pt>
                <c:pt idx="124">
                  <c:v>39083</c:v>
                </c:pt>
                <c:pt idx="125">
                  <c:v>39173</c:v>
                </c:pt>
                <c:pt idx="126">
                  <c:v>39264</c:v>
                </c:pt>
                <c:pt idx="127">
                  <c:v>39356</c:v>
                </c:pt>
                <c:pt idx="128">
                  <c:v>39448</c:v>
                </c:pt>
                <c:pt idx="129">
                  <c:v>39539</c:v>
                </c:pt>
                <c:pt idx="130">
                  <c:v>39630</c:v>
                </c:pt>
                <c:pt idx="131">
                  <c:v>39722</c:v>
                </c:pt>
                <c:pt idx="132">
                  <c:v>39814</c:v>
                </c:pt>
                <c:pt idx="133">
                  <c:v>39904</c:v>
                </c:pt>
                <c:pt idx="134">
                  <c:v>39995</c:v>
                </c:pt>
                <c:pt idx="135">
                  <c:v>40087</c:v>
                </c:pt>
                <c:pt idx="136">
                  <c:v>40179</c:v>
                </c:pt>
                <c:pt idx="137">
                  <c:v>40269</c:v>
                </c:pt>
                <c:pt idx="138">
                  <c:v>40360</c:v>
                </c:pt>
              </c:numCache>
            </c:numRef>
          </c:xVal>
          <c:yVal>
            <c:numRef>
              <c:f>Sheet1!$E$13:$E$151</c:f>
              <c:numCache>
                <c:formatCode>General</c:formatCode>
                <c:ptCount val="139"/>
                <c:pt idx="0">
                  <c:v>5.0907</c:v>
                </c:pt>
                <c:pt idx="1">
                  <c:v>5.1288999999999998</c:v>
                </c:pt>
                <c:pt idx="2">
                  <c:v>5.1541000000000006</c:v>
                </c:pt>
                <c:pt idx="3">
                  <c:v>5.1914999999999996</c:v>
                </c:pt>
                <c:pt idx="4">
                  <c:v>5.2518000000000002</c:v>
                </c:pt>
                <c:pt idx="5">
                  <c:v>5.3561000000000005</c:v>
                </c:pt>
                <c:pt idx="6">
                  <c:v>5.4518999999999993</c:v>
                </c:pt>
                <c:pt idx="7">
                  <c:v>5.4508000000000001</c:v>
                </c:pt>
                <c:pt idx="8">
                  <c:v>5.4693999999999994</c:v>
                </c:pt>
                <c:pt idx="9">
                  <c:v>5.6846000000000005</c:v>
                </c:pt>
                <c:pt idx="10">
                  <c:v>5.7403000000000004</c:v>
                </c:pt>
                <c:pt idx="11">
                  <c:v>5.8162000000000003</c:v>
                </c:pt>
                <c:pt idx="12">
                  <c:v>5.8258999999999999</c:v>
                </c:pt>
                <c:pt idx="13">
                  <c:v>5.8313999999999995</c:v>
                </c:pt>
                <c:pt idx="14">
                  <c:v>5.8733000000000004</c:v>
                </c:pt>
                <c:pt idx="15">
                  <c:v>5.8895</c:v>
                </c:pt>
                <c:pt idx="16">
                  <c:v>5.9085000000000001</c:v>
                </c:pt>
                <c:pt idx="17">
                  <c:v>5.7873999999999999</c:v>
                </c:pt>
                <c:pt idx="18">
                  <c:v>5.7766000000000002</c:v>
                </c:pt>
                <c:pt idx="19">
                  <c:v>5.8834999999999997</c:v>
                </c:pt>
                <c:pt idx="20">
                  <c:v>6.0057</c:v>
                </c:pt>
                <c:pt idx="21">
                  <c:v>5.9577999999999998</c:v>
                </c:pt>
                <c:pt idx="22">
                  <c:v>6.0301999999999998</c:v>
                </c:pt>
                <c:pt idx="23">
                  <c:v>5.9551000000000007</c:v>
                </c:pt>
                <c:pt idx="24">
                  <c:v>5.8573000000000004</c:v>
                </c:pt>
                <c:pt idx="25">
                  <c:v>5.8891</c:v>
                </c:pt>
                <c:pt idx="26">
                  <c:v>5.8663999999999996</c:v>
                </c:pt>
                <c:pt idx="27">
                  <c:v>5.8710000000000004</c:v>
                </c:pt>
                <c:pt idx="28">
                  <c:v>5.944</c:v>
                </c:pt>
                <c:pt idx="29">
                  <c:v>6.0776000000000003</c:v>
                </c:pt>
                <c:pt idx="30">
                  <c:v>6.1974999999999998</c:v>
                </c:pt>
                <c:pt idx="31">
                  <c:v>6.3256000000000006</c:v>
                </c:pt>
                <c:pt idx="32">
                  <c:v>6.4483000000000006</c:v>
                </c:pt>
                <c:pt idx="33">
                  <c:v>6.5596000000000005</c:v>
                </c:pt>
                <c:pt idx="34">
                  <c:v>6.6233000000000004</c:v>
                </c:pt>
                <c:pt idx="35">
                  <c:v>6.6772999999999998</c:v>
                </c:pt>
                <c:pt idx="36">
                  <c:v>6.7403000000000004</c:v>
                </c:pt>
                <c:pt idx="37">
                  <c:v>6.7972999999999999</c:v>
                </c:pt>
                <c:pt idx="38">
                  <c:v>6.9035000000000002</c:v>
                </c:pt>
                <c:pt idx="39">
                  <c:v>6.9558999999999997</c:v>
                </c:pt>
                <c:pt idx="40">
                  <c:v>7.0228000000000002</c:v>
                </c:pt>
                <c:pt idx="41">
                  <c:v>7.0510000000000002</c:v>
                </c:pt>
                <c:pt idx="42">
                  <c:v>7.1189999999999998</c:v>
                </c:pt>
                <c:pt idx="43">
                  <c:v>7.1533999999999995</c:v>
                </c:pt>
                <c:pt idx="44">
                  <c:v>7.1929999999999996</c:v>
                </c:pt>
                <c:pt idx="45">
                  <c:v>7.2694999999999999</c:v>
                </c:pt>
                <c:pt idx="46">
                  <c:v>7.3326000000000002</c:v>
                </c:pt>
                <c:pt idx="47">
                  <c:v>7.4580000000000002</c:v>
                </c:pt>
                <c:pt idx="48">
                  <c:v>7.4965999999999999</c:v>
                </c:pt>
                <c:pt idx="49">
                  <c:v>7.5928999999999993</c:v>
                </c:pt>
                <c:pt idx="50">
                  <c:v>7.6321000000000003</c:v>
                </c:pt>
                <c:pt idx="51">
                  <c:v>7.734</c:v>
                </c:pt>
                <c:pt idx="52">
                  <c:v>7.8066000000000004</c:v>
                </c:pt>
                <c:pt idx="53">
                  <c:v>7.8650000000000002</c:v>
                </c:pt>
                <c:pt idx="54">
                  <c:v>7.9273999999999996</c:v>
                </c:pt>
                <c:pt idx="55">
                  <c:v>7.9447000000000001</c:v>
                </c:pt>
                <c:pt idx="56">
                  <c:v>8.0276999999999994</c:v>
                </c:pt>
                <c:pt idx="57">
                  <c:v>8.0595999999999997</c:v>
                </c:pt>
                <c:pt idx="58">
                  <c:v>8.0594999999999999</c:v>
                </c:pt>
                <c:pt idx="59">
                  <c:v>7.9888999999999992</c:v>
                </c:pt>
                <c:pt idx="60">
                  <c:v>7.9501999999999997</c:v>
                </c:pt>
                <c:pt idx="61">
                  <c:v>8.0038</c:v>
                </c:pt>
                <c:pt idx="62">
                  <c:v>8.0374999999999996</c:v>
                </c:pt>
                <c:pt idx="63">
                  <c:v>8.0690000000000008</c:v>
                </c:pt>
                <c:pt idx="64">
                  <c:v>8.1576000000000004</c:v>
                </c:pt>
                <c:pt idx="65">
                  <c:v>8.2442999999999991</c:v>
                </c:pt>
                <c:pt idx="66">
                  <c:v>8.3293999999999997</c:v>
                </c:pt>
                <c:pt idx="67">
                  <c:v>8.4169999999999998</c:v>
                </c:pt>
                <c:pt idx="68">
                  <c:v>8.4324999999999992</c:v>
                </c:pt>
                <c:pt idx="69">
                  <c:v>8.4863999999999997</c:v>
                </c:pt>
                <c:pt idx="70">
                  <c:v>8.5311000000000003</c:v>
                </c:pt>
                <c:pt idx="71">
                  <c:v>8.6437999999999988</c:v>
                </c:pt>
                <c:pt idx="72">
                  <c:v>8.7279</c:v>
                </c:pt>
                <c:pt idx="73">
                  <c:v>8.8472999999999988</c:v>
                </c:pt>
                <c:pt idx="74">
                  <c:v>8.9042999999999992</c:v>
                </c:pt>
                <c:pt idx="75">
                  <c:v>9.0032000000000014</c:v>
                </c:pt>
                <c:pt idx="76">
                  <c:v>9.0252999999999997</c:v>
                </c:pt>
                <c:pt idx="77">
                  <c:v>9.0447000000000006</c:v>
                </c:pt>
                <c:pt idx="78">
                  <c:v>9.1207000000000011</c:v>
                </c:pt>
                <c:pt idx="79">
                  <c:v>9.1842999999999986</c:v>
                </c:pt>
                <c:pt idx="80">
                  <c:v>9.2472000000000012</c:v>
                </c:pt>
                <c:pt idx="81">
                  <c:v>9.4070999999999998</c:v>
                </c:pt>
                <c:pt idx="82">
                  <c:v>9.4888999999999992</c:v>
                </c:pt>
                <c:pt idx="83">
                  <c:v>9.5924999999999994</c:v>
                </c:pt>
                <c:pt idx="84">
                  <c:v>9.6661999999999999</c:v>
                </c:pt>
                <c:pt idx="85">
                  <c:v>9.8095999999999997</c:v>
                </c:pt>
                <c:pt idx="86">
                  <c:v>9.9327000000000005</c:v>
                </c:pt>
                <c:pt idx="87">
                  <c:v>10.008899999999999</c:v>
                </c:pt>
                <c:pt idx="88">
                  <c:v>10.103399999999999</c:v>
                </c:pt>
                <c:pt idx="89">
                  <c:v>10.1943</c:v>
                </c:pt>
                <c:pt idx="90">
                  <c:v>10.328799999999999</c:v>
                </c:pt>
                <c:pt idx="91">
                  <c:v>10.5076</c:v>
                </c:pt>
                <c:pt idx="92">
                  <c:v>10.6012</c:v>
                </c:pt>
                <c:pt idx="93">
                  <c:v>10.683999999999999</c:v>
                </c:pt>
                <c:pt idx="94">
                  <c:v>10.819900000000001</c:v>
                </c:pt>
                <c:pt idx="95">
                  <c:v>11.014299999999999</c:v>
                </c:pt>
                <c:pt idx="96">
                  <c:v>11.042999999999999</c:v>
                </c:pt>
                <c:pt idx="97">
                  <c:v>11.2585</c:v>
                </c:pt>
                <c:pt idx="98">
                  <c:v>11.267899999999999</c:v>
                </c:pt>
                <c:pt idx="99">
                  <c:v>11.3345</c:v>
                </c:pt>
                <c:pt idx="100">
                  <c:v>11.2972</c:v>
                </c:pt>
                <c:pt idx="101">
                  <c:v>11.3713</c:v>
                </c:pt>
                <c:pt idx="102">
                  <c:v>11.3401</c:v>
                </c:pt>
                <c:pt idx="103">
                  <c:v>11.380100000000001</c:v>
                </c:pt>
                <c:pt idx="104">
                  <c:v>11.4779</c:v>
                </c:pt>
                <c:pt idx="105">
                  <c:v>11.538799999999998</c:v>
                </c:pt>
                <c:pt idx="106">
                  <c:v>11.596399999999999</c:v>
                </c:pt>
                <c:pt idx="107">
                  <c:v>11.598799999999999</c:v>
                </c:pt>
                <c:pt idx="108">
                  <c:v>11.645799999999999</c:v>
                </c:pt>
                <c:pt idx="109">
                  <c:v>11.738700000000001</c:v>
                </c:pt>
                <c:pt idx="110">
                  <c:v>11.935499999999999</c:v>
                </c:pt>
                <c:pt idx="111">
                  <c:v>12.0428</c:v>
                </c:pt>
                <c:pt idx="112">
                  <c:v>12.127600000000001</c:v>
                </c:pt>
                <c:pt idx="113">
                  <c:v>12.213799999999999</c:v>
                </c:pt>
                <c:pt idx="114">
                  <c:v>12.3035</c:v>
                </c:pt>
                <c:pt idx="115">
                  <c:v>12.410299999999999</c:v>
                </c:pt>
                <c:pt idx="116">
                  <c:v>12.5341</c:v>
                </c:pt>
                <c:pt idx="117">
                  <c:v>12.5875</c:v>
                </c:pt>
                <c:pt idx="118">
                  <c:v>12.683200000000001</c:v>
                </c:pt>
                <c:pt idx="119">
                  <c:v>12.748700000000001</c:v>
                </c:pt>
                <c:pt idx="120">
                  <c:v>12.915899999999999</c:v>
                </c:pt>
                <c:pt idx="121">
                  <c:v>12.9625</c:v>
                </c:pt>
                <c:pt idx="122">
                  <c:v>12.9659</c:v>
                </c:pt>
                <c:pt idx="123">
                  <c:v>13.060700000000001</c:v>
                </c:pt>
                <c:pt idx="124">
                  <c:v>13.0893</c:v>
                </c:pt>
                <c:pt idx="125">
                  <c:v>13.194100000000001</c:v>
                </c:pt>
                <c:pt idx="126">
                  <c:v>13.2685</c:v>
                </c:pt>
                <c:pt idx="127">
                  <c:v>13.3635</c:v>
                </c:pt>
                <c:pt idx="128">
                  <c:v>13.3392</c:v>
                </c:pt>
                <c:pt idx="129">
                  <c:v>13.359</c:v>
                </c:pt>
                <c:pt idx="130">
                  <c:v>13.2235</c:v>
                </c:pt>
                <c:pt idx="131">
                  <c:v>12.9937</c:v>
                </c:pt>
                <c:pt idx="132">
                  <c:v>12.832600000000001</c:v>
                </c:pt>
                <c:pt idx="133">
                  <c:v>12.81</c:v>
                </c:pt>
                <c:pt idx="134">
                  <c:v>12.860799999999999</c:v>
                </c:pt>
                <c:pt idx="135">
                  <c:v>13.019</c:v>
                </c:pt>
                <c:pt idx="136">
                  <c:v>13.1388</c:v>
                </c:pt>
                <c:pt idx="137">
                  <c:v>13.194900000000001</c:v>
                </c:pt>
                <c:pt idx="138">
                  <c:v>13.2774</c:v>
                </c:pt>
              </c:numCache>
            </c:numRef>
          </c:yVal>
          <c:smooth val="0"/>
        </c:ser>
        <c:dLbls>
          <c:showLegendKey val="0"/>
          <c:showVal val="0"/>
          <c:showCatName val="0"/>
          <c:showSerName val="0"/>
          <c:showPercent val="0"/>
          <c:showBubbleSize val="0"/>
        </c:dLbls>
        <c:axId val="64819200"/>
        <c:axId val="64820736"/>
      </c:scatterChart>
      <c:valAx>
        <c:axId val="64819200"/>
        <c:scaling>
          <c:orientation val="minMax"/>
          <c:max val="40450"/>
          <c:min val="28000"/>
        </c:scaling>
        <c:delete val="0"/>
        <c:axPos val="b"/>
        <c:numFmt formatCode="yyyy" sourceLinked="0"/>
        <c:majorTickMark val="out"/>
        <c:minorTickMark val="none"/>
        <c:tickLblPos val="nextTo"/>
        <c:spPr>
          <a:ln w="3175">
            <a:solidFill>
              <a:srgbClr val="000000"/>
            </a:solidFill>
            <a:prstDash val="solid"/>
          </a:ln>
        </c:spPr>
        <c:txPr>
          <a:bodyPr rot="5400000" vert="horz"/>
          <a:lstStyle/>
          <a:p>
            <a:pPr>
              <a:defRPr sz="1150" b="0" i="0" u="none" strike="noStrike" baseline="0">
                <a:solidFill>
                  <a:srgbClr val="000000"/>
                </a:solidFill>
                <a:latin typeface="Arial"/>
                <a:ea typeface="Arial"/>
                <a:cs typeface="Arial"/>
              </a:defRPr>
            </a:pPr>
            <a:endParaRPr lang="en-US"/>
          </a:p>
        </c:txPr>
        <c:crossAx val="64820736"/>
        <c:crosses val="autoZero"/>
        <c:crossBetween val="midCat"/>
      </c:valAx>
      <c:valAx>
        <c:axId val="64820736"/>
        <c:scaling>
          <c:orientation val="minMax"/>
          <c:max val="15"/>
          <c:min val="4"/>
        </c:scaling>
        <c:delete val="0"/>
        <c:axPos val="l"/>
        <c:majorGridlines>
          <c:spPr>
            <a:ln w="3175">
              <a:solidFill>
                <a:srgbClr val="000000"/>
              </a:solidFill>
              <a:prstDash val="solid"/>
            </a:ln>
          </c:spPr>
        </c:majorGridlines>
        <c:numFmt formatCode="0" sourceLinked="0"/>
        <c:majorTickMark val="out"/>
        <c:minorTickMark val="none"/>
        <c:tickLblPos val="nextTo"/>
        <c:spPr>
          <a:ln w="3175">
            <a:solidFill>
              <a:srgbClr val="000000"/>
            </a:solidFill>
            <a:prstDash val="solid"/>
          </a:ln>
        </c:spPr>
        <c:txPr>
          <a:bodyPr rot="0" vert="horz"/>
          <a:lstStyle/>
          <a:p>
            <a:pPr>
              <a:defRPr sz="1150" b="0" i="0" u="none" strike="noStrike" baseline="0">
                <a:solidFill>
                  <a:srgbClr val="000000"/>
                </a:solidFill>
                <a:latin typeface="Arial"/>
                <a:ea typeface="Arial"/>
                <a:cs typeface="Arial"/>
              </a:defRPr>
            </a:pPr>
            <a:endParaRPr lang="en-US"/>
          </a:p>
        </c:txPr>
        <c:crossAx val="64819200"/>
        <c:crosses val="autoZero"/>
        <c:crossBetween val="midCat"/>
      </c:valAx>
      <c:spPr>
        <a:solidFill>
          <a:srgbClr val="FFFFFF"/>
        </a:solidFill>
        <a:ln w="12700">
          <a:solidFill>
            <a:srgbClr val="808080"/>
          </a:solidFill>
          <a:prstDash val="solid"/>
        </a:ln>
      </c:spPr>
    </c:plotArea>
    <c:plotVisOnly val="1"/>
    <c:dispBlanksAs val="gap"/>
    <c:showDLblsOverMax val="0"/>
  </c:chart>
  <c:spPr>
    <a:solidFill>
      <a:srgbClr val="FFFFFF"/>
    </a:solidFill>
    <a:ln>
      <a:noFill/>
    </a:ln>
  </c:spPr>
  <c:txPr>
    <a:bodyPr/>
    <a:lstStyle/>
    <a:p>
      <a:pPr>
        <a:defRPr sz="975" b="0" i="0" u="none" strike="noStrike" baseline="0">
          <a:solidFill>
            <a:srgbClr val="000000"/>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CA" altLang="en-US"/>
          </a:p>
        </p:txBody>
      </p:sp>
      <p:sp>
        <p:nvSpPr>
          <p:cNvPr id="604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CA" altLang="en-US"/>
          </a:p>
        </p:txBody>
      </p:sp>
      <p:sp>
        <p:nvSpPr>
          <p:cNvPr id="604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CA" altLang="en-US"/>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itchFamily="34" charset="0"/>
              </a:defRPr>
            </a:lvl1pPr>
          </a:lstStyle>
          <a:p>
            <a:pPr>
              <a:defRPr/>
            </a:pPr>
            <a:fld id="{1B24A336-5E00-47C3-A0DA-0011B9C7DAD9}" type="slidenum">
              <a:rPr lang="en-CA" altLang="en-US"/>
              <a:pPr>
                <a:defRPr/>
              </a:pPr>
              <a:t>‹#›</a:t>
            </a:fld>
            <a:endParaRPr lang="en-CA" altLang="en-US"/>
          </a:p>
        </p:txBody>
      </p:sp>
    </p:spTree>
    <p:extLst>
      <p:ext uri="{BB962C8B-B14F-4D97-AF65-F5344CB8AC3E}">
        <p14:creationId xmlns:p14="http://schemas.microsoft.com/office/powerpoint/2010/main" val="920190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CA" altLang="en-US"/>
          </a:p>
        </p:txBody>
      </p:sp>
      <p:sp>
        <p:nvSpPr>
          <p:cNvPr id="614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CA" altLang="en-US"/>
          </a:p>
        </p:txBody>
      </p:sp>
      <p:sp>
        <p:nvSpPr>
          <p:cNvPr id="430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altLang="en-US" noProof="0" smtClean="0"/>
              <a:t>Click to edit Master text styles</a:t>
            </a:r>
          </a:p>
          <a:p>
            <a:pPr lvl="1"/>
            <a:r>
              <a:rPr lang="en-CA" altLang="en-US" noProof="0" smtClean="0"/>
              <a:t>Second level</a:t>
            </a:r>
          </a:p>
          <a:p>
            <a:pPr lvl="2"/>
            <a:r>
              <a:rPr lang="en-CA" altLang="en-US" noProof="0" smtClean="0"/>
              <a:t>Third level</a:t>
            </a:r>
          </a:p>
          <a:p>
            <a:pPr lvl="3"/>
            <a:r>
              <a:rPr lang="en-CA" altLang="en-US" noProof="0" smtClean="0"/>
              <a:t>Fourth level</a:t>
            </a:r>
          </a:p>
          <a:p>
            <a:pPr lvl="4"/>
            <a:r>
              <a:rPr lang="en-CA" altLang="en-US" noProof="0" smtClean="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CA" altLang="en-US"/>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itchFamily="34" charset="0"/>
              </a:defRPr>
            </a:lvl1pPr>
          </a:lstStyle>
          <a:p>
            <a:pPr>
              <a:defRPr/>
            </a:pPr>
            <a:fld id="{FE970798-4BB2-411D-BC4F-C9CF65EB8EBD}" type="slidenum">
              <a:rPr lang="en-CA" altLang="en-US"/>
              <a:pPr>
                <a:defRPr/>
              </a:pPr>
              <a:t>‹#›</a:t>
            </a:fld>
            <a:endParaRPr lang="en-CA" altLang="en-US"/>
          </a:p>
        </p:txBody>
      </p:sp>
    </p:spTree>
    <p:extLst>
      <p:ext uri="{BB962C8B-B14F-4D97-AF65-F5344CB8AC3E}">
        <p14:creationId xmlns:p14="http://schemas.microsoft.com/office/powerpoint/2010/main" val="11174629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6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E8330FD-575A-41CB-BBB4-34DF9DE5E3A9}" type="slidenum">
              <a:rPr lang="en-CA" altLang="en-US" sz="1200" smtClean="0">
                <a:latin typeface="Tahoma" charset="0"/>
              </a:rPr>
              <a:pPr eaLnBrk="1" hangingPunct="1"/>
              <a:t>3</a:t>
            </a:fld>
            <a:endParaRPr lang="en-CA" altLang="en-US" sz="1200" smtClean="0">
              <a:latin typeface="Tahoma"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Inclusions/exclusions in </a:t>
            </a:r>
            <a:r>
              <a:rPr lang="en-US" altLang="en-US" dirty="0" err="1" smtClean="0"/>
              <a:t>nGDP</a:t>
            </a:r>
            <a:endParaRPr lang="en-US" altLang="en-US" dirty="0" smtClean="0"/>
          </a:p>
          <a:p>
            <a:pPr eaLnBrk="1" hangingPunct="1"/>
            <a:r>
              <a:rPr lang="en-US" altLang="en-US" dirty="0" smtClean="0"/>
              <a:t>Only the final goods and services count; e.g., </a:t>
            </a:r>
          </a:p>
          <a:p>
            <a:pPr eaLnBrk="1" hangingPunct="1"/>
            <a:r>
              <a:rPr lang="en-US" altLang="en-US" dirty="0" smtClean="0"/>
              <a:t>Only the Dell computer you buy is counted, the parts inside the computer do not get counted</a:t>
            </a:r>
          </a:p>
          <a:p>
            <a:pPr eaLnBrk="1" hangingPunct="1"/>
            <a:r>
              <a:rPr lang="en-US" altLang="en-US" dirty="0" smtClean="0"/>
              <a:t>An Intel chip sold to your computer geek neighbor George is counted in GDP.</a:t>
            </a:r>
          </a:p>
          <a:p>
            <a:pPr eaLnBrk="1" hangingPunct="1"/>
            <a:r>
              <a:rPr lang="en-US" altLang="en-US" dirty="0" smtClean="0"/>
              <a:t>The 2008 Toyota you buy is counted, the tires that came with it are not counted.</a:t>
            </a:r>
          </a:p>
          <a:p>
            <a:pPr eaLnBrk="1" hangingPunct="1"/>
            <a:r>
              <a:rPr lang="en-US" altLang="en-US" dirty="0" smtClean="0"/>
              <a:t>Only goods that pass through organized/legal markets are counted.</a:t>
            </a:r>
          </a:p>
          <a:p>
            <a:pPr eaLnBrk="1" hangingPunct="1"/>
            <a:r>
              <a:rPr lang="en-US" altLang="en-US" dirty="0" smtClean="0"/>
              <a:t>Illegal gambling and drugs are not counted, neither are garage sales.</a:t>
            </a:r>
          </a:p>
          <a:p>
            <a:pPr eaLnBrk="1" hangingPunct="1"/>
            <a:endParaRPr lang="en-US" altLang="en-US" dirty="0" smtClean="0"/>
          </a:p>
          <a:p>
            <a:pPr eaLnBrk="1" hangingPunct="1"/>
            <a:r>
              <a:rPr lang="en-US" altLang="en-US" dirty="0" smtClean="0"/>
              <a:t>The “underground” economy is estimated by many to be more than 10% of GDP.</a:t>
            </a:r>
          </a:p>
          <a:p>
            <a:pPr eaLnBrk="1" hangingPunct="1"/>
            <a:r>
              <a:rPr lang="en-US" altLang="en-US" dirty="0" smtClean="0"/>
              <a:t>Leisure is not counted</a:t>
            </a:r>
          </a:p>
          <a:p>
            <a:pPr eaLnBrk="1" hangingPunct="1"/>
            <a:r>
              <a:rPr lang="en-US" altLang="en-US" dirty="0" smtClean="0"/>
              <a:t>GDP would be 44% higher if unpaid housework was included (Ann </a:t>
            </a:r>
            <a:r>
              <a:rPr lang="en-US" altLang="en-US" dirty="0" err="1" smtClean="0"/>
              <a:t>Chadeau</a:t>
            </a:r>
            <a:r>
              <a:rPr lang="en-US" altLang="en-US" dirty="0" smtClean="0"/>
              <a:t>, “What is Households’ Non-Market Production Worth?” OECD Economic Studies 18, 1992, pp. 85-103)</a:t>
            </a:r>
          </a:p>
          <a:p>
            <a:pPr eaLnBrk="1" hangingPunct="1"/>
            <a:r>
              <a:rPr lang="en-US" altLang="en-US" dirty="0" smtClean="0"/>
              <a:t>Only those goods produced within the boundaries of the USA are counted</a:t>
            </a:r>
          </a:p>
          <a:p>
            <a:pPr eaLnBrk="1" hangingPunct="1"/>
            <a:r>
              <a:rPr lang="en-US" altLang="en-US" dirty="0" smtClean="0"/>
              <a:t>Sales of used goods and existing homes are not counted</a:t>
            </a:r>
          </a:p>
          <a:p>
            <a:pPr eaLnBrk="1" hangingPunct="1"/>
            <a:r>
              <a:rPr lang="en-US" altLang="en-US" dirty="0" smtClean="0"/>
              <a:t>Purchases of stocks and bonds are not counted (these are loans not goods or services)</a:t>
            </a:r>
          </a:p>
          <a:p>
            <a:pPr eaLnBrk="1" hangingPunct="1"/>
            <a:r>
              <a:rPr lang="en-US" altLang="en-US" dirty="0" smtClean="0"/>
              <a:t>Wars and natural disasters over state GDP</a:t>
            </a:r>
          </a:p>
          <a:p>
            <a:pPr eaLnBrk="1" hangingPunct="1"/>
            <a:r>
              <a:rPr lang="en-US" altLang="en-US" dirty="0" smtClean="0"/>
              <a:t>Pollution (a bad) is not deducted from GDP</a:t>
            </a:r>
          </a:p>
          <a:p>
            <a:pPr eaLnBrk="1" hangingPunct="1"/>
            <a:endParaRPr lang="en-GB" altLang="en-US" dirty="0" smtClean="0"/>
          </a:p>
        </p:txBody>
      </p:sp>
    </p:spTree>
    <p:extLst>
      <p:ext uri="{BB962C8B-B14F-4D97-AF65-F5344CB8AC3E}">
        <p14:creationId xmlns:p14="http://schemas.microsoft.com/office/powerpoint/2010/main" val="2993547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 typeface="Wingdings" pitchFamily="2" charset="2"/>
              <a:buNone/>
            </a:pPr>
            <a:r>
              <a:rPr lang="en-US" altLang="en-US" dirty="0" smtClean="0"/>
              <a:t>Standard of Living over time </a:t>
            </a:r>
          </a:p>
          <a:p>
            <a:pPr eaLnBrk="1" hangingPunct="1"/>
            <a:r>
              <a:rPr lang="en-US" altLang="en-US" b="0" dirty="0" smtClean="0"/>
              <a:t>If the economic growth rate exceeds the grow rate of the population the current generation is better than previous generations</a:t>
            </a:r>
          </a:p>
          <a:p>
            <a:pPr lvl="1" eaLnBrk="1" hangingPunct="1"/>
            <a:r>
              <a:rPr lang="en-US" altLang="en-US" dirty="0" smtClean="0"/>
              <a:t>In 1967, real GDP in the United States was $3942.5 billion and the population of the United States was 198.712 million.</a:t>
            </a:r>
          </a:p>
          <a:p>
            <a:pPr algn="ctr" eaLnBrk="1" hangingPunct="1">
              <a:buFont typeface="Wingdings" pitchFamily="2" charset="2"/>
              <a:buNone/>
            </a:pPr>
            <a:endParaRPr lang="en-US" altLang="en-US" sz="1000" b="0" dirty="0" smtClean="0"/>
          </a:p>
          <a:p>
            <a:pPr algn="ctr" eaLnBrk="1" hangingPunct="1">
              <a:buFont typeface="Wingdings" pitchFamily="2" charset="2"/>
              <a:buNone/>
            </a:pPr>
            <a:r>
              <a:rPr lang="en-US" altLang="en-US" b="0" dirty="0" smtClean="0"/>
              <a:t>Real GDP per person in 1967 = $19,840</a:t>
            </a:r>
          </a:p>
          <a:p>
            <a:pPr algn="ctr" eaLnBrk="1" hangingPunct="1">
              <a:buFont typeface="Wingdings" pitchFamily="2" charset="2"/>
              <a:buNone/>
            </a:pPr>
            <a:endParaRPr lang="en-US" altLang="en-US" sz="600" b="0" dirty="0" smtClean="0"/>
          </a:p>
          <a:p>
            <a:pPr lvl="1" eaLnBrk="1" hangingPunct="1"/>
            <a:r>
              <a:rPr lang="en-US" altLang="en-US" dirty="0" smtClean="0"/>
              <a:t>In 2008, real GDP in the United States was $13,312.2 billion and the population of the United States was 304.06 million.</a:t>
            </a:r>
          </a:p>
          <a:p>
            <a:pPr algn="ctr" eaLnBrk="1" hangingPunct="1">
              <a:buFont typeface="Wingdings" pitchFamily="2" charset="2"/>
              <a:buNone/>
            </a:pPr>
            <a:endParaRPr lang="en-US" altLang="en-US" sz="1000" b="0" dirty="0" smtClean="0"/>
          </a:p>
          <a:p>
            <a:pPr algn="ctr" eaLnBrk="1" hangingPunct="1">
              <a:buFont typeface="Wingdings" pitchFamily="2" charset="2"/>
              <a:buNone/>
            </a:pPr>
            <a:r>
              <a:rPr lang="en-US" altLang="en-US" b="0" dirty="0" smtClean="0"/>
              <a:t>Real GDP per person in 2008 = $43,781</a:t>
            </a:r>
          </a:p>
          <a:p>
            <a:pPr algn="ctr" eaLnBrk="1" hangingPunct="1">
              <a:buFont typeface="Wingdings" pitchFamily="2" charset="2"/>
              <a:buNone/>
            </a:pPr>
            <a:endParaRPr lang="en-US" altLang="en-US" sz="600" b="0" dirty="0" smtClean="0"/>
          </a:p>
          <a:p>
            <a:pPr eaLnBrk="1" hangingPunct="1"/>
            <a:r>
              <a:rPr lang="en-US" altLang="en-US" b="0" dirty="0" smtClean="0"/>
              <a:t>If the population growth rate exceeds a country’s economic growth rate the current generation is worse off than previous generations.</a:t>
            </a:r>
          </a:p>
          <a:p>
            <a:endParaRPr lang="en-US" dirty="0"/>
          </a:p>
        </p:txBody>
      </p:sp>
      <p:sp>
        <p:nvSpPr>
          <p:cNvPr id="4" name="Slide Number Placeholder 3"/>
          <p:cNvSpPr>
            <a:spLocks noGrp="1"/>
          </p:cNvSpPr>
          <p:nvPr>
            <p:ph type="sldNum" sz="quarter" idx="10"/>
          </p:nvPr>
        </p:nvSpPr>
        <p:spPr/>
        <p:txBody>
          <a:bodyPr/>
          <a:lstStyle/>
          <a:p>
            <a:pPr>
              <a:defRPr/>
            </a:pPr>
            <a:fld id="{FE970798-4BB2-411D-BC4F-C9CF65EB8EBD}" type="slidenum">
              <a:rPr lang="en-CA" altLang="en-US" smtClean="0"/>
              <a:pPr>
                <a:defRPr/>
              </a:pPr>
              <a:t>4</a:t>
            </a:fld>
            <a:endParaRPr lang="en-CA" altLang="en-US"/>
          </a:p>
        </p:txBody>
      </p:sp>
    </p:spTree>
    <p:extLst>
      <p:ext uri="{BB962C8B-B14F-4D97-AF65-F5344CB8AC3E}">
        <p14:creationId xmlns:p14="http://schemas.microsoft.com/office/powerpoint/2010/main" val="2265879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412B388-6A44-45F3-A808-24A989E9E470}" type="slidenum">
              <a:rPr lang="en-CA" altLang="en-US" sz="1200" smtClean="0">
                <a:latin typeface="Tahoma" charset="0"/>
              </a:rPr>
              <a:pPr eaLnBrk="1" hangingPunct="1"/>
              <a:t>7</a:t>
            </a:fld>
            <a:endParaRPr lang="en-CA" altLang="en-US" sz="1200" smtClean="0">
              <a:latin typeface="Tahoma"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The Consumer Price Index (CPI) is a common measure of the PL</a:t>
            </a:r>
          </a:p>
          <a:p>
            <a:pPr eaLnBrk="1" hangingPunct="1"/>
            <a:endParaRPr lang="en-US" altLang="en-US" dirty="0" smtClean="0"/>
          </a:p>
          <a:p>
            <a:pPr eaLnBrk="1" hangingPunct="1"/>
            <a:r>
              <a:rPr lang="en-US" altLang="en-US" dirty="0" smtClean="0"/>
              <a:t>BLS calculates the CPI every month by computing a weighted average of the prices paid by urban consumers for a fixed market basket of consumer goods and services.</a:t>
            </a:r>
          </a:p>
          <a:p>
            <a:pPr eaLnBrk="1" hangingPunct="1"/>
            <a:endParaRPr lang="en-US" altLang="en-US" dirty="0" smtClean="0"/>
          </a:p>
          <a:p>
            <a:pPr eaLnBrk="1" hangingPunct="1"/>
            <a:r>
              <a:rPr lang="en-US" altLang="en-US" dirty="0" smtClean="0"/>
              <a:t>CPI is calculated each month by holding quantities in the basket constant over time. </a:t>
            </a:r>
          </a:p>
          <a:p>
            <a:pPr eaLnBrk="1" hangingPunct="1"/>
            <a:endParaRPr lang="en-US" altLang="en-US" dirty="0" smtClean="0"/>
          </a:p>
          <a:p>
            <a:pPr eaLnBrk="1" hangingPunct="1"/>
            <a:r>
              <a:rPr lang="en-US" altLang="en-US" dirty="0" smtClean="0"/>
              <a:t>The CPI basket in 2007 is based on information obtained from the Consumer Expenditure Survey conducted during 2005. </a:t>
            </a:r>
          </a:p>
          <a:p>
            <a:pPr eaLnBrk="1" hangingPunct="1"/>
            <a:endParaRPr lang="en-US" altLang="en-US" dirty="0" smtClean="0"/>
          </a:p>
          <a:p>
            <a:pPr eaLnBrk="1" hangingPunct="1"/>
            <a:r>
              <a:rPr lang="en-US" altLang="en-US" dirty="0" smtClean="0"/>
              <a:t>The survey is used to assign weights to each item in the CPI basket to reflect the average urban household’s consumption behavior.</a:t>
            </a:r>
          </a:p>
          <a:p>
            <a:pPr eaLnBrk="1" hangingPunct="1"/>
            <a:endParaRPr lang="en-US" altLang="en-US" dirty="0" smtClean="0"/>
          </a:p>
          <a:p>
            <a:pPr eaLnBrk="1" hangingPunct="1"/>
            <a:r>
              <a:rPr lang="en-US" altLang="en-US" dirty="0" smtClean="0"/>
              <a:t>Because the CPI is used to measure price changes, it is important that the prices recorded refer to exactly the same items.</a:t>
            </a:r>
          </a:p>
          <a:p>
            <a:pPr eaLnBrk="1" hangingPunct="1"/>
            <a:endParaRPr lang="en-US" altLang="en-US" dirty="0" smtClean="0"/>
          </a:p>
          <a:p>
            <a:pPr eaLnBrk="1" hangingPunct="1"/>
            <a:r>
              <a:rPr lang="en-US" altLang="en-US" dirty="0" smtClean="0"/>
              <a:t>We can use these numbers in the CPI to compare what a fixed basket of goods costs this month with what it cost in some previous month.</a:t>
            </a:r>
          </a:p>
          <a:p>
            <a:pPr eaLnBrk="1" hangingPunct="1"/>
            <a:endParaRPr lang="en-GB" altLang="en-US" dirty="0" smtClean="0"/>
          </a:p>
        </p:txBody>
      </p:sp>
    </p:spTree>
    <p:extLst>
      <p:ext uri="{BB962C8B-B14F-4D97-AF65-F5344CB8AC3E}">
        <p14:creationId xmlns:p14="http://schemas.microsoft.com/office/powerpoint/2010/main" val="818759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223C6B7-5E28-4336-AE9E-9ED18B795A7C}" type="slidenum">
              <a:rPr lang="en-CA" altLang="en-US" sz="1200" smtClean="0">
                <a:latin typeface="Tahoma" charset="0"/>
              </a:rPr>
              <a:pPr eaLnBrk="1" hangingPunct="1"/>
              <a:t>8</a:t>
            </a:fld>
            <a:endParaRPr lang="en-CA" altLang="en-US" sz="1200" smtClean="0">
              <a:latin typeface="Tahoma"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Wingdings" pitchFamily="2" charset="2"/>
              <a:buNone/>
            </a:pPr>
            <a:r>
              <a:rPr lang="en-US" altLang="en-US" sz="1600" dirty="0" smtClean="0"/>
              <a:t>Costs of expected inflation</a:t>
            </a:r>
            <a:r>
              <a:rPr lang="en-US" altLang="en-US" sz="1600" b="0" dirty="0" smtClean="0"/>
              <a:t> </a:t>
            </a:r>
          </a:p>
          <a:p>
            <a:pPr eaLnBrk="1" hangingPunct="1">
              <a:lnSpc>
                <a:spcPct val="105000"/>
              </a:lnSpc>
            </a:pPr>
            <a:r>
              <a:rPr lang="en-US" altLang="en-US" sz="1600" b="0" dirty="0" smtClean="0"/>
              <a:t>Menu costs – change posted prices</a:t>
            </a:r>
          </a:p>
          <a:p>
            <a:pPr eaLnBrk="1" hangingPunct="1">
              <a:lnSpc>
                <a:spcPct val="105000"/>
              </a:lnSpc>
            </a:pPr>
            <a:r>
              <a:rPr lang="en-US" altLang="en-US" sz="1600" b="0" dirty="0" smtClean="0"/>
              <a:t>Shoe leather costs – make more trips to the bank and search costs</a:t>
            </a:r>
          </a:p>
          <a:p>
            <a:pPr eaLnBrk="1" hangingPunct="1">
              <a:lnSpc>
                <a:spcPct val="105000"/>
              </a:lnSpc>
            </a:pPr>
            <a:r>
              <a:rPr lang="en-US" altLang="en-US" sz="1600" b="0" dirty="0" smtClean="0"/>
              <a:t>Psychic dislike – people don’t like paying more for the same stuff</a:t>
            </a:r>
          </a:p>
          <a:p>
            <a:pPr eaLnBrk="1" hangingPunct="1">
              <a:lnSpc>
                <a:spcPct val="105000"/>
              </a:lnSpc>
            </a:pPr>
            <a:r>
              <a:rPr lang="en-US" altLang="en-US" sz="1600" b="0" dirty="0" smtClean="0"/>
              <a:t>Inflation taxes – fixed interest rates</a:t>
            </a:r>
          </a:p>
          <a:p>
            <a:pPr eaLnBrk="1" hangingPunct="1">
              <a:lnSpc>
                <a:spcPct val="105000"/>
              </a:lnSpc>
              <a:buFont typeface="Wingdings" pitchFamily="2" charset="2"/>
              <a:buNone/>
            </a:pPr>
            <a:endParaRPr lang="en-US" altLang="en-US" sz="1600" b="0" dirty="0" smtClean="0"/>
          </a:p>
          <a:p>
            <a:pPr eaLnBrk="1" hangingPunct="1">
              <a:lnSpc>
                <a:spcPct val="105000"/>
              </a:lnSpc>
              <a:buFont typeface="Wingdings" pitchFamily="2" charset="2"/>
              <a:buNone/>
            </a:pPr>
            <a:r>
              <a:rPr lang="en-US" altLang="en-US" sz="1600" dirty="0" smtClean="0"/>
              <a:t>Inflation decreases the purchasing power of the dollar</a:t>
            </a:r>
            <a:endParaRPr lang="en-US" altLang="en-US" sz="1600" b="0" dirty="0" smtClean="0"/>
          </a:p>
          <a:p>
            <a:pPr eaLnBrk="1" hangingPunct="1">
              <a:lnSpc>
                <a:spcPct val="105000"/>
              </a:lnSpc>
            </a:pPr>
            <a:r>
              <a:rPr lang="en-US" altLang="en-US" sz="1600" b="0" dirty="0" smtClean="0"/>
              <a:t>The dollar does not go as far as it use to</a:t>
            </a:r>
          </a:p>
          <a:p>
            <a:pPr eaLnBrk="1" hangingPunct="1">
              <a:lnSpc>
                <a:spcPct val="105000"/>
              </a:lnSpc>
            </a:pPr>
            <a:r>
              <a:rPr lang="en-US" altLang="en-US" sz="1600" b="0" dirty="0" smtClean="0"/>
              <a:t>The </a:t>
            </a:r>
            <a:r>
              <a:rPr lang="en-US" altLang="en-US" sz="1600" dirty="0" smtClean="0"/>
              <a:t>nominal</a:t>
            </a:r>
            <a:r>
              <a:rPr lang="en-US" altLang="en-US" sz="1600" b="0" dirty="0" smtClean="0"/>
              <a:t> value of some thing is in </a:t>
            </a:r>
            <a:r>
              <a:rPr lang="en-US" altLang="en-US" sz="1600" b="0" i="1" dirty="0" smtClean="0"/>
              <a:t>current</a:t>
            </a:r>
            <a:r>
              <a:rPr lang="en-US" altLang="en-US" sz="1600" b="0" dirty="0" smtClean="0"/>
              <a:t> dollars</a:t>
            </a:r>
            <a:r>
              <a:rPr lang="en-US" altLang="en-US" sz="1600" b="0" i="1" dirty="0" smtClean="0"/>
              <a:t>.</a:t>
            </a:r>
          </a:p>
          <a:p>
            <a:pPr eaLnBrk="1" hangingPunct="1">
              <a:lnSpc>
                <a:spcPct val="105000"/>
              </a:lnSpc>
            </a:pPr>
            <a:r>
              <a:rPr lang="en-US" altLang="en-US" sz="1600" b="0" dirty="0" smtClean="0"/>
              <a:t>The </a:t>
            </a:r>
            <a:r>
              <a:rPr lang="en-US" altLang="en-US" sz="1600" dirty="0" smtClean="0"/>
              <a:t>real</a:t>
            </a:r>
            <a:r>
              <a:rPr lang="en-US" altLang="en-US" sz="1600" b="0" dirty="0" smtClean="0"/>
              <a:t> value of some thing is measured in the dollars of a given reference base year (e.g., CPI’s base year is 1983, GDP Deflator’s base year is 2005).</a:t>
            </a:r>
          </a:p>
          <a:p>
            <a:pPr eaLnBrk="1" hangingPunct="1">
              <a:lnSpc>
                <a:spcPct val="105000"/>
              </a:lnSpc>
            </a:pPr>
            <a:r>
              <a:rPr lang="en-US" altLang="en-US" sz="1600" b="0" dirty="0" smtClean="0"/>
              <a:t>Macroeconomics makes a big issue of the distinction between nominal values and real values:</a:t>
            </a:r>
          </a:p>
          <a:p>
            <a:pPr lvl="1" eaLnBrk="1" hangingPunct="1">
              <a:lnSpc>
                <a:spcPct val="65000"/>
              </a:lnSpc>
            </a:pPr>
            <a:r>
              <a:rPr lang="en-US" altLang="en-US" sz="1600" dirty="0" smtClean="0"/>
              <a:t>Nominal price and real price</a:t>
            </a:r>
          </a:p>
          <a:p>
            <a:pPr lvl="1" eaLnBrk="1" hangingPunct="1">
              <a:lnSpc>
                <a:spcPct val="65000"/>
              </a:lnSpc>
            </a:pPr>
            <a:r>
              <a:rPr lang="en-US" altLang="en-US" sz="1600" dirty="0" smtClean="0"/>
              <a:t>Nominal wage rate and real wage rate</a:t>
            </a:r>
          </a:p>
          <a:p>
            <a:pPr lvl="1" eaLnBrk="1" hangingPunct="1">
              <a:lnSpc>
                <a:spcPct val="65000"/>
              </a:lnSpc>
            </a:pPr>
            <a:r>
              <a:rPr lang="en-US" altLang="en-US" sz="1600" dirty="0" smtClean="0"/>
              <a:t>Nominal interest rate and real interest rate</a:t>
            </a:r>
          </a:p>
          <a:p>
            <a:pPr lvl="1" eaLnBrk="1" hangingPunct="1">
              <a:lnSpc>
                <a:spcPct val="65000"/>
              </a:lnSpc>
            </a:pPr>
            <a:r>
              <a:rPr lang="en-US" altLang="en-US" sz="1600" dirty="0" smtClean="0"/>
              <a:t>Nominal GDP and real GDP</a:t>
            </a:r>
          </a:p>
          <a:p>
            <a:pPr eaLnBrk="1" hangingPunct="1"/>
            <a:endParaRPr lang="en-GB" altLang="en-US" dirty="0" smtClean="0"/>
          </a:p>
        </p:txBody>
      </p:sp>
    </p:spTree>
    <p:extLst>
      <p:ext uri="{BB962C8B-B14F-4D97-AF65-F5344CB8AC3E}">
        <p14:creationId xmlns:p14="http://schemas.microsoft.com/office/powerpoint/2010/main" val="1800960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128A5D41-9B75-4D23-A660-03B2EF507AC1}" type="slidenum">
              <a:rPr lang="en-CA" altLang="en-US" sz="1200" smtClean="0">
                <a:latin typeface="Tahoma" charset="0"/>
              </a:rPr>
              <a:pPr eaLnBrk="1" hangingPunct="1"/>
              <a:t>9</a:t>
            </a:fld>
            <a:endParaRPr lang="en-CA" altLang="en-US" sz="1200" smtClean="0">
              <a:latin typeface="Tahoma"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2113911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AC05D8D0-29FF-455D-AF7F-B38CA7953B5B}" type="slidenum">
              <a:rPr lang="en-CA" altLang="en-US" sz="1200" smtClean="0">
                <a:latin typeface="Tahoma" charset="0"/>
              </a:rPr>
              <a:pPr eaLnBrk="1" hangingPunct="1"/>
              <a:t>10</a:t>
            </a:fld>
            <a:endParaRPr lang="en-CA" altLang="en-US" sz="1200" smtClean="0">
              <a:latin typeface="Tahoma"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en-US" smtClean="0"/>
              <a:t>Spend time helping students appreciate the distinction between real values and nominal values.</a:t>
            </a:r>
          </a:p>
        </p:txBody>
      </p:sp>
    </p:spTree>
    <p:extLst>
      <p:ext uri="{BB962C8B-B14F-4D97-AF65-F5344CB8AC3E}">
        <p14:creationId xmlns:p14="http://schemas.microsoft.com/office/powerpoint/2010/main" val="2028874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AC05D8D0-29FF-455D-AF7F-B38CA7953B5B}" type="slidenum">
              <a:rPr lang="en-CA" altLang="en-US" sz="1200" smtClean="0">
                <a:latin typeface="Tahoma" charset="0"/>
              </a:rPr>
              <a:pPr eaLnBrk="1" hangingPunct="1"/>
              <a:t>11</a:t>
            </a:fld>
            <a:endParaRPr lang="en-CA" altLang="en-US" sz="1200" smtClean="0">
              <a:latin typeface="Tahoma"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en-US" smtClean="0"/>
              <a:t>Spend time helping students appreciate the distinction between real values and nominal values.</a:t>
            </a:r>
          </a:p>
        </p:txBody>
      </p:sp>
    </p:spTree>
    <p:extLst>
      <p:ext uri="{BB962C8B-B14F-4D97-AF65-F5344CB8AC3E}">
        <p14:creationId xmlns:p14="http://schemas.microsoft.com/office/powerpoint/2010/main" val="2356975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AC05D8D0-29FF-455D-AF7F-B38CA7953B5B}" type="slidenum">
              <a:rPr lang="en-CA" altLang="en-US" sz="1200" smtClean="0">
                <a:latin typeface="Tahoma" charset="0"/>
              </a:rPr>
              <a:pPr eaLnBrk="1" hangingPunct="1"/>
              <a:t>12</a:t>
            </a:fld>
            <a:endParaRPr lang="en-CA" altLang="en-US" sz="1200" smtClean="0">
              <a:latin typeface="Tahoma"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en-US" smtClean="0"/>
              <a:t>Spend time helping students appreciate the distinction between real values and nominal values.</a:t>
            </a:r>
          </a:p>
        </p:txBody>
      </p:sp>
    </p:spTree>
    <p:extLst>
      <p:ext uri="{BB962C8B-B14F-4D97-AF65-F5344CB8AC3E}">
        <p14:creationId xmlns:p14="http://schemas.microsoft.com/office/powerpoint/2010/main" val="3634775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0EBDBB6-1624-471D-A1F1-C25D3759C356}" type="slidenum">
              <a:rPr lang="en-CA" altLang="en-US" sz="1200" smtClean="0">
                <a:latin typeface="Tahoma" charset="0"/>
              </a:rPr>
              <a:pPr eaLnBrk="1" hangingPunct="1"/>
              <a:t>15</a:t>
            </a:fld>
            <a:endParaRPr lang="en-CA" altLang="en-US" sz="1200" smtClean="0">
              <a:latin typeface="Tahoma"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2332181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ECEF3982-8787-43A3-8004-6860F2056A00}" type="slidenum">
              <a:rPr lang="en-CA" altLang="en-US" sz="1200" smtClean="0">
                <a:latin typeface="Tahoma" charset="0"/>
              </a:rPr>
              <a:pPr eaLnBrk="1" hangingPunct="1"/>
              <a:t>16</a:t>
            </a:fld>
            <a:endParaRPr lang="en-CA" altLang="en-US" sz="1200" smtClean="0">
              <a:latin typeface="Tahoma"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3150586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r>
              <a:rPr lang="en-US" altLang="en-US" sz="1600" dirty="0" smtClean="0"/>
              <a:t>The Current Population Survey is a joint project of the BLS and the Bureau of the Census</a:t>
            </a:r>
          </a:p>
          <a:p>
            <a:pPr lvl="1" eaLnBrk="1" hangingPunct="1"/>
            <a:r>
              <a:rPr lang="en-US" altLang="en-US" sz="1600" dirty="0" smtClean="0"/>
              <a:t>Every month, 1,600 CPS interviewers survey 60,000 households to establish job market status of each member of the household.</a:t>
            </a:r>
          </a:p>
          <a:p>
            <a:pPr lvl="1" eaLnBrk="1" hangingPunct="1"/>
            <a:r>
              <a:rPr lang="en-US" altLang="en-US" sz="1600" dirty="0" smtClean="0"/>
              <a:t>Working-age population (WAP) = all people aged 16 years and over not jailed, hospitalized, institutionalized nor in the U.S. Armed Forces. (WAP = </a:t>
            </a:r>
            <a:r>
              <a:rPr lang="en-US" altLang="en-US" sz="1600" i="1" dirty="0" smtClean="0"/>
              <a:t>L + </a:t>
            </a:r>
            <a:r>
              <a:rPr lang="en-US" altLang="en-US" sz="1600" dirty="0" smtClean="0"/>
              <a:t>those not in </a:t>
            </a:r>
            <a:r>
              <a:rPr lang="en-US" altLang="en-US" sz="1600" i="1" dirty="0" smtClean="0"/>
              <a:t>L</a:t>
            </a:r>
            <a:r>
              <a:rPr lang="en-US" altLang="en-US" sz="1200" i="1" dirty="0" smtClean="0"/>
              <a:t> </a:t>
            </a:r>
            <a:r>
              <a:rPr lang="en-US" altLang="en-US" sz="1600" dirty="0" smtClean="0"/>
              <a:t>)</a:t>
            </a:r>
          </a:p>
          <a:p>
            <a:pPr lvl="1" eaLnBrk="1" hangingPunct="1"/>
            <a:r>
              <a:rPr lang="en-US" altLang="en-US" sz="1600" dirty="0" smtClean="0"/>
              <a:t>Labor force (</a:t>
            </a:r>
            <a:r>
              <a:rPr lang="en-US" altLang="en-US" sz="1600" i="1" dirty="0" smtClean="0"/>
              <a:t>L</a:t>
            </a:r>
            <a:r>
              <a:rPr lang="en-US" altLang="en-US" sz="1600" dirty="0" smtClean="0"/>
              <a:t>) </a:t>
            </a:r>
            <a:r>
              <a:rPr lang="en-CA" altLang="en-US" sz="1600" dirty="0" smtClean="0">
                <a:cs typeface="Times New Roman" pitchFamily="18" charset="0"/>
              </a:rPr>
              <a:t>is the number of people employed plus the number unemployed (</a:t>
            </a:r>
            <a:r>
              <a:rPr lang="en-CA" altLang="en-US" sz="1600" i="1" dirty="0" smtClean="0">
                <a:cs typeface="Times New Roman" pitchFamily="18" charset="0"/>
              </a:rPr>
              <a:t>L</a:t>
            </a:r>
            <a:r>
              <a:rPr lang="en-CA" altLang="en-US" sz="1200" i="1" dirty="0" smtClean="0">
                <a:cs typeface="Times New Roman" pitchFamily="18" charset="0"/>
              </a:rPr>
              <a:t> </a:t>
            </a:r>
            <a:r>
              <a:rPr lang="en-CA" altLang="en-US" sz="1600" i="1" dirty="0" smtClean="0">
                <a:cs typeface="Times New Roman" pitchFamily="18" charset="0"/>
              </a:rPr>
              <a:t>=</a:t>
            </a:r>
            <a:r>
              <a:rPr lang="en-CA" altLang="en-US" sz="1200" i="1" dirty="0" smtClean="0">
                <a:cs typeface="Times New Roman" pitchFamily="18" charset="0"/>
              </a:rPr>
              <a:t> </a:t>
            </a:r>
            <a:r>
              <a:rPr lang="en-CA" altLang="en-US" sz="1600" i="1" dirty="0" smtClean="0">
                <a:cs typeface="Times New Roman" pitchFamily="18" charset="0"/>
              </a:rPr>
              <a:t>E</a:t>
            </a:r>
            <a:r>
              <a:rPr lang="en-CA" altLang="en-US" sz="1200" i="1" dirty="0" smtClean="0">
                <a:cs typeface="Times New Roman" pitchFamily="18" charset="0"/>
              </a:rPr>
              <a:t> </a:t>
            </a:r>
            <a:r>
              <a:rPr lang="en-CA" altLang="en-US" sz="1600" i="1" dirty="0" smtClean="0">
                <a:cs typeface="Times New Roman" pitchFamily="18" charset="0"/>
              </a:rPr>
              <a:t>+</a:t>
            </a:r>
            <a:r>
              <a:rPr lang="en-CA" altLang="en-US" sz="1200" i="1" dirty="0" smtClean="0">
                <a:cs typeface="Times New Roman" pitchFamily="18" charset="0"/>
              </a:rPr>
              <a:t> </a:t>
            </a:r>
            <a:r>
              <a:rPr lang="en-CA" altLang="en-US" sz="1600" i="1" dirty="0" smtClean="0">
                <a:cs typeface="Times New Roman" pitchFamily="18" charset="0"/>
              </a:rPr>
              <a:t>U </a:t>
            </a:r>
            <a:r>
              <a:rPr lang="en-CA" altLang="en-US" sz="1600" dirty="0" smtClean="0">
                <a:cs typeface="Times New Roman" pitchFamily="18" charset="0"/>
              </a:rPr>
              <a:t>).</a:t>
            </a:r>
            <a:r>
              <a:rPr lang="en-US" altLang="en-US" sz="1600" dirty="0" smtClean="0"/>
              <a:t> </a:t>
            </a:r>
          </a:p>
          <a:p>
            <a:pPr lvl="1" eaLnBrk="1" hangingPunct="1"/>
            <a:r>
              <a:rPr lang="en-US" altLang="en-US" sz="1600" dirty="0" smtClean="0"/>
              <a:t>The CPS counts as employed (</a:t>
            </a:r>
            <a:r>
              <a:rPr lang="en-US" altLang="en-US" sz="1600" i="1" dirty="0" smtClean="0"/>
              <a:t>E </a:t>
            </a:r>
            <a:r>
              <a:rPr lang="en-US" altLang="en-US" sz="1600" dirty="0" smtClean="0"/>
              <a:t>) all those in the WAP who, during the prior week, either</a:t>
            </a:r>
          </a:p>
          <a:p>
            <a:pPr lvl="2" eaLnBrk="1" hangingPunct="1">
              <a:buFont typeface="Wingdings" pitchFamily="2" charset="2"/>
              <a:buAutoNum type="arabicPeriod"/>
            </a:pPr>
            <a:r>
              <a:rPr lang="en-US" altLang="en-US" sz="1600" dirty="0" smtClean="0"/>
              <a:t>Worked at least 1 hour in a paid job or 15 hours unpaid in family business.</a:t>
            </a:r>
          </a:p>
          <a:p>
            <a:pPr lvl="2" eaLnBrk="1" hangingPunct="1">
              <a:buFont typeface="Wingdings" pitchFamily="2" charset="2"/>
              <a:buAutoNum type="arabicPeriod"/>
            </a:pPr>
            <a:r>
              <a:rPr lang="en-US" altLang="en-US" sz="1600" dirty="0" smtClean="0"/>
              <a:t>Were not working but who had jobs from which they were temporarily absent.</a:t>
            </a:r>
          </a:p>
          <a:p>
            <a:pPr lvl="1" eaLnBrk="1" hangingPunct="1"/>
            <a:r>
              <a:rPr lang="en-US" altLang="en-US" sz="1600" dirty="0" smtClean="0"/>
              <a:t>The CPS counts as unemployed (</a:t>
            </a:r>
            <a:r>
              <a:rPr lang="en-US" altLang="en-US" sz="1600" i="1" dirty="0" smtClean="0"/>
              <a:t>U </a:t>
            </a:r>
            <a:r>
              <a:rPr lang="en-US" altLang="en-US" sz="1600" dirty="0" smtClean="0"/>
              <a:t>) all those in the WAP who, during the prior week,</a:t>
            </a:r>
          </a:p>
          <a:p>
            <a:pPr lvl="2" eaLnBrk="1" hangingPunct="1">
              <a:buFont typeface="Wingdings" pitchFamily="2" charset="2"/>
              <a:buAutoNum type="arabicPeriod"/>
            </a:pPr>
            <a:r>
              <a:rPr lang="en-US" altLang="en-US" sz="1600" dirty="0" smtClean="0"/>
              <a:t>Weren’t working but were available for work, </a:t>
            </a:r>
          </a:p>
          <a:p>
            <a:pPr lvl="2" eaLnBrk="1" hangingPunct="1">
              <a:buFont typeface="Wingdings" pitchFamily="2" charset="2"/>
              <a:buAutoNum type="arabicPeriod"/>
            </a:pPr>
            <a:r>
              <a:rPr lang="en-US" altLang="en-US" sz="1600" dirty="0" smtClean="0"/>
              <a:t>Looked for work during the previous 4 weeks </a:t>
            </a:r>
            <a:r>
              <a:rPr lang="en-US" altLang="en-US" sz="1600" u="sng" dirty="0" smtClean="0"/>
              <a:t>OR</a:t>
            </a:r>
            <a:r>
              <a:rPr lang="en-US" altLang="en-US" sz="1600" i="1" dirty="0" smtClean="0"/>
              <a:t> </a:t>
            </a:r>
            <a:r>
              <a:rPr lang="en-US" altLang="en-US" sz="1600" dirty="0" smtClean="0"/>
              <a:t>were waiting to be recalled to a job from which they had been laid off.</a:t>
            </a:r>
            <a:endParaRPr lang="en-CA" altLang="en-US" sz="1600" dirty="0" smtClean="0"/>
          </a:p>
          <a:p>
            <a:endParaRPr lang="en-US" dirty="0"/>
          </a:p>
        </p:txBody>
      </p:sp>
      <p:sp>
        <p:nvSpPr>
          <p:cNvPr id="4" name="Slide Number Placeholder 3"/>
          <p:cNvSpPr>
            <a:spLocks noGrp="1"/>
          </p:cNvSpPr>
          <p:nvPr>
            <p:ph type="sldNum" sz="quarter" idx="10"/>
          </p:nvPr>
        </p:nvSpPr>
        <p:spPr/>
        <p:txBody>
          <a:bodyPr/>
          <a:lstStyle/>
          <a:p>
            <a:pPr>
              <a:defRPr/>
            </a:pPr>
            <a:fld id="{FE970798-4BB2-411D-BC4F-C9CF65EB8EBD}" type="slidenum">
              <a:rPr lang="en-CA" altLang="en-US" smtClean="0"/>
              <a:pPr>
                <a:defRPr/>
              </a:pPr>
              <a:t>17</a:t>
            </a:fld>
            <a:endParaRPr lang="en-CA" altLang="en-US"/>
          </a:p>
        </p:txBody>
      </p:sp>
    </p:spTree>
    <p:extLst>
      <p:ext uri="{BB962C8B-B14F-4D97-AF65-F5344CB8AC3E}">
        <p14:creationId xmlns:p14="http://schemas.microsoft.com/office/powerpoint/2010/main" val="1858535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3DBAAFB-7B81-4843-9517-BBDF76723A2A}" type="slidenum">
              <a:rPr lang="en-CA" altLang="en-US" sz="1200" smtClean="0">
                <a:latin typeface="Tahoma" charset="0"/>
              </a:rPr>
              <a:pPr eaLnBrk="1" hangingPunct="1"/>
              <a:t>20</a:t>
            </a:fld>
            <a:endParaRPr lang="en-CA" altLang="en-US" sz="1200" smtClean="0">
              <a:latin typeface="Tahoma" charset="0"/>
            </a:endParaRPr>
          </a:p>
        </p:txBody>
      </p:sp>
      <p:sp>
        <p:nvSpPr>
          <p:cNvPr id="70659" name="Rectangle 2"/>
          <p:cNvSpPr>
            <a:spLocks noGrp="1" noRot="1" noChangeAspect="1" noChangeArrowheads="1" noTextEdit="1"/>
          </p:cNvSpPr>
          <p:nvPr>
            <p:ph type="sldImg"/>
          </p:nvPr>
        </p:nvSpPr>
        <p:spPr>
          <a:xfrm>
            <a:off x="1144588" y="685800"/>
            <a:ext cx="4572000" cy="3429000"/>
          </a:xfrm>
          <a:ln/>
        </p:spPr>
      </p:sp>
      <p:sp>
        <p:nvSpPr>
          <p:cNvPr id="70660"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4010929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9D9D860-8DBA-43EE-9B52-060152A0ECF4}" type="slidenum">
              <a:rPr lang="en-CA" altLang="en-US" sz="1200" smtClean="0">
                <a:latin typeface="Tahoma" charset="0"/>
              </a:rPr>
              <a:pPr eaLnBrk="1" hangingPunct="1"/>
              <a:t>21</a:t>
            </a:fld>
            <a:endParaRPr lang="en-CA" altLang="en-US" sz="1200" smtClean="0">
              <a:latin typeface="Tahoma" charset="0"/>
            </a:endParaRPr>
          </a:p>
        </p:txBody>
      </p:sp>
      <p:sp>
        <p:nvSpPr>
          <p:cNvPr id="71683" name="Rectangle 2"/>
          <p:cNvSpPr>
            <a:spLocks noGrp="1" noRot="1" noChangeAspect="1" noChangeArrowheads="1" noTextEdit="1"/>
          </p:cNvSpPr>
          <p:nvPr>
            <p:ph type="sldImg"/>
          </p:nvPr>
        </p:nvSpPr>
        <p:spPr>
          <a:xfrm>
            <a:off x="1144588" y="685800"/>
            <a:ext cx="4572000" cy="3429000"/>
          </a:xfrm>
          <a:ln/>
        </p:spPr>
      </p:sp>
      <p:sp>
        <p:nvSpPr>
          <p:cNvPr id="71684"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015062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4C3DD555-3AF2-4CA8-8AB6-461E40A026DA}" type="slidenum">
              <a:rPr lang="en-CA" altLang="en-US" sz="1200" smtClean="0">
                <a:latin typeface="Tahoma" charset="0"/>
              </a:rPr>
              <a:pPr eaLnBrk="1" hangingPunct="1"/>
              <a:t>22</a:t>
            </a:fld>
            <a:endParaRPr lang="en-CA" altLang="en-US" sz="1200" smtClean="0">
              <a:latin typeface="Tahoma" charset="0"/>
            </a:endParaRPr>
          </a:p>
        </p:txBody>
      </p:sp>
      <p:sp>
        <p:nvSpPr>
          <p:cNvPr id="72707" name="Rectangle 2"/>
          <p:cNvSpPr>
            <a:spLocks noGrp="1" noRot="1" noChangeAspect="1" noChangeArrowheads="1" noTextEdit="1"/>
          </p:cNvSpPr>
          <p:nvPr>
            <p:ph type="sldImg"/>
          </p:nvPr>
        </p:nvSpPr>
        <p:spPr>
          <a:xfrm>
            <a:off x="1144588" y="685800"/>
            <a:ext cx="4572000" cy="3429000"/>
          </a:xfrm>
          <a:ln/>
        </p:spPr>
      </p:sp>
      <p:sp>
        <p:nvSpPr>
          <p:cNvPr id="72708"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2167010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F7E73B7-2778-4F75-8C9A-98537B6F7583}" type="slidenum">
              <a:rPr lang="en-CA" altLang="en-US" sz="1200" smtClean="0">
                <a:latin typeface="Tahoma" charset="0"/>
              </a:rPr>
              <a:pPr eaLnBrk="1" hangingPunct="1"/>
              <a:t>23</a:t>
            </a:fld>
            <a:endParaRPr lang="en-CA" altLang="en-US" sz="1200" smtClean="0">
              <a:latin typeface="Tahoma"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160063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96520EA-04FE-4A96-A0D8-92FA1E9171D1}" type="slidenum">
              <a:rPr lang="en-CA" altLang="en-US" sz="1200" smtClean="0">
                <a:latin typeface="Tahoma" charset="0"/>
              </a:rPr>
              <a:pPr eaLnBrk="1" hangingPunct="1"/>
              <a:t>24</a:t>
            </a:fld>
            <a:endParaRPr lang="en-CA" altLang="en-US" sz="1200" smtClean="0">
              <a:latin typeface="Tahoma"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196348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solidFill>
                  <a:prstClr val="black"/>
                </a:solidFill>
              </a:rPr>
              <a:pPr eaLnBrk="1" hangingPunct="1"/>
              <a:t>29</a:t>
            </a:fld>
            <a:endParaRPr lang="en-US" altLang="en-US" sz="1200">
              <a:solidFill>
                <a:prstClr val="black"/>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2586615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solidFill>
                  <a:prstClr val="black"/>
                </a:solidFill>
              </a:rPr>
              <a:pPr eaLnBrk="1" hangingPunct="1"/>
              <a:t>30</a:t>
            </a:fld>
            <a:endParaRPr lang="en-US" altLang="en-US" sz="1200">
              <a:solidFill>
                <a:prstClr val="black"/>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258661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solidFill>
                  <a:prstClr val="black"/>
                </a:solidFill>
              </a:rPr>
              <a:pPr eaLnBrk="1" hangingPunct="1"/>
              <a:t>31</a:t>
            </a:fld>
            <a:endParaRPr lang="en-US" altLang="en-US" sz="1200">
              <a:solidFill>
                <a:prstClr val="black"/>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258661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solidFill>
                  <a:prstClr val="black"/>
                </a:solidFill>
              </a:rPr>
              <a:pPr eaLnBrk="1" hangingPunct="1"/>
              <a:t>32</a:t>
            </a:fld>
            <a:endParaRPr lang="en-US" altLang="en-US" sz="1200">
              <a:solidFill>
                <a:prstClr val="black"/>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258661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solidFill>
                  <a:prstClr val="black"/>
                </a:solidFill>
              </a:rPr>
              <a:pPr eaLnBrk="1" hangingPunct="1"/>
              <a:t>33</a:t>
            </a:fld>
            <a:endParaRPr lang="en-US" altLang="en-US" sz="1200">
              <a:solidFill>
                <a:prstClr val="black"/>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258661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solidFill>
                  <a:prstClr val="black"/>
                </a:solidFill>
              </a:rPr>
              <a:pPr eaLnBrk="1" hangingPunct="1"/>
              <a:t>34</a:t>
            </a:fld>
            <a:endParaRPr lang="en-US" altLang="en-US" sz="1200">
              <a:solidFill>
                <a:prstClr val="black"/>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2586615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solidFill>
                  <a:prstClr val="black"/>
                </a:solidFill>
              </a:rPr>
              <a:pPr eaLnBrk="1" hangingPunct="1"/>
              <a:t>35</a:t>
            </a:fld>
            <a:endParaRPr lang="en-US" altLang="en-US" sz="1200">
              <a:solidFill>
                <a:prstClr val="black"/>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2586615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65" charset="0"/>
                <a:ea typeface="ヒラギノ角ゴ Pro W3" pitchFamily="-65" charset="-128"/>
              </a:defRPr>
            </a:lvl1pPr>
            <a:lvl2pPr marL="37931725" indent="-37474525" eaLnBrk="0" hangingPunct="0">
              <a:defRPr sz="2400">
                <a:solidFill>
                  <a:schemeClr val="tx1"/>
                </a:solidFill>
                <a:latin typeface="Times New Roman" pitchFamily="-65" charset="0"/>
                <a:ea typeface="ヒラギノ角ゴ Pro W3" pitchFamily="-65" charset="-128"/>
              </a:defRPr>
            </a:lvl2pPr>
            <a:lvl3pPr eaLnBrk="0" hangingPunct="0">
              <a:defRPr sz="2400">
                <a:solidFill>
                  <a:schemeClr val="tx1"/>
                </a:solidFill>
                <a:latin typeface="Times New Roman" pitchFamily="-65" charset="0"/>
                <a:ea typeface="ヒラギノ角ゴ Pro W3" pitchFamily="-65" charset="-128"/>
              </a:defRPr>
            </a:lvl3pPr>
            <a:lvl4pPr eaLnBrk="0" hangingPunct="0">
              <a:defRPr sz="2400">
                <a:solidFill>
                  <a:schemeClr val="tx1"/>
                </a:solidFill>
                <a:latin typeface="Times New Roman" pitchFamily="-65" charset="0"/>
                <a:ea typeface="ヒラギノ角ゴ Pro W3" pitchFamily="-65" charset="-128"/>
              </a:defRPr>
            </a:lvl4pPr>
            <a:lvl5pPr eaLnBrk="0" hangingPunct="0">
              <a:defRPr sz="2400">
                <a:solidFill>
                  <a:schemeClr val="tx1"/>
                </a:solidFill>
                <a:latin typeface="Times New Roman" pitchFamily="-65" charset="0"/>
                <a:ea typeface="ヒラギノ角ゴ Pro W3" pitchFamily="-65" charset="-128"/>
              </a:defRPr>
            </a:lvl5pPr>
            <a:lvl6pPr marL="4572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6pPr>
            <a:lvl7pPr marL="9144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7pPr>
            <a:lvl8pPr marL="13716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8pPr>
            <a:lvl9pPr marL="1828800" eaLnBrk="0" fontAlgn="base" hangingPunct="0">
              <a:spcBef>
                <a:spcPct val="0"/>
              </a:spcBef>
              <a:spcAft>
                <a:spcPct val="0"/>
              </a:spcAft>
              <a:defRPr sz="2400">
                <a:solidFill>
                  <a:schemeClr val="tx1"/>
                </a:solidFill>
                <a:latin typeface="Times New Roman" pitchFamily="-65" charset="0"/>
                <a:ea typeface="ヒラギノ角ゴ Pro W3" pitchFamily="-65" charset="-128"/>
              </a:defRPr>
            </a:lvl9pPr>
          </a:lstStyle>
          <a:p>
            <a:pPr eaLnBrk="1" hangingPunct="1"/>
            <a:fld id="{27B3F947-1967-453A-A75F-B3B3B695AAFA}" type="slidenum">
              <a:rPr lang="en-US" altLang="en-US" sz="1200">
                <a:solidFill>
                  <a:prstClr val="black"/>
                </a:solidFill>
              </a:rPr>
              <a:pPr eaLnBrk="1" hangingPunct="1"/>
              <a:t>36</a:t>
            </a:fld>
            <a:endParaRPr lang="en-US" altLang="en-US" sz="1200">
              <a:solidFill>
                <a:prstClr val="black"/>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65" charset="0"/>
              <a:ea typeface="ヒラギノ角ゴ Pro W3" pitchFamily="-65" charset="-128"/>
            </a:endParaRPr>
          </a:p>
        </p:txBody>
      </p:sp>
    </p:spTree>
    <p:extLst>
      <p:ext uri="{BB962C8B-B14F-4D97-AF65-F5344CB8AC3E}">
        <p14:creationId xmlns:p14="http://schemas.microsoft.com/office/powerpoint/2010/main" val="3258661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64731488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7588622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24017045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4038600" cy="4975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219200"/>
            <a:ext cx="4038600" cy="4975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4249624"/>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208672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84409812"/>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1951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8655025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6550989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83607051"/>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59658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59658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06057569"/>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219200"/>
            <a:ext cx="4038600"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219200"/>
            <a:ext cx="4038600"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78620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219200"/>
            <a:ext cx="4038600"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219200"/>
            <a:ext cx="4038600" cy="24114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0" y="3783013"/>
            <a:ext cx="4038600" cy="2411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35763240"/>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81000" y="228600"/>
            <a:ext cx="8229600" cy="59658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3760926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81000" y="228600"/>
            <a:ext cx="8229600" cy="5334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81000" y="1219200"/>
            <a:ext cx="4038600" cy="24114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219200"/>
            <a:ext cx="4038600" cy="24114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81000" y="3783013"/>
            <a:ext cx="4038600" cy="2411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572000" y="3783013"/>
            <a:ext cx="4038600" cy="2411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2921546"/>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199923419"/>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50749749"/>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745787971"/>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95400"/>
            <a:ext cx="4038600" cy="4886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295400"/>
            <a:ext cx="4038600" cy="4886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8549696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46600044"/>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8932071"/>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5890309"/>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10124058"/>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38321030"/>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47826"/>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30188"/>
            <a:ext cx="2057400" cy="59515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30188"/>
            <a:ext cx="6019800" cy="59515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50794118"/>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279968805"/>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12397694"/>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933797077"/>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143000"/>
            <a:ext cx="40386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143000"/>
            <a:ext cx="40386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44621529"/>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58672233"/>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15991736"/>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317643"/>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2367066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17714586"/>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29020062"/>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43090915"/>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626226113"/>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42013976"/>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98725984"/>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954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2954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71822353"/>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11351329"/>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63881633"/>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1007856"/>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37469127"/>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7373118"/>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42941966"/>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45370480"/>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295400"/>
            <a:ext cx="40386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295400"/>
            <a:ext cx="40386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56779474"/>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533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81000" y="1295400"/>
            <a:ext cx="8229600" cy="5257800"/>
          </a:xfrm>
        </p:spPr>
        <p:txBody>
          <a:bodyPr/>
          <a:lstStyle/>
          <a:p>
            <a:pPr lvl="0"/>
            <a:endParaRPr lang="en-US" noProof="0" smtClean="0"/>
          </a:p>
        </p:txBody>
      </p:sp>
    </p:spTree>
    <p:extLst>
      <p:ext uri="{BB962C8B-B14F-4D97-AF65-F5344CB8AC3E}">
        <p14:creationId xmlns:p14="http://schemas.microsoft.com/office/powerpoint/2010/main" val="3813662889"/>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219200"/>
            <a:ext cx="4038600"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219200"/>
            <a:ext cx="4038600" cy="24114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0" y="3783013"/>
            <a:ext cx="4038600" cy="2411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22410548"/>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8585944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339549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0491562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219200"/>
            <a:ext cx="4191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191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299902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018566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193265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94199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74077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216437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478830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
            <a:ext cx="21336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76200"/>
            <a:ext cx="62484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905614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76200"/>
            <a:ext cx="8229600" cy="6858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04800" y="1219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04800" y="3886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886200"/>
            <a:ext cx="41910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48648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theme" Target="../theme/theme4.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5.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body" idx="1"/>
          </p:nvPr>
        </p:nvSpPr>
        <p:spPr bwMode="auto">
          <a:xfrm>
            <a:off x="381000" y="1219200"/>
            <a:ext cx="8229600" cy="49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10243"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lr>
          <a:schemeClr val="tx1"/>
        </a:buClr>
        <a:buFont typeface="Wingdings" pitchFamily="2" charset="2"/>
        <a:buChar char="§"/>
        <a:defRPr b="1">
          <a:solidFill>
            <a:schemeClr val="tx1"/>
          </a:solidFill>
          <a:latin typeface="+mn-lt"/>
          <a:ea typeface="+mn-ea"/>
          <a:cs typeface="+mn-cs"/>
        </a:defRPr>
      </a:lvl1pPr>
      <a:lvl2pPr marL="857250" indent="-40005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31445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65735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bwMode="auto">
          <a:xfrm>
            <a:off x="381000" y="1295400"/>
            <a:ext cx="8229600" cy="488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When you have completed your study of this chapter, you will be able to</a:t>
            </a:r>
            <a:endParaRPr lang="en-CA" altLang="en-US" smtClean="0"/>
          </a:p>
          <a:p>
            <a:pPr lvl="1"/>
            <a:r>
              <a:rPr lang="en-US" altLang="en-US" smtClean="0"/>
              <a:t>This text is an example of a two line long checkpoint item</a:t>
            </a:r>
          </a:p>
        </p:txBody>
      </p:sp>
      <p:sp>
        <p:nvSpPr>
          <p:cNvPr id="11267" name="Rectangle 3"/>
          <p:cNvSpPr>
            <a:spLocks noGrp="1" noChangeArrowheads="1"/>
          </p:cNvSpPr>
          <p:nvPr>
            <p:ph type="title"/>
          </p:nvPr>
        </p:nvSpPr>
        <p:spPr bwMode="auto">
          <a:xfrm>
            <a:off x="381000" y="230188"/>
            <a:ext cx="8229600"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 H A P T E R   C H E C K L I S T</a:t>
            </a:r>
            <a:endParaRPr lang="en-CA" altLang="en-US" smtClean="0"/>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631825" indent="-174625"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bwMode="auto">
          <a:xfrm>
            <a:off x="381000" y="1143000"/>
            <a:ext cx="8229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12291"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
        <p:nvSpPr>
          <p:cNvPr id="3076" name="Rectangle 4"/>
          <p:cNvSpPr>
            <a:spLocks noChangeArrowheads="1"/>
          </p:cNvSpPr>
          <p:nvPr/>
        </p:nvSpPr>
        <p:spPr bwMode="auto">
          <a:xfrm>
            <a:off x="4610100" y="1892300"/>
            <a:ext cx="4114800" cy="4648200"/>
          </a:xfrm>
          <a:prstGeom prst="rect">
            <a:avLst/>
          </a:prstGeom>
          <a:noFill/>
          <a:ln w="9525">
            <a:noFill/>
            <a:miter lim="800000"/>
            <a:headEnd/>
            <a:tailEnd/>
          </a:ln>
        </p:spPr>
        <p:txBody>
          <a:bodyPr/>
          <a:lstStyle/>
          <a:p>
            <a:pPr marL="342900" indent="-342900">
              <a:spcBef>
                <a:spcPct val="20000"/>
              </a:spcBef>
              <a:buClr>
                <a:schemeClr val="tx1"/>
              </a:buClr>
              <a:buFont typeface="Wingdings" pitchFamily="2" charset="2"/>
              <a:buChar char="§"/>
              <a:defRPr/>
            </a:pPr>
            <a:endParaRPr lang="en-CA" altLang="en-US" sz="1800" b="1">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lr>
          <a:schemeClr val="tx1"/>
        </a:buClr>
        <a:buFont typeface="Wingdings" pitchFamily="2" charset="2"/>
        <a:buChar char="§"/>
        <a:defRPr b="1">
          <a:solidFill>
            <a:schemeClr val="tx1"/>
          </a:solidFill>
          <a:latin typeface="+mn-lt"/>
          <a:ea typeface="+mn-ea"/>
          <a:cs typeface="+mn-cs"/>
        </a:defRPr>
      </a:lvl1pPr>
      <a:lvl2pPr marL="8001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314450" indent="-34290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828800" indent="-228600" algn="l" rtl="0" eaLnBrk="0" fontAlgn="base" hangingPunct="0">
        <a:spcBef>
          <a:spcPct val="20000"/>
        </a:spcBef>
        <a:spcAft>
          <a:spcPct val="0"/>
        </a:spcAft>
        <a:buChar char="–"/>
        <a:defRPr sz="2000">
          <a:solidFill>
            <a:schemeClr val="tx1"/>
          </a:solidFill>
          <a:latin typeface="Arial" charset="0"/>
        </a:defRPr>
      </a:lvl4pPr>
      <a:lvl5pPr marL="2171700" indent="-228600" algn="l" rtl="0" eaLnBrk="0" fontAlgn="base" hangingPunct="0">
        <a:spcBef>
          <a:spcPct val="20000"/>
        </a:spcBef>
        <a:spcAft>
          <a:spcPct val="0"/>
        </a:spcAft>
        <a:buChar char="»"/>
        <a:defRPr sz="2000">
          <a:solidFill>
            <a:schemeClr val="tx1"/>
          </a:solidFill>
          <a:latin typeface="Arial" charset="0"/>
        </a:defRPr>
      </a:lvl5pPr>
      <a:lvl6pPr marL="2628900" indent="-228600" algn="l" rtl="0" fontAlgn="base">
        <a:spcBef>
          <a:spcPct val="20000"/>
        </a:spcBef>
        <a:spcAft>
          <a:spcPct val="0"/>
        </a:spcAft>
        <a:buChar char="»"/>
        <a:defRPr sz="2000">
          <a:solidFill>
            <a:schemeClr val="tx1"/>
          </a:solidFill>
          <a:latin typeface="Arial" charset="0"/>
        </a:defRPr>
      </a:lvl6pPr>
      <a:lvl7pPr marL="3086100" indent="-228600" algn="l" rtl="0" fontAlgn="base">
        <a:spcBef>
          <a:spcPct val="20000"/>
        </a:spcBef>
        <a:spcAft>
          <a:spcPct val="0"/>
        </a:spcAft>
        <a:buChar char="»"/>
        <a:defRPr sz="2000">
          <a:solidFill>
            <a:schemeClr val="tx1"/>
          </a:solidFill>
          <a:latin typeface="Arial" charset="0"/>
        </a:defRPr>
      </a:lvl7pPr>
      <a:lvl8pPr marL="3543300" indent="-228600" algn="l" rtl="0" fontAlgn="base">
        <a:spcBef>
          <a:spcPct val="20000"/>
        </a:spcBef>
        <a:spcAft>
          <a:spcPct val="0"/>
        </a:spcAft>
        <a:buChar char="»"/>
        <a:defRPr sz="2000">
          <a:solidFill>
            <a:schemeClr val="tx1"/>
          </a:solidFill>
          <a:latin typeface="Arial" charset="0"/>
        </a:defRPr>
      </a:lvl8pPr>
      <a:lvl9pPr marL="40005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81000" y="12954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r>
              <a:rPr lang="en-US" altLang="en-US" smtClean="0"/>
              <a:t> when second level runs longer than one line we want no hanging indent</a:t>
            </a:r>
          </a:p>
          <a:p>
            <a:pPr lvl="1"/>
            <a:r>
              <a:rPr lang="en-US" altLang="en-US" smtClean="0"/>
              <a:t>I’ve also set the gap between points at 0.5 lines.</a:t>
            </a:r>
            <a:endParaRPr lang="en-CA" altLang="en-US" smtClean="0"/>
          </a:p>
          <a:p>
            <a:pPr lvl="2"/>
            <a:r>
              <a:rPr lang="en-CA" altLang="en-US" smtClean="0"/>
              <a:t>Third level</a:t>
            </a:r>
          </a:p>
        </p:txBody>
      </p:sp>
      <p:sp>
        <p:nvSpPr>
          <p:cNvPr id="13315" name="Rectangle 3"/>
          <p:cNvSpPr>
            <a:spLocks noGrp="1" noChangeArrowheads="1"/>
          </p:cNvSpPr>
          <p:nvPr>
            <p:ph type="title"/>
          </p:nvPr>
        </p:nvSpPr>
        <p:spPr bwMode="auto">
          <a:xfrm>
            <a:off x="381000" y="2286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a:t>
            </a:r>
            <a:endParaRPr lang="en-CA" altLang="en-US" smtClean="0"/>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ransition spd="med"/>
  <p:timing>
    <p:tnLst>
      <p:par>
        <p:cTn id="1" dur="indefinite" restart="never" nodeType="tmRoot"/>
      </p:par>
    </p:tnLst>
  </p:timing>
  <p:txStyles>
    <p:title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p:titleStyle>
    <p:bodyStyle>
      <a:lvl1pPr marL="457200" indent="-457200" algn="l" rtl="0" eaLnBrk="0" fontAlgn="base" hangingPunct="0">
        <a:spcBef>
          <a:spcPct val="20000"/>
        </a:spcBef>
        <a:spcAft>
          <a:spcPct val="0"/>
        </a:spcAft>
        <a:buClr>
          <a:schemeClr val="tx1"/>
        </a:buClr>
        <a:buFont typeface="Wingdings" pitchFamily="2" charset="2"/>
        <a:buChar char="§"/>
        <a:defRPr>
          <a:solidFill>
            <a:schemeClr val="tx1"/>
          </a:solidFill>
          <a:latin typeface="+mn-lt"/>
          <a:ea typeface="+mn-ea"/>
          <a:cs typeface="+mn-cs"/>
        </a:defRPr>
      </a:lvl1pPr>
      <a:lvl2pPr marL="914400" indent="-342900" algn="l" rtl="0" eaLnBrk="0" fontAlgn="base" hangingPunct="0">
        <a:lnSpc>
          <a:spcPct val="105000"/>
        </a:lnSpc>
        <a:spcBef>
          <a:spcPct val="50000"/>
        </a:spcBef>
        <a:spcAft>
          <a:spcPct val="0"/>
        </a:spcAft>
        <a:buClr>
          <a:schemeClr val="tx1"/>
        </a:buClr>
        <a:buFont typeface="Wingdings" pitchFamily="2" charset="2"/>
        <a:buChar char="§"/>
        <a:defRPr>
          <a:solidFill>
            <a:schemeClr val="tx1"/>
          </a:solidFill>
          <a:latin typeface="+mn-lt"/>
        </a:defRPr>
      </a:lvl2pPr>
      <a:lvl3pPr marL="1428750" indent="-400050" algn="l" rtl="0" eaLnBrk="0" fontAlgn="base" hangingPunct="0">
        <a:spcBef>
          <a:spcPct val="20000"/>
        </a:spcBef>
        <a:spcAft>
          <a:spcPct val="0"/>
        </a:spcAft>
        <a:buClr>
          <a:schemeClr val="tx1"/>
        </a:buClr>
        <a:buFont typeface="Wingdings" pitchFamily="2" charset="2"/>
        <a:buChar char="§"/>
        <a:defRPr>
          <a:solidFill>
            <a:schemeClr val="tx1"/>
          </a:solidFill>
          <a:latin typeface="+mn-lt"/>
        </a:defRPr>
      </a:lvl3pPr>
      <a:lvl4pPr marL="1771650" indent="-228600" algn="l" rtl="0" eaLnBrk="0" fontAlgn="base" hangingPunct="0">
        <a:spcBef>
          <a:spcPct val="20000"/>
        </a:spcBef>
        <a:spcAft>
          <a:spcPct val="0"/>
        </a:spcAft>
        <a:buChar char="–"/>
        <a:defRPr sz="2000">
          <a:solidFill>
            <a:schemeClr val="tx1"/>
          </a:solidFill>
          <a:latin typeface="Arial" charset="0"/>
        </a:defRPr>
      </a:lvl4pPr>
      <a:lvl5pPr marL="2114550" indent="-228600" algn="l" rtl="0" eaLnBrk="0" fontAlgn="base" hangingPunct="0">
        <a:spcBef>
          <a:spcPct val="20000"/>
        </a:spcBef>
        <a:spcAft>
          <a:spcPct val="0"/>
        </a:spcAft>
        <a:buChar char="»"/>
        <a:defRPr sz="2000">
          <a:solidFill>
            <a:schemeClr val="tx1"/>
          </a:solidFill>
          <a:latin typeface="Arial" charset="0"/>
        </a:defRPr>
      </a:lvl5pPr>
      <a:lvl6pPr marL="2571750" indent="-228600" algn="l" rtl="0" fontAlgn="base">
        <a:spcBef>
          <a:spcPct val="20000"/>
        </a:spcBef>
        <a:spcAft>
          <a:spcPct val="0"/>
        </a:spcAft>
        <a:buChar char="»"/>
        <a:defRPr sz="2000">
          <a:solidFill>
            <a:schemeClr val="tx1"/>
          </a:solidFill>
          <a:latin typeface="Arial" charset="0"/>
        </a:defRPr>
      </a:lvl6pPr>
      <a:lvl7pPr marL="3028950" indent="-228600" algn="l" rtl="0" fontAlgn="base">
        <a:spcBef>
          <a:spcPct val="20000"/>
        </a:spcBef>
        <a:spcAft>
          <a:spcPct val="0"/>
        </a:spcAft>
        <a:buChar char="»"/>
        <a:defRPr sz="2000">
          <a:solidFill>
            <a:schemeClr val="tx1"/>
          </a:solidFill>
          <a:latin typeface="Arial" charset="0"/>
        </a:defRPr>
      </a:lvl7pPr>
      <a:lvl8pPr marL="3486150" indent="-228600" algn="l" rtl="0" fontAlgn="base">
        <a:spcBef>
          <a:spcPct val="20000"/>
        </a:spcBef>
        <a:spcAft>
          <a:spcPct val="0"/>
        </a:spcAft>
        <a:buChar char="»"/>
        <a:defRPr sz="2000">
          <a:solidFill>
            <a:schemeClr val="tx1"/>
          </a:solidFill>
          <a:latin typeface="Arial" charset="0"/>
        </a:defRPr>
      </a:lvl8pPr>
      <a:lvl9pPr marL="394335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76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04800" y="1219200"/>
            <a:ext cx="8534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294943396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xml"/><Relationship Id="rId7" Type="http://schemas.openxmlformats.org/officeDocument/2006/relationships/image" Target="../media/image3.wmf"/><Relationship Id="rId2" Type="http://schemas.openxmlformats.org/officeDocument/2006/relationships/slideLayout" Target="../slideLayouts/slideLayout5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wmf"/><Relationship Id="rId4" Type="http://schemas.openxmlformats.org/officeDocument/2006/relationships/oleObject" Target="../embeddings/oleObject1.bin"/><Relationship Id="rId9"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8.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8.xml"/><Relationship Id="rId1" Type="http://schemas.openxmlformats.org/officeDocument/2006/relationships/vmlDrawing" Target="../drawings/vmlDrawing3.vml"/><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3" Type="http://schemas.openxmlformats.org/officeDocument/2006/relationships/hyperlink" Target="http://www.foodtimeline.org/foodfaq5.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foodtimeline.org/foodfaq5.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foodtimeline.org/foodfaq5.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7.wmf"/><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notesSlide" Target="../notesSlides/notesSlide10.xml"/><Relationship Id="rId7" Type="http://schemas.openxmlformats.org/officeDocument/2006/relationships/oleObject" Target="../embeddings/oleObject7.bin"/><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3" Type="http://schemas.openxmlformats.org/officeDocument/2006/relationships/hyperlink" Target="http://www.youtube.com/watch?v=d0nERTFo-Sk" TargetMode="External"/><Relationship Id="rId2" Type="http://schemas.openxmlformats.org/officeDocument/2006/relationships/chart" Target="../charts/chart3.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a:spLocks noChangeArrowheads="1"/>
          </p:cNvSpPr>
          <p:nvPr/>
        </p:nvSpPr>
        <p:spPr bwMode="auto">
          <a:xfrm>
            <a:off x="152400" y="2116991"/>
            <a:ext cx="88392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algn="ctr" eaLnBrk="1" hangingPunct="1">
              <a:buFont typeface="Symbol" pitchFamily="18" charset="2"/>
              <a:buNone/>
            </a:pPr>
            <a:r>
              <a:rPr lang="en-US" altLang="en-US" sz="4400" dirty="0" smtClean="0">
                <a:latin typeface="Times New Roman" pitchFamily="18" charset="0"/>
              </a:rPr>
              <a:t>Money &amp; Banking</a:t>
            </a:r>
          </a:p>
          <a:p>
            <a:pPr algn="ctr" eaLnBrk="1" hangingPunct="1">
              <a:buFont typeface="Symbol" pitchFamily="18" charset="2"/>
              <a:buNone/>
            </a:pPr>
            <a:endParaRPr lang="en-US" altLang="en-US" sz="3200" dirty="0" smtClean="0">
              <a:latin typeface="Times New Roman" pitchFamily="18" charset="0"/>
            </a:endParaRPr>
          </a:p>
          <a:p>
            <a:pPr algn="ctr" eaLnBrk="1" hangingPunct="1">
              <a:buFont typeface="Symbol" pitchFamily="18" charset="2"/>
              <a:buNone/>
            </a:pPr>
            <a:r>
              <a:rPr lang="en-US" altLang="en-US" sz="3200" dirty="0" smtClean="0">
                <a:latin typeface="Times New Roman" pitchFamily="18" charset="0"/>
              </a:rPr>
              <a:t>Macro Review</a:t>
            </a:r>
          </a:p>
          <a:p>
            <a:pPr algn="ctr" eaLnBrk="1" hangingPunct="1">
              <a:buFont typeface="Symbol" pitchFamily="18" charset="2"/>
              <a:buNone/>
            </a:pPr>
            <a:r>
              <a:rPr lang="en-US" altLang="en-US" sz="2800" dirty="0" smtClean="0">
                <a:latin typeface="Times New Roman" pitchFamily="18" charset="0"/>
              </a:rPr>
              <a:t>Chapter 1</a:t>
            </a:r>
            <a:endParaRPr lang="en-US" altLang="en-US" sz="4000" dirty="0" smtClean="0">
              <a:latin typeface="Times New Roman" pitchFamily="18" charset="0"/>
            </a:endParaRPr>
          </a:p>
          <a:p>
            <a:pPr algn="ctr" eaLnBrk="1" hangingPunct="1">
              <a:buFont typeface="Symbol" pitchFamily="18" charset="2"/>
              <a:buNone/>
            </a:pPr>
            <a:endParaRPr lang="en-US" altLang="en-US" sz="3600" dirty="0">
              <a:latin typeface="Times New Roman" pitchFamily="18" charset="0"/>
            </a:endParaRPr>
          </a:p>
          <a:p>
            <a:pPr algn="ctr" eaLnBrk="1" hangingPunct="1">
              <a:buFont typeface="Symbol" pitchFamily="18" charset="2"/>
              <a:buNone/>
            </a:pPr>
            <a:r>
              <a:rPr lang="en-US" altLang="en-US" dirty="0" smtClean="0">
                <a:latin typeface="Times New Roman" pitchFamily="18" charset="0"/>
              </a:rPr>
              <a:t>Hal W. Snarr</a:t>
            </a:r>
          </a:p>
          <a:p>
            <a:pPr algn="ctr" eaLnBrk="1" hangingPunct="1">
              <a:buFont typeface="Symbol" pitchFamily="18" charset="2"/>
              <a:buNone/>
            </a:pPr>
            <a:r>
              <a:rPr lang="en-US" altLang="en-US" dirty="0" smtClean="0">
                <a:latin typeface="Times New Roman" pitchFamily="18" charset="0"/>
              </a:rPr>
              <a:t>8/20/2015</a:t>
            </a:r>
            <a:endParaRPr lang="en-US" altLang="en-US" dirty="0">
              <a:latin typeface="Times New Roman" pitchFamily="18" charset="0"/>
            </a:endParaRP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63" y="323850"/>
            <a:ext cx="8448675"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7656238"/>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6" name="Rectangle 4"/>
          <p:cNvSpPr>
            <a:spLocks noChangeArrowheads="1"/>
          </p:cNvSpPr>
          <p:nvPr/>
        </p:nvSpPr>
        <p:spPr bwMode="auto">
          <a:xfrm>
            <a:off x="5514975" y="5200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dirty="0">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200" dirty="0">
              <a:latin typeface="Times New Roman" pitchFamily="18" charset="0"/>
            </a:endParaRPr>
          </a:p>
        </p:txBody>
      </p:sp>
      <p:sp>
        <p:nvSpPr>
          <p:cNvPr id="791558" name="Line 6"/>
          <p:cNvSpPr>
            <a:spLocks noChangeAspect="1" noChangeShapeType="1"/>
          </p:cNvSpPr>
          <p:nvPr/>
        </p:nvSpPr>
        <p:spPr bwMode="auto">
          <a:xfrm flipV="1">
            <a:off x="3382963" y="2681288"/>
            <a:ext cx="2174875" cy="269081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66" name="Line 14"/>
          <p:cNvSpPr>
            <a:spLocks noChangeAspect="1" noChangeShapeType="1"/>
          </p:cNvSpPr>
          <p:nvPr/>
        </p:nvSpPr>
        <p:spPr bwMode="auto">
          <a:xfrm>
            <a:off x="2317750" y="2681288"/>
            <a:ext cx="3244850" cy="26939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796" name="Rectangle 3"/>
          <p:cNvSpPr>
            <a:spLocks noChangeArrowheads="1"/>
          </p:cNvSpPr>
          <p:nvPr/>
        </p:nvSpPr>
        <p:spPr bwMode="auto">
          <a:xfrm>
            <a:off x="152400" y="1143000"/>
            <a:ext cx="845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600" dirty="0">
                <a:latin typeface="Times New Roman" pitchFamily="18" charset="0"/>
              </a:rPr>
              <a:t>	</a:t>
            </a:r>
            <a:r>
              <a:rPr lang="en-US" altLang="en-US" sz="1600" dirty="0" smtClean="0">
                <a:latin typeface="Times New Roman" pitchFamily="18" charset="0"/>
              </a:rPr>
              <a:t>Real GDP is determined </a:t>
            </a:r>
            <a:r>
              <a:rPr lang="en-US" altLang="en-US" sz="1600" dirty="0">
                <a:latin typeface="Times New Roman" pitchFamily="18" charset="0"/>
              </a:rPr>
              <a:t>by aggregate demand (AD) and </a:t>
            </a:r>
            <a:r>
              <a:rPr lang="en-US" altLang="en-US" sz="1600" dirty="0" smtClean="0">
                <a:latin typeface="Times New Roman" pitchFamily="18" charset="0"/>
              </a:rPr>
              <a:t>short-run aggregate </a:t>
            </a:r>
            <a:r>
              <a:rPr lang="en-US" altLang="en-US" sz="1600" dirty="0">
                <a:latin typeface="Times New Roman" pitchFamily="18" charset="0"/>
              </a:rPr>
              <a:t>supply </a:t>
            </a:r>
            <a:r>
              <a:rPr lang="en-US" altLang="en-US" sz="1600" dirty="0" smtClean="0">
                <a:latin typeface="Times New Roman" pitchFamily="18" charset="0"/>
              </a:rPr>
              <a:t>(SRAS)</a:t>
            </a:r>
            <a:endParaRPr lang="en-US" altLang="en-US" sz="1600" dirty="0">
              <a:latin typeface="Times New Roman" pitchFamily="18" charset="0"/>
            </a:endParaRPr>
          </a:p>
        </p:txBody>
      </p:sp>
      <p:sp>
        <p:nvSpPr>
          <p:cNvPr id="791559" name="Rectangle 7"/>
          <p:cNvSpPr>
            <a:spLocks noChangeArrowheads="1"/>
          </p:cNvSpPr>
          <p:nvPr/>
        </p:nvSpPr>
        <p:spPr bwMode="auto">
          <a:xfrm>
            <a:off x="5486400" y="2590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dirty="0">
                <a:latin typeface="Times New Roman" pitchFamily="18" charset="0"/>
              </a:rPr>
              <a:t> </a:t>
            </a:r>
            <a:r>
              <a:rPr lang="en-US" altLang="en-US" sz="1200" i="1" dirty="0" smtClean="0">
                <a:latin typeface="Times New Roman" pitchFamily="18" charset="0"/>
              </a:rPr>
              <a:t>SRAS</a:t>
            </a:r>
            <a:endParaRPr lang="en-US" altLang="en-US" sz="12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200" dirty="0">
              <a:latin typeface="Times New Roman" pitchFamily="18" charset="0"/>
            </a:endParaRPr>
          </a:p>
        </p:txBody>
      </p:sp>
      <p:sp>
        <p:nvSpPr>
          <p:cNvPr id="33801" name="Line 10"/>
          <p:cNvSpPr>
            <a:spLocks noChangeShapeType="1"/>
          </p:cNvSpPr>
          <p:nvPr/>
        </p:nvSpPr>
        <p:spPr bwMode="auto">
          <a:xfrm>
            <a:off x="2133600" y="2395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02" name="Line 11"/>
          <p:cNvSpPr>
            <a:spLocks noChangeShapeType="1"/>
          </p:cNvSpPr>
          <p:nvPr/>
        </p:nvSpPr>
        <p:spPr bwMode="auto">
          <a:xfrm>
            <a:off x="2133600" y="5684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64" name="Line 12"/>
          <p:cNvSpPr>
            <a:spLocks noChangeShapeType="1"/>
          </p:cNvSpPr>
          <p:nvPr/>
        </p:nvSpPr>
        <p:spPr bwMode="auto">
          <a:xfrm>
            <a:off x="4254500" y="4284662"/>
            <a:ext cx="0" cy="1371600"/>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791574" name="Rectangle 22"/>
          <p:cNvSpPr>
            <a:spLocks noChangeArrowheads="1"/>
          </p:cNvSpPr>
          <p:nvPr/>
        </p:nvSpPr>
        <p:spPr bwMode="auto">
          <a:xfrm>
            <a:off x="3695700" y="57912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800" i="1" dirty="0">
                <a:latin typeface="Times New Roman" pitchFamily="18" charset="0"/>
                <a:cs typeface="Times New Roman" pitchFamily="18" charset="0"/>
              </a:rPr>
              <a:t>GDP</a:t>
            </a:r>
            <a:endParaRPr lang="en-US" altLang="en-US" sz="1800" dirty="0">
              <a:latin typeface="Times New Roman" pitchFamily="18" charset="0"/>
            </a:endParaRPr>
          </a:p>
        </p:txBody>
      </p:sp>
      <p:sp>
        <p:nvSpPr>
          <p:cNvPr id="24" name="Rectangle 1259"/>
          <p:cNvSpPr>
            <a:spLocks noGrp="1" noChangeArrowheads="1"/>
          </p:cNvSpPr>
          <p:nvPr>
            <p:ph type="title"/>
          </p:nvPr>
        </p:nvSpPr>
        <p:spPr>
          <a:xfrm>
            <a:off x="381000" y="76200"/>
            <a:ext cx="8229600" cy="533400"/>
          </a:xfrm>
          <a:noFill/>
        </p:spPr>
        <p:txBody>
          <a:bodyPr/>
          <a:lstStyle/>
          <a:p>
            <a:pPr eaLnBrk="1" hangingPunct="1"/>
            <a:r>
              <a:rPr lang="en-US" altLang="en-US" dirty="0" smtClean="0"/>
              <a:t>GDP</a:t>
            </a:r>
            <a:endParaRPr lang="en-CA" altLang="en-US" dirty="0" smtClean="0"/>
          </a:p>
        </p:txBody>
      </p:sp>
    </p:spTree>
    <p:extLst>
      <p:ext uri="{BB962C8B-B14F-4D97-AF65-F5344CB8AC3E}">
        <p14:creationId xmlns:p14="http://schemas.microsoft.com/office/powerpoint/2010/main" val="298658187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1566"/>
                                        </p:tgtEl>
                                        <p:attrNameLst>
                                          <p:attrName>style.visibility</p:attrName>
                                        </p:attrNameLst>
                                      </p:cBhvr>
                                      <p:to>
                                        <p:strVal val="visible"/>
                                      </p:to>
                                    </p:set>
                                    <p:animEffect transition="in" filter="wipe(left)">
                                      <p:cBhvr>
                                        <p:cTn id="7" dur="500"/>
                                        <p:tgtEl>
                                          <p:spTgt spid="791566"/>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791556"/>
                                        </p:tgtEl>
                                        <p:attrNameLst>
                                          <p:attrName>style.visibility</p:attrName>
                                        </p:attrNameLst>
                                      </p:cBhvr>
                                      <p:to>
                                        <p:strVal val="visible"/>
                                      </p:to>
                                    </p:set>
                                  </p:childTnLst>
                                </p:cTn>
                              </p:par>
                            </p:childTnLst>
                          </p:cTn>
                        </p:par>
                      </p:childTnLst>
                    </p:cTn>
                  </p:par>
                  <p:par>
                    <p:cTn id="11" fill="hold">
                      <p:stCondLst>
                        <p:cond delay="indefinite"/>
                      </p:stCondLst>
                      <p:childTnLst>
                        <p:par>
                          <p:cTn id="12" fill="hold" nodeType="after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791564"/>
                                        </p:tgtEl>
                                        <p:attrNameLst>
                                          <p:attrName>style.visibility</p:attrName>
                                        </p:attrNameLst>
                                      </p:cBhvr>
                                      <p:to>
                                        <p:strVal val="visible"/>
                                      </p:to>
                                    </p:set>
                                    <p:animEffect transition="in" filter="wipe(up)">
                                      <p:cBhvr>
                                        <p:cTn id="15" dur="500"/>
                                        <p:tgtEl>
                                          <p:spTgt spid="791564"/>
                                        </p:tgtEl>
                                      </p:cBhvr>
                                    </p:animEffect>
                                  </p:childTnLst>
                                </p:cTn>
                              </p:par>
                            </p:childTnLst>
                          </p:cTn>
                        </p:par>
                        <p:par>
                          <p:cTn id="16" fill="hold" nodeType="afterGroup">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7915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6" grpId="0"/>
      <p:bldP spid="791566" grpId="0" animBg="1"/>
      <p:bldP spid="791564" grpId="0" animBg="1"/>
      <p:bldP spid="79157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5" name="Rectangle 3"/>
          <p:cNvSpPr>
            <a:spLocks noGrp="1" noChangeArrowheads="1"/>
          </p:cNvSpPr>
          <p:nvPr>
            <p:ph type="body" sz="half" idx="1"/>
          </p:nvPr>
        </p:nvSpPr>
        <p:spPr>
          <a:xfrm>
            <a:off x="228600" y="838200"/>
            <a:ext cx="8382000" cy="5638800"/>
          </a:xfrm>
        </p:spPr>
        <p:txBody>
          <a:bodyPr/>
          <a:lstStyle/>
          <a:p>
            <a:pPr lvl="1" eaLnBrk="1" hangingPunct="1"/>
            <a:r>
              <a:rPr lang="en-US" altLang="en-US" sz="1600" dirty="0" smtClean="0"/>
              <a:t>The economic growth rate = the percent change in </a:t>
            </a:r>
            <a:r>
              <a:rPr lang="en-US" altLang="en-US" sz="1600" b="1" dirty="0" smtClean="0"/>
              <a:t>real Gross Domestic Product</a:t>
            </a:r>
            <a:r>
              <a:rPr lang="en-US" altLang="en-US" sz="1600" dirty="0" smtClean="0"/>
              <a:t> (GDP)</a:t>
            </a:r>
          </a:p>
          <a:p>
            <a:pPr lvl="1" eaLnBrk="1" hangingPunct="1"/>
            <a:endParaRPr lang="en-US" altLang="en-US" sz="1600" b="1" dirty="0" smtClean="0"/>
          </a:p>
          <a:p>
            <a:pPr lvl="1" eaLnBrk="1" hangingPunct="1"/>
            <a:endParaRPr lang="en-US" altLang="en-US" sz="700" b="1" dirty="0" smtClean="0"/>
          </a:p>
          <a:p>
            <a:pPr lvl="1" eaLnBrk="1" hangingPunct="1"/>
            <a:r>
              <a:rPr lang="en-US" altLang="en-US" sz="1600" b="1" dirty="0" smtClean="0"/>
              <a:t>Nominal GDP</a:t>
            </a:r>
            <a:r>
              <a:rPr lang="en-US" altLang="en-US" sz="1600" dirty="0" smtClean="0"/>
              <a:t> (</a:t>
            </a:r>
            <a:r>
              <a:rPr lang="en-US" altLang="en-US" sz="1600" dirty="0" err="1" smtClean="0"/>
              <a:t>nGDP</a:t>
            </a:r>
            <a:r>
              <a:rPr lang="en-US" altLang="en-US" sz="1600" dirty="0" smtClean="0"/>
              <a:t>) is the market value of all the final goods and services produced within a country exchanged in formal/legal markets during a given time period</a:t>
            </a:r>
          </a:p>
          <a:p>
            <a:pPr lvl="2" eaLnBrk="1" hangingPunct="1"/>
            <a:r>
              <a:rPr lang="en-US" altLang="en-US" sz="1600" dirty="0" smtClean="0"/>
              <a:t>Nominal GDP is the economy’s output valued at the current year’s prices</a:t>
            </a:r>
          </a:p>
          <a:p>
            <a:pPr lvl="2" eaLnBrk="1" hangingPunct="1"/>
            <a:endParaRPr lang="en-US" altLang="en-US" dirty="0" smtClean="0"/>
          </a:p>
          <a:p>
            <a:pPr lvl="2" eaLnBrk="1" hangingPunct="1"/>
            <a:endParaRPr lang="en-US" altLang="en-US" sz="1600" dirty="0" smtClean="0"/>
          </a:p>
          <a:p>
            <a:pPr lvl="2" eaLnBrk="1" hangingPunct="1"/>
            <a:r>
              <a:rPr lang="en-US" altLang="en-US" sz="1600" dirty="0" smtClean="0"/>
              <a:t>Real GDP is the economy’s output valued at the base year’s prices</a:t>
            </a:r>
          </a:p>
          <a:p>
            <a:pPr lvl="2" eaLnBrk="1" hangingPunct="1"/>
            <a:endParaRPr lang="en-US" altLang="en-US" sz="1600" dirty="0" smtClean="0"/>
          </a:p>
          <a:p>
            <a:pPr lvl="2" eaLnBrk="1" hangingPunct="1"/>
            <a:endParaRPr lang="en-US" altLang="en-US" sz="1400" dirty="0" smtClean="0"/>
          </a:p>
          <a:p>
            <a:pPr lvl="1" eaLnBrk="1" hangingPunct="1"/>
            <a:r>
              <a:rPr lang="en-US" altLang="en-US" sz="1600" dirty="0" smtClean="0"/>
              <a:t>In practice, nominal GDP is computed using the income or expenditure approaches:</a:t>
            </a:r>
          </a:p>
          <a:p>
            <a:pPr lvl="2" eaLnBrk="1" hangingPunct="1"/>
            <a:r>
              <a:rPr lang="en-US" altLang="en-US" sz="1600" i="1" dirty="0" err="1" smtClean="0"/>
              <a:t>nGDP</a:t>
            </a:r>
            <a:r>
              <a:rPr lang="en-US" altLang="en-US" sz="1600" dirty="0" smtClean="0"/>
              <a:t> = Wages + Interest + Rents + Profits</a:t>
            </a:r>
          </a:p>
          <a:p>
            <a:pPr lvl="2" eaLnBrk="1" hangingPunct="1">
              <a:buFont typeface="Wingdings" pitchFamily="2" charset="2"/>
              <a:buNone/>
            </a:pPr>
            <a:r>
              <a:rPr lang="en-US" altLang="en-US" sz="1600" dirty="0" smtClean="0"/>
              <a:t>                          + Indirect taxes – Subsidies + Depreciation</a:t>
            </a:r>
          </a:p>
          <a:p>
            <a:pPr lvl="2" eaLnBrk="1" hangingPunct="1">
              <a:buFont typeface="Wingdings" pitchFamily="2" charset="2"/>
              <a:buNone/>
            </a:pPr>
            <a:r>
              <a:rPr lang="en-US" altLang="en-US" sz="1600" dirty="0" smtClean="0"/>
              <a:t>                          + Statistical discrepancy</a:t>
            </a:r>
          </a:p>
          <a:p>
            <a:pPr lvl="2" eaLnBrk="1" hangingPunct="1">
              <a:buFont typeface="Wingdings" pitchFamily="2" charset="2"/>
              <a:buNone/>
            </a:pPr>
            <a:endParaRPr lang="en-US" altLang="en-US" sz="1600" dirty="0" smtClean="0"/>
          </a:p>
          <a:p>
            <a:pPr lvl="2" eaLnBrk="1" hangingPunct="1"/>
            <a:r>
              <a:rPr lang="en-US" altLang="en-US" sz="1600" i="1" dirty="0" err="1" smtClean="0"/>
              <a:t>nGDP</a:t>
            </a:r>
            <a:r>
              <a:rPr lang="en-US" altLang="en-US" sz="1600" dirty="0" smtClean="0"/>
              <a:t> = </a:t>
            </a:r>
            <a:r>
              <a:rPr lang="en-US" altLang="en-US" sz="1600" i="1" dirty="0" smtClean="0"/>
              <a:t>C</a:t>
            </a:r>
            <a:r>
              <a:rPr lang="en-US" altLang="en-US" sz="1600" dirty="0" smtClean="0"/>
              <a:t> + </a:t>
            </a:r>
            <a:r>
              <a:rPr lang="en-US" altLang="en-US" sz="1600" i="1" dirty="0" smtClean="0"/>
              <a:t>I +</a:t>
            </a:r>
            <a:r>
              <a:rPr lang="en-US" altLang="en-US" sz="1600" dirty="0" smtClean="0"/>
              <a:t> </a:t>
            </a:r>
            <a:r>
              <a:rPr lang="en-US" altLang="en-US" sz="1600" i="1" dirty="0" smtClean="0"/>
              <a:t>G + X</a:t>
            </a:r>
            <a:r>
              <a:rPr lang="en-US" altLang="en-US" sz="1600" dirty="0" smtClean="0"/>
              <a:t> – </a:t>
            </a:r>
            <a:r>
              <a:rPr lang="en-US" altLang="en-US" sz="1600" i="1" dirty="0" smtClean="0"/>
              <a:t>M</a:t>
            </a:r>
            <a:endParaRPr lang="en-US" altLang="en-US" sz="1600" dirty="0" smtClean="0"/>
          </a:p>
        </p:txBody>
      </p:sp>
      <p:graphicFrame>
        <p:nvGraphicFramePr>
          <p:cNvPr id="678922" name="Object 10"/>
          <p:cNvGraphicFramePr>
            <a:graphicFrameLocks noGrp="1" noChangeAspect="1"/>
          </p:cNvGraphicFramePr>
          <p:nvPr>
            <p:ph sz="quarter" idx="2"/>
            <p:extLst>
              <p:ext uri="{D42A27DB-BD31-4B8C-83A1-F6EECF244321}">
                <p14:modId xmlns:p14="http://schemas.microsoft.com/office/powerpoint/2010/main" val="3908518988"/>
              </p:ext>
            </p:extLst>
          </p:nvPr>
        </p:nvGraphicFramePr>
        <p:xfrm>
          <a:off x="3200400" y="1260475"/>
          <a:ext cx="2206625" cy="484188"/>
        </p:xfrm>
        <a:graphic>
          <a:graphicData uri="http://schemas.openxmlformats.org/presentationml/2006/ole">
            <mc:AlternateContent xmlns:mc="http://schemas.openxmlformats.org/markup-compatibility/2006">
              <mc:Choice xmlns:v="urn:schemas-microsoft-com:vml" Requires="v">
                <p:oleObj spid="_x0000_s10329" name="Equation" r:id="rId4" imgW="1968500" imgH="431800" progId="Equation.DSMT4">
                  <p:embed/>
                </p:oleObj>
              </mc:Choice>
              <mc:Fallback>
                <p:oleObj name="Equation" r:id="rId4" imgW="1968500" imgH="4318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260475"/>
                        <a:ext cx="2206625" cy="48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8926" name="Object 14"/>
          <p:cNvGraphicFramePr>
            <a:graphicFrameLocks noGrp="1" noChangeAspect="1"/>
          </p:cNvGraphicFramePr>
          <p:nvPr>
            <p:ph sz="quarter" idx="3"/>
            <p:extLst>
              <p:ext uri="{D42A27DB-BD31-4B8C-83A1-F6EECF244321}">
                <p14:modId xmlns:p14="http://schemas.microsoft.com/office/powerpoint/2010/main" val="199396793"/>
              </p:ext>
            </p:extLst>
          </p:nvPr>
        </p:nvGraphicFramePr>
        <p:xfrm>
          <a:off x="2227263" y="2806700"/>
          <a:ext cx="4611687" cy="300038"/>
        </p:xfrm>
        <a:graphic>
          <a:graphicData uri="http://schemas.openxmlformats.org/presentationml/2006/ole">
            <mc:AlternateContent xmlns:mc="http://schemas.openxmlformats.org/markup-compatibility/2006">
              <mc:Choice xmlns:v="urn:schemas-microsoft-com:vml" Requires="v">
                <p:oleObj spid="_x0000_s10330" name="Equation" r:id="rId6" imgW="3708360" imgH="241200" progId="Equation.DSMT4">
                  <p:embed/>
                </p:oleObj>
              </mc:Choice>
              <mc:Fallback>
                <p:oleObj name="Equation" r:id="rId6" imgW="3708360" imgH="241200" progId="Equation.DSMT4">
                  <p:embed/>
                  <p:pic>
                    <p:nvPicPr>
                      <p:cNvPr id="0" name=""/>
                      <p:cNvPicPr>
                        <a:picLocks noChangeAspect="1" noChangeArrowheads="1"/>
                      </p:cNvPicPr>
                      <p:nvPr/>
                    </p:nvPicPr>
                    <p:blipFill>
                      <a:blip r:embed="rId7"/>
                      <a:srcRect/>
                      <a:stretch>
                        <a:fillRect/>
                      </a:stretch>
                    </p:blipFill>
                    <p:spPr bwMode="auto">
                      <a:xfrm>
                        <a:off x="2227263" y="2806700"/>
                        <a:ext cx="4611687" cy="300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8928" name="Object 16"/>
          <p:cNvGraphicFramePr>
            <a:graphicFrameLocks noChangeAspect="1"/>
          </p:cNvGraphicFramePr>
          <p:nvPr>
            <p:extLst>
              <p:ext uri="{D42A27DB-BD31-4B8C-83A1-F6EECF244321}">
                <p14:modId xmlns:p14="http://schemas.microsoft.com/office/powerpoint/2010/main" val="1018151435"/>
              </p:ext>
            </p:extLst>
          </p:nvPr>
        </p:nvGraphicFramePr>
        <p:xfrm>
          <a:off x="2209800" y="3727450"/>
          <a:ext cx="4648200" cy="306388"/>
        </p:xfrm>
        <a:graphic>
          <a:graphicData uri="http://schemas.openxmlformats.org/presentationml/2006/ole">
            <mc:AlternateContent xmlns:mc="http://schemas.openxmlformats.org/markup-compatibility/2006">
              <mc:Choice xmlns:v="urn:schemas-microsoft-com:vml" Requires="v">
                <p:oleObj spid="_x0000_s10331" name="Equation" r:id="rId8" imgW="3619440" imgH="241200" progId="Equation.DSMT4">
                  <p:embed/>
                </p:oleObj>
              </mc:Choice>
              <mc:Fallback>
                <p:oleObj name="Equation" r:id="rId8" imgW="3619440" imgH="241200" progId="Equation.DSMT4">
                  <p:embed/>
                  <p:pic>
                    <p:nvPicPr>
                      <p:cNvPr id="0" name=""/>
                      <p:cNvPicPr>
                        <a:picLocks noChangeAspect="1" noChangeArrowheads="1"/>
                      </p:cNvPicPr>
                      <p:nvPr/>
                    </p:nvPicPr>
                    <p:blipFill>
                      <a:blip r:embed="rId9"/>
                      <a:srcRect/>
                      <a:stretch>
                        <a:fillRect/>
                      </a:stretch>
                    </p:blipFill>
                    <p:spPr bwMode="auto">
                      <a:xfrm>
                        <a:off x="2209800" y="3727450"/>
                        <a:ext cx="46482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ectangle 1259"/>
          <p:cNvSpPr>
            <a:spLocks noGrp="1" noChangeArrowheads="1"/>
          </p:cNvSpPr>
          <p:nvPr>
            <p:ph type="title"/>
          </p:nvPr>
        </p:nvSpPr>
        <p:spPr>
          <a:xfrm>
            <a:off x="381000" y="76200"/>
            <a:ext cx="8229600" cy="533400"/>
          </a:xfrm>
          <a:noFill/>
        </p:spPr>
        <p:txBody>
          <a:bodyPr/>
          <a:lstStyle/>
          <a:p>
            <a:pPr eaLnBrk="1" hangingPunct="1"/>
            <a:r>
              <a:rPr lang="en-US" altLang="en-US" dirty="0" smtClean="0"/>
              <a:t>GDP</a:t>
            </a:r>
            <a:endParaRPr lang="en-CA" altLang="en-US" dirty="0" smtClean="0"/>
          </a:p>
        </p:txBody>
      </p:sp>
    </p:spTree>
    <p:extLst>
      <p:ext uri="{BB962C8B-B14F-4D97-AF65-F5344CB8AC3E}">
        <p14:creationId xmlns:p14="http://schemas.microsoft.com/office/powerpoint/2010/main" val="36788235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78915">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78915">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7892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78915">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7892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78915">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7891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7891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78915">
                                            <p:txEl>
                                              <p:pRg st="13" end="13"/>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7891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2032" name="Group 176"/>
          <p:cNvGraphicFramePr>
            <a:graphicFrameLocks noGrp="1"/>
          </p:cNvGraphicFramePr>
          <p:nvPr>
            <p:extLst>
              <p:ext uri="{D42A27DB-BD31-4B8C-83A1-F6EECF244321}">
                <p14:modId xmlns:p14="http://schemas.microsoft.com/office/powerpoint/2010/main" val="601519573"/>
              </p:ext>
            </p:extLst>
          </p:nvPr>
        </p:nvGraphicFramePr>
        <p:xfrm>
          <a:off x="1219200" y="2030413"/>
          <a:ext cx="6781800" cy="4602168"/>
        </p:xfrm>
        <a:graphic>
          <a:graphicData uri="http://schemas.openxmlformats.org/drawingml/2006/table">
            <a:tbl>
              <a:tblPr/>
              <a:tblGrid>
                <a:gridCol w="1143000"/>
                <a:gridCol w="1752600"/>
                <a:gridCol w="1828800"/>
                <a:gridCol w="2057400"/>
              </a:tblGrid>
              <a:tr h="579084">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1" i="0" u="none" strike="noStrike" cap="none" normalizeH="0" baseline="0" dirty="0" smtClean="0">
                          <a:ln>
                            <a:noFill/>
                          </a:ln>
                          <a:solidFill>
                            <a:schemeClr val="tx1"/>
                          </a:solidFill>
                          <a:effectLst/>
                          <a:latin typeface="Times New Roman" pitchFamily="18" charset="0"/>
                          <a:cs typeface="Times New Roman" pitchFamily="18" charset="0"/>
                        </a:rPr>
                        <a:t>Year</a:t>
                      </a:r>
                      <a:endParaRPr kumimoji="0" lang="en-US" sz="1600" b="1"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1" i="0" u="none" strike="noStrike" cap="none" normalizeH="0" baseline="0" dirty="0" smtClean="0">
                          <a:ln>
                            <a:noFill/>
                          </a:ln>
                          <a:solidFill>
                            <a:schemeClr val="tx1"/>
                          </a:solidFill>
                          <a:effectLst/>
                          <a:latin typeface="Times New Roman" pitchFamily="18" charset="0"/>
                          <a:cs typeface="Times New Roman" pitchFamily="18" charset="0"/>
                        </a:rPr>
                        <a:t>GDP </a:t>
                      </a:r>
                      <a:endParaRPr kumimoji="0" lang="en-US"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rPr>
                        <a:t>(GDP)</a:t>
                      </a:r>
                      <a:endParaRPr kumimoji="0" lang="en-US" sz="11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1" i="0" u="none" strike="noStrike" cap="none" normalizeH="0" baseline="0" dirty="0" smtClean="0">
                          <a:ln>
                            <a:noFill/>
                          </a:ln>
                          <a:solidFill>
                            <a:schemeClr val="tx1"/>
                          </a:solidFill>
                          <a:effectLst/>
                          <a:latin typeface="Times New Roman" pitchFamily="18" charset="0"/>
                          <a:cs typeface="Times New Roman" pitchFamily="18" charset="0"/>
                        </a:rPr>
                        <a:t>GDP deflator</a:t>
                      </a:r>
                    </a:p>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rPr>
                        <a:t>(GDPDEF)</a:t>
                      </a:r>
                      <a:endParaRPr kumimoji="0" lang="en-US" sz="16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600" b="1" i="0" u="none" strike="noStrike" cap="none" normalizeH="0" baseline="0" dirty="0" smtClean="0">
                          <a:ln>
                            <a:noFill/>
                          </a:ln>
                          <a:solidFill>
                            <a:schemeClr val="tx1"/>
                          </a:solidFill>
                          <a:effectLst/>
                          <a:latin typeface="Times New Roman" pitchFamily="18" charset="0"/>
                          <a:cs typeface="Times New Roman" pitchFamily="18" charset="0"/>
                        </a:rPr>
                        <a:t>Real GDP</a:t>
                      </a:r>
                      <a:endParaRPr kumimoji="0" lang="en-US"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sz="1000" b="0" i="0" u="none" strike="noStrike" cap="none" normalizeH="0" baseline="0" dirty="0" smtClean="0">
                          <a:ln>
                            <a:noFill/>
                          </a:ln>
                          <a:solidFill>
                            <a:schemeClr val="tx1"/>
                          </a:solidFill>
                          <a:effectLst/>
                          <a:latin typeface="Times New Roman" pitchFamily="18" charset="0"/>
                        </a:rPr>
                        <a:t>(GDPC1)</a:t>
                      </a:r>
                      <a:endParaRPr kumimoji="0" lang="en-US" sz="1100" b="0" i="0" u="none" strike="noStrike" cap="none" normalizeH="0" baseline="0" dirty="0" smtClean="0">
                        <a:ln>
                          <a:noFill/>
                        </a:ln>
                        <a:solidFill>
                          <a:schemeClr val="tx1"/>
                        </a:solidFill>
                        <a:effectLst/>
                        <a:latin typeface="Times New Roman" pitchFamily="18" charset="0"/>
                      </a:endParaRPr>
                    </a:p>
                  </a:txBody>
                  <a:tcPr marT="45715" marB="4571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2003</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11.511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86.7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13.277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2004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12.275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89.1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13.777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2005</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13.094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92.0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14.233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2006</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13.856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94.8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14.616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2007</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14.478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97.3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14.880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2008</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14.719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99.3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14.823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2009</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14.419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14.419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2010</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14.964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101.2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14.787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2011</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15.518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103.3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15.022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2012</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16.155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105.2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15.356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2013</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16.663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106.9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15.587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7">
                <a:tc>
                  <a:txBody>
                    <a:bodyPr/>
                    <a:lstStyle/>
                    <a:p>
                      <a:pPr algn="ctr" fontAlgn="ctr"/>
                      <a:r>
                        <a:rPr lang="en-US" sz="1600" b="0" i="0" u="none" strike="noStrike" dirty="0" smtClean="0">
                          <a:effectLst/>
                          <a:latin typeface="Times New Roman"/>
                        </a:rPr>
                        <a:t>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17.348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108.7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15.960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61930" name="Rectangle 74"/>
          <p:cNvSpPr>
            <a:spLocks noChangeArrowheads="1"/>
          </p:cNvSpPr>
          <p:nvPr/>
        </p:nvSpPr>
        <p:spPr bwMode="auto">
          <a:xfrm>
            <a:off x="6248400" y="2667000"/>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1" name="Rectangle 75"/>
          <p:cNvSpPr>
            <a:spLocks noChangeArrowheads="1"/>
          </p:cNvSpPr>
          <p:nvPr/>
        </p:nvSpPr>
        <p:spPr bwMode="auto">
          <a:xfrm>
            <a:off x="6248400" y="2994025"/>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2" name="Rectangle 76"/>
          <p:cNvSpPr>
            <a:spLocks noChangeArrowheads="1"/>
          </p:cNvSpPr>
          <p:nvPr/>
        </p:nvSpPr>
        <p:spPr bwMode="auto">
          <a:xfrm>
            <a:off x="6305550" y="3336925"/>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3" name="Rectangle 77"/>
          <p:cNvSpPr>
            <a:spLocks noChangeArrowheads="1"/>
          </p:cNvSpPr>
          <p:nvPr/>
        </p:nvSpPr>
        <p:spPr bwMode="auto">
          <a:xfrm>
            <a:off x="6305550" y="366871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4" name="Rectangle 78"/>
          <p:cNvSpPr>
            <a:spLocks noChangeArrowheads="1"/>
          </p:cNvSpPr>
          <p:nvPr/>
        </p:nvSpPr>
        <p:spPr bwMode="auto">
          <a:xfrm>
            <a:off x="6296025" y="4002088"/>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5" name="Rectangle 79"/>
          <p:cNvSpPr>
            <a:spLocks noChangeArrowheads="1"/>
          </p:cNvSpPr>
          <p:nvPr/>
        </p:nvSpPr>
        <p:spPr bwMode="auto">
          <a:xfrm>
            <a:off x="6296025" y="43354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6" name="Rectangle 80"/>
          <p:cNvSpPr>
            <a:spLocks noChangeArrowheads="1"/>
          </p:cNvSpPr>
          <p:nvPr/>
        </p:nvSpPr>
        <p:spPr bwMode="auto">
          <a:xfrm>
            <a:off x="6296025" y="4668838"/>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7" name="Rectangle 81"/>
          <p:cNvSpPr>
            <a:spLocks noChangeArrowheads="1"/>
          </p:cNvSpPr>
          <p:nvPr/>
        </p:nvSpPr>
        <p:spPr bwMode="auto">
          <a:xfrm>
            <a:off x="6362700" y="500221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8" name="Rectangle 82"/>
          <p:cNvSpPr>
            <a:spLocks noChangeArrowheads="1"/>
          </p:cNvSpPr>
          <p:nvPr/>
        </p:nvSpPr>
        <p:spPr bwMode="auto">
          <a:xfrm>
            <a:off x="6334125" y="5372100"/>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39" name="Rectangle 83"/>
          <p:cNvSpPr>
            <a:spLocks noChangeArrowheads="1"/>
          </p:cNvSpPr>
          <p:nvPr/>
        </p:nvSpPr>
        <p:spPr bwMode="auto">
          <a:xfrm>
            <a:off x="6334125" y="5680075"/>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40" name="Rectangle 84"/>
          <p:cNvSpPr>
            <a:spLocks noChangeArrowheads="1"/>
          </p:cNvSpPr>
          <p:nvPr/>
        </p:nvSpPr>
        <p:spPr bwMode="auto">
          <a:xfrm>
            <a:off x="6334125" y="6013450"/>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1941" name="Rectangle 85"/>
          <p:cNvSpPr>
            <a:spLocks noChangeArrowheads="1"/>
          </p:cNvSpPr>
          <p:nvPr/>
        </p:nvSpPr>
        <p:spPr bwMode="auto">
          <a:xfrm>
            <a:off x="6305550" y="6351588"/>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nvGrpSpPr>
          <p:cNvPr id="2" name="Group 86"/>
          <p:cNvGrpSpPr>
            <a:grpSpLocks/>
          </p:cNvGrpSpPr>
          <p:nvPr/>
        </p:nvGrpSpPr>
        <p:grpSpPr bwMode="auto">
          <a:xfrm>
            <a:off x="3822700" y="2601913"/>
            <a:ext cx="2463800" cy="366712"/>
            <a:chOff x="2408" y="1416"/>
            <a:chExt cx="1552" cy="231"/>
          </a:xfrm>
        </p:grpSpPr>
        <p:sp>
          <p:nvSpPr>
            <p:cNvPr id="5288" name="Line 87"/>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9" name="Oval 88"/>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90" name="Oval 89"/>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91" name="Line 90"/>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92" name="Line 91"/>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93" name="Text Box 92"/>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3" name="Group 93"/>
          <p:cNvGrpSpPr>
            <a:grpSpLocks/>
          </p:cNvGrpSpPr>
          <p:nvPr/>
        </p:nvGrpSpPr>
        <p:grpSpPr bwMode="auto">
          <a:xfrm>
            <a:off x="3822700" y="2933700"/>
            <a:ext cx="2463800" cy="366713"/>
            <a:chOff x="2408" y="1416"/>
            <a:chExt cx="1552" cy="231"/>
          </a:xfrm>
        </p:grpSpPr>
        <p:sp>
          <p:nvSpPr>
            <p:cNvPr id="5282" name="Line 94"/>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3" name="Oval 95"/>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84" name="Oval 96"/>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85" name="Line 97"/>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6" name="Line 98"/>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7" name="Text Box 99"/>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4" name="Group 100"/>
          <p:cNvGrpSpPr>
            <a:grpSpLocks/>
          </p:cNvGrpSpPr>
          <p:nvPr/>
        </p:nvGrpSpPr>
        <p:grpSpPr bwMode="auto">
          <a:xfrm>
            <a:off x="3822700" y="3276600"/>
            <a:ext cx="2463800" cy="366713"/>
            <a:chOff x="2408" y="1416"/>
            <a:chExt cx="1552" cy="231"/>
          </a:xfrm>
        </p:grpSpPr>
        <p:sp>
          <p:nvSpPr>
            <p:cNvPr id="5276" name="Line 101"/>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77" name="Oval 102"/>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78" name="Oval 103"/>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79" name="Line 104"/>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0" name="Line 105"/>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81" name="Text Box 106"/>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5" name="Group 107"/>
          <p:cNvGrpSpPr>
            <a:grpSpLocks/>
          </p:cNvGrpSpPr>
          <p:nvPr/>
        </p:nvGrpSpPr>
        <p:grpSpPr bwMode="auto">
          <a:xfrm>
            <a:off x="3822700" y="3619500"/>
            <a:ext cx="2463800" cy="366713"/>
            <a:chOff x="2408" y="1416"/>
            <a:chExt cx="1552" cy="231"/>
          </a:xfrm>
        </p:grpSpPr>
        <p:sp>
          <p:nvSpPr>
            <p:cNvPr id="5270" name="Line 108"/>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71" name="Oval 109"/>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72" name="Oval 110"/>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73" name="Line 111"/>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74" name="Line 112"/>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75" name="Text Box 113"/>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6" name="Group 114"/>
          <p:cNvGrpSpPr>
            <a:grpSpLocks/>
          </p:cNvGrpSpPr>
          <p:nvPr/>
        </p:nvGrpSpPr>
        <p:grpSpPr bwMode="auto">
          <a:xfrm>
            <a:off x="3822700" y="3949700"/>
            <a:ext cx="2463800" cy="366713"/>
            <a:chOff x="2408" y="1416"/>
            <a:chExt cx="1552" cy="231"/>
          </a:xfrm>
        </p:grpSpPr>
        <p:sp>
          <p:nvSpPr>
            <p:cNvPr id="5264" name="Line 115"/>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65" name="Oval 116"/>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66" name="Oval 117"/>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67" name="Line 118"/>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68" name="Line 119"/>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69" name="Text Box 120"/>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7" name="Group 121"/>
          <p:cNvGrpSpPr>
            <a:grpSpLocks/>
          </p:cNvGrpSpPr>
          <p:nvPr/>
        </p:nvGrpSpPr>
        <p:grpSpPr bwMode="auto">
          <a:xfrm>
            <a:off x="3822700" y="4267200"/>
            <a:ext cx="2463800" cy="366713"/>
            <a:chOff x="2408" y="1416"/>
            <a:chExt cx="1552" cy="231"/>
          </a:xfrm>
        </p:grpSpPr>
        <p:sp>
          <p:nvSpPr>
            <p:cNvPr id="5258" name="Line 122"/>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9" name="Oval 123"/>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60" name="Oval 124"/>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61" name="Line 125"/>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62" name="Line 126"/>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63" name="Text Box 127"/>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8" name="Group 128"/>
          <p:cNvGrpSpPr>
            <a:grpSpLocks/>
          </p:cNvGrpSpPr>
          <p:nvPr/>
        </p:nvGrpSpPr>
        <p:grpSpPr bwMode="auto">
          <a:xfrm>
            <a:off x="3822700" y="4597400"/>
            <a:ext cx="2463800" cy="366713"/>
            <a:chOff x="2408" y="1416"/>
            <a:chExt cx="1552" cy="231"/>
          </a:xfrm>
        </p:grpSpPr>
        <p:sp>
          <p:nvSpPr>
            <p:cNvPr id="5252" name="Line 129"/>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3" name="Oval 130"/>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54" name="Oval 131"/>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55" name="Line 132"/>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6" name="Line 133"/>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7" name="Text Box 134"/>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9" name="Group 135"/>
          <p:cNvGrpSpPr>
            <a:grpSpLocks/>
          </p:cNvGrpSpPr>
          <p:nvPr/>
        </p:nvGrpSpPr>
        <p:grpSpPr bwMode="auto">
          <a:xfrm>
            <a:off x="3822700" y="4940300"/>
            <a:ext cx="2463800" cy="366713"/>
            <a:chOff x="2408" y="1416"/>
            <a:chExt cx="1552" cy="231"/>
          </a:xfrm>
        </p:grpSpPr>
        <p:sp>
          <p:nvSpPr>
            <p:cNvPr id="5246" name="Line 136"/>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47" name="Oval 137"/>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48" name="Oval 138"/>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49" name="Line 139"/>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0" name="Line 140"/>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51" name="Text Box 141"/>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10" name="Group 142"/>
          <p:cNvGrpSpPr>
            <a:grpSpLocks/>
          </p:cNvGrpSpPr>
          <p:nvPr/>
        </p:nvGrpSpPr>
        <p:grpSpPr bwMode="auto">
          <a:xfrm>
            <a:off x="3822700" y="5283200"/>
            <a:ext cx="2463800" cy="366713"/>
            <a:chOff x="2408" y="1416"/>
            <a:chExt cx="1552" cy="231"/>
          </a:xfrm>
        </p:grpSpPr>
        <p:sp>
          <p:nvSpPr>
            <p:cNvPr id="5240" name="Line 143"/>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41" name="Oval 144"/>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42" name="Oval 145"/>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43" name="Line 146"/>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44" name="Line 147"/>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45" name="Text Box 148"/>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11" name="Group 149"/>
          <p:cNvGrpSpPr>
            <a:grpSpLocks/>
          </p:cNvGrpSpPr>
          <p:nvPr/>
        </p:nvGrpSpPr>
        <p:grpSpPr bwMode="auto">
          <a:xfrm>
            <a:off x="3822700" y="5613400"/>
            <a:ext cx="2463800" cy="366713"/>
            <a:chOff x="2408" y="1416"/>
            <a:chExt cx="1552" cy="231"/>
          </a:xfrm>
        </p:grpSpPr>
        <p:sp>
          <p:nvSpPr>
            <p:cNvPr id="5234" name="Line 150"/>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5" name="Oval 151"/>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36" name="Oval 152"/>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37" name="Line 153"/>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8" name="Line 154"/>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9" name="Text Box 155"/>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12" name="Group 156"/>
          <p:cNvGrpSpPr>
            <a:grpSpLocks/>
          </p:cNvGrpSpPr>
          <p:nvPr/>
        </p:nvGrpSpPr>
        <p:grpSpPr bwMode="auto">
          <a:xfrm>
            <a:off x="3822700" y="5943600"/>
            <a:ext cx="2463800" cy="366713"/>
            <a:chOff x="2408" y="1416"/>
            <a:chExt cx="1552" cy="231"/>
          </a:xfrm>
        </p:grpSpPr>
        <p:sp>
          <p:nvSpPr>
            <p:cNvPr id="5228" name="Line 157"/>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9" name="Oval 158"/>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30" name="Oval 159"/>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31" name="Line 160"/>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2" name="Line 161"/>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3" name="Text Box 162"/>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grpSp>
        <p:nvGrpSpPr>
          <p:cNvPr id="13" name="Group 163"/>
          <p:cNvGrpSpPr>
            <a:grpSpLocks/>
          </p:cNvGrpSpPr>
          <p:nvPr/>
        </p:nvGrpSpPr>
        <p:grpSpPr bwMode="auto">
          <a:xfrm>
            <a:off x="3822700" y="6261100"/>
            <a:ext cx="2463800" cy="366713"/>
            <a:chOff x="2408" y="1416"/>
            <a:chExt cx="1552" cy="231"/>
          </a:xfrm>
        </p:grpSpPr>
        <p:sp>
          <p:nvSpPr>
            <p:cNvPr id="5222" name="Line 164"/>
            <p:cNvSpPr>
              <a:spLocks noChangeShapeType="1"/>
            </p:cNvSpPr>
            <p:nvPr/>
          </p:nvSpPr>
          <p:spPr bwMode="auto">
            <a:xfrm>
              <a:off x="2408" y="1528"/>
              <a:ext cx="192"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 name="Oval 165"/>
            <p:cNvSpPr>
              <a:spLocks noChangeArrowheads="1"/>
            </p:cNvSpPr>
            <p:nvPr/>
          </p:nvSpPr>
          <p:spPr bwMode="auto">
            <a:xfrm>
              <a:off x="2480" y="1440"/>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24" name="Oval 166"/>
            <p:cNvSpPr>
              <a:spLocks noChangeArrowheads="1"/>
            </p:cNvSpPr>
            <p:nvPr/>
          </p:nvSpPr>
          <p:spPr bwMode="auto">
            <a:xfrm>
              <a:off x="2480" y="1568"/>
              <a:ext cx="48" cy="48"/>
            </a:xfrm>
            <a:prstGeom prst="ellipse">
              <a:avLst/>
            </a:prstGeom>
            <a:solidFill>
              <a:srgbClr val="FF0000"/>
            </a:solidFill>
            <a:ln w="9525">
              <a:solidFill>
                <a:srgbClr val="FF0000"/>
              </a:solidFill>
              <a:round/>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5225" name="Line 167"/>
            <p:cNvSpPr>
              <a:spLocks noChangeShapeType="1"/>
            </p:cNvSpPr>
            <p:nvPr/>
          </p:nvSpPr>
          <p:spPr bwMode="auto">
            <a:xfrm>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6" name="Line 168"/>
            <p:cNvSpPr>
              <a:spLocks noChangeShapeType="1"/>
            </p:cNvSpPr>
            <p:nvPr/>
          </p:nvSpPr>
          <p:spPr bwMode="auto">
            <a:xfrm flipV="1">
              <a:off x="3360" y="1480"/>
              <a:ext cx="96" cy="9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7" name="Text Box 169"/>
            <p:cNvSpPr txBox="1">
              <a:spLocks noChangeArrowheads="1"/>
            </p:cNvSpPr>
            <p:nvPr/>
          </p:nvSpPr>
          <p:spPr bwMode="auto">
            <a:xfrm>
              <a:off x="3432" y="141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100 =</a:t>
              </a:r>
            </a:p>
          </p:txBody>
        </p:sp>
      </p:grpSp>
      <p:sp>
        <p:nvSpPr>
          <p:cNvPr id="5219" name="Text Box 170"/>
          <p:cNvSpPr txBox="1">
            <a:spLocks noChangeArrowheads="1"/>
          </p:cNvSpPr>
          <p:nvPr/>
        </p:nvSpPr>
        <p:spPr bwMode="auto">
          <a:xfrm>
            <a:off x="660400" y="838200"/>
            <a:ext cx="3276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latin typeface="Times New Roman" pitchFamily="18" charset="0"/>
              </a:rPr>
              <a:t>Nominal GDP and Real GDP</a:t>
            </a:r>
          </a:p>
        </p:txBody>
      </p:sp>
      <p:graphicFrame>
        <p:nvGraphicFramePr>
          <p:cNvPr id="762027" name="Object 171"/>
          <p:cNvGraphicFramePr>
            <a:graphicFrameLocks noChangeAspect="1"/>
          </p:cNvGraphicFramePr>
          <p:nvPr/>
        </p:nvGraphicFramePr>
        <p:xfrm>
          <a:off x="3524250" y="1373188"/>
          <a:ext cx="1938338" cy="522287"/>
        </p:xfrm>
        <a:graphic>
          <a:graphicData uri="http://schemas.openxmlformats.org/presentationml/2006/ole">
            <mc:AlternateContent xmlns:mc="http://schemas.openxmlformats.org/markup-compatibility/2006">
              <mc:Choice xmlns:v="urn:schemas-microsoft-com:vml" Requires="v">
                <p:oleObj spid="_x0000_s11291" name="Equation" r:id="rId4" imgW="1587500" imgH="431800" progId="Equation.DSMT4">
                  <p:embed/>
                </p:oleObj>
              </mc:Choice>
              <mc:Fallback>
                <p:oleObj name="Equation" r:id="rId4" imgW="1587500" imgH="4318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4250" y="1373188"/>
                        <a:ext cx="19383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20" name="Rectangle 17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4" name="Rectangle 1259"/>
          <p:cNvSpPr txBox="1">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altLang="en-US" kern="0" smtClean="0"/>
              <a:t>GDP</a:t>
            </a:r>
            <a:endParaRPr lang="en-CA" altLang="en-US" kern="0" dirty="0" smtClean="0"/>
          </a:p>
        </p:txBody>
      </p:sp>
    </p:spTree>
    <p:extLst>
      <p:ext uri="{BB962C8B-B14F-4D97-AF65-F5344CB8AC3E}">
        <p14:creationId xmlns:p14="http://schemas.microsoft.com/office/powerpoint/2010/main" val="984143374"/>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20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61930"/>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nodeType="clickEffect">
                                  <p:stCondLst>
                                    <p:cond delay="0"/>
                                  </p:stCondLst>
                                  <p:childTnLst>
                                    <p:set>
                                      <p:cBhvr>
                                        <p:cTn id="18" dur="1" fill="hold">
                                          <p:stCondLst>
                                            <p:cond delay="0"/>
                                          </p:stCondLst>
                                        </p:cTn>
                                        <p:tgtEl>
                                          <p:spTgt spid="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761931"/>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nodeType="clickEffect">
                                  <p:stCondLst>
                                    <p:cond delay="0"/>
                                  </p:stCondLst>
                                  <p:childTnLst>
                                    <p:set>
                                      <p:cBhvr>
                                        <p:cTn id="28" dur="1" fill="hold">
                                          <p:stCondLst>
                                            <p:cond delay="0"/>
                                          </p:stCondLst>
                                        </p:cTn>
                                        <p:tgtEl>
                                          <p:spTgt spid="3"/>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761932"/>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nodeType="clickEffect">
                                  <p:stCondLst>
                                    <p:cond delay="0"/>
                                  </p:stCondLst>
                                  <p:childTnLst>
                                    <p:set>
                                      <p:cBhvr>
                                        <p:cTn id="38" dur="1" fill="hold">
                                          <p:stCondLst>
                                            <p:cond delay="0"/>
                                          </p:stCondLst>
                                        </p:cTn>
                                        <p:tgtEl>
                                          <p:spTgt spid="4"/>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761933"/>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xit" presetSubtype="0" fill="hold" nodeType="clickEffect">
                                  <p:stCondLst>
                                    <p:cond delay="0"/>
                                  </p:stCondLst>
                                  <p:childTnLst>
                                    <p:set>
                                      <p:cBhvr>
                                        <p:cTn id="48" dur="1" fill="hold">
                                          <p:stCondLst>
                                            <p:cond delay="0"/>
                                          </p:stCondLst>
                                        </p:cTn>
                                        <p:tgtEl>
                                          <p:spTgt spid="5"/>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761934"/>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xit" presetSubtype="0" fill="hold" nodeType="clickEffect">
                                  <p:stCondLst>
                                    <p:cond delay="0"/>
                                  </p:stCondLst>
                                  <p:childTnLst>
                                    <p:set>
                                      <p:cBhvr>
                                        <p:cTn id="58" dur="1" fill="hold">
                                          <p:stCondLst>
                                            <p:cond delay="0"/>
                                          </p:stCondLst>
                                        </p:cTn>
                                        <p:tgtEl>
                                          <p:spTgt spid="6"/>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7"/>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xit" presetSubtype="0" fill="hold" grpId="0" nodeType="clickEffect">
                                  <p:stCondLst>
                                    <p:cond delay="0"/>
                                  </p:stCondLst>
                                  <p:childTnLst>
                                    <p:set>
                                      <p:cBhvr>
                                        <p:cTn id="64" dur="1" fill="hold">
                                          <p:stCondLst>
                                            <p:cond delay="0"/>
                                          </p:stCondLst>
                                        </p:cTn>
                                        <p:tgtEl>
                                          <p:spTgt spid="761935"/>
                                        </p:tgtEl>
                                        <p:attrNameLst>
                                          <p:attrName>style.visibility</p:attrName>
                                        </p:attrNameLst>
                                      </p:cBhvr>
                                      <p:to>
                                        <p:strVal val="hidden"/>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xit" presetSubtype="0" fill="hold" nodeType="clickEffect">
                                  <p:stCondLst>
                                    <p:cond delay="0"/>
                                  </p:stCondLst>
                                  <p:childTnLst>
                                    <p:set>
                                      <p:cBhvr>
                                        <p:cTn id="68" dur="1" fill="hold">
                                          <p:stCondLst>
                                            <p:cond delay="0"/>
                                          </p:stCondLst>
                                        </p:cTn>
                                        <p:tgtEl>
                                          <p:spTgt spid="7"/>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8"/>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761936"/>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xit" presetSubtype="0" fill="hold" nodeType="clickEffect">
                                  <p:stCondLst>
                                    <p:cond delay="0"/>
                                  </p:stCondLst>
                                  <p:childTnLst>
                                    <p:set>
                                      <p:cBhvr>
                                        <p:cTn id="78" dur="1" fill="hold">
                                          <p:stCondLst>
                                            <p:cond delay="0"/>
                                          </p:stCondLst>
                                        </p:cTn>
                                        <p:tgtEl>
                                          <p:spTgt spid="8"/>
                                        </p:tgtEl>
                                        <p:attrNameLst>
                                          <p:attrName>style.visibility</p:attrName>
                                        </p:attrNameLst>
                                      </p:cBhvr>
                                      <p:to>
                                        <p:strVal val="hidden"/>
                                      </p:to>
                                    </p:set>
                                  </p:childTnLst>
                                </p:cTn>
                              </p:par>
                              <p:par>
                                <p:cTn id="79" presetID="1"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xit" presetSubtype="0" fill="hold" grpId="0" nodeType="clickEffect">
                                  <p:stCondLst>
                                    <p:cond delay="0"/>
                                  </p:stCondLst>
                                  <p:childTnLst>
                                    <p:set>
                                      <p:cBhvr>
                                        <p:cTn id="84" dur="1" fill="hold">
                                          <p:stCondLst>
                                            <p:cond delay="0"/>
                                          </p:stCondLst>
                                        </p:cTn>
                                        <p:tgtEl>
                                          <p:spTgt spid="761937"/>
                                        </p:tgtEl>
                                        <p:attrNameLst>
                                          <p:attrName>style.visibility</p:attrName>
                                        </p:attrNameLst>
                                      </p:cBhvr>
                                      <p:to>
                                        <p:strVal val="hidden"/>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xit" presetSubtype="0" fill="hold" nodeType="clickEffect">
                                  <p:stCondLst>
                                    <p:cond delay="0"/>
                                  </p:stCondLst>
                                  <p:childTnLst>
                                    <p:set>
                                      <p:cBhvr>
                                        <p:cTn id="88" dur="1" fill="hold">
                                          <p:stCondLst>
                                            <p:cond delay="0"/>
                                          </p:stCondLst>
                                        </p:cTn>
                                        <p:tgtEl>
                                          <p:spTgt spid="9"/>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0"/>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xit" presetSubtype="0" fill="hold" grpId="0" nodeType="clickEffect">
                                  <p:stCondLst>
                                    <p:cond delay="0"/>
                                  </p:stCondLst>
                                  <p:childTnLst>
                                    <p:set>
                                      <p:cBhvr>
                                        <p:cTn id="94" dur="1" fill="hold">
                                          <p:stCondLst>
                                            <p:cond delay="0"/>
                                          </p:stCondLst>
                                        </p:cTn>
                                        <p:tgtEl>
                                          <p:spTgt spid="761938"/>
                                        </p:tgtEl>
                                        <p:attrNameLst>
                                          <p:attrName>style.visibility</p:attrName>
                                        </p:attrNameLst>
                                      </p:cBhvr>
                                      <p:to>
                                        <p:strVal val="hidden"/>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xit" presetSubtype="0" fill="hold" nodeType="clickEffect">
                                  <p:stCondLst>
                                    <p:cond delay="0"/>
                                  </p:stCondLst>
                                  <p:childTnLst>
                                    <p:set>
                                      <p:cBhvr>
                                        <p:cTn id="98" dur="1" fill="hold">
                                          <p:stCondLst>
                                            <p:cond delay="0"/>
                                          </p:stCondLst>
                                        </p:cTn>
                                        <p:tgtEl>
                                          <p:spTgt spid="10"/>
                                        </p:tgtEl>
                                        <p:attrNameLst>
                                          <p:attrName>style.visibility</p:attrName>
                                        </p:attrNameLst>
                                      </p:cBhvr>
                                      <p:to>
                                        <p:strVal val="hidden"/>
                                      </p:to>
                                    </p:set>
                                  </p:childTnLst>
                                </p:cTn>
                              </p:par>
                              <p:par>
                                <p:cTn id="99" presetID="1" presetClass="entr" presetSubtype="0" fill="hold" nodeType="withEffect">
                                  <p:stCondLst>
                                    <p:cond delay="0"/>
                                  </p:stCondLst>
                                  <p:childTnLst>
                                    <p:set>
                                      <p:cBhvr>
                                        <p:cTn id="100" dur="1" fill="hold">
                                          <p:stCondLst>
                                            <p:cond delay="0"/>
                                          </p:stCondLst>
                                        </p:cTn>
                                        <p:tgtEl>
                                          <p:spTgt spid="11"/>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xit" presetSubtype="0" fill="hold" grpId="0" nodeType="clickEffect">
                                  <p:stCondLst>
                                    <p:cond delay="0"/>
                                  </p:stCondLst>
                                  <p:childTnLst>
                                    <p:set>
                                      <p:cBhvr>
                                        <p:cTn id="104" dur="1" fill="hold">
                                          <p:stCondLst>
                                            <p:cond delay="0"/>
                                          </p:stCondLst>
                                        </p:cTn>
                                        <p:tgtEl>
                                          <p:spTgt spid="761939"/>
                                        </p:tgtEl>
                                        <p:attrNameLst>
                                          <p:attrName>style.visibility</p:attrName>
                                        </p:attrNameLst>
                                      </p:cBhvr>
                                      <p:to>
                                        <p:strVal val="hidden"/>
                                      </p:to>
                                    </p:se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xit" presetSubtype="0" fill="hold" nodeType="clickEffect">
                                  <p:stCondLst>
                                    <p:cond delay="0"/>
                                  </p:stCondLst>
                                  <p:childTnLst>
                                    <p:set>
                                      <p:cBhvr>
                                        <p:cTn id="108" dur="1" fill="hold">
                                          <p:stCondLst>
                                            <p:cond delay="0"/>
                                          </p:stCondLst>
                                        </p:cTn>
                                        <p:tgtEl>
                                          <p:spTgt spid="11"/>
                                        </p:tgtEl>
                                        <p:attrNameLst>
                                          <p:attrName>style.visibility</p:attrName>
                                        </p:attrNameLst>
                                      </p:cBhvr>
                                      <p:to>
                                        <p:strVal val="hidden"/>
                                      </p:to>
                                    </p:set>
                                  </p:childTnLst>
                                </p:cTn>
                              </p:par>
                              <p:par>
                                <p:cTn id="109" presetID="1" presetClass="entr" presetSubtype="0" fill="hold" nodeType="withEffect">
                                  <p:stCondLst>
                                    <p:cond delay="0"/>
                                  </p:stCondLst>
                                  <p:childTnLst>
                                    <p:set>
                                      <p:cBhvr>
                                        <p:cTn id="110" dur="1" fill="hold">
                                          <p:stCondLst>
                                            <p:cond delay="0"/>
                                          </p:stCondLst>
                                        </p:cTn>
                                        <p:tgtEl>
                                          <p:spTgt spid="12"/>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xit" presetSubtype="0" fill="hold" grpId="0" nodeType="clickEffect">
                                  <p:stCondLst>
                                    <p:cond delay="0"/>
                                  </p:stCondLst>
                                  <p:childTnLst>
                                    <p:set>
                                      <p:cBhvr>
                                        <p:cTn id="114" dur="1" fill="hold">
                                          <p:stCondLst>
                                            <p:cond delay="0"/>
                                          </p:stCondLst>
                                        </p:cTn>
                                        <p:tgtEl>
                                          <p:spTgt spid="761940"/>
                                        </p:tgtEl>
                                        <p:attrNameLst>
                                          <p:attrName>style.visibility</p:attrName>
                                        </p:attrNameLst>
                                      </p:cBhvr>
                                      <p:to>
                                        <p:strVal val="hidden"/>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1" presetClass="exit" presetSubtype="0" fill="hold" nodeType="clickEffect">
                                  <p:stCondLst>
                                    <p:cond delay="0"/>
                                  </p:stCondLst>
                                  <p:childTnLst>
                                    <p:set>
                                      <p:cBhvr>
                                        <p:cTn id="118" dur="1" fill="hold">
                                          <p:stCondLst>
                                            <p:cond delay="0"/>
                                          </p:stCondLst>
                                        </p:cTn>
                                        <p:tgtEl>
                                          <p:spTgt spid="12"/>
                                        </p:tgtEl>
                                        <p:attrNameLst>
                                          <p:attrName>style.visibility</p:attrName>
                                        </p:attrNameLst>
                                      </p:cBhvr>
                                      <p:to>
                                        <p:strVal val="hidden"/>
                                      </p:to>
                                    </p:set>
                                  </p:childTnLst>
                                </p:cTn>
                              </p:par>
                              <p:par>
                                <p:cTn id="119" presetID="1" presetClass="entr" presetSubtype="0" fill="hold" nodeType="withEffect">
                                  <p:stCondLst>
                                    <p:cond delay="0"/>
                                  </p:stCondLst>
                                  <p:childTnLst>
                                    <p:set>
                                      <p:cBhvr>
                                        <p:cTn id="120" dur="1" fill="hold">
                                          <p:stCondLst>
                                            <p:cond delay="0"/>
                                          </p:stCondLst>
                                        </p:cTn>
                                        <p:tgtEl>
                                          <p:spTgt spid="13"/>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xit" presetSubtype="0" fill="hold" grpId="0" nodeType="clickEffect">
                                  <p:stCondLst>
                                    <p:cond delay="0"/>
                                  </p:stCondLst>
                                  <p:childTnLst>
                                    <p:set>
                                      <p:cBhvr>
                                        <p:cTn id="124" dur="1" fill="hold">
                                          <p:stCondLst>
                                            <p:cond delay="0"/>
                                          </p:stCondLst>
                                        </p:cTn>
                                        <p:tgtEl>
                                          <p:spTgt spid="761941"/>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1930" grpId="0" animBg="1"/>
      <p:bldP spid="761931" grpId="0" animBg="1"/>
      <p:bldP spid="761932" grpId="0" animBg="1"/>
      <p:bldP spid="761933" grpId="0" animBg="1"/>
      <p:bldP spid="761934" grpId="0" animBg="1"/>
      <p:bldP spid="761935" grpId="0" animBg="1"/>
      <p:bldP spid="761936" grpId="0" animBg="1"/>
      <p:bldP spid="761937" grpId="0" animBg="1"/>
      <p:bldP spid="761938" grpId="0" animBg="1"/>
      <p:bldP spid="761939" grpId="0" animBg="1"/>
      <p:bldP spid="761940" grpId="0" animBg="1"/>
      <p:bldP spid="7619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2"/>
          <p:cNvSpPr txBox="1">
            <a:spLocks noChangeArrowheads="1"/>
          </p:cNvSpPr>
          <p:nvPr/>
        </p:nvSpPr>
        <p:spPr bwMode="auto">
          <a:xfrm>
            <a:off x="652463" y="83820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latin typeface="Times New Roman" pitchFamily="18" charset="0"/>
              </a:rPr>
              <a:t>The economic growth rate</a:t>
            </a:r>
          </a:p>
        </p:txBody>
      </p:sp>
      <p:graphicFrame>
        <p:nvGraphicFramePr>
          <p:cNvPr id="762883" name="Group 3"/>
          <p:cNvGraphicFramePr>
            <a:graphicFrameLocks noGrp="1"/>
          </p:cNvGraphicFramePr>
          <p:nvPr>
            <p:extLst>
              <p:ext uri="{D42A27DB-BD31-4B8C-83A1-F6EECF244321}">
                <p14:modId xmlns:p14="http://schemas.microsoft.com/office/powerpoint/2010/main" val="970083008"/>
              </p:ext>
            </p:extLst>
          </p:nvPr>
        </p:nvGraphicFramePr>
        <p:xfrm>
          <a:off x="3200400" y="1714500"/>
          <a:ext cx="5410200" cy="4375150"/>
        </p:xfrm>
        <a:graphic>
          <a:graphicData uri="http://schemas.openxmlformats.org/drawingml/2006/table">
            <a:tbl>
              <a:tblPr/>
              <a:tblGrid>
                <a:gridCol w="1924050"/>
                <a:gridCol w="1733550"/>
                <a:gridCol w="1752600"/>
              </a:tblGrid>
              <a:tr h="336550">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Year</a:t>
                      </a:r>
                      <a:endParaRPr kumimoji="0" lang="en-US" sz="14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Real GDP</a:t>
                      </a:r>
                      <a:endParaRPr kumimoji="0" lang="en-US" sz="1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tx1"/>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Econ growth rate</a:t>
                      </a:r>
                      <a:endParaRPr kumimoji="0" lang="en-US" sz="1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2003</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13.277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2004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13.777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3.77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2005</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14.233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3.31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2006</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14.616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2.69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2007</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14.880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1.81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2008</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14.823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-0.38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2009</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14.419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-2.73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2010</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14.787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2.55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2011</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15.022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1.59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2012</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15.356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2.22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2013</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15.587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1.50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algn="ctr" fontAlgn="ctr"/>
                      <a:r>
                        <a:rPr lang="en-US" sz="1600" b="0" i="0" u="none" strike="noStrike" dirty="0" smtClean="0">
                          <a:effectLst/>
                          <a:latin typeface="Times New Roman"/>
                        </a:rPr>
                        <a:t>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15.960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2.39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62941" name="Rectangle 61"/>
          <p:cNvSpPr>
            <a:spLocks noChangeArrowheads="1"/>
          </p:cNvSpPr>
          <p:nvPr/>
        </p:nvSpPr>
        <p:spPr bwMode="auto">
          <a:xfrm>
            <a:off x="7162800" y="2108200"/>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2" name="Rectangle 62"/>
          <p:cNvSpPr>
            <a:spLocks noChangeArrowheads="1"/>
          </p:cNvSpPr>
          <p:nvPr/>
        </p:nvSpPr>
        <p:spPr bwMode="auto">
          <a:xfrm>
            <a:off x="5113338" y="2047875"/>
            <a:ext cx="1752600" cy="3381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3" name="Rectangle 63"/>
          <p:cNvSpPr>
            <a:spLocks noChangeArrowheads="1"/>
          </p:cNvSpPr>
          <p:nvPr/>
        </p:nvSpPr>
        <p:spPr bwMode="auto">
          <a:xfrm>
            <a:off x="5113338" y="2387600"/>
            <a:ext cx="1752600" cy="338138"/>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4" name="Rectangle 64"/>
          <p:cNvSpPr>
            <a:spLocks noChangeArrowheads="1"/>
          </p:cNvSpPr>
          <p:nvPr/>
        </p:nvSpPr>
        <p:spPr bwMode="auto">
          <a:xfrm>
            <a:off x="7099300" y="2451100"/>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5" name="Rectangle 65"/>
          <p:cNvSpPr>
            <a:spLocks noChangeArrowheads="1"/>
          </p:cNvSpPr>
          <p:nvPr/>
        </p:nvSpPr>
        <p:spPr bwMode="auto">
          <a:xfrm>
            <a:off x="5114925" y="2387600"/>
            <a:ext cx="1752600" cy="3381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6" name="Rectangle 66"/>
          <p:cNvSpPr>
            <a:spLocks noChangeArrowheads="1"/>
          </p:cNvSpPr>
          <p:nvPr/>
        </p:nvSpPr>
        <p:spPr bwMode="auto">
          <a:xfrm>
            <a:off x="5114925" y="2727325"/>
            <a:ext cx="1752600" cy="338138"/>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7" name="Rectangle 67"/>
          <p:cNvSpPr>
            <a:spLocks noChangeArrowheads="1"/>
          </p:cNvSpPr>
          <p:nvPr/>
        </p:nvSpPr>
        <p:spPr bwMode="auto">
          <a:xfrm>
            <a:off x="7086600" y="2790825"/>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8" name="Rectangle 68"/>
          <p:cNvSpPr>
            <a:spLocks noChangeArrowheads="1"/>
          </p:cNvSpPr>
          <p:nvPr/>
        </p:nvSpPr>
        <p:spPr bwMode="auto">
          <a:xfrm>
            <a:off x="5114925" y="27257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49" name="Rectangle 69"/>
          <p:cNvSpPr>
            <a:spLocks noChangeArrowheads="1"/>
          </p:cNvSpPr>
          <p:nvPr/>
        </p:nvSpPr>
        <p:spPr bwMode="auto">
          <a:xfrm>
            <a:off x="5114925" y="30654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0" name="Rectangle 70"/>
          <p:cNvSpPr>
            <a:spLocks noChangeArrowheads="1"/>
          </p:cNvSpPr>
          <p:nvPr/>
        </p:nvSpPr>
        <p:spPr bwMode="auto">
          <a:xfrm>
            <a:off x="7086600" y="31289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1" name="Rectangle 71"/>
          <p:cNvSpPr>
            <a:spLocks noChangeArrowheads="1"/>
          </p:cNvSpPr>
          <p:nvPr/>
        </p:nvSpPr>
        <p:spPr bwMode="auto">
          <a:xfrm>
            <a:off x="5114925" y="30559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2" name="Rectangle 72"/>
          <p:cNvSpPr>
            <a:spLocks noChangeArrowheads="1"/>
          </p:cNvSpPr>
          <p:nvPr/>
        </p:nvSpPr>
        <p:spPr bwMode="auto">
          <a:xfrm>
            <a:off x="5113338" y="33956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3" name="Rectangle 73"/>
          <p:cNvSpPr>
            <a:spLocks noChangeArrowheads="1"/>
          </p:cNvSpPr>
          <p:nvPr/>
        </p:nvSpPr>
        <p:spPr bwMode="auto">
          <a:xfrm>
            <a:off x="7099300" y="34591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4" name="Rectangle 74"/>
          <p:cNvSpPr>
            <a:spLocks noChangeArrowheads="1"/>
          </p:cNvSpPr>
          <p:nvPr/>
        </p:nvSpPr>
        <p:spPr bwMode="auto">
          <a:xfrm>
            <a:off x="5113338" y="33988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5" name="Rectangle 75"/>
          <p:cNvSpPr>
            <a:spLocks noChangeArrowheads="1"/>
          </p:cNvSpPr>
          <p:nvPr/>
        </p:nvSpPr>
        <p:spPr bwMode="auto">
          <a:xfrm>
            <a:off x="5113338" y="37385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6" name="Rectangle 76"/>
          <p:cNvSpPr>
            <a:spLocks noChangeArrowheads="1"/>
          </p:cNvSpPr>
          <p:nvPr/>
        </p:nvSpPr>
        <p:spPr bwMode="auto">
          <a:xfrm>
            <a:off x="7099300" y="38020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7" name="Rectangle 77"/>
          <p:cNvSpPr>
            <a:spLocks noChangeArrowheads="1"/>
          </p:cNvSpPr>
          <p:nvPr/>
        </p:nvSpPr>
        <p:spPr bwMode="auto">
          <a:xfrm>
            <a:off x="5111750" y="37417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8" name="Rectangle 78"/>
          <p:cNvSpPr>
            <a:spLocks noChangeArrowheads="1"/>
          </p:cNvSpPr>
          <p:nvPr/>
        </p:nvSpPr>
        <p:spPr bwMode="auto">
          <a:xfrm>
            <a:off x="5111750" y="40814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59" name="Rectangle 79"/>
          <p:cNvSpPr>
            <a:spLocks noChangeArrowheads="1"/>
          </p:cNvSpPr>
          <p:nvPr/>
        </p:nvSpPr>
        <p:spPr bwMode="auto">
          <a:xfrm>
            <a:off x="7112000" y="41449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0" name="Rectangle 80"/>
          <p:cNvSpPr>
            <a:spLocks noChangeArrowheads="1"/>
          </p:cNvSpPr>
          <p:nvPr/>
        </p:nvSpPr>
        <p:spPr bwMode="auto">
          <a:xfrm>
            <a:off x="5111750" y="40719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1" name="Rectangle 81"/>
          <p:cNvSpPr>
            <a:spLocks noChangeArrowheads="1"/>
          </p:cNvSpPr>
          <p:nvPr/>
        </p:nvSpPr>
        <p:spPr bwMode="auto">
          <a:xfrm>
            <a:off x="5111750" y="44116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2" name="Rectangle 82"/>
          <p:cNvSpPr>
            <a:spLocks noChangeArrowheads="1"/>
          </p:cNvSpPr>
          <p:nvPr/>
        </p:nvSpPr>
        <p:spPr bwMode="auto">
          <a:xfrm>
            <a:off x="7112000" y="44751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3" name="Rectangle 83"/>
          <p:cNvSpPr>
            <a:spLocks noChangeArrowheads="1"/>
          </p:cNvSpPr>
          <p:nvPr/>
        </p:nvSpPr>
        <p:spPr bwMode="auto">
          <a:xfrm>
            <a:off x="5113338" y="44148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4" name="Rectangle 84"/>
          <p:cNvSpPr>
            <a:spLocks noChangeArrowheads="1"/>
          </p:cNvSpPr>
          <p:nvPr/>
        </p:nvSpPr>
        <p:spPr bwMode="auto">
          <a:xfrm>
            <a:off x="5113338" y="47545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5" name="Rectangle 85"/>
          <p:cNvSpPr>
            <a:spLocks noChangeArrowheads="1"/>
          </p:cNvSpPr>
          <p:nvPr/>
        </p:nvSpPr>
        <p:spPr bwMode="auto">
          <a:xfrm>
            <a:off x="7099300" y="48180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6" name="Rectangle 86"/>
          <p:cNvSpPr>
            <a:spLocks noChangeArrowheads="1"/>
          </p:cNvSpPr>
          <p:nvPr/>
        </p:nvSpPr>
        <p:spPr bwMode="auto">
          <a:xfrm>
            <a:off x="5113338" y="47450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7" name="Rectangle 87"/>
          <p:cNvSpPr>
            <a:spLocks noChangeArrowheads="1"/>
          </p:cNvSpPr>
          <p:nvPr/>
        </p:nvSpPr>
        <p:spPr bwMode="auto">
          <a:xfrm>
            <a:off x="5113338" y="50847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8" name="Rectangle 88"/>
          <p:cNvSpPr>
            <a:spLocks noChangeArrowheads="1"/>
          </p:cNvSpPr>
          <p:nvPr/>
        </p:nvSpPr>
        <p:spPr bwMode="auto">
          <a:xfrm>
            <a:off x="7099300" y="51482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69" name="Rectangle 89"/>
          <p:cNvSpPr>
            <a:spLocks noChangeArrowheads="1"/>
          </p:cNvSpPr>
          <p:nvPr/>
        </p:nvSpPr>
        <p:spPr bwMode="auto">
          <a:xfrm>
            <a:off x="5113338" y="50752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0" name="Rectangle 90"/>
          <p:cNvSpPr>
            <a:spLocks noChangeArrowheads="1"/>
          </p:cNvSpPr>
          <p:nvPr/>
        </p:nvSpPr>
        <p:spPr bwMode="auto">
          <a:xfrm>
            <a:off x="5113338" y="54149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1" name="Rectangle 91"/>
          <p:cNvSpPr>
            <a:spLocks noChangeArrowheads="1"/>
          </p:cNvSpPr>
          <p:nvPr/>
        </p:nvSpPr>
        <p:spPr bwMode="auto">
          <a:xfrm>
            <a:off x="7099300" y="54784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2" name="Rectangle 92"/>
          <p:cNvSpPr>
            <a:spLocks noChangeArrowheads="1"/>
          </p:cNvSpPr>
          <p:nvPr/>
        </p:nvSpPr>
        <p:spPr bwMode="auto">
          <a:xfrm>
            <a:off x="5113338" y="5418138"/>
            <a:ext cx="1752600" cy="338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3" name="Rectangle 93"/>
          <p:cNvSpPr>
            <a:spLocks noChangeArrowheads="1"/>
          </p:cNvSpPr>
          <p:nvPr/>
        </p:nvSpPr>
        <p:spPr bwMode="auto">
          <a:xfrm>
            <a:off x="5113338" y="5757863"/>
            <a:ext cx="1752600" cy="338137"/>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4" name="Rectangle 94"/>
          <p:cNvSpPr>
            <a:spLocks noChangeArrowheads="1"/>
          </p:cNvSpPr>
          <p:nvPr/>
        </p:nvSpPr>
        <p:spPr bwMode="auto">
          <a:xfrm>
            <a:off x="7099300" y="5821363"/>
            <a:ext cx="1295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62975" name="Rectangle 95"/>
          <p:cNvSpPr>
            <a:spLocks noChangeArrowheads="1"/>
          </p:cNvSpPr>
          <p:nvPr/>
        </p:nvSpPr>
        <p:spPr bwMode="auto">
          <a:xfrm>
            <a:off x="652463" y="2645123"/>
            <a:ext cx="2166937"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280988" indent="-280988"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Tx/>
              <a:buChar char="•"/>
            </a:pPr>
            <a:r>
              <a:rPr lang="en-US" altLang="en-US" sz="1600" dirty="0">
                <a:latin typeface="Times New Roman" pitchFamily="18" charset="0"/>
              </a:rPr>
              <a:t>An </a:t>
            </a:r>
            <a:r>
              <a:rPr lang="en-US" altLang="en-US" sz="1600" b="1" dirty="0">
                <a:latin typeface="Times New Roman" pitchFamily="18" charset="0"/>
              </a:rPr>
              <a:t>expansion </a:t>
            </a:r>
            <a:r>
              <a:rPr lang="en-US" altLang="en-US" sz="1600" dirty="0">
                <a:latin typeface="Times New Roman" pitchFamily="18" charset="0"/>
              </a:rPr>
              <a:t>occurs when the economic growth rate is positive.</a:t>
            </a:r>
          </a:p>
          <a:p>
            <a:pPr eaLnBrk="1" hangingPunct="1">
              <a:buFontTx/>
              <a:buChar char="•"/>
            </a:pPr>
            <a:endParaRPr lang="en-US" altLang="en-US" sz="1600" dirty="0">
              <a:latin typeface="Times New Roman" pitchFamily="18" charset="0"/>
            </a:endParaRPr>
          </a:p>
          <a:p>
            <a:pPr eaLnBrk="1" hangingPunct="1">
              <a:buFontTx/>
              <a:buChar char="•"/>
            </a:pPr>
            <a:r>
              <a:rPr lang="en-US" altLang="en-US" sz="1600" dirty="0">
                <a:latin typeface="Times New Roman" pitchFamily="18" charset="0"/>
              </a:rPr>
              <a:t>A</a:t>
            </a:r>
            <a:r>
              <a:rPr lang="en-US" altLang="en-US" sz="1600" b="1" dirty="0">
                <a:latin typeface="Times New Roman" pitchFamily="18" charset="0"/>
              </a:rPr>
              <a:t> recession</a:t>
            </a:r>
            <a:r>
              <a:rPr lang="en-US" altLang="en-US" sz="1600" dirty="0">
                <a:latin typeface="Times New Roman" pitchFamily="18" charset="0"/>
              </a:rPr>
              <a:t> occurs when </a:t>
            </a:r>
            <a:r>
              <a:rPr lang="en-US" altLang="en-US" sz="1600" i="1" dirty="0">
                <a:latin typeface="Times New Roman" pitchFamily="18" charset="0"/>
              </a:rPr>
              <a:t>g</a:t>
            </a:r>
            <a:r>
              <a:rPr lang="en-US" altLang="en-US" sz="1600" dirty="0">
                <a:latin typeface="Times New Roman" pitchFamily="18" charset="0"/>
              </a:rPr>
              <a:t> is negative for 2 consecutive quarters.</a:t>
            </a:r>
          </a:p>
          <a:p>
            <a:pPr eaLnBrk="1" hangingPunct="1">
              <a:buFontTx/>
              <a:buChar char="•"/>
            </a:pPr>
            <a:endParaRPr lang="en-US" altLang="en-US" sz="1600" dirty="0">
              <a:latin typeface="Times New Roman" pitchFamily="18" charset="0"/>
            </a:endParaRPr>
          </a:p>
          <a:p>
            <a:pPr eaLnBrk="1" hangingPunct="1">
              <a:buFontTx/>
              <a:buChar char="•"/>
            </a:pPr>
            <a:r>
              <a:rPr lang="en-US" altLang="en-US" sz="1600" dirty="0">
                <a:latin typeface="Times New Roman" pitchFamily="18" charset="0"/>
              </a:rPr>
              <a:t>A </a:t>
            </a:r>
            <a:r>
              <a:rPr lang="en-US" altLang="en-US" sz="1600" b="1" dirty="0">
                <a:latin typeface="Times New Roman" pitchFamily="18" charset="0"/>
              </a:rPr>
              <a:t>depression</a:t>
            </a:r>
            <a:r>
              <a:rPr lang="en-US" altLang="en-US" sz="1600" dirty="0">
                <a:latin typeface="Times New Roman" pitchFamily="18" charset="0"/>
              </a:rPr>
              <a:t> is a long lasting (persistent) </a:t>
            </a:r>
            <a:r>
              <a:rPr lang="en-US" altLang="en-US" sz="1600" dirty="0" smtClean="0">
                <a:latin typeface="Times New Roman" pitchFamily="18" charset="0"/>
              </a:rPr>
              <a:t>recession</a:t>
            </a:r>
            <a:endParaRPr lang="en-US" altLang="en-US" sz="1600" dirty="0">
              <a:latin typeface="Times New Roman" pitchFamily="18" charset="0"/>
            </a:endParaRPr>
          </a:p>
        </p:txBody>
      </p:sp>
      <p:graphicFrame>
        <p:nvGraphicFramePr>
          <p:cNvPr id="762977" name="Object 97"/>
          <p:cNvGraphicFramePr>
            <a:graphicFrameLocks noChangeAspect="1"/>
          </p:cNvGraphicFramePr>
          <p:nvPr>
            <p:extLst>
              <p:ext uri="{D42A27DB-BD31-4B8C-83A1-F6EECF244321}">
                <p14:modId xmlns:p14="http://schemas.microsoft.com/office/powerpoint/2010/main" val="1321356830"/>
              </p:ext>
            </p:extLst>
          </p:nvPr>
        </p:nvGraphicFramePr>
        <p:xfrm>
          <a:off x="838200" y="1622425"/>
          <a:ext cx="2211388" cy="588963"/>
        </p:xfrm>
        <a:graphic>
          <a:graphicData uri="http://schemas.openxmlformats.org/presentationml/2006/ole">
            <mc:AlternateContent xmlns:mc="http://schemas.openxmlformats.org/markup-compatibility/2006">
              <mc:Choice xmlns:v="urn:schemas-microsoft-com:vml" Requires="v">
                <p:oleObj spid="_x0000_s12313" name="Equation" r:id="rId3" imgW="1612800" imgH="431640" progId="Equation.DSMT4">
                  <p:embed/>
                </p:oleObj>
              </mc:Choice>
              <mc:Fallback>
                <p:oleObj name="Equation" r:id="rId3" imgW="1612800" imgH="431640" progId="Equation.DSMT4">
                  <p:embed/>
                  <p:pic>
                    <p:nvPicPr>
                      <p:cNvPr id="0" name=""/>
                      <p:cNvPicPr>
                        <a:picLocks noChangeAspect="1" noChangeArrowheads="1"/>
                      </p:cNvPicPr>
                      <p:nvPr/>
                    </p:nvPicPr>
                    <p:blipFill>
                      <a:blip r:embed="rId4"/>
                      <a:srcRect/>
                      <a:stretch>
                        <a:fillRect/>
                      </a:stretch>
                    </p:blipFill>
                    <p:spPr bwMode="auto">
                      <a:xfrm>
                        <a:off x="838200" y="1622425"/>
                        <a:ext cx="2211388"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241" name="Rectangle 10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43" name="Rectangle 1259"/>
          <p:cNvSpPr txBox="1">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altLang="en-US" kern="0" smtClean="0"/>
              <a:t>GDP</a:t>
            </a:r>
            <a:endParaRPr lang="en-CA" altLang="en-US" kern="0" dirty="0" smtClean="0"/>
          </a:p>
        </p:txBody>
      </p:sp>
    </p:spTree>
    <p:extLst>
      <p:ext uri="{BB962C8B-B14F-4D97-AF65-F5344CB8AC3E}">
        <p14:creationId xmlns:p14="http://schemas.microsoft.com/office/powerpoint/2010/main" val="399560183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29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2975">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629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6297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76294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629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294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76294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762942"/>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762943"/>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76294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6294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762947"/>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762945"/>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76294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76294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62949"/>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762950"/>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762948"/>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762949"/>
                                        </p:tgtEl>
                                        <p:attrNameLst>
                                          <p:attrName>style.visibility</p:attrName>
                                        </p:attrNameLst>
                                      </p:cBhvr>
                                      <p:to>
                                        <p:strVal val="hidden"/>
                                      </p:to>
                                    </p:set>
                                  </p:childTnLst>
                                </p:cTn>
                              </p:par>
                              <p:par>
                                <p:cTn id="67" presetID="1" presetClass="entr" presetSubtype="0" fill="hold" grpId="0" nodeType="withEffect">
                                  <p:stCondLst>
                                    <p:cond delay="0"/>
                                  </p:stCondLst>
                                  <p:childTnLst>
                                    <p:set>
                                      <p:cBhvr>
                                        <p:cTn id="68" dur="1" fill="hold">
                                          <p:stCondLst>
                                            <p:cond delay="0"/>
                                          </p:stCondLst>
                                        </p:cTn>
                                        <p:tgtEl>
                                          <p:spTgt spid="76295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62952"/>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762953"/>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762951"/>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762952"/>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76295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762955"/>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xit" presetSubtype="0" fill="hold" grpId="0" nodeType="clickEffect">
                                  <p:stCondLst>
                                    <p:cond delay="0"/>
                                  </p:stCondLst>
                                  <p:childTnLst>
                                    <p:set>
                                      <p:cBhvr>
                                        <p:cTn id="88" dur="1" fill="hold">
                                          <p:stCondLst>
                                            <p:cond delay="0"/>
                                          </p:stCondLst>
                                        </p:cTn>
                                        <p:tgtEl>
                                          <p:spTgt spid="762956"/>
                                        </p:tgtEl>
                                        <p:attrNameLst>
                                          <p:attrName>style.visibility</p:attrName>
                                        </p:attrNameLst>
                                      </p:cBhvr>
                                      <p:to>
                                        <p:strVal val="hidden"/>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xit" presetSubtype="0" fill="hold" grpId="1" nodeType="clickEffect">
                                  <p:stCondLst>
                                    <p:cond delay="0"/>
                                  </p:stCondLst>
                                  <p:childTnLst>
                                    <p:set>
                                      <p:cBhvr>
                                        <p:cTn id="92" dur="1" fill="hold">
                                          <p:stCondLst>
                                            <p:cond delay="0"/>
                                          </p:stCondLst>
                                        </p:cTn>
                                        <p:tgtEl>
                                          <p:spTgt spid="762954"/>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762955"/>
                                        </p:tgtEl>
                                        <p:attrNameLst>
                                          <p:attrName>style.visibility</p:attrName>
                                        </p:attrNameLst>
                                      </p:cBhvr>
                                      <p:to>
                                        <p:strVal val="hidden"/>
                                      </p:to>
                                    </p:set>
                                  </p:childTnLst>
                                </p:cTn>
                              </p:par>
                              <p:par>
                                <p:cTn id="95" presetID="1" presetClass="entr" presetSubtype="0" fill="hold" grpId="0" nodeType="withEffect">
                                  <p:stCondLst>
                                    <p:cond delay="0"/>
                                  </p:stCondLst>
                                  <p:childTnLst>
                                    <p:set>
                                      <p:cBhvr>
                                        <p:cTn id="96" dur="1" fill="hold">
                                          <p:stCondLst>
                                            <p:cond delay="0"/>
                                          </p:stCondLst>
                                        </p:cTn>
                                        <p:tgtEl>
                                          <p:spTgt spid="76295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62958"/>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xit" presetSubtype="0" fill="hold" grpId="0" nodeType="clickEffect">
                                  <p:stCondLst>
                                    <p:cond delay="0"/>
                                  </p:stCondLst>
                                  <p:childTnLst>
                                    <p:set>
                                      <p:cBhvr>
                                        <p:cTn id="102" dur="1" fill="hold">
                                          <p:stCondLst>
                                            <p:cond delay="0"/>
                                          </p:stCondLst>
                                        </p:cTn>
                                        <p:tgtEl>
                                          <p:spTgt spid="762959"/>
                                        </p:tgtEl>
                                        <p:attrNameLst>
                                          <p:attrName>style.visibility</p:attrName>
                                        </p:attrNameLst>
                                      </p:cBhvr>
                                      <p:to>
                                        <p:strVal val="hidden"/>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xit" presetSubtype="0" fill="hold" grpId="1" nodeType="clickEffect">
                                  <p:stCondLst>
                                    <p:cond delay="0"/>
                                  </p:stCondLst>
                                  <p:childTnLst>
                                    <p:set>
                                      <p:cBhvr>
                                        <p:cTn id="106" dur="1" fill="hold">
                                          <p:stCondLst>
                                            <p:cond delay="0"/>
                                          </p:stCondLst>
                                        </p:cTn>
                                        <p:tgtEl>
                                          <p:spTgt spid="762957"/>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762958"/>
                                        </p:tgtEl>
                                        <p:attrNameLst>
                                          <p:attrName>style.visibility</p:attrName>
                                        </p:attrNameLst>
                                      </p:cBhvr>
                                      <p:to>
                                        <p:strVal val="hidden"/>
                                      </p:to>
                                    </p:set>
                                  </p:childTnLst>
                                </p:cTn>
                              </p:par>
                              <p:par>
                                <p:cTn id="109" presetID="1" presetClass="entr" presetSubtype="0" fill="hold" grpId="0" nodeType="withEffect">
                                  <p:stCondLst>
                                    <p:cond delay="0"/>
                                  </p:stCondLst>
                                  <p:childTnLst>
                                    <p:set>
                                      <p:cBhvr>
                                        <p:cTn id="110" dur="1" fill="hold">
                                          <p:stCondLst>
                                            <p:cond delay="0"/>
                                          </p:stCondLst>
                                        </p:cTn>
                                        <p:tgtEl>
                                          <p:spTgt spid="76296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62961"/>
                                        </p:tgtEl>
                                        <p:attrNameLst>
                                          <p:attrName>style.visibility</p:attrName>
                                        </p:attrNameLst>
                                      </p:cBhvr>
                                      <p:to>
                                        <p:strVal val="visibl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xit" presetSubtype="0" fill="hold" grpId="0" nodeType="clickEffect">
                                  <p:stCondLst>
                                    <p:cond delay="0"/>
                                  </p:stCondLst>
                                  <p:childTnLst>
                                    <p:set>
                                      <p:cBhvr>
                                        <p:cTn id="116" dur="1" fill="hold">
                                          <p:stCondLst>
                                            <p:cond delay="0"/>
                                          </p:stCondLst>
                                        </p:cTn>
                                        <p:tgtEl>
                                          <p:spTgt spid="762962"/>
                                        </p:tgtEl>
                                        <p:attrNameLst>
                                          <p:attrName>style.visibility</p:attrName>
                                        </p:attrNameLst>
                                      </p:cBhvr>
                                      <p:to>
                                        <p:strVal val="hidden"/>
                                      </p:to>
                                    </p:se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1" presetClass="exit" presetSubtype="0" fill="hold" grpId="1" nodeType="clickEffect">
                                  <p:stCondLst>
                                    <p:cond delay="0"/>
                                  </p:stCondLst>
                                  <p:childTnLst>
                                    <p:set>
                                      <p:cBhvr>
                                        <p:cTn id="120" dur="1" fill="hold">
                                          <p:stCondLst>
                                            <p:cond delay="0"/>
                                          </p:stCondLst>
                                        </p:cTn>
                                        <p:tgtEl>
                                          <p:spTgt spid="762960"/>
                                        </p:tgtEl>
                                        <p:attrNameLst>
                                          <p:attrName>style.visibility</p:attrName>
                                        </p:attrNameLst>
                                      </p:cBhvr>
                                      <p:to>
                                        <p:strVal val="hidden"/>
                                      </p:to>
                                    </p:set>
                                  </p:childTnLst>
                                </p:cTn>
                              </p:par>
                              <p:par>
                                <p:cTn id="121" presetID="1" presetClass="exit" presetSubtype="0" fill="hold" grpId="1" nodeType="withEffect">
                                  <p:stCondLst>
                                    <p:cond delay="0"/>
                                  </p:stCondLst>
                                  <p:childTnLst>
                                    <p:set>
                                      <p:cBhvr>
                                        <p:cTn id="122" dur="1" fill="hold">
                                          <p:stCondLst>
                                            <p:cond delay="0"/>
                                          </p:stCondLst>
                                        </p:cTn>
                                        <p:tgtEl>
                                          <p:spTgt spid="762961"/>
                                        </p:tgtEl>
                                        <p:attrNameLst>
                                          <p:attrName>style.visibility</p:attrName>
                                        </p:attrNameLst>
                                      </p:cBhvr>
                                      <p:to>
                                        <p:strVal val="hidden"/>
                                      </p:to>
                                    </p:set>
                                  </p:childTnLst>
                                </p:cTn>
                              </p:par>
                              <p:par>
                                <p:cTn id="123" presetID="1" presetClass="entr" presetSubtype="0" fill="hold" grpId="0" nodeType="withEffect">
                                  <p:stCondLst>
                                    <p:cond delay="0"/>
                                  </p:stCondLst>
                                  <p:childTnLst>
                                    <p:set>
                                      <p:cBhvr>
                                        <p:cTn id="124" dur="1" fill="hold">
                                          <p:stCondLst>
                                            <p:cond delay="0"/>
                                          </p:stCondLst>
                                        </p:cTn>
                                        <p:tgtEl>
                                          <p:spTgt spid="76296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762964"/>
                                        </p:tgtEl>
                                        <p:attrNameLst>
                                          <p:attrName>style.visibility</p:attrName>
                                        </p:attrNameLst>
                                      </p:cBhvr>
                                      <p:to>
                                        <p:strVal val="visible"/>
                                      </p:to>
                                    </p:se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 presetClass="exit" presetSubtype="0" fill="hold" grpId="0" nodeType="clickEffect">
                                  <p:stCondLst>
                                    <p:cond delay="0"/>
                                  </p:stCondLst>
                                  <p:childTnLst>
                                    <p:set>
                                      <p:cBhvr>
                                        <p:cTn id="130" dur="1" fill="hold">
                                          <p:stCondLst>
                                            <p:cond delay="0"/>
                                          </p:stCondLst>
                                        </p:cTn>
                                        <p:tgtEl>
                                          <p:spTgt spid="762965"/>
                                        </p:tgtEl>
                                        <p:attrNameLst>
                                          <p:attrName>style.visibility</p:attrName>
                                        </p:attrNameLst>
                                      </p:cBhvr>
                                      <p:to>
                                        <p:strVal val="hidden"/>
                                      </p:to>
                                    </p:se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1" presetClass="exit" presetSubtype="0" fill="hold" grpId="1" nodeType="clickEffect">
                                  <p:stCondLst>
                                    <p:cond delay="0"/>
                                  </p:stCondLst>
                                  <p:childTnLst>
                                    <p:set>
                                      <p:cBhvr>
                                        <p:cTn id="134" dur="1" fill="hold">
                                          <p:stCondLst>
                                            <p:cond delay="0"/>
                                          </p:stCondLst>
                                        </p:cTn>
                                        <p:tgtEl>
                                          <p:spTgt spid="762963"/>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762964"/>
                                        </p:tgtEl>
                                        <p:attrNameLst>
                                          <p:attrName>style.visibility</p:attrName>
                                        </p:attrNameLst>
                                      </p:cBhvr>
                                      <p:to>
                                        <p:strVal val="hidden"/>
                                      </p:to>
                                    </p:set>
                                  </p:childTnLst>
                                </p:cTn>
                              </p:par>
                              <p:par>
                                <p:cTn id="137" presetID="1" presetClass="entr" presetSubtype="0" fill="hold" grpId="0" nodeType="withEffect">
                                  <p:stCondLst>
                                    <p:cond delay="0"/>
                                  </p:stCondLst>
                                  <p:childTnLst>
                                    <p:set>
                                      <p:cBhvr>
                                        <p:cTn id="138" dur="1" fill="hold">
                                          <p:stCondLst>
                                            <p:cond delay="0"/>
                                          </p:stCondLst>
                                        </p:cTn>
                                        <p:tgtEl>
                                          <p:spTgt spid="76296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62967"/>
                                        </p:tgtEl>
                                        <p:attrNameLst>
                                          <p:attrName>style.visibility</p:attrName>
                                        </p:attrNameLst>
                                      </p:cBhvr>
                                      <p:to>
                                        <p:strVal val="visible"/>
                                      </p:to>
                                    </p:se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 presetClass="exit" presetSubtype="0" fill="hold" grpId="0" nodeType="clickEffect">
                                  <p:stCondLst>
                                    <p:cond delay="0"/>
                                  </p:stCondLst>
                                  <p:childTnLst>
                                    <p:set>
                                      <p:cBhvr>
                                        <p:cTn id="144" dur="1" fill="hold">
                                          <p:stCondLst>
                                            <p:cond delay="0"/>
                                          </p:stCondLst>
                                        </p:cTn>
                                        <p:tgtEl>
                                          <p:spTgt spid="762968"/>
                                        </p:tgtEl>
                                        <p:attrNameLst>
                                          <p:attrName>style.visibility</p:attrName>
                                        </p:attrNameLst>
                                      </p:cBhvr>
                                      <p:to>
                                        <p:strVal val="hidden"/>
                                      </p:to>
                                    </p:set>
                                  </p:childTnLst>
                                </p:cTn>
                              </p:par>
                            </p:childTnLst>
                          </p:cTn>
                        </p:par>
                      </p:childTnLst>
                    </p:cTn>
                  </p:par>
                  <p:par>
                    <p:cTn id="145" fill="hold" nodeType="clickPar">
                      <p:stCondLst>
                        <p:cond delay="indefinite"/>
                      </p:stCondLst>
                      <p:childTnLst>
                        <p:par>
                          <p:cTn id="146" fill="hold" nodeType="withGroup">
                            <p:stCondLst>
                              <p:cond delay="0"/>
                            </p:stCondLst>
                            <p:childTnLst>
                              <p:par>
                                <p:cTn id="147" presetID="1" presetClass="exit" presetSubtype="0" fill="hold" grpId="1" nodeType="clickEffect">
                                  <p:stCondLst>
                                    <p:cond delay="0"/>
                                  </p:stCondLst>
                                  <p:childTnLst>
                                    <p:set>
                                      <p:cBhvr>
                                        <p:cTn id="148" dur="1" fill="hold">
                                          <p:stCondLst>
                                            <p:cond delay="0"/>
                                          </p:stCondLst>
                                        </p:cTn>
                                        <p:tgtEl>
                                          <p:spTgt spid="762966"/>
                                        </p:tgtEl>
                                        <p:attrNameLst>
                                          <p:attrName>style.visibility</p:attrName>
                                        </p:attrNameLst>
                                      </p:cBhvr>
                                      <p:to>
                                        <p:strVal val="hidden"/>
                                      </p:to>
                                    </p:set>
                                  </p:childTnLst>
                                </p:cTn>
                              </p:par>
                              <p:par>
                                <p:cTn id="149" presetID="1" presetClass="exit" presetSubtype="0" fill="hold" grpId="1" nodeType="withEffect">
                                  <p:stCondLst>
                                    <p:cond delay="0"/>
                                  </p:stCondLst>
                                  <p:childTnLst>
                                    <p:set>
                                      <p:cBhvr>
                                        <p:cTn id="150" dur="1" fill="hold">
                                          <p:stCondLst>
                                            <p:cond delay="0"/>
                                          </p:stCondLst>
                                        </p:cTn>
                                        <p:tgtEl>
                                          <p:spTgt spid="762967"/>
                                        </p:tgtEl>
                                        <p:attrNameLst>
                                          <p:attrName>style.visibility</p:attrName>
                                        </p:attrNameLst>
                                      </p:cBhvr>
                                      <p:to>
                                        <p:strVal val="hidden"/>
                                      </p:to>
                                    </p:set>
                                  </p:childTnLst>
                                </p:cTn>
                              </p:par>
                              <p:par>
                                <p:cTn id="151" presetID="1" presetClass="entr" presetSubtype="0" fill="hold" grpId="0" nodeType="withEffect">
                                  <p:stCondLst>
                                    <p:cond delay="0"/>
                                  </p:stCondLst>
                                  <p:childTnLst>
                                    <p:set>
                                      <p:cBhvr>
                                        <p:cTn id="152" dur="1" fill="hold">
                                          <p:stCondLst>
                                            <p:cond delay="0"/>
                                          </p:stCondLst>
                                        </p:cTn>
                                        <p:tgtEl>
                                          <p:spTgt spid="762969"/>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62970"/>
                                        </p:tgtEl>
                                        <p:attrNameLst>
                                          <p:attrName>style.visibility</p:attrName>
                                        </p:attrNameLst>
                                      </p:cBhvr>
                                      <p:to>
                                        <p:strVal val="visible"/>
                                      </p:to>
                                    </p:se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1" presetClass="exit" presetSubtype="0" fill="hold" grpId="0" nodeType="clickEffect">
                                  <p:stCondLst>
                                    <p:cond delay="0"/>
                                  </p:stCondLst>
                                  <p:childTnLst>
                                    <p:set>
                                      <p:cBhvr>
                                        <p:cTn id="158" dur="1" fill="hold">
                                          <p:stCondLst>
                                            <p:cond delay="0"/>
                                          </p:stCondLst>
                                        </p:cTn>
                                        <p:tgtEl>
                                          <p:spTgt spid="762971"/>
                                        </p:tgtEl>
                                        <p:attrNameLst>
                                          <p:attrName>style.visibility</p:attrName>
                                        </p:attrNameLst>
                                      </p:cBhvr>
                                      <p:to>
                                        <p:strVal val="hidden"/>
                                      </p:to>
                                    </p:se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xit" presetSubtype="0" fill="hold" grpId="1" nodeType="clickEffect">
                                  <p:stCondLst>
                                    <p:cond delay="0"/>
                                  </p:stCondLst>
                                  <p:childTnLst>
                                    <p:set>
                                      <p:cBhvr>
                                        <p:cTn id="162" dur="1" fill="hold">
                                          <p:stCondLst>
                                            <p:cond delay="0"/>
                                          </p:stCondLst>
                                        </p:cTn>
                                        <p:tgtEl>
                                          <p:spTgt spid="762969"/>
                                        </p:tgtEl>
                                        <p:attrNameLst>
                                          <p:attrName>style.visibility</p:attrName>
                                        </p:attrNameLst>
                                      </p:cBhvr>
                                      <p:to>
                                        <p:strVal val="hidden"/>
                                      </p:to>
                                    </p:set>
                                  </p:childTnLst>
                                </p:cTn>
                              </p:par>
                              <p:par>
                                <p:cTn id="163" presetID="1" presetClass="exit" presetSubtype="0" fill="hold" grpId="1" nodeType="withEffect">
                                  <p:stCondLst>
                                    <p:cond delay="0"/>
                                  </p:stCondLst>
                                  <p:childTnLst>
                                    <p:set>
                                      <p:cBhvr>
                                        <p:cTn id="164" dur="1" fill="hold">
                                          <p:stCondLst>
                                            <p:cond delay="0"/>
                                          </p:stCondLst>
                                        </p:cTn>
                                        <p:tgtEl>
                                          <p:spTgt spid="762970"/>
                                        </p:tgtEl>
                                        <p:attrNameLst>
                                          <p:attrName>style.visibility</p:attrName>
                                        </p:attrNameLst>
                                      </p:cBhvr>
                                      <p:to>
                                        <p:strVal val="hidden"/>
                                      </p:to>
                                    </p:set>
                                  </p:childTnLst>
                                </p:cTn>
                              </p:par>
                              <p:par>
                                <p:cTn id="165" presetID="1" presetClass="entr" presetSubtype="0" fill="hold" grpId="0" nodeType="withEffect">
                                  <p:stCondLst>
                                    <p:cond delay="0"/>
                                  </p:stCondLst>
                                  <p:childTnLst>
                                    <p:set>
                                      <p:cBhvr>
                                        <p:cTn id="166" dur="1" fill="hold">
                                          <p:stCondLst>
                                            <p:cond delay="0"/>
                                          </p:stCondLst>
                                        </p:cTn>
                                        <p:tgtEl>
                                          <p:spTgt spid="762972"/>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762973"/>
                                        </p:tgtEl>
                                        <p:attrNameLst>
                                          <p:attrName>style.visibility</p:attrName>
                                        </p:attrNameLst>
                                      </p:cBhvr>
                                      <p:to>
                                        <p:strVal val="visible"/>
                                      </p:to>
                                    </p:set>
                                  </p:childTnLst>
                                </p:cTn>
                              </p:par>
                            </p:childTnLst>
                          </p:cTn>
                        </p:par>
                      </p:childTnLst>
                    </p:cTn>
                  </p:par>
                  <p:par>
                    <p:cTn id="169" fill="hold" nodeType="clickPar">
                      <p:stCondLst>
                        <p:cond delay="indefinite"/>
                      </p:stCondLst>
                      <p:childTnLst>
                        <p:par>
                          <p:cTn id="170" fill="hold" nodeType="withGroup">
                            <p:stCondLst>
                              <p:cond delay="0"/>
                            </p:stCondLst>
                            <p:childTnLst>
                              <p:par>
                                <p:cTn id="171" presetID="1" presetClass="exit" presetSubtype="0" fill="hold" grpId="0" nodeType="clickEffect">
                                  <p:stCondLst>
                                    <p:cond delay="0"/>
                                  </p:stCondLst>
                                  <p:childTnLst>
                                    <p:set>
                                      <p:cBhvr>
                                        <p:cTn id="172" dur="1" fill="hold">
                                          <p:stCondLst>
                                            <p:cond delay="0"/>
                                          </p:stCondLst>
                                        </p:cTn>
                                        <p:tgtEl>
                                          <p:spTgt spid="762974"/>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1" presetClass="exit" presetSubtype="0" fill="hold" grpId="1" nodeType="clickEffect">
                                  <p:stCondLst>
                                    <p:cond delay="0"/>
                                  </p:stCondLst>
                                  <p:childTnLst>
                                    <p:set>
                                      <p:cBhvr>
                                        <p:cTn id="176" dur="1" fill="hold">
                                          <p:stCondLst>
                                            <p:cond delay="0"/>
                                          </p:stCondLst>
                                        </p:cTn>
                                        <p:tgtEl>
                                          <p:spTgt spid="762972"/>
                                        </p:tgtEl>
                                        <p:attrNameLst>
                                          <p:attrName>style.visibility</p:attrName>
                                        </p:attrNameLst>
                                      </p:cBhvr>
                                      <p:to>
                                        <p:strVal val="hidden"/>
                                      </p:to>
                                    </p:set>
                                  </p:childTnLst>
                                </p:cTn>
                              </p:par>
                              <p:par>
                                <p:cTn id="177" presetID="1" presetClass="exit" presetSubtype="0" fill="hold" grpId="1" nodeType="withEffect">
                                  <p:stCondLst>
                                    <p:cond delay="0"/>
                                  </p:stCondLst>
                                  <p:childTnLst>
                                    <p:set>
                                      <p:cBhvr>
                                        <p:cTn id="178" dur="1" fill="hold">
                                          <p:stCondLst>
                                            <p:cond delay="0"/>
                                          </p:stCondLst>
                                        </p:cTn>
                                        <p:tgtEl>
                                          <p:spTgt spid="76297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941" grpId="0" animBg="1"/>
      <p:bldP spid="762942" grpId="0" animBg="1"/>
      <p:bldP spid="762942" grpId="1" animBg="1"/>
      <p:bldP spid="762943" grpId="0" animBg="1"/>
      <p:bldP spid="762943" grpId="1" animBg="1"/>
      <p:bldP spid="762944" grpId="0" animBg="1"/>
      <p:bldP spid="762945" grpId="0" animBg="1"/>
      <p:bldP spid="762945" grpId="1" animBg="1"/>
      <p:bldP spid="762946" grpId="0" animBg="1"/>
      <p:bldP spid="762946" grpId="1" animBg="1"/>
      <p:bldP spid="762947" grpId="0" animBg="1"/>
      <p:bldP spid="762948" grpId="0" animBg="1"/>
      <p:bldP spid="762948" grpId="1" animBg="1"/>
      <p:bldP spid="762949" grpId="0" animBg="1"/>
      <p:bldP spid="762949" grpId="1" animBg="1"/>
      <p:bldP spid="762950" grpId="0" animBg="1"/>
      <p:bldP spid="762951" grpId="0" animBg="1"/>
      <p:bldP spid="762951" grpId="1" animBg="1"/>
      <p:bldP spid="762952" grpId="0" animBg="1"/>
      <p:bldP spid="762952" grpId="1" animBg="1"/>
      <p:bldP spid="762953" grpId="0" animBg="1"/>
      <p:bldP spid="762954" grpId="0" animBg="1"/>
      <p:bldP spid="762954" grpId="1" animBg="1"/>
      <p:bldP spid="762955" grpId="0" animBg="1"/>
      <p:bldP spid="762955" grpId="1" animBg="1"/>
      <p:bldP spid="762956" grpId="0" animBg="1"/>
      <p:bldP spid="762957" grpId="0" animBg="1"/>
      <p:bldP spid="762957" grpId="1" animBg="1"/>
      <p:bldP spid="762958" grpId="0" animBg="1"/>
      <p:bldP spid="762958" grpId="1" animBg="1"/>
      <p:bldP spid="762959" grpId="0" animBg="1"/>
      <p:bldP spid="762960" grpId="0" animBg="1"/>
      <p:bldP spid="762960" grpId="1" animBg="1"/>
      <p:bldP spid="762961" grpId="0" animBg="1"/>
      <p:bldP spid="762961" grpId="1" animBg="1"/>
      <p:bldP spid="762962" grpId="0" animBg="1"/>
      <p:bldP spid="762963" grpId="0" animBg="1"/>
      <p:bldP spid="762963" grpId="1" animBg="1"/>
      <p:bldP spid="762964" grpId="0" animBg="1"/>
      <p:bldP spid="762964" grpId="1" animBg="1"/>
      <p:bldP spid="762965" grpId="0" animBg="1"/>
      <p:bldP spid="762966" grpId="0" animBg="1"/>
      <p:bldP spid="762966" grpId="1" animBg="1"/>
      <p:bldP spid="762967" grpId="0" animBg="1"/>
      <p:bldP spid="762967" grpId="1" animBg="1"/>
      <p:bldP spid="762968" grpId="0" animBg="1"/>
      <p:bldP spid="762969" grpId="0" animBg="1"/>
      <p:bldP spid="762969" grpId="1" animBg="1"/>
      <p:bldP spid="762970" grpId="0" animBg="1"/>
      <p:bldP spid="762970" grpId="1" animBg="1"/>
      <p:bldP spid="762971" grpId="0" animBg="1"/>
      <p:bldP spid="762972" grpId="0" animBg="1"/>
      <p:bldP spid="762972" grpId="1" animBg="1"/>
      <p:bldP spid="762973" grpId="0" animBg="1"/>
      <p:bldP spid="762973" grpId="1" animBg="1"/>
      <p:bldP spid="76297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6" name="Rectangle 4"/>
          <p:cNvSpPr>
            <a:spLocks noChangeArrowheads="1"/>
          </p:cNvSpPr>
          <p:nvPr/>
        </p:nvSpPr>
        <p:spPr bwMode="auto">
          <a:xfrm>
            <a:off x="5667375" y="5200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dirty="0">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200" dirty="0">
              <a:latin typeface="Times New Roman" pitchFamily="18" charset="0"/>
            </a:endParaRPr>
          </a:p>
        </p:txBody>
      </p:sp>
      <p:sp>
        <p:nvSpPr>
          <p:cNvPr id="791558" name="Line 6"/>
          <p:cNvSpPr>
            <a:spLocks noChangeAspect="1" noChangeShapeType="1"/>
          </p:cNvSpPr>
          <p:nvPr/>
        </p:nvSpPr>
        <p:spPr bwMode="auto">
          <a:xfrm flipV="1">
            <a:off x="3535363" y="2681288"/>
            <a:ext cx="2174875" cy="269081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66" name="Line 14"/>
          <p:cNvSpPr>
            <a:spLocks noChangeAspect="1" noChangeShapeType="1"/>
          </p:cNvSpPr>
          <p:nvPr/>
        </p:nvSpPr>
        <p:spPr bwMode="auto">
          <a:xfrm>
            <a:off x="2470150" y="2681288"/>
            <a:ext cx="3244850" cy="26939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796" name="Rectangle 3"/>
          <p:cNvSpPr>
            <a:spLocks noChangeArrowheads="1"/>
          </p:cNvSpPr>
          <p:nvPr/>
        </p:nvSpPr>
        <p:spPr bwMode="auto">
          <a:xfrm>
            <a:off x="152400" y="1141998"/>
            <a:ext cx="8458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600" dirty="0">
                <a:latin typeface="Times New Roman" pitchFamily="18" charset="0"/>
              </a:rPr>
              <a:t>	</a:t>
            </a:r>
            <a:r>
              <a:rPr lang="en-US" altLang="en-US" sz="1600" dirty="0" smtClean="0">
                <a:latin typeface="Times New Roman" pitchFamily="18" charset="0"/>
              </a:rPr>
              <a:t>PL and real GDP are determined </a:t>
            </a:r>
            <a:r>
              <a:rPr lang="en-US" altLang="en-US" sz="1600" dirty="0">
                <a:latin typeface="Times New Roman" pitchFamily="18" charset="0"/>
              </a:rPr>
              <a:t>by </a:t>
            </a:r>
            <a:r>
              <a:rPr lang="en-US" altLang="en-US" sz="1600" dirty="0" smtClean="0">
                <a:latin typeface="Times New Roman" pitchFamily="18" charset="0"/>
              </a:rPr>
              <a:t>AD </a:t>
            </a:r>
            <a:r>
              <a:rPr lang="en-US" altLang="en-US" sz="1600" dirty="0">
                <a:latin typeface="Times New Roman" pitchFamily="18" charset="0"/>
              </a:rPr>
              <a:t>and </a:t>
            </a:r>
            <a:r>
              <a:rPr lang="en-US" altLang="en-US" sz="1600" dirty="0" smtClean="0">
                <a:latin typeface="Times New Roman" pitchFamily="18" charset="0"/>
              </a:rPr>
              <a:t>SRAS</a:t>
            </a:r>
            <a:endParaRPr lang="en-US" altLang="en-US" sz="1600" dirty="0">
              <a:latin typeface="Times New Roman" pitchFamily="18" charset="0"/>
            </a:endParaRPr>
          </a:p>
        </p:txBody>
      </p:sp>
      <p:sp>
        <p:nvSpPr>
          <p:cNvPr id="791559" name="Rectangle 7"/>
          <p:cNvSpPr>
            <a:spLocks noChangeArrowheads="1"/>
          </p:cNvSpPr>
          <p:nvPr/>
        </p:nvSpPr>
        <p:spPr bwMode="auto">
          <a:xfrm>
            <a:off x="5638800" y="2590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dirty="0">
                <a:latin typeface="Times New Roman" pitchFamily="18" charset="0"/>
              </a:rPr>
              <a:t> </a:t>
            </a:r>
            <a:r>
              <a:rPr lang="en-US" altLang="en-US" sz="1200" i="1" dirty="0" smtClean="0">
                <a:latin typeface="Times New Roman" pitchFamily="18" charset="0"/>
              </a:rPr>
              <a:t>SRAS</a:t>
            </a:r>
            <a:endParaRPr lang="en-US" altLang="en-US" sz="12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200" dirty="0">
              <a:latin typeface="Times New Roman" pitchFamily="18" charset="0"/>
            </a:endParaRPr>
          </a:p>
        </p:txBody>
      </p:sp>
      <p:sp>
        <p:nvSpPr>
          <p:cNvPr id="33801" name="Line 10"/>
          <p:cNvSpPr>
            <a:spLocks noChangeShapeType="1"/>
          </p:cNvSpPr>
          <p:nvPr/>
        </p:nvSpPr>
        <p:spPr bwMode="auto">
          <a:xfrm>
            <a:off x="2286000" y="2395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02" name="Line 11"/>
          <p:cNvSpPr>
            <a:spLocks noChangeShapeType="1"/>
          </p:cNvSpPr>
          <p:nvPr/>
        </p:nvSpPr>
        <p:spPr bwMode="auto">
          <a:xfrm>
            <a:off x="2286000" y="5684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64" name="Line 12"/>
          <p:cNvSpPr>
            <a:spLocks noChangeShapeType="1"/>
          </p:cNvSpPr>
          <p:nvPr/>
        </p:nvSpPr>
        <p:spPr bwMode="auto">
          <a:xfrm>
            <a:off x="4406900" y="4284662"/>
            <a:ext cx="0" cy="1371600"/>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791574" name="Rectangle 22"/>
          <p:cNvSpPr>
            <a:spLocks noChangeArrowheads="1"/>
          </p:cNvSpPr>
          <p:nvPr/>
        </p:nvSpPr>
        <p:spPr bwMode="auto">
          <a:xfrm>
            <a:off x="3848100" y="57912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800" i="1" dirty="0">
                <a:latin typeface="Times New Roman" pitchFamily="18" charset="0"/>
                <a:cs typeface="Times New Roman" pitchFamily="18" charset="0"/>
              </a:rPr>
              <a:t>GDP</a:t>
            </a:r>
            <a:endParaRPr lang="en-US" altLang="en-US" sz="1800" dirty="0">
              <a:latin typeface="Times New Roman" pitchFamily="18" charset="0"/>
            </a:endParaRPr>
          </a:p>
        </p:txBody>
      </p:sp>
      <p:sp>
        <p:nvSpPr>
          <p:cNvPr id="12" name="Line 8"/>
          <p:cNvSpPr>
            <a:spLocks noChangeShapeType="1"/>
          </p:cNvSpPr>
          <p:nvPr/>
        </p:nvSpPr>
        <p:spPr bwMode="auto">
          <a:xfrm>
            <a:off x="2286000" y="4286250"/>
            <a:ext cx="2133600" cy="0"/>
          </a:xfrm>
          <a:prstGeom prst="line">
            <a:avLst/>
          </a:prstGeom>
          <a:noFill/>
          <a:ln w="9525">
            <a:solidFill>
              <a:schemeClr val="tx1"/>
            </a:solidFill>
            <a:prstDash val="dash"/>
            <a:miter lim="800000"/>
            <a:headEnd type="none" w="med" len="med"/>
            <a:tailEnd type="none" w="med" len="med"/>
          </a:ln>
          <a:extLst>
            <a:ext uri="{909E8E84-426E-40DD-AFC4-6F175D3DCCD1}">
              <a14:hiddenFill xmlns:a14="http://schemas.microsoft.com/office/drawing/2010/main">
                <a:noFill/>
              </a14:hiddenFill>
            </a:ext>
          </a:extLst>
        </p:spPr>
        <p:txBody>
          <a:bodyPr wrap="none"/>
          <a:lstStyle/>
          <a:p>
            <a:endParaRPr lang="en-US"/>
          </a:p>
        </p:txBody>
      </p:sp>
      <p:sp>
        <p:nvSpPr>
          <p:cNvPr id="13" name="Rectangle 13"/>
          <p:cNvSpPr>
            <a:spLocks noChangeArrowheads="1"/>
          </p:cNvSpPr>
          <p:nvPr/>
        </p:nvSpPr>
        <p:spPr bwMode="auto">
          <a:xfrm>
            <a:off x="1841500" y="4086225"/>
            <a:ext cx="450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i="1">
                <a:latin typeface="Times New Roman" pitchFamily="18" charset="0"/>
              </a:rPr>
              <a:t>PL</a:t>
            </a:r>
          </a:p>
        </p:txBody>
      </p:sp>
      <p:sp>
        <p:nvSpPr>
          <p:cNvPr id="15" name="Rectangle 408"/>
          <p:cNvSpPr>
            <a:spLocks noGrp="1" noChangeArrowheads="1"/>
          </p:cNvSpPr>
          <p:nvPr>
            <p:ph type="title"/>
          </p:nvPr>
        </p:nvSpPr>
        <p:spPr>
          <a:xfrm>
            <a:off x="381000" y="76200"/>
            <a:ext cx="8229600" cy="533400"/>
          </a:xfrm>
          <a:noFill/>
        </p:spPr>
        <p:txBody>
          <a:bodyPr/>
          <a:lstStyle/>
          <a:p>
            <a:pPr eaLnBrk="1" hangingPunct="1"/>
            <a:r>
              <a:rPr lang="en-US" altLang="en-US" dirty="0" smtClean="0"/>
              <a:t>Price Level</a:t>
            </a:r>
            <a:endParaRPr lang="en-CA" altLang="en-US" dirty="0" smtClean="0"/>
          </a:p>
        </p:txBody>
      </p:sp>
    </p:spTree>
    <p:extLst>
      <p:ext uri="{BB962C8B-B14F-4D97-AF65-F5344CB8AC3E}">
        <p14:creationId xmlns:p14="http://schemas.microsoft.com/office/powerpoint/2010/main" val="240702851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403"/>
          <p:cNvSpPr>
            <a:spLocks noChangeArrowheads="1"/>
          </p:cNvSpPr>
          <p:nvPr/>
        </p:nvSpPr>
        <p:spPr bwMode="auto">
          <a:xfrm>
            <a:off x="5981700" y="6223000"/>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i="1" dirty="0" smtClean="0">
                <a:latin typeface="Times New Roman" pitchFamily="18" charset="0"/>
                <a:cs typeface="Times New Roman" pitchFamily="18" charset="0"/>
              </a:rPr>
              <a:t>PL</a:t>
            </a:r>
            <a:r>
              <a:rPr lang="en-US" altLang="en-US" sz="1600" baseline="-25000" dirty="0" smtClean="0">
                <a:latin typeface="Times New Roman" pitchFamily="18" charset="0"/>
                <a:cs typeface="Times New Roman" pitchFamily="18" charset="0"/>
              </a:rPr>
              <a:t>11/14</a:t>
            </a:r>
            <a:r>
              <a:rPr lang="en-US" altLang="en-US" sz="1600" dirty="0" smtClean="0">
                <a:latin typeface="Times New Roman" pitchFamily="18" charset="0"/>
                <a:cs typeface="Times New Roman" pitchFamily="18" charset="0"/>
              </a:rPr>
              <a:t> </a:t>
            </a:r>
            <a:r>
              <a:rPr lang="en-US" altLang="en-US" sz="1600" dirty="0">
                <a:latin typeface="Times New Roman" pitchFamily="18" charset="0"/>
                <a:cs typeface="Times New Roman" pitchFamily="18" charset="0"/>
              </a:rPr>
              <a:t>=</a:t>
            </a:r>
            <a:endParaRPr lang="en-US" altLang="en-US" sz="1600" dirty="0">
              <a:latin typeface="Times New Roman" pitchFamily="18" charset="0"/>
            </a:endParaRPr>
          </a:p>
        </p:txBody>
      </p:sp>
      <p:sp>
        <p:nvSpPr>
          <p:cNvPr id="698738" name="Rectangle 370"/>
          <p:cNvSpPr>
            <a:spLocks noChangeArrowheads="1"/>
          </p:cNvSpPr>
          <p:nvPr/>
        </p:nvSpPr>
        <p:spPr bwMode="auto">
          <a:xfrm>
            <a:off x="3896591" y="6213764"/>
            <a:ext cx="2971800" cy="338554"/>
          </a:xfrm>
          <a:prstGeom prst="rect">
            <a:avLst/>
          </a:prstGeom>
          <a:solidFill>
            <a:schemeClr val="bg1"/>
          </a:solidFill>
          <a:ln>
            <a:noFill/>
          </a:ln>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1600" dirty="0">
                <a:latin typeface="Times New Roman" pitchFamily="18" charset="0"/>
                <a:cs typeface="Times New Roman" pitchFamily="18" charset="0"/>
              </a:rPr>
              <a:t>Cost of the CPI basket in </a:t>
            </a:r>
            <a:r>
              <a:rPr lang="en-US" altLang="en-US" sz="1600" dirty="0" smtClean="0">
                <a:latin typeface="Times New Roman" pitchFamily="18" charset="0"/>
                <a:cs typeface="Times New Roman" pitchFamily="18" charset="0"/>
              </a:rPr>
              <a:t>11/14 =</a:t>
            </a:r>
            <a:endParaRPr lang="en-US" altLang="en-US" sz="1600" dirty="0">
              <a:latin typeface="Times New Roman" pitchFamily="18" charset="0"/>
            </a:endParaRPr>
          </a:p>
        </p:txBody>
      </p:sp>
      <p:sp>
        <p:nvSpPr>
          <p:cNvPr id="15364" name="Rectangle 404"/>
          <p:cNvSpPr>
            <a:spLocks noChangeArrowheads="1"/>
          </p:cNvSpPr>
          <p:nvPr/>
        </p:nvSpPr>
        <p:spPr bwMode="auto">
          <a:xfrm>
            <a:off x="7083425" y="6218823"/>
            <a:ext cx="914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dirty="0" smtClean="0">
                <a:latin typeface="Times New Roman" pitchFamily="18" charset="0"/>
                <a:cs typeface="Times New Roman" pitchFamily="18" charset="0"/>
              </a:rPr>
              <a:t>$</a:t>
            </a:r>
            <a:r>
              <a:rPr lang="en-US" sz="1600" dirty="0" smtClean="0">
                <a:solidFill>
                  <a:srgbClr val="000000"/>
                </a:solidFill>
                <a:latin typeface="Times New Roman"/>
              </a:rPr>
              <a:t>674.38</a:t>
            </a:r>
            <a:r>
              <a:rPr lang="en-US" altLang="en-US" sz="1600" dirty="0" smtClean="0">
                <a:latin typeface="Times New Roman" pitchFamily="18" charset="0"/>
                <a:cs typeface="Times New Roman" pitchFamily="18" charset="0"/>
              </a:rPr>
              <a:t>      </a:t>
            </a:r>
            <a:endParaRPr lang="en-US" altLang="en-US" sz="1600" dirty="0">
              <a:latin typeface="Times New Roman" pitchFamily="18" charset="0"/>
            </a:endParaRPr>
          </a:p>
        </p:txBody>
      </p:sp>
      <p:sp>
        <p:nvSpPr>
          <p:cNvPr id="15365" name="Rectangle 2"/>
          <p:cNvSpPr>
            <a:spLocks noGrp="1" noChangeArrowheads="1"/>
          </p:cNvSpPr>
          <p:nvPr>
            <p:ph type="body" idx="1"/>
          </p:nvPr>
        </p:nvSpPr>
        <p:spPr>
          <a:xfrm>
            <a:off x="381000" y="838200"/>
            <a:ext cx="8229600" cy="838200"/>
          </a:xfrm>
        </p:spPr>
        <p:txBody>
          <a:bodyPr/>
          <a:lstStyle/>
          <a:p>
            <a:pPr marL="285750" indent="-285750" eaLnBrk="1" hangingPunct="1"/>
            <a:r>
              <a:rPr lang="en-US" altLang="en-US" dirty="0" smtClean="0"/>
              <a:t>Suppose I am the “typical” urban consumer (we had infant triplets during the making of this video) and that the government interviews me to determine what goods should be in the CPI market basket. </a:t>
            </a:r>
          </a:p>
        </p:txBody>
      </p:sp>
      <p:graphicFrame>
        <p:nvGraphicFramePr>
          <p:cNvPr id="698756" name="Group 388"/>
          <p:cNvGraphicFramePr>
            <a:graphicFrameLocks noGrp="1"/>
          </p:cNvGraphicFramePr>
          <p:nvPr>
            <p:extLst>
              <p:ext uri="{D42A27DB-BD31-4B8C-83A1-F6EECF244321}">
                <p14:modId xmlns:p14="http://schemas.microsoft.com/office/powerpoint/2010/main" val="3096231330"/>
              </p:ext>
            </p:extLst>
          </p:nvPr>
        </p:nvGraphicFramePr>
        <p:xfrm>
          <a:off x="1066800" y="1752600"/>
          <a:ext cx="7162800" cy="4479966"/>
        </p:xfrm>
        <a:graphic>
          <a:graphicData uri="http://schemas.openxmlformats.org/drawingml/2006/table">
            <a:tbl>
              <a:tblPr/>
              <a:tblGrid>
                <a:gridCol w="2362200"/>
                <a:gridCol w="1812925"/>
                <a:gridCol w="1539875"/>
                <a:gridCol w="1447800"/>
              </a:tblGrid>
              <a:tr h="5180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Good</a:t>
                      </a:r>
                      <a:endParaRPr kumimoji="0" lang="en-US" sz="1400" b="0" i="0" u="none" strike="noStrike" cap="none" normalizeH="0" baseline="0" dirty="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Average quantity purchased per month</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7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Price on 11/14</a:t>
                      </a:r>
                      <a:endParaRPr kumimoji="0" lang="en-US" sz="1400" b="0" i="0" u="none" strike="noStrike" cap="none" normalizeH="0" baseline="0" dirty="0" smtClean="0">
                        <a:ln>
                          <a:noFill/>
                        </a:ln>
                        <a:solidFill>
                          <a:schemeClr val="tx1"/>
                        </a:solidFill>
                        <a:effectLst/>
                        <a:latin typeface="Times New Roman" pitchFamily="18" charset="0"/>
                      </a:endParaRPr>
                    </a:p>
                  </a:txBody>
                  <a:tcPr marT="45709" marB="45709"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Total Cost</a:t>
                      </a:r>
                      <a:endParaRPr kumimoji="0" lang="en-US" sz="1400" b="0" i="0" u="none" strike="noStrike" cap="none" normalizeH="0" baseline="0" smtClean="0">
                        <a:ln>
                          <a:noFill/>
                        </a:ln>
                        <a:solidFill>
                          <a:schemeClr val="tx1"/>
                        </a:solidFill>
                        <a:effectLst/>
                        <a:latin typeface="Times New Roman" pitchFamily="18" charset="0"/>
                      </a:endParaRPr>
                    </a:p>
                  </a:txBody>
                  <a:tcPr marT="45709" marB="45709"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box of formula</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13</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30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390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TVs</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0.01</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800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8</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Computers</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0.01</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500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5</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Minivan</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0.001</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15000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15</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Snickers</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30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0.5</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15</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Can of coffee</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5</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4</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20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six packs of Busch Light</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9</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Box of Diapers</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3</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32.8</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98.4</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Pounds of chicken</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2</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3</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6</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Pounds of hamburger</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2</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10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20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Boxes of Raisin Bran</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4</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3</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12</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Cable TV</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1</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74.98</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74.98</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56">
                <a:tc>
                  <a:txBody>
                    <a:bodyPr/>
                    <a:lstStyle/>
                    <a:p>
                      <a:pPr algn="l" fontAlgn="b"/>
                      <a:r>
                        <a:rPr lang="en-US" sz="1600" b="0" i="0" u="none" strike="noStrike" dirty="0">
                          <a:solidFill>
                            <a:srgbClr val="000000"/>
                          </a:solidFill>
                          <a:effectLst/>
                          <a:latin typeface="Times New Roman"/>
                        </a:rPr>
                        <a:t>Bunch of Bananas</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5</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2</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dirty="0">
                          <a:solidFill>
                            <a:srgbClr val="000000"/>
                          </a:solidFill>
                          <a:effectLst/>
                          <a:latin typeface="Times New Roman"/>
                        </a:rPr>
                        <a:t>10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15443" name="Line 4"/>
          <p:cNvSpPr>
            <a:spLocks noChangeShapeType="1"/>
          </p:cNvSpPr>
          <p:nvPr/>
        </p:nvSpPr>
        <p:spPr bwMode="auto">
          <a:xfrm>
            <a:off x="6781800" y="6511925"/>
            <a:ext cx="1447800" cy="0"/>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8757" name="Rectangle 389"/>
          <p:cNvSpPr>
            <a:spLocks noChangeArrowheads="1"/>
          </p:cNvSpPr>
          <p:nvPr/>
        </p:nvSpPr>
        <p:spPr bwMode="auto">
          <a:xfrm>
            <a:off x="7086600" y="23161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58" name="Rectangle 390"/>
          <p:cNvSpPr>
            <a:spLocks noChangeArrowheads="1"/>
          </p:cNvSpPr>
          <p:nvPr/>
        </p:nvSpPr>
        <p:spPr bwMode="auto">
          <a:xfrm>
            <a:off x="7083425" y="26146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59" name="Rectangle 391"/>
          <p:cNvSpPr>
            <a:spLocks noChangeArrowheads="1"/>
          </p:cNvSpPr>
          <p:nvPr/>
        </p:nvSpPr>
        <p:spPr bwMode="auto">
          <a:xfrm>
            <a:off x="7092950" y="29194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0" name="Rectangle 392"/>
          <p:cNvSpPr>
            <a:spLocks noChangeArrowheads="1"/>
          </p:cNvSpPr>
          <p:nvPr/>
        </p:nvSpPr>
        <p:spPr bwMode="auto">
          <a:xfrm>
            <a:off x="7102475" y="32258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1" name="Rectangle 393"/>
          <p:cNvSpPr>
            <a:spLocks noChangeArrowheads="1"/>
          </p:cNvSpPr>
          <p:nvPr/>
        </p:nvSpPr>
        <p:spPr bwMode="auto">
          <a:xfrm>
            <a:off x="7097713" y="35099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2" name="Rectangle 394"/>
          <p:cNvSpPr>
            <a:spLocks noChangeArrowheads="1"/>
          </p:cNvSpPr>
          <p:nvPr/>
        </p:nvSpPr>
        <p:spPr bwMode="auto">
          <a:xfrm>
            <a:off x="7107238" y="38163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3" name="Rectangle 395"/>
          <p:cNvSpPr>
            <a:spLocks noChangeArrowheads="1"/>
          </p:cNvSpPr>
          <p:nvPr/>
        </p:nvSpPr>
        <p:spPr bwMode="auto">
          <a:xfrm>
            <a:off x="7102475" y="41195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4" name="Rectangle 396"/>
          <p:cNvSpPr>
            <a:spLocks noChangeArrowheads="1"/>
          </p:cNvSpPr>
          <p:nvPr/>
        </p:nvSpPr>
        <p:spPr bwMode="auto">
          <a:xfrm>
            <a:off x="7097713" y="44291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5" name="Rectangle 397"/>
          <p:cNvSpPr>
            <a:spLocks noChangeArrowheads="1"/>
          </p:cNvSpPr>
          <p:nvPr/>
        </p:nvSpPr>
        <p:spPr bwMode="auto">
          <a:xfrm>
            <a:off x="7107238" y="47339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6" name="Rectangle 398"/>
          <p:cNvSpPr>
            <a:spLocks noChangeArrowheads="1"/>
          </p:cNvSpPr>
          <p:nvPr/>
        </p:nvSpPr>
        <p:spPr bwMode="auto">
          <a:xfrm>
            <a:off x="7088188" y="50387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7" name="Rectangle 399"/>
          <p:cNvSpPr>
            <a:spLocks noChangeArrowheads="1"/>
          </p:cNvSpPr>
          <p:nvPr/>
        </p:nvSpPr>
        <p:spPr bwMode="auto">
          <a:xfrm>
            <a:off x="7107238" y="53467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8" name="Rectangle 400"/>
          <p:cNvSpPr>
            <a:spLocks noChangeArrowheads="1"/>
          </p:cNvSpPr>
          <p:nvPr/>
        </p:nvSpPr>
        <p:spPr bwMode="auto">
          <a:xfrm>
            <a:off x="7086600" y="56388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69" name="Rectangle 401"/>
          <p:cNvSpPr>
            <a:spLocks noChangeArrowheads="1"/>
          </p:cNvSpPr>
          <p:nvPr/>
        </p:nvSpPr>
        <p:spPr bwMode="auto">
          <a:xfrm>
            <a:off x="7086600" y="59436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98770" name="Rectangle 402"/>
          <p:cNvSpPr>
            <a:spLocks noChangeArrowheads="1"/>
          </p:cNvSpPr>
          <p:nvPr/>
        </p:nvSpPr>
        <p:spPr bwMode="auto">
          <a:xfrm>
            <a:off x="7043738" y="6263409"/>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5458" name="Rectangle 408"/>
          <p:cNvSpPr>
            <a:spLocks noGrp="1" noChangeArrowheads="1"/>
          </p:cNvSpPr>
          <p:nvPr>
            <p:ph type="title"/>
          </p:nvPr>
        </p:nvSpPr>
        <p:spPr>
          <a:xfrm>
            <a:off x="381000" y="76200"/>
            <a:ext cx="8229600" cy="533400"/>
          </a:xfrm>
          <a:noFill/>
        </p:spPr>
        <p:txBody>
          <a:bodyPr/>
          <a:lstStyle/>
          <a:p>
            <a:pPr eaLnBrk="1" hangingPunct="1"/>
            <a:r>
              <a:rPr lang="en-US" altLang="en-US" dirty="0" smtClean="0"/>
              <a:t>Price Level</a:t>
            </a:r>
            <a:endParaRPr lang="en-CA" altLang="en-US"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98757"/>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98758"/>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98759"/>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698760"/>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69876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698762"/>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698763"/>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698764"/>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698765"/>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69876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698767"/>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698768"/>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698769"/>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698770"/>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6987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738" grpId="0" animBg="1"/>
      <p:bldP spid="698757" grpId="0" animBg="1"/>
      <p:bldP spid="698758" grpId="0" animBg="1"/>
      <p:bldP spid="698759" grpId="0" animBg="1"/>
      <p:bldP spid="698760" grpId="0" animBg="1"/>
      <p:bldP spid="698761" grpId="0" animBg="1"/>
      <p:bldP spid="698762" grpId="0" animBg="1"/>
      <p:bldP spid="698763" grpId="0" animBg="1"/>
      <p:bldP spid="698764" grpId="0" animBg="1"/>
      <p:bldP spid="698765" grpId="0" animBg="1"/>
      <p:bldP spid="698766" grpId="0" animBg="1"/>
      <p:bldP spid="698767" grpId="0" animBg="1"/>
      <p:bldP spid="698768" grpId="0" animBg="1"/>
      <p:bldP spid="698769" grpId="0" animBg="1"/>
      <p:bldP spid="698770"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03727" name="Group 1263"/>
          <p:cNvGraphicFramePr>
            <a:graphicFrameLocks noGrp="1"/>
          </p:cNvGraphicFramePr>
          <p:nvPr>
            <p:ph sz="half" idx="2"/>
            <p:extLst>
              <p:ext uri="{D42A27DB-BD31-4B8C-83A1-F6EECF244321}">
                <p14:modId xmlns:p14="http://schemas.microsoft.com/office/powerpoint/2010/main" val="3636829008"/>
              </p:ext>
            </p:extLst>
          </p:nvPr>
        </p:nvGraphicFramePr>
        <p:xfrm>
          <a:off x="1905000" y="1371600"/>
          <a:ext cx="4648200" cy="5342928"/>
        </p:xfrm>
        <a:graphic>
          <a:graphicData uri="http://schemas.openxmlformats.org/drawingml/2006/table">
            <a:tbl>
              <a:tblPr/>
              <a:tblGrid>
                <a:gridCol w="1143000"/>
                <a:gridCol w="2251075"/>
                <a:gridCol w="1254125"/>
              </a:tblGrid>
              <a:tr h="304763">
                <a:tc>
                  <a:txBody>
                    <a:bodyPr/>
                    <a:lstStyle/>
                    <a:p>
                      <a:pPr algn="ctr" fontAlgn="b"/>
                      <a:r>
                        <a:rPr lang="en-US" sz="1600" b="0" i="0" u="none" strike="noStrike" dirty="0">
                          <a:solidFill>
                            <a:srgbClr val="000000"/>
                          </a:solidFill>
                          <a:effectLst/>
                          <a:latin typeface="Times New Roman"/>
                        </a:rPr>
                        <a:t>Month </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a:solidFill>
                            <a:srgbClr val="000000"/>
                          </a:solidFill>
                          <a:effectLst/>
                          <a:latin typeface="Times New Roman"/>
                        </a:rPr>
                        <a:t>PL </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b"/>
                      <a:r>
                        <a:rPr lang="en-US" sz="1600" b="0" i="0" u="none" strike="noStrike" dirty="0">
                          <a:solidFill>
                            <a:srgbClr val="000000"/>
                          </a:solidFill>
                          <a:effectLst/>
                          <a:latin typeface="Times New Roman"/>
                        </a:rPr>
                        <a:t>CPI </a:t>
                      </a:r>
                      <a:endParaRPr lang="en-US" sz="1600" b="0" i="0" u="none" strike="noStrike" dirty="0" smtClean="0">
                        <a:solidFill>
                          <a:srgbClr val="000000"/>
                        </a:solidFill>
                        <a:effectLst/>
                        <a:latin typeface="Times New Roman"/>
                      </a:endParaRPr>
                    </a:p>
                    <a:p>
                      <a:pPr algn="ctr" fontAlgn="b"/>
                      <a:r>
                        <a:rPr lang="en-US" sz="1000" b="0" i="0" u="none" strike="noStrike" dirty="0" smtClean="0">
                          <a:solidFill>
                            <a:srgbClr val="000000"/>
                          </a:solidFill>
                          <a:effectLst/>
                          <a:latin typeface="+mn-lt"/>
                        </a:rPr>
                        <a:t>(CPIAUCSL</a:t>
                      </a:r>
                      <a:r>
                        <a:rPr lang="en-US" sz="1000" b="0" i="0" u="none" strike="noStrike" dirty="0" smtClean="0">
                          <a:solidFill>
                            <a:srgbClr val="000000"/>
                          </a:solidFill>
                          <a:effectLst/>
                          <a:latin typeface="Times New Roman"/>
                        </a:rPr>
                        <a:t>)</a:t>
                      </a:r>
                      <a:endParaRPr lang="en-US" sz="1000" b="0" i="0" u="none" strike="noStrike" dirty="0" smtClean="0">
                        <a:solidFill>
                          <a:srgbClr val="000000"/>
                        </a:solidFill>
                        <a:effectLst/>
                        <a:latin typeface="+mn-lt"/>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4/1983</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279.93</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98.70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5/1983</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281.63</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99.30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6/1983</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282.48</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99.60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7/1983</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283.62</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100.00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8/1983</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284.47</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100.30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9/1983</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285.89</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100.80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10/1983</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286.74</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101.10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11/1983</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287.30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101.30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65718">
                <a:tc>
                  <a:txBody>
                    <a:bodyPr/>
                    <a:lstStyle/>
                    <a:p>
                      <a:pPr algn="ctr" fontAlgn="ctr"/>
                      <a:endParaRPr lang="en-US" sz="1600" b="0" i="0" u="none" strike="noStrike">
                        <a:solidFill>
                          <a:srgbClr val="000000"/>
                        </a:solidFill>
                        <a:effectLst/>
                        <a:latin typeface="Times New Roman"/>
                      </a:endParaRPr>
                    </a:p>
                  </a:txBody>
                  <a:tcPr marL="9525" marR="9525" marT="9525" marB="0" anchor="ctr">
                    <a:lnL cap="flat">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solidFill>
                          <a:srgbClr val="000000"/>
                        </a:solidFill>
                        <a:effectLst/>
                        <a:latin typeface="Times New Roman"/>
                      </a:endParaRPr>
                    </a:p>
                  </a:txBody>
                  <a:tcPr marL="9525" marR="9525" marT="9525" marB="0" anchor="ctr">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solidFill>
                          <a:srgbClr val="000000"/>
                        </a:solidFill>
                        <a:effectLst/>
                        <a:latin typeface="Times New Roman"/>
                      </a:endParaRPr>
                    </a:p>
                  </a:txBody>
                  <a:tcPr marL="9525" marR="9525" marT="9525" marB="0" anchor="ctr">
                    <a:lnL>
                      <a:noFill/>
                    </a:lnL>
                    <a:lnR cap="flat">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8/2014</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675.36</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238.12</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9/2014</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675.97</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238.34</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10/2014</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676.34</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238.47</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11/2014</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dirty="0">
                          <a:solidFill>
                            <a:schemeClr val="tx1"/>
                          </a:solidFill>
                          <a:effectLst/>
                          <a:latin typeface="Times New Roman"/>
                        </a:rPr>
                        <a:t>674.38</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237.78</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12/2014</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672.16</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236.99</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1/2015</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667.59</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235.38</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4763">
                <a:tc>
                  <a:txBody>
                    <a:bodyPr/>
                    <a:lstStyle/>
                    <a:p>
                      <a:pPr algn="ctr" fontAlgn="ctr"/>
                      <a:r>
                        <a:rPr lang="en-US" sz="1600" b="0" i="0" u="none" strike="noStrike" dirty="0" smtClean="0">
                          <a:solidFill>
                            <a:srgbClr val="000000"/>
                          </a:solidFill>
                          <a:effectLst/>
                          <a:latin typeface="Times New Roman"/>
                        </a:rPr>
                        <a:t>2/2015</a:t>
                      </a:r>
                      <a:endParaRPr lang="en-US"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solidFill>
                            <a:srgbClr val="000000"/>
                          </a:solidFill>
                          <a:effectLst/>
                          <a:latin typeface="Times New Roman"/>
                        </a:rPr>
                        <a:t>669.03</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dirty="0">
                          <a:solidFill>
                            <a:srgbClr val="000000"/>
                          </a:solidFill>
                          <a:effectLst/>
                          <a:latin typeface="Times New Roman"/>
                        </a:rPr>
                        <a:t>235.89</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700596" name="Rectangle 180"/>
          <p:cNvSpPr>
            <a:spLocks noChangeArrowheads="1"/>
          </p:cNvSpPr>
          <p:nvPr/>
        </p:nvSpPr>
        <p:spPr bwMode="auto">
          <a:xfrm>
            <a:off x="5486400" y="18256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597" name="Rectangle 181"/>
          <p:cNvSpPr>
            <a:spLocks noChangeArrowheads="1"/>
          </p:cNvSpPr>
          <p:nvPr/>
        </p:nvSpPr>
        <p:spPr bwMode="auto">
          <a:xfrm>
            <a:off x="5486400" y="2135188"/>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598" name="Rectangle 182"/>
          <p:cNvSpPr>
            <a:spLocks noChangeArrowheads="1"/>
          </p:cNvSpPr>
          <p:nvPr/>
        </p:nvSpPr>
        <p:spPr bwMode="auto">
          <a:xfrm>
            <a:off x="5486400" y="24447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599" name="Rectangle 183"/>
          <p:cNvSpPr>
            <a:spLocks noChangeArrowheads="1"/>
          </p:cNvSpPr>
          <p:nvPr/>
        </p:nvSpPr>
        <p:spPr bwMode="auto">
          <a:xfrm>
            <a:off x="5486400" y="27432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0" name="Rectangle 184"/>
          <p:cNvSpPr>
            <a:spLocks noChangeArrowheads="1"/>
          </p:cNvSpPr>
          <p:nvPr/>
        </p:nvSpPr>
        <p:spPr bwMode="auto">
          <a:xfrm>
            <a:off x="5486400" y="305117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1" name="Rectangle 185"/>
          <p:cNvSpPr>
            <a:spLocks noChangeArrowheads="1"/>
          </p:cNvSpPr>
          <p:nvPr/>
        </p:nvSpPr>
        <p:spPr bwMode="auto">
          <a:xfrm>
            <a:off x="5486400" y="33496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2" name="Rectangle 186"/>
          <p:cNvSpPr>
            <a:spLocks noChangeArrowheads="1"/>
          </p:cNvSpPr>
          <p:nvPr/>
        </p:nvSpPr>
        <p:spPr bwMode="auto">
          <a:xfrm>
            <a:off x="5486400" y="36258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3" name="Rectangle 187"/>
          <p:cNvSpPr>
            <a:spLocks noChangeArrowheads="1"/>
          </p:cNvSpPr>
          <p:nvPr/>
        </p:nvSpPr>
        <p:spPr bwMode="auto">
          <a:xfrm>
            <a:off x="5486400" y="39465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5" name="Rectangle 189"/>
          <p:cNvSpPr>
            <a:spLocks noChangeArrowheads="1"/>
          </p:cNvSpPr>
          <p:nvPr/>
        </p:nvSpPr>
        <p:spPr bwMode="auto">
          <a:xfrm>
            <a:off x="5486400" y="46418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6" name="Rectangle 190"/>
          <p:cNvSpPr>
            <a:spLocks noChangeArrowheads="1"/>
          </p:cNvSpPr>
          <p:nvPr/>
        </p:nvSpPr>
        <p:spPr bwMode="auto">
          <a:xfrm>
            <a:off x="5486400" y="49403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7" name="Rectangle 191"/>
          <p:cNvSpPr>
            <a:spLocks noChangeArrowheads="1"/>
          </p:cNvSpPr>
          <p:nvPr/>
        </p:nvSpPr>
        <p:spPr bwMode="auto">
          <a:xfrm>
            <a:off x="5486400" y="52387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608" name="Rectangle 192"/>
          <p:cNvSpPr>
            <a:spLocks noChangeArrowheads="1"/>
          </p:cNvSpPr>
          <p:nvPr/>
        </p:nvSpPr>
        <p:spPr bwMode="auto">
          <a:xfrm>
            <a:off x="5486400" y="55483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940" name="Rectangle 524"/>
          <p:cNvSpPr>
            <a:spLocks noChangeArrowheads="1"/>
          </p:cNvSpPr>
          <p:nvPr/>
        </p:nvSpPr>
        <p:spPr bwMode="auto">
          <a:xfrm>
            <a:off x="5486400" y="58404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941" name="Rectangle 525"/>
          <p:cNvSpPr>
            <a:spLocks noChangeArrowheads="1"/>
          </p:cNvSpPr>
          <p:nvPr/>
        </p:nvSpPr>
        <p:spPr bwMode="auto">
          <a:xfrm>
            <a:off x="5476875" y="61563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0942" name="Rectangle 526"/>
          <p:cNvSpPr>
            <a:spLocks noChangeArrowheads="1"/>
          </p:cNvSpPr>
          <p:nvPr/>
        </p:nvSpPr>
        <p:spPr bwMode="auto">
          <a:xfrm>
            <a:off x="5486400" y="64500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55" name="Rectangle 839"/>
          <p:cNvSpPr>
            <a:spLocks noChangeArrowheads="1"/>
          </p:cNvSpPr>
          <p:nvPr/>
        </p:nvSpPr>
        <p:spPr bwMode="auto">
          <a:xfrm>
            <a:off x="3727450" y="18034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56" name="Rectangle 840"/>
          <p:cNvSpPr>
            <a:spLocks noChangeArrowheads="1"/>
          </p:cNvSpPr>
          <p:nvPr/>
        </p:nvSpPr>
        <p:spPr bwMode="auto">
          <a:xfrm>
            <a:off x="3727450" y="21129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57" name="Rectangle 841"/>
          <p:cNvSpPr>
            <a:spLocks noChangeArrowheads="1"/>
          </p:cNvSpPr>
          <p:nvPr/>
        </p:nvSpPr>
        <p:spPr bwMode="auto">
          <a:xfrm>
            <a:off x="3727450" y="24225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58" name="Rectangle 842"/>
          <p:cNvSpPr>
            <a:spLocks noChangeArrowheads="1"/>
          </p:cNvSpPr>
          <p:nvPr/>
        </p:nvSpPr>
        <p:spPr bwMode="auto">
          <a:xfrm>
            <a:off x="3727450" y="27432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59" name="Rectangle 843"/>
          <p:cNvSpPr>
            <a:spLocks noChangeArrowheads="1"/>
          </p:cNvSpPr>
          <p:nvPr/>
        </p:nvSpPr>
        <p:spPr bwMode="auto">
          <a:xfrm>
            <a:off x="3727450" y="30289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0" name="Rectangle 844"/>
          <p:cNvSpPr>
            <a:spLocks noChangeArrowheads="1"/>
          </p:cNvSpPr>
          <p:nvPr/>
        </p:nvSpPr>
        <p:spPr bwMode="auto">
          <a:xfrm>
            <a:off x="3727450" y="332740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1" name="Rectangle 845"/>
          <p:cNvSpPr>
            <a:spLocks noChangeArrowheads="1"/>
          </p:cNvSpPr>
          <p:nvPr/>
        </p:nvSpPr>
        <p:spPr bwMode="auto">
          <a:xfrm>
            <a:off x="3727450" y="3625850"/>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2" name="Rectangle 846"/>
          <p:cNvSpPr>
            <a:spLocks noChangeArrowheads="1"/>
          </p:cNvSpPr>
          <p:nvPr/>
        </p:nvSpPr>
        <p:spPr bwMode="auto">
          <a:xfrm>
            <a:off x="3727450" y="39354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3" name="Rectangle 847"/>
          <p:cNvSpPr>
            <a:spLocks noChangeArrowheads="1"/>
          </p:cNvSpPr>
          <p:nvPr/>
        </p:nvSpPr>
        <p:spPr bwMode="auto">
          <a:xfrm>
            <a:off x="3717925" y="4636696"/>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4" name="Rectangle 848"/>
          <p:cNvSpPr>
            <a:spLocks noChangeArrowheads="1"/>
          </p:cNvSpPr>
          <p:nvPr/>
        </p:nvSpPr>
        <p:spPr bwMode="auto">
          <a:xfrm>
            <a:off x="3717925" y="493038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5" name="Rectangle 849"/>
          <p:cNvSpPr>
            <a:spLocks noChangeArrowheads="1"/>
          </p:cNvSpPr>
          <p:nvPr/>
        </p:nvSpPr>
        <p:spPr bwMode="auto">
          <a:xfrm>
            <a:off x="3717925" y="523518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7" name="Rectangle 851"/>
          <p:cNvSpPr>
            <a:spLocks noChangeArrowheads="1"/>
          </p:cNvSpPr>
          <p:nvPr/>
        </p:nvSpPr>
        <p:spPr bwMode="auto">
          <a:xfrm>
            <a:off x="3717925" y="584478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8" name="Rectangle 852"/>
          <p:cNvSpPr>
            <a:spLocks noChangeArrowheads="1"/>
          </p:cNvSpPr>
          <p:nvPr/>
        </p:nvSpPr>
        <p:spPr bwMode="auto">
          <a:xfrm>
            <a:off x="3708400" y="614958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1269" name="Rectangle 853"/>
          <p:cNvSpPr>
            <a:spLocks noChangeArrowheads="1"/>
          </p:cNvSpPr>
          <p:nvPr/>
        </p:nvSpPr>
        <p:spPr bwMode="auto">
          <a:xfrm>
            <a:off x="3717925" y="645438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3642" name="AutoShape 1178"/>
          <p:cNvSpPr>
            <a:spLocks noChangeArrowheads="1"/>
          </p:cNvSpPr>
          <p:nvPr/>
        </p:nvSpPr>
        <p:spPr bwMode="auto">
          <a:xfrm>
            <a:off x="7108825" y="1647825"/>
            <a:ext cx="1905000" cy="406400"/>
          </a:xfrm>
          <a:prstGeom prst="wedgeRoundRectCallout">
            <a:avLst>
              <a:gd name="adj1" fmla="val -73667"/>
              <a:gd name="adj2" fmla="val 218750"/>
              <a:gd name="adj3" fmla="val 16667"/>
            </a:avLst>
          </a:prstGeom>
          <a:solidFill>
            <a:srgbClr val="FFFF00"/>
          </a:solidFill>
          <a:ln w="38100">
            <a:solidFill>
              <a:srgbClr val="E5003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b="1">
                <a:solidFill>
                  <a:srgbClr val="E50030"/>
                </a:solidFill>
                <a:latin typeface="Times New Roman" pitchFamily="18" charset="0"/>
              </a:rPr>
              <a:t>Base year = 1983</a:t>
            </a:r>
          </a:p>
        </p:txBody>
      </p:sp>
      <p:sp>
        <p:nvSpPr>
          <p:cNvPr id="703643" name="Rectangle 1179"/>
          <p:cNvSpPr>
            <a:spLocks noChangeArrowheads="1"/>
          </p:cNvSpPr>
          <p:nvPr/>
        </p:nvSpPr>
        <p:spPr bwMode="auto">
          <a:xfrm>
            <a:off x="1905000" y="2697163"/>
            <a:ext cx="4648200" cy="301625"/>
          </a:xfrm>
          <a:prstGeom prst="rect">
            <a:avLst/>
          </a:prstGeom>
          <a:noFill/>
          <a:ln w="5715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solidFill>
                <a:srgbClr val="E50030"/>
              </a:solidFill>
            </a:endParaRPr>
          </a:p>
        </p:txBody>
      </p:sp>
      <p:grpSp>
        <p:nvGrpSpPr>
          <p:cNvPr id="2" name="Group 1200"/>
          <p:cNvGrpSpPr>
            <a:grpSpLocks/>
          </p:cNvGrpSpPr>
          <p:nvPr/>
        </p:nvGrpSpPr>
        <p:grpSpPr bwMode="auto">
          <a:xfrm>
            <a:off x="3308350" y="2725738"/>
            <a:ext cx="1993900" cy="290512"/>
            <a:chOff x="2187" y="1596"/>
            <a:chExt cx="1256" cy="183"/>
          </a:xfrm>
        </p:grpSpPr>
        <p:sp>
          <p:nvSpPr>
            <p:cNvPr id="16546" name="Text Box 1181"/>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47" name="Text Box 1186"/>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3" name="Group 1201"/>
          <p:cNvGrpSpPr>
            <a:grpSpLocks/>
          </p:cNvGrpSpPr>
          <p:nvPr/>
        </p:nvGrpSpPr>
        <p:grpSpPr bwMode="auto">
          <a:xfrm>
            <a:off x="3308350" y="1795463"/>
            <a:ext cx="1993900" cy="290512"/>
            <a:chOff x="2187" y="1596"/>
            <a:chExt cx="1256" cy="183"/>
          </a:xfrm>
        </p:grpSpPr>
        <p:sp>
          <p:nvSpPr>
            <p:cNvPr id="16544" name="Text Box 1202"/>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45" name="Text Box 1203"/>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4" name="Group 1204"/>
          <p:cNvGrpSpPr>
            <a:grpSpLocks/>
          </p:cNvGrpSpPr>
          <p:nvPr/>
        </p:nvGrpSpPr>
        <p:grpSpPr bwMode="auto">
          <a:xfrm>
            <a:off x="3316288" y="2106613"/>
            <a:ext cx="1993900" cy="290512"/>
            <a:chOff x="2187" y="1596"/>
            <a:chExt cx="1256" cy="183"/>
          </a:xfrm>
        </p:grpSpPr>
        <p:sp>
          <p:nvSpPr>
            <p:cNvPr id="16542" name="Text Box 1205"/>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43" name="Text Box 1206"/>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5" name="Group 1207"/>
          <p:cNvGrpSpPr>
            <a:grpSpLocks/>
          </p:cNvGrpSpPr>
          <p:nvPr/>
        </p:nvGrpSpPr>
        <p:grpSpPr bwMode="auto">
          <a:xfrm>
            <a:off x="3316288" y="2398713"/>
            <a:ext cx="1993900" cy="290512"/>
            <a:chOff x="2187" y="1596"/>
            <a:chExt cx="1256" cy="183"/>
          </a:xfrm>
        </p:grpSpPr>
        <p:sp>
          <p:nvSpPr>
            <p:cNvPr id="16540" name="Text Box 1208"/>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41" name="Text Box 1209"/>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6" name="Group 1210"/>
          <p:cNvGrpSpPr>
            <a:grpSpLocks/>
          </p:cNvGrpSpPr>
          <p:nvPr/>
        </p:nvGrpSpPr>
        <p:grpSpPr bwMode="auto">
          <a:xfrm>
            <a:off x="3313113" y="3008313"/>
            <a:ext cx="1993900" cy="290512"/>
            <a:chOff x="2187" y="1596"/>
            <a:chExt cx="1256" cy="183"/>
          </a:xfrm>
        </p:grpSpPr>
        <p:sp>
          <p:nvSpPr>
            <p:cNvPr id="16538" name="Text Box 1211"/>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39" name="Text Box 1212"/>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7" name="Group 1213"/>
          <p:cNvGrpSpPr>
            <a:grpSpLocks/>
          </p:cNvGrpSpPr>
          <p:nvPr/>
        </p:nvGrpSpPr>
        <p:grpSpPr bwMode="auto">
          <a:xfrm>
            <a:off x="3314700" y="3316288"/>
            <a:ext cx="1993900" cy="290512"/>
            <a:chOff x="2187" y="1596"/>
            <a:chExt cx="1256" cy="183"/>
          </a:xfrm>
        </p:grpSpPr>
        <p:sp>
          <p:nvSpPr>
            <p:cNvPr id="16536" name="Text Box 1214"/>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37" name="Text Box 1215"/>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8" name="Group 1216"/>
          <p:cNvGrpSpPr>
            <a:grpSpLocks/>
          </p:cNvGrpSpPr>
          <p:nvPr/>
        </p:nvGrpSpPr>
        <p:grpSpPr bwMode="auto">
          <a:xfrm>
            <a:off x="3316288" y="3613150"/>
            <a:ext cx="1993900" cy="290513"/>
            <a:chOff x="2187" y="1596"/>
            <a:chExt cx="1256" cy="183"/>
          </a:xfrm>
        </p:grpSpPr>
        <p:sp>
          <p:nvSpPr>
            <p:cNvPr id="16534" name="Text Box 1217"/>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35" name="Text Box 1218"/>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9" name="Group 1219"/>
          <p:cNvGrpSpPr>
            <a:grpSpLocks/>
          </p:cNvGrpSpPr>
          <p:nvPr/>
        </p:nvGrpSpPr>
        <p:grpSpPr bwMode="auto">
          <a:xfrm>
            <a:off x="3314700" y="3921125"/>
            <a:ext cx="1993900" cy="290513"/>
            <a:chOff x="2187" y="1596"/>
            <a:chExt cx="1256" cy="183"/>
          </a:xfrm>
        </p:grpSpPr>
        <p:sp>
          <p:nvSpPr>
            <p:cNvPr id="16532" name="Text Box 1220"/>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33" name="Text Box 1221"/>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0" name="Group 1222"/>
          <p:cNvGrpSpPr>
            <a:grpSpLocks/>
          </p:cNvGrpSpPr>
          <p:nvPr/>
        </p:nvGrpSpPr>
        <p:grpSpPr bwMode="auto">
          <a:xfrm>
            <a:off x="3302000" y="4586287"/>
            <a:ext cx="1993900" cy="290513"/>
            <a:chOff x="2187" y="1596"/>
            <a:chExt cx="1256" cy="183"/>
          </a:xfrm>
        </p:grpSpPr>
        <p:sp>
          <p:nvSpPr>
            <p:cNvPr id="16530" name="Text Box 1223"/>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31" name="Text Box 1224"/>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1" name="Group 1225"/>
          <p:cNvGrpSpPr>
            <a:grpSpLocks/>
          </p:cNvGrpSpPr>
          <p:nvPr/>
        </p:nvGrpSpPr>
        <p:grpSpPr bwMode="auto">
          <a:xfrm>
            <a:off x="3298825" y="4881563"/>
            <a:ext cx="1993900" cy="290512"/>
            <a:chOff x="2187" y="1596"/>
            <a:chExt cx="1256" cy="183"/>
          </a:xfrm>
        </p:grpSpPr>
        <p:sp>
          <p:nvSpPr>
            <p:cNvPr id="16528" name="Text Box 1226"/>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29" name="Text Box 1227"/>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2" name="Group 1228"/>
          <p:cNvGrpSpPr>
            <a:grpSpLocks/>
          </p:cNvGrpSpPr>
          <p:nvPr/>
        </p:nvGrpSpPr>
        <p:grpSpPr bwMode="auto">
          <a:xfrm>
            <a:off x="3306763" y="5178425"/>
            <a:ext cx="1993900" cy="290513"/>
            <a:chOff x="2187" y="1596"/>
            <a:chExt cx="1256" cy="183"/>
          </a:xfrm>
        </p:grpSpPr>
        <p:sp>
          <p:nvSpPr>
            <p:cNvPr id="16526" name="Text Box 1229"/>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27" name="Text Box 1230"/>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3" name="Group 1231"/>
          <p:cNvGrpSpPr>
            <a:grpSpLocks/>
          </p:cNvGrpSpPr>
          <p:nvPr/>
        </p:nvGrpSpPr>
        <p:grpSpPr bwMode="auto">
          <a:xfrm>
            <a:off x="3303588" y="5497513"/>
            <a:ext cx="1993900" cy="290512"/>
            <a:chOff x="2187" y="1596"/>
            <a:chExt cx="1256" cy="183"/>
          </a:xfrm>
        </p:grpSpPr>
        <p:sp>
          <p:nvSpPr>
            <p:cNvPr id="16524" name="Text Box 1232"/>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25" name="Text Box 1233"/>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4" name="Group 1234"/>
          <p:cNvGrpSpPr>
            <a:grpSpLocks/>
          </p:cNvGrpSpPr>
          <p:nvPr/>
        </p:nvGrpSpPr>
        <p:grpSpPr bwMode="auto">
          <a:xfrm>
            <a:off x="3300413" y="5794375"/>
            <a:ext cx="1993900" cy="290513"/>
            <a:chOff x="2187" y="1596"/>
            <a:chExt cx="1256" cy="183"/>
          </a:xfrm>
        </p:grpSpPr>
        <p:sp>
          <p:nvSpPr>
            <p:cNvPr id="16522" name="Text Box 1235"/>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23" name="Text Box 1236"/>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5" name="Group 1237"/>
          <p:cNvGrpSpPr>
            <a:grpSpLocks/>
          </p:cNvGrpSpPr>
          <p:nvPr/>
        </p:nvGrpSpPr>
        <p:grpSpPr bwMode="auto">
          <a:xfrm>
            <a:off x="3297238" y="6091238"/>
            <a:ext cx="1993900" cy="290512"/>
            <a:chOff x="2187" y="1596"/>
            <a:chExt cx="1256" cy="183"/>
          </a:xfrm>
        </p:grpSpPr>
        <p:sp>
          <p:nvSpPr>
            <p:cNvPr id="16520" name="Text Box 1238"/>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21" name="Text Box 1239"/>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grpSp>
        <p:nvGrpSpPr>
          <p:cNvPr id="16" name="Group 1240"/>
          <p:cNvGrpSpPr>
            <a:grpSpLocks/>
          </p:cNvGrpSpPr>
          <p:nvPr/>
        </p:nvGrpSpPr>
        <p:grpSpPr bwMode="auto">
          <a:xfrm>
            <a:off x="3305175" y="6399213"/>
            <a:ext cx="1993900" cy="290512"/>
            <a:chOff x="2187" y="1596"/>
            <a:chExt cx="1256" cy="183"/>
          </a:xfrm>
        </p:grpSpPr>
        <p:sp>
          <p:nvSpPr>
            <p:cNvPr id="16518" name="Text Box 1241"/>
            <p:cNvSpPr txBox="1">
              <a:spLocks noChangeArrowheads="1"/>
            </p:cNvSpPr>
            <p:nvPr/>
          </p:nvSpPr>
          <p:spPr bwMode="auto">
            <a:xfrm>
              <a:off x="2715" y="1596"/>
              <a:ext cx="72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      /283.62 =</a:t>
              </a:r>
            </a:p>
          </p:txBody>
        </p:sp>
        <p:sp>
          <p:nvSpPr>
            <p:cNvPr id="16519" name="Text Box 1242"/>
            <p:cNvSpPr txBox="1">
              <a:spLocks noChangeArrowheads="1"/>
            </p:cNvSpPr>
            <p:nvPr/>
          </p:nvSpPr>
          <p:spPr bwMode="auto">
            <a:xfrm>
              <a:off x="2187" y="1596"/>
              <a:ext cx="3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300">
                  <a:solidFill>
                    <a:srgbClr val="E50030"/>
                  </a:solidFill>
                </a:rPr>
                <a:t>100 X</a:t>
              </a:r>
            </a:p>
          </p:txBody>
        </p:sp>
      </p:grpSp>
      <p:sp>
        <p:nvSpPr>
          <p:cNvPr id="703707" name="Rectangle 1243"/>
          <p:cNvSpPr>
            <a:spLocks noChangeArrowheads="1"/>
          </p:cNvSpPr>
          <p:nvPr/>
        </p:nvSpPr>
        <p:spPr bwMode="auto">
          <a:xfrm>
            <a:off x="5299075" y="1371600"/>
            <a:ext cx="1254125" cy="5334000"/>
          </a:xfrm>
          <a:prstGeom prst="rect">
            <a:avLst/>
          </a:prstGeom>
          <a:noFill/>
          <a:ln w="5715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solidFill>
                <a:srgbClr val="E50030"/>
              </a:solidFill>
            </a:endParaRPr>
          </a:p>
        </p:txBody>
      </p:sp>
      <p:sp>
        <p:nvSpPr>
          <p:cNvPr id="703708" name="AutoShape 1244"/>
          <p:cNvSpPr>
            <a:spLocks noChangeArrowheads="1"/>
          </p:cNvSpPr>
          <p:nvPr/>
        </p:nvSpPr>
        <p:spPr bwMode="auto">
          <a:xfrm>
            <a:off x="7378700" y="4076700"/>
            <a:ext cx="1612900" cy="1085850"/>
          </a:xfrm>
          <a:prstGeom prst="wedgeRoundRectCallout">
            <a:avLst>
              <a:gd name="adj1" fmla="val -95472"/>
              <a:gd name="adj2" fmla="val -50583"/>
              <a:gd name="adj3" fmla="val 16667"/>
            </a:avLst>
          </a:prstGeom>
          <a:solidFill>
            <a:srgbClr val="FFFF00"/>
          </a:solidFill>
          <a:ln w="38100">
            <a:solidFill>
              <a:srgbClr val="E5003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b="1">
                <a:solidFill>
                  <a:srgbClr val="E50030"/>
                </a:solidFill>
                <a:latin typeface="Times New Roman" pitchFamily="18" charset="0"/>
              </a:rPr>
              <a:t>Numbers in the CPI are percentages</a:t>
            </a:r>
          </a:p>
        </p:txBody>
      </p:sp>
      <p:grpSp>
        <p:nvGrpSpPr>
          <p:cNvPr id="17" name="Group 1257"/>
          <p:cNvGrpSpPr>
            <a:grpSpLocks/>
          </p:cNvGrpSpPr>
          <p:nvPr/>
        </p:nvGrpSpPr>
        <p:grpSpPr bwMode="auto">
          <a:xfrm>
            <a:off x="2667000" y="609600"/>
            <a:ext cx="3429000" cy="665163"/>
            <a:chOff x="1680" y="384"/>
            <a:chExt cx="2160" cy="419"/>
          </a:xfrm>
        </p:grpSpPr>
        <p:sp>
          <p:nvSpPr>
            <p:cNvPr id="16514" name="Rectangle 1251"/>
            <p:cNvSpPr>
              <a:spLocks noChangeArrowheads="1"/>
            </p:cNvSpPr>
            <p:nvPr/>
          </p:nvSpPr>
          <p:spPr bwMode="auto">
            <a:xfrm>
              <a:off x="1680" y="490"/>
              <a:ext cx="2160"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600" b="1" i="1">
                  <a:latin typeface="Times New Roman" pitchFamily="18" charset="0"/>
                </a:rPr>
                <a:t>CPI</a:t>
              </a:r>
              <a:r>
                <a:rPr lang="en-US" altLang="en-US" sz="1600" b="1" i="1" baseline="-25000">
                  <a:latin typeface="Times New Roman" pitchFamily="18" charset="0"/>
                </a:rPr>
                <a:t>current year</a:t>
              </a:r>
              <a:r>
                <a:rPr lang="en-US" altLang="en-US" sz="1600" b="1" i="1">
                  <a:latin typeface="Times New Roman" pitchFamily="18" charset="0"/>
                </a:rPr>
                <a:t> =                    </a:t>
              </a:r>
              <a:r>
                <a:rPr lang="en-US" altLang="en-US" sz="1600" b="1">
                  <a:latin typeface="Times New Roman" pitchFamily="18" charset="0"/>
                </a:rPr>
                <a:t>100%</a:t>
              </a:r>
            </a:p>
          </p:txBody>
        </p:sp>
        <p:sp>
          <p:nvSpPr>
            <p:cNvPr id="16515" name="Rectangle 1252"/>
            <p:cNvSpPr>
              <a:spLocks noChangeArrowheads="1"/>
            </p:cNvSpPr>
            <p:nvPr/>
          </p:nvSpPr>
          <p:spPr bwMode="auto">
            <a:xfrm>
              <a:off x="2503" y="384"/>
              <a:ext cx="1193"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500" b="1" i="1">
                  <a:latin typeface="Times New Roman" pitchFamily="18" charset="0"/>
                </a:rPr>
                <a:t>PL</a:t>
              </a:r>
              <a:r>
                <a:rPr lang="en-US" altLang="en-US" sz="1500" b="1" i="1" baseline="-25000">
                  <a:latin typeface="Times New Roman" pitchFamily="18" charset="0"/>
                </a:rPr>
                <a:t>current year</a:t>
              </a:r>
              <a:r>
                <a:rPr lang="en-US" altLang="en-US" sz="1500" b="1" i="1">
                  <a:latin typeface="Times New Roman" pitchFamily="18" charset="0"/>
                </a:rPr>
                <a:t> </a:t>
              </a:r>
              <a:endParaRPr lang="en-US" altLang="en-US" sz="1500" b="1">
                <a:latin typeface="Times New Roman" pitchFamily="18" charset="0"/>
              </a:endParaRPr>
            </a:p>
          </p:txBody>
        </p:sp>
        <p:sp>
          <p:nvSpPr>
            <p:cNvPr id="16516" name="Rectangle 1253"/>
            <p:cNvSpPr>
              <a:spLocks noChangeArrowheads="1"/>
            </p:cNvSpPr>
            <p:nvPr/>
          </p:nvSpPr>
          <p:spPr bwMode="auto">
            <a:xfrm>
              <a:off x="2551" y="565"/>
              <a:ext cx="1193"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500" b="1" i="1">
                  <a:latin typeface="Times New Roman" pitchFamily="18" charset="0"/>
                </a:rPr>
                <a:t>PL</a:t>
              </a:r>
              <a:r>
                <a:rPr lang="en-US" altLang="en-US" sz="1500" b="1" i="1" baseline="-25000">
                  <a:latin typeface="Times New Roman" pitchFamily="18" charset="0"/>
                </a:rPr>
                <a:t>base year</a:t>
              </a:r>
              <a:r>
                <a:rPr lang="en-US" altLang="en-US" sz="1500" b="1" i="1">
                  <a:latin typeface="Times New Roman" pitchFamily="18" charset="0"/>
                </a:rPr>
                <a:t> </a:t>
              </a:r>
              <a:endParaRPr lang="en-US" altLang="en-US" sz="1500" b="1">
                <a:latin typeface="Times New Roman" pitchFamily="18" charset="0"/>
              </a:endParaRPr>
            </a:p>
          </p:txBody>
        </p:sp>
        <p:sp>
          <p:nvSpPr>
            <p:cNvPr id="16517" name="Line 1254"/>
            <p:cNvSpPr>
              <a:spLocks noChangeShapeType="1"/>
            </p:cNvSpPr>
            <p:nvPr/>
          </p:nvSpPr>
          <p:spPr bwMode="auto">
            <a:xfrm>
              <a:off x="2832" y="621"/>
              <a:ext cx="582" cy="1"/>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16513" name="Rectangle 1259"/>
          <p:cNvSpPr>
            <a:spLocks noGrp="1" noChangeArrowheads="1"/>
          </p:cNvSpPr>
          <p:nvPr>
            <p:ph type="title"/>
          </p:nvPr>
        </p:nvSpPr>
        <p:spPr>
          <a:xfrm>
            <a:off x="381000" y="76200"/>
            <a:ext cx="8229600" cy="533400"/>
          </a:xfrm>
          <a:noFill/>
        </p:spPr>
        <p:txBody>
          <a:bodyPr/>
          <a:lstStyle/>
          <a:p>
            <a:pPr eaLnBrk="1" hangingPunct="1"/>
            <a:r>
              <a:rPr lang="en-US" altLang="en-US" dirty="0"/>
              <a:t>Price Level</a:t>
            </a:r>
            <a:endParaRPr lang="en-CA" altLang="en-US"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0125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01256"/>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70125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701258"/>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701259"/>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701260"/>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701261"/>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701262"/>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701263"/>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701264"/>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701265"/>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701267"/>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701268"/>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701269"/>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03642"/>
                                        </p:tgtEl>
                                        <p:attrNameLst>
                                          <p:attrName>style.visibility</p:attrName>
                                        </p:attrNameLst>
                                      </p:cBhvr>
                                      <p:to>
                                        <p:strVal val="visible"/>
                                      </p:to>
                                    </p:set>
                                  </p:childTnLst>
                                </p:cTn>
                              </p:par>
                            </p:childTnLst>
                          </p:cTn>
                        </p:par>
                        <p:par>
                          <p:cTn id="41" fill="hold" nodeType="afterGroup">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703643"/>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xit" presetSubtype="0" fill="hold" grpId="0" nodeType="clickEffect">
                                  <p:stCondLst>
                                    <p:cond delay="0"/>
                                  </p:stCondLst>
                                  <p:childTnLst>
                                    <p:set>
                                      <p:cBhvr>
                                        <p:cTn id="51" dur="1" fill="hold">
                                          <p:stCondLst>
                                            <p:cond delay="0"/>
                                          </p:stCondLst>
                                        </p:cTn>
                                        <p:tgtEl>
                                          <p:spTgt spid="700599"/>
                                        </p:tgtEl>
                                        <p:attrNameLst>
                                          <p:attrName>style.visibility</p:attrName>
                                        </p:attrNameLst>
                                      </p:cBhvr>
                                      <p:to>
                                        <p:strVal val="hidden"/>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nodeType="clickEffect">
                                  <p:stCondLst>
                                    <p:cond delay="0"/>
                                  </p:stCondLst>
                                  <p:childTnLst>
                                    <p:set>
                                      <p:cBhvr>
                                        <p:cTn id="55" dur="1" fill="hold">
                                          <p:stCondLst>
                                            <p:cond delay="0"/>
                                          </p:stCondLst>
                                        </p:cTn>
                                        <p:tgtEl>
                                          <p:spTgt spid="3"/>
                                        </p:tgtEl>
                                        <p:attrNameLst>
                                          <p:attrName>style.visibility</p:attrName>
                                        </p:attrNameLst>
                                      </p:cBhvr>
                                      <p:to>
                                        <p:strVal val="visible"/>
                                      </p:to>
                                    </p:set>
                                  </p:childTnLst>
                                </p:cTn>
                              </p:par>
                              <p:par>
                                <p:cTn id="56" presetID="1" presetClass="exit" presetSubtype="0" fill="hold" nodeType="withEffect">
                                  <p:stCondLst>
                                    <p:cond delay="0"/>
                                  </p:stCondLst>
                                  <p:childTnLst>
                                    <p:set>
                                      <p:cBhvr>
                                        <p:cTn id="57" dur="1" fill="hold">
                                          <p:stCondLst>
                                            <p:cond delay="0"/>
                                          </p:stCondLst>
                                        </p:cTn>
                                        <p:tgtEl>
                                          <p:spTgt spid="2"/>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xit" presetSubtype="0" fill="hold" grpId="0" nodeType="clickEffect">
                                  <p:stCondLst>
                                    <p:cond delay="0"/>
                                  </p:stCondLst>
                                  <p:childTnLst>
                                    <p:set>
                                      <p:cBhvr>
                                        <p:cTn id="61" dur="1" fill="hold">
                                          <p:stCondLst>
                                            <p:cond delay="0"/>
                                          </p:stCondLst>
                                        </p:cTn>
                                        <p:tgtEl>
                                          <p:spTgt spid="700596"/>
                                        </p:tgtEl>
                                        <p:attrNameLst>
                                          <p:attrName>style.visibility</p:attrName>
                                        </p:attrNameLst>
                                      </p:cBhvr>
                                      <p:to>
                                        <p:strVal val="hidden"/>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xit" presetSubtype="0" fill="hold" nodeType="clickEffect">
                                  <p:stCondLst>
                                    <p:cond delay="0"/>
                                  </p:stCondLst>
                                  <p:childTnLst>
                                    <p:set>
                                      <p:cBhvr>
                                        <p:cTn id="65" dur="1" fill="hold">
                                          <p:stCondLst>
                                            <p:cond delay="0"/>
                                          </p:stCondLst>
                                        </p:cTn>
                                        <p:tgtEl>
                                          <p:spTgt spid="3"/>
                                        </p:tgtEl>
                                        <p:attrNameLst>
                                          <p:attrName>style.visibility</p:attrName>
                                        </p:attrNameLst>
                                      </p:cBhvr>
                                      <p:to>
                                        <p:strVal val="hidden"/>
                                      </p:to>
                                    </p:set>
                                  </p:childTnLst>
                                </p:cTn>
                              </p:par>
                              <p:par>
                                <p:cTn id="66" presetID="1" presetClass="entr" presetSubtype="0" fill="hold" nodeType="withEffect">
                                  <p:stCondLst>
                                    <p:cond delay="0"/>
                                  </p:stCondLst>
                                  <p:childTnLst>
                                    <p:set>
                                      <p:cBhvr>
                                        <p:cTn id="67" dur="1" fill="hold">
                                          <p:stCondLst>
                                            <p:cond delay="0"/>
                                          </p:stCondLst>
                                        </p:cTn>
                                        <p:tgtEl>
                                          <p:spTgt spid="4"/>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xit" presetSubtype="0" fill="hold" grpId="0" nodeType="clickEffect">
                                  <p:stCondLst>
                                    <p:cond delay="0"/>
                                  </p:stCondLst>
                                  <p:childTnLst>
                                    <p:set>
                                      <p:cBhvr>
                                        <p:cTn id="71" dur="1" fill="hold">
                                          <p:stCondLst>
                                            <p:cond delay="0"/>
                                          </p:stCondLst>
                                        </p:cTn>
                                        <p:tgtEl>
                                          <p:spTgt spid="700597"/>
                                        </p:tgtEl>
                                        <p:attrNameLst>
                                          <p:attrName>style.visibility</p:attrName>
                                        </p:attrNameLst>
                                      </p:cBhvr>
                                      <p:to>
                                        <p:strVal val="hidden"/>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xit" presetSubtype="0" fill="hold" nodeType="clickEffect">
                                  <p:stCondLst>
                                    <p:cond delay="0"/>
                                  </p:stCondLst>
                                  <p:childTnLst>
                                    <p:set>
                                      <p:cBhvr>
                                        <p:cTn id="75" dur="1" fill="hold">
                                          <p:stCondLst>
                                            <p:cond delay="0"/>
                                          </p:stCondLst>
                                        </p:cTn>
                                        <p:tgtEl>
                                          <p:spTgt spid="4"/>
                                        </p:tgtEl>
                                        <p:attrNameLst>
                                          <p:attrName>style.visibility</p:attrName>
                                        </p:attrNameLst>
                                      </p:cBhvr>
                                      <p:to>
                                        <p:strVal val="hidden"/>
                                      </p:to>
                                    </p:set>
                                  </p:childTnLst>
                                </p:cTn>
                              </p:par>
                              <p:par>
                                <p:cTn id="76" presetID="1" presetClass="entr" presetSubtype="0" fill="hold" nodeType="withEffect">
                                  <p:stCondLst>
                                    <p:cond delay="0"/>
                                  </p:stCondLst>
                                  <p:childTnLst>
                                    <p:set>
                                      <p:cBhvr>
                                        <p:cTn id="77" dur="1" fill="hold">
                                          <p:stCondLst>
                                            <p:cond delay="0"/>
                                          </p:stCondLst>
                                        </p:cTn>
                                        <p:tgtEl>
                                          <p:spTgt spid="5"/>
                                        </p:tgtEl>
                                        <p:attrNameLst>
                                          <p:attrName>style.visibility</p:attrName>
                                        </p:attrNameLst>
                                      </p:cBhvr>
                                      <p:to>
                                        <p:strVal val="visible"/>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xit" presetSubtype="0" fill="hold" grpId="0" nodeType="clickEffect">
                                  <p:stCondLst>
                                    <p:cond delay="0"/>
                                  </p:stCondLst>
                                  <p:childTnLst>
                                    <p:set>
                                      <p:cBhvr>
                                        <p:cTn id="81" dur="1" fill="hold">
                                          <p:stCondLst>
                                            <p:cond delay="0"/>
                                          </p:stCondLst>
                                        </p:cTn>
                                        <p:tgtEl>
                                          <p:spTgt spid="700598"/>
                                        </p:tgtEl>
                                        <p:attrNameLst>
                                          <p:attrName>style.visibility</p:attrName>
                                        </p:attrNameLst>
                                      </p:cBhvr>
                                      <p:to>
                                        <p:strVal val="hidden"/>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xit" presetSubtype="0" fill="hold" nodeType="clickEffect">
                                  <p:stCondLst>
                                    <p:cond delay="0"/>
                                  </p:stCondLst>
                                  <p:childTnLst>
                                    <p:set>
                                      <p:cBhvr>
                                        <p:cTn id="85" dur="1" fill="hold">
                                          <p:stCondLst>
                                            <p:cond delay="0"/>
                                          </p:stCondLst>
                                        </p:cTn>
                                        <p:tgtEl>
                                          <p:spTgt spid="5"/>
                                        </p:tgtEl>
                                        <p:attrNameLst>
                                          <p:attrName>style.visibility</p:attrName>
                                        </p:attrNameLst>
                                      </p:cBhvr>
                                      <p:to>
                                        <p:strVal val="hidden"/>
                                      </p:to>
                                    </p:set>
                                  </p:childTnLst>
                                </p:cTn>
                              </p:par>
                              <p:par>
                                <p:cTn id="86" presetID="1" presetClass="entr" presetSubtype="0" fill="hold" nodeType="withEffect">
                                  <p:stCondLst>
                                    <p:cond delay="0"/>
                                  </p:stCondLst>
                                  <p:childTnLst>
                                    <p:set>
                                      <p:cBhvr>
                                        <p:cTn id="87" dur="1" fill="hold">
                                          <p:stCondLst>
                                            <p:cond delay="0"/>
                                          </p:stCondLst>
                                        </p:cTn>
                                        <p:tgtEl>
                                          <p:spTgt spid="6"/>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xit" presetSubtype="0" fill="hold" grpId="0" nodeType="clickEffect">
                                  <p:stCondLst>
                                    <p:cond delay="0"/>
                                  </p:stCondLst>
                                  <p:childTnLst>
                                    <p:set>
                                      <p:cBhvr>
                                        <p:cTn id="91" dur="1" fill="hold">
                                          <p:stCondLst>
                                            <p:cond delay="0"/>
                                          </p:stCondLst>
                                        </p:cTn>
                                        <p:tgtEl>
                                          <p:spTgt spid="700600"/>
                                        </p:tgtEl>
                                        <p:attrNameLst>
                                          <p:attrName>style.visibility</p:attrName>
                                        </p:attrNameLst>
                                      </p:cBhvr>
                                      <p:to>
                                        <p:strVal val="hidden"/>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1" presetClass="exit" presetSubtype="0" fill="hold" nodeType="clickEffect">
                                  <p:stCondLst>
                                    <p:cond delay="0"/>
                                  </p:stCondLst>
                                  <p:childTnLst>
                                    <p:set>
                                      <p:cBhvr>
                                        <p:cTn id="95" dur="1" fill="hold">
                                          <p:stCondLst>
                                            <p:cond delay="0"/>
                                          </p:stCondLst>
                                        </p:cTn>
                                        <p:tgtEl>
                                          <p:spTgt spid="6"/>
                                        </p:tgtEl>
                                        <p:attrNameLst>
                                          <p:attrName>style.visibility</p:attrName>
                                        </p:attrNameLst>
                                      </p:cBhvr>
                                      <p:to>
                                        <p:strVal val="hidden"/>
                                      </p:to>
                                    </p:set>
                                  </p:childTnLst>
                                </p:cTn>
                              </p:par>
                              <p:par>
                                <p:cTn id="96" presetID="1" presetClass="entr" presetSubtype="0" fill="hold" nodeType="withEffect">
                                  <p:stCondLst>
                                    <p:cond delay="0"/>
                                  </p:stCondLst>
                                  <p:childTnLst>
                                    <p:set>
                                      <p:cBhvr>
                                        <p:cTn id="97" dur="1" fill="hold">
                                          <p:stCondLst>
                                            <p:cond delay="0"/>
                                          </p:stCondLst>
                                        </p:cTn>
                                        <p:tgtEl>
                                          <p:spTgt spid="7"/>
                                        </p:tgtEl>
                                        <p:attrNameLst>
                                          <p:attrName>style.visibility</p:attrName>
                                        </p:attrNameLst>
                                      </p:cBhvr>
                                      <p:to>
                                        <p:strVal val="visible"/>
                                      </p:to>
                                    </p:set>
                                  </p:childTnLst>
                                </p:cTn>
                              </p:par>
                            </p:childTnLst>
                          </p:cTn>
                        </p:par>
                      </p:childTnLst>
                    </p:cTn>
                  </p:par>
                  <p:par>
                    <p:cTn id="98" fill="hold" nodeType="clickPar">
                      <p:stCondLst>
                        <p:cond delay="indefinite"/>
                      </p:stCondLst>
                      <p:childTnLst>
                        <p:par>
                          <p:cTn id="99" fill="hold" nodeType="withGroup">
                            <p:stCondLst>
                              <p:cond delay="0"/>
                            </p:stCondLst>
                            <p:childTnLst>
                              <p:par>
                                <p:cTn id="100" presetID="1" presetClass="exit" presetSubtype="0" fill="hold" grpId="0" nodeType="clickEffect">
                                  <p:stCondLst>
                                    <p:cond delay="0"/>
                                  </p:stCondLst>
                                  <p:childTnLst>
                                    <p:set>
                                      <p:cBhvr>
                                        <p:cTn id="101" dur="1" fill="hold">
                                          <p:stCondLst>
                                            <p:cond delay="0"/>
                                          </p:stCondLst>
                                        </p:cTn>
                                        <p:tgtEl>
                                          <p:spTgt spid="700601"/>
                                        </p:tgtEl>
                                        <p:attrNameLst>
                                          <p:attrName>style.visibility</p:attrName>
                                        </p:attrNameLst>
                                      </p:cBhvr>
                                      <p:to>
                                        <p:strVal val="hidden"/>
                                      </p:to>
                                    </p:se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1" presetClass="exit" presetSubtype="0" fill="hold" nodeType="clickEffect">
                                  <p:stCondLst>
                                    <p:cond delay="0"/>
                                  </p:stCondLst>
                                  <p:childTnLst>
                                    <p:set>
                                      <p:cBhvr>
                                        <p:cTn id="105" dur="1" fill="hold">
                                          <p:stCondLst>
                                            <p:cond delay="0"/>
                                          </p:stCondLst>
                                        </p:cTn>
                                        <p:tgtEl>
                                          <p:spTgt spid="7"/>
                                        </p:tgtEl>
                                        <p:attrNameLst>
                                          <p:attrName>style.visibility</p:attrName>
                                        </p:attrNameLst>
                                      </p:cBhvr>
                                      <p:to>
                                        <p:strVal val="hidden"/>
                                      </p:to>
                                    </p:set>
                                  </p:childTnLst>
                                </p:cTn>
                              </p:par>
                              <p:par>
                                <p:cTn id="106" presetID="1" presetClass="entr" presetSubtype="0" fill="hold" nodeType="withEffect">
                                  <p:stCondLst>
                                    <p:cond delay="0"/>
                                  </p:stCondLst>
                                  <p:childTnLst>
                                    <p:set>
                                      <p:cBhvr>
                                        <p:cTn id="107" dur="1" fill="hold">
                                          <p:stCondLst>
                                            <p:cond delay="0"/>
                                          </p:stCondLst>
                                        </p:cTn>
                                        <p:tgtEl>
                                          <p:spTgt spid="8"/>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 presetClass="exit" presetSubtype="0" fill="hold" grpId="0" nodeType="clickEffect">
                                  <p:stCondLst>
                                    <p:cond delay="0"/>
                                  </p:stCondLst>
                                  <p:childTnLst>
                                    <p:set>
                                      <p:cBhvr>
                                        <p:cTn id="111" dur="1" fill="hold">
                                          <p:stCondLst>
                                            <p:cond delay="0"/>
                                          </p:stCondLst>
                                        </p:cTn>
                                        <p:tgtEl>
                                          <p:spTgt spid="700602"/>
                                        </p:tgtEl>
                                        <p:attrNameLst>
                                          <p:attrName>style.visibility</p:attrName>
                                        </p:attrNameLst>
                                      </p:cBhvr>
                                      <p:to>
                                        <p:strVal val="hidden"/>
                                      </p:to>
                                    </p:se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1" presetClass="exit" presetSubtype="0" fill="hold" nodeType="clickEffect">
                                  <p:stCondLst>
                                    <p:cond delay="0"/>
                                  </p:stCondLst>
                                  <p:childTnLst>
                                    <p:set>
                                      <p:cBhvr>
                                        <p:cTn id="115" dur="1" fill="hold">
                                          <p:stCondLst>
                                            <p:cond delay="0"/>
                                          </p:stCondLst>
                                        </p:cTn>
                                        <p:tgtEl>
                                          <p:spTgt spid="8"/>
                                        </p:tgtEl>
                                        <p:attrNameLst>
                                          <p:attrName>style.visibility</p:attrName>
                                        </p:attrNameLst>
                                      </p:cBhvr>
                                      <p:to>
                                        <p:strVal val="hidden"/>
                                      </p:to>
                                    </p:set>
                                  </p:childTnLst>
                                </p:cTn>
                              </p:par>
                              <p:par>
                                <p:cTn id="116" presetID="1" presetClass="entr" presetSubtype="0" fill="hold" nodeType="withEffect">
                                  <p:stCondLst>
                                    <p:cond delay="0"/>
                                  </p:stCondLst>
                                  <p:childTnLst>
                                    <p:set>
                                      <p:cBhvr>
                                        <p:cTn id="117" dur="1" fill="hold">
                                          <p:stCondLst>
                                            <p:cond delay="0"/>
                                          </p:stCondLst>
                                        </p:cTn>
                                        <p:tgtEl>
                                          <p:spTgt spid="9"/>
                                        </p:tgtEl>
                                        <p:attrNameLst>
                                          <p:attrName>style.visibility</p:attrName>
                                        </p:attrNameLst>
                                      </p:cBhvr>
                                      <p:to>
                                        <p:strVal val="visible"/>
                                      </p:to>
                                    </p:se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 presetClass="exit" presetSubtype="0" fill="hold" grpId="0" nodeType="clickEffect">
                                  <p:stCondLst>
                                    <p:cond delay="0"/>
                                  </p:stCondLst>
                                  <p:childTnLst>
                                    <p:set>
                                      <p:cBhvr>
                                        <p:cTn id="121" dur="1" fill="hold">
                                          <p:stCondLst>
                                            <p:cond delay="0"/>
                                          </p:stCondLst>
                                        </p:cTn>
                                        <p:tgtEl>
                                          <p:spTgt spid="700603"/>
                                        </p:tgtEl>
                                        <p:attrNameLst>
                                          <p:attrName>style.visibility</p:attrName>
                                        </p:attrNameLst>
                                      </p:cBhvr>
                                      <p:to>
                                        <p:strVal val="hidden"/>
                                      </p:to>
                                    </p:se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1" presetClass="exit" presetSubtype="0" fill="hold" nodeType="clickEffect">
                                  <p:stCondLst>
                                    <p:cond delay="0"/>
                                  </p:stCondLst>
                                  <p:childTnLst>
                                    <p:set>
                                      <p:cBhvr>
                                        <p:cTn id="125" dur="1" fill="hold">
                                          <p:stCondLst>
                                            <p:cond delay="0"/>
                                          </p:stCondLst>
                                        </p:cTn>
                                        <p:tgtEl>
                                          <p:spTgt spid="9"/>
                                        </p:tgtEl>
                                        <p:attrNameLst>
                                          <p:attrName>style.visibility</p:attrName>
                                        </p:attrNameLst>
                                      </p:cBhvr>
                                      <p:to>
                                        <p:strVal val="hidden"/>
                                      </p:to>
                                    </p:set>
                                  </p:childTnLst>
                                </p:cTn>
                              </p:par>
                              <p:par>
                                <p:cTn id="126" presetID="1" presetClass="entr" presetSubtype="0" fill="hold" nodeType="withEffect">
                                  <p:stCondLst>
                                    <p:cond delay="0"/>
                                  </p:stCondLst>
                                  <p:childTnLst>
                                    <p:set>
                                      <p:cBhvr>
                                        <p:cTn id="127" dur="1" fill="hold">
                                          <p:stCondLst>
                                            <p:cond delay="0"/>
                                          </p:stCondLst>
                                        </p:cTn>
                                        <p:tgtEl>
                                          <p:spTgt spid="10"/>
                                        </p:tgtEl>
                                        <p:attrNameLst>
                                          <p:attrName>style.visibility</p:attrName>
                                        </p:attrNameLst>
                                      </p:cBhvr>
                                      <p:to>
                                        <p:strVal val="visible"/>
                                      </p:to>
                                    </p:se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1" presetClass="exit" presetSubtype="0" fill="hold" grpId="0" nodeType="clickEffect">
                                  <p:stCondLst>
                                    <p:cond delay="0"/>
                                  </p:stCondLst>
                                  <p:childTnLst>
                                    <p:set>
                                      <p:cBhvr>
                                        <p:cTn id="131" dur="1" fill="hold">
                                          <p:stCondLst>
                                            <p:cond delay="0"/>
                                          </p:stCondLst>
                                        </p:cTn>
                                        <p:tgtEl>
                                          <p:spTgt spid="700605"/>
                                        </p:tgtEl>
                                        <p:attrNameLst>
                                          <p:attrName>style.visibility</p:attrName>
                                        </p:attrNameLst>
                                      </p:cBhvr>
                                      <p:to>
                                        <p:strVal val="hidden"/>
                                      </p:to>
                                    </p:set>
                                  </p:childTnLst>
                                </p:cTn>
                              </p:par>
                            </p:childTnLst>
                          </p:cTn>
                        </p:par>
                      </p:childTnLst>
                    </p:cTn>
                  </p:par>
                  <p:par>
                    <p:cTn id="132" fill="hold" nodeType="clickPar">
                      <p:stCondLst>
                        <p:cond delay="indefinite"/>
                      </p:stCondLst>
                      <p:childTnLst>
                        <p:par>
                          <p:cTn id="133" fill="hold" nodeType="withGroup">
                            <p:stCondLst>
                              <p:cond delay="0"/>
                            </p:stCondLst>
                            <p:childTnLst>
                              <p:par>
                                <p:cTn id="134" presetID="1" presetClass="exit" presetSubtype="0" fill="hold" nodeType="clickEffect">
                                  <p:stCondLst>
                                    <p:cond delay="0"/>
                                  </p:stCondLst>
                                  <p:childTnLst>
                                    <p:set>
                                      <p:cBhvr>
                                        <p:cTn id="135" dur="1" fill="hold">
                                          <p:stCondLst>
                                            <p:cond delay="0"/>
                                          </p:stCondLst>
                                        </p:cTn>
                                        <p:tgtEl>
                                          <p:spTgt spid="10"/>
                                        </p:tgtEl>
                                        <p:attrNameLst>
                                          <p:attrName>style.visibility</p:attrName>
                                        </p:attrNameLst>
                                      </p:cBhvr>
                                      <p:to>
                                        <p:strVal val="hidden"/>
                                      </p:to>
                                    </p:set>
                                  </p:childTnLst>
                                </p:cTn>
                              </p:par>
                              <p:par>
                                <p:cTn id="136" presetID="1" presetClass="entr" presetSubtype="0" fill="hold" nodeType="withEffect">
                                  <p:stCondLst>
                                    <p:cond delay="0"/>
                                  </p:stCondLst>
                                  <p:childTnLst>
                                    <p:set>
                                      <p:cBhvr>
                                        <p:cTn id="137" dur="1" fill="hold">
                                          <p:stCondLst>
                                            <p:cond delay="0"/>
                                          </p:stCondLst>
                                        </p:cTn>
                                        <p:tgtEl>
                                          <p:spTgt spid="11"/>
                                        </p:tgtEl>
                                        <p:attrNameLst>
                                          <p:attrName>style.visibility</p:attrName>
                                        </p:attrNameLst>
                                      </p:cBhvr>
                                      <p:to>
                                        <p:strVal val="visible"/>
                                      </p:to>
                                    </p:se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1" presetClass="exit" presetSubtype="0" fill="hold" grpId="0" nodeType="clickEffect">
                                  <p:stCondLst>
                                    <p:cond delay="0"/>
                                  </p:stCondLst>
                                  <p:childTnLst>
                                    <p:set>
                                      <p:cBhvr>
                                        <p:cTn id="141" dur="1" fill="hold">
                                          <p:stCondLst>
                                            <p:cond delay="0"/>
                                          </p:stCondLst>
                                        </p:cTn>
                                        <p:tgtEl>
                                          <p:spTgt spid="700606"/>
                                        </p:tgtEl>
                                        <p:attrNameLst>
                                          <p:attrName>style.visibility</p:attrName>
                                        </p:attrNameLst>
                                      </p:cBhvr>
                                      <p:to>
                                        <p:strVal val="hidden"/>
                                      </p:to>
                                    </p:set>
                                  </p:childTnLst>
                                </p:cTn>
                              </p:par>
                            </p:childTnLst>
                          </p:cTn>
                        </p:par>
                      </p:childTnLst>
                    </p:cTn>
                  </p:par>
                  <p:par>
                    <p:cTn id="142" fill="hold" nodeType="clickPar">
                      <p:stCondLst>
                        <p:cond delay="indefinite"/>
                      </p:stCondLst>
                      <p:childTnLst>
                        <p:par>
                          <p:cTn id="143" fill="hold" nodeType="withGroup">
                            <p:stCondLst>
                              <p:cond delay="0"/>
                            </p:stCondLst>
                            <p:childTnLst>
                              <p:par>
                                <p:cTn id="144" presetID="1" presetClass="exit" presetSubtype="0" fill="hold" nodeType="clickEffect">
                                  <p:stCondLst>
                                    <p:cond delay="0"/>
                                  </p:stCondLst>
                                  <p:childTnLst>
                                    <p:set>
                                      <p:cBhvr>
                                        <p:cTn id="145" dur="1" fill="hold">
                                          <p:stCondLst>
                                            <p:cond delay="0"/>
                                          </p:stCondLst>
                                        </p:cTn>
                                        <p:tgtEl>
                                          <p:spTgt spid="11"/>
                                        </p:tgtEl>
                                        <p:attrNameLst>
                                          <p:attrName>style.visibility</p:attrName>
                                        </p:attrNameLst>
                                      </p:cBhvr>
                                      <p:to>
                                        <p:strVal val="hidden"/>
                                      </p:to>
                                    </p:set>
                                  </p:childTnLst>
                                </p:cTn>
                              </p:par>
                              <p:par>
                                <p:cTn id="146" presetID="1" presetClass="entr" presetSubtype="0" fill="hold" nodeType="withEffect">
                                  <p:stCondLst>
                                    <p:cond delay="0"/>
                                  </p:stCondLst>
                                  <p:childTnLst>
                                    <p:set>
                                      <p:cBhvr>
                                        <p:cTn id="147" dur="1" fill="hold">
                                          <p:stCondLst>
                                            <p:cond delay="0"/>
                                          </p:stCondLst>
                                        </p:cTn>
                                        <p:tgtEl>
                                          <p:spTgt spid="12"/>
                                        </p:tgtEl>
                                        <p:attrNameLst>
                                          <p:attrName>style.visibility</p:attrName>
                                        </p:attrNameLst>
                                      </p:cBhvr>
                                      <p:to>
                                        <p:strVal val="visible"/>
                                      </p:to>
                                    </p:se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1" presetClass="exit" presetSubtype="0" fill="hold" grpId="0" nodeType="clickEffect">
                                  <p:stCondLst>
                                    <p:cond delay="0"/>
                                  </p:stCondLst>
                                  <p:childTnLst>
                                    <p:set>
                                      <p:cBhvr>
                                        <p:cTn id="151" dur="1" fill="hold">
                                          <p:stCondLst>
                                            <p:cond delay="0"/>
                                          </p:stCondLst>
                                        </p:cTn>
                                        <p:tgtEl>
                                          <p:spTgt spid="700607"/>
                                        </p:tgtEl>
                                        <p:attrNameLst>
                                          <p:attrName>style.visibility</p:attrName>
                                        </p:attrNameLst>
                                      </p:cBhvr>
                                      <p:to>
                                        <p:strVal val="hidden"/>
                                      </p:to>
                                    </p:set>
                                  </p:childTnLst>
                                </p:cTn>
                              </p:par>
                            </p:childTnLst>
                          </p:cTn>
                        </p:par>
                      </p:childTnLst>
                    </p:cTn>
                  </p:par>
                  <p:par>
                    <p:cTn id="152" fill="hold" nodeType="clickPar">
                      <p:stCondLst>
                        <p:cond delay="indefinite"/>
                      </p:stCondLst>
                      <p:childTnLst>
                        <p:par>
                          <p:cTn id="153" fill="hold" nodeType="withGroup">
                            <p:stCondLst>
                              <p:cond delay="0"/>
                            </p:stCondLst>
                            <p:childTnLst>
                              <p:par>
                                <p:cTn id="154" presetID="1" presetClass="exit" presetSubtype="0" fill="hold" nodeType="clickEffect">
                                  <p:stCondLst>
                                    <p:cond delay="0"/>
                                  </p:stCondLst>
                                  <p:childTnLst>
                                    <p:set>
                                      <p:cBhvr>
                                        <p:cTn id="155" dur="1" fill="hold">
                                          <p:stCondLst>
                                            <p:cond delay="0"/>
                                          </p:stCondLst>
                                        </p:cTn>
                                        <p:tgtEl>
                                          <p:spTgt spid="12"/>
                                        </p:tgtEl>
                                        <p:attrNameLst>
                                          <p:attrName>style.visibility</p:attrName>
                                        </p:attrNameLst>
                                      </p:cBhvr>
                                      <p:to>
                                        <p:strVal val="hidden"/>
                                      </p:to>
                                    </p:set>
                                  </p:childTnLst>
                                </p:cTn>
                              </p:par>
                              <p:par>
                                <p:cTn id="156" presetID="1" presetClass="entr" presetSubtype="0" fill="hold" nodeType="withEffect">
                                  <p:stCondLst>
                                    <p:cond delay="0"/>
                                  </p:stCondLst>
                                  <p:childTnLst>
                                    <p:set>
                                      <p:cBhvr>
                                        <p:cTn id="157" dur="1" fill="hold">
                                          <p:stCondLst>
                                            <p:cond delay="0"/>
                                          </p:stCondLst>
                                        </p:cTn>
                                        <p:tgtEl>
                                          <p:spTgt spid="13"/>
                                        </p:tgtEl>
                                        <p:attrNameLst>
                                          <p:attrName>style.visibility</p:attrName>
                                        </p:attrNameLst>
                                      </p:cBhvr>
                                      <p:to>
                                        <p:strVal val="visible"/>
                                      </p:to>
                                    </p:se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1" presetClass="exit" presetSubtype="0" fill="hold" grpId="0" nodeType="clickEffect">
                                  <p:stCondLst>
                                    <p:cond delay="0"/>
                                  </p:stCondLst>
                                  <p:childTnLst>
                                    <p:set>
                                      <p:cBhvr>
                                        <p:cTn id="161" dur="1" fill="hold">
                                          <p:stCondLst>
                                            <p:cond delay="0"/>
                                          </p:stCondLst>
                                        </p:cTn>
                                        <p:tgtEl>
                                          <p:spTgt spid="700608"/>
                                        </p:tgtEl>
                                        <p:attrNameLst>
                                          <p:attrName>style.visibility</p:attrName>
                                        </p:attrNameLst>
                                      </p:cBhvr>
                                      <p:to>
                                        <p:strVal val="hidden"/>
                                      </p:to>
                                    </p:set>
                                  </p:childTnLst>
                                </p:cTn>
                              </p:par>
                            </p:childTnLst>
                          </p:cTn>
                        </p:par>
                      </p:childTnLst>
                    </p:cTn>
                  </p:par>
                  <p:par>
                    <p:cTn id="162" fill="hold" nodeType="clickPar">
                      <p:stCondLst>
                        <p:cond delay="indefinite"/>
                      </p:stCondLst>
                      <p:childTnLst>
                        <p:par>
                          <p:cTn id="163" fill="hold" nodeType="withGroup">
                            <p:stCondLst>
                              <p:cond delay="0"/>
                            </p:stCondLst>
                            <p:childTnLst>
                              <p:par>
                                <p:cTn id="164" presetID="1" presetClass="exit" presetSubtype="0" fill="hold" nodeType="clickEffect">
                                  <p:stCondLst>
                                    <p:cond delay="0"/>
                                  </p:stCondLst>
                                  <p:childTnLst>
                                    <p:set>
                                      <p:cBhvr>
                                        <p:cTn id="165" dur="1" fill="hold">
                                          <p:stCondLst>
                                            <p:cond delay="0"/>
                                          </p:stCondLst>
                                        </p:cTn>
                                        <p:tgtEl>
                                          <p:spTgt spid="13"/>
                                        </p:tgtEl>
                                        <p:attrNameLst>
                                          <p:attrName>style.visibility</p:attrName>
                                        </p:attrNameLst>
                                      </p:cBhvr>
                                      <p:to>
                                        <p:strVal val="hidden"/>
                                      </p:to>
                                    </p:set>
                                  </p:childTnLst>
                                </p:cTn>
                              </p:par>
                              <p:par>
                                <p:cTn id="166" presetID="1" presetClass="entr" presetSubtype="0" fill="hold" nodeType="withEffect">
                                  <p:stCondLst>
                                    <p:cond delay="0"/>
                                  </p:stCondLst>
                                  <p:childTnLst>
                                    <p:set>
                                      <p:cBhvr>
                                        <p:cTn id="167" dur="1" fill="hold">
                                          <p:stCondLst>
                                            <p:cond delay="0"/>
                                          </p:stCondLst>
                                        </p:cTn>
                                        <p:tgtEl>
                                          <p:spTgt spid="14"/>
                                        </p:tgtEl>
                                        <p:attrNameLst>
                                          <p:attrName>style.visibility</p:attrName>
                                        </p:attrNameLst>
                                      </p:cBhvr>
                                      <p:to>
                                        <p:strVal val="visible"/>
                                      </p:to>
                                    </p:set>
                                  </p:childTnLst>
                                </p:cTn>
                              </p:par>
                            </p:childTnLst>
                          </p:cTn>
                        </p:par>
                      </p:childTnLst>
                    </p:cTn>
                  </p:par>
                  <p:par>
                    <p:cTn id="168" fill="hold" nodeType="clickPar">
                      <p:stCondLst>
                        <p:cond delay="indefinite"/>
                      </p:stCondLst>
                      <p:childTnLst>
                        <p:par>
                          <p:cTn id="169" fill="hold" nodeType="withGroup">
                            <p:stCondLst>
                              <p:cond delay="0"/>
                            </p:stCondLst>
                            <p:childTnLst>
                              <p:par>
                                <p:cTn id="170" presetID="1" presetClass="exit" presetSubtype="0" fill="hold" grpId="0" nodeType="clickEffect">
                                  <p:stCondLst>
                                    <p:cond delay="0"/>
                                  </p:stCondLst>
                                  <p:childTnLst>
                                    <p:set>
                                      <p:cBhvr>
                                        <p:cTn id="171" dur="1" fill="hold">
                                          <p:stCondLst>
                                            <p:cond delay="0"/>
                                          </p:stCondLst>
                                        </p:cTn>
                                        <p:tgtEl>
                                          <p:spTgt spid="700940"/>
                                        </p:tgtEl>
                                        <p:attrNameLst>
                                          <p:attrName>style.visibility</p:attrName>
                                        </p:attrNameLst>
                                      </p:cBhvr>
                                      <p:to>
                                        <p:strVal val="hidden"/>
                                      </p:to>
                                    </p:set>
                                  </p:childTnLst>
                                </p:cTn>
                              </p:par>
                            </p:childTnLst>
                          </p:cTn>
                        </p:par>
                      </p:childTnLst>
                    </p:cTn>
                  </p:par>
                  <p:par>
                    <p:cTn id="172" fill="hold" nodeType="clickPar">
                      <p:stCondLst>
                        <p:cond delay="indefinite"/>
                      </p:stCondLst>
                      <p:childTnLst>
                        <p:par>
                          <p:cTn id="173" fill="hold" nodeType="withGroup">
                            <p:stCondLst>
                              <p:cond delay="0"/>
                            </p:stCondLst>
                            <p:childTnLst>
                              <p:par>
                                <p:cTn id="174" presetID="1" presetClass="exit" presetSubtype="0" fill="hold" nodeType="clickEffect">
                                  <p:stCondLst>
                                    <p:cond delay="0"/>
                                  </p:stCondLst>
                                  <p:childTnLst>
                                    <p:set>
                                      <p:cBhvr>
                                        <p:cTn id="175" dur="1" fill="hold">
                                          <p:stCondLst>
                                            <p:cond delay="0"/>
                                          </p:stCondLst>
                                        </p:cTn>
                                        <p:tgtEl>
                                          <p:spTgt spid="14"/>
                                        </p:tgtEl>
                                        <p:attrNameLst>
                                          <p:attrName>style.visibility</p:attrName>
                                        </p:attrNameLst>
                                      </p:cBhvr>
                                      <p:to>
                                        <p:strVal val="hidden"/>
                                      </p:to>
                                    </p:set>
                                  </p:childTnLst>
                                </p:cTn>
                              </p:par>
                              <p:par>
                                <p:cTn id="176" presetID="1" presetClass="entr" presetSubtype="0" fill="hold" nodeType="withEffect">
                                  <p:stCondLst>
                                    <p:cond delay="0"/>
                                  </p:stCondLst>
                                  <p:childTnLst>
                                    <p:set>
                                      <p:cBhvr>
                                        <p:cTn id="177" dur="1" fill="hold">
                                          <p:stCondLst>
                                            <p:cond delay="0"/>
                                          </p:stCondLst>
                                        </p:cTn>
                                        <p:tgtEl>
                                          <p:spTgt spid="15"/>
                                        </p:tgtEl>
                                        <p:attrNameLst>
                                          <p:attrName>style.visibility</p:attrName>
                                        </p:attrNameLst>
                                      </p:cBhvr>
                                      <p:to>
                                        <p:strVal val="visible"/>
                                      </p:to>
                                    </p:set>
                                  </p:childTnLst>
                                </p:cTn>
                              </p:par>
                            </p:childTnLst>
                          </p:cTn>
                        </p:par>
                      </p:childTnLst>
                    </p:cTn>
                  </p:par>
                  <p:par>
                    <p:cTn id="178" fill="hold" nodeType="clickPar">
                      <p:stCondLst>
                        <p:cond delay="indefinite"/>
                      </p:stCondLst>
                      <p:childTnLst>
                        <p:par>
                          <p:cTn id="179" fill="hold" nodeType="withGroup">
                            <p:stCondLst>
                              <p:cond delay="0"/>
                            </p:stCondLst>
                            <p:childTnLst>
                              <p:par>
                                <p:cTn id="180" presetID="1" presetClass="exit" presetSubtype="0" fill="hold" grpId="0" nodeType="clickEffect">
                                  <p:stCondLst>
                                    <p:cond delay="0"/>
                                  </p:stCondLst>
                                  <p:childTnLst>
                                    <p:set>
                                      <p:cBhvr>
                                        <p:cTn id="181" dur="1" fill="hold">
                                          <p:stCondLst>
                                            <p:cond delay="0"/>
                                          </p:stCondLst>
                                        </p:cTn>
                                        <p:tgtEl>
                                          <p:spTgt spid="700941"/>
                                        </p:tgtEl>
                                        <p:attrNameLst>
                                          <p:attrName>style.visibility</p:attrName>
                                        </p:attrNameLst>
                                      </p:cBhvr>
                                      <p:to>
                                        <p:strVal val="hidden"/>
                                      </p:to>
                                    </p:se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1" presetClass="exit" presetSubtype="0" fill="hold" nodeType="clickEffect">
                                  <p:stCondLst>
                                    <p:cond delay="0"/>
                                  </p:stCondLst>
                                  <p:childTnLst>
                                    <p:set>
                                      <p:cBhvr>
                                        <p:cTn id="185" dur="1" fill="hold">
                                          <p:stCondLst>
                                            <p:cond delay="0"/>
                                          </p:stCondLst>
                                        </p:cTn>
                                        <p:tgtEl>
                                          <p:spTgt spid="15"/>
                                        </p:tgtEl>
                                        <p:attrNameLst>
                                          <p:attrName>style.visibility</p:attrName>
                                        </p:attrNameLst>
                                      </p:cBhvr>
                                      <p:to>
                                        <p:strVal val="hidden"/>
                                      </p:to>
                                    </p:set>
                                  </p:childTnLst>
                                </p:cTn>
                              </p:par>
                              <p:par>
                                <p:cTn id="186" presetID="1" presetClass="entr" presetSubtype="0" fill="hold" nodeType="withEffect">
                                  <p:stCondLst>
                                    <p:cond delay="0"/>
                                  </p:stCondLst>
                                  <p:childTnLst>
                                    <p:set>
                                      <p:cBhvr>
                                        <p:cTn id="187" dur="1" fill="hold">
                                          <p:stCondLst>
                                            <p:cond delay="0"/>
                                          </p:stCondLst>
                                        </p:cTn>
                                        <p:tgtEl>
                                          <p:spTgt spid="16"/>
                                        </p:tgtEl>
                                        <p:attrNameLst>
                                          <p:attrName>style.visibility</p:attrName>
                                        </p:attrNameLst>
                                      </p:cBhvr>
                                      <p:to>
                                        <p:strVal val="visible"/>
                                      </p:to>
                                    </p:set>
                                  </p:childTnLst>
                                </p:cTn>
                              </p:par>
                            </p:childTnLst>
                          </p:cTn>
                        </p:par>
                      </p:childTnLst>
                    </p:cTn>
                  </p:par>
                  <p:par>
                    <p:cTn id="188" fill="hold" nodeType="clickPar">
                      <p:stCondLst>
                        <p:cond delay="indefinite"/>
                      </p:stCondLst>
                      <p:childTnLst>
                        <p:par>
                          <p:cTn id="189" fill="hold" nodeType="withGroup">
                            <p:stCondLst>
                              <p:cond delay="0"/>
                            </p:stCondLst>
                            <p:childTnLst>
                              <p:par>
                                <p:cTn id="190" presetID="1" presetClass="exit" presetSubtype="0" fill="hold" grpId="0" nodeType="clickEffect">
                                  <p:stCondLst>
                                    <p:cond delay="0"/>
                                  </p:stCondLst>
                                  <p:childTnLst>
                                    <p:set>
                                      <p:cBhvr>
                                        <p:cTn id="191" dur="1" fill="hold">
                                          <p:stCondLst>
                                            <p:cond delay="0"/>
                                          </p:stCondLst>
                                        </p:cTn>
                                        <p:tgtEl>
                                          <p:spTgt spid="700942"/>
                                        </p:tgtEl>
                                        <p:attrNameLst>
                                          <p:attrName>style.visibility</p:attrName>
                                        </p:attrNameLst>
                                      </p:cBhvr>
                                      <p:to>
                                        <p:strVal val="hidden"/>
                                      </p:to>
                                    </p:set>
                                  </p:childTnLst>
                                </p:cTn>
                              </p:par>
                            </p:childTnLst>
                          </p:cTn>
                        </p:par>
                      </p:childTnLst>
                    </p:cTn>
                  </p:par>
                  <p:par>
                    <p:cTn id="192" fill="hold" nodeType="clickPar">
                      <p:stCondLst>
                        <p:cond delay="indefinite"/>
                      </p:stCondLst>
                      <p:childTnLst>
                        <p:par>
                          <p:cTn id="193" fill="hold" nodeType="withGroup">
                            <p:stCondLst>
                              <p:cond delay="0"/>
                            </p:stCondLst>
                            <p:childTnLst>
                              <p:par>
                                <p:cTn id="194" presetID="1" presetClass="exit" presetSubtype="0" fill="hold" nodeType="clickEffect">
                                  <p:stCondLst>
                                    <p:cond delay="0"/>
                                  </p:stCondLst>
                                  <p:childTnLst>
                                    <p:set>
                                      <p:cBhvr>
                                        <p:cTn id="195" dur="1" fill="hold">
                                          <p:stCondLst>
                                            <p:cond delay="0"/>
                                          </p:stCondLst>
                                        </p:cTn>
                                        <p:tgtEl>
                                          <p:spTgt spid="16"/>
                                        </p:tgtEl>
                                        <p:attrNameLst>
                                          <p:attrName>style.visibility</p:attrName>
                                        </p:attrNameLst>
                                      </p:cBhvr>
                                      <p:to>
                                        <p:strVal val="hidden"/>
                                      </p:to>
                                    </p:set>
                                  </p:childTnLst>
                                </p:cTn>
                              </p:par>
                              <p:par>
                                <p:cTn id="196" presetID="1" presetClass="exit" presetSubtype="0" fill="hold" grpId="1" nodeType="withEffect">
                                  <p:stCondLst>
                                    <p:cond delay="0"/>
                                  </p:stCondLst>
                                  <p:childTnLst>
                                    <p:set>
                                      <p:cBhvr>
                                        <p:cTn id="197" dur="1" fill="hold">
                                          <p:stCondLst>
                                            <p:cond delay="0"/>
                                          </p:stCondLst>
                                        </p:cTn>
                                        <p:tgtEl>
                                          <p:spTgt spid="703642"/>
                                        </p:tgtEl>
                                        <p:attrNameLst>
                                          <p:attrName>style.visibility</p:attrName>
                                        </p:attrNameLst>
                                      </p:cBhvr>
                                      <p:to>
                                        <p:strVal val="hidden"/>
                                      </p:to>
                                    </p:set>
                                  </p:childTnLst>
                                </p:cTn>
                              </p:par>
                              <p:par>
                                <p:cTn id="198" presetID="1" presetClass="exit" presetSubtype="0" fill="hold" grpId="1" nodeType="withEffect">
                                  <p:stCondLst>
                                    <p:cond delay="0"/>
                                  </p:stCondLst>
                                  <p:childTnLst>
                                    <p:set>
                                      <p:cBhvr>
                                        <p:cTn id="199" dur="1" fill="hold">
                                          <p:stCondLst>
                                            <p:cond delay="0"/>
                                          </p:stCondLst>
                                        </p:cTn>
                                        <p:tgtEl>
                                          <p:spTgt spid="703643"/>
                                        </p:tgtEl>
                                        <p:attrNameLst>
                                          <p:attrName>style.visibility</p:attrName>
                                        </p:attrNameLst>
                                      </p:cBhvr>
                                      <p:to>
                                        <p:strVal val="hidden"/>
                                      </p:to>
                                    </p:set>
                                  </p:childTnLst>
                                </p:cTn>
                              </p:par>
                              <p:par>
                                <p:cTn id="200" presetID="1" presetClass="entr" presetSubtype="0" fill="hold" grpId="0" nodeType="withEffect">
                                  <p:stCondLst>
                                    <p:cond delay="0"/>
                                  </p:stCondLst>
                                  <p:childTnLst>
                                    <p:set>
                                      <p:cBhvr>
                                        <p:cTn id="201" dur="1" fill="hold">
                                          <p:stCondLst>
                                            <p:cond delay="0"/>
                                          </p:stCondLst>
                                        </p:cTn>
                                        <p:tgtEl>
                                          <p:spTgt spid="703708"/>
                                        </p:tgtEl>
                                        <p:attrNameLst>
                                          <p:attrName>style.visibility</p:attrName>
                                        </p:attrNameLst>
                                      </p:cBhvr>
                                      <p:to>
                                        <p:strVal val="visible"/>
                                      </p:to>
                                    </p:set>
                                  </p:childTnLst>
                                </p:cTn>
                              </p:par>
                              <p:par>
                                <p:cTn id="202" presetID="1" presetClass="entr" presetSubtype="0" fill="hold" grpId="0" nodeType="withEffect">
                                  <p:stCondLst>
                                    <p:cond delay="0"/>
                                  </p:stCondLst>
                                  <p:childTnLst>
                                    <p:set>
                                      <p:cBhvr>
                                        <p:cTn id="203" dur="1" fill="hold">
                                          <p:stCondLst>
                                            <p:cond delay="0"/>
                                          </p:stCondLst>
                                        </p:cTn>
                                        <p:tgtEl>
                                          <p:spTgt spid="7037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596" grpId="0" animBg="1"/>
      <p:bldP spid="700597" grpId="0" animBg="1"/>
      <p:bldP spid="700598" grpId="0" animBg="1"/>
      <p:bldP spid="700599" grpId="0" animBg="1"/>
      <p:bldP spid="700600" grpId="0" animBg="1"/>
      <p:bldP spid="700601" grpId="0" animBg="1"/>
      <p:bldP spid="700602" grpId="0" animBg="1"/>
      <p:bldP spid="700603" grpId="0" animBg="1"/>
      <p:bldP spid="700605" grpId="0" animBg="1"/>
      <p:bldP spid="700606" grpId="0" animBg="1"/>
      <p:bldP spid="700607" grpId="0" animBg="1"/>
      <p:bldP spid="700608" grpId="0" animBg="1"/>
      <p:bldP spid="700940" grpId="0" animBg="1"/>
      <p:bldP spid="700941" grpId="0" animBg="1"/>
      <p:bldP spid="700942" grpId="0" animBg="1"/>
      <p:bldP spid="701255" grpId="0" animBg="1"/>
      <p:bldP spid="701256" grpId="0" animBg="1"/>
      <p:bldP spid="701257" grpId="0" animBg="1"/>
      <p:bldP spid="701258" grpId="0" animBg="1"/>
      <p:bldP spid="701259" grpId="0" animBg="1"/>
      <p:bldP spid="701260" grpId="0" animBg="1"/>
      <p:bldP spid="701261" grpId="0" animBg="1"/>
      <p:bldP spid="701262" grpId="0" animBg="1"/>
      <p:bldP spid="701263" grpId="0" animBg="1"/>
      <p:bldP spid="701264" grpId="0" animBg="1"/>
      <p:bldP spid="701265" grpId="0" animBg="1"/>
      <p:bldP spid="701267" grpId="0" animBg="1"/>
      <p:bldP spid="701268" grpId="0" animBg="1"/>
      <p:bldP spid="701269" grpId="0" animBg="1"/>
      <p:bldP spid="703642" grpId="0" animBg="1"/>
      <p:bldP spid="703642" grpId="1" animBg="1"/>
      <p:bldP spid="703643" grpId="0" animBg="1"/>
      <p:bldP spid="703643" grpId="1" animBg="1"/>
      <p:bldP spid="703707" grpId="0" animBg="1"/>
      <p:bldP spid="703708"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66"/>
          <p:cNvGrpSpPr>
            <a:grpSpLocks/>
          </p:cNvGrpSpPr>
          <p:nvPr/>
        </p:nvGrpSpPr>
        <p:grpSpPr bwMode="auto">
          <a:xfrm>
            <a:off x="152400" y="2019300"/>
            <a:ext cx="3429000" cy="665163"/>
            <a:chOff x="1652" y="384"/>
            <a:chExt cx="2160" cy="419"/>
          </a:xfrm>
        </p:grpSpPr>
        <p:sp>
          <p:nvSpPr>
            <p:cNvPr id="17500" name="Rectangle 162"/>
            <p:cNvSpPr>
              <a:spLocks noChangeArrowheads="1"/>
            </p:cNvSpPr>
            <p:nvPr/>
          </p:nvSpPr>
          <p:spPr bwMode="auto">
            <a:xfrm>
              <a:off x="1652" y="490"/>
              <a:ext cx="2160"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600" b="1" i="1">
                  <a:latin typeface="Times New Roman" pitchFamily="18" charset="0"/>
                </a:rPr>
                <a:t>Inflation =                         </a:t>
              </a:r>
              <a:r>
                <a:rPr lang="en-US" altLang="en-US" sz="1600" b="1">
                  <a:latin typeface="Times New Roman" pitchFamily="18" charset="0"/>
                </a:rPr>
                <a:t>100%</a:t>
              </a:r>
            </a:p>
          </p:txBody>
        </p:sp>
        <p:sp>
          <p:nvSpPr>
            <p:cNvPr id="17501" name="Rectangle 163"/>
            <p:cNvSpPr>
              <a:spLocks noChangeArrowheads="1"/>
            </p:cNvSpPr>
            <p:nvPr/>
          </p:nvSpPr>
          <p:spPr bwMode="auto">
            <a:xfrm>
              <a:off x="2304" y="384"/>
              <a:ext cx="1193"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500" b="1" i="1">
                  <a:solidFill>
                    <a:srgbClr val="E50030"/>
                  </a:solidFill>
                  <a:latin typeface="Times New Roman" pitchFamily="18" charset="0"/>
                </a:rPr>
                <a:t>CPI</a:t>
              </a:r>
              <a:r>
                <a:rPr lang="en-US" altLang="en-US" sz="1500" b="1" i="1" baseline="-25000">
                  <a:solidFill>
                    <a:srgbClr val="E50030"/>
                  </a:solidFill>
                  <a:latin typeface="Times New Roman" pitchFamily="18" charset="0"/>
                </a:rPr>
                <a:t>is</a:t>
              </a:r>
              <a:r>
                <a:rPr lang="en-US" altLang="en-US" sz="1500" b="1" i="1">
                  <a:latin typeface="Times New Roman" pitchFamily="18" charset="0"/>
                </a:rPr>
                <a:t> – </a:t>
              </a:r>
              <a:r>
                <a:rPr lang="en-US" altLang="en-US" sz="1500" b="1" i="1">
                  <a:solidFill>
                    <a:srgbClr val="0066FF"/>
                  </a:solidFill>
                  <a:latin typeface="Times New Roman" pitchFamily="18" charset="0"/>
                </a:rPr>
                <a:t>CPI</a:t>
              </a:r>
              <a:r>
                <a:rPr lang="en-US" altLang="en-US" sz="1500" b="1" i="1" baseline="-25000">
                  <a:solidFill>
                    <a:srgbClr val="0066FF"/>
                  </a:solidFill>
                  <a:latin typeface="Times New Roman" pitchFamily="18" charset="0"/>
                </a:rPr>
                <a:t>was</a:t>
              </a:r>
              <a:r>
                <a:rPr lang="en-US" altLang="en-US" sz="1500" b="1" i="1">
                  <a:latin typeface="Times New Roman" pitchFamily="18" charset="0"/>
                </a:rPr>
                <a:t>  </a:t>
              </a:r>
            </a:p>
          </p:txBody>
        </p:sp>
        <p:sp>
          <p:nvSpPr>
            <p:cNvPr id="17502" name="Rectangle 164"/>
            <p:cNvSpPr>
              <a:spLocks noChangeArrowheads="1"/>
            </p:cNvSpPr>
            <p:nvPr/>
          </p:nvSpPr>
          <p:spPr bwMode="auto">
            <a:xfrm>
              <a:off x="2455" y="565"/>
              <a:ext cx="1193"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5000"/>
                </a:lnSpc>
                <a:spcBef>
                  <a:spcPct val="50000"/>
                </a:spcBef>
                <a:buClr>
                  <a:schemeClr val="tx1"/>
                </a:buClr>
                <a:buFont typeface="Wingdings" pitchFamily="2" charset="2"/>
                <a:buNone/>
              </a:pPr>
              <a:r>
                <a:rPr lang="en-US" altLang="en-US" sz="1500" b="1" i="1">
                  <a:latin typeface="Times New Roman" pitchFamily="18" charset="0"/>
                </a:rPr>
                <a:t> </a:t>
              </a:r>
              <a:r>
                <a:rPr lang="en-US" altLang="en-US" sz="1500" b="1" i="1">
                  <a:solidFill>
                    <a:srgbClr val="0066FF"/>
                  </a:solidFill>
                  <a:latin typeface="Times New Roman" pitchFamily="18" charset="0"/>
                </a:rPr>
                <a:t>CPI</a:t>
              </a:r>
              <a:r>
                <a:rPr lang="en-US" altLang="en-US" sz="1500" b="1" i="1" baseline="-25000">
                  <a:solidFill>
                    <a:srgbClr val="0066FF"/>
                  </a:solidFill>
                  <a:latin typeface="Times New Roman" pitchFamily="18" charset="0"/>
                </a:rPr>
                <a:t>was</a:t>
              </a:r>
              <a:r>
                <a:rPr lang="en-US" altLang="en-US" sz="1500" b="1" i="1">
                  <a:solidFill>
                    <a:srgbClr val="0066FF"/>
                  </a:solidFill>
                  <a:latin typeface="Times New Roman" pitchFamily="18" charset="0"/>
                </a:rPr>
                <a:t> </a:t>
              </a:r>
              <a:endParaRPr lang="en-US" altLang="en-US" sz="1500" b="1">
                <a:solidFill>
                  <a:srgbClr val="0066FF"/>
                </a:solidFill>
                <a:latin typeface="Times New Roman" pitchFamily="18" charset="0"/>
              </a:endParaRPr>
            </a:p>
          </p:txBody>
        </p:sp>
        <p:sp>
          <p:nvSpPr>
            <p:cNvPr id="17503" name="Line 165"/>
            <p:cNvSpPr>
              <a:spLocks noChangeShapeType="1"/>
            </p:cNvSpPr>
            <p:nvPr/>
          </p:nvSpPr>
          <p:spPr bwMode="auto">
            <a:xfrm>
              <a:off x="2640" y="622"/>
              <a:ext cx="698" cy="1"/>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grpSp>
      <p:graphicFrame>
        <p:nvGraphicFramePr>
          <p:cNvPr id="708403" name="Group 819"/>
          <p:cNvGraphicFramePr>
            <a:graphicFrameLocks noGrp="1"/>
          </p:cNvGraphicFramePr>
          <p:nvPr>
            <p:ph idx="1"/>
            <p:extLst>
              <p:ext uri="{D42A27DB-BD31-4B8C-83A1-F6EECF244321}">
                <p14:modId xmlns:p14="http://schemas.microsoft.com/office/powerpoint/2010/main" val="2126022583"/>
              </p:ext>
            </p:extLst>
          </p:nvPr>
        </p:nvGraphicFramePr>
        <p:xfrm>
          <a:off x="4038600" y="1447800"/>
          <a:ext cx="4724400" cy="5257807"/>
        </p:xfrm>
        <a:graphic>
          <a:graphicData uri="http://schemas.openxmlformats.org/drawingml/2006/table">
            <a:tbl>
              <a:tblPr/>
              <a:tblGrid>
                <a:gridCol w="1524000"/>
                <a:gridCol w="1371600"/>
                <a:gridCol w="1828800"/>
              </a:tblGrid>
              <a:tr h="30956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Month</a:t>
                      </a:r>
                      <a:endParaRPr kumimoji="0" lang="en-CA" sz="14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1" i="0" u="none" strike="noStrike" cap="none" normalizeH="0" baseline="0" smtClean="0">
                          <a:ln>
                            <a:noFill/>
                          </a:ln>
                          <a:solidFill>
                            <a:schemeClr val="tx1"/>
                          </a:solidFill>
                          <a:effectLst/>
                          <a:latin typeface="Tahoma" pitchFamily="34" charset="0"/>
                          <a:cs typeface="Tahoma" pitchFamily="34" charset="0"/>
                        </a:rPr>
                        <a:t>CPI</a:t>
                      </a:r>
                      <a:endParaRPr kumimoji="0" lang="en-CA" sz="1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CA" sz="1400" b="1" i="0" u="none" strike="noStrike" cap="none" normalizeH="0" baseline="0" smtClean="0">
                          <a:ln>
                            <a:noFill/>
                          </a:ln>
                          <a:solidFill>
                            <a:schemeClr val="tx1"/>
                          </a:solidFill>
                          <a:effectLst/>
                          <a:latin typeface="Tahoma" pitchFamily="34" charset="0"/>
                          <a:cs typeface="Tahoma" pitchFamily="34" charset="0"/>
                        </a:rPr>
                        <a:t>Inflation</a:t>
                      </a:r>
                      <a:endParaRPr kumimoji="0" lang="en-CA" sz="1400" b="1"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11/2013</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234.04</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7975">
                <a:tc>
                  <a:txBody>
                    <a:bodyPr/>
                    <a:lstStyle/>
                    <a:p>
                      <a:pPr algn="ctr" fontAlgn="ctr"/>
                      <a:r>
                        <a:rPr lang="en-US" sz="1600" b="0" i="0" u="none" strike="noStrike" dirty="0" smtClean="0">
                          <a:effectLst/>
                          <a:latin typeface="Times New Roman"/>
                        </a:rPr>
                        <a:t>12/2013</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234.70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1/2014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235.13</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2/2014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235.36</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3/2014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235.79</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4/2014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236.24</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5/2014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236.95</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7975">
                <a:tc>
                  <a:txBody>
                    <a:bodyPr/>
                    <a:lstStyle/>
                    <a:p>
                      <a:pPr algn="ctr" fontAlgn="ctr"/>
                      <a:r>
                        <a:rPr lang="en-US" sz="1600" b="0" i="0" u="none" strike="noStrike" dirty="0" smtClean="0">
                          <a:effectLst/>
                          <a:latin typeface="Times New Roman"/>
                        </a:rPr>
                        <a:t>6/2014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237.35</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7/2014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237.60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8/2014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237.41</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9/2014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237.63</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10/2014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237.75</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endParaRPr lang="en-US" sz="1600" b="0" i="0" u="none" strike="noStrike">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11/2014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237.07</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1.29</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7975">
                <a:tc>
                  <a:txBody>
                    <a:bodyPr/>
                    <a:lstStyle/>
                    <a:p>
                      <a:pPr algn="ctr" fontAlgn="ctr"/>
                      <a:r>
                        <a:rPr lang="en-US" sz="1600" b="0" i="0" u="none" strike="noStrike" dirty="0" smtClean="0">
                          <a:effectLst/>
                          <a:latin typeface="Times New Roman"/>
                        </a:rPr>
                        <a:t>12/2014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236.28</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0.68</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1/2015</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234.68</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-0.19</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09563">
                <a:tc>
                  <a:txBody>
                    <a:bodyPr/>
                    <a:lstStyle/>
                    <a:p>
                      <a:pPr algn="ctr" fontAlgn="ctr"/>
                      <a:r>
                        <a:rPr lang="en-US" sz="1600" b="0" i="0" u="none" strike="noStrike" dirty="0" smtClean="0">
                          <a:effectLst/>
                          <a:latin typeface="Times New Roman"/>
                        </a:rPr>
                        <a:t>2/2015</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a:effectLst/>
                          <a:latin typeface="Times New Roman"/>
                        </a:rPr>
                        <a:t>235.19</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fontAlgn="ctr"/>
                      <a:r>
                        <a:rPr lang="en-US" sz="1600" b="0" i="0" u="none" strike="noStrike" dirty="0">
                          <a:effectLst/>
                          <a:latin typeface="Times New Roman"/>
                        </a:rPr>
                        <a:t>-0.07</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707678" name="Rectangle 94"/>
          <p:cNvSpPr>
            <a:spLocks noChangeArrowheads="1"/>
          </p:cNvSpPr>
          <p:nvPr/>
        </p:nvSpPr>
        <p:spPr bwMode="auto">
          <a:xfrm>
            <a:off x="7367588" y="55165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7679" name="Rectangle 95"/>
          <p:cNvSpPr>
            <a:spLocks noChangeArrowheads="1"/>
          </p:cNvSpPr>
          <p:nvPr/>
        </p:nvSpPr>
        <p:spPr bwMode="auto">
          <a:xfrm>
            <a:off x="7356475" y="581501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7680" name="Rectangle 96"/>
          <p:cNvSpPr>
            <a:spLocks noChangeArrowheads="1"/>
          </p:cNvSpPr>
          <p:nvPr/>
        </p:nvSpPr>
        <p:spPr bwMode="auto">
          <a:xfrm>
            <a:off x="7358063" y="6138863"/>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7681" name="Rectangle 97"/>
          <p:cNvSpPr>
            <a:spLocks noChangeArrowheads="1"/>
          </p:cNvSpPr>
          <p:nvPr/>
        </p:nvSpPr>
        <p:spPr bwMode="auto">
          <a:xfrm>
            <a:off x="7346950" y="6423025"/>
            <a:ext cx="914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04" name="Rectangle 820"/>
          <p:cNvSpPr>
            <a:spLocks noChangeArrowheads="1"/>
          </p:cNvSpPr>
          <p:nvPr/>
        </p:nvSpPr>
        <p:spPr bwMode="auto">
          <a:xfrm>
            <a:off x="5562600" y="5468938"/>
            <a:ext cx="1371600" cy="309562"/>
          </a:xfrm>
          <a:prstGeom prst="rect">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05" name="Rectangle 821"/>
          <p:cNvSpPr>
            <a:spLocks noChangeArrowheads="1"/>
          </p:cNvSpPr>
          <p:nvPr/>
        </p:nvSpPr>
        <p:spPr bwMode="auto">
          <a:xfrm>
            <a:off x="5562600" y="1757363"/>
            <a:ext cx="1371600" cy="309562"/>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08" name="Rectangle 824"/>
          <p:cNvSpPr>
            <a:spLocks noChangeArrowheads="1"/>
          </p:cNvSpPr>
          <p:nvPr/>
        </p:nvSpPr>
        <p:spPr bwMode="auto">
          <a:xfrm>
            <a:off x="5562600" y="5776913"/>
            <a:ext cx="1371600" cy="309562"/>
          </a:xfrm>
          <a:prstGeom prst="rect">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09" name="Rectangle 825"/>
          <p:cNvSpPr>
            <a:spLocks noChangeArrowheads="1"/>
          </p:cNvSpPr>
          <p:nvPr/>
        </p:nvSpPr>
        <p:spPr bwMode="auto">
          <a:xfrm>
            <a:off x="5562600" y="2065338"/>
            <a:ext cx="1371600" cy="309562"/>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10" name="Rectangle 826"/>
          <p:cNvSpPr>
            <a:spLocks noChangeArrowheads="1"/>
          </p:cNvSpPr>
          <p:nvPr/>
        </p:nvSpPr>
        <p:spPr bwMode="auto">
          <a:xfrm>
            <a:off x="5562600" y="6091238"/>
            <a:ext cx="1371600" cy="309562"/>
          </a:xfrm>
          <a:prstGeom prst="rect">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11" name="Rectangle 827"/>
          <p:cNvSpPr>
            <a:spLocks noChangeArrowheads="1"/>
          </p:cNvSpPr>
          <p:nvPr/>
        </p:nvSpPr>
        <p:spPr bwMode="auto">
          <a:xfrm>
            <a:off x="5562600" y="2379663"/>
            <a:ext cx="1371600" cy="309562"/>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12" name="Rectangle 828"/>
          <p:cNvSpPr>
            <a:spLocks noChangeArrowheads="1"/>
          </p:cNvSpPr>
          <p:nvPr/>
        </p:nvSpPr>
        <p:spPr bwMode="auto">
          <a:xfrm>
            <a:off x="5562600" y="6396038"/>
            <a:ext cx="1371600" cy="309562"/>
          </a:xfrm>
          <a:prstGeom prst="rect">
            <a:avLst/>
          </a:prstGeom>
          <a:noFill/>
          <a:ln w="38100">
            <a:solidFill>
              <a:srgbClr val="E50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08413" name="Rectangle 829"/>
          <p:cNvSpPr>
            <a:spLocks noChangeArrowheads="1"/>
          </p:cNvSpPr>
          <p:nvPr/>
        </p:nvSpPr>
        <p:spPr bwMode="auto">
          <a:xfrm>
            <a:off x="5562600" y="2684463"/>
            <a:ext cx="1371600" cy="309562"/>
          </a:xfrm>
          <a:prstGeom prst="rect">
            <a:avLst/>
          </a:prstGeom>
          <a:noFill/>
          <a:ln w="38100">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7497" name="Rectangle 833"/>
          <p:cNvSpPr>
            <a:spLocks noGrp="1" noChangeArrowheads="1"/>
          </p:cNvSpPr>
          <p:nvPr>
            <p:ph type="title"/>
          </p:nvPr>
        </p:nvSpPr>
        <p:spPr>
          <a:xfrm>
            <a:off x="381000" y="76200"/>
            <a:ext cx="8229600" cy="533400"/>
          </a:xfrm>
          <a:noFill/>
        </p:spPr>
        <p:txBody>
          <a:bodyPr/>
          <a:lstStyle/>
          <a:p>
            <a:pPr eaLnBrk="1" hangingPunct="1"/>
            <a:r>
              <a:rPr lang="en-US" altLang="en-US" dirty="0"/>
              <a:t>Price Level</a:t>
            </a:r>
            <a:endParaRPr lang="en-CA" altLang="en-US" dirty="0" smtClean="0"/>
          </a:p>
        </p:txBody>
      </p:sp>
      <p:sp>
        <p:nvSpPr>
          <p:cNvPr id="17498" name="Text Box 834"/>
          <p:cNvSpPr txBox="1">
            <a:spLocks noChangeArrowheads="1"/>
          </p:cNvSpPr>
          <p:nvPr/>
        </p:nvSpPr>
        <p:spPr bwMode="auto">
          <a:xfrm>
            <a:off x="974725" y="1309688"/>
            <a:ext cx="1898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b="1" u="sng">
                <a:latin typeface="Times New Roman" pitchFamily="18" charset="0"/>
              </a:rPr>
              <a:t>The inflation rate</a:t>
            </a:r>
          </a:p>
        </p:txBody>
      </p:sp>
      <p:sp>
        <p:nvSpPr>
          <p:cNvPr id="708419" name="Rectangle 835"/>
          <p:cNvSpPr>
            <a:spLocks noChangeArrowheads="1"/>
          </p:cNvSpPr>
          <p:nvPr/>
        </p:nvSpPr>
        <p:spPr bwMode="auto">
          <a:xfrm>
            <a:off x="587375" y="2876550"/>
            <a:ext cx="2994025"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8925" indent="-288925"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buFontTx/>
              <a:buChar char="•"/>
            </a:pPr>
            <a:r>
              <a:rPr lang="en-US" altLang="en-US" sz="1800" b="1" dirty="0">
                <a:latin typeface="Times New Roman" pitchFamily="18" charset="0"/>
              </a:rPr>
              <a:t>Inflation</a:t>
            </a:r>
            <a:r>
              <a:rPr lang="en-US" altLang="en-US" sz="1800" dirty="0">
                <a:latin typeface="Times New Roman" pitchFamily="18" charset="0"/>
              </a:rPr>
              <a:t> is a positive percent increase in the price level.</a:t>
            </a:r>
          </a:p>
          <a:p>
            <a:pPr eaLnBrk="1" hangingPunct="1">
              <a:buFontTx/>
              <a:buChar char="•"/>
            </a:pPr>
            <a:endParaRPr lang="en-US" altLang="en-US" sz="1800" b="1" dirty="0">
              <a:latin typeface="Times New Roman" pitchFamily="18" charset="0"/>
            </a:endParaRPr>
          </a:p>
          <a:p>
            <a:pPr eaLnBrk="1" hangingPunct="1">
              <a:buFontTx/>
              <a:buChar char="•"/>
            </a:pPr>
            <a:r>
              <a:rPr lang="en-US" altLang="en-US" sz="1800" b="1" dirty="0">
                <a:latin typeface="Times New Roman" pitchFamily="18" charset="0"/>
              </a:rPr>
              <a:t>Disinflation</a:t>
            </a:r>
            <a:r>
              <a:rPr lang="en-US" altLang="en-US" sz="1800" dirty="0">
                <a:latin typeface="Times New Roman" pitchFamily="18" charset="0"/>
              </a:rPr>
              <a:t> occurs when inflation decreases overtime.</a:t>
            </a:r>
          </a:p>
          <a:p>
            <a:pPr eaLnBrk="1" hangingPunct="1">
              <a:buFontTx/>
              <a:buChar char="•"/>
            </a:pPr>
            <a:endParaRPr lang="en-US" altLang="en-US" sz="1800" b="1" dirty="0">
              <a:latin typeface="Times New Roman" pitchFamily="18" charset="0"/>
            </a:endParaRPr>
          </a:p>
          <a:p>
            <a:pPr eaLnBrk="1" hangingPunct="1">
              <a:buFontTx/>
              <a:buChar char="•"/>
            </a:pPr>
            <a:r>
              <a:rPr lang="en-US" altLang="en-US" sz="1800" b="1" dirty="0">
                <a:latin typeface="Times New Roman" pitchFamily="18" charset="0"/>
              </a:rPr>
              <a:t>Deflation</a:t>
            </a:r>
            <a:r>
              <a:rPr lang="en-US" altLang="en-US" sz="1800" dirty="0">
                <a:latin typeface="Times New Roman" pitchFamily="18" charset="0"/>
              </a:rPr>
              <a:t> is a negative percent change in the price level.</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08419">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0840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840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707678"/>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708404"/>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708405"/>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7084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0840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707679"/>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708408"/>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708409"/>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7084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0841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707680"/>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708410"/>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708411"/>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70841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08412"/>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707681"/>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708412"/>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708413"/>
                                        </p:tgtEl>
                                        <p:attrNameLst>
                                          <p:attrName>style.visibility</p:attrName>
                                        </p:attrNameLst>
                                      </p:cBhvr>
                                      <p:to>
                                        <p:strVal val="hidden"/>
                                      </p:to>
                                    </p:set>
                                  </p:childTnLst>
                                </p:cTn>
                              </p:par>
                              <p:par>
                                <p:cTn id="67" presetID="1" presetClass="entr" presetSubtype="0" fill="hold" nodeType="withEffect">
                                  <p:stCondLst>
                                    <p:cond delay="0"/>
                                  </p:stCondLst>
                                  <p:childTnLst>
                                    <p:set>
                                      <p:cBhvr>
                                        <p:cTn id="68" dur="1" fill="hold">
                                          <p:stCondLst>
                                            <p:cond delay="0"/>
                                          </p:stCondLst>
                                        </p:cTn>
                                        <p:tgtEl>
                                          <p:spTgt spid="708419">
                                            <p:txEl>
                                              <p:pRg st="2" end="2"/>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7084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678" grpId="0" animBg="1"/>
      <p:bldP spid="707679" grpId="0" animBg="1"/>
      <p:bldP spid="707680" grpId="0" animBg="1"/>
      <p:bldP spid="707681" grpId="0" animBg="1"/>
      <p:bldP spid="708404" grpId="0" animBg="1"/>
      <p:bldP spid="708404" grpId="1" animBg="1"/>
      <p:bldP spid="708405" grpId="0" animBg="1"/>
      <p:bldP spid="708405" grpId="1" animBg="1"/>
      <p:bldP spid="708408" grpId="0" animBg="1"/>
      <p:bldP spid="708408" grpId="1" animBg="1"/>
      <p:bldP spid="708409" grpId="0" animBg="1"/>
      <p:bldP spid="708409" grpId="1" animBg="1"/>
      <p:bldP spid="708410" grpId="0" animBg="1"/>
      <p:bldP spid="708410" grpId="1" animBg="1"/>
      <p:bldP spid="708411" grpId="0" animBg="1"/>
      <p:bldP spid="708411" grpId="1" animBg="1"/>
      <p:bldP spid="708412" grpId="0" animBg="1"/>
      <p:bldP spid="708412" grpId="1" animBg="1"/>
      <p:bldP spid="708413" grpId="0" animBg="1"/>
      <p:bldP spid="708413" grpId="1"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6370" name="Rectangle 2"/>
          <p:cNvSpPr>
            <a:spLocks noGrp="1" noChangeArrowheads="1"/>
          </p:cNvSpPr>
          <p:nvPr>
            <p:ph type="body" idx="1"/>
          </p:nvPr>
        </p:nvSpPr>
        <p:spPr>
          <a:xfrm>
            <a:off x="152400" y="1219200"/>
            <a:ext cx="8229600" cy="2528888"/>
          </a:xfrm>
        </p:spPr>
        <p:txBody>
          <a:bodyPr/>
          <a:lstStyle/>
          <a:p>
            <a:pPr eaLnBrk="1" hangingPunct="1">
              <a:lnSpc>
                <a:spcPct val="90000"/>
              </a:lnSpc>
              <a:buFont typeface="Wingdings" pitchFamily="2" charset="2"/>
              <a:buNone/>
            </a:pPr>
            <a:r>
              <a:rPr lang="en-US" altLang="en-US" b="0" dirty="0" smtClean="0"/>
              <a:t>	 </a:t>
            </a:r>
            <a:r>
              <a:rPr lang="en-US" altLang="en-US" dirty="0" smtClean="0"/>
              <a:t>Nominal price and real price</a:t>
            </a:r>
            <a:endParaRPr lang="en-US" altLang="en-US" b="0" dirty="0" smtClean="0"/>
          </a:p>
          <a:p>
            <a:pPr lvl="1" eaLnBrk="1" hangingPunct="1">
              <a:lnSpc>
                <a:spcPct val="95000"/>
              </a:lnSpc>
            </a:pPr>
            <a:r>
              <a:rPr lang="en-US" altLang="en-US" dirty="0" smtClean="0"/>
              <a:t>To compare dollar amounts at different dates, we need to know the CPI at those dates.</a:t>
            </a:r>
          </a:p>
          <a:p>
            <a:pPr lvl="1" eaLnBrk="1" hangingPunct="1">
              <a:lnSpc>
                <a:spcPct val="95000"/>
              </a:lnSpc>
            </a:pPr>
            <a:r>
              <a:rPr lang="en-US" altLang="en-US" dirty="0" smtClean="0"/>
              <a:t>The price of a Hershey bar in 1936 cost 5 cents (1.5 </a:t>
            </a:r>
            <a:r>
              <a:rPr lang="en-US" altLang="en-US" dirty="0" err="1" smtClean="0"/>
              <a:t>oz</a:t>
            </a:r>
            <a:r>
              <a:rPr lang="en-US" altLang="en-US" dirty="0" smtClean="0"/>
              <a:t>) but now costs $1.10 (1.55oz) (see: </a:t>
            </a:r>
            <a:r>
              <a:rPr lang="en-US" altLang="en-US" dirty="0" smtClean="0">
                <a:hlinkClick r:id="rId3"/>
              </a:rPr>
              <a:t>http://www.foodtimeline.org/foodfaq5.html</a:t>
            </a:r>
            <a:r>
              <a:rPr lang="en-US" altLang="en-US" dirty="0" smtClean="0"/>
              <a:t>)</a:t>
            </a:r>
            <a:endParaRPr lang="en-CA" altLang="en-US" dirty="0" smtClean="0"/>
          </a:p>
        </p:txBody>
      </p:sp>
      <p:sp>
        <p:nvSpPr>
          <p:cNvPr id="826375" name="Rectangle 7"/>
          <p:cNvSpPr>
            <a:spLocks noChangeArrowheads="1"/>
          </p:cNvSpPr>
          <p:nvPr/>
        </p:nvSpPr>
        <p:spPr bwMode="auto">
          <a:xfrm>
            <a:off x="685800" y="4343400"/>
            <a:ext cx="320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tLang="en-US" sz="1800" dirty="0">
                <a:latin typeface="Times New Roman" pitchFamily="18" charset="0"/>
              </a:rPr>
              <a:t>Price</a:t>
            </a:r>
            <a:r>
              <a:rPr lang="en-US" altLang="en-US" sz="1800" i="1" dirty="0">
                <a:latin typeface="Times New Roman" pitchFamily="18" charset="0"/>
              </a:rPr>
              <a:t> </a:t>
            </a:r>
            <a:r>
              <a:rPr lang="en-US" altLang="en-US" sz="1800" dirty="0">
                <a:latin typeface="Times New Roman" pitchFamily="18" charset="0"/>
              </a:rPr>
              <a:t>of a 1936 Hersey in 2009$</a:t>
            </a:r>
            <a:endParaRPr lang="en-CA" altLang="en-US" sz="1800" dirty="0">
              <a:latin typeface="Malgun Gothic" pitchFamily="34" charset="-127"/>
            </a:endParaRPr>
          </a:p>
        </p:txBody>
      </p:sp>
      <p:sp>
        <p:nvSpPr>
          <p:cNvPr id="22533" name="Rectangle 8"/>
          <p:cNvSpPr>
            <a:spLocks noGrp="1" noChangeArrowheads="1"/>
          </p:cNvSpPr>
          <p:nvPr>
            <p:ph type="title"/>
          </p:nvPr>
        </p:nvSpPr>
        <p:spPr>
          <a:xfrm>
            <a:off x="381000" y="76200"/>
            <a:ext cx="8229600" cy="533400"/>
          </a:xfrm>
          <a:noFill/>
        </p:spPr>
        <p:txBody>
          <a:bodyPr/>
          <a:lstStyle/>
          <a:p>
            <a:pPr eaLnBrk="1" hangingPunct="1"/>
            <a:r>
              <a:rPr lang="en-US" altLang="en-US" dirty="0"/>
              <a:t>Price Level</a:t>
            </a:r>
            <a:endParaRPr lang="en-CA" altLang="en-US" dirty="0" smtClean="0"/>
          </a:p>
        </p:txBody>
      </p:sp>
      <p:grpSp>
        <p:nvGrpSpPr>
          <p:cNvPr id="3" name="Group 10"/>
          <p:cNvGrpSpPr>
            <a:grpSpLocks/>
          </p:cNvGrpSpPr>
          <p:nvPr/>
        </p:nvGrpSpPr>
        <p:grpSpPr bwMode="auto">
          <a:xfrm>
            <a:off x="3722688" y="4114800"/>
            <a:ext cx="2297112" cy="760413"/>
            <a:chOff x="2297" y="2677"/>
            <a:chExt cx="1447" cy="479"/>
          </a:xfrm>
        </p:grpSpPr>
        <p:sp>
          <p:nvSpPr>
            <p:cNvPr id="22541" name="Rectangle 11"/>
            <p:cNvSpPr>
              <a:spLocks noChangeArrowheads="1"/>
            </p:cNvSpPr>
            <p:nvPr/>
          </p:nvSpPr>
          <p:spPr bwMode="auto">
            <a:xfrm>
              <a:off x="3120" y="2677"/>
              <a:ext cx="624"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120000"/>
                </a:lnSpc>
              </a:pPr>
              <a:r>
                <a:rPr lang="en-US" altLang="en-US" sz="1800">
                  <a:latin typeface="Times New Roman" pitchFamily="18" charset="0"/>
                </a:rPr>
                <a:t>CPI</a:t>
              </a:r>
              <a:r>
                <a:rPr lang="en-US" altLang="en-US" sz="1800" baseline="-25000">
                  <a:latin typeface="Times New Roman" pitchFamily="18" charset="0"/>
                </a:rPr>
                <a:t>2009</a:t>
              </a:r>
              <a:endParaRPr lang="en-US" altLang="en-US" sz="1800">
                <a:latin typeface="Times New Roman" pitchFamily="18" charset="0"/>
              </a:endParaRPr>
            </a:p>
            <a:p>
              <a:pPr eaLnBrk="1" hangingPunct="1">
                <a:lnSpc>
                  <a:spcPct val="120000"/>
                </a:lnSpc>
              </a:pPr>
              <a:r>
                <a:rPr lang="en-US" altLang="en-US" sz="1800">
                  <a:latin typeface="Times New Roman" pitchFamily="18" charset="0"/>
                </a:rPr>
                <a:t>CPI</a:t>
              </a:r>
              <a:r>
                <a:rPr lang="en-US" altLang="en-US" sz="1800" baseline="-25000">
                  <a:latin typeface="Times New Roman" pitchFamily="18" charset="0"/>
                </a:rPr>
                <a:t>1936</a:t>
              </a:r>
              <a:endParaRPr lang="en-US" altLang="en-US" sz="1800">
                <a:latin typeface="Times New Roman" pitchFamily="18" charset="0"/>
              </a:endParaRPr>
            </a:p>
            <a:p>
              <a:pPr eaLnBrk="1" hangingPunct="1">
                <a:lnSpc>
                  <a:spcPct val="120000"/>
                </a:lnSpc>
              </a:pPr>
              <a:endParaRPr lang="en-CA" altLang="en-US" sz="1800">
                <a:latin typeface="Times New Roman" pitchFamily="18" charset="0"/>
              </a:endParaRPr>
            </a:p>
          </p:txBody>
        </p:sp>
        <p:sp>
          <p:nvSpPr>
            <p:cNvPr id="22542" name="Line 12"/>
            <p:cNvSpPr>
              <a:spLocks noChangeShapeType="1"/>
            </p:cNvSpPr>
            <p:nvPr/>
          </p:nvSpPr>
          <p:spPr bwMode="auto">
            <a:xfrm>
              <a:off x="3160" y="2943"/>
              <a:ext cx="449"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43" name="Rectangle 13"/>
            <p:cNvSpPr>
              <a:spLocks noChangeArrowheads="1"/>
            </p:cNvSpPr>
            <p:nvPr/>
          </p:nvSpPr>
          <p:spPr bwMode="auto">
            <a:xfrm>
              <a:off x="2297" y="2778"/>
              <a:ext cx="1351"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nSpc>
                  <a:spcPct val="130000"/>
                </a:lnSpc>
              </a:pPr>
              <a:r>
                <a:rPr lang="en-US" altLang="en-US" sz="1800" dirty="0">
                  <a:latin typeface="Times New Roman" pitchFamily="18" charset="0"/>
                </a:rPr>
                <a:t>= </a:t>
              </a:r>
              <a:r>
                <a:rPr lang="en-US" altLang="en-US" sz="1800" dirty="0" smtClean="0">
                  <a:latin typeface="Times New Roman" pitchFamily="18" charset="0"/>
                </a:rPr>
                <a:t>Price</a:t>
              </a:r>
              <a:r>
                <a:rPr lang="en-US" altLang="en-US" sz="1800" baseline="-25000" dirty="0" smtClean="0">
                  <a:latin typeface="Times New Roman" pitchFamily="18" charset="0"/>
                </a:rPr>
                <a:t>1936</a:t>
              </a:r>
              <a:r>
                <a:rPr lang="en-US" altLang="en-US" sz="1800" dirty="0">
                  <a:latin typeface="Times New Roman" pitchFamily="18" charset="0"/>
                </a:rPr>
                <a:t> </a:t>
              </a:r>
              <a:r>
                <a:rPr lang="en-US" altLang="en-US" sz="1800" dirty="0" smtClean="0">
                  <a:latin typeface="Times New Roman" pitchFamily="18" charset="0"/>
                </a:rPr>
                <a:t> ×</a:t>
              </a:r>
              <a:endParaRPr lang="en-CA" altLang="en-US" sz="1800" dirty="0">
                <a:latin typeface="Malgun Gothic" pitchFamily="34" charset="-127"/>
              </a:endParaRPr>
            </a:p>
          </p:txBody>
        </p:sp>
      </p:grpSp>
      <p:sp>
        <p:nvSpPr>
          <p:cNvPr id="826382" name="Rectangle 14"/>
          <p:cNvSpPr>
            <a:spLocks noChangeArrowheads="1"/>
          </p:cNvSpPr>
          <p:nvPr/>
        </p:nvSpPr>
        <p:spPr bwMode="auto">
          <a:xfrm>
            <a:off x="685800" y="3352800"/>
            <a:ext cx="320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tLang="en-US" sz="1800">
                <a:latin typeface="Times New Roman" pitchFamily="18" charset="0"/>
              </a:rPr>
              <a:t>Price</a:t>
            </a:r>
            <a:r>
              <a:rPr lang="en-US" altLang="en-US" sz="1800" i="1">
                <a:latin typeface="Times New Roman" pitchFamily="18" charset="0"/>
              </a:rPr>
              <a:t> </a:t>
            </a:r>
            <a:r>
              <a:rPr lang="en-US" altLang="en-US" sz="1800">
                <a:latin typeface="Times New Roman" pitchFamily="18" charset="0"/>
              </a:rPr>
              <a:t>of a 1936 Hersey in 1936$</a:t>
            </a:r>
            <a:endParaRPr lang="en-CA" altLang="en-US" sz="1800">
              <a:latin typeface="Malgun Gothic" pitchFamily="34" charset="-127"/>
            </a:endParaRPr>
          </a:p>
        </p:txBody>
      </p:sp>
      <p:sp>
        <p:nvSpPr>
          <p:cNvPr id="826383" name="Text Box 15"/>
          <p:cNvSpPr txBox="1">
            <a:spLocks noChangeArrowheads="1"/>
          </p:cNvSpPr>
          <p:nvPr/>
        </p:nvSpPr>
        <p:spPr bwMode="auto">
          <a:xfrm>
            <a:off x="3741738" y="3354388"/>
            <a:ext cx="12652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dirty="0">
                <a:latin typeface="Times New Roman" pitchFamily="18" charset="0"/>
              </a:rPr>
              <a:t>= </a:t>
            </a:r>
            <a:r>
              <a:rPr lang="en-US" altLang="en-US" sz="1800" dirty="0" smtClean="0">
                <a:latin typeface="Times New Roman" pitchFamily="18" charset="0"/>
              </a:rPr>
              <a:t>5₵</a:t>
            </a:r>
            <a:endParaRPr lang="en-US" altLang="en-US" sz="1800" dirty="0">
              <a:latin typeface="Times New Roman" pitchFamily="18" charset="0"/>
            </a:endParaRPr>
          </a:p>
        </p:txBody>
      </p:sp>
      <p:grpSp>
        <p:nvGrpSpPr>
          <p:cNvPr id="4" name="Group 3"/>
          <p:cNvGrpSpPr/>
          <p:nvPr/>
        </p:nvGrpSpPr>
        <p:grpSpPr>
          <a:xfrm>
            <a:off x="6908800" y="3028950"/>
            <a:ext cx="1092200" cy="692150"/>
            <a:chOff x="6908800" y="3028950"/>
            <a:chExt cx="1092200" cy="692150"/>
          </a:xfrm>
        </p:grpSpPr>
        <p:sp>
          <p:nvSpPr>
            <p:cNvPr id="826384" name="AutoShape 16"/>
            <p:cNvSpPr>
              <a:spLocks noChangeArrowheads="1"/>
            </p:cNvSpPr>
            <p:nvPr/>
          </p:nvSpPr>
          <p:spPr bwMode="auto">
            <a:xfrm>
              <a:off x="6908800" y="3028950"/>
              <a:ext cx="1092200" cy="692150"/>
            </a:xfrm>
            <a:prstGeom prst="wedgeRoundRectCallout">
              <a:avLst>
                <a:gd name="adj1" fmla="val -239972"/>
                <a:gd name="adj2" fmla="val 26833"/>
                <a:gd name="adj3" fmla="val 16667"/>
              </a:avLst>
            </a:prstGeom>
            <a:solidFill>
              <a:srgbClr val="FFFF00"/>
            </a:solidFill>
            <a:ln w="28575">
              <a:solidFill>
                <a:srgbClr val="FF330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a:latin typeface="Times New Roman" pitchFamily="18" charset="0"/>
                </a:rPr>
                <a:t>Nominal Price</a:t>
              </a:r>
            </a:p>
          </p:txBody>
        </p:sp>
        <p:sp>
          <p:nvSpPr>
            <p:cNvPr id="826385" name="AutoShape 17"/>
            <p:cNvSpPr>
              <a:spLocks noChangeArrowheads="1"/>
            </p:cNvSpPr>
            <p:nvPr/>
          </p:nvSpPr>
          <p:spPr bwMode="auto">
            <a:xfrm>
              <a:off x="6908800" y="3028950"/>
              <a:ext cx="1092200" cy="692150"/>
            </a:xfrm>
            <a:prstGeom prst="wedgeRoundRectCallout">
              <a:avLst>
                <a:gd name="adj1" fmla="val -281250"/>
                <a:gd name="adj2" fmla="val 145870"/>
                <a:gd name="adj3" fmla="val 16667"/>
              </a:avLst>
            </a:prstGeom>
            <a:solidFill>
              <a:srgbClr val="FFFF00"/>
            </a:solidFill>
            <a:ln w="28575">
              <a:solidFill>
                <a:srgbClr val="FF330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a:latin typeface="Times New Roman" pitchFamily="18" charset="0"/>
                </a:rPr>
                <a:t>Nominal Price</a:t>
              </a: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26370">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638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638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2637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75" grpId="0"/>
      <p:bldP spid="826382" grpId="0"/>
      <p:bldP spid="82638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6370" name="Rectangle 2"/>
          <p:cNvSpPr>
            <a:spLocks noGrp="1" noChangeArrowheads="1"/>
          </p:cNvSpPr>
          <p:nvPr>
            <p:ph type="body" idx="1"/>
          </p:nvPr>
        </p:nvSpPr>
        <p:spPr>
          <a:xfrm>
            <a:off x="152400" y="1219200"/>
            <a:ext cx="8229600" cy="2528888"/>
          </a:xfrm>
        </p:spPr>
        <p:txBody>
          <a:bodyPr/>
          <a:lstStyle/>
          <a:p>
            <a:pPr eaLnBrk="1" hangingPunct="1">
              <a:lnSpc>
                <a:spcPct val="90000"/>
              </a:lnSpc>
              <a:buFont typeface="Wingdings" pitchFamily="2" charset="2"/>
              <a:buNone/>
            </a:pPr>
            <a:r>
              <a:rPr lang="en-US" altLang="en-US" b="0" dirty="0" smtClean="0"/>
              <a:t>	 </a:t>
            </a:r>
            <a:r>
              <a:rPr lang="en-US" altLang="en-US" dirty="0" smtClean="0"/>
              <a:t>Nominal price and real price</a:t>
            </a:r>
            <a:endParaRPr lang="en-US" altLang="en-US" b="0" dirty="0" smtClean="0"/>
          </a:p>
          <a:p>
            <a:pPr lvl="1" eaLnBrk="1" hangingPunct="1">
              <a:lnSpc>
                <a:spcPct val="95000"/>
              </a:lnSpc>
            </a:pPr>
            <a:r>
              <a:rPr lang="en-US" altLang="en-US" dirty="0" smtClean="0"/>
              <a:t>To compare dollar amounts at different dates, we need to know the CPI at those dates.</a:t>
            </a:r>
          </a:p>
          <a:p>
            <a:pPr lvl="1" eaLnBrk="1" hangingPunct="1">
              <a:lnSpc>
                <a:spcPct val="95000"/>
              </a:lnSpc>
            </a:pPr>
            <a:r>
              <a:rPr lang="en-US" altLang="en-US" dirty="0" smtClean="0"/>
              <a:t>The price of a Hershey bar in 1936 cost 5 cents (1.5 </a:t>
            </a:r>
            <a:r>
              <a:rPr lang="en-US" altLang="en-US" dirty="0" err="1" smtClean="0"/>
              <a:t>oz</a:t>
            </a:r>
            <a:r>
              <a:rPr lang="en-US" altLang="en-US" dirty="0" smtClean="0"/>
              <a:t>) but now costs $1.10 (1.55oz) (see: </a:t>
            </a:r>
            <a:r>
              <a:rPr lang="en-US" altLang="en-US" dirty="0" smtClean="0">
                <a:hlinkClick r:id="rId3"/>
              </a:rPr>
              <a:t>http://www.foodtimeline.org/foodfaq5.html</a:t>
            </a:r>
            <a:r>
              <a:rPr lang="en-US" altLang="en-US" dirty="0" smtClean="0"/>
              <a:t>)</a:t>
            </a:r>
            <a:endParaRPr lang="en-CA" altLang="en-US" dirty="0" smtClean="0"/>
          </a:p>
        </p:txBody>
      </p:sp>
      <p:sp>
        <p:nvSpPr>
          <p:cNvPr id="826375" name="Rectangle 7"/>
          <p:cNvSpPr>
            <a:spLocks noChangeArrowheads="1"/>
          </p:cNvSpPr>
          <p:nvPr/>
        </p:nvSpPr>
        <p:spPr bwMode="auto">
          <a:xfrm>
            <a:off x="685800" y="4343400"/>
            <a:ext cx="320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tLang="en-US" sz="1800" dirty="0">
                <a:latin typeface="Times New Roman" pitchFamily="18" charset="0"/>
              </a:rPr>
              <a:t>Price</a:t>
            </a:r>
            <a:r>
              <a:rPr lang="en-US" altLang="en-US" sz="1800" i="1" dirty="0">
                <a:latin typeface="Times New Roman" pitchFamily="18" charset="0"/>
              </a:rPr>
              <a:t> </a:t>
            </a:r>
            <a:r>
              <a:rPr lang="en-US" altLang="en-US" sz="1800" dirty="0">
                <a:latin typeface="Times New Roman" pitchFamily="18" charset="0"/>
              </a:rPr>
              <a:t>of a 1936 Hersey in </a:t>
            </a:r>
            <a:r>
              <a:rPr lang="en-US" altLang="en-US" sz="1800" dirty="0">
                <a:solidFill>
                  <a:srgbClr val="FF0000"/>
                </a:solidFill>
                <a:latin typeface="Times New Roman" pitchFamily="18" charset="0"/>
              </a:rPr>
              <a:t>2009$</a:t>
            </a:r>
            <a:endParaRPr lang="en-CA" altLang="en-US" sz="1800" dirty="0">
              <a:solidFill>
                <a:srgbClr val="FF0000"/>
              </a:solidFill>
              <a:latin typeface="Malgun Gothic" pitchFamily="34" charset="-127"/>
            </a:endParaRPr>
          </a:p>
        </p:txBody>
      </p:sp>
      <p:sp>
        <p:nvSpPr>
          <p:cNvPr id="22533" name="Rectangle 8"/>
          <p:cNvSpPr>
            <a:spLocks noGrp="1" noChangeArrowheads="1"/>
          </p:cNvSpPr>
          <p:nvPr>
            <p:ph type="title"/>
          </p:nvPr>
        </p:nvSpPr>
        <p:spPr>
          <a:xfrm>
            <a:off x="381000" y="76200"/>
            <a:ext cx="8229600" cy="533400"/>
          </a:xfrm>
          <a:noFill/>
        </p:spPr>
        <p:txBody>
          <a:bodyPr/>
          <a:lstStyle/>
          <a:p>
            <a:pPr eaLnBrk="1" hangingPunct="1"/>
            <a:r>
              <a:rPr lang="en-US" altLang="en-US" dirty="0"/>
              <a:t>Price Level</a:t>
            </a:r>
            <a:endParaRPr lang="en-CA" altLang="en-US" dirty="0" smtClean="0"/>
          </a:p>
        </p:txBody>
      </p:sp>
      <p:grpSp>
        <p:nvGrpSpPr>
          <p:cNvPr id="3" name="Group 10"/>
          <p:cNvGrpSpPr>
            <a:grpSpLocks/>
          </p:cNvGrpSpPr>
          <p:nvPr/>
        </p:nvGrpSpPr>
        <p:grpSpPr bwMode="auto">
          <a:xfrm>
            <a:off x="3722688" y="4114800"/>
            <a:ext cx="2297112" cy="760413"/>
            <a:chOff x="2297" y="2677"/>
            <a:chExt cx="1447" cy="479"/>
          </a:xfrm>
        </p:grpSpPr>
        <p:sp>
          <p:nvSpPr>
            <p:cNvPr id="22541" name="Rectangle 11"/>
            <p:cNvSpPr>
              <a:spLocks noChangeArrowheads="1"/>
            </p:cNvSpPr>
            <p:nvPr/>
          </p:nvSpPr>
          <p:spPr bwMode="auto">
            <a:xfrm>
              <a:off x="3120" y="2677"/>
              <a:ext cx="624"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120000"/>
                </a:lnSpc>
              </a:pPr>
              <a:r>
                <a:rPr lang="en-US" altLang="en-US" sz="1800" dirty="0">
                  <a:latin typeface="Times New Roman" pitchFamily="18" charset="0"/>
                </a:rPr>
                <a:t>CPI</a:t>
              </a:r>
              <a:r>
                <a:rPr lang="en-US" altLang="en-US" sz="1800" baseline="-25000" dirty="0">
                  <a:solidFill>
                    <a:srgbClr val="FF0000"/>
                  </a:solidFill>
                  <a:latin typeface="Times New Roman" pitchFamily="18" charset="0"/>
                </a:rPr>
                <a:t>2009</a:t>
              </a:r>
              <a:endParaRPr lang="en-US" altLang="en-US" sz="1800" dirty="0">
                <a:solidFill>
                  <a:srgbClr val="FF0000"/>
                </a:solidFill>
                <a:latin typeface="Times New Roman" pitchFamily="18" charset="0"/>
              </a:endParaRPr>
            </a:p>
            <a:p>
              <a:pPr eaLnBrk="1" hangingPunct="1">
                <a:lnSpc>
                  <a:spcPct val="120000"/>
                </a:lnSpc>
              </a:pPr>
              <a:r>
                <a:rPr lang="en-US" altLang="en-US" sz="1800" dirty="0">
                  <a:latin typeface="Times New Roman" pitchFamily="18" charset="0"/>
                </a:rPr>
                <a:t>CPI</a:t>
              </a:r>
              <a:r>
                <a:rPr lang="en-US" altLang="en-US" sz="1800" baseline="-25000" dirty="0">
                  <a:latin typeface="Times New Roman" pitchFamily="18" charset="0"/>
                </a:rPr>
                <a:t>1936</a:t>
              </a:r>
              <a:endParaRPr lang="en-US" altLang="en-US" sz="1800" dirty="0">
                <a:latin typeface="Times New Roman" pitchFamily="18" charset="0"/>
              </a:endParaRPr>
            </a:p>
            <a:p>
              <a:pPr eaLnBrk="1" hangingPunct="1">
                <a:lnSpc>
                  <a:spcPct val="120000"/>
                </a:lnSpc>
              </a:pPr>
              <a:endParaRPr lang="en-CA" altLang="en-US" sz="1800" dirty="0">
                <a:latin typeface="Times New Roman" pitchFamily="18" charset="0"/>
              </a:endParaRPr>
            </a:p>
          </p:txBody>
        </p:sp>
        <p:sp>
          <p:nvSpPr>
            <p:cNvPr id="22542" name="Line 12"/>
            <p:cNvSpPr>
              <a:spLocks noChangeShapeType="1"/>
            </p:cNvSpPr>
            <p:nvPr/>
          </p:nvSpPr>
          <p:spPr bwMode="auto">
            <a:xfrm>
              <a:off x="3160" y="2943"/>
              <a:ext cx="449"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43" name="Rectangle 13"/>
            <p:cNvSpPr>
              <a:spLocks noChangeArrowheads="1"/>
            </p:cNvSpPr>
            <p:nvPr/>
          </p:nvSpPr>
          <p:spPr bwMode="auto">
            <a:xfrm>
              <a:off x="2297" y="2778"/>
              <a:ext cx="1351"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nSpc>
                  <a:spcPct val="130000"/>
                </a:lnSpc>
              </a:pPr>
              <a:r>
                <a:rPr lang="en-US" altLang="en-US" sz="1800" dirty="0">
                  <a:latin typeface="Times New Roman" pitchFamily="18" charset="0"/>
                </a:rPr>
                <a:t>= </a:t>
              </a:r>
              <a:r>
                <a:rPr lang="en-US" altLang="en-US" sz="1800" dirty="0" smtClean="0">
                  <a:latin typeface="Times New Roman" pitchFamily="18" charset="0"/>
                </a:rPr>
                <a:t>Price</a:t>
              </a:r>
              <a:r>
                <a:rPr lang="en-US" altLang="en-US" sz="1800" baseline="-25000" dirty="0" smtClean="0">
                  <a:latin typeface="Times New Roman" pitchFamily="18" charset="0"/>
                </a:rPr>
                <a:t>1936</a:t>
              </a:r>
              <a:r>
                <a:rPr lang="en-US" altLang="en-US" sz="1800" dirty="0">
                  <a:latin typeface="Times New Roman" pitchFamily="18" charset="0"/>
                </a:rPr>
                <a:t> </a:t>
              </a:r>
              <a:r>
                <a:rPr lang="en-US" altLang="en-US" sz="1800" dirty="0" smtClean="0">
                  <a:latin typeface="Times New Roman" pitchFamily="18" charset="0"/>
                </a:rPr>
                <a:t> ×</a:t>
              </a:r>
              <a:endParaRPr lang="en-CA" altLang="en-US" sz="1800" dirty="0">
                <a:latin typeface="Malgun Gothic" pitchFamily="34" charset="-127"/>
              </a:endParaRPr>
            </a:p>
          </p:txBody>
        </p:sp>
      </p:grpSp>
      <p:sp>
        <p:nvSpPr>
          <p:cNvPr id="826382" name="Rectangle 14"/>
          <p:cNvSpPr>
            <a:spLocks noChangeArrowheads="1"/>
          </p:cNvSpPr>
          <p:nvPr/>
        </p:nvSpPr>
        <p:spPr bwMode="auto">
          <a:xfrm>
            <a:off x="685800" y="3352800"/>
            <a:ext cx="320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tLang="en-US" sz="1800">
                <a:latin typeface="Times New Roman" pitchFamily="18" charset="0"/>
              </a:rPr>
              <a:t>Price</a:t>
            </a:r>
            <a:r>
              <a:rPr lang="en-US" altLang="en-US" sz="1800" i="1">
                <a:latin typeface="Times New Roman" pitchFamily="18" charset="0"/>
              </a:rPr>
              <a:t> </a:t>
            </a:r>
            <a:r>
              <a:rPr lang="en-US" altLang="en-US" sz="1800">
                <a:latin typeface="Times New Roman" pitchFamily="18" charset="0"/>
              </a:rPr>
              <a:t>of a 1936 Hersey in 1936$</a:t>
            </a:r>
            <a:endParaRPr lang="en-CA" altLang="en-US" sz="1800">
              <a:latin typeface="Malgun Gothic" pitchFamily="34" charset="-127"/>
            </a:endParaRPr>
          </a:p>
        </p:txBody>
      </p:sp>
      <p:sp>
        <p:nvSpPr>
          <p:cNvPr id="826383" name="Text Box 15"/>
          <p:cNvSpPr txBox="1">
            <a:spLocks noChangeArrowheads="1"/>
          </p:cNvSpPr>
          <p:nvPr/>
        </p:nvSpPr>
        <p:spPr bwMode="auto">
          <a:xfrm>
            <a:off x="3741738" y="3354388"/>
            <a:ext cx="12652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dirty="0">
                <a:latin typeface="Times New Roman" pitchFamily="18" charset="0"/>
              </a:rPr>
              <a:t>= </a:t>
            </a:r>
            <a:r>
              <a:rPr lang="en-US" altLang="en-US" sz="1800" dirty="0" smtClean="0">
                <a:latin typeface="Times New Roman" pitchFamily="18" charset="0"/>
              </a:rPr>
              <a:t>5₵</a:t>
            </a:r>
            <a:endParaRPr lang="en-US" altLang="en-US" sz="1800" dirty="0">
              <a:latin typeface="Times New Roman" pitchFamily="18" charset="0"/>
            </a:endParaRPr>
          </a:p>
        </p:txBody>
      </p:sp>
      <p:sp>
        <p:nvSpPr>
          <p:cNvPr id="20" name="Line 94"/>
          <p:cNvSpPr>
            <a:spLocks noChangeShapeType="1"/>
          </p:cNvSpPr>
          <p:nvPr/>
        </p:nvSpPr>
        <p:spPr bwMode="auto">
          <a:xfrm flipV="1">
            <a:off x="4471555" y="4561609"/>
            <a:ext cx="299244" cy="8255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Line 94"/>
          <p:cNvSpPr>
            <a:spLocks noChangeShapeType="1"/>
          </p:cNvSpPr>
          <p:nvPr/>
        </p:nvSpPr>
        <p:spPr bwMode="auto">
          <a:xfrm flipV="1">
            <a:off x="5491956" y="4682836"/>
            <a:ext cx="299244" cy="8255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996575262"/>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6370" name="Rectangle 2"/>
          <p:cNvSpPr>
            <a:spLocks noGrp="1" noChangeArrowheads="1"/>
          </p:cNvSpPr>
          <p:nvPr>
            <p:ph type="body" idx="1"/>
          </p:nvPr>
        </p:nvSpPr>
        <p:spPr>
          <a:xfrm>
            <a:off x="152400" y="1219200"/>
            <a:ext cx="8229600" cy="2528888"/>
          </a:xfrm>
        </p:spPr>
        <p:txBody>
          <a:bodyPr/>
          <a:lstStyle/>
          <a:p>
            <a:pPr eaLnBrk="1" hangingPunct="1">
              <a:lnSpc>
                <a:spcPct val="90000"/>
              </a:lnSpc>
              <a:buFont typeface="Wingdings" pitchFamily="2" charset="2"/>
              <a:buNone/>
            </a:pPr>
            <a:r>
              <a:rPr lang="en-US" altLang="en-US" b="0" dirty="0" smtClean="0"/>
              <a:t>	 </a:t>
            </a:r>
            <a:r>
              <a:rPr lang="en-US" altLang="en-US" dirty="0" smtClean="0"/>
              <a:t>Nominal price and real price</a:t>
            </a:r>
            <a:endParaRPr lang="en-US" altLang="en-US" b="0" dirty="0" smtClean="0"/>
          </a:p>
          <a:p>
            <a:pPr lvl="1" eaLnBrk="1" hangingPunct="1">
              <a:lnSpc>
                <a:spcPct val="95000"/>
              </a:lnSpc>
            </a:pPr>
            <a:r>
              <a:rPr lang="en-US" altLang="en-US" dirty="0" smtClean="0"/>
              <a:t>To compare dollar amounts at different dates, we need to know the CPI at those dates.</a:t>
            </a:r>
          </a:p>
          <a:p>
            <a:pPr lvl="1" eaLnBrk="1" hangingPunct="1">
              <a:lnSpc>
                <a:spcPct val="95000"/>
              </a:lnSpc>
            </a:pPr>
            <a:r>
              <a:rPr lang="en-US" altLang="en-US" dirty="0" smtClean="0"/>
              <a:t>The price of a Hershey bar in 1936 cost 5 cents (1.5 </a:t>
            </a:r>
            <a:r>
              <a:rPr lang="en-US" altLang="en-US" dirty="0" err="1" smtClean="0"/>
              <a:t>oz</a:t>
            </a:r>
            <a:r>
              <a:rPr lang="en-US" altLang="en-US" dirty="0" smtClean="0"/>
              <a:t>) but now costs $1.10 (1.55oz) (see: </a:t>
            </a:r>
            <a:r>
              <a:rPr lang="en-US" altLang="en-US" dirty="0" smtClean="0">
                <a:hlinkClick r:id="rId3"/>
              </a:rPr>
              <a:t>http://www.foodtimeline.org/foodfaq5.html</a:t>
            </a:r>
            <a:r>
              <a:rPr lang="en-US" altLang="en-US" dirty="0" smtClean="0"/>
              <a:t>)</a:t>
            </a:r>
            <a:endParaRPr lang="en-CA" altLang="en-US" dirty="0" smtClean="0"/>
          </a:p>
        </p:txBody>
      </p:sp>
      <p:grpSp>
        <p:nvGrpSpPr>
          <p:cNvPr id="2" name="Group 3"/>
          <p:cNvGrpSpPr>
            <a:grpSpLocks/>
          </p:cNvGrpSpPr>
          <p:nvPr/>
        </p:nvGrpSpPr>
        <p:grpSpPr bwMode="auto">
          <a:xfrm>
            <a:off x="3722688" y="5011738"/>
            <a:ext cx="1925637" cy="641350"/>
            <a:chOff x="2304" y="2606"/>
            <a:chExt cx="1213" cy="404"/>
          </a:xfrm>
        </p:grpSpPr>
        <p:sp>
          <p:nvSpPr>
            <p:cNvPr id="22544" name="Text Box 4"/>
            <p:cNvSpPr txBox="1">
              <a:spLocks noChangeArrowheads="1"/>
            </p:cNvSpPr>
            <p:nvPr/>
          </p:nvSpPr>
          <p:spPr bwMode="auto">
            <a:xfrm>
              <a:off x="2304" y="2674"/>
              <a:ext cx="76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dirty="0">
                  <a:latin typeface="Times New Roman" pitchFamily="18" charset="0"/>
                </a:rPr>
                <a:t>= </a:t>
              </a:r>
              <a:r>
                <a:rPr lang="en-US" altLang="en-US" sz="1800" dirty="0" smtClean="0">
                  <a:latin typeface="Times New Roman" pitchFamily="18" charset="0"/>
                </a:rPr>
                <a:t>   5₵   × </a:t>
              </a:r>
              <a:endParaRPr lang="en-US" altLang="en-US" sz="1800" dirty="0">
                <a:latin typeface="Times New Roman" pitchFamily="18" charset="0"/>
              </a:endParaRPr>
            </a:p>
          </p:txBody>
        </p:sp>
        <p:sp>
          <p:nvSpPr>
            <p:cNvPr id="22545" name="Text Box 5"/>
            <p:cNvSpPr txBox="1">
              <a:spLocks noChangeArrowheads="1"/>
            </p:cNvSpPr>
            <p:nvPr/>
          </p:nvSpPr>
          <p:spPr bwMode="auto">
            <a:xfrm>
              <a:off x="3005" y="2606"/>
              <a:ext cx="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800">
                  <a:latin typeface="Times New Roman" pitchFamily="18" charset="0"/>
                </a:rPr>
                <a:t>216.18</a:t>
              </a:r>
            </a:p>
            <a:p>
              <a:pPr algn="ctr" eaLnBrk="1" hangingPunct="1"/>
              <a:r>
                <a:rPr lang="en-US" altLang="en-US" sz="1800">
                  <a:latin typeface="Times New Roman" pitchFamily="18" charset="0"/>
                </a:rPr>
                <a:t>14</a:t>
              </a:r>
            </a:p>
          </p:txBody>
        </p:sp>
        <p:sp>
          <p:nvSpPr>
            <p:cNvPr id="22546" name="Line 6"/>
            <p:cNvSpPr>
              <a:spLocks noChangeShapeType="1"/>
            </p:cNvSpPr>
            <p:nvPr/>
          </p:nvSpPr>
          <p:spPr bwMode="auto">
            <a:xfrm>
              <a:off x="3053" y="2808"/>
              <a:ext cx="403"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826375" name="Rectangle 7"/>
          <p:cNvSpPr>
            <a:spLocks noChangeArrowheads="1"/>
          </p:cNvSpPr>
          <p:nvPr/>
        </p:nvSpPr>
        <p:spPr bwMode="auto">
          <a:xfrm>
            <a:off x="685800" y="4343400"/>
            <a:ext cx="320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tLang="en-US" sz="1800" dirty="0">
                <a:latin typeface="Times New Roman" pitchFamily="18" charset="0"/>
              </a:rPr>
              <a:t>Price</a:t>
            </a:r>
            <a:r>
              <a:rPr lang="en-US" altLang="en-US" sz="1800" i="1" dirty="0">
                <a:latin typeface="Times New Roman" pitchFamily="18" charset="0"/>
              </a:rPr>
              <a:t> </a:t>
            </a:r>
            <a:r>
              <a:rPr lang="en-US" altLang="en-US" sz="1800" dirty="0">
                <a:latin typeface="Times New Roman" pitchFamily="18" charset="0"/>
              </a:rPr>
              <a:t>of a 1936 Hersey in 2009$</a:t>
            </a:r>
            <a:endParaRPr lang="en-CA" altLang="en-US" sz="1800" dirty="0">
              <a:latin typeface="Malgun Gothic" pitchFamily="34" charset="-127"/>
            </a:endParaRPr>
          </a:p>
        </p:txBody>
      </p:sp>
      <p:sp>
        <p:nvSpPr>
          <p:cNvPr id="22533" name="Rectangle 8"/>
          <p:cNvSpPr>
            <a:spLocks noGrp="1" noChangeArrowheads="1"/>
          </p:cNvSpPr>
          <p:nvPr>
            <p:ph type="title"/>
          </p:nvPr>
        </p:nvSpPr>
        <p:spPr>
          <a:xfrm>
            <a:off x="381000" y="76200"/>
            <a:ext cx="8229600" cy="533400"/>
          </a:xfrm>
          <a:noFill/>
        </p:spPr>
        <p:txBody>
          <a:bodyPr/>
          <a:lstStyle/>
          <a:p>
            <a:pPr eaLnBrk="1" hangingPunct="1"/>
            <a:r>
              <a:rPr lang="en-US" altLang="en-US" dirty="0"/>
              <a:t>Price Level</a:t>
            </a:r>
            <a:endParaRPr lang="en-CA" altLang="en-US" dirty="0" smtClean="0"/>
          </a:p>
        </p:txBody>
      </p:sp>
      <p:sp>
        <p:nvSpPr>
          <p:cNvPr id="826377" name="Text Box 9"/>
          <p:cNvSpPr txBox="1">
            <a:spLocks noChangeArrowheads="1"/>
          </p:cNvSpPr>
          <p:nvPr/>
        </p:nvSpPr>
        <p:spPr bwMode="auto">
          <a:xfrm>
            <a:off x="3732213" y="5805488"/>
            <a:ext cx="12652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dirty="0">
                <a:latin typeface="Times New Roman" pitchFamily="18" charset="0"/>
              </a:rPr>
              <a:t>= </a:t>
            </a:r>
            <a:r>
              <a:rPr lang="en-US" altLang="en-US" sz="1800" dirty="0" smtClean="0">
                <a:latin typeface="Times New Roman" pitchFamily="18" charset="0"/>
              </a:rPr>
              <a:t> 77₵</a:t>
            </a:r>
            <a:endParaRPr lang="en-US" altLang="en-US" sz="1800" dirty="0">
              <a:latin typeface="Times New Roman" pitchFamily="18" charset="0"/>
            </a:endParaRPr>
          </a:p>
        </p:txBody>
      </p:sp>
      <p:grpSp>
        <p:nvGrpSpPr>
          <p:cNvPr id="3" name="Group 10"/>
          <p:cNvGrpSpPr>
            <a:grpSpLocks/>
          </p:cNvGrpSpPr>
          <p:nvPr/>
        </p:nvGrpSpPr>
        <p:grpSpPr bwMode="auto">
          <a:xfrm>
            <a:off x="3722688" y="4114800"/>
            <a:ext cx="2297112" cy="760413"/>
            <a:chOff x="2297" y="2677"/>
            <a:chExt cx="1447" cy="479"/>
          </a:xfrm>
        </p:grpSpPr>
        <p:sp>
          <p:nvSpPr>
            <p:cNvPr id="22541" name="Rectangle 11"/>
            <p:cNvSpPr>
              <a:spLocks noChangeArrowheads="1"/>
            </p:cNvSpPr>
            <p:nvPr/>
          </p:nvSpPr>
          <p:spPr bwMode="auto">
            <a:xfrm>
              <a:off x="3120" y="2677"/>
              <a:ext cx="624"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120000"/>
                </a:lnSpc>
              </a:pPr>
              <a:r>
                <a:rPr lang="en-US" altLang="en-US" sz="1800" dirty="0">
                  <a:latin typeface="Times New Roman" pitchFamily="18" charset="0"/>
                </a:rPr>
                <a:t>CPI</a:t>
              </a:r>
              <a:r>
                <a:rPr lang="en-US" altLang="en-US" sz="1800" baseline="-25000" dirty="0">
                  <a:latin typeface="Times New Roman" pitchFamily="18" charset="0"/>
                </a:rPr>
                <a:t>2009</a:t>
              </a:r>
              <a:endParaRPr lang="en-US" altLang="en-US" sz="1800" dirty="0">
                <a:latin typeface="Times New Roman" pitchFamily="18" charset="0"/>
              </a:endParaRPr>
            </a:p>
            <a:p>
              <a:pPr eaLnBrk="1" hangingPunct="1">
                <a:lnSpc>
                  <a:spcPct val="120000"/>
                </a:lnSpc>
              </a:pPr>
              <a:r>
                <a:rPr lang="en-US" altLang="en-US" sz="1800" dirty="0">
                  <a:latin typeface="Times New Roman" pitchFamily="18" charset="0"/>
                </a:rPr>
                <a:t>CPI</a:t>
              </a:r>
              <a:r>
                <a:rPr lang="en-US" altLang="en-US" sz="1800" baseline="-25000" dirty="0">
                  <a:latin typeface="Times New Roman" pitchFamily="18" charset="0"/>
                </a:rPr>
                <a:t>1936</a:t>
              </a:r>
              <a:endParaRPr lang="en-US" altLang="en-US" sz="1800" dirty="0">
                <a:latin typeface="Times New Roman" pitchFamily="18" charset="0"/>
              </a:endParaRPr>
            </a:p>
            <a:p>
              <a:pPr eaLnBrk="1" hangingPunct="1">
                <a:lnSpc>
                  <a:spcPct val="120000"/>
                </a:lnSpc>
              </a:pPr>
              <a:endParaRPr lang="en-CA" altLang="en-US" sz="1800" dirty="0">
                <a:latin typeface="Times New Roman" pitchFamily="18" charset="0"/>
              </a:endParaRPr>
            </a:p>
          </p:txBody>
        </p:sp>
        <p:sp>
          <p:nvSpPr>
            <p:cNvPr id="22542" name="Line 12"/>
            <p:cNvSpPr>
              <a:spLocks noChangeShapeType="1"/>
            </p:cNvSpPr>
            <p:nvPr/>
          </p:nvSpPr>
          <p:spPr bwMode="auto">
            <a:xfrm>
              <a:off x="3160" y="2943"/>
              <a:ext cx="449"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43" name="Rectangle 13"/>
            <p:cNvSpPr>
              <a:spLocks noChangeArrowheads="1"/>
            </p:cNvSpPr>
            <p:nvPr/>
          </p:nvSpPr>
          <p:spPr bwMode="auto">
            <a:xfrm>
              <a:off x="2297" y="2778"/>
              <a:ext cx="1351"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nSpc>
                  <a:spcPct val="130000"/>
                </a:lnSpc>
              </a:pPr>
              <a:r>
                <a:rPr lang="en-US" altLang="en-US" sz="1800" dirty="0">
                  <a:latin typeface="Times New Roman" pitchFamily="18" charset="0"/>
                </a:rPr>
                <a:t>= Price</a:t>
              </a:r>
              <a:r>
                <a:rPr lang="en-US" altLang="en-US" sz="1800" baseline="-25000" dirty="0">
                  <a:latin typeface="Times New Roman" pitchFamily="18" charset="0"/>
                </a:rPr>
                <a:t>1936</a:t>
              </a:r>
              <a:r>
                <a:rPr lang="en-US" altLang="en-US" sz="1800" dirty="0">
                  <a:latin typeface="Times New Roman" pitchFamily="18" charset="0"/>
                </a:rPr>
                <a:t> </a:t>
              </a:r>
              <a:r>
                <a:rPr lang="en-US" altLang="en-US" sz="1800" dirty="0" smtClean="0">
                  <a:latin typeface="Times New Roman" pitchFamily="18" charset="0"/>
                </a:rPr>
                <a:t> × </a:t>
              </a:r>
              <a:endParaRPr lang="en-CA" altLang="en-US" sz="1800" dirty="0">
                <a:latin typeface="Malgun Gothic" pitchFamily="34" charset="-127"/>
              </a:endParaRPr>
            </a:p>
          </p:txBody>
        </p:sp>
      </p:grpSp>
      <p:sp>
        <p:nvSpPr>
          <p:cNvPr id="826382" name="Rectangle 14"/>
          <p:cNvSpPr>
            <a:spLocks noChangeArrowheads="1"/>
          </p:cNvSpPr>
          <p:nvPr/>
        </p:nvSpPr>
        <p:spPr bwMode="auto">
          <a:xfrm>
            <a:off x="685800" y="3352800"/>
            <a:ext cx="320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tLang="en-US" sz="1800">
                <a:latin typeface="Times New Roman" pitchFamily="18" charset="0"/>
              </a:rPr>
              <a:t>Price</a:t>
            </a:r>
            <a:r>
              <a:rPr lang="en-US" altLang="en-US" sz="1800" i="1">
                <a:latin typeface="Times New Roman" pitchFamily="18" charset="0"/>
              </a:rPr>
              <a:t> </a:t>
            </a:r>
            <a:r>
              <a:rPr lang="en-US" altLang="en-US" sz="1800">
                <a:latin typeface="Times New Roman" pitchFamily="18" charset="0"/>
              </a:rPr>
              <a:t>of a 1936 Hersey in 1936$</a:t>
            </a:r>
            <a:endParaRPr lang="en-CA" altLang="en-US" sz="1800">
              <a:latin typeface="Malgun Gothic" pitchFamily="34" charset="-127"/>
            </a:endParaRPr>
          </a:p>
        </p:txBody>
      </p:sp>
      <p:sp>
        <p:nvSpPr>
          <p:cNvPr id="826383" name="Text Box 15"/>
          <p:cNvSpPr txBox="1">
            <a:spLocks noChangeArrowheads="1"/>
          </p:cNvSpPr>
          <p:nvPr/>
        </p:nvSpPr>
        <p:spPr bwMode="auto">
          <a:xfrm>
            <a:off x="3741738" y="3354388"/>
            <a:ext cx="12652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dirty="0">
                <a:latin typeface="Times New Roman" pitchFamily="18" charset="0"/>
              </a:rPr>
              <a:t>= </a:t>
            </a:r>
            <a:r>
              <a:rPr lang="en-US" altLang="en-US" sz="1800" dirty="0" smtClean="0">
                <a:latin typeface="Times New Roman" pitchFamily="18" charset="0"/>
              </a:rPr>
              <a:t>5₵</a:t>
            </a:r>
            <a:endParaRPr lang="en-US" altLang="en-US" sz="1800" dirty="0">
              <a:latin typeface="Times New Roman" pitchFamily="18" charset="0"/>
            </a:endParaRPr>
          </a:p>
        </p:txBody>
      </p:sp>
      <p:sp>
        <p:nvSpPr>
          <p:cNvPr id="826386" name="AutoShape 18"/>
          <p:cNvSpPr>
            <a:spLocks noChangeArrowheads="1"/>
          </p:cNvSpPr>
          <p:nvPr/>
        </p:nvSpPr>
        <p:spPr bwMode="auto">
          <a:xfrm>
            <a:off x="7137400" y="4875213"/>
            <a:ext cx="1473200" cy="1220787"/>
          </a:xfrm>
          <a:prstGeom prst="wedgeRoundRectCallout">
            <a:avLst>
              <a:gd name="adj1" fmla="val -204733"/>
              <a:gd name="adj2" fmla="val 39830"/>
              <a:gd name="adj3" fmla="val 16667"/>
            </a:avLst>
          </a:prstGeom>
          <a:solidFill>
            <a:srgbClr val="FFFF00"/>
          </a:solidFill>
          <a:ln w="28575">
            <a:solidFill>
              <a:srgbClr val="FF3300"/>
            </a:solidFill>
            <a:miter lim="800000"/>
            <a:headEnd/>
            <a:tailEnd/>
          </a:ln>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600" dirty="0">
                <a:latin typeface="Times New Roman" pitchFamily="18" charset="0"/>
              </a:rPr>
              <a:t>The real</a:t>
            </a:r>
          </a:p>
          <a:p>
            <a:pPr algn="ctr" eaLnBrk="1" hangingPunct="1"/>
            <a:r>
              <a:rPr lang="en-US" altLang="en-US" sz="1600" dirty="0">
                <a:latin typeface="Times New Roman" pitchFamily="18" charset="0"/>
              </a:rPr>
              <a:t>price of a candy bar </a:t>
            </a:r>
            <a:r>
              <a:rPr lang="en-US" altLang="en-US" sz="1600" dirty="0" smtClean="0">
                <a:latin typeface="Times New Roman" pitchFamily="18" charset="0"/>
              </a:rPr>
              <a:t>purchased</a:t>
            </a:r>
            <a:endParaRPr lang="en-US" altLang="en-US" sz="1600" dirty="0">
              <a:latin typeface="Times New Roman" pitchFamily="18" charset="0"/>
            </a:endParaRPr>
          </a:p>
        </p:txBody>
      </p:sp>
    </p:spTree>
    <p:extLst>
      <p:ext uri="{BB962C8B-B14F-4D97-AF65-F5344CB8AC3E}">
        <p14:creationId xmlns:p14="http://schemas.microsoft.com/office/powerpoint/2010/main" val="142281012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63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63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77" grpId="0"/>
      <p:bldP spid="82638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67" name="Line 15"/>
          <p:cNvSpPr>
            <a:spLocks noChangeAspect="1" noChangeShapeType="1"/>
          </p:cNvSpPr>
          <p:nvPr/>
        </p:nvSpPr>
        <p:spPr bwMode="auto">
          <a:xfrm>
            <a:off x="2328863" y="2692400"/>
            <a:ext cx="3244850" cy="2693988"/>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57" name="Rectangle 5"/>
          <p:cNvSpPr>
            <a:spLocks noChangeArrowheads="1"/>
          </p:cNvSpPr>
          <p:nvPr/>
        </p:nvSpPr>
        <p:spPr bwMode="auto">
          <a:xfrm>
            <a:off x="5514975" y="5203825"/>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a:solidFill>
                  <a:srgbClr val="E50030"/>
                </a:solidFill>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200">
              <a:latin typeface="Times New Roman" pitchFamily="18" charset="0"/>
            </a:endParaRPr>
          </a:p>
        </p:txBody>
      </p:sp>
      <p:sp>
        <p:nvSpPr>
          <p:cNvPr id="33796" name="Rectangle 3"/>
          <p:cNvSpPr>
            <a:spLocks noChangeArrowheads="1"/>
          </p:cNvSpPr>
          <p:nvPr/>
        </p:nvSpPr>
        <p:spPr bwMode="auto">
          <a:xfrm>
            <a:off x="762000" y="1141998"/>
            <a:ext cx="7620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600" dirty="0">
                <a:latin typeface="Times New Roman" pitchFamily="18" charset="0"/>
              </a:rPr>
              <a:t>A</a:t>
            </a:r>
            <a:r>
              <a:rPr lang="en-US" altLang="en-US" sz="1600" dirty="0" smtClean="0">
                <a:latin typeface="Times New Roman" pitchFamily="18" charset="0"/>
              </a:rPr>
              <a:t>n increase in AD</a:t>
            </a:r>
            <a:endParaRPr lang="en-US" altLang="en-US" sz="1600" dirty="0">
              <a:latin typeface="Times New Roman" pitchFamily="18" charset="0"/>
            </a:endParaRPr>
          </a:p>
        </p:txBody>
      </p:sp>
      <p:sp>
        <p:nvSpPr>
          <p:cNvPr id="791556" name="Rectangle 4"/>
          <p:cNvSpPr>
            <a:spLocks noChangeArrowheads="1"/>
          </p:cNvSpPr>
          <p:nvPr/>
        </p:nvSpPr>
        <p:spPr bwMode="auto">
          <a:xfrm>
            <a:off x="5514975" y="5200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200">
              <a:latin typeface="Times New Roman" pitchFamily="18" charset="0"/>
            </a:endParaRPr>
          </a:p>
        </p:txBody>
      </p:sp>
      <p:sp>
        <p:nvSpPr>
          <p:cNvPr id="791558" name="Line 6"/>
          <p:cNvSpPr>
            <a:spLocks noChangeAspect="1" noChangeShapeType="1"/>
          </p:cNvSpPr>
          <p:nvPr/>
        </p:nvSpPr>
        <p:spPr bwMode="auto">
          <a:xfrm flipV="1">
            <a:off x="3382963" y="2681288"/>
            <a:ext cx="2174875" cy="269081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59" name="Rectangle 7"/>
          <p:cNvSpPr>
            <a:spLocks noChangeArrowheads="1"/>
          </p:cNvSpPr>
          <p:nvPr/>
        </p:nvSpPr>
        <p:spPr bwMode="auto">
          <a:xfrm>
            <a:off x="5486400" y="2590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dirty="0" smtClean="0">
                <a:latin typeface="Times New Roman" pitchFamily="18" charset="0"/>
              </a:rPr>
              <a:t>SRAS</a:t>
            </a:r>
            <a:endParaRPr lang="en-US" altLang="en-US" sz="12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200" dirty="0">
              <a:latin typeface="Times New Roman" pitchFamily="18" charset="0"/>
            </a:endParaRPr>
          </a:p>
        </p:txBody>
      </p:sp>
      <p:sp>
        <p:nvSpPr>
          <p:cNvPr id="791560" name="Line 8"/>
          <p:cNvSpPr>
            <a:spLocks noChangeShapeType="1"/>
          </p:cNvSpPr>
          <p:nvPr/>
        </p:nvSpPr>
        <p:spPr bwMode="auto">
          <a:xfrm>
            <a:off x="2133600" y="4286250"/>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3801" name="Line 10"/>
          <p:cNvSpPr>
            <a:spLocks noChangeShapeType="1"/>
          </p:cNvSpPr>
          <p:nvPr/>
        </p:nvSpPr>
        <p:spPr bwMode="auto">
          <a:xfrm>
            <a:off x="2133600" y="2395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802" name="Line 11"/>
          <p:cNvSpPr>
            <a:spLocks noChangeShapeType="1"/>
          </p:cNvSpPr>
          <p:nvPr/>
        </p:nvSpPr>
        <p:spPr bwMode="auto">
          <a:xfrm>
            <a:off x="2133600" y="5684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64" name="Line 12"/>
          <p:cNvSpPr>
            <a:spLocks noChangeShapeType="1"/>
          </p:cNvSpPr>
          <p:nvPr/>
        </p:nvSpPr>
        <p:spPr bwMode="auto">
          <a:xfrm>
            <a:off x="4267200" y="4348163"/>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65" name="Rectangle 13"/>
          <p:cNvSpPr>
            <a:spLocks noChangeArrowheads="1"/>
          </p:cNvSpPr>
          <p:nvPr/>
        </p:nvSpPr>
        <p:spPr bwMode="auto">
          <a:xfrm>
            <a:off x="1463675" y="2347912"/>
            <a:ext cx="450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i="1" dirty="0">
                <a:latin typeface="Times New Roman" pitchFamily="18" charset="0"/>
              </a:rPr>
              <a:t>PL</a:t>
            </a:r>
          </a:p>
        </p:txBody>
      </p:sp>
      <p:sp>
        <p:nvSpPr>
          <p:cNvPr id="791566" name="Line 14"/>
          <p:cNvSpPr>
            <a:spLocks noChangeAspect="1" noChangeShapeType="1"/>
          </p:cNvSpPr>
          <p:nvPr/>
        </p:nvSpPr>
        <p:spPr bwMode="auto">
          <a:xfrm>
            <a:off x="2317750" y="2681288"/>
            <a:ext cx="3244850" cy="269398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1568" name="Line 16"/>
          <p:cNvSpPr>
            <a:spLocks noChangeShapeType="1"/>
          </p:cNvSpPr>
          <p:nvPr/>
        </p:nvSpPr>
        <p:spPr bwMode="auto">
          <a:xfrm>
            <a:off x="4692650" y="3756025"/>
            <a:ext cx="0" cy="1928813"/>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791569" name="Line 17"/>
          <p:cNvSpPr>
            <a:spLocks noChangeShapeType="1"/>
          </p:cNvSpPr>
          <p:nvPr/>
        </p:nvSpPr>
        <p:spPr bwMode="auto">
          <a:xfrm>
            <a:off x="2133600" y="3756025"/>
            <a:ext cx="2590800"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791574" name="Rectangle 22"/>
          <p:cNvSpPr>
            <a:spLocks noChangeArrowheads="1"/>
          </p:cNvSpPr>
          <p:nvPr/>
        </p:nvSpPr>
        <p:spPr bwMode="auto">
          <a:xfrm>
            <a:off x="6096000" y="57912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800" i="1" dirty="0">
                <a:latin typeface="Times New Roman" pitchFamily="18" charset="0"/>
                <a:cs typeface="Times New Roman" pitchFamily="18" charset="0"/>
              </a:rPr>
              <a:t>GDP</a:t>
            </a:r>
            <a:endParaRPr lang="en-US" altLang="en-US" sz="1800" dirty="0">
              <a:latin typeface="Times New Roman" pitchFamily="18" charset="0"/>
            </a:endParaRPr>
          </a:p>
        </p:txBody>
      </p:sp>
      <p:sp>
        <p:nvSpPr>
          <p:cNvPr id="24" name="Rectangle 1259"/>
          <p:cNvSpPr>
            <a:spLocks noGrp="1" noChangeArrowheads="1"/>
          </p:cNvSpPr>
          <p:nvPr>
            <p:ph type="title"/>
          </p:nvPr>
        </p:nvSpPr>
        <p:spPr>
          <a:xfrm>
            <a:off x="381000" y="76200"/>
            <a:ext cx="8229600" cy="533400"/>
          </a:xfrm>
          <a:noFill/>
        </p:spPr>
        <p:txBody>
          <a:bodyPr/>
          <a:lstStyle/>
          <a:p>
            <a:pPr eaLnBrk="1" hangingPunct="1"/>
            <a:r>
              <a:rPr lang="en-US" altLang="en-US" dirty="0" smtClean="0"/>
              <a:t>Inflation and Economic Growth</a:t>
            </a:r>
            <a:endParaRPr lang="en-CA" altLang="en-US" dirty="0" smtClean="0"/>
          </a:p>
        </p:txBody>
      </p:sp>
      <p:sp>
        <p:nvSpPr>
          <p:cNvPr id="25" name="Rectangle 13"/>
          <p:cNvSpPr>
            <a:spLocks noChangeArrowheads="1"/>
          </p:cNvSpPr>
          <p:nvPr/>
        </p:nvSpPr>
        <p:spPr bwMode="auto">
          <a:xfrm>
            <a:off x="1616075" y="4164806"/>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dirty="0" smtClean="0">
                <a:latin typeface="Times New Roman" pitchFamily="18" charset="0"/>
              </a:rPr>
              <a:t>230</a:t>
            </a:r>
            <a:endParaRPr lang="en-US" altLang="en-US" sz="1800" dirty="0">
              <a:latin typeface="Times New Roman" pitchFamily="18" charset="0"/>
            </a:endParaRPr>
          </a:p>
        </p:txBody>
      </p:sp>
      <p:sp>
        <p:nvSpPr>
          <p:cNvPr id="2" name="Rectangle 1"/>
          <p:cNvSpPr/>
          <p:nvPr/>
        </p:nvSpPr>
        <p:spPr>
          <a:xfrm>
            <a:off x="4090075" y="5805279"/>
            <a:ext cx="389850" cy="338554"/>
          </a:xfrm>
          <a:prstGeom prst="rect">
            <a:avLst/>
          </a:prstGeom>
        </p:spPr>
        <p:txBody>
          <a:bodyPr wrap="none">
            <a:spAutoFit/>
          </a:bodyPr>
          <a:lstStyle/>
          <a:p>
            <a:r>
              <a:rPr lang="en-US" altLang="en-US" sz="1600" dirty="0" smtClean="0">
                <a:latin typeface="Times New Roman" pitchFamily="18" charset="0"/>
              </a:rPr>
              <a:t>15</a:t>
            </a:r>
            <a:endParaRPr lang="en-US" dirty="0"/>
          </a:p>
        </p:txBody>
      </p:sp>
      <p:sp>
        <p:nvSpPr>
          <p:cNvPr id="26" name="Rectangle 25"/>
          <p:cNvSpPr/>
          <p:nvPr/>
        </p:nvSpPr>
        <p:spPr>
          <a:xfrm>
            <a:off x="4529475" y="5819359"/>
            <a:ext cx="389850" cy="338554"/>
          </a:xfrm>
          <a:prstGeom prst="rect">
            <a:avLst/>
          </a:prstGeom>
        </p:spPr>
        <p:txBody>
          <a:bodyPr wrap="none">
            <a:spAutoFit/>
          </a:bodyPr>
          <a:lstStyle/>
          <a:p>
            <a:r>
              <a:rPr lang="en-US" altLang="en-US" sz="1600" dirty="0" smtClean="0">
                <a:solidFill>
                  <a:srgbClr val="FF0000"/>
                </a:solidFill>
                <a:latin typeface="Times New Roman" pitchFamily="18" charset="0"/>
              </a:rPr>
              <a:t>16</a:t>
            </a:r>
            <a:endParaRPr lang="en-US" dirty="0">
              <a:solidFill>
                <a:srgbClr val="FF0000"/>
              </a:solidFill>
            </a:endParaRPr>
          </a:p>
        </p:txBody>
      </p:sp>
      <p:sp>
        <p:nvSpPr>
          <p:cNvPr id="27" name="Rectangle 13"/>
          <p:cNvSpPr>
            <a:spLocks noChangeArrowheads="1"/>
          </p:cNvSpPr>
          <p:nvPr/>
        </p:nvSpPr>
        <p:spPr bwMode="auto">
          <a:xfrm>
            <a:off x="1616075" y="3599448"/>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dirty="0" smtClean="0">
                <a:solidFill>
                  <a:srgbClr val="FF0000"/>
                </a:solidFill>
                <a:latin typeface="Times New Roman" pitchFamily="18" charset="0"/>
              </a:rPr>
              <a:t>250</a:t>
            </a:r>
            <a:endParaRPr lang="en-US" altLang="en-US" sz="1800" dirty="0">
              <a:solidFill>
                <a:srgbClr val="FF0000"/>
              </a:solidFill>
              <a:latin typeface="Times New Roman" pitchFamily="18" charset="0"/>
            </a:endParaRPr>
          </a:p>
        </p:txBody>
      </p:sp>
      <p:sp>
        <p:nvSpPr>
          <p:cNvPr id="23" name="Text Box 18"/>
          <p:cNvSpPr txBox="1">
            <a:spLocks noChangeArrowheads="1"/>
          </p:cNvSpPr>
          <p:nvPr/>
        </p:nvSpPr>
        <p:spPr bwMode="auto">
          <a:xfrm>
            <a:off x="1918470" y="1600200"/>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growth = </a:t>
            </a:r>
            <a:endParaRPr lang="en-US" altLang="en-US" sz="1400" dirty="0">
              <a:latin typeface="Times New Roman" pitchFamily="18" charset="0"/>
            </a:endParaRPr>
          </a:p>
        </p:txBody>
      </p:sp>
      <p:sp>
        <p:nvSpPr>
          <p:cNvPr id="30" name="Text Box 18"/>
          <p:cNvSpPr txBox="1">
            <a:spLocks noChangeArrowheads="1"/>
          </p:cNvSpPr>
          <p:nvPr/>
        </p:nvSpPr>
        <p:spPr bwMode="auto">
          <a:xfrm>
            <a:off x="2600325" y="1595276"/>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FF0000"/>
                </a:solidFill>
                <a:latin typeface="Times New Roman" pitchFamily="18" charset="0"/>
              </a:rPr>
              <a:t>16</a:t>
            </a:r>
            <a:r>
              <a:rPr lang="en-US" altLang="en-US" sz="1400" dirty="0" smtClean="0">
                <a:latin typeface="Times New Roman" pitchFamily="18" charset="0"/>
              </a:rPr>
              <a:t>-15)/</a:t>
            </a:r>
            <a:r>
              <a:rPr lang="en-US" altLang="en-US" sz="1400" dirty="0">
                <a:latin typeface="Times New Roman" pitchFamily="18" charset="0"/>
              </a:rPr>
              <a:t>15 </a:t>
            </a:r>
            <a:r>
              <a:rPr lang="en-US" altLang="en-US" sz="1400" dirty="0" smtClean="0">
                <a:latin typeface="Times New Roman" pitchFamily="18" charset="0"/>
              </a:rPr>
              <a:t>× 100</a:t>
            </a:r>
            <a:endParaRPr lang="en-US" altLang="en-US" sz="1400" dirty="0">
              <a:latin typeface="Times New Roman" pitchFamily="18" charset="0"/>
            </a:endParaRPr>
          </a:p>
        </p:txBody>
      </p:sp>
      <p:sp>
        <p:nvSpPr>
          <p:cNvPr id="31" name="Text Box 18"/>
          <p:cNvSpPr txBox="1">
            <a:spLocks noChangeArrowheads="1"/>
          </p:cNvSpPr>
          <p:nvPr/>
        </p:nvSpPr>
        <p:spPr bwMode="auto">
          <a:xfrm>
            <a:off x="2596860" y="1600200"/>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6.7%</a:t>
            </a:r>
            <a:endParaRPr lang="en-US" altLang="en-US" sz="1400" dirty="0">
              <a:latin typeface="Times New Roman" pitchFamily="18" charset="0"/>
            </a:endParaRPr>
          </a:p>
        </p:txBody>
      </p:sp>
      <p:sp>
        <p:nvSpPr>
          <p:cNvPr id="32" name="Text Box 18"/>
          <p:cNvSpPr txBox="1">
            <a:spLocks noChangeArrowheads="1"/>
          </p:cNvSpPr>
          <p:nvPr/>
        </p:nvSpPr>
        <p:spPr bwMode="auto">
          <a:xfrm>
            <a:off x="4800600" y="1598196"/>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inflation =</a:t>
            </a:r>
            <a:endParaRPr lang="en-US" altLang="en-US" sz="1400" dirty="0">
              <a:latin typeface="Times New Roman" pitchFamily="18" charset="0"/>
            </a:endParaRPr>
          </a:p>
        </p:txBody>
      </p:sp>
      <p:sp>
        <p:nvSpPr>
          <p:cNvPr id="33" name="Text Box 18"/>
          <p:cNvSpPr txBox="1">
            <a:spLocks noChangeArrowheads="1"/>
          </p:cNvSpPr>
          <p:nvPr/>
        </p:nvSpPr>
        <p:spPr bwMode="auto">
          <a:xfrm>
            <a:off x="5572125" y="1597223"/>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FF0000"/>
                </a:solidFill>
                <a:latin typeface="Times New Roman" pitchFamily="18" charset="0"/>
              </a:rPr>
              <a:t>250</a:t>
            </a:r>
            <a:r>
              <a:rPr lang="en-US" altLang="en-US" sz="1400" dirty="0" smtClean="0">
                <a:latin typeface="Times New Roman" pitchFamily="18" charset="0"/>
              </a:rPr>
              <a:t>-230)/230 × 100</a:t>
            </a:r>
            <a:endParaRPr lang="en-US" altLang="en-US" sz="1400" dirty="0">
              <a:latin typeface="Times New Roman" pitchFamily="18" charset="0"/>
            </a:endParaRPr>
          </a:p>
        </p:txBody>
      </p:sp>
      <p:sp>
        <p:nvSpPr>
          <p:cNvPr id="34" name="Text Box 18"/>
          <p:cNvSpPr txBox="1">
            <a:spLocks noChangeArrowheads="1"/>
          </p:cNvSpPr>
          <p:nvPr/>
        </p:nvSpPr>
        <p:spPr bwMode="auto">
          <a:xfrm>
            <a:off x="5568660" y="1598196"/>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8.7%</a:t>
            </a:r>
            <a:endParaRPr lang="en-US" altLang="en-US" sz="1400" dirty="0">
              <a:latin typeface="Times New Roman" pitchFamily="18" charset="0"/>
            </a:endParaRPr>
          </a:p>
        </p:txBody>
      </p:sp>
    </p:spTree>
    <p:extLst>
      <p:ext uri="{BB962C8B-B14F-4D97-AF65-F5344CB8AC3E}">
        <p14:creationId xmlns:p14="http://schemas.microsoft.com/office/powerpoint/2010/main" val="3936492753"/>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791567"/>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94444E-6 9.24855E-7 L 0.11667 9.24855E-7 " pathEditMode="relative" ptsTypes="AA">
                                      <p:cBhvr>
                                        <p:cTn id="8" dur="2000" fill="hold"/>
                                        <p:tgtEl>
                                          <p:spTgt spid="791567"/>
                                        </p:tgtEl>
                                        <p:attrNameLst>
                                          <p:attrName>ppt_x</p:attrName>
                                          <p:attrName>ppt_y</p:attrName>
                                        </p:attrNameLst>
                                      </p:cBhvr>
                                    </p:animMotion>
                                  </p:childTnLst>
                                </p:cTn>
                              </p:par>
                              <p:par>
                                <p:cTn id="9" presetID="1" presetClass="entr" presetSubtype="0" fill="hold" grpId="1" nodeType="withEffect">
                                  <p:stCondLst>
                                    <p:cond delay="0"/>
                                  </p:stCondLst>
                                  <p:childTnLst>
                                    <p:set>
                                      <p:cBhvr>
                                        <p:cTn id="10" dur="1" fill="hold">
                                          <p:stCondLst>
                                            <p:cond delay="0"/>
                                          </p:stCondLst>
                                        </p:cTn>
                                        <p:tgtEl>
                                          <p:spTgt spid="791557"/>
                                        </p:tgtEl>
                                        <p:attrNameLst>
                                          <p:attrName>style.visibility</p:attrName>
                                        </p:attrNameLst>
                                      </p:cBhvr>
                                      <p:to>
                                        <p:strVal val="visible"/>
                                      </p:to>
                                    </p:set>
                                  </p:childTnLst>
                                </p:cTn>
                              </p:par>
                              <p:par>
                                <p:cTn id="11" presetID="0" presetClass="path" presetSubtype="0" accel="50000" decel="50000" fill="hold" grpId="0" nodeType="withEffect">
                                  <p:stCondLst>
                                    <p:cond delay="0"/>
                                  </p:stCondLst>
                                  <p:childTnLst>
                                    <p:animMotion origin="layout" path="M 0 0 L 0.11666 0 " pathEditMode="relative" ptsTypes="AA">
                                      <p:cBhvr>
                                        <p:cTn id="12" dur="2000" fill="hold"/>
                                        <p:tgtEl>
                                          <p:spTgt spid="791557"/>
                                        </p:tgtEl>
                                        <p:attrNameLst>
                                          <p:attrName>ppt_x</p:attrName>
                                          <p:attrName>ppt_y</p:attrName>
                                        </p:attrNameLst>
                                      </p:cBhvr>
                                    </p:animMotion>
                                  </p:childTnLst>
                                </p:cTn>
                              </p:par>
                            </p:childTnLst>
                          </p:cTn>
                        </p:par>
                        <p:par>
                          <p:cTn id="13" fill="hold" nodeType="afterGroup">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791568"/>
                                        </p:tgtEl>
                                        <p:attrNameLst>
                                          <p:attrName>style.visibility</p:attrName>
                                        </p:attrNameLst>
                                      </p:cBhvr>
                                      <p:to>
                                        <p:strVal val="visible"/>
                                      </p:to>
                                    </p:set>
                                    <p:animEffect transition="in" filter="wipe(up)">
                                      <p:cBhvr>
                                        <p:cTn id="16" dur="500"/>
                                        <p:tgtEl>
                                          <p:spTgt spid="791568"/>
                                        </p:tgtEl>
                                      </p:cBhvr>
                                    </p:animEffect>
                                  </p:childTnLst>
                                </p:cTn>
                              </p:par>
                            </p:childTnLst>
                          </p:cTn>
                        </p:par>
                        <p:par>
                          <p:cTn id="17" fill="hold">
                            <p:stCondLst>
                              <p:cond delay="2500"/>
                            </p:stCondLst>
                            <p:childTnLst>
                              <p:par>
                                <p:cTn id="18" presetID="1"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30"/>
                                        </p:tgtEl>
                                        <p:attrNameLst>
                                          <p:attrName>style.visibility</p:attrName>
                                        </p:attrNameLst>
                                      </p:cBhvr>
                                      <p:to>
                                        <p:strVal val="hidden"/>
                                      </p:to>
                                    </p:set>
                                  </p:childTnLst>
                                </p:cTn>
                              </p:par>
                              <p:par>
                                <p:cTn id="32" presetID="1"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grpId="0" nodeType="clickEffect">
                                  <p:stCondLst>
                                    <p:cond delay="0"/>
                                  </p:stCondLst>
                                  <p:childTnLst>
                                    <p:set>
                                      <p:cBhvr>
                                        <p:cTn id="37" dur="1" fill="hold">
                                          <p:stCondLst>
                                            <p:cond delay="0"/>
                                          </p:stCondLst>
                                        </p:cTn>
                                        <p:tgtEl>
                                          <p:spTgt spid="791569"/>
                                        </p:tgtEl>
                                        <p:attrNameLst>
                                          <p:attrName>style.visibility</p:attrName>
                                        </p:attrNameLst>
                                      </p:cBhvr>
                                      <p:to>
                                        <p:strVal val="visible"/>
                                      </p:to>
                                    </p:set>
                                    <p:animEffect transition="in" filter="wipe(right)">
                                      <p:cBhvr>
                                        <p:cTn id="38" dur="500"/>
                                        <p:tgtEl>
                                          <p:spTgt spid="791569"/>
                                        </p:tgtEl>
                                      </p:cBhvr>
                                    </p:animEffect>
                                  </p:childTnLst>
                                </p:cTn>
                              </p:par>
                            </p:childTnLst>
                          </p:cTn>
                        </p:par>
                        <p:par>
                          <p:cTn id="39" fill="hold">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2"/>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33"/>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33"/>
                                        </p:tgtEl>
                                        <p:attrNameLst>
                                          <p:attrName>style.visibility</p:attrName>
                                        </p:attrNameLst>
                                      </p:cBhvr>
                                      <p:to>
                                        <p:strVal val="hidden"/>
                                      </p:to>
                                    </p:set>
                                  </p:childTnLst>
                                </p:cTn>
                              </p:par>
                              <p:par>
                                <p:cTn id="54" presetID="1"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67" grpId="0" animBg="1"/>
      <p:bldP spid="791567" grpId="1" animBg="1"/>
      <p:bldP spid="791557" grpId="0"/>
      <p:bldP spid="791557" grpId="1"/>
      <p:bldP spid="791568" grpId="0" animBg="1"/>
      <p:bldP spid="791569" grpId="0" animBg="1"/>
      <p:bldP spid="26" grpId="0"/>
      <p:bldP spid="27" grpId="0"/>
      <p:bldP spid="23" grpId="0"/>
      <p:bldP spid="30" grpId="0"/>
      <p:bldP spid="30" grpId="1"/>
      <p:bldP spid="31" grpId="0"/>
      <p:bldP spid="32" grpId="0"/>
      <p:bldP spid="33" grpId="0"/>
      <p:bldP spid="33" grpId="1"/>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78" name="Line 2"/>
          <p:cNvSpPr>
            <a:spLocks noChangeAspect="1" noChangeShapeType="1"/>
          </p:cNvSpPr>
          <p:nvPr/>
        </p:nvSpPr>
        <p:spPr bwMode="auto">
          <a:xfrm>
            <a:off x="2319338" y="2682875"/>
            <a:ext cx="3276600" cy="2719388"/>
          </a:xfrm>
          <a:prstGeom prst="line">
            <a:avLst/>
          </a:prstGeom>
          <a:noFill/>
          <a:ln w="38100">
            <a:solidFill>
              <a:srgbClr val="E5003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2579" name="Rectangle 3"/>
          <p:cNvSpPr>
            <a:spLocks noChangeArrowheads="1"/>
          </p:cNvSpPr>
          <p:nvPr/>
        </p:nvSpPr>
        <p:spPr bwMode="auto">
          <a:xfrm>
            <a:off x="5508625" y="5200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a:solidFill>
                  <a:srgbClr val="E50030"/>
                </a:solidFill>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200">
              <a:latin typeface="Times New Roman" pitchFamily="18" charset="0"/>
            </a:endParaRPr>
          </a:p>
        </p:txBody>
      </p:sp>
      <p:sp>
        <p:nvSpPr>
          <p:cNvPr id="34820" name="Line 7"/>
          <p:cNvSpPr>
            <a:spLocks noChangeAspect="1" noChangeShapeType="1"/>
          </p:cNvSpPr>
          <p:nvPr/>
        </p:nvSpPr>
        <p:spPr bwMode="auto">
          <a:xfrm flipV="1">
            <a:off x="3379788" y="2682875"/>
            <a:ext cx="21780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21" name="Line 9"/>
          <p:cNvSpPr>
            <a:spLocks noChangeShapeType="1"/>
          </p:cNvSpPr>
          <p:nvPr/>
        </p:nvSpPr>
        <p:spPr bwMode="auto">
          <a:xfrm>
            <a:off x="2133600" y="4287838"/>
            <a:ext cx="213360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4823" name="Line 12"/>
          <p:cNvSpPr>
            <a:spLocks noChangeShapeType="1"/>
          </p:cNvSpPr>
          <p:nvPr/>
        </p:nvSpPr>
        <p:spPr bwMode="auto">
          <a:xfrm>
            <a:off x="4267200" y="4343400"/>
            <a:ext cx="0" cy="131762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25" name="Line 14"/>
          <p:cNvSpPr>
            <a:spLocks noChangeAspect="1" noChangeShapeType="1"/>
          </p:cNvSpPr>
          <p:nvPr/>
        </p:nvSpPr>
        <p:spPr bwMode="auto">
          <a:xfrm>
            <a:off x="2319338" y="2682875"/>
            <a:ext cx="3244850" cy="2693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92591" name="Line 15"/>
          <p:cNvSpPr>
            <a:spLocks noChangeShapeType="1"/>
          </p:cNvSpPr>
          <p:nvPr/>
        </p:nvSpPr>
        <p:spPr bwMode="auto">
          <a:xfrm>
            <a:off x="3819525" y="4821238"/>
            <a:ext cx="0" cy="863600"/>
          </a:xfrm>
          <a:prstGeom prst="line">
            <a:avLst/>
          </a:prstGeom>
          <a:noFill/>
          <a:ln w="9525">
            <a:solidFill>
              <a:schemeClr val="tx1"/>
            </a:solidFill>
            <a:prstDash val="dash"/>
            <a:miter lim="800000"/>
            <a:headEnd type="oval" w="lg" len="lg"/>
            <a:tailEnd/>
          </a:ln>
          <a:extLst>
            <a:ext uri="{909E8E84-426E-40DD-AFC4-6F175D3DCCD1}">
              <a14:hiddenFill xmlns:a14="http://schemas.microsoft.com/office/drawing/2010/main">
                <a:noFill/>
              </a14:hiddenFill>
            </a:ext>
          </a:extLst>
        </p:spPr>
        <p:txBody>
          <a:bodyPr wrap="none"/>
          <a:lstStyle/>
          <a:p>
            <a:endParaRPr lang="en-US"/>
          </a:p>
        </p:txBody>
      </p:sp>
      <p:sp>
        <p:nvSpPr>
          <p:cNvPr id="792592" name="Line 16"/>
          <p:cNvSpPr>
            <a:spLocks noChangeShapeType="1"/>
          </p:cNvSpPr>
          <p:nvPr/>
        </p:nvSpPr>
        <p:spPr bwMode="auto">
          <a:xfrm>
            <a:off x="2139950" y="4821238"/>
            <a:ext cx="1695450" cy="0"/>
          </a:xfrm>
          <a:prstGeom prst="line">
            <a:avLst/>
          </a:prstGeom>
          <a:noFill/>
          <a:ln w="9525">
            <a:solidFill>
              <a:schemeClr val="tx1"/>
            </a:solidFill>
            <a:prstDash val="dash"/>
            <a:miter lim="800000"/>
            <a:headEnd/>
            <a:tailEnd type="none" w="lg" len="lg"/>
          </a:ln>
          <a:extLst>
            <a:ext uri="{909E8E84-426E-40DD-AFC4-6F175D3DCCD1}">
              <a14:hiddenFill xmlns:a14="http://schemas.microsoft.com/office/drawing/2010/main">
                <a:noFill/>
              </a14:hiddenFill>
            </a:ext>
          </a:extLst>
        </p:spPr>
        <p:txBody>
          <a:bodyPr wrap="none"/>
          <a:lstStyle/>
          <a:p>
            <a:endParaRPr lang="en-US"/>
          </a:p>
        </p:txBody>
      </p:sp>
      <p:sp>
        <p:nvSpPr>
          <p:cNvPr id="34833" name="Rectangle 25"/>
          <p:cNvSpPr>
            <a:spLocks noChangeArrowheads="1"/>
          </p:cNvSpPr>
          <p:nvPr/>
        </p:nvSpPr>
        <p:spPr bwMode="auto">
          <a:xfrm>
            <a:off x="5514975" y="520065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200">
              <a:latin typeface="Times New Roman" pitchFamily="18" charset="0"/>
            </a:endParaRPr>
          </a:p>
        </p:txBody>
      </p:sp>
      <p:sp>
        <p:nvSpPr>
          <p:cNvPr id="34834" name="Rectangle 26"/>
          <p:cNvSpPr>
            <a:spLocks noChangeArrowheads="1"/>
          </p:cNvSpPr>
          <p:nvPr/>
        </p:nvSpPr>
        <p:spPr bwMode="auto">
          <a:xfrm>
            <a:off x="914400" y="2209800"/>
            <a:ext cx="1219200" cy="1876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22" name="Rectangle 1259"/>
          <p:cNvSpPr>
            <a:spLocks noGrp="1" noChangeArrowheads="1"/>
          </p:cNvSpPr>
          <p:nvPr>
            <p:ph type="title"/>
          </p:nvPr>
        </p:nvSpPr>
        <p:spPr>
          <a:xfrm>
            <a:off x="381000" y="76200"/>
            <a:ext cx="8229600" cy="533400"/>
          </a:xfrm>
          <a:noFill/>
        </p:spPr>
        <p:txBody>
          <a:bodyPr/>
          <a:lstStyle/>
          <a:p>
            <a:pPr eaLnBrk="1" hangingPunct="1"/>
            <a:r>
              <a:rPr lang="en-US" altLang="en-US" dirty="0" smtClean="0"/>
              <a:t>Inflation and Economic Growth</a:t>
            </a:r>
            <a:endParaRPr lang="en-CA" altLang="en-US" dirty="0" smtClean="0"/>
          </a:p>
        </p:txBody>
      </p:sp>
      <p:sp>
        <p:nvSpPr>
          <p:cNvPr id="23" name="Rectangle 3"/>
          <p:cNvSpPr>
            <a:spLocks noChangeArrowheads="1"/>
          </p:cNvSpPr>
          <p:nvPr/>
        </p:nvSpPr>
        <p:spPr bwMode="auto">
          <a:xfrm>
            <a:off x="762000" y="1141998"/>
            <a:ext cx="7620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600" dirty="0" smtClean="0">
                <a:latin typeface="Times New Roman" pitchFamily="18" charset="0"/>
              </a:rPr>
              <a:t>A decrease in AD</a:t>
            </a:r>
            <a:endParaRPr lang="en-US" altLang="en-US" sz="1600" dirty="0">
              <a:latin typeface="Times New Roman" pitchFamily="18" charset="0"/>
            </a:endParaRPr>
          </a:p>
        </p:txBody>
      </p:sp>
      <p:sp>
        <p:nvSpPr>
          <p:cNvPr id="24" name="Line 10"/>
          <p:cNvSpPr>
            <a:spLocks noChangeShapeType="1"/>
          </p:cNvSpPr>
          <p:nvPr/>
        </p:nvSpPr>
        <p:spPr bwMode="auto">
          <a:xfrm>
            <a:off x="2133600" y="2395538"/>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5" name="Rectangle 13"/>
          <p:cNvSpPr>
            <a:spLocks noChangeArrowheads="1"/>
          </p:cNvSpPr>
          <p:nvPr/>
        </p:nvSpPr>
        <p:spPr bwMode="auto">
          <a:xfrm>
            <a:off x="1463675" y="2347912"/>
            <a:ext cx="450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800" i="1" dirty="0">
                <a:latin typeface="Times New Roman" pitchFamily="18" charset="0"/>
              </a:rPr>
              <a:t>PL</a:t>
            </a:r>
          </a:p>
        </p:txBody>
      </p:sp>
      <p:sp>
        <p:nvSpPr>
          <p:cNvPr id="26" name="Rectangle 13"/>
          <p:cNvSpPr>
            <a:spLocks noChangeArrowheads="1"/>
          </p:cNvSpPr>
          <p:nvPr/>
        </p:nvSpPr>
        <p:spPr bwMode="auto">
          <a:xfrm>
            <a:off x="1616075" y="4164806"/>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dirty="0" smtClean="0">
                <a:latin typeface="Times New Roman" pitchFamily="18" charset="0"/>
              </a:rPr>
              <a:t>230</a:t>
            </a:r>
            <a:endParaRPr lang="en-US" altLang="en-US" sz="1800" dirty="0">
              <a:latin typeface="Times New Roman" pitchFamily="18" charset="0"/>
            </a:endParaRPr>
          </a:p>
        </p:txBody>
      </p:sp>
      <p:sp>
        <p:nvSpPr>
          <p:cNvPr id="27" name="Rectangle 13"/>
          <p:cNvSpPr>
            <a:spLocks noChangeArrowheads="1"/>
          </p:cNvSpPr>
          <p:nvPr/>
        </p:nvSpPr>
        <p:spPr bwMode="auto">
          <a:xfrm>
            <a:off x="1599882" y="4651961"/>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dirty="0" smtClean="0">
                <a:solidFill>
                  <a:srgbClr val="FF0000"/>
                </a:solidFill>
                <a:latin typeface="Times New Roman" pitchFamily="18" charset="0"/>
              </a:rPr>
              <a:t>180</a:t>
            </a:r>
            <a:endParaRPr lang="en-US" altLang="en-US" sz="1800" dirty="0">
              <a:solidFill>
                <a:srgbClr val="FF0000"/>
              </a:solidFill>
              <a:latin typeface="Times New Roman" pitchFamily="18" charset="0"/>
            </a:endParaRPr>
          </a:p>
        </p:txBody>
      </p:sp>
      <p:sp>
        <p:nvSpPr>
          <p:cNvPr id="28" name="Line 11"/>
          <p:cNvSpPr>
            <a:spLocks noChangeShapeType="1"/>
          </p:cNvSpPr>
          <p:nvPr/>
        </p:nvSpPr>
        <p:spPr bwMode="auto">
          <a:xfrm>
            <a:off x="2133600" y="5684838"/>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9" name="Rectangle 22"/>
          <p:cNvSpPr>
            <a:spLocks noChangeArrowheads="1"/>
          </p:cNvSpPr>
          <p:nvPr/>
        </p:nvSpPr>
        <p:spPr bwMode="auto">
          <a:xfrm>
            <a:off x="6096000" y="57912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800" i="1" dirty="0">
                <a:latin typeface="Times New Roman" pitchFamily="18" charset="0"/>
                <a:cs typeface="Times New Roman" pitchFamily="18" charset="0"/>
              </a:rPr>
              <a:t>GDP</a:t>
            </a:r>
            <a:endParaRPr lang="en-US" altLang="en-US" sz="1800" dirty="0">
              <a:latin typeface="Times New Roman" pitchFamily="18" charset="0"/>
            </a:endParaRPr>
          </a:p>
        </p:txBody>
      </p:sp>
      <p:sp>
        <p:nvSpPr>
          <p:cNvPr id="30" name="Rectangle 29"/>
          <p:cNvSpPr/>
          <p:nvPr/>
        </p:nvSpPr>
        <p:spPr>
          <a:xfrm>
            <a:off x="4090075" y="5805279"/>
            <a:ext cx="389850" cy="338554"/>
          </a:xfrm>
          <a:prstGeom prst="rect">
            <a:avLst/>
          </a:prstGeom>
        </p:spPr>
        <p:txBody>
          <a:bodyPr wrap="none">
            <a:spAutoFit/>
          </a:bodyPr>
          <a:lstStyle/>
          <a:p>
            <a:r>
              <a:rPr lang="en-US" altLang="en-US" sz="1600" dirty="0" smtClean="0">
                <a:latin typeface="Times New Roman" pitchFamily="18" charset="0"/>
              </a:rPr>
              <a:t>15</a:t>
            </a:r>
            <a:endParaRPr lang="en-US" dirty="0"/>
          </a:p>
        </p:txBody>
      </p:sp>
      <p:sp>
        <p:nvSpPr>
          <p:cNvPr id="31" name="Rectangle 30"/>
          <p:cNvSpPr/>
          <p:nvPr/>
        </p:nvSpPr>
        <p:spPr>
          <a:xfrm>
            <a:off x="3636050" y="5808968"/>
            <a:ext cx="389850" cy="338554"/>
          </a:xfrm>
          <a:prstGeom prst="rect">
            <a:avLst/>
          </a:prstGeom>
        </p:spPr>
        <p:txBody>
          <a:bodyPr wrap="none">
            <a:spAutoFit/>
          </a:bodyPr>
          <a:lstStyle/>
          <a:p>
            <a:r>
              <a:rPr lang="en-US" altLang="en-US" sz="1600" dirty="0" smtClean="0">
                <a:solidFill>
                  <a:srgbClr val="FF0000"/>
                </a:solidFill>
                <a:latin typeface="Times New Roman" pitchFamily="18" charset="0"/>
              </a:rPr>
              <a:t>13</a:t>
            </a:r>
            <a:endParaRPr lang="en-US" dirty="0">
              <a:solidFill>
                <a:srgbClr val="FF0000"/>
              </a:solidFill>
            </a:endParaRPr>
          </a:p>
        </p:txBody>
      </p:sp>
      <p:sp>
        <p:nvSpPr>
          <p:cNvPr id="32" name="Rectangle 7"/>
          <p:cNvSpPr>
            <a:spLocks noChangeArrowheads="1"/>
          </p:cNvSpPr>
          <p:nvPr/>
        </p:nvSpPr>
        <p:spPr bwMode="auto">
          <a:xfrm>
            <a:off x="5486400" y="25908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200" i="1" dirty="0" smtClean="0">
                <a:latin typeface="Times New Roman" pitchFamily="18" charset="0"/>
              </a:rPr>
              <a:t>SRAS</a:t>
            </a:r>
            <a:endParaRPr lang="en-US" altLang="en-US" sz="12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200" dirty="0">
              <a:latin typeface="Times New Roman" pitchFamily="18" charset="0"/>
            </a:endParaRPr>
          </a:p>
        </p:txBody>
      </p:sp>
      <p:sp>
        <p:nvSpPr>
          <p:cNvPr id="35" name="Text Box 18"/>
          <p:cNvSpPr txBox="1">
            <a:spLocks noChangeArrowheads="1"/>
          </p:cNvSpPr>
          <p:nvPr/>
        </p:nvSpPr>
        <p:spPr bwMode="auto">
          <a:xfrm>
            <a:off x="1918470" y="1600200"/>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growth = </a:t>
            </a:r>
            <a:endParaRPr lang="en-US" altLang="en-US" sz="1400" dirty="0">
              <a:latin typeface="Times New Roman" pitchFamily="18" charset="0"/>
            </a:endParaRPr>
          </a:p>
        </p:txBody>
      </p:sp>
      <p:sp>
        <p:nvSpPr>
          <p:cNvPr id="36" name="Text Box 18"/>
          <p:cNvSpPr txBox="1">
            <a:spLocks noChangeArrowheads="1"/>
          </p:cNvSpPr>
          <p:nvPr/>
        </p:nvSpPr>
        <p:spPr bwMode="auto">
          <a:xfrm>
            <a:off x="2600325" y="1595276"/>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FF0000"/>
                </a:solidFill>
                <a:latin typeface="Times New Roman" pitchFamily="18" charset="0"/>
              </a:rPr>
              <a:t>13</a:t>
            </a:r>
            <a:r>
              <a:rPr lang="en-US" altLang="en-US" sz="1400" dirty="0" smtClean="0">
                <a:latin typeface="Times New Roman" pitchFamily="18" charset="0"/>
              </a:rPr>
              <a:t>-15)/</a:t>
            </a:r>
            <a:r>
              <a:rPr lang="en-US" altLang="en-US" sz="1400" dirty="0">
                <a:latin typeface="Times New Roman" pitchFamily="18" charset="0"/>
              </a:rPr>
              <a:t>15 </a:t>
            </a:r>
            <a:r>
              <a:rPr lang="en-US" altLang="en-US" sz="1400" dirty="0" smtClean="0">
                <a:latin typeface="Times New Roman" pitchFamily="18" charset="0"/>
              </a:rPr>
              <a:t>× 100</a:t>
            </a:r>
            <a:endParaRPr lang="en-US" altLang="en-US" sz="1400" dirty="0">
              <a:latin typeface="Times New Roman" pitchFamily="18" charset="0"/>
            </a:endParaRPr>
          </a:p>
        </p:txBody>
      </p:sp>
      <p:sp>
        <p:nvSpPr>
          <p:cNvPr id="37" name="Text Box 18"/>
          <p:cNvSpPr txBox="1">
            <a:spLocks noChangeArrowheads="1"/>
          </p:cNvSpPr>
          <p:nvPr/>
        </p:nvSpPr>
        <p:spPr bwMode="auto">
          <a:xfrm>
            <a:off x="2596860" y="1600200"/>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-13.3%</a:t>
            </a:r>
            <a:endParaRPr lang="en-US" altLang="en-US" sz="1400" dirty="0">
              <a:latin typeface="Times New Roman" pitchFamily="18" charset="0"/>
            </a:endParaRPr>
          </a:p>
        </p:txBody>
      </p:sp>
      <p:sp>
        <p:nvSpPr>
          <p:cNvPr id="38" name="Text Box 18"/>
          <p:cNvSpPr txBox="1">
            <a:spLocks noChangeArrowheads="1"/>
          </p:cNvSpPr>
          <p:nvPr/>
        </p:nvSpPr>
        <p:spPr bwMode="auto">
          <a:xfrm>
            <a:off x="4800600" y="1598196"/>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inflation =</a:t>
            </a:r>
            <a:endParaRPr lang="en-US" altLang="en-US" sz="1400" dirty="0">
              <a:latin typeface="Times New Roman" pitchFamily="18" charset="0"/>
            </a:endParaRPr>
          </a:p>
        </p:txBody>
      </p:sp>
      <p:sp>
        <p:nvSpPr>
          <p:cNvPr id="39" name="Text Box 18"/>
          <p:cNvSpPr txBox="1">
            <a:spLocks noChangeArrowheads="1"/>
          </p:cNvSpPr>
          <p:nvPr/>
        </p:nvSpPr>
        <p:spPr bwMode="auto">
          <a:xfrm>
            <a:off x="5572125" y="1597223"/>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FF0000"/>
                </a:solidFill>
                <a:latin typeface="Times New Roman" pitchFamily="18" charset="0"/>
              </a:rPr>
              <a:t>180</a:t>
            </a:r>
            <a:r>
              <a:rPr lang="en-US" altLang="en-US" sz="1400" dirty="0" smtClean="0">
                <a:latin typeface="Times New Roman" pitchFamily="18" charset="0"/>
              </a:rPr>
              <a:t>-230)/230 × 100</a:t>
            </a:r>
            <a:endParaRPr lang="en-US" altLang="en-US" sz="1400" dirty="0">
              <a:latin typeface="Times New Roman" pitchFamily="18" charset="0"/>
            </a:endParaRPr>
          </a:p>
        </p:txBody>
      </p:sp>
      <p:sp>
        <p:nvSpPr>
          <p:cNvPr id="40" name="Text Box 18"/>
          <p:cNvSpPr txBox="1">
            <a:spLocks noChangeArrowheads="1"/>
          </p:cNvSpPr>
          <p:nvPr/>
        </p:nvSpPr>
        <p:spPr bwMode="auto">
          <a:xfrm>
            <a:off x="5568660" y="1598196"/>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-21.7%</a:t>
            </a:r>
            <a:endParaRPr lang="en-US" altLang="en-US" sz="1400" dirty="0">
              <a:latin typeface="Times New Roman" pitchFamily="18" charset="0"/>
            </a:endParaRPr>
          </a:p>
        </p:txBody>
      </p:sp>
    </p:spTree>
    <p:extLst>
      <p:ext uri="{BB962C8B-B14F-4D97-AF65-F5344CB8AC3E}">
        <p14:creationId xmlns:p14="http://schemas.microsoft.com/office/powerpoint/2010/main" val="369335644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1" nodeType="clickEffect">
                                  <p:stCondLst>
                                    <p:cond delay="0"/>
                                  </p:stCondLst>
                                  <p:childTnLst>
                                    <p:animMotion origin="layout" path="M -0.11666 -2.86375E-6 L -2.5E-6 -2.86375E-6 " pathEditMode="relative" rAng="0" ptsTypes="AA">
                                      <p:cBhvr>
                                        <p:cTn id="6" dur="2000" spd="-100000" fill="hold"/>
                                        <p:tgtEl>
                                          <p:spTgt spid="792578"/>
                                        </p:tgtEl>
                                        <p:attrNameLst>
                                          <p:attrName>ppt_x</p:attrName>
                                          <p:attrName>ppt_y</p:attrName>
                                        </p:attrNameLst>
                                      </p:cBhvr>
                                      <p:rCtr x="5833" y="0"/>
                                    </p:animMotion>
                                  </p:childTnLst>
                                </p:cTn>
                              </p:par>
                              <p:par>
                                <p:cTn id="7" presetID="1" presetClass="entr" presetSubtype="0" fill="hold" grpId="1" nodeType="withEffect">
                                  <p:stCondLst>
                                    <p:cond delay="0"/>
                                  </p:stCondLst>
                                  <p:childTnLst>
                                    <p:set>
                                      <p:cBhvr>
                                        <p:cTn id="8" dur="1" fill="hold">
                                          <p:stCondLst>
                                            <p:cond delay="0"/>
                                          </p:stCondLst>
                                        </p:cTn>
                                        <p:tgtEl>
                                          <p:spTgt spid="792579"/>
                                        </p:tgtEl>
                                        <p:attrNameLst>
                                          <p:attrName>style.visibility</p:attrName>
                                        </p:attrNameLst>
                                      </p:cBhvr>
                                      <p:to>
                                        <p:strVal val="visible"/>
                                      </p:to>
                                    </p:set>
                                  </p:childTnLst>
                                </p:cTn>
                              </p:par>
                              <p:par>
                                <p:cTn id="9" presetID="0" presetClass="path" presetSubtype="0" accel="50000" decel="50000" fill="hold" grpId="0" nodeType="withEffect">
                                  <p:stCondLst>
                                    <p:cond delay="0"/>
                                  </p:stCondLst>
                                  <p:childTnLst>
                                    <p:animMotion origin="layout" path="M -0.11666 2.70645E-7 L -3.88889E-6 2.70645E-7 " pathEditMode="relative" rAng="0" ptsTypes="AA">
                                      <p:cBhvr>
                                        <p:cTn id="10" dur="2000" spd="-100000" fill="hold"/>
                                        <p:tgtEl>
                                          <p:spTgt spid="792579"/>
                                        </p:tgtEl>
                                        <p:attrNameLst>
                                          <p:attrName>ppt_x</p:attrName>
                                          <p:attrName>ppt_y</p:attrName>
                                        </p:attrNameLst>
                                      </p:cBhvr>
                                      <p:rCtr x="5833" y="0"/>
                                    </p:animMotion>
                                  </p:childTnLst>
                                </p:cTn>
                              </p:par>
                            </p:childTnLst>
                          </p:cTn>
                        </p:par>
                        <p:par>
                          <p:cTn id="11" fill="hold" nodeType="afterGroup">
                            <p:stCondLst>
                              <p:cond delay="2000"/>
                            </p:stCondLst>
                            <p:childTnLst>
                              <p:par>
                                <p:cTn id="12" presetID="22" presetClass="entr" presetSubtype="1" fill="hold" grpId="0" nodeType="afterEffect">
                                  <p:stCondLst>
                                    <p:cond delay="0"/>
                                  </p:stCondLst>
                                  <p:childTnLst>
                                    <p:set>
                                      <p:cBhvr>
                                        <p:cTn id="13" dur="1" fill="hold">
                                          <p:stCondLst>
                                            <p:cond delay="0"/>
                                          </p:stCondLst>
                                        </p:cTn>
                                        <p:tgtEl>
                                          <p:spTgt spid="792591"/>
                                        </p:tgtEl>
                                        <p:attrNameLst>
                                          <p:attrName>style.visibility</p:attrName>
                                        </p:attrNameLst>
                                      </p:cBhvr>
                                      <p:to>
                                        <p:strVal val="visible"/>
                                      </p:to>
                                    </p:set>
                                    <p:animEffect transition="in" filter="wipe(up)">
                                      <p:cBhvr>
                                        <p:cTn id="14" dur="500"/>
                                        <p:tgtEl>
                                          <p:spTgt spid="792591"/>
                                        </p:tgtEl>
                                      </p:cBhvr>
                                    </p:animEffect>
                                  </p:childTnLst>
                                </p:cTn>
                              </p:par>
                            </p:childTnLst>
                          </p:cTn>
                        </p:par>
                        <p:par>
                          <p:cTn id="15" fill="hold">
                            <p:stCondLst>
                              <p:cond delay="2500"/>
                            </p:stCondLst>
                            <p:childTnLst>
                              <p:par>
                                <p:cTn id="16" presetID="1" presetClass="entr" presetSubtype="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36"/>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792592"/>
                                        </p:tgtEl>
                                        <p:attrNameLst>
                                          <p:attrName>style.visibility</p:attrName>
                                        </p:attrNameLst>
                                      </p:cBhvr>
                                      <p:to>
                                        <p:strVal val="visible"/>
                                      </p:to>
                                    </p:set>
                                    <p:animEffect transition="in" filter="wipe(right)">
                                      <p:cBhvr>
                                        <p:cTn id="36" dur="500"/>
                                        <p:tgtEl>
                                          <p:spTgt spid="792592"/>
                                        </p:tgtEl>
                                      </p:cBhvr>
                                    </p:animEffec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grpId="1" nodeType="clickEffect">
                                  <p:stCondLst>
                                    <p:cond delay="0"/>
                                  </p:stCondLst>
                                  <p:childTnLst>
                                    <p:set>
                                      <p:cBhvr>
                                        <p:cTn id="51" dur="1" fill="hold">
                                          <p:stCondLst>
                                            <p:cond delay="0"/>
                                          </p:stCondLst>
                                        </p:cTn>
                                        <p:tgtEl>
                                          <p:spTgt spid="39"/>
                                        </p:tgtEl>
                                        <p:attrNameLst>
                                          <p:attrName>style.visibility</p:attrName>
                                        </p:attrNameLst>
                                      </p:cBhvr>
                                      <p:to>
                                        <p:strVal val="hidden"/>
                                      </p:to>
                                    </p:set>
                                  </p:childTnLst>
                                </p:cTn>
                              </p:par>
                              <p:par>
                                <p:cTn id="52" presetID="1"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2578" grpId="1" animBg="1"/>
      <p:bldP spid="792579" grpId="0"/>
      <p:bldP spid="792579" grpId="1"/>
      <p:bldP spid="792591" grpId="0" animBg="1"/>
      <p:bldP spid="792592" grpId="0" animBg="1"/>
      <p:bldP spid="27" grpId="0"/>
      <p:bldP spid="31" grpId="0"/>
      <p:bldP spid="35" grpId="0"/>
      <p:bldP spid="36" grpId="0"/>
      <p:bldP spid="36" grpId="1"/>
      <p:bldP spid="37" grpId="0"/>
      <p:bldP spid="38" grpId="0"/>
      <p:bldP spid="39" grpId="0"/>
      <p:bldP spid="39" grpId="1"/>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6499" name="Rectangle 3"/>
          <p:cNvSpPr>
            <a:spLocks noGrp="1" noChangeArrowheads="1"/>
          </p:cNvSpPr>
          <p:nvPr>
            <p:ph type="body" sz="half" idx="1"/>
          </p:nvPr>
        </p:nvSpPr>
        <p:spPr>
          <a:xfrm>
            <a:off x="206375" y="1219200"/>
            <a:ext cx="8229600" cy="4975225"/>
          </a:xfrm>
        </p:spPr>
        <p:txBody>
          <a:bodyPr/>
          <a:lstStyle/>
          <a:p>
            <a:pPr eaLnBrk="1" hangingPunct="1">
              <a:buFont typeface="Wingdings" pitchFamily="2" charset="2"/>
              <a:buNone/>
            </a:pPr>
            <a:r>
              <a:rPr lang="en-US" altLang="en-US" sz="1600" dirty="0" smtClean="0"/>
              <a:t>	</a:t>
            </a:r>
            <a:r>
              <a:rPr lang="en-US" altLang="en-US" dirty="0" smtClean="0"/>
              <a:t>Nominal and Real Interest Rates</a:t>
            </a:r>
          </a:p>
          <a:p>
            <a:pPr lvl="1" eaLnBrk="1" hangingPunct="1"/>
            <a:r>
              <a:rPr lang="en-US" altLang="en-US" sz="1600" b="1" dirty="0" smtClean="0"/>
              <a:t>Nominal interest rate </a:t>
            </a:r>
            <a:r>
              <a:rPr lang="en-US" altLang="en-US" sz="1600" dirty="0" smtClean="0"/>
              <a:t>(</a:t>
            </a:r>
            <a:r>
              <a:rPr lang="en-US" altLang="en-US" sz="1600" i="1" dirty="0" err="1" smtClean="0"/>
              <a:t>i</a:t>
            </a:r>
            <a:r>
              <a:rPr lang="en-US" altLang="en-US" sz="1600" dirty="0" smtClean="0"/>
              <a:t>)</a:t>
            </a:r>
            <a:r>
              <a:rPr lang="en-US" altLang="en-US" sz="1600" b="1" dirty="0" smtClean="0"/>
              <a:t> </a:t>
            </a:r>
            <a:r>
              <a:rPr lang="en-US" altLang="en-US" sz="1600" dirty="0" smtClean="0"/>
              <a:t>is </a:t>
            </a:r>
            <a:r>
              <a:rPr lang="en-US" altLang="en-US" sz="1600" dirty="0"/>
              <a:t>the rate quoted in loan and deposit agreements</a:t>
            </a:r>
            <a:r>
              <a:rPr lang="en-US" altLang="en-US" sz="1600" dirty="0" smtClean="0"/>
              <a:t>. It compensates the lender for the risks that he/she takes on when lending money to borrowers.</a:t>
            </a:r>
          </a:p>
          <a:p>
            <a:pPr lvl="1" eaLnBrk="1" hangingPunct="1"/>
            <a:r>
              <a:rPr lang="en-US" altLang="en-US" sz="1600" b="1" dirty="0"/>
              <a:t>R</a:t>
            </a:r>
            <a:r>
              <a:rPr lang="en-US" altLang="en-US" sz="1600" b="1" dirty="0" smtClean="0"/>
              <a:t>eal interest rate </a:t>
            </a:r>
            <a:r>
              <a:rPr lang="en-US" altLang="en-US" sz="1600" dirty="0" smtClean="0"/>
              <a:t>(</a:t>
            </a:r>
            <a:r>
              <a:rPr lang="en-US" altLang="en-US" sz="1600" i="1" dirty="0" smtClean="0"/>
              <a:t>r</a:t>
            </a:r>
            <a:r>
              <a:rPr lang="en-US" altLang="en-US" sz="1600" dirty="0" smtClean="0"/>
              <a:t>)</a:t>
            </a:r>
            <a:r>
              <a:rPr lang="en-US" altLang="en-US" sz="1600" b="1" dirty="0" smtClean="0"/>
              <a:t> </a:t>
            </a:r>
            <a:r>
              <a:rPr lang="en-US" altLang="en-US" sz="1600" dirty="0" smtClean="0"/>
              <a:t>is the nominal interest rate less inflation (</a:t>
            </a:r>
            <a:r>
              <a:rPr lang="en-US" altLang="en-US" sz="1600" i="1" dirty="0" err="1" smtClean="0">
                <a:latin typeface="Symbol" pitchFamily="18" charset="2"/>
              </a:rPr>
              <a:t>p</a:t>
            </a:r>
            <a:r>
              <a:rPr lang="en-US" altLang="en-US" sz="1600" i="1" baseline="-25000" dirty="0" err="1" smtClean="0"/>
              <a:t>e</a:t>
            </a:r>
            <a:r>
              <a:rPr lang="en-US" altLang="en-US" sz="1600" dirty="0" smtClean="0"/>
              <a:t>)</a:t>
            </a:r>
            <a:endParaRPr lang="en-CA" altLang="en-US" sz="1600" dirty="0" smtClean="0"/>
          </a:p>
        </p:txBody>
      </p:sp>
      <p:sp>
        <p:nvSpPr>
          <p:cNvPr id="2052" name="Rectangle 17"/>
          <p:cNvSpPr>
            <a:spLocks noGrp="1" noChangeArrowheads="1"/>
          </p:cNvSpPr>
          <p:nvPr>
            <p:ph type="title"/>
          </p:nvPr>
        </p:nvSpPr>
        <p:spPr>
          <a:xfrm>
            <a:off x="381000" y="76200"/>
            <a:ext cx="8229600" cy="533400"/>
          </a:xfrm>
          <a:noFill/>
        </p:spPr>
        <p:txBody>
          <a:bodyPr/>
          <a:lstStyle/>
          <a:p>
            <a:pPr eaLnBrk="1" hangingPunct="1"/>
            <a:r>
              <a:rPr lang="en-US" altLang="en-US" dirty="0" smtClean="0"/>
              <a:t>Real Interest Rate</a:t>
            </a:r>
            <a:endParaRPr lang="en-CA" altLang="en-US" dirty="0" smtClean="0"/>
          </a:p>
        </p:txBody>
      </p:sp>
      <p:graphicFrame>
        <p:nvGraphicFramePr>
          <p:cNvPr id="3" name="Object 2"/>
          <p:cNvGraphicFramePr>
            <a:graphicFrameLocks noGrp="1" noChangeAspect="1"/>
          </p:cNvGraphicFramePr>
          <p:nvPr>
            <p:extLst>
              <p:ext uri="{D42A27DB-BD31-4B8C-83A1-F6EECF244321}">
                <p14:modId xmlns:p14="http://schemas.microsoft.com/office/powerpoint/2010/main" val="2105040059"/>
              </p:ext>
            </p:extLst>
          </p:nvPr>
        </p:nvGraphicFramePr>
        <p:xfrm>
          <a:off x="3871913" y="3048000"/>
          <a:ext cx="714375" cy="254000"/>
        </p:xfrm>
        <a:graphic>
          <a:graphicData uri="http://schemas.openxmlformats.org/presentationml/2006/ole">
            <mc:AlternateContent xmlns:mc="http://schemas.openxmlformats.org/markup-compatibility/2006">
              <mc:Choice xmlns:v="urn:schemas-microsoft-com:vml" Requires="v">
                <p:oleObj spid="_x0000_s2085" name="Equation" r:id="rId4" imgW="571320" imgH="203040" progId="Equation.DSMT4">
                  <p:embed/>
                </p:oleObj>
              </mc:Choice>
              <mc:Fallback>
                <p:oleObj name="Equation" r:id="rId4" imgW="571320" imgH="203040" progId="Equation.DSMT4">
                  <p:embed/>
                  <p:pic>
                    <p:nvPicPr>
                      <p:cNvPr id="0" name="Object 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1913" y="3048000"/>
                        <a:ext cx="714375"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649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6" name="Rectangle 5"/>
          <p:cNvSpPr>
            <a:spLocks noChangeArrowheads="1"/>
          </p:cNvSpPr>
          <p:nvPr/>
        </p:nvSpPr>
        <p:spPr bwMode="auto">
          <a:xfrm>
            <a:off x="457200" y="3683000"/>
            <a:ext cx="3505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800" dirty="0" smtClean="0">
                <a:latin typeface="Times New Roman" pitchFamily="18" charset="0"/>
              </a:rPr>
              <a:t>The figure shows </a:t>
            </a:r>
            <a:r>
              <a:rPr lang="en-US" altLang="en-US" sz="1800" dirty="0">
                <a:latin typeface="Times New Roman" pitchFamily="18" charset="0"/>
              </a:rPr>
              <a:t>real and nominal interest rates: 1967–2007.</a:t>
            </a:r>
            <a:endParaRPr lang="en-CA" altLang="en-US" sz="1800" dirty="0">
              <a:latin typeface="Times New Roman" pitchFamily="18" charset="0"/>
            </a:endParaRPr>
          </a:p>
        </p:txBody>
      </p:sp>
      <p:sp>
        <p:nvSpPr>
          <p:cNvPr id="759814" name="Rectangle 6"/>
          <p:cNvSpPr>
            <a:spLocks noChangeArrowheads="1"/>
          </p:cNvSpPr>
          <p:nvPr/>
        </p:nvSpPr>
        <p:spPr bwMode="auto">
          <a:xfrm>
            <a:off x="457200" y="5054600"/>
            <a:ext cx="3505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rgbClr val="00468F"/>
              </a:buClr>
              <a:buSzPct val="120000"/>
              <a:buFont typeface="Webdings" pitchFamily="18" charset="2"/>
              <a:buNone/>
            </a:pPr>
            <a:r>
              <a:rPr lang="en-US" altLang="en-US" sz="1800">
                <a:latin typeface="Times New Roman" pitchFamily="18" charset="0"/>
              </a:rPr>
              <a:t>The nominal interest rate increased during the high-inflation 1980s.</a:t>
            </a:r>
            <a:endParaRPr lang="en-CA" altLang="en-US" sz="1800">
              <a:latin typeface="Times New Roman" pitchFamily="18" charset="0"/>
            </a:endParaRPr>
          </a:p>
        </p:txBody>
      </p:sp>
      <p:sp>
        <p:nvSpPr>
          <p:cNvPr id="759815" name="Rectangle 7"/>
          <p:cNvSpPr>
            <a:spLocks noChangeArrowheads="1"/>
          </p:cNvSpPr>
          <p:nvPr/>
        </p:nvSpPr>
        <p:spPr bwMode="auto">
          <a:xfrm>
            <a:off x="457200" y="4368800"/>
            <a:ext cx="3048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rgbClr val="00468F"/>
              </a:buClr>
              <a:buSzPct val="120000"/>
              <a:buFont typeface="Webdings" pitchFamily="18" charset="2"/>
              <a:buNone/>
            </a:pPr>
            <a:r>
              <a:rPr lang="en-US" altLang="en-US" sz="1800" dirty="0">
                <a:latin typeface="Times New Roman" pitchFamily="18" charset="0"/>
              </a:rPr>
              <a:t>During the 1970s, the real interest rate became negative.</a:t>
            </a:r>
            <a:endParaRPr lang="en-CA" altLang="en-US" sz="1800" dirty="0">
              <a:latin typeface="Times New Roman" pitchFamily="18" charset="0"/>
            </a:endParaRPr>
          </a:p>
        </p:txBody>
      </p:sp>
      <p:pic>
        <p:nvPicPr>
          <p:cNvPr id="3079" name="Picture 8" descr="fig220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565525"/>
            <a:ext cx="4572000"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9817" name="Picture 9" descr="fig2205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3565525"/>
            <a:ext cx="4572000"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9818" name="Picture 10" descr="fig2205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3565525"/>
            <a:ext cx="4572000"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9821" name="AutoShape 13"/>
          <p:cNvSpPr>
            <a:spLocks/>
          </p:cNvSpPr>
          <p:nvPr/>
        </p:nvSpPr>
        <p:spPr bwMode="auto">
          <a:xfrm>
            <a:off x="5770563" y="4575175"/>
            <a:ext cx="381000" cy="1644650"/>
          </a:xfrm>
          <a:prstGeom prst="rightBrace">
            <a:avLst>
              <a:gd name="adj1" fmla="val 35972"/>
              <a:gd name="adj2" fmla="val 50000"/>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59822" name="Text Box 14"/>
          <p:cNvSpPr txBox="1">
            <a:spLocks noChangeArrowheads="1"/>
          </p:cNvSpPr>
          <p:nvPr/>
        </p:nvSpPr>
        <p:spPr bwMode="auto">
          <a:xfrm>
            <a:off x="6196013" y="5229225"/>
            <a:ext cx="1576387" cy="33855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600" b="1" dirty="0">
                <a:latin typeface="Times New Roman" pitchFamily="18" charset="0"/>
              </a:rPr>
              <a:t>Inflation = </a:t>
            </a:r>
            <a:r>
              <a:rPr lang="en-US" altLang="en-US" sz="1600" b="1" dirty="0" smtClean="0">
                <a:latin typeface="Times New Roman" pitchFamily="18" charset="0"/>
              </a:rPr>
              <a:t>? %</a:t>
            </a:r>
            <a:endParaRPr lang="en-US" altLang="en-US" sz="1600" b="1" dirty="0">
              <a:latin typeface="Times New Roman" pitchFamily="18" charset="0"/>
            </a:endParaRPr>
          </a:p>
        </p:txBody>
      </p:sp>
      <p:sp>
        <p:nvSpPr>
          <p:cNvPr id="759825" name="AutoShape 17"/>
          <p:cNvSpPr>
            <a:spLocks/>
          </p:cNvSpPr>
          <p:nvPr/>
        </p:nvSpPr>
        <p:spPr bwMode="auto">
          <a:xfrm flipH="1">
            <a:off x="8016875" y="5076825"/>
            <a:ext cx="201613" cy="365125"/>
          </a:xfrm>
          <a:prstGeom prst="rightBrace">
            <a:avLst>
              <a:gd name="adj1" fmla="val 15092"/>
              <a:gd name="adj2" fmla="val 50000"/>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759826" name="Text Box 18"/>
          <p:cNvSpPr txBox="1">
            <a:spLocks noChangeArrowheads="1"/>
          </p:cNvSpPr>
          <p:nvPr/>
        </p:nvSpPr>
        <p:spPr bwMode="auto">
          <a:xfrm>
            <a:off x="6400800" y="5094288"/>
            <a:ext cx="1600200" cy="33855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600" b="1" dirty="0">
                <a:latin typeface="Times New Roman" pitchFamily="18" charset="0"/>
              </a:rPr>
              <a:t>Inflation = </a:t>
            </a:r>
            <a:r>
              <a:rPr lang="en-US" altLang="en-US" sz="1600" b="1" dirty="0" smtClean="0">
                <a:latin typeface="Times New Roman" pitchFamily="18" charset="0"/>
              </a:rPr>
              <a:t>?%</a:t>
            </a:r>
            <a:endParaRPr lang="en-US" altLang="en-US" sz="1600" b="1" dirty="0">
              <a:latin typeface="Times New Roman" pitchFamily="18" charset="0"/>
            </a:endParaRPr>
          </a:p>
        </p:txBody>
      </p:sp>
      <p:sp>
        <p:nvSpPr>
          <p:cNvPr id="16" name="Rectangle 17"/>
          <p:cNvSpPr txBox="1">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1"/>
                </a:solidFill>
                <a:latin typeface="+mj-lt"/>
                <a:ea typeface="+mj-ea"/>
                <a:cs typeface="+mj-cs"/>
              </a:defRPr>
            </a:lvl1pPr>
            <a:lvl2pPr algn="ctr" rtl="0" eaLnBrk="0" fontAlgn="base" hangingPunct="0">
              <a:spcBef>
                <a:spcPct val="0"/>
              </a:spcBef>
              <a:spcAft>
                <a:spcPct val="0"/>
              </a:spcAft>
              <a:defRPr sz="2600" b="1">
                <a:solidFill>
                  <a:schemeClr val="tx1"/>
                </a:solidFill>
                <a:latin typeface="Times New Roman" pitchFamily="18" charset="0"/>
              </a:defRPr>
            </a:lvl2pPr>
            <a:lvl3pPr algn="ctr" rtl="0" eaLnBrk="0" fontAlgn="base" hangingPunct="0">
              <a:spcBef>
                <a:spcPct val="0"/>
              </a:spcBef>
              <a:spcAft>
                <a:spcPct val="0"/>
              </a:spcAft>
              <a:defRPr sz="2600" b="1">
                <a:solidFill>
                  <a:schemeClr val="tx1"/>
                </a:solidFill>
                <a:latin typeface="Times New Roman" pitchFamily="18" charset="0"/>
              </a:defRPr>
            </a:lvl3pPr>
            <a:lvl4pPr algn="ctr" rtl="0" eaLnBrk="0" fontAlgn="base" hangingPunct="0">
              <a:spcBef>
                <a:spcPct val="0"/>
              </a:spcBef>
              <a:spcAft>
                <a:spcPct val="0"/>
              </a:spcAft>
              <a:defRPr sz="2600" b="1">
                <a:solidFill>
                  <a:schemeClr val="tx1"/>
                </a:solidFill>
                <a:latin typeface="Times New Roman" pitchFamily="18" charset="0"/>
              </a:defRPr>
            </a:lvl4pPr>
            <a:lvl5pPr algn="ctr" rtl="0" eaLnBrk="0" fontAlgn="base" hangingPunct="0">
              <a:spcBef>
                <a:spcPct val="0"/>
              </a:spcBef>
              <a:spcAft>
                <a:spcPct val="0"/>
              </a:spcAft>
              <a:defRPr sz="2600" b="1">
                <a:solidFill>
                  <a:schemeClr val="tx1"/>
                </a:solidFill>
                <a:latin typeface="Times New Roman" pitchFamily="18" charset="0"/>
              </a:defRPr>
            </a:lvl5pPr>
            <a:lvl6pPr marL="457200" algn="ctr" rtl="0" fontAlgn="base">
              <a:spcBef>
                <a:spcPct val="0"/>
              </a:spcBef>
              <a:spcAft>
                <a:spcPct val="0"/>
              </a:spcAft>
              <a:defRPr sz="2600" b="1">
                <a:solidFill>
                  <a:schemeClr val="tx1"/>
                </a:solidFill>
                <a:latin typeface="Times New Roman" pitchFamily="18" charset="0"/>
              </a:defRPr>
            </a:lvl6pPr>
            <a:lvl7pPr marL="914400" algn="ctr" rtl="0" fontAlgn="base">
              <a:spcBef>
                <a:spcPct val="0"/>
              </a:spcBef>
              <a:spcAft>
                <a:spcPct val="0"/>
              </a:spcAft>
              <a:defRPr sz="2600" b="1">
                <a:solidFill>
                  <a:schemeClr val="tx1"/>
                </a:solidFill>
                <a:latin typeface="Times New Roman" pitchFamily="18" charset="0"/>
              </a:defRPr>
            </a:lvl7pPr>
            <a:lvl8pPr marL="1371600" algn="ctr" rtl="0" fontAlgn="base">
              <a:spcBef>
                <a:spcPct val="0"/>
              </a:spcBef>
              <a:spcAft>
                <a:spcPct val="0"/>
              </a:spcAft>
              <a:defRPr sz="2600" b="1">
                <a:solidFill>
                  <a:schemeClr val="tx1"/>
                </a:solidFill>
                <a:latin typeface="Times New Roman" pitchFamily="18" charset="0"/>
              </a:defRPr>
            </a:lvl8pPr>
            <a:lvl9pPr marL="1828800" algn="ctr" rtl="0" fontAlgn="base">
              <a:spcBef>
                <a:spcPct val="0"/>
              </a:spcBef>
              <a:spcAft>
                <a:spcPct val="0"/>
              </a:spcAft>
              <a:defRPr sz="2600" b="1">
                <a:solidFill>
                  <a:schemeClr val="tx1"/>
                </a:solidFill>
                <a:latin typeface="Times New Roman" pitchFamily="18" charset="0"/>
              </a:defRPr>
            </a:lvl9pPr>
          </a:lstStyle>
          <a:p>
            <a:pPr eaLnBrk="1" hangingPunct="1"/>
            <a:r>
              <a:rPr lang="en-US" altLang="en-US" kern="0" smtClean="0"/>
              <a:t>Real Interest Rate</a:t>
            </a:r>
            <a:endParaRPr lang="en-CA" altLang="en-US" kern="0" dirty="0" smtClean="0"/>
          </a:p>
        </p:txBody>
      </p:sp>
      <p:sp>
        <p:nvSpPr>
          <p:cNvPr id="19" name="Rectangle 3"/>
          <p:cNvSpPr>
            <a:spLocks noGrp="1" noChangeArrowheads="1"/>
          </p:cNvSpPr>
          <p:nvPr>
            <p:ph type="body" sz="half" idx="1"/>
          </p:nvPr>
        </p:nvSpPr>
        <p:spPr>
          <a:xfrm>
            <a:off x="206375" y="1219200"/>
            <a:ext cx="8229600" cy="4975225"/>
          </a:xfrm>
        </p:spPr>
        <p:txBody>
          <a:bodyPr/>
          <a:lstStyle/>
          <a:p>
            <a:pPr eaLnBrk="1" hangingPunct="1">
              <a:buFont typeface="Wingdings" pitchFamily="2" charset="2"/>
              <a:buNone/>
            </a:pPr>
            <a:r>
              <a:rPr lang="en-US" altLang="en-US" sz="1600" dirty="0" smtClean="0"/>
              <a:t>	</a:t>
            </a:r>
            <a:r>
              <a:rPr lang="en-US" altLang="en-US" dirty="0" smtClean="0"/>
              <a:t>Nominal and Real Interest Rates</a:t>
            </a:r>
          </a:p>
          <a:p>
            <a:pPr lvl="1" eaLnBrk="1" hangingPunct="1"/>
            <a:r>
              <a:rPr lang="en-US" altLang="en-US" sz="1600" b="1" dirty="0" smtClean="0"/>
              <a:t>Nominal interest rate </a:t>
            </a:r>
            <a:r>
              <a:rPr lang="en-US" altLang="en-US" sz="1600" dirty="0" smtClean="0"/>
              <a:t>(</a:t>
            </a:r>
            <a:r>
              <a:rPr lang="en-US" altLang="en-US" sz="1600" i="1" dirty="0" err="1" smtClean="0"/>
              <a:t>i</a:t>
            </a:r>
            <a:r>
              <a:rPr lang="en-US" altLang="en-US" sz="1600" dirty="0" smtClean="0"/>
              <a:t>)</a:t>
            </a:r>
            <a:r>
              <a:rPr lang="en-US" altLang="en-US" sz="1600" b="1" dirty="0" smtClean="0"/>
              <a:t> </a:t>
            </a:r>
            <a:r>
              <a:rPr lang="en-US" altLang="en-US" sz="1600" dirty="0" smtClean="0"/>
              <a:t>is </a:t>
            </a:r>
            <a:r>
              <a:rPr lang="en-US" altLang="en-US" sz="1600" dirty="0"/>
              <a:t>the rate quoted in loan and deposit agreements</a:t>
            </a:r>
            <a:r>
              <a:rPr lang="en-US" altLang="en-US" sz="1600" dirty="0" smtClean="0"/>
              <a:t>. It compensates the lender for the risks that he/she takes on when lending money to borrowers.</a:t>
            </a:r>
          </a:p>
          <a:p>
            <a:pPr lvl="1" eaLnBrk="1" hangingPunct="1"/>
            <a:r>
              <a:rPr lang="en-US" altLang="en-US" sz="1600" b="1" dirty="0"/>
              <a:t>R</a:t>
            </a:r>
            <a:r>
              <a:rPr lang="en-US" altLang="en-US" sz="1600" b="1" dirty="0" smtClean="0"/>
              <a:t>eal interest rate </a:t>
            </a:r>
            <a:r>
              <a:rPr lang="en-US" altLang="en-US" sz="1600" dirty="0" smtClean="0"/>
              <a:t>(</a:t>
            </a:r>
            <a:r>
              <a:rPr lang="en-US" altLang="en-US" sz="1600" i="1" dirty="0" smtClean="0"/>
              <a:t>r</a:t>
            </a:r>
            <a:r>
              <a:rPr lang="en-US" altLang="en-US" sz="1600" dirty="0" smtClean="0"/>
              <a:t>)</a:t>
            </a:r>
            <a:r>
              <a:rPr lang="en-US" altLang="en-US" sz="1600" b="1" dirty="0" smtClean="0"/>
              <a:t> </a:t>
            </a:r>
            <a:r>
              <a:rPr lang="en-US" altLang="en-US" sz="1600" dirty="0" smtClean="0"/>
              <a:t>is the nominal interest rate less inflation (</a:t>
            </a:r>
            <a:r>
              <a:rPr lang="en-US" altLang="en-US" sz="1600" i="1" dirty="0" err="1" smtClean="0">
                <a:latin typeface="Symbol" pitchFamily="18" charset="2"/>
              </a:rPr>
              <a:t>p</a:t>
            </a:r>
            <a:r>
              <a:rPr lang="en-US" altLang="en-US" sz="1600" i="1" baseline="-25000" dirty="0" err="1" smtClean="0"/>
              <a:t>e</a:t>
            </a:r>
            <a:r>
              <a:rPr lang="en-US" altLang="en-US" sz="1600" dirty="0" smtClean="0"/>
              <a:t>)</a:t>
            </a:r>
            <a:endParaRPr lang="en-CA" altLang="en-US" sz="1600" dirty="0" smtClean="0"/>
          </a:p>
        </p:txBody>
      </p:sp>
      <p:graphicFrame>
        <p:nvGraphicFramePr>
          <p:cNvPr id="20" name="Object 19"/>
          <p:cNvGraphicFramePr>
            <a:graphicFrameLocks noGrp="1" noChangeAspect="1"/>
          </p:cNvGraphicFramePr>
          <p:nvPr>
            <p:extLst>
              <p:ext uri="{D42A27DB-BD31-4B8C-83A1-F6EECF244321}">
                <p14:modId xmlns:p14="http://schemas.microsoft.com/office/powerpoint/2010/main" val="3525372801"/>
              </p:ext>
            </p:extLst>
          </p:nvPr>
        </p:nvGraphicFramePr>
        <p:xfrm>
          <a:off x="3871913" y="3048000"/>
          <a:ext cx="714375" cy="254000"/>
        </p:xfrm>
        <a:graphic>
          <a:graphicData uri="http://schemas.openxmlformats.org/presentationml/2006/ole">
            <mc:AlternateContent xmlns:mc="http://schemas.openxmlformats.org/markup-compatibility/2006">
              <mc:Choice xmlns:v="urn:schemas-microsoft-com:vml" Requires="v">
                <p:oleObj spid="_x0000_s3122" name="Equation" r:id="rId7" imgW="571320" imgH="203040" progId="Equation.DSMT4">
                  <p:embed/>
                </p:oleObj>
              </mc:Choice>
              <mc:Fallback>
                <p:oleObj name="Equation" r:id="rId7" imgW="571320" imgH="203040" progId="Equation.DSMT4">
                  <p:embed/>
                  <p:pic>
                    <p:nvPicPr>
                      <p:cNvPr id="0" name=""/>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71913" y="3048000"/>
                        <a:ext cx="714375"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59815"/>
                                        </p:tgtEl>
                                        <p:attrNameLst>
                                          <p:attrName>style.visibility</p:attrName>
                                        </p:attrNameLst>
                                      </p:cBhvr>
                                      <p:to>
                                        <p:strVal val="visible"/>
                                      </p:to>
                                    </p:set>
                                    <p:animEffect transition="in" filter="wipe(left)">
                                      <p:cBhvr>
                                        <p:cTn id="7" dur="500"/>
                                        <p:tgtEl>
                                          <p:spTgt spid="759815"/>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759817"/>
                                        </p:tgtEl>
                                        <p:attrNameLst>
                                          <p:attrName>style.visibility</p:attrName>
                                        </p:attrNameLst>
                                      </p:cBhvr>
                                      <p:to>
                                        <p:strVal val="visible"/>
                                      </p:to>
                                    </p:set>
                                    <p:animEffect transition="in" filter="wipe(left)">
                                      <p:cBhvr>
                                        <p:cTn id="11" dur="1000"/>
                                        <p:tgtEl>
                                          <p:spTgt spid="75981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59814"/>
                                        </p:tgtEl>
                                        <p:attrNameLst>
                                          <p:attrName>style.visibility</p:attrName>
                                        </p:attrNameLst>
                                      </p:cBhvr>
                                      <p:to>
                                        <p:strVal val="visible"/>
                                      </p:to>
                                    </p:set>
                                    <p:animEffect transition="in" filter="wipe(left)">
                                      <p:cBhvr>
                                        <p:cTn id="16" dur="500"/>
                                        <p:tgtEl>
                                          <p:spTgt spid="759814"/>
                                        </p:tgtEl>
                                      </p:cBhvr>
                                    </p:animEffect>
                                  </p:childTnLst>
                                </p:cTn>
                              </p:par>
                            </p:childTnLst>
                          </p:cTn>
                        </p:par>
                        <p:par>
                          <p:cTn id="17" fill="hold" nodeType="afterGroup">
                            <p:stCondLst>
                              <p:cond delay="500"/>
                            </p:stCondLst>
                            <p:childTnLst>
                              <p:par>
                                <p:cTn id="18" presetID="22" presetClass="entr" presetSubtype="8" fill="hold" nodeType="afterEffect">
                                  <p:stCondLst>
                                    <p:cond delay="0"/>
                                  </p:stCondLst>
                                  <p:childTnLst>
                                    <p:set>
                                      <p:cBhvr>
                                        <p:cTn id="19" dur="1" fill="hold">
                                          <p:stCondLst>
                                            <p:cond delay="0"/>
                                          </p:stCondLst>
                                        </p:cTn>
                                        <p:tgtEl>
                                          <p:spTgt spid="759818"/>
                                        </p:tgtEl>
                                        <p:attrNameLst>
                                          <p:attrName>style.visibility</p:attrName>
                                        </p:attrNameLst>
                                      </p:cBhvr>
                                      <p:to>
                                        <p:strVal val="visible"/>
                                      </p:to>
                                    </p:set>
                                    <p:animEffect transition="in" filter="wipe(left)">
                                      <p:cBhvr>
                                        <p:cTn id="20" dur="1000"/>
                                        <p:tgtEl>
                                          <p:spTgt spid="75981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59821"/>
                                        </p:tgtEl>
                                        <p:attrNameLst>
                                          <p:attrName>style.visibility</p:attrName>
                                        </p:attrNameLst>
                                      </p:cBhvr>
                                      <p:to>
                                        <p:strVal val="visible"/>
                                      </p:to>
                                    </p:set>
                                    <p:animEffect transition="in" filter="wipe(left)">
                                      <p:cBhvr>
                                        <p:cTn id="25" dur="500"/>
                                        <p:tgtEl>
                                          <p:spTgt spid="759821"/>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759822"/>
                                        </p:tgtEl>
                                        <p:attrNameLst>
                                          <p:attrName>style.visibility</p:attrName>
                                        </p:attrNameLst>
                                      </p:cBhvr>
                                      <p:to>
                                        <p:strVal val="visible"/>
                                      </p:to>
                                    </p:set>
                                    <p:animEffect transition="in" filter="wipe(left)">
                                      <p:cBhvr>
                                        <p:cTn id="29" dur="500"/>
                                        <p:tgtEl>
                                          <p:spTgt spid="75982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759821"/>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759822"/>
                                        </p:tgtEl>
                                        <p:attrNameLst>
                                          <p:attrName>style.visibility</p:attrName>
                                        </p:attrNameLst>
                                      </p:cBhvr>
                                      <p:to>
                                        <p:strVal val="hidden"/>
                                      </p:to>
                                    </p:set>
                                  </p:childTnLst>
                                </p:cTn>
                              </p:par>
                            </p:childTnLst>
                          </p:cTn>
                        </p:par>
                        <p:par>
                          <p:cTn id="36" fill="hold" nodeType="afterGroup">
                            <p:stCondLst>
                              <p:cond delay="0"/>
                            </p:stCondLst>
                            <p:childTnLst>
                              <p:par>
                                <p:cTn id="37" presetID="22" presetClass="entr" presetSubtype="2" fill="hold" grpId="0" nodeType="afterEffect">
                                  <p:stCondLst>
                                    <p:cond delay="0"/>
                                  </p:stCondLst>
                                  <p:childTnLst>
                                    <p:set>
                                      <p:cBhvr>
                                        <p:cTn id="38" dur="1" fill="hold">
                                          <p:stCondLst>
                                            <p:cond delay="0"/>
                                          </p:stCondLst>
                                        </p:cTn>
                                        <p:tgtEl>
                                          <p:spTgt spid="759825"/>
                                        </p:tgtEl>
                                        <p:attrNameLst>
                                          <p:attrName>style.visibility</p:attrName>
                                        </p:attrNameLst>
                                      </p:cBhvr>
                                      <p:to>
                                        <p:strVal val="visible"/>
                                      </p:to>
                                    </p:set>
                                    <p:animEffect transition="in" filter="wipe(right)">
                                      <p:cBhvr>
                                        <p:cTn id="39" dur="500"/>
                                        <p:tgtEl>
                                          <p:spTgt spid="759825"/>
                                        </p:tgtEl>
                                      </p:cBhvr>
                                    </p:animEffect>
                                  </p:childTnLst>
                                </p:cTn>
                              </p:par>
                            </p:childTnLst>
                          </p:cTn>
                        </p:par>
                        <p:par>
                          <p:cTn id="40" fill="hold" nodeType="afterGroup">
                            <p:stCondLst>
                              <p:cond delay="500"/>
                            </p:stCondLst>
                            <p:childTnLst>
                              <p:par>
                                <p:cTn id="41" presetID="22" presetClass="entr" presetSubtype="2" fill="hold" grpId="0" nodeType="afterEffect">
                                  <p:stCondLst>
                                    <p:cond delay="0"/>
                                  </p:stCondLst>
                                  <p:childTnLst>
                                    <p:set>
                                      <p:cBhvr>
                                        <p:cTn id="42" dur="1" fill="hold">
                                          <p:stCondLst>
                                            <p:cond delay="0"/>
                                          </p:stCondLst>
                                        </p:cTn>
                                        <p:tgtEl>
                                          <p:spTgt spid="759826"/>
                                        </p:tgtEl>
                                        <p:attrNameLst>
                                          <p:attrName>style.visibility</p:attrName>
                                        </p:attrNameLst>
                                      </p:cBhvr>
                                      <p:to>
                                        <p:strVal val="visible"/>
                                      </p:to>
                                    </p:set>
                                    <p:animEffect transition="in" filter="wipe(right)">
                                      <p:cBhvr>
                                        <p:cTn id="43" dur="500"/>
                                        <p:tgtEl>
                                          <p:spTgt spid="759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9814" grpId="0" autoUpdateAnimBg="0"/>
      <p:bldP spid="759815" grpId="0" autoUpdateAnimBg="0"/>
      <p:bldP spid="759821" grpId="0" animBg="1"/>
      <p:bldP spid="759821" grpId="1" animBg="1"/>
      <p:bldP spid="759822" grpId="0" animBg="1"/>
      <p:bldP spid="759822" grpId="1" animBg="1"/>
      <p:bldP spid="759825" grpId="0" animBg="1"/>
      <p:bldP spid="7598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8844" name="Group 1692"/>
          <p:cNvGraphicFramePr>
            <a:graphicFrameLocks noGrp="1"/>
          </p:cNvGraphicFramePr>
          <p:nvPr>
            <p:ph/>
            <p:extLst>
              <p:ext uri="{D42A27DB-BD31-4B8C-83A1-F6EECF244321}">
                <p14:modId xmlns:p14="http://schemas.microsoft.com/office/powerpoint/2010/main" val="730303636"/>
              </p:ext>
            </p:extLst>
          </p:nvPr>
        </p:nvGraphicFramePr>
        <p:xfrm>
          <a:off x="381000" y="1295400"/>
          <a:ext cx="8229600" cy="3294384"/>
        </p:xfrm>
        <a:graphic>
          <a:graphicData uri="http://schemas.openxmlformats.org/drawingml/2006/table">
            <a:tbl>
              <a:tblPr/>
              <a:tblGrid>
                <a:gridCol w="1312863"/>
                <a:gridCol w="1939925"/>
                <a:gridCol w="1941512"/>
                <a:gridCol w="1722438"/>
                <a:gridCol w="1312862"/>
              </a:tblGrid>
              <a:tr h="352425">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1" i="0" u="none" strike="noStrike" cap="none" normalizeH="0" baseline="0" dirty="0" smtClean="0">
                          <a:ln>
                            <a:noFill/>
                          </a:ln>
                          <a:solidFill>
                            <a:schemeClr val="tx1"/>
                          </a:solidFill>
                          <a:effectLst/>
                          <a:latin typeface="Times New Roman" pitchFamily="18" charset="0"/>
                          <a:cs typeface="Times New Roman" pitchFamily="18" charset="0"/>
                        </a:rPr>
                        <a:t>Year</a:t>
                      </a:r>
                      <a:endParaRPr kumimoji="0" lang="en-CA" sz="24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1" i="0" u="none" strike="noStrike" cap="none" normalizeH="0" baseline="0" dirty="0" smtClean="0">
                          <a:ln>
                            <a:noFill/>
                          </a:ln>
                          <a:solidFill>
                            <a:schemeClr val="tx1"/>
                          </a:solidFill>
                          <a:effectLst/>
                          <a:latin typeface="Times New Roman" pitchFamily="18" charset="0"/>
                          <a:cs typeface="Times New Roman" pitchFamily="18" charset="0"/>
                        </a:rPr>
                        <a:t>Labor Force</a:t>
                      </a:r>
                      <a:endParaRPr kumimoji="0" lang="en-CA"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000" b="0" i="0" u="none" strike="noStrike" cap="none" normalizeH="0" baseline="0" dirty="0" smtClean="0">
                          <a:ln>
                            <a:noFill/>
                          </a:ln>
                          <a:solidFill>
                            <a:schemeClr val="tx1"/>
                          </a:solidFill>
                          <a:effectLst/>
                          <a:latin typeface="Times New Roman" pitchFamily="18" charset="0"/>
                          <a:cs typeface="Times New Roman" pitchFamily="18" charset="0"/>
                        </a:rPr>
                        <a:t>(CLF16OV)</a:t>
                      </a:r>
                      <a:endParaRPr kumimoji="0" lang="en-CA" sz="1000" b="0"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1" i="0" u="none" strike="noStrike" cap="none" normalizeH="0" baseline="0" dirty="0" smtClean="0">
                          <a:ln>
                            <a:noFill/>
                          </a:ln>
                          <a:solidFill>
                            <a:schemeClr val="tx1"/>
                          </a:solidFill>
                          <a:effectLst/>
                          <a:latin typeface="Times New Roman" pitchFamily="18" charset="0"/>
                          <a:cs typeface="Times New Roman" pitchFamily="18" charset="0"/>
                        </a:rPr>
                        <a:t>Employed</a:t>
                      </a:r>
                      <a:endParaRPr kumimoji="0" lang="en-CA"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000" b="0" i="0" u="none" strike="noStrike" cap="none" normalizeH="0" baseline="0" dirty="0" smtClean="0">
                          <a:ln>
                            <a:noFill/>
                          </a:ln>
                          <a:solidFill>
                            <a:schemeClr val="tx1"/>
                          </a:solidFill>
                          <a:effectLst/>
                          <a:latin typeface="Times New Roman" pitchFamily="18" charset="0"/>
                          <a:cs typeface="Times New Roman" pitchFamily="18" charset="0"/>
                        </a:rPr>
                        <a:t>(CE16OV)</a:t>
                      </a:r>
                      <a:endParaRPr kumimoji="0" lang="en-CA" sz="1000" b="0"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1" i="0" u="none" strike="noStrike" cap="none" normalizeH="0" baseline="0" dirty="0" smtClean="0">
                          <a:ln>
                            <a:noFill/>
                          </a:ln>
                          <a:solidFill>
                            <a:schemeClr val="tx1"/>
                          </a:solidFill>
                          <a:effectLst/>
                          <a:latin typeface="Times New Roman" pitchFamily="18" charset="0"/>
                          <a:cs typeface="Times New Roman" pitchFamily="18" charset="0"/>
                        </a:rPr>
                        <a:t>Unemployed</a:t>
                      </a:r>
                      <a:endParaRPr kumimoji="0" lang="en-CA"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000" b="0" i="0" u="none" strike="noStrike" cap="none" normalizeH="0" baseline="0" dirty="0" smtClean="0">
                          <a:ln>
                            <a:noFill/>
                          </a:ln>
                          <a:solidFill>
                            <a:schemeClr val="tx1"/>
                          </a:solidFill>
                          <a:effectLst/>
                          <a:latin typeface="Times New Roman" pitchFamily="18" charset="0"/>
                          <a:cs typeface="Times New Roman" pitchFamily="18" charset="0"/>
                        </a:rPr>
                        <a:t>(UNEMPLOY)</a:t>
                      </a:r>
                      <a:endParaRPr kumimoji="0" lang="en-CA" sz="1000" b="0"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600" b="1" i="1" u="none" strike="noStrike" cap="none" normalizeH="0" baseline="0" dirty="0" smtClean="0">
                          <a:ln>
                            <a:noFill/>
                          </a:ln>
                          <a:solidFill>
                            <a:schemeClr val="tx1"/>
                          </a:solidFill>
                          <a:effectLst/>
                          <a:latin typeface="Times New Roman" pitchFamily="18" charset="0"/>
                          <a:cs typeface="Times New Roman" pitchFamily="18" charset="0"/>
                        </a:rPr>
                        <a:t>u</a:t>
                      </a:r>
                      <a:endParaRPr kumimoji="0" lang="en-CA"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 latinLnBrk="0" hangingPunct="1">
                        <a:lnSpc>
                          <a:spcPct val="100000"/>
                        </a:lnSpc>
                        <a:spcBef>
                          <a:spcPct val="0"/>
                        </a:spcBef>
                        <a:spcAft>
                          <a:spcPct val="0"/>
                        </a:spcAft>
                        <a:buClrTx/>
                        <a:buSzTx/>
                        <a:buFont typeface="Times New Roman" pitchFamily="18" charset="0"/>
                        <a:buNone/>
                        <a:tabLst/>
                      </a:pPr>
                      <a:r>
                        <a:rPr kumimoji="0" lang="en-CA" sz="1000" b="0" i="0" u="none" strike="noStrike" cap="none" normalizeH="0" baseline="0" dirty="0" smtClean="0">
                          <a:ln>
                            <a:noFill/>
                          </a:ln>
                          <a:solidFill>
                            <a:schemeClr val="tx1"/>
                          </a:solidFill>
                          <a:effectLst/>
                          <a:latin typeface="Times New Roman" pitchFamily="18" charset="0"/>
                          <a:cs typeface="Times New Roman" pitchFamily="18" charset="0"/>
                        </a:rPr>
                        <a:t>(UNRATE)</a:t>
                      </a:r>
                      <a:endParaRPr kumimoji="0" lang="en-CA" sz="1000" b="0"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algn="ctr" fontAlgn="ctr"/>
                      <a:r>
                        <a:rPr lang="en-US" sz="1600" b="0" i="0" u="none" strike="noStrike" dirty="0" smtClean="0">
                          <a:effectLst/>
                          <a:latin typeface="Times New Roman"/>
                        </a:rPr>
                        <a:t>2007</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153.123</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146.050</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7.073</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a:effectLst/>
                          <a:latin typeface="Times New Roman"/>
                        </a:rPr>
                        <a:t>4.62</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algn="ctr" fontAlgn="ctr"/>
                      <a:r>
                        <a:rPr lang="en-US" sz="1600" b="0" i="0" u="none" strike="noStrike" dirty="0" smtClean="0">
                          <a:effectLst/>
                          <a:latin typeface="Times New Roman"/>
                        </a:rPr>
                        <a:t>2008</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154.322</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145.373</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8.948</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a:effectLst/>
                          <a:latin typeface="Times New Roman"/>
                        </a:rPr>
                        <a:t>5.80</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algn="ctr" fontAlgn="ctr"/>
                      <a:r>
                        <a:rPr lang="en-US" sz="1600" b="0" i="0" u="none" strike="noStrike" dirty="0" smtClean="0">
                          <a:effectLst/>
                          <a:latin typeface="Times New Roman"/>
                        </a:rPr>
                        <a:t>2009</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154.189</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139.894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14.295</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a:effectLst/>
                          <a:latin typeface="Times New Roman"/>
                        </a:rPr>
                        <a:t>9.27</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algn="ctr" fontAlgn="ctr"/>
                      <a:r>
                        <a:rPr lang="en-US" sz="1600" b="0" i="0" u="none" strike="noStrike" dirty="0" smtClean="0">
                          <a:effectLst/>
                          <a:latin typeface="Times New Roman"/>
                        </a:rPr>
                        <a:t>2010</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153.885</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139.077</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14.808</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a:effectLst/>
                          <a:latin typeface="Times New Roman"/>
                        </a:rPr>
                        <a:t>9.62</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algn="ctr" fontAlgn="ctr"/>
                      <a:r>
                        <a:rPr lang="en-US" sz="1600" b="0" i="0" u="none" strike="noStrike" dirty="0" smtClean="0">
                          <a:effectLst/>
                          <a:latin typeface="Times New Roman"/>
                        </a:rPr>
                        <a:t>2011</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153.618</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139.882</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13.737</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a:effectLst/>
                          <a:latin typeface="Times New Roman"/>
                        </a:rPr>
                        <a:t>8.94</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algn="ctr" fontAlgn="ctr"/>
                      <a:r>
                        <a:rPr lang="en-US" sz="1600" b="0" i="0" u="none" strike="noStrike" dirty="0" smtClean="0">
                          <a:effectLst/>
                          <a:latin typeface="Times New Roman"/>
                        </a:rPr>
                        <a:t>2012</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154.966</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142.467</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12.498</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a:effectLst/>
                          <a:latin typeface="Times New Roman"/>
                        </a:rPr>
                        <a:t>8.06</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algn="ctr" fontAlgn="ctr"/>
                      <a:r>
                        <a:rPr lang="en-US" sz="1600" b="0" i="0" u="none" strike="noStrike" dirty="0" smtClean="0">
                          <a:effectLst/>
                          <a:latin typeface="Times New Roman"/>
                        </a:rPr>
                        <a:t>2013</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155.387</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143.932</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11.455</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a:effectLst/>
                          <a:latin typeface="Times New Roman"/>
                        </a:rPr>
                        <a:t>7.37</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r h="350838">
                <a:tc>
                  <a:txBody>
                    <a:bodyPr/>
                    <a:lstStyle/>
                    <a:p>
                      <a:pPr algn="ctr" fontAlgn="ctr"/>
                      <a:r>
                        <a:rPr lang="en-US" sz="1600" b="0" i="0" u="none" strike="noStrike" dirty="0" smtClean="0">
                          <a:effectLst/>
                          <a:latin typeface="Times New Roman"/>
                        </a:rPr>
                        <a:t>2014</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155.899</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146.303</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smtClean="0">
                          <a:effectLst/>
                          <a:latin typeface="Times New Roman"/>
                        </a:rPr>
                        <a:t>9.596</a:t>
                      </a:r>
                      <a:endParaRPr lang="en-US" sz="1600" b="0" i="0" u="none" strike="noStrike" dirty="0">
                        <a:effectLst/>
                        <a:latin typeface="Times New Roman"/>
                      </a:endParaRP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c>
                  <a:txBody>
                    <a:bodyPr/>
                    <a:lstStyle/>
                    <a:p>
                      <a:pPr algn="ctr" fontAlgn="ctr"/>
                      <a:r>
                        <a:rPr lang="en-US" sz="1600" b="0" i="0" u="none" strike="noStrike" dirty="0">
                          <a:effectLst/>
                          <a:latin typeface="Times New Roman"/>
                        </a:rPr>
                        <a:t>6.16</a:t>
                      </a:r>
                    </a:p>
                  </a:txBody>
                  <a:tcPr marL="9525" marR="9525" marT="9525"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FFFFF"/>
                    </a:solidFill>
                  </a:tcPr>
                </a:tc>
              </a:tr>
            </a:tbl>
          </a:graphicData>
        </a:graphic>
      </p:graphicFrame>
      <p:sp>
        <p:nvSpPr>
          <p:cNvPr id="818845" name="Rectangle 1693"/>
          <p:cNvSpPr>
            <a:spLocks noChangeArrowheads="1"/>
          </p:cNvSpPr>
          <p:nvPr/>
        </p:nvSpPr>
        <p:spPr bwMode="auto">
          <a:xfrm>
            <a:off x="5943600" y="1858962"/>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46" name="Rectangle 1694"/>
          <p:cNvSpPr>
            <a:spLocks noChangeArrowheads="1"/>
          </p:cNvSpPr>
          <p:nvPr/>
        </p:nvSpPr>
        <p:spPr bwMode="auto">
          <a:xfrm>
            <a:off x="5880100" y="2217737"/>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47" name="Rectangle 1695"/>
          <p:cNvSpPr>
            <a:spLocks noChangeArrowheads="1"/>
          </p:cNvSpPr>
          <p:nvPr/>
        </p:nvSpPr>
        <p:spPr bwMode="auto">
          <a:xfrm>
            <a:off x="5867400" y="2559050"/>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48" name="Rectangle 1696"/>
          <p:cNvSpPr>
            <a:spLocks noChangeArrowheads="1"/>
          </p:cNvSpPr>
          <p:nvPr/>
        </p:nvSpPr>
        <p:spPr bwMode="auto">
          <a:xfrm>
            <a:off x="5867400" y="2908300"/>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49" name="Rectangle 1697"/>
          <p:cNvSpPr>
            <a:spLocks noChangeArrowheads="1"/>
          </p:cNvSpPr>
          <p:nvPr/>
        </p:nvSpPr>
        <p:spPr bwMode="auto">
          <a:xfrm>
            <a:off x="5880100" y="3260725"/>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0" name="Rectangle 1698"/>
          <p:cNvSpPr>
            <a:spLocks noChangeArrowheads="1"/>
          </p:cNvSpPr>
          <p:nvPr/>
        </p:nvSpPr>
        <p:spPr bwMode="auto">
          <a:xfrm>
            <a:off x="5880100" y="3614737"/>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1" name="Rectangle 1699"/>
          <p:cNvSpPr>
            <a:spLocks noChangeArrowheads="1"/>
          </p:cNvSpPr>
          <p:nvPr/>
        </p:nvSpPr>
        <p:spPr bwMode="auto">
          <a:xfrm>
            <a:off x="5892800" y="3968750"/>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2" name="Rectangle 1700"/>
          <p:cNvSpPr>
            <a:spLocks noChangeArrowheads="1"/>
          </p:cNvSpPr>
          <p:nvPr/>
        </p:nvSpPr>
        <p:spPr bwMode="auto">
          <a:xfrm>
            <a:off x="5892800" y="4298950"/>
            <a:ext cx="1189038"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7" name="Rectangle 1705"/>
          <p:cNvSpPr>
            <a:spLocks noChangeArrowheads="1"/>
          </p:cNvSpPr>
          <p:nvPr/>
        </p:nvSpPr>
        <p:spPr bwMode="auto">
          <a:xfrm>
            <a:off x="7543800" y="1858962"/>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8" name="Rectangle 1706"/>
          <p:cNvSpPr>
            <a:spLocks noChangeArrowheads="1"/>
          </p:cNvSpPr>
          <p:nvPr/>
        </p:nvSpPr>
        <p:spPr bwMode="auto">
          <a:xfrm>
            <a:off x="7480300" y="2217737"/>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59" name="Rectangle 1707"/>
          <p:cNvSpPr>
            <a:spLocks noChangeArrowheads="1"/>
          </p:cNvSpPr>
          <p:nvPr/>
        </p:nvSpPr>
        <p:spPr bwMode="auto">
          <a:xfrm>
            <a:off x="7467600" y="2559050"/>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60" name="Rectangle 1708"/>
          <p:cNvSpPr>
            <a:spLocks noChangeArrowheads="1"/>
          </p:cNvSpPr>
          <p:nvPr/>
        </p:nvSpPr>
        <p:spPr bwMode="auto">
          <a:xfrm>
            <a:off x="7467600" y="2908300"/>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61" name="Rectangle 1709"/>
          <p:cNvSpPr>
            <a:spLocks noChangeArrowheads="1"/>
          </p:cNvSpPr>
          <p:nvPr/>
        </p:nvSpPr>
        <p:spPr bwMode="auto">
          <a:xfrm>
            <a:off x="7480300" y="3260725"/>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62" name="Rectangle 1710"/>
          <p:cNvSpPr>
            <a:spLocks noChangeArrowheads="1"/>
          </p:cNvSpPr>
          <p:nvPr/>
        </p:nvSpPr>
        <p:spPr bwMode="auto">
          <a:xfrm>
            <a:off x="7480300" y="3614737"/>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63" name="Rectangle 1711"/>
          <p:cNvSpPr>
            <a:spLocks noChangeArrowheads="1"/>
          </p:cNvSpPr>
          <p:nvPr/>
        </p:nvSpPr>
        <p:spPr bwMode="auto">
          <a:xfrm>
            <a:off x="7493000" y="3968750"/>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8864" name="Rectangle 1712"/>
          <p:cNvSpPr>
            <a:spLocks noChangeArrowheads="1"/>
          </p:cNvSpPr>
          <p:nvPr/>
        </p:nvSpPr>
        <p:spPr bwMode="auto">
          <a:xfrm>
            <a:off x="7493000" y="4298950"/>
            <a:ext cx="9144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nvGrpSpPr>
          <p:cNvPr id="2" name="Group 1755"/>
          <p:cNvGrpSpPr>
            <a:grpSpLocks/>
          </p:cNvGrpSpPr>
          <p:nvPr/>
        </p:nvGrpSpPr>
        <p:grpSpPr bwMode="auto">
          <a:xfrm>
            <a:off x="3563937" y="1374774"/>
            <a:ext cx="2244725" cy="366713"/>
            <a:chOff x="2104" y="1358"/>
            <a:chExt cx="1414" cy="231"/>
          </a:xfrm>
        </p:grpSpPr>
        <p:sp>
          <p:nvSpPr>
            <p:cNvPr id="36979" name="Line 1714"/>
            <p:cNvSpPr>
              <a:spLocks noChangeShapeType="1"/>
            </p:cNvSpPr>
            <p:nvPr/>
          </p:nvSpPr>
          <p:spPr bwMode="auto">
            <a:xfrm>
              <a:off x="2104" y="1466"/>
              <a:ext cx="104"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80" name="Text Box 1719"/>
            <p:cNvSpPr txBox="1">
              <a:spLocks noChangeArrowheads="1"/>
            </p:cNvSpPr>
            <p:nvPr/>
          </p:nvSpPr>
          <p:spPr bwMode="auto">
            <a:xfrm>
              <a:off x="3180" y="1358"/>
              <a:ext cx="3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800" b="1">
                  <a:solidFill>
                    <a:srgbClr val="FF0000"/>
                  </a:solidFill>
                </a:rPr>
                <a:t>=</a:t>
              </a:r>
            </a:p>
          </p:txBody>
        </p:sp>
      </p:grpSp>
      <p:grpSp>
        <p:nvGrpSpPr>
          <p:cNvPr id="3" name="Group 1727"/>
          <p:cNvGrpSpPr>
            <a:grpSpLocks/>
          </p:cNvGrpSpPr>
          <p:nvPr/>
        </p:nvGrpSpPr>
        <p:grpSpPr bwMode="auto">
          <a:xfrm>
            <a:off x="1693863" y="1789112"/>
            <a:ext cx="5603875" cy="339725"/>
            <a:chOff x="1067" y="1259"/>
            <a:chExt cx="3530" cy="214"/>
          </a:xfrm>
        </p:grpSpPr>
        <p:sp>
          <p:nvSpPr>
            <p:cNvPr id="36977" name="Rectangle 1723"/>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78" name="Rectangle 1724"/>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4" name="Group 1728"/>
          <p:cNvGrpSpPr>
            <a:grpSpLocks/>
          </p:cNvGrpSpPr>
          <p:nvPr/>
        </p:nvGrpSpPr>
        <p:grpSpPr bwMode="auto">
          <a:xfrm>
            <a:off x="1698625" y="2141537"/>
            <a:ext cx="5603875" cy="339725"/>
            <a:chOff x="1067" y="1259"/>
            <a:chExt cx="3530" cy="214"/>
          </a:xfrm>
        </p:grpSpPr>
        <p:sp>
          <p:nvSpPr>
            <p:cNvPr id="36975" name="Rectangle 1729"/>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76" name="Rectangle 1730"/>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5" name="Group 1731"/>
          <p:cNvGrpSpPr>
            <a:grpSpLocks/>
          </p:cNvGrpSpPr>
          <p:nvPr/>
        </p:nvGrpSpPr>
        <p:grpSpPr bwMode="auto">
          <a:xfrm>
            <a:off x="1695450" y="2482850"/>
            <a:ext cx="5603875" cy="339725"/>
            <a:chOff x="1067" y="1259"/>
            <a:chExt cx="3530" cy="214"/>
          </a:xfrm>
        </p:grpSpPr>
        <p:sp>
          <p:nvSpPr>
            <p:cNvPr id="36973" name="Rectangle 1732"/>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74" name="Rectangle 1733"/>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6" name="Group 1734"/>
          <p:cNvGrpSpPr>
            <a:grpSpLocks/>
          </p:cNvGrpSpPr>
          <p:nvPr/>
        </p:nvGrpSpPr>
        <p:grpSpPr bwMode="auto">
          <a:xfrm>
            <a:off x="1692275" y="2835275"/>
            <a:ext cx="5603875" cy="339725"/>
            <a:chOff x="1067" y="1259"/>
            <a:chExt cx="3530" cy="214"/>
          </a:xfrm>
        </p:grpSpPr>
        <p:sp>
          <p:nvSpPr>
            <p:cNvPr id="36971" name="Rectangle 1735"/>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72" name="Rectangle 1736"/>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7" name="Group 1737"/>
          <p:cNvGrpSpPr>
            <a:grpSpLocks/>
          </p:cNvGrpSpPr>
          <p:nvPr/>
        </p:nvGrpSpPr>
        <p:grpSpPr bwMode="auto">
          <a:xfrm>
            <a:off x="1689100" y="3187700"/>
            <a:ext cx="5603875" cy="339725"/>
            <a:chOff x="1067" y="1259"/>
            <a:chExt cx="3530" cy="214"/>
          </a:xfrm>
        </p:grpSpPr>
        <p:sp>
          <p:nvSpPr>
            <p:cNvPr id="36969" name="Rectangle 1738"/>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70" name="Rectangle 1739"/>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8" name="Group 1740"/>
          <p:cNvGrpSpPr>
            <a:grpSpLocks/>
          </p:cNvGrpSpPr>
          <p:nvPr/>
        </p:nvGrpSpPr>
        <p:grpSpPr bwMode="auto">
          <a:xfrm>
            <a:off x="1685925" y="3540125"/>
            <a:ext cx="5603875" cy="339725"/>
            <a:chOff x="1067" y="1259"/>
            <a:chExt cx="3530" cy="214"/>
          </a:xfrm>
        </p:grpSpPr>
        <p:sp>
          <p:nvSpPr>
            <p:cNvPr id="36967" name="Rectangle 1741"/>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68" name="Rectangle 1742"/>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9" name="Group 1743"/>
          <p:cNvGrpSpPr>
            <a:grpSpLocks/>
          </p:cNvGrpSpPr>
          <p:nvPr/>
        </p:nvGrpSpPr>
        <p:grpSpPr bwMode="auto">
          <a:xfrm>
            <a:off x="1682750" y="3881437"/>
            <a:ext cx="5603875" cy="339725"/>
            <a:chOff x="1067" y="1259"/>
            <a:chExt cx="3530" cy="214"/>
          </a:xfrm>
        </p:grpSpPr>
        <p:sp>
          <p:nvSpPr>
            <p:cNvPr id="36965" name="Rectangle 1744"/>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66" name="Rectangle 1745"/>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0" name="Group 1746"/>
          <p:cNvGrpSpPr>
            <a:grpSpLocks/>
          </p:cNvGrpSpPr>
          <p:nvPr/>
        </p:nvGrpSpPr>
        <p:grpSpPr bwMode="auto">
          <a:xfrm>
            <a:off x="1679575" y="4233862"/>
            <a:ext cx="5603875" cy="339725"/>
            <a:chOff x="1067" y="1259"/>
            <a:chExt cx="3530" cy="214"/>
          </a:xfrm>
        </p:grpSpPr>
        <p:sp>
          <p:nvSpPr>
            <p:cNvPr id="36963" name="Rectangle 1747"/>
            <p:cNvSpPr>
              <a:spLocks noChangeArrowheads="1"/>
            </p:cNvSpPr>
            <p:nvPr/>
          </p:nvSpPr>
          <p:spPr bwMode="auto">
            <a:xfrm>
              <a:off x="1067" y="1260"/>
              <a:ext cx="1222"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6964" name="Rectangle 1748"/>
            <p:cNvSpPr>
              <a:spLocks noChangeArrowheads="1"/>
            </p:cNvSpPr>
            <p:nvPr/>
          </p:nvSpPr>
          <p:spPr bwMode="auto">
            <a:xfrm>
              <a:off x="3512" y="1259"/>
              <a:ext cx="1085" cy="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sp>
        <p:nvSpPr>
          <p:cNvPr id="36953" name="Rectangle 1749"/>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dirty="0" smtClean="0">
                <a:latin typeface="Times New Roman" pitchFamily="18" charset="0"/>
              </a:rPr>
              <a:t>Unemployment</a:t>
            </a:r>
            <a:endParaRPr lang="en-CA" altLang="en-US" sz="2600" b="1" dirty="0">
              <a:latin typeface="Times New Roman" pitchFamily="18" charset="0"/>
            </a:endParaRPr>
          </a:p>
        </p:txBody>
      </p:sp>
      <p:sp>
        <p:nvSpPr>
          <p:cNvPr id="36954" name="Rectangle 1751"/>
          <p:cNvSpPr>
            <a:spLocks noChangeArrowheads="1"/>
          </p:cNvSpPr>
          <p:nvPr/>
        </p:nvSpPr>
        <p:spPr bwMode="auto">
          <a:xfrm>
            <a:off x="2438400" y="533400"/>
            <a:ext cx="2057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20000"/>
              </a:spcBef>
              <a:buClr>
                <a:schemeClr val="tx1"/>
              </a:buClr>
              <a:buFont typeface="Wingdings" pitchFamily="2" charset="2"/>
              <a:buNone/>
            </a:pPr>
            <a:endParaRPr lang="en-US" altLang="en-US" sz="700" i="1">
              <a:latin typeface="Times New Roman" pitchFamily="18" charset="0"/>
            </a:endParaRPr>
          </a:p>
          <a:p>
            <a:pPr eaLnBrk="1" hangingPunct="1">
              <a:spcBef>
                <a:spcPct val="20000"/>
              </a:spcBef>
              <a:buClr>
                <a:schemeClr val="tx1"/>
              </a:buClr>
              <a:buFont typeface="Wingdings" pitchFamily="2" charset="2"/>
              <a:buNone/>
            </a:pPr>
            <a:r>
              <a:rPr lang="en-US" altLang="en-US" sz="1800" i="1">
                <a:latin typeface="Times New Roman" pitchFamily="18" charset="0"/>
              </a:rPr>
              <a:t>          </a:t>
            </a:r>
            <a:r>
              <a:rPr lang="en-US" altLang="en-US" sz="1600" i="1">
                <a:latin typeface="Times New Roman" pitchFamily="18" charset="0"/>
              </a:rPr>
              <a:t>U = L – E </a:t>
            </a:r>
            <a:endParaRPr lang="en-US" altLang="en-US" sz="1600">
              <a:latin typeface="Times New Roman" pitchFamily="18" charset="0"/>
            </a:endParaRPr>
          </a:p>
        </p:txBody>
      </p:sp>
      <p:grpSp>
        <p:nvGrpSpPr>
          <p:cNvPr id="36955" name="Group 1752"/>
          <p:cNvGrpSpPr>
            <a:grpSpLocks/>
          </p:cNvGrpSpPr>
          <p:nvPr/>
        </p:nvGrpSpPr>
        <p:grpSpPr bwMode="auto">
          <a:xfrm>
            <a:off x="4876800" y="685800"/>
            <a:ext cx="1500188" cy="482600"/>
            <a:chOff x="2095" y="3893"/>
            <a:chExt cx="945" cy="304"/>
          </a:xfrm>
        </p:grpSpPr>
        <p:sp>
          <p:nvSpPr>
            <p:cNvPr id="36961" name="Rectangle 1753"/>
            <p:cNvSpPr>
              <a:spLocks noChangeArrowheads="1"/>
            </p:cNvSpPr>
            <p:nvPr/>
          </p:nvSpPr>
          <p:spPr bwMode="auto">
            <a:xfrm>
              <a:off x="2095" y="3900"/>
              <a:ext cx="94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600" i="1">
                  <a:latin typeface="Times New Roman" pitchFamily="18" charset="0"/>
                </a:rPr>
                <a:t>u =        </a:t>
              </a:r>
              <a:r>
                <a:rPr lang="en-US" altLang="en-US" sz="1600">
                  <a:latin typeface="Malgun Gothic" pitchFamily="34" charset="-127"/>
                </a:rPr>
                <a:t>x</a:t>
              </a:r>
              <a:r>
                <a:rPr lang="en-US" altLang="en-US" sz="1600">
                  <a:latin typeface="Times New Roman" pitchFamily="18" charset="0"/>
                </a:rPr>
                <a:t> 100%</a:t>
              </a:r>
            </a:p>
          </p:txBody>
        </p:sp>
        <p:sp>
          <p:nvSpPr>
            <p:cNvPr id="36962" name="Rectangle 1754"/>
            <p:cNvSpPr>
              <a:spLocks noChangeArrowheads="1"/>
            </p:cNvSpPr>
            <p:nvPr/>
          </p:nvSpPr>
          <p:spPr bwMode="auto">
            <a:xfrm>
              <a:off x="2318" y="3893"/>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lnSpc>
                  <a:spcPct val="80000"/>
                </a:lnSpc>
              </a:pPr>
              <a:r>
                <a:rPr lang="en-US" altLang="en-US" sz="1600" i="1" u="sng">
                  <a:latin typeface="Times New Roman" pitchFamily="18" charset="0"/>
                </a:rPr>
                <a:t> U </a:t>
              </a:r>
              <a:r>
                <a:rPr lang="en-US" altLang="en-US" sz="1600" i="1" u="sng">
                  <a:solidFill>
                    <a:srgbClr val="FFFFFF"/>
                  </a:solidFill>
                  <a:latin typeface="Times New Roman" pitchFamily="18" charset="0"/>
                </a:rPr>
                <a:t>.</a:t>
              </a:r>
            </a:p>
            <a:p>
              <a:pPr algn="ctr" eaLnBrk="1" hangingPunct="1">
                <a:lnSpc>
                  <a:spcPct val="80000"/>
                </a:lnSpc>
              </a:pPr>
              <a:r>
                <a:rPr lang="en-US" altLang="en-US" sz="1600" i="1">
                  <a:latin typeface="Times New Roman" pitchFamily="18" charset="0"/>
                </a:rPr>
                <a:t>L</a:t>
              </a:r>
              <a:endParaRPr lang="en-US" altLang="en-US" sz="1600">
                <a:latin typeface="Times New Roman" pitchFamily="18" charset="0"/>
              </a:endParaRPr>
            </a:p>
          </p:txBody>
        </p:sp>
      </p:grpSp>
      <p:sp>
        <p:nvSpPr>
          <p:cNvPr id="818909" name="Rectangle 1757"/>
          <p:cNvSpPr>
            <a:spLocks noChangeArrowheads="1"/>
          </p:cNvSpPr>
          <p:nvPr/>
        </p:nvSpPr>
        <p:spPr bwMode="auto">
          <a:xfrm>
            <a:off x="381000" y="4572000"/>
            <a:ext cx="8382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20000"/>
              </a:spcBef>
              <a:buClr>
                <a:schemeClr val="tx1"/>
              </a:buClr>
              <a:buFont typeface="Wingdings" pitchFamily="2" charset="2"/>
              <a:buNone/>
            </a:pPr>
            <a:r>
              <a:rPr lang="en-US" altLang="en-US" sz="1600" b="1">
                <a:latin typeface="Times New Roman" pitchFamily="18" charset="0"/>
              </a:rPr>
              <a:t>Types of unemployment</a:t>
            </a:r>
          </a:p>
          <a:p>
            <a:pPr eaLnBrk="1" hangingPunct="1">
              <a:spcBef>
                <a:spcPct val="20000"/>
              </a:spcBef>
              <a:buClr>
                <a:schemeClr val="tx1"/>
              </a:buClr>
              <a:buFont typeface="Wingdings" pitchFamily="2" charset="2"/>
              <a:buChar char="§"/>
            </a:pPr>
            <a:r>
              <a:rPr lang="en-US" altLang="en-US" sz="1600">
                <a:latin typeface="Times New Roman" pitchFamily="18" charset="0"/>
              </a:rPr>
              <a:t>Frictional (</a:t>
            </a:r>
            <a:r>
              <a:rPr lang="en-US" altLang="en-US" sz="1600" i="1">
                <a:latin typeface="Times New Roman" pitchFamily="18" charset="0"/>
              </a:rPr>
              <a:t>u</a:t>
            </a:r>
            <a:r>
              <a:rPr lang="en-US" altLang="en-US" sz="1600" i="1" baseline="-25000">
                <a:latin typeface="Times New Roman" pitchFamily="18" charset="0"/>
              </a:rPr>
              <a:t>f </a:t>
            </a:r>
            <a:r>
              <a:rPr lang="en-US" altLang="en-US" sz="1600">
                <a:latin typeface="Times New Roman" pitchFamily="18" charset="0"/>
              </a:rPr>
              <a:t>)</a:t>
            </a:r>
            <a:r>
              <a:rPr lang="en-US" altLang="en-US" sz="1600" i="1">
                <a:latin typeface="Times New Roman" pitchFamily="18" charset="0"/>
              </a:rPr>
              <a:t>:</a:t>
            </a:r>
            <a:r>
              <a:rPr lang="en-US" altLang="en-US" sz="1600">
                <a:latin typeface="Times New Roman" pitchFamily="18" charset="0"/>
              </a:rPr>
              <a:t> workers temporarily between jobs because of a move/career change.</a:t>
            </a:r>
          </a:p>
          <a:p>
            <a:pPr eaLnBrk="1" hangingPunct="1">
              <a:spcBef>
                <a:spcPct val="20000"/>
              </a:spcBef>
              <a:buClr>
                <a:schemeClr val="tx1"/>
              </a:buClr>
              <a:buFont typeface="Wingdings" pitchFamily="2" charset="2"/>
              <a:buChar char="§"/>
            </a:pPr>
            <a:r>
              <a:rPr lang="en-US" altLang="en-US" sz="1600">
                <a:latin typeface="Times New Roman" pitchFamily="18" charset="0"/>
              </a:rPr>
              <a:t>Structural (</a:t>
            </a:r>
            <a:r>
              <a:rPr lang="en-US" altLang="en-US" sz="1600" i="1">
                <a:latin typeface="Times New Roman" pitchFamily="18" charset="0"/>
              </a:rPr>
              <a:t>u</a:t>
            </a:r>
            <a:r>
              <a:rPr lang="en-US" altLang="en-US" sz="1600" i="1" baseline="-25000">
                <a:latin typeface="Times New Roman" pitchFamily="18" charset="0"/>
              </a:rPr>
              <a:t>s </a:t>
            </a:r>
            <a:r>
              <a:rPr lang="en-US" altLang="en-US" sz="1600">
                <a:latin typeface="Times New Roman" pitchFamily="18" charset="0"/>
              </a:rPr>
              <a:t>): workers displaced by automation.</a:t>
            </a:r>
          </a:p>
          <a:p>
            <a:pPr eaLnBrk="1" hangingPunct="1">
              <a:spcBef>
                <a:spcPct val="20000"/>
              </a:spcBef>
              <a:buClr>
                <a:schemeClr val="tx1"/>
              </a:buClr>
              <a:buFont typeface="Wingdings" pitchFamily="2" charset="2"/>
              <a:buChar char="§"/>
            </a:pPr>
            <a:r>
              <a:rPr lang="en-US" altLang="en-US" sz="1600">
                <a:latin typeface="Times New Roman" pitchFamily="18" charset="0"/>
              </a:rPr>
              <a:t>Cyclical (</a:t>
            </a:r>
            <a:r>
              <a:rPr lang="en-US" altLang="en-US" sz="1600" i="1">
                <a:latin typeface="Times New Roman" pitchFamily="18" charset="0"/>
              </a:rPr>
              <a:t>u</a:t>
            </a:r>
            <a:r>
              <a:rPr lang="en-US" altLang="en-US" sz="1600" i="1" baseline="-25000">
                <a:latin typeface="Times New Roman" pitchFamily="18" charset="0"/>
              </a:rPr>
              <a:t>c </a:t>
            </a:r>
            <a:r>
              <a:rPr lang="en-US" altLang="en-US" sz="1600">
                <a:latin typeface="Times New Roman" pitchFamily="18" charset="0"/>
              </a:rPr>
              <a:t>): workers who loose their jobs due to recession.</a:t>
            </a:r>
          </a:p>
          <a:p>
            <a:pPr algn="ctr" eaLnBrk="1" hangingPunct="1">
              <a:spcBef>
                <a:spcPct val="20000"/>
              </a:spcBef>
              <a:buClr>
                <a:schemeClr val="tx1"/>
              </a:buClr>
              <a:buFont typeface="Wingdings" pitchFamily="2" charset="2"/>
              <a:buChar char="§"/>
            </a:pPr>
            <a:endParaRPr lang="en-US" altLang="en-US" sz="900" i="1">
              <a:latin typeface="Times New Roman" pitchFamily="18" charset="0"/>
            </a:endParaRPr>
          </a:p>
          <a:p>
            <a:pPr algn="ctr" eaLnBrk="1" hangingPunct="1">
              <a:spcBef>
                <a:spcPct val="20000"/>
              </a:spcBef>
              <a:buClr>
                <a:schemeClr val="tx1"/>
              </a:buClr>
              <a:buFont typeface="Wingdings" pitchFamily="2" charset="2"/>
              <a:buNone/>
            </a:pPr>
            <a:r>
              <a:rPr lang="en-US" altLang="en-US" sz="1600" i="1">
                <a:latin typeface="Times New Roman" pitchFamily="18" charset="0"/>
              </a:rPr>
              <a:t>u = u</a:t>
            </a:r>
            <a:r>
              <a:rPr lang="en-US" altLang="en-US" sz="1600" i="1" baseline="-25000">
                <a:latin typeface="Times New Roman" pitchFamily="18" charset="0"/>
              </a:rPr>
              <a:t>f </a:t>
            </a:r>
            <a:r>
              <a:rPr lang="en-US" altLang="en-US" sz="1600" i="1">
                <a:latin typeface="Times New Roman" pitchFamily="18" charset="0"/>
              </a:rPr>
              <a:t>+ u</a:t>
            </a:r>
            <a:r>
              <a:rPr lang="en-US" altLang="en-US" sz="1600" i="1" baseline="-25000">
                <a:latin typeface="Times New Roman" pitchFamily="18" charset="0"/>
              </a:rPr>
              <a:t>s</a:t>
            </a:r>
            <a:r>
              <a:rPr lang="en-US" altLang="en-US" sz="1600" i="1">
                <a:latin typeface="Times New Roman" pitchFamily="18" charset="0"/>
              </a:rPr>
              <a:t> + u</a:t>
            </a:r>
            <a:r>
              <a:rPr lang="en-US" altLang="en-US" sz="1600" i="1" baseline="-25000">
                <a:latin typeface="Times New Roman" pitchFamily="18" charset="0"/>
              </a:rPr>
              <a:t>c</a:t>
            </a:r>
          </a:p>
          <a:p>
            <a:pPr algn="ctr" eaLnBrk="1" hangingPunct="1">
              <a:spcBef>
                <a:spcPct val="20000"/>
              </a:spcBef>
              <a:buClr>
                <a:schemeClr val="tx1"/>
              </a:buClr>
              <a:buFont typeface="Wingdings" pitchFamily="2" charset="2"/>
              <a:buChar char="§"/>
            </a:pPr>
            <a:endParaRPr lang="en-US" altLang="en-US" sz="1600" i="1" baseline="-25000">
              <a:latin typeface="Times New Roman" pitchFamily="18" charset="0"/>
            </a:endParaRPr>
          </a:p>
          <a:p>
            <a:pPr eaLnBrk="1" hangingPunct="1">
              <a:spcBef>
                <a:spcPct val="20000"/>
              </a:spcBef>
              <a:buClr>
                <a:schemeClr val="tx1"/>
              </a:buClr>
              <a:buFont typeface="Wingdings" pitchFamily="2" charset="2"/>
              <a:buChar char="§"/>
            </a:pPr>
            <a:r>
              <a:rPr lang="en-US" altLang="en-US" sz="1600">
                <a:latin typeface="Times New Roman" pitchFamily="18" charset="0"/>
              </a:rPr>
              <a:t>Natural rate of unemployment (</a:t>
            </a:r>
            <a:r>
              <a:rPr lang="en-US" altLang="en-US" sz="1600" i="1">
                <a:latin typeface="Times New Roman" pitchFamily="18" charset="0"/>
              </a:rPr>
              <a:t>u</a:t>
            </a:r>
            <a:r>
              <a:rPr lang="en-US" altLang="en-US" sz="1600" i="1" baseline="-25000">
                <a:latin typeface="Times New Roman" pitchFamily="18" charset="0"/>
              </a:rPr>
              <a:t>n</a:t>
            </a:r>
            <a:r>
              <a:rPr lang="en-US" altLang="en-US" sz="1600">
                <a:latin typeface="Times New Roman" pitchFamily="18" charset="0"/>
              </a:rPr>
              <a:t> </a:t>
            </a:r>
            <a:r>
              <a:rPr lang="en-US" altLang="en-US" sz="1600">
                <a:latin typeface="Times New Roman" pitchFamily="18" charset="0"/>
                <a:cs typeface="Arial" charset="0"/>
              </a:rPr>
              <a:t>≈ 5%</a:t>
            </a:r>
            <a:r>
              <a:rPr lang="en-US" altLang="en-US" sz="1600">
                <a:latin typeface="Times New Roman" pitchFamily="18" charset="0"/>
              </a:rPr>
              <a:t>):</a:t>
            </a:r>
            <a:r>
              <a:rPr lang="en-US" altLang="en-US" sz="1600" b="1">
                <a:latin typeface="Times New Roman" pitchFamily="18" charset="0"/>
              </a:rPr>
              <a:t> </a:t>
            </a:r>
            <a:r>
              <a:rPr lang="en-US" altLang="en-US" sz="1600">
                <a:latin typeface="Times New Roman" pitchFamily="18" charset="0"/>
              </a:rPr>
              <a:t>It’s the rate at which inflation remains constant.</a:t>
            </a:r>
          </a:p>
        </p:txBody>
      </p:sp>
      <p:sp>
        <p:nvSpPr>
          <p:cNvPr id="818911" name="Rectangle 1759"/>
          <p:cNvSpPr>
            <a:spLocks noChangeArrowheads="1"/>
          </p:cNvSpPr>
          <p:nvPr/>
        </p:nvSpPr>
        <p:spPr bwMode="auto">
          <a:xfrm>
            <a:off x="754062" y="4907973"/>
            <a:ext cx="7848600" cy="5318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tIns="0" bIns="64008" anchor="b"/>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1600" i="1" dirty="0" err="1">
                <a:solidFill>
                  <a:schemeClr val="hlink"/>
                </a:solidFill>
                <a:latin typeface="Times New Roman" pitchFamily="18" charset="0"/>
              </a:rPr>
              <a:t>u</a:t>
            </a:r>
            <a:r>
              <a:rPr lang="en-US" altLang="en-US" sz="1600" i="1" baseline="-25000" dirty="0" err="1">
                <a:solidFill>
                  <a:schemeClr val="hlink"/>
                </a:solidFill>
                <a:latin typeface="Times New Roman" pitchFamily="18" charset="0"/>
              </a:rPr>
              <a:t>f</a:t>
            </a:r>
            <a:r>
              <a:rPr lang="en-US" altLang="en-US" sz="1600" i="1" dirty="0">
                <a:solidFill>
                  <a:schemeClr val="hlink"/>
                </a:solidFill>
                <a:latin typeface="Times New Roman" pitchFamily="18" charset="0"/>
              </a:rPr>
              <a:t> + u</a:t>
            </a:r>
            <a:r>
              <a:rPr lang="en-US" altLang="en-US" sz="1600" i="1" baseline="-25000" dirty="0">
                <a:solidFill>
                  <a:schemeClr val="hlink"/>
                </a:solidFill>
                <a:latin typeface="Times New Roman" pitchFamily="18" charset="0"/>
              </a:rPr>
              <a:t>s</a:t>
            </a:r>
            <a:r>
              <a:rPr lang="en-US" altLang="en-US" sz="1600" dirty="0">
                <a:solidFill>
                  <a:schemeClr val="hlink"/>
                </a:solidFill>
                <a:latin typeface="Times New Roman" pitchFamily="18" charset="0"/>
              </a:rPr>
              <a:t> = 5%</a:t>
            </a:r>
            <a:endParaRPr lang="en-US" altLang="en-US" sz="1600" dirty="0">
              <a:latin typeface="Times New Roman" pitchFamily="18" charset="0"/>
            </a:endParaRPr>
          </a:p>
        </p:txBody>
      </p:sp>
      <p:sp>
        <p:nvSpPr>
          <p:cNvPr id="818913" name="Rectangle 1761"/>
          <p:cNvSpPr>
            <a:spLocks noChangeArrowheads="1"/>
          </p:cNvSpPr>
          <p:nvPr/>
        </p:nvSpPr>
        <p:spPr bwMode="auto">
          <a:xfrm>
            <a:off x="754062" y="5445701"/>
            <a:ext cx="7848600" cy="3937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1600" i="1" dirty="0" err="1">
                <a:solidFill>
                  <a:schemeClr val="hlink"/>
                </a:solidFill>
                <a:latin typeface="Times New Roman" pitchFamily="18" charset="0"/>
              </a:rPr>
              <a:t>u</a:t>
            </a:r>
            <a:r>
              <a:rPr lang="en-US" altLang="en-US" sz="1600" i="1" baseline="-25000" dirty="0" err="1">
                <a:solidFill>
                  <a:schemeClr val="hlink"/>
                </a:solidFill>
                <a:latin typeface="Times New Roman" pitchFamily="18" charset="0"/>
              </a:rPr>
              <a:t>c</a:t>
            </a:r>
            <a:r>
              <a:rPr lang="en-US" altLang="en-US" sz="1600" dirty="0">
                <a:solidFill>
                  <a:schemeClr val="hlink"/>
                </a:solidFill>
                <a:latin typeface="Times New Roman" pitchFamily="18" charset="0"/>
              </a:rPr>
              <a:t> = </a:t>
            </a:r>
            <a:r>
              <a:rPr lang="en-US" altLang="en-US" sz="1600" dirty="0" smtClean="0">
                <a:solidFill>
                  <a:schemeClr val="hlink"/>
                </a:solidFill>
                <a:latin typeface="Times New Roman" pitchFamily="18" charset="0"/>
              </a:rPr>
              <a:t>1.16%</a:t>
            </a:r>
            <a:endParaRPr lang="en-US" altLang="en-US" sz="1600" dirty="0">
              <a:latin typeface="Times New Roman" pitchFamily="18" charset="0"/>
            </a:endParaRPr>
          </a:p>
        </p:txBody>
      </p:sp>
      <p:sp>
        <p:nvSpPr>
          <p:cNvPr id="818914" name="Rectangle 1762"/>
          <p:cNvSpPr>
            <a:spLocks noChangeArrowheads="1"/>
          </p:cNvSpPr>
          <p:nvPr/>
        </p:nvSpPr>
        <p:spPr bwMode="auto">
          <a:xfrm>
            <a:off x="7302500" y="4232275"/>
            <a:ext cx="1308100" cy="3508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tIns="0" anchor="b"/>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endParaRPr lang="en-US" altLang="en-US" sz="1600">
              <a:latin typeface="Times New Roman" pitchFamily="18" charset="0"/>
            </a:endParaRPr>
          </a:p>
        </p:txBody>
      </p:sp>
      <p:sp>
        <p:nvSpPr>
          <p:cNvPr id="818915" name="Rectangle 1763"/>
          <p:cNvSpPr>
            <a:spLocks noChangeArrowheads="1"/>
          </p:cNvSpPr>
          <p:nvPr/>
        </p:nvSpPr>
        <p:spPr bwMode="auto">
          <a:xfrm>
            <a:off x="3328988" y="6465888"/>
            <a:ext cx="774700" cy="2619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tIns="0" anchor="b"/>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endParaRPr lang="en-US" altLang="en-US" sz="1600">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18845"/>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18846"/>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18847"/>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18848"/>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818849"/>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818850"/>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818851"/>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818852"/>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nodeType="clickEffect">
                                  <p:stCondLst>
                                    <p:cond delay="0"/>
                                  </p:stCondLst>
                                  <p:childTnLst>
                                    <p:set>
                                      <p:cBhvr>
                                        <p:cTn id="42" dur="1" fill="hold">
                                          <p:stCondLst>
                                            <p:cond delay="0"/>
                                          </p:stCondLst>
                                        </p:cTn>
                                        <p:tgtEl>
                                          <p:spTgt spid="2"/>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818857"/>
                                        </p:tgtEl>
                                        <p:attrNameLst>
                                          <p:attrName>style.visibility</p:attrName>
                                        </p:attrNameLst>
                                      </p:cBhvr>
                                      <p:to>
                                        <p:strVal val="hidden"/>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9" presetClass="exit" presetSubtype="0" fill="hold" nodeType="clickEffect">
                                  <p:stCondLst>
                                    <p:cond delay="0"/>
                                  </p:stCondLst>
                                  <p:childTnLst>
                                    <p:animEffect transition="out" filter="dissolve">
                                      <p:cBhvr>
                                        <p:cTn id="52" dur="500"/>
                                        <p:tgtEl>
                                          <p:spTgt spid="3"/>
                                        </p:tgtEl>
                                      </p:cBhvr>
                                    </p:animEffect>
                                    <p:set>
                                      <p:cBhvr>
                                        <p:cTn id="53" dur="1" fill="hold">
                                          <p:stCondLst>
                                            <p:cond delay="499"/>
                                          </p:stCondLst>
                                        </p:cTn>
                                        <p:tgtEl>
                                          <p:spTgt spid="3"/>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4"/>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xit" presetSubtype="0" fill="hold" grpId="0" nodeType="clickEffect">
                                  <p:stCondLst>
                                    <p:cond delay="0"/>
                                  </p:stCondLst>
                                  <p:childTnLst>
                                    <p:set>
                                      <p:cBhvr>
                                        <p:cTn id="59" dur="1" fill="hold">
                                          <p:stCondLst>
                                            <p:cond delay="0"/>
                                          </p:stCondLst>
                                        </p:cTn>
                                        <p:tgtEl>
                                          <p:spTgt spid="818858"/>
                                        </p:tgtEl>
                                        <p:attrNameLst>
                                          <p:attrName>style.visibility</p:attrName>
                                        </p:attrNameLst>
                                      </p:cBhvr>
                                      <p:to>
                                        <p:strVal val="hidden"/>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xit" presetSubtype="0" fill="hold" nodeType="clickEffect">
                                  <p:stCondLst>
                                    <p:cond delay="0"/>
                                  </p:stCondLst>
                                  <p:childTnLst>
                                    <p:animEffect transition="out" filter="dissolve">
                                      <p:cBhvr>
                                        <p:cTn id="63" dur="500"/>
                                        <p:tgtEl>
                                          <p:spTgt spid="4"/>
                                        </p:tgtEl>
                                      </p:cBhvr>
                                    </p:animEffect>
                                    <p:set>
                                      <p:cBhvr>
                                        <p:cTn id="64" dur="1" fill="hold">
                                          <p:stCondLst>
                                            <p:cond delay="499"/>
                                          </p:stCondLst>
                                        </p:cTn>
                                        <p:tgtEl>
                                          <p:spTgt spid="4"/>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5"/>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818859"/>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9" presetClass="exit" presetSubtype="0" fill="hold" nodeType="clickEffect">
                                  <p:stCondLst>
                                    <p:cond delay="0"/>
                                  </p:stCondLst>
                                  <p:childTnLst>
                                    <p:animEffect transition="out" filter="dissolve">
                                      <p:cBhvr>
                                        <p:cTn id="74" dur="500"/>
                                        <p:tgtEl>
                                          <p:spTgt spid="5"/>
                                        </p:tgtEl>
                                      </p:cBhvr>
                                    </p:animEffect>
                                    <p:set>
                                      <p:cBhvr>
                                        <p:cTn id="75" dur="1" fill="hold">
                                          <p:stCondLst>
                                            <p:cond delay="499"/>
                                          </p:stCondLst>
                                        </p:cTn>
                                        <p:tgtEl>
                                          <p:spTgt spid="5"/>
                                        </p:tgtEl>
                                        <p:attrNameLst>
                                          <p:attrName>style.visibility</p:attrName>
                                        </p:attrNameLst>
                                      </p:cBhvr>
                                      <p:to>
                                        <p:strVal val="hidden"/>
                                      </p:to>
                                    </p:set>
                                  </p:childTnLst>
                                </p:cTn>
                              </p:par>
                              <p:par>
                                <p:cTn id="76" presetID="1" presetClass="entr" presetSubtype="0" fill="hold" nodeType="withEffect">
                                  <p:stCondLst>
                                    <p:cond delay="0"/>
                                  </p:stCondLst>
                                  <p:childTnLst>
                                    <p:set>
                                      <p:cBhvr>
                                        <p:cTn id="77" dur="1" fill="hold">
                                          <p:stCondLst>
                                            <p:cond delay="0"/>
                                          </p:stCondLst>
                                        </p:cTn>
                                        <p:tgtEl>
                                          <p:spTgt spid="6"/>
                                        </p:tgtEl>
                                        <p:attrNameLst>
                                          <p:attrName>style.visibility</p:attrName>
                                        </p:attrNameLst>
                                      </p:cBhvr>
                                      <p:to>
                                        <p:strVal val="visible"/>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xit" presetSubtype="0" fill="hold" grpId="0" nodeType="clickEffect">
                                  <p:stCondLst>
                                    <p:cond delay="0"/>
                                  </p:stCondLst>
                                  <p:childTnLst>
                                    <p:set>
                                      <p:cBhvr>
                                        <p:cTn id="81" dur="1" fill="hold">
                                          <p:stCondLst>
                                            <p:cond delay="0"/>
                                          </p:stCondLst>
                                        </p:cTn>
                                        <p:tgtEl>
                                          <p:spTgt spid="818860"/>
                                        </p:tgtEl>
                                        <p:attrNameLst>
                                          <p:attrName>style.visibility</p:attrName>
                                        </p:attrNameLst>
                                      </p:cBhvr>
                                      <p:to>
                                        <p:strVal val="hidden"/>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9" presetClass="exit" presetSubtype="0" fill="hold" nodeType="clickEffect">
                                  <p:stCondLst>
                                    <p:cond delay="0"/>
                                  </p:stCondLst>
                                  <p:childTnLst>
                                    <p:animEffect transition="out" filter="dissolv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 presetClass="entr" presetSubtype="0" fill="hold" nodeType="withEffect">
                                  <p:stCondLst>
                                    <p:cond delay="0"/>
                                  </p:stCondLst>
                                  <p:childTnLst>
                                    <p:set>
                                      <p:cBhvr>
                                        <p:cTn id="88" dur="1" fill="hold">
                                          <p:stCondLst>
                                            <p:cond delay="0"/>
                                          </p:stCondLst>
                                        </p:cTn>
                                        <p:tgtEl>
                                          <p:spTgt spid="7"/>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xit" presetSubtype="0" fill="hold" grpId="0" nodeType="clickEffect">
                                  <p:stCondLst>
                                    <p:cond delay="0"/>
                                  </p:stCondLst>
                                  <p:childTnLst>
                                    <p:set>
                                      <p:cBhvr>
                                        <p:cTn id="92" dur="1" fill="hold">
                                          <p:stCondLst>
                                            <p:cond delay="0"/>
                                          </p:stCondLst>
                                        </p:cTn>
                                        <p:tgtEl>
                                          <p:spTgt spid="818861"/>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9" presetClass="exit" presetSubtype="0" fill="hold" nodeType="clickEffect">
                                  <p:stCondLst>
                                    <p:cond delay="0"/>
                                  </p:stCondLst>
                                  <p:childTnLst>
                                    <p:animEffect transition="out" filter="dissolve">
                                      <p:cBhvr>
                                        <p:cTn id="96" dur="500"/>
                                        <p:tgtEl>
                                          <p:spTgt spid="7"/>
                                        </p:tgtEl>
                                      </p:cBhvr>
                                    </p:animEffect>
                                    <p:set>
                                      <p:cBhvr>
                                        <p:cTn id="97" dur="1" fill="hold">
                                          <p:stCondLst>
                                            <p:cond delay="499"/>
                                          </p:stCondLst>
                                        </p:cTn>
                                        <p:tgtEl>
                                          <p:spTgt spid="7"/>
                                        </p:tgtEl>
                                        <p:attrNameLst>
                                          <p:attrName>style.visibility</p:attrName>
                                        </p:attrNameLst>
                                      </p:cBhvr>
                                      <p:to>
                                        <p:strVal val="hidden"/>
                                      </p:to>
                                    </p:set>
                                  </p:childTnLst>
                                </p:cTn>
                              </p:par>
                              <p:par>
                                <p:cTn id="98" presetID="1" presetClass="entr" presetSubtype="0" fill="hold" nodeType="withEffect">
                                  <p:stCondLst>
                                    <p:cond delay="0"/>
                                  </p:stCondLst>
                                  <p:childTnLst>
                                    <p:set>
                                      <p:cBhvr>
                                        <p:cTn id="99" dur="1" fill="hold">
                                          <p:stCondLst>
                                            <p:cond delay="0"/>
                                          </p:stCondLst>
                                        </p:cTn>
                                        <p:tgtEl>
                                          <p:spTgt spid="8"/>
                                        </p:tgtEl>
                                        <p:attrNameLst>
                                          <p:attrName>style.visibility</p:attrName>
                                        </p:attrNameLst>
                                      </p:cBhvr>
                                      <p:to>
                                        <p:strVal val="visible"/>
                                      </p:to>
                                    </p:se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1" presetClass="exit" presetSubtype="0" fill="hold" grpId="0" nodeType="clickEffect">
                                  <p:stCondLst>
                                    <p:cond delay="0"/>
                                  </p:stCondLst>
                                  <p:childTnLst>
                                    <p:set>
                                      <p:cBhvr>
                                        <p:cTn id="103" dur="1" fill="hold">
                                          <p:stCondLst>
                                            <p:cond delay="0"/>
                                          </p:stCondLst>
                                        </p:cTn>
                                        <p:tgtEl>
                                          <p:spTgt spid="818862"/>
                                        </p:tgtEl>
                                        <p:attrNameLst>
                                          <p:attrName>style.visibility</p:attrName>
                                        </p:attrNameLst>
                                      </p:cBhvr>
                                      <p:to>
                                        <p:strVal val="hidden"/>
                                      </p:to>
                                    </p:se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9" presetClass="exit" presetSubtype="0" fill="hold" nodeType="clickEffect">
                                  <p:stCondLst>
                                    <p:cond delay="0"/>
                                  </p:stCondLst>
                                  <p:childTnLst>
                                    <p:animEffect transition="out" filter="dissolve">
                                      <p:cBhvr>
                                        <p:cTn id="107" dur="500"/>
                                        <p:tgtEl>
                                          <p:spTgt spid="8"/>
                                        </p:tgtEl>
                                      </p:cBhvr>
                                    </p:animEffect>
                                    <p:set>
                                      <p:cBhvr>
                                        <p:cTn id="108" dur="1" fill="hold">
                                          <p:stCondLst>
                                            <p:cond delay="499"/>
                                          </p:stCondLst>
                                        </p:cTn>
                                        <p:tgtEl>
                                          <p:spTgt spid="8"/>
                                        </p:tgtEl>
                                        <p:attrNameLst>
                                          <p:attrName>style.visibility</p:attrName>
                                        </p:attrNameLst>
                                      </p:cBhvr>
                                      <p:to>
                                        <p:strVal val="hidden"/>
                                      </p:to>
                                    </p:set>
                                  </p:childTnLst>
                                </p:cTn>
                              </p:par>
                              <p:par>
                                <p:cTn id="109" presetID="1" presetClass="entr" presetSubtype="0" fill="hold" nodeType="withEffect">
                                  <p:stCondLst>
                                    <p:cond delay="0"/>
                                  </p:stCondLst>
                                  <p:childTnLst>
                                    <p:set>
                                      <p:cBhvr>
                                        <p:cTn id="110" dur="1" fill="hold">
                                          <p:stCondLst>
                                            <p:cond delay="0"/>
                                          </p:stCondLst>
                                        </p:cTn>
                                        <p:tgtEl>
                                          <p:spTgt spid="9"/>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xit" presetSubtype="0" fill="hold" grpId="0" nodeType="clickEffect">
                                  <p:stCondLst>
                                    <p:cond delay="0"/>
                                  </p:stCondLst>
                                  <p:childTnLst>
                                    <p:set>
                                      <p:cBhvr>
                                        <p:cTn id="114" dur="1" fill="hold">
                                          <p:stCondLst>
                                            <p:cond delay="0"/>
                                          </p:stCondLst>
                                        </p:cTn>
                                        <p:tgtEl>
                                          <p:spTgt spid="818863"/>
                                        </p:tgtEl>
                                        <p:attrNameLst>
                                          <p:attrName>style.visibility</p:attrName>
                                        </p:attrNameLst>
                                      </p:cBhvr>
                                      <p:to>
                                        <p:strVal val="hidden"/>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9" presetClass="exit" presetSubtype="0" fill="hold" nodeType="clickEffect">
                                  <p:stCondLst>
                                    <p:cond delay="0"/>
                                  </p:stCondLst>
                                  <p:childTnLst>
                                    <p:animEffect transition="out" filter="dissolve">
                                      <p:cBhvr>
                                        <p:cTn id="118" dur="500"/>
                                        <p:tgtEl>
                                          <p:spTgt spid="9"/>
                                        </p:tgtEl>
                                      </p:cBhvr>
                                    </p:animEffect>
                                    <p:set>
                                      <p:cBhvr>
                                        <p:cTn id="119" dur="1" fill="hold">
                                          <p:stCondLst>
                                            <p:cond delay="499"/>
                                          </p:stCondLst>
                                        </p:cTn>
                                        <p:tgtEl>
                                          <p:spTgt spid="9"/>
                                        </p:tgtEl>
                                        <p:attrNameLst>
                                          <p:attrName>style.visibility</p:attrName>
                                        </p:attrNameLst>
                                      </p:cBhvr>
                                      <p:to>
                                        <p:strVal val="hidden"/>
                                      </p:to>
                                    </p:set>
                                  </p:childTnLst>
                                </p:cTn>
                              </p:par>
                              <p:par>
                                <p:cTn id="120" presetID="1" presetClass="entr" presetSubtype="0" fill="hold" nodeType="withEffect">
                                  <p:stCondLst>
                                    <p:cond delay="0"/>
                                  </p:stCondLst>
                                  <p:childTnLst>
                                    <p:set>
                                      <p:cBhvr>
                                        <p:cTn id="121" dur="1" fill="hold">
                                          <p:stCondLst>
                                            <p:cond delay="0"/>
                                          </p:stCondLst>
                                        </p:cTn>
                                        <p:tgtEl>
                                          <p:spTgt spid="10"/>
                                        </p:tgtEl>
                                        <p:attrNameLst>
                                          <p:attrName>style.visibility</p:attrName>
                                        </p:attrNameLst>
                                      </p:cBhvr>
                                      <p:to>
                                        <p:strVal val="visible"/>
                                      </p:to>
                                    </p:se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1" presetClass="exit" presetSubtype="0" fill="hold" grpId="0" nodeType="clickEffect">
                                  <p:stCondLst>
                                    <p:cond delay="0"/>
                                  </p:stCondLst>
                                  <p:childTnLst>
                                    <p:set>
                                      <p:cBhvr>
                                        <p:cTn id="125" dur="1" fill="hold">
                                          <p:stCondLst>
                                            <p:cond delay="0"/>
                                          </p:stCondLst>
                                        </p:cTn>
                                        <p:tgtEl>
                                          <p:spTgt spid="818864"/>
                                        </p:tgtEl>
                                        <p:attrNameLst>
                                          <p:attrName>style.visibility</p:attrName>
                                        </p:attrNameLst>
                                      </p:cBhvr>
                                      <p:to>
                                        <p:strVal val="hidden"/>
                                      </p:to>
                                    </p:se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9" presetClass="exit" presetSubtype="0" fill="hold" nodeType="clickEffect">
                                  <p:stCondLst>
                                    <p:cond delay="0"/>
                                  </p:stCondLst>
                                  <p:childTnLst>
                                    <p:animEffect transition="out" filter="dissolve">
                                      <p:cBhvr>
                                        <p:cTn id="129" dur="500"/>
                                        <p:tgtEl>
                                          <p:spTgt spid="10"/>
                                        </p:tgtEl>
                                      </p:cBhvr>
                                    </p:animEffect>
                                    <p:set>
                                      <p:cBhvr>
                                        <p:cTn id="130" dur="1" fill="hold">
                                          <p:stCondLst>
                                            <p:cond delay="499"/>
                                          </p:stCondLst>
                                        </p:cTn>
                                        <p:tgtEl>
                                          <p:spTgt spid="10"/>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18909">
                                            <p:txEl>
                                              <p:pRg st="0" end="0"/>
                                            </p:txEl>
                                          </p:spTgt>
                                        </p:tgtEl>
                                        <p:attrNameLst>
                                          <p:attrName>style.visibility</p:attrName>
                                        </p:attrNameLst>
                                      </p:cBhvr>
                                      <p:to>
                                        <p:strVal val="visible"/>
                                      </p:to>
                                    </p:se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1" presetClass="entr" presetSubtype="0" fill="hold" nodeType="clickEffect">
                                  <p:stCondLst>
                                    <p:cond delay="0"/>
                                  </p:stCondLst>
                                  <p:childTnLst>
                                    <p:set>
                                      <p:cBhvr>
                                        <p:cTn id="136" dur="1" fill="hold">
                                          <p:stCondLst>
                                            <p:cond delay="0"/>
                                          </p:stCondLst>
                                        </p:cTn>
                                        <p:tgtEl>
                                          <p:spTgt spid="818909">
                                            <p:txEl>
                                              <p:pRg st="1" end="1"/>
                                            </p:txEl>
                                          </p:spTgt>
                                        </p:tgtEl>
                                        <p:attrNameLst>
                                          <p:attrName>style.visibility</p:attrName>
                                        </p:attrNameLst>
                                      </p:cBhvr>
                                      <p:to>
                                        <p:strVal val="visible"/>
                                      </p:to>
                                    </p:set>
                                  </p:childTnLst>
                                </p:cTn>
                              </p:par>
                            </p:childTnLst>
                          </p:cTn>
                        </p:par>
                      </p:childTnLst>
                    </p:cTn>
                  </p:par>
                  <p:par>
                    <p:cTn id="137" fill="hold" nodeType="clickPar">
                      <p:stCondLst>
                        <p:cond delay="indefinite"/>
                      </p:stCondLst>
                      <p:childTnLst>
                        <p:par>
                          <p:cTn id="138" fill="hold" nodeType="withGroup">
                            <p:stCondLst>
                              <p:cond delay="0"/>
                            </p:stCondLst>
                            <p:childTnLst>
                              <p:par>
                                <p:cTn id="139" presetID="1" presetClass="entr" presetSubtype="0" fill="hold" nodeType="clickEffect">
                                  <p:stCondLst>
                                    <p:cond delay="0"/>
                                  </p:stCondLst>
                                  <p:childTnLst>
                                    <p:set>
                                      <p:cBhvr>
                                        <p:cTn id="140" dur="1" fill="hold">
                                          <p:stCondLst>
                                            <p:cond delay="0"/>
                                          </p:stCondLst>
                                        </p:cTn>
                                        <p:tgtEl>
                                          <p:spTgt spid="818909">
                                            <p:txEl>
                                              <p:pRg st="2" end="2"/>
                                            </p:txEl>
                                          </p:spTgt>
                                        </p:tgtEl>
                                        <p:attrNameLst>
                                          <p:attrName>style.visibility</p:attrName>
                                        </p:attrNameLst>
                                      </p:cBhvr>
                                      <p:to>
                                        <p:strVal val="visible"/>
                                      </p:to>
                                    </p:se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 presetClass="entr" presetSubtype="0" fill="hold" nodeType="clickEffect">
                                  <p:stCondLst>
                                    <p:cond delay="0"/>
                                  </p:stCondLst>
                                  <p:childTnLst>
                                    <p:set>
                                      <p:cBhvr>
                                        <p:cTn id="144" dur="1" fill="hold">
                                          <p:stCondLst>
                                            <p:cond delay="0"/>
                                          </p:stCondLst>
                                        </p:cTn>
                                        <p:tgtEl>
                                          <p:spTgt spid="818909">
                                            <p:txEl>
                                              <p:pRg st="3" end="3"/>
                                            </p:txEl>
                                          </p:spTgt>
                                        </p:tgtEl>
                                        <p:attrNameLst>
                                          <p:attrName>style.visibility</p:attrName>
                                        </p:attrNameLst>
                                      </p:cBhvr>
                                      <p:to>
                                        <p:strVal val="visible"/>
                                      </p:to>
                                    </p:set>
                                  </p:childTnLst>
                                </p:cTn>
                              </p:par>
                            </p:childTnLst>
                          </p:cTn>
                        </p:par>
                      </p:childTnLst>
                    </p:cTn>
                  </p:par>
                  <p:par>
                    <p:cTn id="145" fill="hold" nodeType="clickPar">
                      <p:stCondLst>
                        <p:cond delay="indefinite"/>
                      </p:stCondLst>
                      <p:childTnLst>
                        <p:par>
                          <p:cTn id="146" fill="hold" nodeType="withGroup">
                            <p:stCondLst>
                              <p:cond delay="0"/>
                            </p:stCondLst>
                            <p:childTnLst>
                              <p:par>
                                <p:cTn id="147" presetID="1" presetClass="entr" presetSubtype="0" fill="hold" nodeType="clickEffect">
                                  <p:stCondLst>
                                    <p:cond delay="0"/>
                                  </p:stCondLst>
                                  <p:childTnLst>
                                    <p:set>
                                      <p:cBhvr>
                                        <p:cTn id="148" dur="1" fill="hold">
                                          <p:stCondLst>
                                            <p:cond delay="0"/>
                                          </p:stCondLst>
                                        </p:cTn>
                                        <p:tgtEl>
                                          <p:spTgt spid="818909">
                                            <p:txEl>
                                              <p:pRg st="5" end="5"/>
                                            </p:txEl>
                                          </p:spTgt>
                                        </p:tgtEl>
                                        <p:attrNameLst>
                                          <p:attrName>style.visibility</p:attrName>
                                        </p:attrNameLst>
                                      </p:cBhvr>
                                      <p:to>
                                        <p:strVal val="visible"/>
                                      </p:to>
                                    </p:set>
                                  </p:childTnLst>
                                </p:cTn>
                              </p:par>
                            </p:childTnLst>
                          </p:cTn>
                        </p:par>
                      </p:childTnLst>
                    </p:cTn>
                  </p:par>
                  <p:par>
                    <p:cTn id="149" fill="hold" nodeType="clickPar">
                      <p:stCondLst>
                        <p:cond delay="indefinite"/>
                      </p:stCondLst>
                      <p:childTnLst>
                        <p:par>
                          <p:cTn id="150" fill="hold" nodeType="withGroup">
                            <p:stCondLst>
                              <p:cond delay="0"/>
                            </p:stCondLst>
                            <p:childTnLst>
                              <p:par>
                                <p:cTn id="151" presetID="1" presetClass="entr" presetSubtype="0" fill="hold" nodeType="clickEffect">
                                  <p:stCondLst>
                                    <p:cond delay="0"/>
                                  </p:stCondLst>
                                  <p:childTnLst>
                                    <p:set>
                                      <p:cBhvr>
                                        <p:cTn id="152" dur="1" fill="hold">
                                          <p:stCondLst>
                                            <p:cond delay="0"/>
                                          </p:stCondLst>
                                        </p:cTn>
                                        <p:tgtEl>
                                          <p:spTgt spid="818909">
                                            <p:txEl>
                                              <p:pRg st="7" end="7"/>
                                            </p:txEl>
                                          </p:spTgt>
                                        </p:tgtEl>
                                        <p:attrNameLst>
                                          <p:attrName>style.visibility</p:attrName>
                                        </p:attrNameLst>
                                      </p:cBhvr>
                                      <p:to>
                                        <p:strVal val="visible"/>
                                      </p:to>
                                    </p:se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818914"/>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18915"/>
                                        </p:tgtEl>
                                        <p:attrNameLst>
                                          <p:attrName>style.visibility</p:attrName>
                                        </p:attrNameLst>
                                      </p:cBhvr>
                                      <p:to>
                                        <p:strVal val="visible"/>
                                      </p:to>
                                    </p:se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818913"/>
                                        </p:tgtEl>
                                        <p:attrNameLst>
                                          <p:attrName>style.visibility</p:attrName>
                                        </p:attrNameLst>
                                      </p:cBhvr>
                                      <p:to>
                                        <p:strVal val="visible"/>
                                      </p:to>
                                    </p:set>
                                  </p:childTnLst>
                                </p:cTn>
                              </p:par>
                            </p:childTnLst>
                          </p:cTn>
                        </p:par>
                      </p:childTnLst>
                    </p:cTn>
                  </p:par>
                  <p:par>
                    <p:cTn id="163" fill="hold" nodeType="clickPar">
                      <p:stCondLst>
                        <p:cond delay="indefinite"/>
                      </p:stCondLst>
                      <p:childTnLst>
                        <p:par>
                          <p:cTn id="164" fill="hold" nodeType="withGroup">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8189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8845" grpId="0" animBg="1"/>
      <p:bldP spid="818846" grpId="0" animBg="1"/>
      <p:bldP spid="818847" grpId="0" animBg="1"/>
      <p:bldP spid="818848" grpId="0" animBg="1"/>
      <p:bldP spid="818849" grpId="0" animBg="1"/>
      <p:bldP spid="818850" grpId="0" animBg="1"/>
      <p:bldP spid="818851" grpId="0" animBg="1"/>
      <p:bldP spid="818852" grpId="0" animBg="1"/>
      <p:bldP spid="818857" grpId="0" animBg="1"/>
      <p:bldP spid="818858" grpId="0" animBg="1"/>
      <p:bldP spid="818859" grpId="0" animBg="1"/>
      <p:bldP spid="818860" grpId="0" animBg="1"/>
      <p:bldP spid="818861" grpId="0" animBg="1"/>
      <p:bldP spid="818862" grpId="0" animBg="1"/>
      <p:bldP spid="818863" grpId="0" animBg="1"/>
      <p:bldP spid="818864" grpId="0" animBg="1"/>
      <p:bldP spid="818911" grpId="0" animBg="1"/>
      <p:bldP spid="818913" grpId="0" animBg="1"/>
      <p:bldP spid="818914" grpId="0" animBg="1"/>
      <p:bldP spid="8189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Line 4"/>
          <p:cNvSpPr>
            <a:spLocks noChangeAspect="1" noChangeShapeType="1"/>
          </p:cNvSpPr>
          <p:nvPr/>
        </p:nvSpPr>
        <p:spPr bwMode="auto">
          <a:xfrm flipV="1">
            <a:off x="3767345" y="4265710"/>
            <a:ext cx="1468161" cy="1816494"/>
          </a:xfrm>
          <a:prstGeom prst="line">
            <a:avLst/>
          </a:prstGeom>
          <a:noFill/>
          <a:ln w="38100">
            <a:solidFill>
              <a:srgbClr val="FF000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19202" name="Line 2"/>
          <p:cNvSpPr>
            <a:spLocks noChangeShapeType="1"/>
          </p:cNvSpPr>
          <p:nvPr/>
        </p:nvSpPr>
        <p:spPr bwMode="auto">
          <a:xfrm>
            <a:off x="4273901" y="3057525"/>
            <a:ext cx="0" cy="30813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8930" name="Line 4"/>
          <p:cNvSpPr>
            <a:spLocks noChangeAspect="1" noChangeShapeType="1"/>
          </p:cNvSpPr>
          <p:nvPr/>
        </p:nvSpPr>
        <p:spPr bwMode="auto">
          <a:xfrm flipV="1">
            <a:off x="2403828" y="3092968"/>
            <a:ext cx="2390774" cy="295800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8932" name="Line 6"/>
          <p:cNvSpPr>
            <a:spLocks noChangeShapeType="1"/>
          </p:cNvSpPr>
          <p:nvPr/>
        </p:nvSpPr>
        <p:spPr bwMode="auto">
          <a:xfrm>
            <a:off x="2143991" y="4757738"/>
            <a:ext cx="128016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8933" name="Line 7"/>
          <p:cNvSpPr>
            <a:spLocks noChangeShapeType="1"/>
          </p:cNvSpPr>
          <p:nvPr/>
        </p:nvSpPr>
        <p:spPr bwMode="auto">
          <a:xfrm>
            <a:off x="3430939" y="4819650"/>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8931" name="Rectangle 5"/>
          <p:cNvSpPr>
            <a:spLocks noChangeArrowheads="1"/>
          </p:cNvSpPr>
          <p:nvPr/>
        </p:nvSpPr>
        <p:spPr bwMode="auto">
          <a:xfrm rot="18449080">
            <a:off x="4338989" y="2962275"/>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smtClean="0">
                <a:latin typeface="Times New Roman" pitchFamily="18" charset="0"/>
              </a:rPr>
              <a:t>SRAS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38916" name="Rectangle 8"/>
          <p:cNvSpPr>
            <a:spLocks noChangeArrowheads="1"/>
          </p:cNvSpPr>
          <p:nvPr/>
        </p:nvSpPr>
        <p:spPr bwMode="auto">
          <a:xfrm>
            <a:off x="2743200" y="6148388"/>
            <a:ext cx="2882900" cy="6953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sz="1400"/>
          </a:p>
        </p:txBody>
      </p:sp>
      <p:sp>
        <p:nvSpPr>
          <p:cNvPr id="38918" name="Rectangle 10"/>
          <p:cNvSpPr>
            <a:spLocks noChangeArrowheads="1"/>
          </p:cNvSpPr>
          <p:nvPr/>
        </p:nvSpPr>
        <p:spPr bwMode="auto">
          <a:xfrm>
            <a:off x="152400" y="914400"/>
            <a:ext cx="845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800">
                <a:latin typeface="Times New Roman" pitchFamily="18" charset="0"/>
              </a:rPr>
              <a:t>	</a:t>
            </a:r>
            <a:r>
              <a:rPr lang="en-US" altLang="en-US" sz="1800" b="1">
                <a:latin typeface="Times New Roman" pitchFamily="18" charset="0"/>
              </a:rPr>
              <a:t>Recessionary Gap</a:t>
            </a:r>
          </a:p>
        </p:txBody>
      </p:sp>
      <p:sp>
        <p:nvSpPr>
          <p:cNvPr id="38919" name="Rectangle 11"/>
          <p:cNvSpPr>
            <a:spLocks noChangeArrowheads="1"/>
          </p:cNvSpPr>
          <p:nvPr/>
        </p:nvSpPr>
        <p:spPr bwMode="auto">
          <a:xfrm rot="2370374">
            <a:off x="4663673" y="5787737"/>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819212" name="Rectangle 12"/>
          <p:cNvSpPr>
            <a:spLocks noChangeArrowheads="1"/>
          </p:cNvSpPr>
          <p:nvPr/>
        </p:nvSpPr>
        <p:spPr bwMode="auto">
          <a:xfrm>
            <a:off x="941388" y="4608513"/>
            <a:ext cx="1192212" cy="9540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1400" dirty="0" smtClean="0">
                <a:latin typeface="Times New Roman" pitchFamily="18" charset="0"/>
              </a:rPr>
              <a:t>230</a:t>
            </a:r>
            <a:endParaRPr lang="en-US" altLang="en-US" sz="1400" dirty="0">
              <a:latin typeface="Times New Roman" pitchFamily="18" charset="0"/>
            </a:endParaRPr>
          </a:p>
          <a:p>
            <a:pPr algn="r" eaLnBrk="1" hangingPunct="1"/>
            <a:endParaRPr lang="en-US" altLang="en-US" sz="1400" i="1" dirty="0">
              <a:latin typeface="Times New Roman" pitchFamily="18" charset="0"/>
            </a:endParaRPr>
          </a:p>
          <a:p>
            <a:pPr algn="r" eaLnBrk="1" hangingPunct="1"/>
            <a:endParaRPr lang="en-US" altLang="en-US" sz="1400" i="1" dirty="0">
              <a:latin typeface="Times New Roman" pitchFamily="18" charset="0"/>
            </a:endParaRPr>
          </a:p>
          <a:p>
            <a:pPr algn="r" eaLnBrk="1" hangingPunct="1"/>
            <a:endParaRPr lang="en-US" altLang="en-US" sz="1400" i="1" dirty="0">
              <a:latin typeface="Times New Roman" pitchFamily="18" charset="0"/>
            </a:endParaRPr>
          </a:p>
        </p:txBody>
      </p:sp>
      <p:sp>
        <p:nvSpPr>
          <p:cNvPr id="38921" name="Line 13"/>
          <p:cNvSpPr>
            <a:spLocks noChangeAspect="1" noChangeShapeType="1"/>
          </p:cNvSpPr>
          <p:nvPr/>
        </p:nvSpPr>
        <p:spPr bwMode="auto">
          <a:xfrm>
            <a:off x="2164773" y="3714875"/>
            <a:ext cx="2794928" cy="232080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19214" name="Rectangle 14"/>
          <p:cNvSpPr>
            <a:spLocks noChangeArrowheads="1"/>
          </p:cNvSpPr>
          <p:nvPr/>
        </p:nvSpPr>
        <p:spPr bwMode="auto">
          <a:xfrm>
            <a:off x="533400" y="1295400"/>
            <a:ext cx="7696200"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0000"/>
              </a:lnSpc>
            </a:pPr>
            <a:r>
              <a:rPr lang="en-US" altLang="en-US" sz="1600" dirty="0">
                <a:latin typeface="Times New Roman" pitchFamily="18" charset="0"/>
              </a:rPr>
              <a:t>A recessionary gap occurs when GDP is </a:t>
            </a:r>
            <a:r>
              <a:rPr lang="en-US" altLang="en-US" sz="1600" b="1" dirty="0">
                <a:latin typeface="Times New Roman" pitchFamily="18" charset="0"/>
              </a:rPr>
              <a:t>less</a:t>
            </a:r>
            <a:r>
              <a:rPr lang="en-US" altLang="en-US" sz="1600" dirty="0">
                <a:latin typeface="Times New Roman" pitchFamily="18" charset="0"/>
              </a:rPr>
              <a:t> than potential GDP.</a:t>
            </a:r>
          </a:p>
          <a:p>
            <a:pPr lvl="1" eaLnBrk="1" hangingPunct="1">
              <a:lnSpc>
                <a:spcPct val="120000"/>
              </a:lnSpc>
            </a:pPr>
            <a:r>
              <a:rPr lang="en-US" altLang="en-US" sz="1600" dirty="0">
                <a:latin typeface="Times New Roman" pitchFamily="18" charset="0"/>
              </a:rPr>
              <a:t>Resources, capital, and workers are not being fully utilized, and so </a:t>
            </a:r>
            <a:r>
              <a:rPr lang="en-US" altLang="en-US" sz="1600" i="1" dirty="0">
                <a:latin typeface="Times New Roman" pitchFamily="18" charset="0"/>
              </a:rPr>
              <a:t>u </a:t>
            </a:r>
            <a:r>
              <a:rPr lang="en-US" altLang="en-US" sz="1600" dirty="0">
                <a:latin typeface="Times New Roman" pitchFamily="18" charset="0"/>
              </a:rPr>
              <a:t>is high.</a:t>
            </a:r>
          </a:p>
          <a:p>
            <a:pPr lvl="1" eaLnBrk="1" hangingPunct="1">
              <a:lnSpc>
                <a:spcPct val="120000"/>
              </a:lnSpc>
            </a:pPr>
            <a:r>
              <a:rPr lang="en-US" altLang="en-US" sz="1600" dirty="0">
                <a:latin typeface="Times New Roman" pitchFamily="18" charset="0"/>
              </a:rPr>
              <a:t>As a result, there is downward pressure on wages</a:t>
            </a:r>
            <a:endParaRPr lang="en-US" altLang="en-US" sz="1200" dirty="0">
              <a:solidFill>
                <a:srgbClr val="000000"/>
              </a:solidFill>
              <a:latin typeface="Times New Roman" pitchFamily="18" charset="0"/>
            </a:endParaRPr>
          </a:p>
        </p:txBody>
      </p:sp>
      <p:sp>
        <p:nvSpPr>
          <p:cNvPr id="38923" name="Rectangle 15"/>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dirty="0" smtClean="0">
                <a:latin typeface="Times New Roman" pitchFamily="18" charset="0"/>
              </a:rPr>
              <a:t>Unemployment</a:t>
            </a:r>
            <a:endParaRPr lang="en-CA" altLang="en-US" sz="2600" b="1" dirty="0">
              <a:latin typeface="Times New Roman" pitchFamily="18" charset="0"/>
            </a:endParaRPr>
          </a:p>
        </p:txBody>
      </p:sp>
      <p:sp>
        <p:nvSpPr>
          <p:cNvPr id="819217" name="Rectangle 17"/>
          <p:cNvSpPr>
            <a:spLocks noChangeArrowheads="1"/>
          </p:cNvSpPr>
          <p:nvPr/>
        </p:nvSpPr>
        <p:spPr bwMode="auto">
          <a:xfrm>
            <a:off x="2689576" y="6112452"/>
            <a:ext cx="1482725" cy="306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400" dirty="0" smtClean="0">
                <a:latin typeface="Times New Roman" pitchFamily="18" charset="0"/>
                <a:cs typeface="Times New Roman" pitchFamily="18" charset="0"/>
              </a:rPr>
              <a:t>13</a:t>
            </a:r>
            <a:endParaRPr lang="en-US" altLang="en-US" sz="1400" dirty="0">
              <a:latin typeface="Times New Roman" pitchFamily="18" charset="0"/>
            </a:endParaRPr>
          </a:p>
        </p:txBody>
      </p:sp>
      <p:sp>
        <p:nvSpPr>
          <p:cNvPr id="819218" name="Rectangle 18"/>
          <p:cNvSpPr>
            <a:spLocks noChangeArrowheads="1"/>
          </p:cNvSpPr>
          <p:nvPr/>
        </p:nvSpPr>
        <p:spPr bwMode="auto">
          <a:xfrm>
            <a:off x="4038600" y="6159501"/>
            <a:ext cx="457200" cy="336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dirty="0" smtClean="0">
                <a:latin typeface="Times New Roman" pitchFamily="18" charset="0"/>
              </a:rPr>
              <a:t> 15</a:t>
            </a:r>
            <a:endParaRPr lang="en-US" altLang="en-US" sz="1400" dirty="0">
              <a:latin typeface="Times New Roman" pitchFamily="18" charset="0"/>
            </a:endParaRPr>
          </a:p>
        </p:txBody>
      </p:sp>
      <p:sp>
        <p:nvSpPr>
          <p:cNvPr id="38928" name="Line 20"/>
          <p:cNvSpPr>
            <a:spLocks noChangeShapeType="1"/>
          </p:cNvSpPr>
          <p:nvPr/>
        </p:nvSpPr>
        <p:spPr bwMode="auto">
          <a:xfrm>
            <a:off x="2133600" y="2867025"/>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3" name="Rectangle 5"/>
          <p:cNvSpPr>
            <a:spLocks noChangeArrowheads="1"/>
          </p:cNvSpPr>
          <p:nvPr/>
        </p:nvSpPr>
        <p:spPr bwMode="auto">
          <a:xfrm>
            <a:off x="3892901" y="28194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a:latin typeface="Times New Roman" pitchFamily="18" charset="0"/>
              </a:rPr>
              <a:t>L</a:t>
            </a:r>
            <a:r>
              <a:rPr lang="en-US" altLang="en-US" sz="1400" i="1" dirty="0" smtClean="0">
                <a:latin typeface="Times New Roman" pitchFamily="18" charset="0"/>
              </a:rPr>
              <a:t>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24" name="Rectangle 13"/>
          <p:cNvSpPr>
            <a:spLocks noChangeArrowheads="1"/>
          </p:cNvSpPr>
          <p:nvPr/>
        </p:nvSpPr>
        <p:spPr bwMode="auto">
          <a:xfrm>
            <a:off x="1616075" y="2903636"/>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400" i="1" dirty="0">
                <a:latin typeface="Times New Roman" pitchFamily="18" charset="0"/>
              </a:rPr>
              <a:t>PL</a:t>
            </a:r>
          </a:p>
        </p:txBody>
      </p:sp>
      <p:sp>
        <p:nvSpPr>
          <p:cNvPr id="25" name="Rectangle 22"/>
          <p:cNvSpPr>
            <a:spLocks noChangeArrowheads="1"/>
          </p:cNvSpPr>
          <p:nvPr/>
        </p:nvSpPr>
        <p:spPr bwMode="auto">
          <a:xfrm>
            <a:off x="5740399" y="6211608"/>
            <a:ext cx="1143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400" i="1" dirty="0">
                <a:latin typeface="Times New Roman" pitchFamily="18" charset="0"/>
                <a:cs typeface="Times New Roman" pitchFamily="18" charset="0"/>
              </a:rPr>
              <a:t>GDP</a:t>
            </a:r>
            <a:endParaRPr lang="en-US" altLang="en-US" sz="1400" dirty="0">
              <a:latin typeface="Times New Roman" pitchFamily="18" charset="0"/>
            </a:endParaRPr>
          </a:p>
        </p:txBody>
      </p:sp>
      <p:sp>
        <p:nvSpPr>
          <p:cNvPr id="27" name="Rectangle 13"/>
          <p:cNvSpPr>
            <a:spLocks noChangeArrowheads="1"/>
          </p:cNvSpPr>
          <p:nvPr/>
        </p:nvSpPr>
        <p:spPr bwMode="auto">
          <a:xfrm>
            <a:off x="1676400" y="5290136"/>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400" dirty="0" smtClean="0">
                <a:solidFill>
                  <a:srgbClr val="FF0000"/>
                </a:solidFill>
                <a:latin typeface="Times New Roman" pitchFamily="18" charset="0"/>
              </a:rPr>
              <a:t>180</a:t>
            </a:r>
            <a:endParaRPr lang="en-US" altLang="en-US" sz="1400" dirty="0">
              <a:solidFill>
                <a:srgbClr val="FF0000"/>
              </a:solidFill>
              <a:latin typeface="Times New Roman" pitchFamily="18" charset="0"/>
            </a:endParaRPr>
          </a:p>
        </p:txBody>
      </p:sp>
      <p:sp>
        <p:nvSpPr>
          <p:cNvPr id="26" name="Text Box 18"/>
          <p:cNvSpPr txBox="1">
            <a:spLocks noChangeArrowheads="1"/>
          </p:cNvSpPr>
          <p:nvPr/>
        </p:nvSpPr>
        <p:spPr bwMode="auto">
          <a:xfrm>
            <a:off x="6555798" y="4110808"/>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growth = </a:t>
            </a:r>
            <a:endParaRPr lang="en-US" altLang="en-US" sz="1400" dirty="0">
              <a:latin typeface="Times New Roman" pitchFamily="18" charset="0"/>
            </a:endParaRPr>
          </a:p>
        </p:txBody>
      </p:sp>
      <p:sp>
        <p:nvSpPr>
          <p:cNvPr id="28" name="Text Box 18"/>
          <p:cNvSpPr txBox="1">
            <a:spLocks noChangeArrowheads="1"/>
          </p:cNvSpPr>
          <p:nvPr/>
        </p:nvSpPr>
        <p:spPr bwMode="auto">
          <a:xfrm>
            <a:off x="7247179" y="4111823"/>
            <a:ext cx="151582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FF0000"/>
                </a:solidFill>
                <a:latin typeface="Times New Roman" pitchFamily="18" charset="0"/>
              </a:rPr>
              <a:t>15</a:t>
            </a:r>
            <a:r>
              <a:rPr lang="en-US" altLang="en-US" sz="1400" dirty="0" smtClean="0">
                <a:latin typeface="Times New Roman" pitchFamily="18" charset="0"/>
              </a:rPr>
              <a:t>-13)/13 × 100</a:t>
            </a:r>
            <a:endParaRPr lang="en-US" altLang="en-US" sz="1400" dirty="0">
              <a:latin typeface="Times New Roman" pitchFamily="18" charset="0"/>
            </a:endParaRPr>
          </a:p>
        </p:txBody>
      </p:sp>
      <p:sp>
        <p:nvSpPr>
          <p:cNvPr id="29" name="Text Box 18"/>
          <p:cNvSpPr txBox="1">
            <a:spLocks noChangeArrowheads="1"/>
          </p:cNvSpPr>
          <p:nvPr/>
        </p:nvSpPr>
        <p:spPr bwMode="auto">
          <a:xfrm>
            <a:off x="7234188" y="4110808"/>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15.4%</a:t>
            </a:r>
            <a:endParaRPr lang="en-US" altLang="en-US" sz="1400" dirty="0">
              <a:latin typeface="Times New Roman" pitchFamily="18" charset="0"/>
            </a:endParaRPr>
          </a:p>
        </p:txBody>
      </p:sp>
      <p:sp>
        <p:nvSpPr>
          <p:cNvPr id="30" name="Text Box 18"/>
          <p:cNvSpPr txBox="1">
            <a:spLocks noChangeArrowheads="1"/>
          </p:cNvSpPr>
          <p:nvPr/>
        </p:nvSpPr>
        <p:spPr bwMode="auto">
          <a:xfrm>
            <a:off x="6562725" y="3481202"/>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inflation =</a:t>
            </a:r>
            <a:endParaRPr lang="en-US" altLang="en-US" sz="1400" dirty="0">
              <a:latin typeface="Times New Roman" pitchFamily="18" charset="0"/>
            </a:endParaRPr>
          </a:p>
        </p:txBody>
      </p:sp>
      <p:sp>
        <p:nvSpPr>
          <p:cNvPr id="31" name="Text Box 18"/>
          <p:cNvSpPr txBox="1">
            <a:spLocks noChangeArrowheads="1"/>
          </p:cNvSpPr>
          <p:nvPr/>
        </p:nvSpPr>
        <p:spPr bwMode="auto">
          <a:xfrm>
            <a:off x="7332662" y="3481441"/>
            <a:ext cx="173379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FF0000"/>
                </a:solidFill>
                <a:latin typeface="Times New Roman" pitchFamily="18" charset="0"/>
              </a:rPr>
              <a:t>180</a:t>
            </a:r>
            <a:r>
              <a:rPr lang="en-US" altLang="en-US" sz="1400" dirty="0" smtClean="0">
                <a:latin typeface="Times New Roman" pitchFamily="18" charset="0"/>
              </a:rPr>
              <a:t>-230)/230 × 100</a:t>
            </a:r>
            <a:endParaRPr lang="en-US" altLang="en-US" sz="1400" dirty="0">
              <a:latin typeface="Times New Roman" pitchFamily="18" charset="0"/>
            </a:endParaRPr>
          </a:p>
        </p:txBody>
      </p:sp>
      <p:sp>
        <p:nvSpPr>
          <p:cNvPr id="32" name="Text Box 18"/>
          <p:cNvSpPr txBox="1">
            <a:spLocks noChangeArrowheads="1"/>
          </p:cNvSpPr>
          <p:nvPr/>
        </p:nvSpPr>
        <p:spPr bwMode="auto">
          <a:xfrm>
            <a:off x="7330785" y="3481202"/>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-21.7%</a:t>
            </a:r>
            <a:endParaRPr lang="en-US" altLang="en-US" sz="1400" dirty="0">
              <a:latin typeface="Times New Roman" pitchFamily="18" charset="0"/>
            </a:endParaRPr>
          </a:p>
        </p:txBody>
      </p:sp>
      <p:sp>
        <p:nvSpPr>
          <p:cNvPr id="35" name="Line 6"/>
          <p:cNvSpPr>
            <a:spLocks noChangeShapeType="1"/>
          </p:cNvSpPr>
          <p:nvPr/>
        </p:nvSpPr>
        <p:spPr bwMode="auto">
          <a:xfrm>
            <a:off x="2164773" y="5465618"/>
            <a:ext cx="210312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6" name="Line 16"/>
          <p:cNvSpPr>
            <a:spLocks noChangeShapeType="1"/>
          </p:cNvSpPr>
          <p:nvPr/>
        </p:nvSpPr>
        <p:spPr bwMode="auto">
          <a:xfrm>
            <a:off x="2133600" y="6156325"/>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214">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2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3" presetClass="emph" presetSubtype="2" fill="hold" nodeType="withEffect">
                                  <p:stCondLst>
                                    <p:cond delay="0"/>
                                  </p:stCondLst>
                                  <p:childTnLst>
                                    <p:animClr clrSpc="rgb" dir="cw">
                                      <p:cBhvr override="childStyle">
                                        <p:cTn id="16" dur="500" fill="hold"/>
                                        <p:tgtEl>
                                          <p:spTgt spid="819218">
                                            <p:txEl>
                                              <p:pRg st="0" end="0"/>
                                            </p:txEl>
                                          </p:spTgt>
                                        </p:tgtEl>
                                        <p:attrNameLst>
                                          <p:attrName>style.color</p:attrName>
                                        </p:attrNameLst>
                                      </p:cBhvr>
                                      <p:to>
                                        <a:srgbClr val="FF3300"/>
                                      </p:to>
                                    </p:animClr>
                                  </p:childTnLst>
                                </p:cTn>
                              </p:par>
                              <p:par>
                                <p:cTn id="17" presetID="22" presetClass="entr" presetSubtype="2"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right)">
                                      <p:cBhvr>
                                        <p:cTn id="19" dur="500"/>
                                        <p:tgtEl>
                                          <p:spTgt spid="35"/>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31"/>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7" grpId="0"/>
      <p:bldP spid="26" grpId="0"/>
      <p:bldP spid="28" grpId="0"/>
      <p:bldP spid="28" grpId="1"/>
      <p:bldP spid="29" grpId="0"/>
      <p:bldP spid="30" grpId="0"/>
      <p:bldP spid="31" grpId="0"/>
      <p:bldP spid="31" grpId="1"/>
      <p:bldP spid="32" grpId="0"/>
      <p:bldP spid="3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2" name="Rectangle 4"/>
          <p:cNvSpPr>
            <a:spLocks noChangeArrowheads="1"/>
          </p:cNvSpPr>
          <p:nvPr/>
        </p:nvSpPr>
        <p:spPr bwMode="auto">
          <a:xfrm rot="18524659">
            <a:off x="5936000" y="3145082"/>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smtClean="0">
                <a:latin typeface="Times New Roman" pitchFamily="18" charset="0"/>
              </a:rPr>
              <a:t>SRAS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39954" name="Line 6"/>
          <p:cNvSpPr>
            <a:spLocks noChangeAspect="1" noChangeShapeType="1"/>
          </p:cNvSpPr>
          <p:nvPr/>
        </p:nvSpPr>
        <p:spPr bwMode="auto">
          <a:xfrm flipV="1">
            <a:off x="4160838" y="3233092"/>
            <a:ext cx="2252325" cy="2786707"/>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9955" name="Line 7"/>
          <p:cNvSpPr>
            <a:spLocks noChangeShapeType="1"/>
          </p:cNvSpPr>
          <p:nvPr/>
        </p:nvSpPr>
        <p:spPr bwMode="auto">
          <a:xfrm>
            <a:off x="1098550" y="4757738"/>
            <a:ext cx="4069080"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9940" name="Rectangle 8"/>
          <p:cNvSpPr>
            <a:spLocks noChangeArrowheads="1"/>
          </p:cNvSpPr>
          <p:nvPr/>
        </p:nvSpPr>
        <p:spPr bwMode="auto">
          <a:xfrm>
            <a:off x="0" y="3152775"/>
            <a:ext cx="2162175" cy="259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9941" name="Rectangle 9"/>
          <p:cNvSpPr>
            <a:spLocks noChangeArrowheads="1"/>
          </p:cNvSpPr>
          <p:nvPr/>
        </p:nvSpPr>
        <p:spPr bwMode="auto">
          <a:xfrm>
            <a:off x="152400" y="914400"/>
            <a:ext cx="845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800">
                <a:latin typeface="Times New Roman" pitchFamily="18" charset="0"/>
              </a:rPr>
              <a:t>	</a:t>
            </a:r>
            <a:r>
              <a:rPr lang="en-US" altLang="en-US" sz="1800" b="1">
                <a:latin typeface="Times New Roman" pitchFamily="18" charset="0"/>
              </a:rPr>
              <a:t>Inflationary Gap</a:t>
            </a:r>
          </a:p>
        </p:txBody>
      </p:sp>
      <p:sp>
        <p:nvSpPr>
          <p:cNvPr id="39942" name="Rectangle 10"/>
          <p:cNvSpPr>
            <a:spLocks noChangeArrowheads="1"/>
          </p:cNvSpPr>
          <p:nvPr/>
        </p:nvSpPr>
        <p:spPr bwMode="auto">
          <a:xfrm rot="2600913">
            <a:off x="12918918" y="579757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39943" name="Rectangle 11"/>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dirty="0" smtClean="0">
                <a:latin typeface="Times New Roman" pitchFamily="18" charset="0"/>
              </a:rPr>
              <a:t>Unemployment</a:t>
            </a:r>
            <a:endParaRPr lang="en-CA" altLang="en-US" sz="2600" b="1" dirty="0">
              <a:latin typeface="Times New Roman" pitchFamily="18" charset="0"/>
            </a:endParaRPr>
          </a:p>
        </p:txBody>
      </p:sp>
      <p:sp>
        <p:nvSpPr>
          <p:cNvPr id="39944" name="Line 12"/>
          <p:cNvSpPr>
            <a:spLocks noChangeAspect="1" noChangeShapeType="1"/>
          </p:cNvSpPr>
          <p:nvPr/>
        </p:nvSpPr>
        <p:spPr bwMode="auto">
          <a:xfrm>
            <a:off x="3246438" y="3152775"/>
            <a:ext cx="3166725" cy="262952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20237" name="Rectangle 13"/>
          <p:cNvSpPr>
            <a:spLocks noChangeArrowheads="1"/>
          </p:cNvSpPr>
          <p:nvPr/>
        </p:nvSpPr>
        <p:spPr bwMode="auto">
          <a:xfrm>
            <a:off x="152400" y="2590800"/>
            <a:ext cx="1981200" cy="2379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endParaRPr lang="en-US" altLang="en-US" sz="1800" i="1" dirty="0">
              <a:latin typeface="Times New Roman" pitchFamily="18" charset="0"/>
            </a:endParaRPr>
          </a:p>
          <a:p>
            <a:pPr algn="r" eaLnBrk="1" hangingPunct="1"/>
            <a:endParaRPr lang="en-US" altLang="en-US" sz="1800" i="1" dirty="0">
              <a:latin typeface="Times New Roman" pitchFamily="18" charset="0"/>
            </a:endParaRPr>
          </a:p>
          <a:p>
            <a:pPr algn="r" eaLnBrk="1" hangingPunct="1"/>
            <a:endParaRPr lang="en-US" altLang="en-US" sz="1800" i="1" dirty="0">
              <a:latin typeface="Times New Roman" pitchFamily="18" charset="0"/>
            </a:endParaRPr>
          </a:p>
          <a:p>
            <a:pPr algn="r" eaLnBrk="1" hangingPunct="1"/>
            <a:endParaRPr lang="en-US" altLang="en-US" sz="1800" i="1" dirty="0">
              <a:latin typeface="Times New Roman" pitchFamily="18" charset="0"/>
            </a:endParaRPr>
          </a:p>
          <a:p>
            <a:pPr algn="r" eaLnBrk="1" hangingPunct="1"/>
            <a:endParaRPr lang="en-US" altLang="en-US" sz="1800" i="1" dirty="0">
              <a:latin typeface="Times New Roman" pitchFamily="18" charset="0"/>
            </a:endParaRPr>
          </a:p>
          <a:p>
            <a:pPr algn="r" eaLnBrk="1" hangingPunct="1"/>
            <a:endParaRPr lang="en-US" altLang="en-US" sz="1800" i="1" dirty="0">
              <a:latin typeface="Times New Roman" pitchFamily="18" charset="0"/>
            </a:endParaRPr>
          </a:p>
          <a:p>
            <a:pPr algn="r" eaLnBrk="1" hangingPunct="1"/>
            <a:endParaRPr lang="en-US" altLang="en-US" i="1" dirty="0">
              <a:latin typeface="Times New Roman" pitchFamily="18" charset="0"/>
            </a:endParaRPr>
          </a:p>
          <a:p>
            <a:pPr algn="r" eaLnBrk="1" hangingPunct="1"/>
            <a:r>
              <a:rPr lang="en-US" altLang="en-US" sz="1400" dirty="0" smtClean="0">
                <a:latin typeface="Times New Roman" pitchFamily="18" charset="0"/>
              </a:rPr>
              <a:t>230</a:t>
            </a:r>
            <a:endParaRPr lang="en-US" altLang="en-US" sz="1400" dirty="0">
              <a:latin typeface="Times New Roman" pitchFamily="18" charset="0"/>
            </a:endParaRPr>
          </a:p>
        </p:txBody>
      </p:sp>
      <p:sp>
        <p:nvSpPr>
          <p:cNvPr id="820242" name="Rectangle 18"/>
          <p:cNvSpPr>
            <a:spLocks noChangeArrowheads="1"/>
          </p:cNvSpPr>
          <p:nvPr/>
        </p:nvSpPr>
        <p:spPr bwMode="auto">
          <a:xfrm>
            <a:off x="533400" y="1309688"/>
            <a:ext cx="8001000" cy="9787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0000"/>
              </a:lnSpc>
            </a:pPr>
            <a:r>
              <a:rPr lang="en-US" altLang="en-US" sz="1600" dirty="0">
                <a:latin typeface="Times New Roman" pitchFamily="18" charset="0"/>
              </a:rPr>
              <a:t>An inflationary gap occurs when GDP </a:t>
            </a:r>
            <a:r>
              <a:rPr lang="en-US" altLang="en-US" sz="1600" b="1" dirty="0">
                <a:latin typeface="Times New Roman" pitchFamily="18" charset="0"/>
              </a:rPr>
              <a:t>exceeds</a:t>
            </a:r>
            <a:r>
              <a:rPr lang="en-US" altLang="en-US" sz="1600" dirty="0">
                <a:latin typeface="Times New Roman" pitchFamily="18" charset="0"/>
              </a:rPr>
              <a:t> potential GDP.</a:t>
            </a:r>
          </a:p>
          <a:p>
            <a:pPr lvl="1" eaLnBrk="1" hangingPunct="1">
              <a:lnSpc>
                <a:spcPct val="120000"/>
              </a:lnSpc>
            </a:pPr>
            <a:r>
              <a:rPr lang="en-US" altLang="en-US" sz="1600" dirty="0">
                <a:latin typeface="Times New Roman" pitchFamily="18" charset="0"/>
              </a:rPr>
              <a:t>Workers are working overtime and firms are competing for their labor, resulting in low </a:t>
            </a:r>
            <a:r>
              <a:rPr lang="en-US" altLang="en-US" sz="1600" i="1" dirty="0">
                <a:latin typeface="Times New Roman" pitchFamily="18" charset="0"/>
              </a:rPr>
              <a:t>u</a:t>
            </a:r>
            <a:endParaRPr lang="en-US" altLang="en-US" sz="1600" dirty="0">
              <a:latin typeface="Times New Roman" pitchFamily="18" charset="0"/>
            </a:endParaRPr>
          </a:p>
          <a:p>
            <a:pPr lvl="1" eaLnBrk="1" hangingPunct="1">
              <a:lnSpc>
                <a:spcPct val="120000"/>
              </a:lnSpc>
            </a:pPr>
            <a:r>
              <a:rPr lang="en-US" altLang="en-US" sz="1600" dirty="0">
                <a:latin typeface="Times New Roman" pitchFamily="18" charset="0"/>
              </a:rPr>
              <a:t>As a result, there is upward pressure on </a:t>
            </a:r>
            <a:r>
              <a:rPr lang="en-US" altLang="en-US" sz="1600" dirty="0" smtClean="0">
                <a:latin typeface="Times New Roman" pitchFamily="18" charset="0"/>
              </a:rPr>
              <a:t>wages</a:t>
            </a:r>
            <a:endParaRPr lang="en-US" altLang="en-US" sz="900" dirty="0">
              <a:solidFill>
                <a:srgbClr val="000000"/>
              </a:solidFill>
              <a:latin typeface="Times New Roman" pitchFamily="18" charset="0"/>
            </a:endParaRPr>
          </a:p>
        </p:txBody>
      </p:sp>
      <p:sp>
        <p:nvSpPr>
          <p:cNvPr id="39951" name="Line 19"/>
          <p:cNvSpPr>
            <a:spLocks noChangeShapeType="1"/>
          </p:cNvSpPr>
          <p:nvPr/>
        </p:nvSpPr>
        <p:spPr bwMode="auto">
          <a:xfrm>
            <a:off x="2133600" y="2867025"/>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1" name="Rectangle 13"/>
          <p:cNvSpPr>
            <a:spLocks noChangeArrowheads="1"/>
          </p:cNvSpPr>
          <p:nvPr/>
        </p:nvSpPr>
        <p:spPr bwMode="auto">
          <a:xfrm>
            <a:off x="1616075" y="2903636"/>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400" i="1" dirty="0">
                <a:latin typeface="Times New Roman" pitchFamily="18" charset="0"/>
              </a:rPr>
              <a:t>PL</a:t>
            </a:r>
          </a:p>
        </p:txBody>
      </p:sp>
      <p:sp>
        <p:nvSpPr>
          <p:cNvPr id="22" name="Rectangle 13"/>
          <p:cNvSpPr>
            <a:spLocks noChangeArrowheads="1"/>
          </p:cNvSpPr>
          <p:nvPr/>
        </p:nvSpPr>
        <p:spPr bwMode="auto">
          <a:xfrm>
            <a:off x="1676400" y="3830782"/>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400" dirty="0">
                <a:solidFill>
                  <a:srgbClr val="FF0000"/>
                </a:solidFill>
                <a:latin typeface="Times New Roman" pitchFamily="18" charset="0"/>
              </a:rPr>
              <a:t>3</a:t>
            </a:r>
            <a:r>
              <a:rPr lang="en-US" altLang="en-US" sz="1400" dirty="0" smtClean="0">
                <a:solidFill>
                  <a:srgbClr val="FF0000"/>
                </a:solidFill>
                <a:latin typeface="Times New Roman" pitchFamily="18" charset="0"/>
              </a:rPr>
              <a:t>80</a:t>
            </a:r>
            <a:endParaRPr lang="en-US" altLang="en-US" sz="1400" dirty="0">
              <a:solidFill>
                <a:srgbClr val="FF0000"/>
              </a:solidFill>
              <a:latin typeface="Times New Roman" pitchFamily="18" charset="0"/>
            </a:endParaRPr>
          </a:p>
        </p:txBody>
      </p:sp>
      <p:sp>
        <p:nvSpPr>
          <p:cNvPr id="23" name="Text Box 18"/>
          <p:cNvSpPr txBox="1">
            <a:spLocks noChangeArrowheads="1"/>
          </p:cNvSpPr>
          <p:nvPr/>
        </p:nvSpPr>
        <p:spPr bwMode="auto">
          <a:xfrm>
            <a:off x="6555798" y="4110808"/>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growth = </a:t>
            </a:r>
            <a:endParaRPr lang="en-US" altLang="en-US" sz="1400" dirty="0">
              <a:latin typeface="Times New Roman" pitchFamily="18" charset="0"/>
            </a:endParaRPr>
          </a:p>
        </p:txBody>
      </p:sp>
      <p:sp>
        <p:nvSpPr>
          <p:cNvPr id="24" name="Text Box 18"/>
          <p:cNvSpPr txBox="1">
            <a:spLocks noChangeArrowheads="1"/>
          </p:cNvSpPr>
          <p:nvPr/>
        </p:nvSpPr>
        <p:spPr bwMode="auto">
          <a:xfrm>
            <a:off x="7247179" y="4111823"/>
            <a:ext cx="151582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FF0000"/>
                </a:solidFill>
                <a:latin typeface="Times New Roman" pitchFamily="18" charset="0"/>
              </a:rPr>
              <a:t>15</a:t>
            </a:r>
            <a:r>
              <a:rPr lang="en-US" altLang="en-US" sz="1400" dirty="0" smtClean="0">
                <a:latin typeface="Times New Roman" pitchFamily="18" charset="0"/>
              </a:rPr>
              <a:t>-16)/16 × 100</a:t>
            </a:r>
            <a:endParaRPr lang="en-US" altLang="en-US" sz="1400" dirty="0">
              <a:latin typeface="Times New Roman" pitchFamily="18" charset="0"/>
            </a:endParaRPr>
          </a:p>
        </p:txBody>
      </p:sp>
      <p:sp>
        <p:nvSpPr>
          <p:cNvPr id="25" name="Text Box 18"/>
          <p:cNvSpPr txBox="1">
            <a:spLocks noChangeArrowheads="1"/>
          </p:cNvSpPr>
          <p:nvPr/>
        </p:nvSpPr>
        <p:spPr bwMode="auto">
          <a:xfrm>
            <a:off x="7234188" y="4110808"/>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-6.3%</a:t>
            </a:r>
            <a:endParaRPr lang="en-US" altLang="en-US" sz="1400" dirty="0">
              <a:latin typeface="Times New Roman" pitchFamily="18" charset="0"/>
            </a:endParaRPr>
          </a:p>
        </p:txBody>
      </p:sp>
      <p:sp>
        <p:nvSpPr>
          <p:cNvPr id="26" name="Text Box 18"/>
          <p:cNvSpPr txBox="1">
            <a:spLocks noChangeArrowheads="1"/>
          </p:cNvSpPr>
          <p:nvPr/>
        </p:nvSpPr>
        <p:spPr bwMode="auto">
          <a:xfrm>
            <a:off x="6562725" y="3481202"/>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inflation =</a:t>
            </a:r>
            <a:endParaRPr lang="en-US" altLang="en-US" sz="1400" dirty="0">
              <a:latin typeface="Times New Roman" pitchFamily="18" charset="0"/>
            </a:endParaRPr>
          </a:p>
        </p:txBody>
      </p:sp>
      <p:sp>
        <p:nvSpPr>
          <p:cNvPr id="27" name="Text Box 18"/>
          <p:cNvSpPr txBox="1">
            <a:spLocks noChangeArrowheads="1"/>
          </p:cNvSpPr>
          <p:nvPr/>
        </p:nvSpPr>
        <p:spPr bwMode="auto">
          <a:xfrm>
            <a:off x="7332662" y="3480957"/>
            <a:ext cx="173379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a:solidFill>
                  <a:srgbClr val="FF0000"/>
                </a:solidFill>
                <a:latin typeface="Times New Roman" pitchFamily="18" charset="0"/>
              </a:rPr>
              <a:t>3</a:t>
            </a:r>
            <a:r>
              <a:rPr lang="en-US" altLang="en-US" sz="1400" dirty="0" smtClean="0">
                <a:solidFill>
                  <a:srgbClr val="FF0000"/>
                </a:solidFill>
                <a:latin typeface="Times New Roman" pitchFamily="18" charset="0"/>
              </a:rPr>
              <a:t>80</a:t>
            </a:r>
            <a:r>
              <a:rPr lang="en-US" altLang="en-US" sz="1400" dirty="0" smtClean="0">
                <a:latin typeface="Times New Roman" pitchFamily="18" charset="0"/>
              </a:rPr>
              <a:t>-230)/230 × 100</a:t>
            </a:r>
            <a:endParaRPr lang="en-US" altLang="en-US" sz="1400" dirty="0">
              <a:latin typeface="Times New Roman" pitchFamily="18" charset="0"/>
            </a:endParaRPr>
          </a:p>
        </p:txBody>
      </p:sp>
      <p:sp>
        <p:nvSpPr>
          <p:cNvPr id="28" name="Text Box 18"/>
          <p:cNvSpPr txBox="1">
            <a:spLocks noChangeArrowheads="1"/>
          </p:cNvSpPr>
          <p:nvPr/>
        </p:nvSpPr>
        <p:spPr bwMode="auto">
          <a:xfrm>
            <a:off x="7330785" y="3481202"/>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65.2%</a:t>
            </a:r>
            <a:endParaRPr lang="en-US" altLang="en-US" sz="1400" dirty="0">
              <a:latin typeface="Times New Roman" pitchFamily="18" charset="0"/>
            </a:endParaRPr>
          </a:p>
        </p:txBody>
      </p:sp>
      <p:sp>
        <p:nvSpPr>
          <p:cNvPr id="30" name="Line 4"/>
          <p:cNvSpPr>
            <a:spLocks noChangeAspect="1" noChangeShapeType="1"/>
          </p:cNvSpPr>
          <p:nvPr/>
        </p:nvSpPr>
        <p:spPr bwMode="auto">
          <a:xfrm flipV="1">
            <a:off x="3244273" y="3020724"/>
            <a:ext cx="1826140" cy="2259406"/>
          </a:xfrm>
          <a:prstGeom prst="line">
            <a:avLst/>
          </a:prstGeom>
          <a:noFill/>
          <a:ln w="38100">
            <a:solidFill>
              <a:srgbClr val="FF000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1" name="Line 6"/>
          <p:cNvSpPr>
            <a:spLocks noChangeShapeType="1"/>
          </p:cNvSpPr>
          <p:nvPr/>
        </p:nvSpPr>
        <p:spPr bwMode="auto">
          <a:xfrm>
            <a:off x="2156460" y="4003964"/>
            <a:ext cx="2121408"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3" name="Line 2"/>
          <p:cNvSpPr>
            <a:spLocks noChangeShapeType="1"/>
          </p:cNvSpPr>
          <p:nvPr/>
        </p:nvSpPr>
        <p:spPr bwMode="auto">
          <a:xfrm>
            <a:off x="4273901" y="3057525"/>
            <a:ext cx="0" cy="30813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5" name="Rectangle 5"/>
          <p:cNvSpPr>
            <a:spLocks noChangeArrowheads="1"/>
          </p:cNvSpPr>
          <p:nvPr/>
        </p:nvSpPr>
        <p:spPr bwMode="auto">
          <a:xfrm>
            <a:off x="3892901" y="28194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a:latin typeface="Times New Roman" pitchFamily="18" charset="0"/>
              </a:rPr>
              <a:t>L</a:t>
            </a:r>
            <a:r>
              <a:rPr lang="en-US" altLang="en-US" sz="1400" i="1" dirty="0" smtClean="0">
                <a:latin typeface="Times New Roman" pitchFamily="18" charset="0"/>
              </a:rPr>
              <a:t>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38" name="Line 7"/>
          <p:cNvSpPr>
            <a:spLocks noChangeShapeType="1"/>
          </p:cNvSpPr>
          <p:nvPr/>
        </p:nvSpPr>
        <p:spPr bwMode="auto">
          <a:xfrm>
            <a:off x="5167630" y="4822825"/>
            <a:ext cx="0" cy="133667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0" name="Rectangle 17"/>
          <p:cNvSpPr>
            <a:spLocks noChangeArrowheads="1"/>
          </p:cNvSpPr>
          <p:nvPr/>
        </p:nvSpPr>
        <p:spPr bwMode="auto">
          <a:xfrm>
            <a:off x="4430233" y="6140369"/>
            <a:ext cx="1482725" cy="306388"/>
          </a:xfrm>
          <a:prstGeom prst="rect">
            <a:avLst/>
          </a:prstGeom>
          <a:noFill/>
          <a:ln>
            <a:noFill/>
          </a:ln>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400" dirty="0" smtClean="0">
                <a:latin typeface="Times New Roman" pitchFamily="18" charset="0"/>
                <a:cs typeface="Times New Roman" pitchFamily="18" charset="0"/>
              </a:rPr>
              <a:t>16</a:t>
            </a:r>
            <a:endParaRPr lang="en-US" altLang="en-US" sz="1400" dirty="0">
              <a:latin typeface="Times New Roman" pitchFamily="18" charset="0"/>
            </a:endParaRPr>
          </a:p>
        </p:txBody>
      </p:sp>
      <p:sp>
        <p:nvSpPr>
          <p:cNvPr id="41" name="Rectangle 11"/>
          <p:cNvSpPr>
            <a:spLocks noChangeArrowheads="1"/>
          </p:cNvSpPr>
          <p:nvPr/>
        </p:nvSpPr>
        <p:spPr bwMode="auto">
          <a:xfrm rot="2370374">
            <a:off x="6132255" y="5531087"/>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42" name="Rectangle 18"/>
          <p:cNvSpPr>
            <a:spLocks noChangeArrowheads="1"/>
          </p:cNvSpPr>
          <p:nvPr/>
        </p:nvSpPr>
        <p:spPr bwMode="auto">
          <a:xfrm>
            <a:off x="4038600" y="6159501"/>
            <a:ext cx="457200" cy="336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dirty="0" smtClean="0">
                <a:latin typeface="Times New Roman" pitchFamily="18" charset="0"/>
              </a:rPr>
              <a:t> 15</a:t>
            </a:r>
            <a:endParaRPr lang="en-US" altLang="en-US" sz="1400" dirty="0">
              <a:latin typeface="Times New Roman" pitchFamily="18" charset="0"/>
            </a:endParaRPr>
          </a:p>
        </p:txBody>
      </p:sp>
      <p:sp>
        <p:nvSpPr>
          <p:cNvPr id="43" name="Line 16"/>
          <p:cNvSpPr>
            <a:spLocks noChangeShapeType="1"/>
          </p:cNvSpPr>
          <p:nvPr/>
        </p:nvSpPr>
        <p:spPr bwMode="auto">
          <a:xfrm>
            <a:off x="2133600" y="6156325"/>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024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024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3" presetClass="emph" presetSubtype="2" fill="hold" nodeType="withEffect">
                                  <p:stCondLst>
                                    <p:cond delay="0"/>
                                  </p:stCondLst>
                                  <p:childTnLst>
                                    <p:animClr clrSpc="rgb" dir="cw">
                                      <p:cBhvr override="childStyle">
                                        <p:cTn id="16" dur="500" fill="hold"/>
                                        <p:tgtEl>
                                          <p:spTgt spid="42">
                                            <p:txEl>
                                              <p:pRg st="0" end="0"/>
                                            </p:txEl>
                                          </p:spTgt>
                                        </p:tgtEl>
                                        <p:attrNameLst>
                                          <p:attrName>style.color</p:attrName>
                                        </p:attrNameLst>
                                      </p:cBhvr>
                                      <p:to>
                                        <a:srgbClr val="FF3300"/>
                                      </p:to>
                                    </p:animClr>
                                  </p:childTnLst>
                                </p:cTn>
                              </p:par>
                              <p:par>
                                <p:cTn id="17" presetID="22" presetClass="entr" presetSubtype="2"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7"/>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24"/>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4" grpId="1"/>
      <p:bldP spid="25" grpId="0"/>
      <p:bldP spid="26" grpId="0"/>
      <p:bldP spid="27" grpId="0"/>
      <p:bldP spid="27" grpId="1"/>
      <p:bldP spid="28" grpId="0"/>
      <p:bldP spid="30" grpId="0" animBg="1"/>
      <p:bldP spid="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4207127738"/>
              </p:ext>
            </p:extLst>
          </p:nvPr>
        </p:nvGraphicFramePr>
        <p:xfrm>
          <a:off x="869950" y="1581150"/>
          <a:ext cx="7461250" cy="4616450"/>
        </p:xfrm>
        <a:graphic>
          <a:graphicData uri="http://schemas.openxmlformats.org/drawingml/2006/chart">
            <c:chart xmlns:c="http://schemas.openxmlformats.org/drawingml/2006/chart" xmlns:r="http://schemas.openxmlformats.org/officeDocument/2006/relationships" r:id="rId3"/>
          </a:graphicData>
        </a:graphic>
      </p:graphicFrame>
      <p:sp>
        <p:nvSpPr>
          <p:cNvPr id="836611" name="Line 3"/>
          <p:cNvSpPr>
            <a:spLocks noChangeShapeType="1"/>
          </p:cNvSpPr>
          <p:nvPr/>
        </p:nvSpPr>
        <p:spPr bwMode="auto">
          <a:xfrm>
            <a:off x="1676400" y="3124200"/>
            <a:ext cx="6172200" cy="1828800"/>
          </a:xfrm>
          <a:prstGeom prst="line">
            <a:avLst/>
          </a:prstGeom>
          <a:noFill/>
          <a:ln w="508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6612" name="Line 4"/>
          <p:cNvSpPr>
            <a:spLocks noChangeShapeType="1"/>
          </p:cNvSpPr>
          <p:nvPr/>
        </p:nvSpPr>
        <p:spPr bwMode="auto">
          <a:xfrm flipH="1" flipV="1">
            <a:off x="2819400" y="3452813"/>
            <a:ext cx="0" cy="1773237"/>
          </a:xfrm>
          <a:prstGeom prst="line">
            <a:avLst/>
          </a:prstGeom>
          <a:noFill/>
          <a:ln w="952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36613" name="Line 5"/>
          <p:cNvSpPr>
            <a:spLocks noChangeShapeType="1"/>
          </p:cNvSpPr>
          <p:nvPr/>
        </p:nvSpPr>
        <p:spPr bwMode="auto">
          <a:xfrm flipH="1" flipV="1">
            <a:off x="1662113" y="3452813"/>
            <a:ext cx="1157287"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36614" name="Line 6"/>
          <p:cNvSpPr>
            <a:spLocks noChangeShapeType="1"/>
          </p:cNvSpPr>
          <p:nvPr/>
        </p:nvSpPr>
        <p:spPr bwMode="auto">
          <a:xfrm flipH="1" flipV="1">
            <a:off x="6705600" y="4619625"/>
            <a:ext cx="0" cy="547688"/>
          </a:xfrm>
          <a:prstGeom prst="line">
            <a:avLst/>
          </a:prstGeom>
          <a:noFill/>
          <a:ln w="952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36615" name="Line 7"/>
          <p:cNvSpPr>
            <a:spLocks noChangeShapeType="1"/>
          </p:cNvSpPr>
          <p:nvPr/>
        </p:nvSpPr>
        <p:spPr bwMode="auto">
          <a:xfrm flipH="1">
            <a:off x="1676400" y="4629150"/>
            <a:ext cx="50292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176" name="Text Box 9"/>
          <p:cNvSpPr txBox="1">
            <a:spLocks noChangeArrowheads="1"/>
          </p:cNvSpPr>
          <p:nvPr/>
        </p:nvSpPr>
        <p:spPr bwMode="auto">
          <a:xfrm>
            <a:off x="1143000" y="6034088"/>
            <a:ext cx="2514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prstDash val="sysDot"/>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200" b="1"/>
              <a:t>Source:</a:t>
            </a:r>
            <a:r>
              <a:rPr lang="en-US" altLang="en-US" sz="1200" b="1">
                <a:solidFill>
                  <a:srgbClr val="0066FF"/>
                </a:solidFill>
              </a:rPr>
              <a:t> </a:t>
            </a:r>
            <a:r>
              <a:rPr lang="en-US" altLang="en-US" sz="1200" b="1" u="sng">
                <a:solidFill>
                  <a:srgbClr val="0066FF"/>
                </a:solidFill>
              </a:rPr>
              <a:t>http://www.bls.gov/</a:t>
            </a:r>
            <a:r>
              <a:rPr lang="en-US" altLang="en-US" sz="1800"/>
              <a:t> </a:t>
            </a:r>
          </a:p>
        </p:txBody>
      </p:sp>
      <p:sp>
        <p:nvSpPr>
          <p:cNvPr id="7179" name="Rectangle 13"/>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dirty="0" smtClean="0">
                <a:latin typeface="Times New Roman" pitchFamily="18" charset="0"/>
              </a:rPr>
              <a:t>Unemployment </a:t>
            </a:r>
            <a:r>
              <a:rPr lang="en-US" altLang="en-US" sz="2600" b="1" dirty="0">
                <a:latin typeface="Times New Roman" pitchFamily="18" charset="0"/>
              </a:rPr>
              <a:t>&amp; </a:t>
            </a:r>
            <a:r>
              <a:rPr lang="en-US" altLang="en-US" sz="2600" b="1" dirty="0" smtClean="0">
                <a:latin typeface="Times New Roman" pitchFamily="18" charset="0"/>
              </a:rPr>
              <a:t>Inflation</a:t>
            </a:r>
            <a:endParaRPr lang="en-CA" altLang="en-US" sz="2600" b="1" dirty="0">
              <a:latin typeface="Times New Roman" pitchFamily="18" charset="0"/>
            </a:endParaRPr>
          </a:p>
        </p:txBody>
      </p:sp>
      <p:pic>
        <p:nvPicPr>
          <p:cNvPr id="266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7135" y="3124200"/>
            <a:ext cx="342900" cy="140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3133" y="5638800"/>
            <a:ext cx="196215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1"/>
          <p:cNvGrpSpPr/>
          <p:nvPr/>
        </p:nvGrpSpPr>
        <p:grpSpPr>
          <a:xfrm>
            <a:off x="2615162" y="1600200"/>
            <a:ext cx="2130137" cy="485775"/>
            <a:chOff x="2625436" y="1690687"/>
            <a:chExt cx="2130137" cy="485775"/>
          </a:xfrm>
        </p:grpSpPr>
        <p:pic>
          <p:nvPicPr>
            <p:cNvPr id="1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1073" y="1752600"/>
              <a:ext cx="1714500" cy="36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5436" y="1690687"/>
              <a:ext cx="495300"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8" name="Line 9"/>
          <p:cNvSpPr>
            <a:spLocks noChangeShapeType="1"/>
          </p:cNvSpPr>
          <p:nvPr/>
        </p:nvSpPr>
        <p:spPr bwMode="auto">
          <a:xfrm flipV="1">
            <a:off x="1731241" y="2378824"/>
            <a:ext cx="0" cy="2819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10"/>
          <p:cNvSpPr>
            <a:spLocks noChangeShapeType="1"/>
          </p:cNvSpPr>
          <p:nvPr/>
        </p:nvSpPr>
        <p:spPr bwMode="auto">
          <a:xfrm>
            <a:off x="1688118" y="5215598"/>
            <a:ext cx="6400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711317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6611"/>
                                        </p:tgtEl>
                                        <p:attrNameLst>
                                          <p:attrName>style.visibility</p:attrName>
                                        </p:attrNameLst>
                                      </p:cBhvr>
                                      <p:to>
                                        <p:strVal val="visible"/>
                                      </p:to>
                                    </p:set>
                                    <p:animEffect transition="in" filter="wipe(left)">
                                      <p:cBhvr>
                                        <p:cTn id="7" dur="500"/>
                                        <p:tgtEl>
                                          <p:spTgt spid="8366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36612"/>
                                        </p:tgtEl>
                                        <p:attrNameLst>
                                          <p:attrName>style.visibility</p:attrName>
                                        </p:attrNameLst>
                                      </p:cBhvr>
                                      <p:to>
                                        <p:strVal val="visible"/>
                                      </p:to>
                                    </p:set>
                                    <p:animEffect transition="in" filter="wipe(down)">
                                      <p:cBhvr>
                                        <p:cTn id="12" dur="500"/>
                                        <p:tgtEl>
                                          <p:spTgt spid="836612"/>
                                        </p:tgtEl>
                                      </p:cBhvr>
                                    </p:animEffect>
                                  </p:childTnLst>
                                </p:cTn>
                              </p:par>
                            </p:childTnLst>
                          </p:cTn>
                        </p:par>
                        <p:par>
                          <p:cTn id="13" fill="hold" nodeType="afterGroup">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836613"/>
                                        </p:tgtEl>
                                        <p:attrNameLst>
                                          <p:attrName>style.visibility</p:attrName>
                                        </p:attrNameLst>
                                      </p:cBhvr>
                                      <p:to>
                                        <p:strVal val="visible"/>
                                      </p:to>
                                    </p:set>
                                    <p:animEffect transition="in" filter="wipe(right)">
                                      <p:cBhvr>
                                        <p:cTn id="16" dur="500"/>
                                        <p:tgtEl>
                                          <p:spTgt spid="83661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836612"/>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836613"/>
                                        </p:tgtEl>
                                        <p:attrNameLst>
                                          <p:attrName>style.visibility</p:attrName>
                                        </p:attrNameLst>
                                      </p:cBhvr>
                                      <p:to>
                                        <p:strVal val="hidden"/>
                                      </p:to>
                                    </p:set>
                                  </p:childTnLst>
                                </p:cTn>
                              </p:par>
                            </p:childTnLst>
                          </p:cTn>
                        </p:par>
                        <p:par>
                          <p:cTn id="23" fill="hold" nodeType="afterGroup">
                            <p:stCondLst>
                              <p:cond delay="0"/>
                            </p:stCondLst>
                            <p:childTnLst>
                              <p:par>
                                <p:cTn id="24" presetID="22" presetClass="entr" presetSubtype="4" fill="hold" grpId="0" nodeType="afterEffect">
                                  <p:stCondLst>
                                    <p:cond delay="0"/>
                                  </p:stCondLst>
                                  <p:childTnLst>
                                    <p:set>
                                      <p:cBhvr>
                                        <p:cTn id="25" dur="1" fill="hold">
                                          <p:stCondLst>
                                            <p:cond delay="0"/>
                                          </p:stCondLst>
                                        </p:cTn>
                                        <p:tgtEl>
                                          <p:spTgt spid="836614"/>
                                        </p:tgtEl>
                                        <p:attrNameLst>
                                          <p:attrName>style.visibility</p:attrName>
                                        </p:attrNameLst>
                                      </p:cBhvr>
                                      <p:to>
                                        <p:strVal val="visible"/>
                                      </p:to>
                                    </p:set>
                                    <p:animEffect transition="in" filter="wipe(down)">
                                      <p:cBhvr>
                                        <p:cTn id="26" dur="500"/>
                                        <p:tgtEl>
                                          <p:spTgt spid="836614"/>
                                        </p:tgtEl>
                                      </p:cBhvr>
                                    </p:animEffect>
                                  </p:childTnLst>
                                </p:cTn>
                              </p:par>
                            </p:childTnLst>
                          </p:cTn>
                        </p:par>
                        <p:par>
                          <p:cTn id="27" fill="hold" nodeType="afterGroup">
                            <p:stCondLst>
                              <p:cond delay="500"/>
                            </p:stCondLst>
                            <p:childTnLst>
                              <p:par>
                                <p:cTn id="28" presetID="22" presetClass="entr" presetSubtype="2" fill="hold" grpId="0" nodeType="afterEffect">
                                  <p:stCondLst>
                                    <p:cond delay="0"/>
                                  </p:stCondLst>
                                  <p:childTnLst>
                                    <p:set>
                                      <p:cBhvr>
                                        <p:cTn id="29" dur="1" fill="hold">
                                          <p:stCondLst>
                                            <p:cond delay="0"/>
                                          </p:stCondLst>
                                        </p:cTn>
                                        <p:tgtEl>
                                          <p:spTgt spid="836615"/>
                                        </p:tgtEl>
                                        <p:attrNameLst>
                                          <p:attrName>style.visibility</p:attrName>
                                        </p:attrNameLst>
                                      </p:cBhvr>
                                      <p:to>
                                        <p:strVal val="visible"/>
                                      </p:to>
                                    </p:set>
                                    <p:animEffect transition="in" filter="wipe(right)">
                                      <p:cBhvr>
                                        <p:cTn id="30" dur="500"/>
                                        <p:tgtEl>
                                          <p:spTgt spid="836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6611" grpId="0" animBg="1"/>
      <p:bldP spid="836612" grpId="0" animBg="1"/>
      <p:bldP spid="836612" grpId="1" animBg="1"/>
      <p:bldP spid="836613" grpId="0" animBg="1"/>
      <p:bldP spid="836613" grpId="1" animBg="1"/>
      <p:bldP spid="836614" grpId="0" animBg="1"/>
      <p:bldP spid="8366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ph/>
            <p:extLst>
              <p:ext uri="{D42A27DB-BD31-4B8C-83A1-F6EECF244321}">
                <p14:modId xmlns:p14="http://schemas.microsoft.com/office/powerpoint/2010/main" val="529303123"/>
              </p:ext>
            </p:extLst>
          </p:nvPr>
        </p:nvGraphicFramePr>
        <p:xfrm>
          <a:off x="868218" y="1574799"/>
          <a:ext cx="7460488" cy="4616704"/>
        </p:xfrm>
        <a:graphic>
          <a:graphicData uri="http://schemas.openxmlformats.org/drawingml/2006/chart">
            <c:chart xmlns:c="http://schemas.openxmlformats.org/drawingml/2006/chart" xmlns:r="http://schemas.openxmlformats.org/officeDocument/2006/relationships" r:id="rId3"/>
          </a:graphicData>
        </a:graphic>
      </p:graphicFrame>
      <p:sp>
        <p:nvSpPr>
          <p:cNvPr id="838659" name="Line 3"/>
          <p:cNvSpPr>
            <a:spLocks noChangeAspect="1" noChangeShapeType="1"/>
          </p:cNvSpPr>
          <p:nvPr/>
        </p:nvSpPr>
        <p:spPr bwMode="auto">
          <a:xfrm>
            <a:off x="1828800" y="3746500"/>
            <a:ext cx="3200400" cy="1358900"/>
          </a:xfrm>
          <a:prstGeom prst="line">
            <a:avLst/>
          </a:prstGeom>
          <a:noFill/>
          <a:ln w="381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8660" name="Line 4"/>
          <p:cNvSpPr>
            <a:spLocks noChangeAspect="1" noChangeShapeType="1"/>
          </p:cNvSpPr>
          <p:nvPr/>
        </p:nvSpPr>
        <p:spPr bwMode="auto">
          <a:xfrm>
            <a:off x="5791200" y="2581275"/>
            <a:ext cx="1828800" cy="776288"/>
          </a:xfrm>
          <a:prstGeom prst="line">
            <a:avLst/>
          </a:prstGeom>
          <a:noFill/>
          <a:ln w="381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8661" name="Line 5"/>
          <p:cNvSpPr>
            <a:spLocks noChangeAspect="1" noChangeShapeType="1"/>
          </p:cNvSpPr>
          <p:nvPr/>
        </p:nvSpPr>
        <p:spPr bwMode="auto">
          <a:xfrm>
            <a:off x="1905000" y="2895600"/>
            <a:ext cx="4876800" cy="2068512"/>
          </a:xfrm>
          <a:prstGeom prst="line">
            <a:avLst/>
          </a:prstGeom>
          <a:noFill/>
          <a:ln w="381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8662" name="Line 6"/>
          <p:cNvSpPr>
            <a:spLocks noChangeAspect="1" noChangeShapeType="1"/>
          </p:cNvSpPr>
          <p:nvPr/>
        </p:nvSpPr>
        <p:spPr bwMode="auto">
          <a:xfrm>
            <a:off x="3200400" y="2566988"/>
            <a:ext cx="4648200" cy="1971675"/>
          </a:xfrm>
          <a:prstGeom prst="line">
            <a:avLst/>
          </a:prstGeom>
          <a:noFill/>
          <a:ln w="381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9" name="Text Box 7"/>
          <p:cNvSpPr txBox="1">
            <a:spLocks noChangeArrowheads="1"/>
          </p:cNvSpPr>
          <p:nvPr/>
        </p:nvSpPr>
        <p:spPr bwMode="auto">
          <a:xfrm>
            <a:off x="1143000" y="6034088"/>
            <a:ext cx="6477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200" b="1" dirty="0"/>
              <a:t>Source:</a:t>
            </a:r>
            <a:r>
              <a:rPr lang="en-US" altLang="en-US" sz="1200" b="1" dirty="0">
                <a:solidFill>
                  <a:srgbClr val="0066FF"/>
                </a:solidFill>
              </a:rPr>
              <a:t> </a:t>
            </a:r>
            <a:r>
              <a:rPr lang="en-US" altLang="en-US" sz="1200" b="1" u="sng" dirty="0">
                <a:solidFill>
                  <a:srgbClr val="0066FF"/>
                </a:solidFill>
              </a:rPr>
              <a:t>http://www.bls.gov/</a:t>
            </a:r>
            <a:r>
              <a:rPr lang="en-US" altLang="en-US" sz="1800" dirty="0"/>
              <a:t> </a:t>
            </a:r>
          </a:p>
        </p:txBody>
      </p:sp>
      <p:sp>
        <p:nvSpPr>
          <p:cNvPr id="8200" name="Line 9"/>
          <p:cNvSpPr>
            <a:spLocks noChangeShapeType="1"/>
          </p:cNvSpPr>
          <p:nvPr/>
        </p:nvSpPr>
        <p:spPr bwMode="auto">
          <a:xfrm flipV="1">
            <a:off x="1731241" y="2378824"/>
            <a:ext cx="0" cy="2819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Rectangle 13"/>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dirty="0" smtClean="0">
                <a:latin typeface="Times New Roman" pitchFamily="18" charset="0"/>
              </a:rPr>
              <a:t>Unemployment </a:t>
            </a:r>
            <a:r>
              <a:rPr lang="en-US" altLang="en-US" sz="2600" b="1" dirty="0">
                <a:latin typeface="Times New Roman" pitchFamily="18" charset="0"/>
              </a:rPr>
              <a:t>&amp; </a:t>
            </a:r>
            <a:r>
              <a:rPr lang="en-US" altLang="en-US" sz="2600" b="1" dirty="0" smtClean="0">
                <a:latin typeface="Times New Roman" pitchFamily="18" charset="0"/>
              </a:rPr>
              <a:t>Inflation</a:t>
            </a:r>
            <a:endParaRPr lang="en-CA" altLang="en-US" sz="2600" b="1" dirty="0">
              <a:latin typeface="Times New Roman" pitchFamily="18" charset="0"/>
            </a:endParaRPr>
          </a:p>
        </p:txBody>
      </p:sp>
      <p:pic>
        <p:nvPicPr>
          <p:cNvPr id="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7135" y="3124200"/>
            <a:ext cx="342900" cy="140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3133" y="5638800"/>
            <a:ext cx="196215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7" name="Group 16"/>
          <p:cNvGrpSpPr/>
          <p:nvPr/>
        </p:nvGrpSpPr>
        <p:grpSpPr>
          <a:xfrm>
            <a:off x="2615162" y="1600200"/>
            <a:ext cx="2130137" cy="485775"/>
            <a:chOff x="2625436" y="1690687"/>
            <a:chExt cx="2130137" cy="485775"/>
          </a:xfrm>
        </p:grpSpPr>
        <p:pic>
          <p:nvPicPr>
            <p:cNvPr id="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1073" y="1752600"/>
              <a:ext cx="1714500" cy="36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5436" y="1690687"/>
              <a:ext cx="495300"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0" name="Line 10"/>
          <p:cNvSpPr>
            <a:spLocks noChangeShapeType="1"/>
          </p:cNvSpPr>
          <p:nvPr/>
        </p:nvSpPr>
        <p:spPr bwMode="auto">
          <a:xfrm>
            <a:off x="1688118" y="5215598"/>
            <a:ext cx="6400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9833891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xit" presetSubtype="16" fill="hold" grpId="1" nodeType="clickEffect">
                                  <p:stCondLst>
                                    <p:cond delay="0"/>
                                  </p:stCondLst>
                                  <p:childTnLst>
                                    <p:animEffect transition="out" filter="box(in)">
                                      <p:cBhvr>
                                        <p:cTn id="6" dur="500"/>
                                        <p:tgtEl>
                                          <p:spTgt spid="838659"/>
                                        </p:tgtEl>
                                      </p:cBhvr>
                                    </p:animEffect>
                                    <p:set>
                                      <p:cBhvr>
                                        <p:cTn id="7" dur="1" fill="hold">
                                          <p:stCondLst>
                                            <p:cond delay="499"/>
                                          </p:stCondLst>
                                        </p:cTn>
                                        <p:tgtEl>
                                          <p:spTgt spid="838659"/>
                                        </p:tgtEl>
                                        <p:attrNameLst>
                                          <p:attrName>style.visibility</p:attrName>
                                        </p:attrNameLst>
                                      </p:cBhvr>
                                      <p:to>
                                        <p:strVal val="hidden"/>
                                      </p:to>
                                    </p:set>
                                  </p:childTnLst>
                                </p:cTn>
                              </p:par>
                              <p:par>
                                <p:cTn id="8" presetID="4" presetClass="entr" presetSubtype="32" fill="hold" grpId="0" nodeType="withEffect">
                                  <p:stCondLst>
                                    <p:cond delay="0"/>
                                  </p:stCondLst>
                                  <p:childTnLst>
                                    <p:set>
                                      <p:cBhvr>
                                        <p:cTn id="9" dur="1" fill="hold">
                                          <p:stCondLst>
                                            <p:cond delay="0"/>
                                          </p:stCondLst>
                                        </p:cTn>
                                        <p:tgtEl>
                                          <p:spTgt spid="838660"/>
                                        </p:tgtEl>
                                        <p:attrNameLst>
                                          <p:attrName>style.visibility</p:attrName>
                                        </p:attrNameLst>
                                      </p:cBhvr>
                                      <p:to>
                                        <p:strVal val="visible"/>
                                      </p:to>
                                    </p:set>
                                    <p:animEffect transition="in" filter="box(out)">
                                      <p:cBhvr>
                                        <p:cTn id="10" dur="500"/>
                                        <p:tgtEl>
                                          <p:spTgt spid="83866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xit" presetSubtype="16" fill="hold" grpId="1" nodeType="clickEffect">
                                  <p:stCondLst>
                                    <p:cond delay="0"/>
                                  </p:stCondLst>
                                  <p:childTnLst>
                                    <p:animEffect transition="out" filter="box(in)">
                                      <p:cBhvr>
                                        <p:cTn id="14" dur="500"/>
                                        <p:tgtEl>
                                          <p:spTgt spid="838660"/>
                                        </p:tgtEl>
                                      </p:cBhvr>
                                    </p:animEffect>
                                    <p:set>
                                      <p:cBhvr>
                                        <p:cTn id="15" dur="1" fill="hold">
                                          <p:stCondLst>
                                            <p:cond delay="499"/>
                                          </p:stCondLst>
                                        </p:cTn>
                                        <p:tgtEl>
                                          <p:spTgt spid="838660"/>
                                        </p:tgtEl>
                                        <p:attrNameLst>
                                          <p:attrName>style.visibility</p:attrName>
                                        </p:attrNameLst>
                                      </p:cBhvr>
                                      <p:to>
                                        <p:strVal val="hidden"/>
                                      </p:to>
                                    </p:set>
                                  </p:childTnLst>
                                </p:cTn>
                              </p:par>
                              <p:par>
                                <p:cTn id="16" presetID="4" presetClass="entr" presetSubtype="32" fill="hold" grpId="0" nodeType="withEffect">
                                  <p:stCondLst>
                                    <p:cond delay="0"/>
                                  </p:stCondLst>
                                  <p:childTnLst>
                                    <p:set>
                                      <p:cBhvr>
                                        <p:cTn id="17" dur="1" fill="hold">
                                          <p:stCondLst>
                                            <p:cond delay="0"/>
                                          </p:stCondLst>
                                        </p:cTn>
                                        <p:tgtEl>
                                          <p:spTgt spid="838661"/>
                                        </p:tgtEl>
                                        <p:attrNameLst>
                                          <p:attrName>style.visibility</p:attrName>
                                        </p:attrNameLst>
                                      </p:cBhvr>
                                      <p:to>
                                        <p:strVal val="visible"/>
                                      </p:to>
                                    </p:set>
                                    <p:animEffect transition="in" filter="box(out)">
                                      <p:cBhvr>
                                        <p:cTn id="18" dur="500"/>
                                        <p:tgtEl>
                                          <p:spTgt spid="83866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xit" presetSubtype="16" fill="hold" grpId="1" nodeType="clickEffect">
                                  <p:stCondLst>
                                    <p:cond delay="0"/>
                                  </p:stCondLst>
                                  <p:childTnLst>
                                    <p:animEffect transition="out" filter="box(in)">
                                      <p:cBhvr>
                                        <p:cTn id="22" dur="500"/>
                                        <p:tgtEl>
                                          <p:spTgt spid="838661"/>
                                        </p:tgtEl>
                                      </p:cBhvr>
                                    </p:animEffect>
                                    <p:set>
                                      <p:cBhvr>
                                        <p:cTn id="23" dur="1" fill="hold">
                                          <p:stCondLst>
                                            <p:cond delay="499"/>
                                          </p:stCondLst>
                                        </p:cTn>
                                        <p:tgtEl>
                                          <p:spTgt spid="838661"/>
                                        </p:tgtEl>
                                        <p:attrNameLst>
                                          <p:attrName>style.visibility</p:attrName>
                                        </p:attrNameLst>
                                      </p:cBhvr>
                                      <p:to>
                                        <p:strVal val="hidden"/>
                                      </p:to>
                                    </p:set>
                                  </p:childTnLst>
                                </p:cTn>
                              </p:par>
                              <p:par>
                                <p:cTn id="24" presetID="4" presetClass="entr" presetSubtype="32" fill="hold" grpId="0" nodeType="withEffect">
                                  <p:stCondLst>
                                    <p:cond delay="0"/>
                                  </p:stCondLst>
                                  <p:childTnLst>
                                    <p:set>
                                      <p:cBhvr>
                                        <p:cTn id="25" dur="1" fill="hold">
                                          <p:stCondLst>
                                            <p:cond delay="0"/>
                                          </p:stCondLst>
                                        </p:cTn>
                                        <p:tgtEl>
                                          <p:spTgt spid="838662"/>
                                        </p:tgtEl>
                                        <p:attrNameLst>
                                          <p:attrName>style.visibility</p:attrName>
                                        </p:attrNameLst>
                                      </p:cBhvr>
                                      <p:to>
                                        <p:strVal val="visible"/>
                                      </p:to>
                                    </p:set>
                                    <p:animEffect transition="in" filter="box(out)">
                                      <p:cBhvr>
                                        <p:cTn id="26" dur="500"/>
                                        <p:tgtEl>
                                          <p:spTgt spid="838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8659" grpId="1" animBg="1"/>
      <p:bldP spid="838660" grpId="0" animBg="1"/>
      <p:bldP spid="838660" grpId="1" animBg="1"/>
      <p:bldP spid="838661" grpId="0" animBg="1"/>
      <p:bldP spid="838661" grpId="1" animBg="1"/>
      <p:bldP spid="83866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353048" y="1662623"/>
            <a:ext cx="6832251" cy="3999212"/>
          </a:xfrm>
          <a:prstGeom prst="rect">
            <a:avLst/>
          </a:prstGeom>
        </p:spPr>
      </p:pic>
      <p:pic>
        <p:nvPicPr>
          <p:cNvPr id="2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3133" y="5638800"/>
            <a:ext cx="196215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40707" name="Arc 3"/>
          <p:cNvSpPr>
            <a:spLocks/>
          </p:cNvSpPr>
          <p:nvPr/>
        </p:nvSpPr>
        <p:spPr bwMode="auto">
          <a:xfrm rot="9674481">
            <a:off x="3968899" y="3074534"/>
            <a:ext cx="3248025" cy="2251075"/>
          </a:xfrm>
          <a:custGeom>
            <a:avLst/>
            <a:gdLst>
              <a:gd name="T0" fmla="*/ 2147483647 w 21211"/>
              <a:gd name="T1" fmla="*/ 0 h 17874"/>
              <a:gd name="T2" fmla="*/ 2147483647 w 21211"/>
              <a:gd name="T3" fmla="*/ 2147483647 h 17874"/>
              <a:gd name="T4" fmla="*/ 0 w 21211"/>
              <a:gd name="T5" fmla="*/ 2147483647 h 17874"/>
              <a:gd name="T6" fmla="*/ 0 60000 65536"/>
              <a:gd name="T7" fmla="*/ 0 60000 65536"/>
              <a:gd name="T8" fmla="*/ 0 60000 65536"/>
              <a:gd name="T9" fmla="*/ 0 w 21211"/>
              <a:gd name="T10" fmla="*/ 0 h 17874"/>
              <a:gd name="T11" fmla="*/ 21211 w 21211"/>
              <a:gd name="T12" fmla="*/ 17874 h 17874"/>
            </a:gdLst>
            <a:ahLst/>
            <a:cxnLst>
              <a:cxn ang="T6">
                <a:pos x="T0" y="T1"/>
              </a:cxn>
              <a:cxn ang="T7">
                <a:pos x="T2" y="T3"/>
              </a:cxn>
              <a:cxn ang="T8">
                <a:pos x="T4" y="T5"/>
              </a:cxn>
            </a:cxnLst>
            <a:rect l="T9" t="T10" r="T11" b="T12"/>
            <a:pathLst>
              <a:path w="21211" h="17874" fill="none" extrusionOk="0">
                <a:moveTo>
                  <a:pt x="12127" y="-1"/>
                </a:moveTo>
                <a:cubicBezTo>
                  <a:pt x="16862" y="3212"/>
                  <a:pt x="20129" y="8172"/>
                  <a:pt x="21210" y="13792"/>
                </a:cubicBezTo>
              </a:path>
              <a:path w="21211" h="17874" stroke="0" extrusionOk="0">
                <a:moveTo>
                  <a:pt x="12127" y="-1"/>
                </a:moveTo>
                <a:cubicBezTo>
                  <a:pt x="16862" y="3212"/>
                  <a:pt x="20129" y="8172"/>
                  <a:pt x="21210" y="13792"/>
                </a:cubicBezTo>
                <a:lnTo>
                  <a:pt x="0" y="17874"/>
                </a:lnTo>
                <a:lnTo>
                  <a:pt x="12127" y="-1"/>
                </a:lnTo>
                <a:close/>
              </a:path>
            </a:pathLst>
          </a:custGeom>
          <a:noFill/>
          <a:ln w="28575">
            <a:solidFill>
              <a:srgbClr val="990099"/>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40712" name="Line 8"/>
          <p:cNvSpPr>
            <a:spLocks noChangeAspect="1" noChangeShapeType="1"/>
          </p:cNvSpPr>
          <p:nvPr/>
        </p:nvSpPr>
        <p:spPr bwMode="auto">
          <a:xfrm flipH="1" flipV="1">
            <a:off x="1753951" y="3536373"/>
            <a:ext cx="5991225" cy="1490663"/>
          </a:xfrm>
          <a:prstGeom prst="line">
            <a:avLst/>
          </a:prstGeom>
          <a:noFill/>
          <a:ln w="50800">
            <a:solidFill>
              <a:srgbClr val="99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0713" name="Line 9"/>
          <p:cNvSpPr>
            <a:spLocks noChangeShapeType="1"/>
          </p:cNvSpPr>
          <p:nvPr/>
        </p:nvSpPr>
        <p:spPr bwMode="auto">
          <a:xfrm flipV="1">
            <a:off x="2231066" y="3662363"/>
            <a:ext cx="0" cy="376237"/>
          </a:xfrm>
          <a:prstGeom prst="line">
            <a:avLst/>
          </a:prstGeom>
          <a:noFill/>
          <a:ln w="952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40714" name="Line 10"/>
          <p:cNvSpPr>
            <a:spLocks noChangeShapeType="1"/>
          </p:cNvSpPr>
          <p:nvPr/>
        </p:nvSpPr>
        <p:spPr bwMode="auto">
          <a:xfrm flipH="1" flipV="1">
            <a:off x="1645279" y="3667125"/>
            <a:ext cx="566737"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840715" name="Line 11"/>
          <p:cNvSpPr>
            <a:spLocks noChangeShapeType="1"/>
          </p:cNvSpPr>
          <p:nvPr/>
        </p:nvSpPr>
        <p:spPr bwMode="auto">
          <a:xfrm>
            <a:off x="6955466" y="4063279"/>
            <a:ext cx="0" cy="762000"/>
          </a:xfrm>
          <a:prstGeom prst="line">
            <a:avLst/>
          </a:prstGeom>
          <a:noFill/>
          <a:ln w="9525">
            <a:solidFill>
              <a:srgbClr val="000000"/>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840716" name="Line 12"/>
          <p:cNvSpPr>
            <a:spLocks noChangeShapeType="1"/>
          </p:cNvSpPr>
          <p:nvPr/>
        </p:nvSpPr>
        <p:spPr bwMode="auto">
          <a:xfrm flipH="1" flipV="1">
            <a:off x="1734035" y="4810125"/>
            <a:ext cx="5224463" cy="476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9226" name="Line 13"/>
          <p:cNvSpPr>
            <a:spLocks noChangeShapeType="1"/>
          </p:cNvSpPr>
          <p:nvPr/>
        </p:nvSpPr>
        <p:spPr bwMode="auto">
          <a:xfrm flipV="1">
            <a:off x="1728839" y="2393950"/>
            <a:ext cx="0" cy="3200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27" name="Line 15"/>
          <p:cNvSpPr>
            <a:spLocks noChangeShapeType="1"/>
          </p:cNvSpPr>
          <p:nvPr/>
        </p:nvSpPr>
        <p:spPr bwMode="auto">
          <a:xfrm>
            <a:off x="1714943" y="4055341"/>
            <a:ext cx="63277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0720" name="Line 16"/>
          <p:cNvSpPr>
            <a:spLocks noChangeShapeType="1"/>
          </p:cNvSpPr>
          <p:nvPr/>
        </p:nvSpPr>
        <p:spPr bwMode="auto">
          <a:xfrm flipV="1">
            <a:off x="3578421" y="4048991"/>
            <a:ext cx="228600" cy="0"/>
          </a:xfrm>
          <a:prstGeom prst="line">
            <a:avLst/>
          </a:prstGeom>
          <a:noFill/>
          <a:ln w="9525">
            <a:solidFill>
              <a:schemeClr val="tx1"/>
            </a:solidFill>
            <a:round/>
            <a:headEnd/>
            <a:tailEnd type="oval" w="lg" len="lg"/>
          </a:ln>
          <a:extLst>
            <a:ext uri="{909E8E84-426E-40DD-AFC4-6F175D3DCCD1}">
              <a14:hiddenFill xmlns:a14="http://schemas.microsoft.com/office/drawing/2010/main">
                <a:noFill/>
              </a14:hiddenFill>
            </a:ext>
          </a:extLst>
        </p:spPr>
        <p:txBody>
          <a:bodyPr/>
          <a:lstStyle/>
          <a:p>
            <a:endParaRPr lang="en-US"/>
          </a:p>
        </p:txBody>
      </p:sp>
      <p:sp>
        <p:nvSpPr>
          <p:cNvPr id="15" name="Rectangle 13"/>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dirty="0" smtClean="0">
                <a:latin typeface="Times New Roman" pitchFamily="18" charset="0"/>
              </a:rPr>
              <a:t>Unemployment </a:t>
            </a:r>
            <a:r>
              <a:rPr lang="en-US" altLang="en-US" sz="2600" b="1" dirty="0">
                <a:latin typeface="Times New Roman" pitchFamily="18" charset="0"/>
              </a:rPr>
              <a:t>&amp; </a:t>
            </a:r>
            <a:r>
              <a:rPr lang="en-US" altLang="en-US" sz="2600" b="1" dirty="0" smtClean="0">
                <a:latin typeface="Times New Roman" pitchFamily="18" charset="0"/>
              </a:rPr>
              <a:t>Inflation</a:t>
            </a:r>
            <a:endParaRPr lang="en-CA" altLang="en-US" sz="2600" b="1" dirty="0">
              <a:latin typeface="Times New Roman" pitchFamily="18" charset="0"/>
            </a:endParaRPr>
          </a:p>
        </p:txBody>
      </p:sp>
      <p:sp>
        <p:nvSpPr>
          <p:cNvPr id="17" name="Text Box 25"/>
          <p:cNvSpPr txBox="1">
            <a:spLocks noChangeArrowheads="1"/>
          </p:cNvSpPr>
          <p:nvPr/>
        </p:nvSpPr>
        <p:spPr bwMode="auto">
          <a:xfrm>
            <a:off x="5507666" y="5097009"/>
            <a:ext cx="1857375" cy="944563"/>
          </a:xfrm>
          <a:prstGeom prst="rect">
            <a:avLst/>
          </a:prstGeom>
          <a:solidFill>
            <a:schemeClr val="bg1"/>
          </a:solidFill>
          <a:ln w="28575">
            <a:solidFill>
              <a:srgbClr val="990099"/>
            </a:solidFill>
            <a:miter lim="800000"/>
            <a:headEnd/>
            <a:tailEnd/>
          </a:ln>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spcBef>
                <a:spcPct val="50000"/>
              </a:spcBef>
            </a:pPr>
            <a:r>
              <a:rPr lang="en-US" altLang="en-US" sz="1800" b="1">
                <a:solidFill>
                  <a:srgbClr val="990099"/>
                </a:solidFill>
              </a:rPr>
              <a:t>NAIRU or Natural Rate of unemployment</a:t>
            </a:r>
          </a:p>
        </p:txBody>
      </p:sp>
      <p:grpSp>
        <p:nvGrpSpPr>
          <p:cNvPr id="2" name="Group 1"/>
          <p:cNvGrpSpPr/>
          <p:nvPr/>
        </p:nvGrpSpPr>
        <p:grpSpPr>
          <a:xfrm>
            <a:off x="987135" y="3124200"/>
            <a:ext cx="342900" cy="1766454"/>
            <a:chOff x="987135" y="3124200"/>
            <a:chExt cx="342900" cy="1766454"/>
          </a:xfrm>
        </p:grpSpPr>
        <p:pic>
          <p:nvPicPr>
            <p:cNvPr id="1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7135" y="3124200"/>
              <a:ext cx="342900" cy="140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4471554"/>
              <a:ext cx="266700" cy="41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7" name="Text Box 7"/>
          <p:cNvSpPr txBox="1">
            <a:spLocks noChangeArrowheads="1"/>
          </p:cNvSpPr>
          <p:nvPr/>
        </p:nvSpPr>
        <p:spPr bwMode="auto">
          <a:xfrm>
            <a:off x="1143000" y="6034088"/>
            <a:ext cx="6477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200" b="1" dirty="0"/>
              <a:t>Source:</a:t>
            </a:r>
            <a:r>
              <a:rPr lang="en-US" altLang="en-US" sz="1200" b="1" dirty="0">
                <a:solidFill>
                  <a:srgbClr val="0066FF"/>
                </a:solidFill>
              </a:rPr>
              <a:t> </a:t>
            </a:r>
            <a:r>
              <a:rPr lang="en-US" altLang="en-US" sz="1200" b="1" u="sng" dirty="0">
                <a:solidFill>
                  <a:srgbClr val="0066FF"/>
                </a:solidFill>
              </a:rPr>
              <a:t>http://www.bls.gov/</a:t>
            </a:r>
            <a:r>
              <a:rPr lang="en-US" altLang="en-US" sz="1800" dirty="0"/>
              <a:t> </a:t>
            </a:r>
          </a:p>
        </p:txBody>
      </p:sp>
    </p:spTree>
    <p:extLst>
      <p:ext uri="{BB962C8B-B14F-4D97-AF65-F5344CB8AC3E}">
        <p14:creationId xmlns:p14="http://schemas.microsoft.com/office/powerpoint/2010/main" val="37875158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0712"/>
                                        </p:tgtEl>
                                        <p:attrNameLst>
                                          <p:attrName>style.visibility</p:attrName>
                                        </p:attrNameLst>
                                      </p:cBhvr>
                                      <p:to>
                                        <p:strVal val="visible"/>
                                      </p:to>
                                    </p:set>
                                    <p:animEffect transition="in" filter="wipe(left)">
                                      <p:cBhvr>
                                        <p:cTn id="7" dur="500"/>
                                        <p:tgtEl>
                                          <p:spTgt spid="8407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40715"/>
                                        </p:tgtEl>
                                        <p:attrNameLst>
                                          <p:attrName>style.visibility</p:attrName>
                                        </p:attrNameLst>
                                      </p:cBhvr>
                                      <p:to>
                                        <p:strVal val="visible"/>
                                      </p:to>
                                    </p:set>
                                    <p:animEffect transition="in" filter="wipe(up)">
                                      <p:cBhvr>
                                        <p:cTn id="12" dur="500"/>
                                        <p:tgtEl>
                                          <p:spTgt spid="840715"/>
                                        </p:tgtEl>
                                      </p:cBhvr>
                                    </p:animEffect>
                                  </p:childTnLst>
                                </p:cTn>
                              </p:par>
                            </p:childTnLst>
                          </p:cTn>
                        </p:par>
                        <p:par>
                          <p:cTn id="13" fill="hold" nodeType="afterGroup">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840716"/>
                                        </p:tgtEl>
                                        <p:attrNameLst>
                                          <p:attrName>style.visibility</p:attrName>
                                        </p:attrNameLst>
                                      </p:cBhvr>
                                      <p:to>
                                        <p:strVal val="visible"/>
                                      </p:to>
                                    </p:set>
                                    <p:animEffect transition="in" filter="wipe(right)">
                                      <p:cBhvr>
                                        <p:cTn id="16" dur="500"/>
                                        <p:tgtEl>
                                          <p:spTgt spid="84071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840715"/>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840716"/>
                                        </p:tgtEl>
                                        <p:attrNameLst>
                                          <p:attrName>style.visibility</p:attrName>
                                        </p:attrNameLst>
                                      </p:cBhvr>
                                      <p:to>
                                        <p:strVal val="hidden"/>
                                      </p:to>
                                    </p:set>
                                  </p:childTnLst>
                                </p:cTn>
                              </p:par>
                            </p:childTnLst>
                          </p:cTn>
                        </p:par>
                        <p:par>
                          <p:cTn id="23" fill="hold" nodeType="afterGroup">
                            <p:stCondLst>
                              <p:cond delay="0"/>
                            </p:stCondLst>
                            <p:childTnLst>
                              <p:par>
                                <p:cTn id="24" presetID="22" presetClass="entr" presetSubtype="4" fill="hold" grpId="0" nodeType="afterEffect">
                                  <p:stCondLst>
                                    <p:cond delay="0"/>
                                  </p:stCondLst>
                                  <p:childTnLst>
                                    <p:set>
                                      <p:cBhvr>
                                        <p:cTn id="25" dur="1" fill="hold">
                                          <p:stCondLst>
                                            <p:cond delay="0"/>
                                          </p:stCondLst>
                                        </p:cTn>
                                        <p:tgtEl>
                                          <p:spTgt spid="840713"/>
                                        </p:tgtEl>
                                        <p:attrNameLst>
                                          <p:attrName>style.visibility</p:attrName>
                                        </p:attrNameLst>
                                      </p:cBhvr>
                                      <p:to>
                                        <p:strVal val="visible"/>
                                      </p:to>
                                    </p:set>
                                    <p:animEffect transition="in" filter="wipe(down)">
                                      <p:cBhvr>
                                        <p:cTn id="26" dur="500"/>
                                        <p:tgtEl>
                                          <p:spTgt spid="840713"/>
                                        </p:tgtEl>
                                      </p:cBhvr>
                                    </p:animEffect>
                                  </p:childTnLst>
                                </p:cTn>
                              </p:par>
                            </p:childTnLst>
                          </p:cTn>
                        </p:par>
                        <p:par>
                          <p:cTn id="27" fill="hold" nodeType="afterGroup">
                            <p:stCondLst>
                              <p:cond delay="500"/>
                            </p:stCondLst>
                            <p:childTnLst>
                              <p:par>
                                <p:cTn id="28" presetID="22" presetClass="entr" presetSubtype="2" fill="hold" grpId="0" nodeType="afterEffect">
                                  <p:stCondLst>
                                    <p:cond delay="0"/>
                                  </p:stCondLst>
                                  <p:childTnLst>
                                    <p:set>
                                      <p:cBhvr>
                                        <p:cTn id="29" dur="1" fill="hold">
                                          <p:stCondLst>
                                            <p:cond delay="0"/>
                                          </p:stCondLst>
                                        </p:cTn>
                                        <p:tgtEl>
                                          <p:spTgt spid="840714"/>
                                        </p:tgtEl>
                                        <p:attrNameLst>
                                          <p:attrName>style.visibility</p:attrName>
                                        </p:attrNameLst>
                                      </p:cBhvr>
                                      <p:to>
                                        <p:strVal val="visible"/>
                                      </p:to>
                                    </p:set>
                                    <p:animEffect transition="in" filter="wipe(right)">
                                      <p:cBhvr>
                                        <p:cTn id="30" dur="500"/>
                                        <p:tgtEl>
                                          <p:spTgt spid="840714"/>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840713"/>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840714"/>
                                        </p:tgtEl>
                                        <p:attrNameLst>
                                          <p:attrName>style.visibility</p:attrName>
                                        </p:attrNameLst>
                                      </p:cBhvr>
                                      <p:to>
                                        <p:strVal val="hidden"/>
                                      </p:to>
                                    </p:set>
                                  </p:childTnLst>
                                </p:cTn>
                              </p:par>
                            </p:childTnLst>
                          </p:cTn>
                        </p:par>
                        <p:par>
                          <p:cTn id="39" fill="hold" nodeType="afterGroup">
                            <p:stCondLst>
                              <p:cond delay="0"/>
                            </p:stCondLst>
                            <p:childTnLst>
                              <p:par>
                                <p:cTn id="40" presetID="22" presetClass="entr" presetSubtype="4" fill="hold" grpId="0" nodeType="afterEffect">
                                  <p:stCondLst>
                                    <p:cond delay="0"/>
                                  </p:stCondLst>
                                  <p:childTnLst>
                                    <p:set>
                                      <p:cBhvr>
                                        <p:cTn id="41" dur="1" fill="hold">
                                          <p:stCondLst>
                                            <p:cond delay="0"/>
                                          </p:stCondLst>
                                        </p:cTn>
                                        <p:tgtEl>
                                          <p:spTgt spid="840707"/>
                                        </p:tgtEl>
                                        <p:attrNameLst>
                                          <p:attrName>style.visibility</p:attrName>
                                        </p:attrNameLst>
                                      </p:cBhvr>
                                      <p:to>
                                        <p:strVal val="visible"/>
                                      </p:to>
                                    </p:set>
                                    <p:animEffect transition="in" filter="wipe(down)">
                                      <p:cBhvr>
                                        <p:cTn id="42" dur="500"/>
                                        <p:tgtEl>
                                          <p:spTgt spid="840707"/>
                                        </p:tgtEl>
                                      </p:cBhvr>
                                    </p:animEffect>
                                  </p:childTnLst>
                                </p:cTn>
                              </p:par>
                            </p:childTnLst>
                          </p:cTn>
                        </p:par>
                        <p:par>
                          <p:cTn id="43" fill="hold" nodeType="afterGroup">
                            <p:stCondLst>
                              <p:cond delay="500"/>
                            </p:stCondLst>
                            <p:childTnLst>
                              <p:par>
                                <p:cTn id="44" presetID="1" presetClass="entr" presetSubtype="0" fill="hold" grpId="0" nodeType="afterEffect">
                                  <p:stCondLst>
                                    <p:cond delay="0"/>
                                  </p:stCondLst>
                                  <p:childTnLst>
                                    <p:set>
                                      <p:cBhvr>
                                        <p:cTn id="45" dur="1" fill="hold">
                                          <p:stCondLst>
                                            <p:cond delay="0"/>
                                          </p:stCondLst>
                                        </p:cTn>
                                        <p:tgtEl>
                                          <p:spTgt spid="8407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0707" grpId="0" animBg="1"/>
      <p:bldP spid="840712" grpId="0" animBg="1"/>
      <p:bldP spid="840713" grpId="0" animBg="1"/>
      <p:bldP spid="840713" grpId="1" animBg="1"/>
      <p:bldP spid="840714" grpId="0" animBg="1"/>
      <p:bldP spid="840714" grpId="1" animBg="1"/>
      <p:bldP spid="840715" grpId="0" animBg="1"/>
      <p:bldP spid="840715" grpId="1" animBg="1"/>
      <p:bldP spid="840716" grpId="0" animBg="1"/>
      <p:bldP spid="840716" grpId="1" animBg="1"/>
      <p:bldP spid="840720"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63" name="Picture 3" descr="fig290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912813"/>
            <a:ext cx="3763963" cy="571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1012" name="Picture 4" descr="fig29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912813"/>
            <a:ext cx="3763963" cy="571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1013" name="Picture 5" descr="fig29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912813"/>
            <a:ext cx="3763963" cy="571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1014" name="Picture 6" descr="fig2902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914400"/>
            <a:ext cx="3763963"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1015" name="Rectangle 7"/>
          <p:cNvSpPr>
            <a:spLocks noChangeArrowheads="1"/>
          </p:cNvSpPr>
          <p:nvPr/>
        </p:nvSpPr>
        <p:spPr bwMode="auto">
          <a:xfrm>
            <a:off x="377825" y="1241425"/>
            <a:ext cx="3965575" cy="49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800" b="1" dirty="0">
                <a:latin typeface="Times New Roman" pitchFamily="18" charset="0"/>
              </a:rPr>
              <a:t>The business cycle</a:t>
            </a: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700" b="1"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Recessions began in mid-1990 and in first quarter of 2001.</a:t>
            </a:r>
            <a:endParaRPr lang="en-US" altLang="en-US" sz="1400" b="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b="1"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The longest expansion in U.S. history ran from the March 1991 to March 2001.</a:t>
            </a:r>
            <a:r>
              <a:rPr lang="en-US" altLang="en-US" sz="1400" dirty="0">
                <a:latin typeface="Times New Roman" pitchFamily="18" charset="0"/>
              </a:rPr>
              <a:t> </a:t>
            </a:r>
          </a:p>
          <a:p>
            <a:pPr eaLnBrk="1" hangingPunct="1">
              <a:lnSpc>
                <a:spcPct val="90000"/>
              </a:lnSpc>
              <a:spcBef>
                <a:spcPct val="20000"/>
              </a:spcBef>
              <a:buClr>
                <a:schemeClr val="tx1"/>
              </a:buClr>
              <a:buFont typeface="Wingdings" pitchFamily="2" charset="2"/>
              <a:buNone/>
            </a:pPr>
            <a:endParaRPr lang="en-US" altLang="en-US" sz="1400" dirty="0">
              <a:latin typeface="Times New Roman" pitchFamily="18" charset="0"/>
            </a:endParaRPr>
          </a:p>
        </p:txBody>
      </p:sp>
      <p:sp>
        <p:nvSpPr>
          <p:cNvPr id="811016" name="Rectangle 8"/>
          <p:cNvSpPr>
            <a:spLocks noChangeArrowheads="1"/>
          </p:cNvSpPr>
          <p:nvPr/>
        </p:nvSpPr>
        <p:spPr bwMode="auto">
          <a:xfrm>
            <a:off x="5703888" y="915988"/>
            <a:ext cx="76200" cy="5713412"/>
          </a:xfrm>
          <a:prstGeom prst="rect">
            <a:avLst/>
          </a:prstGeom>
          <a:solidFill>
            <a:srgbClr val="E5003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1017" name="Rectangle 9"/>
          <p:cNvSpPr>
            <a:spLocks noChangeArrowheads="1"/>
          </p:cNvSpPr>
          <p:nvPr/>
        </p:nvSpPr>
        <p:spPr bwMode="auto">
          <a:xfrm>
            <a:off x="7315200" y="914400"/>
            <a:ext cx="76200" cy="5713413"/>
          </a:xfrm>
          <a:prstGeom prst="rect">
            <a:avLst/>
          </a:prstGeom>
          <a:solidFill>
            <a:srgbClr val="E5003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40962" name="Rectangle 2"/>
          <p:cNvSpPr>
            <a:spLocks noGrp="1" noChangeArrowheads="1"/>
          </p:cNvSpPr>
          <p:nvPr>
            <p:ph type="body" idx="1"/>
          </p:nvPr>
        </p:nvSpPr>
        <p:spPr>
          <a:xfrm>
            <a:off x="381000" y="1752600"/>
            <a:ext cx="3810000" cy="990600"/>
          </a:xfrm>
        </p:spPr>
        <p:txBody>
          <a:bodyPr/>
          <a:lstStyle/>
          <a:p>
            <a:pPr marL="344488" indent="-344488" eaLnBrk="1" hangingPunct="1">
              <a:lnSpc>
                <a:spcPct val="90000"/>
              </a:lnSpc>
              <a:spcBef>
                <a:spcPct val="0"/>
              </a:spcBef>
              <a:buClrTx/>
              <a:buFontTx/>
              <a:buChar char="•"/>
            </a:pPr>
            <a:r>
              <a:rPr lang="en-US" altLang="en-US" sz="1600" b="0" dirty="0" smtClean="0"/>
              <a:t>The figure shows the recent cycles in real GDP.</a:t>
            </a:r>
          </a:p>
        </p:txBody>
      </p:sp>
      <p:sp>
        <p:nvSpPr>
          <p:cNvPr id="11" name="Rectangle 13"/>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dirty="0" smtClean="0">
                <a:latin typeface="Times New Roman" pitchFamily="18" charset="0"/>
              </a:rPr>
              <a:t>Unemployment, Inflation &amp; Economic Growth</a:t>
            </a:r>
            <a:endParaRPr lang="en-CA" altLang="en-US" sz="2600" b="1" dirty="0">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11012"/>
                                        </p:tgtEl>
                                        <p:attrNameLst>
                                          <p:attrName>style.visibility</p:attrName>
                                        </p:attrNameLst>
                                      </p:cBhvr>
                                      <p:to>
                                        <p:strVal val="visible"/>
                                      </p:to>
                                    </p:set>
                                    <p:animEffect transition="in" filter="wipe(left)">
                                      <p:cBhvr>
                                        <p:cTn id="7" dur="1000"/>
                                        <p:tgtEl>
                                          <p:spTgt spid="811012"/>
                                        </p:tgtEl>
                                      </p:cBhvr>
                                    </p:animEffect>
                                  </p:childTnLst>
                                </p:cTn>
                              </p:par>
                            </p:childTnLst>
                          </p:cTn>
                        </p:par>
                      </p:childTnLst>
                    </p:cTn>
                  </p:par>
                  <p:par>
                    <p:cTn id="8" fill="hold">
                      <p:stCondLst>
                        <p:cond delay="indefinite"/>
                      </p:stCondLst>
                      <p:childTnLst>
                        <p:par>
                          <p:cTn id="9" fill="hold" nodeType="after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11013"/>
                                        </p:tgtEl>
                                        <p:attrNameLst>
                                          <p:attrName>style.visibility</p:attrName>
                                        </p:attrNameLst>
                                      </p:cBhvr>
                                      <p:to>
                                        <p:strVal val="visible"/>
                                      </p:to>
                                    </p:set>
                                    <p:animEffect transition="in" filter="wipe(left)">
                                      <p:cBhvr>
                                        <p:cTn id="12" dur="1000"/>
                                        <p:tgtEl>
                                          <p:spTgt spid="8110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811015">
                                            <p:txEl>
                                              <p:pRg st="7" end="7"/>
                                            </p:txEl>
                                          </p:spTgt>
                                        </p:tgtEl>
                                        <p:attrNameLst>
                                          <p:attrName>style.visibility</p:attrName>
                                        </p:attrNameLst>
                                      </p:cBhvr>
                                      <p:to>
                                        <p:strVal val="visible"/>
                                      </p:to>
                                    </p:set>
                                  </p:childTnLst>
                                </p:cTn>
                              </p:par>
                            </p:childTnLst>
                          </p:cTn>
                        </p:par>
                        <p:par>
                          <p:cTn id="17" fill="hold" nodeType="afterGroup">
                            <p:stCondLst>
                              <p:cond delay="0"/>
                            </p:stCondLst>
                            <p:childTnLst>
                              <p:par>
                                <p:cTn id="18" presetID="10" presetClass="entr" presetSubtype="0" fill="hold" nodeType="afterEffect">
                                  <p:stCondLst>
                                    <p:cond delay="0"/>
                                  </p:stCondLst>
                                  <p:childTnLst>
                                    <p:set>
                                      <p:cBhvr>
                                        <p:cTn id="19" dur="1" fill="hold">
                                          <p:stCondLst>
                                            <p:cond delay="0"/>
                                          </p:stCondLst>
                                        </p:cTn>
                                        <p:tgtEl>
                                          <p:spTgt spid="811014"/>
                                        </p:tgtEl>
                                        <p:attrNameLst>
                                          <p:attrName>style.visibility</p:attrName>
                                        </p:attrNameLst>
                                      </p:cBhvr>
                                      <p:to>
                                        <p:strVal val="visible"/>
                                      </p:to>
                                    </p:set>
                                    <p:animEffect transition="in" filter="fade">
                                      <p:cBhvr>
                                        <p:cTn id="20" dur="500"/>
                                        <p:tgtEl>
                                          <p:spTgt spid="811014"/>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811017"/>
                                        </p:tgtEl>
                                        <p:attrNameLst>
                                          <p:attrName>style.visibility</p:attrName>
                                        </p:attrNameLst>
                                      </p:cBhvr>
                                      <p:to>
                                        <p:strVal val="visible"/>
                                      </p:to>
                                    </p:set>
                                    <p:animEffect transition="in" filter="dissolve">
                                      <p:cBhvr>
                                        <p:cTn id="23" dur="500"/>
                                        <p:tgtEl>
                                          <p:spTgt spid="81101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811016"/>
                                        </p:tgtEl>
                                        <p:attrNameLst>
                                          <p:attrName>style.visibility</p:attrName>
                                        </p:attrNameLst>
                                      </p:cBhvr>
                                      <p:to>
                                        <p:strVal val="visible"/>
                                      </p:to>
                                    </p:set>
                                    <p:animEffect transition="in" filter="dissolve">
                                      <p:cBhvr>
                                        <p:cTn id="26" dur="500"/>
                                        <p:tgtEl>
                                          <p:spTgt spid="811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1016" grpId="0" animBg="1"/>
      <p:bldP spid="811017"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1986" name="Picture 2" descr="fig290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3" descr="fig29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4" descr="fig29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5" descr="fig2902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6918" name="Picture 6" descr="fig2902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6919" name="Picture 7" descr="fig2902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6920" name="Picture 8" descr="fig2902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400" y="915988"/>
            <a:ext cx="3762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6921" name="Picture 9" descr="fig2902h"/>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24400" y="914400"/>
            <a:ext cx="3760788" cy="571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6923" name="Rectangle 11"/>
          <p:cNvSpPr>
            <a:spLocks noChangeArrowheads="1"/>
          </p:cNvSpPr>
          <p:nvPr/>
        </p:nvSpPr>
        <p:spPr bwMode="auto">
          <a:xfrm>
            <a:off x="377825" y="1241425"/>
            <a:ext cx="4117975" cy="49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800" b="1" dirty="0">
                <a:latin typeface="Times New Roman" pitchFamily="18" charset="0"/>
              </a:rPr>
              <a:t>The business cycle</a:t>
            </a: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None/>
            </a:pPr>
            <a:endParaRPr lang="en-US" altLang="en-US" sz="700" b="1"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Recessions began in mid-1990 and in first quarter of 2001.</a:t>
            </a:r>
            <a:endParaRPr lang="en-US" altLang="en-US" sz="1600" b="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b="1"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The longest expansion in U.S. history ran from the March 1991 to March 2001. </a:t>
            </a:r>
          </a:p>
          <a:p>
            <a:pPr eaLnBrk="1" hangingPunct="1">
              <a:lnSpc>
                <a:spcPct val="90000"/>
              </a:lnSpc>
              <a:spcBef>
                <a:spcPct val="20000"/>
              </a:spcBef>
              <a:buClr>
                <a:schemeClr val="tx1"/>
              </a:buClr>
              <a:buFont typeface="Wingdings" pitchFamily="2" charset="2"/>
              <a:buChar char="§"/>
            </a:pPr>
            <a:endParaRPr lang="en-US" altLang="en-US" sz="1600"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When GDP decreased in the recession (a),</a:t>
            </a:r>
          </a:p>
          <a:p>
            <a:pPr eaLnBrk="1" hangingPunct="1">
              <a:lnSpc>
                <a:spcPct val="90000"/>
              </a:lnSpc>
              <a:spcBef>
                <a:spcPct val="20000"/>
              </a:spcBef>
              <a:buClr>
                <a:schemeClr val="tx1"/>
              </a:buClr>
              <a:buFont typeface="Wingdings" pitchFamily="2" charset="2"/>
              <a:buChar char="§"/>
            </a:pPr>
            <a:endParaRPr lang="en-US" altLang="en-US" sz="200" dirty="0">
              <a:latin typeface="Times New Roman" pitchFamily="18" charset="0"/>
            </a:endParaRPr>
          </a:p>
          <a:p>
            <a:pPr eaLnBrk="1" hangingPunct="1">
              <a:lnSpc>
                <a:spcPct val="90000"/>
              </a:lnSpc>
              <a:spcBef>
                <a:spcPct val="20000"/>
              </a:spcBef>
              <a:buClr>
                <a:schemeClr val="tx1"/>
              </a:buClr>
              <a:buFont typeface="Wingdings" pitchFamily="2" charset="2"/>
              <a:buNone/>
            </a:pPr>
            <a:r>
              <a:rPr lang="en-US" altLang="en-US" sz="1600" dirty="0">
                <a:latin typeface="Times New Roman" pitchFamily="18" charset="0"/>
              </a:rPr>
              <a:t>	The unemployment rate increased (b).</a:t>
            </a:r>
          </a:p>
          <a:p>
            <a:pPr eaLnBrk="1" hangingPunct="1">
              <a:lnSpc>
                <a:spcPct val="90000"/>
              </a:lnSpc>
              <a:spcBef>
                <a:spcPct val="20000"/>
              </a:spcBef>
              <a:buClr>
                <a:schemeClr val="tx1"/>
              </a:buClr>
              <a:buFont typeface="Wingdings" pitchFamily="2" charset="2"/>
              <a:buChar char="§"/>
            </a:pPr>
            <a:endParaRPr lang="en-US" altLang="en-US" sz="200" dirty="0">
              <a:latin typeface="Times New Roman" pitchFamily="18" charset="0"/>
            </a:endParaRPr>
          </a:p>
          <a:p>
            <a:pPr eaLnBrk="1" hangingPunct="1">
              <a:lnSpc>
                <a:spcPct val="90000"/>
              </a:lnSpc>
              <a:spcBef>
                <a:spcPct val="20000"/>
              </a:spcBef>
              <a:buClr>
                <a:schemeClr val="tx1"/>
              </a:buClr>
              <a:buFont typeface="Wingdings" pitchFamily="2" charset="2"/>
              <a:buNone/>
            </a:pPr>
            <a:r>
              <a:rPr lang="en-US" altLang="en-US" sz="1600" dirty="0">
                <a:latin typeface="Times New Roman" pitchFamily="18" charset="0"/>
              </a:rPr>
              <a:t>	And a little later, the inflation rate decreased (c).</a:t>
            </a:r>
          </a:p>
          <a:p>
            <a:pPr eaLnBrk="1" hangingPunct="1">
              <a:lnSpc>
                <a:spcPct val="90000"/>
              </a:lnSpc>
              <a:spcBef>
                <a:spcPct val="20000"/>
              </a:spcBef>
              <a:buClr>
                <a:schemeClr val="tx1"/>
              </a:buClr>
              <a:buFont typeface="Wingdings" pitchFamily="2" charset="2"/>
              <a:buChar char="§"/>
            </a:pPr>
            <a:endParaRPr lang="en-US" altLang="en-US" sz="1600" dirty="0">
              <a:latin typeface="Times New Roman" pitchFamily="18" charset="0"/>
            </a:endParaRPr>
          </a:p>
          <a:p>
            <a:pPr eaLnBrk="1" hangingPunct="1">
              <a:lnSpc>
                <a:spcPct val="90000"/>
              </a:lnSpc>
              <a:spcBef>
                <a:spcPct val="20000"/>
              </a:spcBef>
              <a:buClr>
                <a:schemeClr val="tx1"/>
              </a:buClr>
              <a:buFont typeface="Wingdings" pitchFamily="2" charset="2"/>
              <a:buChar char="§"/>
            </a:pPr>
            <a:r>
              <a:rPr lang="en-US" altLang="en-US" sz="1600" dirty="0">
                <a:latin typeface="Times New Roman" pitchFamily="18" charset="0"/>
              </a:rPr>
              <a:t>As real GDP increased back toward potential GDP, the unemployment rate fell toward the natural unemployment rate and the inflation rate fell.</a:t>
            </a:r>
            <a:endParaRPr lang="en-US" altLang="en-US" sz="1400" dirty="0">
              <a:latin typeface="Times New Roman" pitchFamily="18" charset="0"/>
            </a:endParaRPr>
          </a:p>
        </p:txBody>
      </p:sp>
      <p:sp>
        <p:nvSpPr>
          <p:cNvPr id="41996" name="Rectangle 12"/>
          <p:cNvSpPr>
            <a:spLocks noChangeArrowheads="1"/>
          </p:cNvSpPr>
          <p:nvPr/>
        </p:nvSpPr>
        <p:spPr bwMode="auto">
          <a:xfrm>
            <a:off x="5703888" y="915988"/>
            <a:ext cx="76200" cy="5713412"/>
          </a:xfrm>
          <a:prstGeom prst="rect">
            <a:avLst/>
          </a:prstGeom>
          <a:solidFill>
            <a:srgbClr val="E5003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41997" name="Rectangle 13"/>
          <p:cNvSpPr>
            <a:spLocks noChangeArrowheads="1"/>
          </p:cNvSpPr>
          <p:nvPr/>
        </p:nvSpPr>
        <p:spPr bwMode="auto">
          <a:xfrm>
            <a:off x="7315200" y="914400"/>
            <a:ext cx="76200" cy="5713413"/>
          </a:xfrm>
          <a:prstGeom prst="rect">
            <a:avLst/>
          </a:prstGeom>
          <a:solidFill>
            <a:srgbClr val="E5003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41994" name="Rectangle 10"/>
          <p:cNvSpPr>
            <a:spLocks noChangeArrowheads="1"/>
          </p:cNvSpPr>
          <p:nvPr/>
        </p:nvSpPr>
        <p:spPr bwMode="auto">
          <a:xfrm>
            <a:off x="381000" y="1752600"/>
            <a:ext cx="3810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4488" indent="-344488"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buFontTx/>
              <a:buChar char="•"/>
            </a:pPr>
            <a:r>
              <a:rPr lang="en-US" altLang="en-US" sz="1600" dirty="0" smtClean="0">
                <a:latin typeface="Times New Roman" pitchFamily="18" charset="0"/>
              </a:rPr>
              <a:t>The figure shows </a:t>
            </a:r>
            <a:r>
              <a:rPr lang="en-US" altLang="en-US" sz="1600" dirty="0">
                <a:latin typeface="Times New Roman" pitchFamily="18" charset="0"/>
              </a:rPr>
              <a:t>the recent cycles in real GDP.</a:t>
            </a:r>
          </a:p>
        </p:txBody>
      </p:sp>
      <p:sp>
        <p:nvSpPr>
          <p:cNvPr id="15" name="Rectangle 13"/>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dirty="0" smtClean="0">
                <a:latin typeface="Times New Roman" pitchFamily="18" charset="0"/>
              </a:rPr>
              <a:t>Unemployment, Inflation &amp; Economic Growth</a:t>
            </a:r>
            <a:endParaRPr lang="en-CA" altLang="en-US" sz="2600" b="1" dirty="0">
              <a:latin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806923">
                                            <p:txEl>
                                              <p:pRg st="9" end="9"/>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06923">
                                            <p:txEl>
                                              <p:pRg st="11" end="11"/>
                                            </p:txEl>
                                          </p:spTgt>
                                        </p:tgtEl>
                                        <p:attrNameLst>
                                          <p:attrName>style.visibility</p:attrName>
                                        </p:attrNameLst>
                                      </p:cBhvr>
                                      <p:to>
                                        <p:strVal val="visible"/>
                                      </p:to>
                                    </p:set>
                                  </p:childTnLst>
                                </p:cTn>
                              </p:par>
                            </p:childTnLst>
                          </p:cTn>
                        </p:par>
                        <p:par>
                          <p:cTn id="11" fill="hold" nodeType="afterGroup">
                            <p:stCondLst>
                              <p:cond delay="0"/>
                            </p:stCondLst>
                            <p:childTnLst>
                              <p:par>
                                <p:cTn id="12" presetID="22" presetClass="entr" presetSubtype="8" fill="hold" nodeType="afterEffect">
                                  <p:stCondLst>
                                    <p:cond delay="0"/>
                                  </p:stCondLst>
                                  <p:childTnLst>
                                    <p:set>
                                      <p:cBhvr>
                                        <p:cTn id="13" dur="1" fill="hold">
                                          <p:stCondLst>
                                            <p:cond delay="0"/>
                                          </p:stCondLst>
                                        </p:cTn>
                                        <p:tgtEl>
                                          <p:spTgt spid="806918"/>
                                        </p:tgtEl>
                                        <p:attrNameLst>
                                          <p:attrName>style.visibility</p:attrName>
                                        </p:attrNameLst>
                                      </p:cBhvr>
                                      <p:to>
                                        <p:strVal val="visible"/>
                                      </p:to>
                                    </p:set>
                                    <p:animEffect transition="in" filter="wipe(left)">
                                      <p:cBhvr>
                                        <p:cTn id="14" dur="1000"/>
                                        <p:tgtEl>
                                          <p:spTgt spid="80691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06923">
                                            <p:txEl>
                                              <p:pRg st="13" end="13"/>
                                            </p:txEl>
                                          </p:spTgt>
                                        </p:tgtEl>
                                        <p:attrNameLst>
                                          <p:attrName>style.visibility</p:attrName>
                                        </p:attrNameLst>
                                      </p:cBhvr>
                                      <p:to>
                                        <p:strVal val="visible"/>
                                      </p:to>
                                    </p:set>
                                  </p:childTnLst>
                                </p:cTn>
                              </p:par>
                            </p:childTnLst>
                          </p:cTn>
                        </p:par>
                        <p:par>
                          <p:cTn id="19" fill="hold" nodeType="afterGroup">
                            <p:stCondLst>
                              <p:cond delay="0"/>
                            </p:stCondLst>
                            <p:childTnLst>
                              <p:par>
                                <p:cTn id="20" presetID="10" presetClass="entr" presetSubtype="0" fill="hold" nodeType="afterEffect">
                                  <p:stCondLst>
                                    <p:cond delay="0"/>
                                  </p:stCondLst>
                                  <p:childTnLst>
                                    <p:set>
                                      <p:cBhvr>
                                        <p:cTn id="21" dur="1" fill="hold">
                                          <p:stCondLst>
                                            <p:cond delay="0"/>
                                          </p:stCondLst>
                                        </p:cTn>
                                        <p:tgtEl>
                                          <p:spTgt spid="806919"/>
                                        </p:tgtEl>
                                        <p:attrNameLst>
                                          <p:attrName>style.visibility</p:attrName>
                                        </p:attrNameLst>
                                      </p:cBhvr>
                                      <p:to>
                                        <p:strVal val="visible"/>
                                      </p:to>
                                    </p:set>
                                    <p:animEffect transition="in" filter="fade">
                                      <p:cBhvr>
                                        <p:cTn id="22" dur="500"/>
                                        <p:tgtEl>
                                          <p:spTgt spid="806919"/>
                                        </p:tgtEl>
                                      </p:cBhvr>
                                    </p:animEffect>
                                  </p:childTnLst>
                                </p:cTn>
                              </p:par>
                            </p:childTnLst>
                          </p:cTn>
                        </p:par>
                        <p:par>
                          <p:cTn id="23" fill="hold" nodeType="afterGroup">
                            <p:stCondLst>
                              <p:cond delay="500"/>
                            </p:stCondLst>
                            <p:childTnLst>
                              <p:par>
                                <p:cTn id="24" presetID="22" presetClass="entr" presetSubtype="8" fill="hold" nodeType="afterEffect">
                                  <p:stCondLst>
                                    <p:cond delay="0"/>
                                  </p:stCondLst>
                                  <p:childTnLst>
                                    <p:set>
                                      <p:cBhvr>
                                        <p:cTn id="25" dur="1" fill="hold">
                                          <p:stCondLst>
                                            <p:cond delay="0"/>
                                          </p:stCondLst>
                                        </p:cTn>
                                        <p:tgtEl>
                                          <p:spTgt spid="806920"/>
                                        </p:tgtEl>
                                        <p:attrNameLst>
                                          <p:attrName>style.visibility</p:attrName>
                                        </p:attrNameLst>
                                      </p:cBhvr>
                                      <p:to>
                                        <p:strVal val="visible"/>
                                      </p:to>
                                    </p:set>
                                    <p:animEffect transition="in" filter="wipe(left)">
                                      <p:cBhvr>
                                        <p:cTn id="26" dur="1000"/>
                                        <p:tgtEl>
                                          <p:spTgt spid="806920"/>
                                        </p:tgtEl>
                                      </p:cBhvr>
                                    </p:animEffect>
                                  </p:childTnLst>
                                </p:cTn>
                              </p:par>
                            </p:childTnLst>
                          </p:cTn>
                        </p:par>
                        <p:par>
                          <p:cTn id="27" fill="hold" nodeType="afterGroup">
                            <p:stCondLst>
                              <p:cond delay="1500"/>
                            </p:stCondLst>
                            <p:childTnLst>
                              <p:par>
                                <p:cTn id="28" presetID="10" presetClass="entr" presetSubtype="0" fill="hold" nodeType="afterEffect">
                                  <p:stCondLst>
                                    <p:cond delay="0"/>
                                  </p:stCondLst>
                                  <p:childTnLst>
                                    <p:set>
                                      <p:cBhvr>
                                        <p:cTn id="29" dur="1" fill="hold">
                                          <p:stCondLst>
                                            <p:cond delay="0"/>
                                          </p:stCondLst>
                                        </p:cTn>
                                        <p:tgtEl>
                                          <p:spTgt spid="806921"/>
                                        </p:tgtEl>
                                        <p:attrNameLst>
                                          <p:attrName>style.visibility</p:attrName>
                                        </p:attrNameLst>
                                      </p:cBhvr>
                                      <p:to>
                                        <p:strVal val="visible"/>
                                      </p:to>
                                    </p:set>
                                    <p:animEffect transition="in" filter="fade">
                                      <p:cBhvr>
                                        <p:cTn id="30" dur="500"/>
                                        <p:tgtEl>
                                          <p:spTgt spid="80692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80692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Line 13"/>
          <p:cNvSpPr>
            <a:spLocks noChangeAspect="1" noChangeShapeType="1"/>
          </p:cNvSpPr>
          <p:nvPr/>
        </p:nvSpPr>
        <p:spPr bwMode="auto">
          <a:xfrm>
            <a:off x="2324860" y="1405092"/>
            <a:ext cx="3466340" cy="2878316"/>
          </a:xfrm>
          <a:prstGeom prst="line">
            <a:avLst/>
          </a:prstGeom>
          <a:noFill/>
          <a:ln w="38100">
            <a:solidFill>
              <a:srgbClr val="0070C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pic>
        <p:nvPicPr>
          <p:cNvPr id="297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562548">
            <a:off x="3883162" y="2271283"/>
            <a:ext cx="1029843" cy="59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0087" y="1295400"/>
            <a:ext cx="2612232" cy="176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3"/>
          <p:cNvGrpSpPr>
            <a:grpSpLocks/>
          </p:cNvGrpSpPr>
          <p:nvPr/>
        </p:nvGrpSpPr>
        <p:grpSpPr bwMode="auto">
          <a:xfrm>
            <a:off x="1092200" y="2670175"/>
            <a:ext cx="4845050" cy="3489325"/>
            <a:chOff x="696" y="1680"/>
            <a:chExt cx="3052" cy="2198"/>
          </a:xfrm>
        </p:grpSpPr>
        <p:sp>
          <p:nvSpPr>
            <p:cNvPr id="38930" name="Line 4"/>
            <p:cNvSpPr>
              <a:spLocks noChangeAspect="1" noChangeShapeType="1"/>
            </p:cNvSpPr>
            <p:nvPr/>
          </p:nvSpPr>
          <p:spPr bwMode="auto">
            <a:xfrm flipV="1">
              <a:off x="2041" y="1680"/>
              <a:ext cx="1707" cy="211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8931" name="Rectangle 5"/>
            <p:cNvSpPr>
              <a:spLocks noChangeArrowheads="1"/>
            </p:cNvSpPr>
            <p:nvPr/>
          </p:nvSpPr>
          <p:spPr bwMode="auto">
            <a:xfrm>
              <a:off x="1827" y="3527"/>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smtClean="0">
                  <a:latin typeface="Times New Roman" pitchFamily="18" charset="0"/>
                </a:rPr>
                <a:t>SRAS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38932" name="Line 6"/>
            <p:cNvSpPr>
              <a:spLocks noChangeShapeType="1"/>
            </p:cNvSpPr>
            <p:nvPr/>
          </p:nvSpPr>
          <p:spPr bwMode="auto">
            <a:xfrm>
              <a:off x="696" y="2997"/>
              <a:ext cx="199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8933" name="Line 7"/>
            <p:cNvSpPr>
              <a:spLocks noChangeShapeType="1"/>
            </p:cNvSpPr>
            <p:nvPr/>
          </p:nvSpPr>
          <p:spPr bwMode="auto">
            <a:xfrm>
              <a:off x="2688" y="3036"/>
              <a:ext cx="0" cy="842"/>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819202" name="Line 2"/>
          <p:cNvSpPr>
            <a:spLocks noChangeShapeType="1"/>
          </p:cNvSpPr>
          <p:nvPr/>
        </p:nvSpPr>
        <p:spPr bwMode="auto">
          <a:xfrm>
            <a:off x="5105400" y="3057525"/>
            <a:ext cx="0" cy="30813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8" name="Line 6"/>
          <p:cNvSpPr>
            <a:spLocks noChangeShapeType="1"/>
          </p:cNvSpPr>
          <p:nvPr/>
        </p:nvSpPr>
        <p:spPr bwMode="auto">
          <a:xfrm>
            <a:off x="1943100" y="3720306"/>
            <a:ext cx="3162300" cy="0"/>
          </a:xfrm>
          <a:prstGeom prst="line">
            <a:avLst/>
          </a:prstGeom>
          <a:noFill/>
          <a:ln w="9525">
            <a:solidFill>
              <a:srgbClr val="0070C0"/>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8916" name="Rectangle 8"/>
          <p:cNvSpPr>
            <a:spLocks noChangeArrowheads="1"/>
          </p:cNvSpPr>
          <p:nvPr/>
        </p:nvSpPr>
        <p:spPr bwMode="auto">
          <a:xfrm>
            <a:off x="2743200" y="6122988"/>
            <a:ext cx="2882900" cy="7286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sz="1400"/>
          </a:p>
        </p:txBody>
      </p:sp>
      <p:sp>
        <p:nvSpPr>
          <p:cNvPr id="38917" name="Rectangle 9"/>
          <p:cNvSpPr>
            <a:spLocks noChangeArrowheads="1"/>
          </p:cNvSpPr>
          <p:nvPr/>
        </p:nvSpPr>
        <p:spPr bwMode="auto">
          <a:xfrm>
            <a:off x="407988" y="3152775"/>
            <a:ext cx="1725612" cy="259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8918" name="Rectangle 10"/>
          <p:cNvSpPr>
            <a:spLocks noChangeArrowheads="1"/>
          </p:cNvSpPr>
          <p:nvPr/>
        </p:nvSpPr>
        <p:spPr bwMode="auto">
          <a:xfrm>
            <a:off x="152400" y="1081927"/>
            <a:ext cx="845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800" dirty="0">
                <a:latin typeface="Times New Roman" pitchFamily="18" charset="0"/>
              </a:rPr>
              <a:t>	</a:t>
            </a:r>
            <a:r>
              <a:rPr lang="en-US" altLang="en-US" sz="1800" dirty="0" smtClean="0">
                <a:latin typeface="Times New Roman" pitchFamily="18" charset="0"/>
              </a:rPr>
              <a:t>Assume the </a:t>
            </a:r>
            <a:r>
              <a:rPr lang="en-US" altLang="en-US" sz="1800" i="1" dirty="0" smtClean="0">
                <a:latin typeface="Times New Roman" pitchFamily="18" charset="0"/>
              </a:rPr>
              <a:t>classicalists</a:t>
            </a:r>
            <a:r>
              <a:rPr lang="en-US" altLang="en-US" sz="1800" dirty="0" smtClean="0">
                <a:latin typeface="Times New Roman" pitchFamily="18" charset="0"/>
              </a:rPr>
              <a:t> are mostly correct, and politicians want to stimulate the economy out of a recessionary gap</a:t>
            </a:r>
            <a:endParaRPr lang="en-US" altLang="en-US" sz="1800" b="1" dirty="0">
              <a:latin typeface="Times New Roman" pitchFamily="18" charset="0"/>
            </a:endParaRPr>
          </a:p>
        </p:txBody>
      </p:sp>
      <p:sp>
        <p:nvSpPr>
          <p:cNvPr id="38919" name="Rectangle 11"/>
          <p:cNvSpPr>
            <a:spLocks noChangeArrowheads="1"/>
          </p:cNvSpPr>
          <p:nvPr/>
        </p:nvSpPr>
        <p:spPr bwMode="auto">
          <a:xfrm>
            <a:off x="5791200" y="59039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400">
              <a:latin typeface="Times New Roman" pitchFamily="18" charset="0"/>
            </a:endParaRPr>
          </a:p>
        </p:txBody>
      </p:sp>
      <p:sp>
        <p:nvSpPr>
          <p:cNvPr id="819212" name="Rectangle 12"/>
          <p:cNvSpPr>
            <a:spLocks noChangeArrowheads="1"/>
          </p:cNvSpPr>
          <p:nvPr/>
        </p:nvSpPr>
        <p:spPr bwMode="auto">
          <a:xfrm>
            <a:off x="941388" y="3581400"/>
            <a:ext cx="1192212" cy="9540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1400" dirty="0" smtClean="0">
                <a:solidFill>
                  <a:srgbClr val="0070C0"/>
                </a:solidFill>
                <a:latin typeface="Times New Roman" pitchFamily="18" charset="0"/>
              </a:rPr>
              <a:t>380</a:t>
            </a:r>
            <a:endParaRPr lang="en-US" altLang="en-US" sz="1400" dirty="0">
              <a:solidFill>
                <a:srgbClr val="0070C0"/>
              </a:solidFill>
              <a:latin typeface="Times New Roman" pitchFamily="18" charset="0"/>
            </a:endParaRPr>
          </a:p>
          <a:p>
            <a:pPr algn="r" eaLnBrk="1" hangingPunct="1"/>
            <a:endParaRPr lang="en-US" altLang="en-US" sz="1400" i="1" dirty="0">
              <a:solidFill>
                <a:srgbClr val="FF0000"/>
              </a:solidFill>
              <a:latin typeface="Times New Roman" pitchFamily="18" charset="0"/>
            </a:endParaRPr>
          </a:p>
          <a:p>
            <a:pPr algn="r" eaLnBrk="1" hangingPunct="1"/>
            <a:endParaRPr lang="en-US" altLang="en-US" sz="1400" i="1" dirty="0">
              <a:solidFill>
                <a:srgbClr val="FF0000"/>
              </a:solidFill>
              <a:latin typeface="Times New Roman" pitchFamily="18" charset="0"/>
            </a:endParaRPr>
          </a:p>
          <a:p>
            <a:pPr algn="r" eaLnBrk="1" hangingPunct="1"/>
            <a:endParaRPr lang="en-US" altLang="en-US" sz="1400" i="1" dirty="0">
              <a:solidFill>
                <a:srgbClr val="FF0000"/>
              </a:solidFill>
              <a:latin typeface="Times New Roman" pitchFamily="18" charset="0"/>
            </a:endParaRPr>
          </a:p>
        </p:txBody>
      </p:sp>
      <p:sp>
        <p:nvSpPr>
          <p:cNvPr id="38921" name="Line 13"/>
          <p:cNvSpPr>
            <a:spLocks noChangeAspect="1" noChangeShapeType="1"/>
          </p:cNvSpPr>
          <p:nvPr/>
        </p:nvSpPr>
        <p:spPr bwMode="auto">
          <a:xfrm>
            <a:off x="2319338" y="3152775"/>
            <a:ext cx="3471862" cy="288290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19214" name="Rectangle 14"/>
          <p:cNvSpPr>
            <a:spLocks noChangeArrowheads="1"/>
          </p:cNvSpPr>
          <p:nvPr/>
        </p:nvSpPr>
        <p:spPr bwMode="auto">
          <a:xfrm>
            <a:off x="609600" y="1678936"/>
            <a:ext cx="76962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0000"/>
              </a:lnSpc>
            </a:pPr>
            <a:r>
              <a:rPr lang="en-US" altLang="en-US" sz="1600" b="1" dirty="0" smtClean="0">
                <a:latin typeface="Times New Roman" pitchFamily="18" charset="0"/>
              </a:rPr>
              <a:t>Democrats </a:t>
            </a:r>
            <a:r>
              <a:rPr lang="en-US" altLang="en-US" sz="1600" b="1" dirty="0" smtClean="0">
                <a:solidFill>
                  <a:srgbClr val="0070C0"/>
                </a:solidFill>
                <a:latin typeface="Times New Roman" pitchFamily="18" charset="0"/>
              </a:rPr>
              <a:t>raise </a:t>
            </a:r>
            <a:r>
              <a:rPr lang="en-US" altLang="en-US" sz="1600" b="1" i="1" dirty="0" smtClean="0">
                <a:solidFill>
                  <a:srgbClr val="0070C0"/>
                </a:solidFill>
                <a:latin typeface="Times New Roman" pitchFamily="18" charset="0"/>
              </a:rPr>
              <a:t>G</a:t>
            </a:r>
            <a:r>
              <a:rPr lang="en-US" altLang="en-US" sz="1600" b="1" dirty="0" smtClean="0">
                <a:solidFill>
                  <a:srgbClr val="0070C0"/>
                </a:solidFill>
                <a:latin typeface="Times New Roman" pitchFamily="18" charset="0"/>
              </a:rPr>
              <a:t> </a:t>
            </a:r>
          </a:p>
          <a:p>
            <a:pPr lvl="1" eaLnBrk="1" hangingPunct="1">
              <a:lnSpc>
                <a:spcPct val="120000"/>
              </a:lnSpc>
            </a:pPr>
            <a:r>
              <a:rPr lang="en-US" altLang="en-US" sz="1600" b="1" dirty="0" smtClean="0">
                <a:latin typeface="Times New Roman" pitchFamily="18" charset="0"/>
              </a:rPr>
              <a:t>Republicans </a:t>
            </a:r>
            <a:r>
              <a:rPr lang="en-US" altLang="en-US" sz="1600" b="1" dirty="0" smtClean="0">
                <a:solidFill>
                  <a:srgbClr val="0070C0"/>
                </a:solidFill>
                <a:latin typeface="Times New Roman" pitchFamily="18" charset="0"/>
              </a:rPr>
              <a:t>cut </a:t>
            </a:r>
            <a:r>
              <a:rPr lang="en-US" altLang="en-US" sz="1600" b="1" i="1" dirty="0" smtClean="0">
                <a:solidFill>
                  <a:srgbClr val="0070C0"/>
                </a:solidFill>
                <a:latin typeface="Times New Roman" pitchFamily="18" charset="0"/>
              </a:rPr>
              <a:t>T</a:t>
            </a:r>
            <a:endParaRPr lang="en-US" altLang="en-US" sz="1200" dirty="0">
              <a:solidFill>
                <a:srgbClr val="0070C0"/>
              </a:solidFill>
              <a:latin typeface="Times New Roman" pitchFamily="18" charset="0"/>
            </a:endParaRPr>
          </a:p>
        </p:txBody>
      </p:sp>
      <p:sp>
        <p:nvSpPr>
          <p:cNvPr id="38923" name="Rectangle 15"/>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dirty="0" smtClean="0">
                <a:latin typeface="Times New Roman" pitchFamily="18" charset="0"/>
              </a:rPr>
              <a:t>Fiscal Policy</a:t>
            </a:r>
            <a:endParaRPr lang="en-CA" altLang="en-US" sz="2600" b="1" dirty="0">
              <a:latin typeface="Times New Roman" pitchFamily="18" charset="0"/>
            </a:endParaRPr>
          </a:p>
        </p:txBody>
      </p:sp>
      <p:sp>
        <p:nvSpPr>
          <p:cNvPr id="38924" name="Rectangle 16"/>
          <p:cNvSpPr>
            <a:spLocks noChangeArrowheads="1"/>
          </p:cNvSpPr>
          <p:nvPr/>
        </p:nvSpPr>
        <p:spPr bwMode="auto">
          <a:xfrm rot="-3017210">
            <a:off x="6004718" y="2488407"/>
            <a:ext cx="614363" cy="1371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9217" name="Rectangle 17"/>
          <p:cNvSpPr>
            <a:spLocks noChangeArrowheads="1"/>
          </p:cNvSpPr>
          <p:nvPr/>
        </p:nvSpPr>
        <p:spPr bwMode="auto">
          <a:xfrm>
            <a:off x="3521075" y="6143625"/>
            <a:ext cx="1482725" cy="306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400" dirty="0" smtClean="0">
                <a:latin typeface="Times New Roman" pitchFamily="18" charset="0"/>
                <a:cs typeface="Times New Roman" pitchFamily="18" charset="0"/>
              </a:rPr>
              <a:t>13</a:t>
            </a:r>
            <a:endParaRPr lang="en-US" altLang="en-US" sz="1400" dirty="0">
              <a:latin typeface="Times New Roman" pitchFamily="18" charset="0"/>
            </a:endParaRPr>
          </a:p>
        </p:txBody>
      </p:sp>
      <p:sp>
        <p:nvSpPr>
          <p:cNvPr id="38928" name="Line 20"/>
          <p:cNvSpPr>
            <a:spLocks noChangeShapeType="1"/>
          </p:cNvSpPr>
          <p:nvPr/>
        </p:nvSpPr>
        <p:spPr bwMode="auto">
          <a:xfrm>
            <a:off x="2133600" y="2867025"/>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3" name="Rectangle 5"/>
          <p:cNvSpPr>
            <a:spLocks noChangeArrowheads="1"/>
          </p:cNvSpPr>
          <p:nvPr/>
        </p:nvSpPr>
        <p:spPr bwMode="auto">
          <a:xfrm>
            <a:off x="4724400" y="28194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a:latin typeface="Times New Roman" pitchFamily="18" charset="0"/>
              </a:rPr>
              <a:t>L</a:t>
            </a:r>
            <a:r>
              <a:rPr lang="en-US" altLang="en-US" sz="1400" i="1" dirty="0" smtClean="0">
                <a:latin typeface="Times New Roman" pitchFamily="18" charset="0"/>
              </a:rPr>
              <a:t>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24" name="Rectangle 13"/>
          <p:cNvSpPr>
            <a:spLocks noChangeArrowheads="1"/>
          </p:cNvSpPr>
          <p:nvPr/>
        </p:nvSpPr>
        <p:spPr bwMode="auto">
          <a:xfrm>
            <a:off x="1616075" y="2903636"/>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400" i="1" dirty="0">
                <a:latin typeface="Times New Roman" pitchFamily="18" charset="0"/>
              </a:rPr>
              <a:t>PL</a:t>
            </a:r>
          </a:p>
        </p:txBody>
      </p:sp>
      <p:sp>
        <p:nvSpPr>
          <p:cNvPr id="25" name="Rectangle 22"/>
          <p:cNvSpPr>
            <a:spLocks noChangeArrowheads="1"/>
          </p:cNvSpPr>
          <p:nvPr/>
        </p:nvSpPr>
        <p:spPr bwMode="auto">
          <a:xfrm>
            <a:off x="5740399" y="6211608"/>
            <a:ext cx="1143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400" i="1" dirty="0">
                <a:latin typeface="Times New Roman" pitchFamily="18" charset="0"/>
                <a:cs typeface="Times New Roman" pitchFamily="18" charset="0"/>
              </a:rPr>
              <a:t>GDP</a:t>
            </a:r>
            <a:endParaRPr lang="en-US" altLang="en-US" sz="1400" dirty="0">
              <a:latin typeface="Times New Roman" pitchFamily="18" charset="0"/>
            </a:endParaRPr>
          </a:p>
        </p:txBody>
      </p:sp>
      <p:sp>
        <p:nvSpPr>
          <p:cNvPr id="27" name="Rectangle 13"/>
          <p:cNvSpPr>
            <a:spLocks noChangeArrowheads="1"/>
          </p:cNvSpPr>
          <p:nvPr/>
        </p:nvSpPr>
        <p:spPr bwMode="auto">
          <a:xfrm>
            <a:off x="1676400" y="464522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400" dirty="0" smtClean="0">
                <a:latin typeface="Times New Roman" pitchFamily="18" charset="0"/>
              </a:rPr>
              <a:t>230</a:t>
            </a:r>
            <a:endParaRPr lang="en-US" altLang="en-US" sz="1400" dirty="0">
              <a:latin typeface="Times New Roman" pitchFamily="18" charset="0"/>
            </a:endParaRPr>
          </a:p>
        </p:txBody>
      </p:sp>
      <p:sp>
        <p:nvSpPr>
          <p:cNvPr id="40" name="Rectangle 18"/>
          <p:cNvSpPr>
            <a:spLocks noChangeArrowheads="1"/>
          </p:cNvSpPr>
          <p:nvPr/>
        </p:nvSpPr>
        <p:spPr bwMode="auto">
          <a:xfrm>
            <a:off x="4887191" y="6159501"/>
            <a:ext cx="457200" cy="336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dirty="0" smtClean="0">
                <a:latin typeface="Times New Roman" pitchFamily="18" charset="0"/>
              </a:rPr>
              <a:t> 15</a:t>
            </a:r>
            <a:endParaRPr lang="en-US" altLang="en-US" sz="1400" dirty="0">
              <a:latin typeface="Times New Roman" pitchFamily="18" charset="0"/>
            </a:endParaRPr>
          </a:p>
        </p:txBody>
      </p:sp>
      <p:sp>
        <p:nvSpPr>
          <p:cNvPr id="41" name="Line 19"/>
          <p:cNvSpPr>
            <a:spLocks noChangeShapeType="1"/>
          </p:cNvSpPr>
          <p:nvPr/>
        </p:nvSpPr>
        <p:spPr bwMode="auto">
          <a:xfrm>
            <a:off x="2133600" y="6156325"/>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2" name="Text Box 18"/>
          <p:cNvSpPr txBox="1">
            <a:spLocks noChangeArrowheads="1"/>
          </p:cNvSpPr>
          <p:nvPr/>
        </p:nvSpPr>
        <p:spPr bwMode="auto">
          <a:xfrm>
            <a:off x="6555798" y="4110808"/>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growth = </a:t>
            </a:r>
            <a:endParaRPr lang="en-US" altLang="en-US" sz="1400" dirty="0">
              <a:latin typeface="Times New Roman" pitchFamily="18" charset="0"/>
            </a:endParaRPr>
          </a:p>
        </p:txBody>
      </p:sp>
      <p:sp>
        <p:nvSpPr>
          <p:cNvPr id="43" name="Text Box 18"/>
          <p:cNvSpPr txBox="1">
            <a:spLocks noChangeArrowheads="1"/>
          </p:cNvSpPr>
          <p:nvPr/>
        </p:nvSpPr>
        <p:spPr bwMode="auto">
          <a:xfrm>
            <a:off x="7247179" y="4111823"/>
            <a:ext cx="151582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0070C0"/>
                </a:solidFill>
                <a:latin typeface="Times New Roman" pitchFamily="18" charset="0"/>
              </a:rPr>
              <a:t>15</a:t>
            </a:r>
            <a:r>
              <a:rPr lang="en-US" altLang="en-US" sz="1400" dirty="0" smtClean="0">
                <a:latin typeface="Times New Roman" pitchFamily="18" charset="0"/>
              </a:rPr>
              <a:t>-13)/13 × 100</a:t>
            </a:r>
            <a:endParaRPr lang="en-US" altLang="en-US" sz="1400" dirty="0">
              <a:latin typeface="Times New Roman" pitchFamily="18" charset="0"/>
            </a:endParaRPr>
          </a:p>
        </p:txBody>
      </p:sp>
      <p:sp>
        <p:nvSpPr>
          <p:cNvPr id="44" name="Text Box 18"/>
          <p:cNvSpPr txBox="1">
            <a:spLocks noChangeArrowheads="1"/>
          </p:cNvSpPr>
          <p:nvPr/>
        </p:nvSpPr>
        <p:spPr bwMode="auto">
          <a:xfrm>
            <a:off x="7234188" y="4110808"/>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15.4%</a:t>
            </a:r>
            <a:endParaRPr lang="en-US" altLang="en-US" sz="1400" dirty="0">
              <a:latin typeface="Times New Roman" pitchFamily="18" charset="0"/>
            </a:endParaRPr>
          </a:p>
        </p:txBody>
      </p:sp>
      <p:sp>
        <p:nvSpPr>
          <p:cNvPr id="45" name="Text Box 18"/>
          <p:cNvSpPr txBox="1">
            <a:spLocks noChangeArrowheads="1"/>
          </p:cNvSpPr>
          <p:nvPr/>
        </p:nvSpPr>
        <p:spPr bwMode="auto">
          <a:xfrm>
            <a:off x="6562725" y="3481202"/>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inflation =</a:t>
            </a:r>
            <a:endParaRPr lang="en-US" altLang="en-US" sz="1400" dirty="0">
              <a:latin typeface="Times New Roman" pitchFamily="18" charset="0"/>
            </a:endParaRPr>
          </a:p>
        </p:txBody>
      </p:sp>
      <p:sp>
        <p:nvSpPr>
          <p:cNvPr id="46" name="Text Box 18"/>
          <p:cNvSpPr txBox="1">
            <a:spLocks noChangeArrowheads="1"/>
          </p:cNvSpPr>
          <p:nvPr/>
        </p:nvSpPr>
        <p:spPr bwMode="auto">
          <a:xfrm>
            <a:off x="7307262" y="3489523"/>
            <a:ext cx="173379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0070C0"/>
                </a:solidFill>
                <a:latin typeface="Times New Roman" pitchFamily="18" charset="0"/>
              </a:rPr>
              <a:t>380</a:t>
            </a:r>
            <a:r>
              <a:rPr lang="en-US" altLang="en-US" sz="1400" dirty="0" smtClean="0">
                <a:latin typeface="Times New Roman" pitchFamily="18" charset="0"/>
              </a:rPr>
              <a:t>-230)/230 × 100</a:t>
            </a:r>
            <a:endParaRPr lang="en-US" altLang="en-US" sz="1400" dirty="0">
              <a:latin typeface="Times New Roman" pitchFamily="18" charset="0"/>
            </a:endParaRPr>
          </a:p>
        </p:txBody>
      </p:sp>
      <p:sp>
        <p:nvSpPr>
          <p:cNvPr id="47" name="Text Box 18"/>
          <p:cNvSpPr txBox="1">
            <a:spLocks noChangeArrowheads="1"/>
          </p:cNvSpPr>
          <p:nvPr/>
        </p:nvSpPr>
        <p:spPr bwMode="auto">
          <a:xfrm>
            <a:off x="7330785" y="3481202"/>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65.2%</a:t>
            </a:r>
            <a:endParaRPr lang="en-US" altLang="en-US" sz="1400" dirty="0">
              <a:latin typeface="Times New Roman" pitchFamily="18" charset="0"/>
            </a:endParaRPr>
          </a:p>
        </p:txBody>
      </p:sp>
    </p:spTree>
    <p:extLst>
      <p:ext uri="{BB962C8B-B14F-4D97-AF65-F5344CB8AC3E}">
        <p14:creationId xmlns:p14="http://schemas.microsoft.com/office/powerpoint/2010/main" val="27208180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2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819214">
                                            <p:txEl>
                                              <p:pRg st="1" end="1"/>
                                            </p:txEl>
                                          </p:spTgt>
                                        </p:tgtEl>
                                        <p:attrNameLst>
                                          <p:attrName>style.visibility</p:attrName>
                                        </p:attrNameLst>
                                      </p:cBhvr>
                                      <p:to>
                                        <p:strVal val="visible"/>
                                      </p:to>
                                    </p:set>
                                  </p:childTnLst>
                                </p:cTn>
                              </p:par>
                            </p:childTnLst>
                          </p:cTn>
                        </p:par>
                        <p:par>
                          <p:cTn id="14" fill="hold">
                            <p:stCondLst>
                              <p:cond delay="0"/>
                            </p:stCondLst>
                            <p:childTnLst>
                              <p:par>
                                <p:cTn id="15" presetID="22" presetClass="entr" presetSubtype="2"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right)">
                                      <p:cBhvr>
                                        <p:cTn id="17" dur="500"/>
                                        <p:tgtEl>
                                          <p:spTgt spid="28"/>
                                        </p:tgtEl>
                                      </p:cBhvr>
                                    </p:animEffect>
                                  </p:childTnLst>
                                </p:cTn>
                              </p:par>
                              <p:par>
                                <p:cTn id="18" presetID="3" presetClass="emph" presetSubtype="2" fill="hold" nodeType="withEffect">
                                  <p:stCondLst>
                                    <p:cond delay="0"/>
                                  </p:stCondLst>
                                  <p:childTnLst>
                                    <p:animClr clrSpc="rgb" dir="cw">
                                      <p:cBhvr override="childStyle">
                                        <p:cTn id="19" dur="500" fill="hold"/>
                                        <p:tgtEl>
                                          <p:spTgt spid="40">
                                            <p:txEl>
                                              <p:pRg st="0" end="0"/>
                                            </p:txEl>
                                          </p:spTgt>
                                        </p:tgtEl>
                                        <p:attrNameLst>
                                          <p:attrName>style.color</p:attrName>
                                        </p:attrNameLst>
                                      </p:cBhvr>
                                      <p:to>
                                        <a:srgbClr val="0070C0"/>
                                      </p:to>
                                    </p:animClr>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8192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43"/>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819212" grpId="0" animBg="1"/>
      <p:bldP spid="42" grpId="0"/>
      <p:bldP spid="43" grpId="0"/>
      <p:bldP spid="43" grpId="1"/>
      <p:bldP spid="44" grpId="0"/>
      <p:bldP spid="45" grpId="0"/>
      <p:bldP spid="46" grpId="0"/>
      <p:bldP spid="46" grpId="1"/>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Line 13"/>
          <p:cNvSpPr>
            <a:spLocks noChangeAspect="1" noChangeShapeType="1"/>
          </p:cNvSpPr>
          <p:nvPr/>
        </p:nvSpPr>
        <p:spPr bwMode="auto">
          <a:xfrm>
            <a:off x="2324860" y="2247900"/>
            <a:ext cx="3466340" cy="2878316"/>
          </a:xfrm>
          <a:prstGeom prst="line">
            <a:avLst/>
          </a:prstGeom>
          <a:noFill/>
          <a:ln w="38100">
            <a:solidFill>
              <a:srgbClr val="0070C0"/>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5" name="Line 2"/>
          <p:cNvSpPr>
            <a:spLocks noChangeShapeType="1"/>
          </p:cNvSpPr>
          <p:nvPr/>
        </p:nvSpPr>
        <p:spPr bwMode="auto">
          <a:xfrm>
            <a:off x="5105400" y="3057525"/>
            <a:ext cx="0" cy="30813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pic>
        <p:nvPicPr>
          <p:cNvPr id="297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562548">
            <a:off x="3883162" y="2271283"/>
            <a:ext cx="1029843" cy="59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0087" y="1295400"/>
            <a:ext cx="2612232" cy="176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3"/>
          <p:cNvGrpSpPr>
            <a:grpSpLocks/>
          </p:cNvGrpSpPr>
          <p:nvPr/>
        </p:nvGrpSpPr>
        <p:grpSpPr bwMode="auto">
          <a:xfrm>
            <a:off x="1092200" y="4424364"/>
            <a:ext cx="4699001" cy="1735138"/>
            <a:chOff x="696" y="2785"/>
            <a:chExt cx="2960" cy="1093"/>
          </a:xfrm>
        </p:grpSpPr>
        <p:sp>
          <p:nvSpPr>
            <p:cNvPr id="38930" name="Line 4"/>
            <p:cNvSpPr>
              <a:spLocks noChangeShapeType="1"/>
            </p:cNvSpPr>
            <p:nvPr/>
          </p:nvSpPr>
          <p:spPr bwMode="auto">
            <a:xfrm flipV="1">
              <a:off x="1640" y="2785"/>
              <a:ext cx="2016" cy="453"/>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8931" name="Rectangle 5"/>
            <p:cNvSpPr>
              <a:spLocks noChangeArrowheads="1"/>
            </p:cNvSpPr>
            <p:nvPr/>
          </p:nvSpPr>
          <p:spPr bwMode="auto">
            <a:xfrm rot="20876261">
              <a:off x="1827" y="3162"/>
              <a:ext cx="384"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smtClean="0">
                  <a:latin typeface="Times New Roman" pitchFamily="18" charset="0"/>
                </a:rPr>
                <a:t>SRAS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38932" name="Line 6"/>
            <p:cNvSpPr>
              <a:spLocks noChangeShapeType="1"/>
            </p:cNvSpPr>
            <p:nvPr/>
          </p:nvSpPr>
          <p:spPr bwMode="auto">
            <a:xfrm>
              <a:off x="696" y="2997"/>
              <a:ext cx="1992" cy="0"/>
            </a:xfrm>
            <a:prstGeom prst="line">
              <a:avLst/>
            </a:prstGeom>
            <a:noFill/>
            <a:ln w="9525">
              <a:solidFill>
                <a:schemeClr val="tx1"/>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8933" name="Line 7"/>
            <p:cNvSpPr>
              <a:spLocks noChangeShapeType="1"/>
            </p:cNvSpPr>
            <p:nvPr/>
          </p:nvSpPr>
          <p:spPr bwMode="auto">
            <a:xfrm>
              <a:off x="2688" y="3036"/>
              <a:ext cx="0" cy="842"/>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38916" name="Rectangle 8"/>
          <p:cNvSpPr>
            <a:spLocks noChangeArrowheads="1"/>
          </p:cNvSpPr>
          <p:nvPr/>
        </p:nvSpPr>
        <p:spPr bwMode="auto">
          <a:xfrm>
            <a:off x="2743200" y="6122988"/>
            <a:ext cx="2882900" cy="7286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sz="1400"/>
          </a:p>
        </p:txBody>
      </p:sp>
      <p:sp>
        <p:nvSpPr>
          <p:cNvPr id="38917" name="Rectangle 9"/>
          <p:cNvSpPr>
            <a:spLocks noChangeArrowheads="1"/>
          </p:cNvSpPr>
          <p:nvPr/>
        </p:nvSpPr>
        <p:spPr bwMode="auto">
          <a:xfrm>
            <a:off x="407988" y="3152775"/>
            <a:ext cx="1725612" cy="259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38918" name="Rectangle 10"/>
          <p:cNvSpPr>
            <a:spLocks noChangeArrowheads="1"/>
          </p:cNvSpPr>
          <p:nvPr/>
        </p:nvSpPr>
        <p:spPr bwMode="auto">
          <a:xfrm>
            <a:off x="152400" y="1081927"/>
            <a:ext cx="845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eaLnBrk="0" hangingPunct="0">
              <a:tabLst>
                <a:tab pos="1143000" algn="l"/>
              </a:tabLst>
              <a:defRPr sz="2400">
                <a:solidFill>
                  <a:schemeClr val="tx1"/>
                </a:solidFill>
                <a:latin typeface="Arial" charset="0"/>
              </a:defRPr>
            </a:lvl1pPr>
            <a:lvl2pPr marL="742950" indent="-285750" eaLnBrk="0" hangingPunct="0">
              <a:tabLst>
                <a:tab pos="1143000" algn="l"/>
              </a:tabLst>
              <a:defRPr sz="2400">
                <a:solidFill>
                  <a:schemeClr val="tx1"/>
                </a:solidFill>
                <a:latin typeface="Arial" charset="0"/>
              </a:defRPr>
            </a:lvl2pPr>
            <a:lvl3pPr marL="1143000" indent="-228600" eaLnBrk="0" hangingPunct="0">
              <a:tabLst>
                <a:tab pos="1143000" algn="l"/>
              </a:tabLst>
              <a:defRPr sz="2400">
                <a:solidFill>
                  <a:schemeClr val="tx1"/>
                </a:solidFill>
                <a:latin typeface="Arial" charset="0"/>
              </a:defRPr>
            </a:lvl3pPr>
            <a:lvl4pPr marL="1600200" indent="-228600" eaLnBrk="0" hangingPunct="0">
              <a:tabLst>
                <a:tab pos="1143000" algn="l"/>
              </a:tabLst>
              <a:defRPr sz="2400">
                <a:solidFill>
                  <a:schemeClr val="tx1"/>
                </a:solidFill>
                <a:latin typeface="Arial" charset="0"/>
              </a:defRPr>
            </a:lvl4pPr>
            <a:lvl5pPr marL="2057400" indent="-228600" eaLnBrk="0" hangingPunct="0">
              <a:tabLst>
                <a:tab pos="1143000" algn="l"/>
              </a:tabLst>
              <a:defRPr sz="2400">
                <a:solidFill>
                  <a:schemeClr val="tx1"/>
                </a:solidFill>
                <a:latin typeface="Arial" charset="0"/>
              </a:defRPr>
            </a:lvl5pPr>
            <a:lvl6pPr marL="2514600" indent="-228600" eaLnBrk="0" fontAlgn="base" hangingPunct="0">
              <a:spcBef>
                <a:spcPct val="0"/>
              </a:spcBef>
              <a:spcAft>
                <a:spcPct val="0"/>
              </a:spcAft>
              <a:tabLst>
                <a:tab pos="1143000" algn="l"/>
              </a:tabLst>
              <a:defRPr sz="2400">
                <a:solidFill>
                  <a:schemeClr val="tx1"/>
                </a:solidFill>
                <a:latin typeface="Arial" charset="0"/>
              </a:defRPr>
            </a:lvl6pPr>
            <a:lvl7pPr marL="2971800" indent="-228600" eaLnBrk="0" fontAlgn="base" hangingPunct="0">
              <a:spcBef>
                <a:spcPct val="0"/>
              </a:spcBef>
              <a:spcAft>
                <a:spcPct val="0"/>
              </a:spcAft>
              <a:tabLst>
                <a:tab pos="1143000" algn="l"/>
              </a:tabLst>
              <a:defRPr sz="2400">
                <a:solidFill>
                  <a:schemeClr val="tx1"/>
                </a:solidFill>
                <a:latin typeface="Arial" charset="0"/>
              </a:defRPr>
            </a:lvl7pPr>
            <a:lvl8pPr marL="3429000" indent="-228600" eaLnBrk="0" fontAlgn="base" hangingPunct="0">
              <a:spcBef>
                <a:spcPct val="0"/>
              </a:spcBef>
              <a:spcAft>
                <a:spcPct val="0"/>
              </a:spcAft>
              <a:tabLst>
                <a:tab pos="1143000" algn="l"/>
              </a:tabLst>
              <a:defRPr sz="2400">
                <a:solidFill>
                  <a:schemeClr val="tx1"/>
                </a:solidFill>
                <a:latin typeface="Arial" charset="0"/>
              </a:defRPr>
            </a:lvl8pPr>
            <a:lvl9pPr marL="3886200" indent="-228600" eaLnBrk="0" fontAlgn="base" hangingPunct="0">
              <a:spcBef>
                <a:spcPct val="0"/>
              </a:spcBef>
              <a:spcAft>
                <a:spcPct val="0"/>
              </a:spcAft>
              <a:tabLst>
                <a:tab pos="1143000" algn="l"/>
              </a:tabLst>
              <a:defRPr sz="2400">
                <a:solidFill>
                  <a:schemeClr val="tx1"/>
                </a:solidFill>
                <a:latin typeface="Arial" charset="0"/>
              </a:defRPr>
            </a:lvl9pPr>
          </a:lstStyle>
          <a:p>
            <a:pPr eaLnBrk="1" hangingPunct="1">
              <a:buFont typeface="Symbol" pitchFamily="18" charset="2"/>
              <a:buNone/>
            </a:pPr>
            <a:r>
              <a:rPr lang="en-US" altLang="en-US" sz="1800" dirty="0">
                <a:latin typeface="Times New Roman" pitchFamily="18" charset="0"/>
              </a:rPr>
              <a:t>	</a:t>
            </a:r>
            <a:r>
              <a:rPr lang="en-US" altLang="en-US" sz="1800" dirty="0" smtClean="0">
                <a:latin typeface="Times New Roman" pitchFamily="18" charset="0"/>
              </a:rPr>
              <a:t>Assume the </a:t>
            </a:r>
            <a:r>
              <a:rPr lang="en-US" altLang="en-US" sz="1800" i="1" dirty="0" smtClean="0">
                <a:latin typeface="Times New Roman" pitchFamily="18" charset="0"/>
              </a:rPr>
              <a:t>Keynesians </a:t>
            </a:r>
            <a:r>
              <a:rPr lang="en-US" altLang="en-US" sz="1800" dirty="0" smtClean="0">
                <a:latin typeface="Times New Roman" pitchFamily="18" charset="0"/>
              </a:rPr>
              <a:t>are mostly correct, and politicians want to stimulate the economy out of a recessionary gap</a:t>
            </a:r>
            <a:endParaRPr lang="en-US" altLang="en-US" sz="1800" b="1" dirty="0">
              <a:latin typeface="Times New Roman" pitchFamily="18" charset="0"/>
            </a:endParaRPr>
          </a:p>
        </p:txBody>
      </p:sp>
      <p:sp>
        <p:nvSpPr>
          <p:cNvPr id="38919" name="Rectangle 11"/>
          <p:cNvSpPr>
            <a:spLocks noChangeArrowheads="1"/>
          </p:cNvSpPr>
          <p:nvPr/>
        </p:nvSpPr>
        <p:spPr bwMode="auto">
          <a:xfrm>
            <a:off x="5791200" y="5903913"/>
            <a:ext cx="609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a:latin typeface="Times New Roman" pitchFamily="18" charset="0"/>
              </a:rPr>
              <a:t>AD</a:t>
            </a:r>
          </a:p>
          <a:p>
            <a:pPr eaLnBrk="1" hangingPunct="1">
              <a:lnSpc>
                <a:spcPct val="90000"/>
              </a:lnSpc>
              <a:spcBef>
                <a:spcPct val="20000"/>
              </a:spcBef>
              <a:buClr>
                <a:schemeClr val="tx1"/>
              </a:buClr>
              <a:buFont typeface="Wingdings" pitchFamily="2" charset="2"/>
              <a:buChar char="§"/>
            </a:pPr>
            <a:endParaRPr lang="en-US" altLang="en-US" sz="1400">
              <a:latin typeface="Times New Roman" pitchFamily="18" charset="0"/>
            </a:endParaRPr>
          </a:p>
        </p:txBody>
      </p:sp>
      <p:sp>
        <p:nvSpPr>
          <p:cNvPr id="38921" name="Line 13"/>
          <p:cNvSpPr>
            <a:spLocks noChangeAspect="1" noChangeShapeType="1"/>
          </p:cNvSpPr>
          <p:nvPr/>
        </p:nvSpPr>
        <p:spPr bwMode="auto">
          <a:xfrm>
            <a:off x="2319338" y="3152775"/>
            <a:ext cx="3471862" cy="288290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19214" name="Rectangle 14"/>
          <p:cNvSpPr>
            <a:spLocks noChangeArrowheads="1"/>
          </p:cNvSpPr>
          <p:nvPr/>
        </p:nvSpPr>
        <p:spPr bwMode="auto">
          <a:xfrm>
            <a:off x="609600" y="1678936"/>
            <a:ext cx="76962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defRPr>
            </a:lvl1pPr>
            <a:lvl2pPr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1" eaLnBrk="1" hangingPunct="1">
              <a:lnSpc>
                <a:spcPct val="120000"/>
              </a:lnSpc>
            </a:pPr>
            <a:r>
              <a:rPr lang="en-US" altLang="en-US" sz="1600" b="1" dirty="0" smtClean="0">
                <a:latin typeface="Times New Roman" pitchFamily="18" charset="0"/>
              </a:rPr>
              <a:t>Democrats </a:t>
            </a:r>
            <a:r>
              <a:rPr lang="en-US" altLang="en-US" sz="1600" b="1" dirty="0" smtClean="0">
                <a:solidFill>
                  <a:srgbClr val="0070C0"/>
                </a:solidFill>
                <a:latin typeface="Times New Roman" pitchFamily="18" charset="0"/>
              </a:rPr>
              <a:t>raise </a:t>
            </a:r>
            <a:r>
              <a:rPr lang="en-US" altLang="en-US" sz="1600" b="1" i="1" dirty="0" smtClean="0">
                <a:solidFill>
                  <a:srgbClr val="0070C0"/>
                </a:solidFill>
                <a:latin typeface="Times New Roman" pitchFamily="18" charset="0"/>
              </a:rPr>
              <a:t>G</a:t>
            </a:r>
            <a:r>
              <a:rPr lang="en-US" altLang="en-US" sz="1600" b="1" dirty="0" smtClean="0">
                <a:solidFill>
                  <a:srgbClr val="0070C0"/>
                </a:solidFill>
                <a:latin typeface="Times New Roman" pitchFamily="18" charset="0"/>
              </a:rPr>
              <a:t> </a:t>
            </a:r>
          </a:p>
          <a:p>
            <a:pPr lvl="1" eaLnBrk="1" hangingPunct="1">
              <a:lnSpc>
                <a:spcPct val="120000"/>
              </a:lnSpc>
            </a:pPr>
            <a:r>
              <a:rPr lang="en-US" altLang="en-US" sz="1600" b="1" dirty="0" smtClean="0">
                <a:latin typeface="Times New Roman" pitchFamily="18" charset="0"/>
              </a:rPr>
              <a:t>Republicans </a:t>
            </a:r>
            <a:r>
              <a:rPr lang="en-US" altLang="en-US" sz="1600" b="1" dirty="0" smtClean="0">
                <a:solidFill>
                  <a:srgbClr val="0070C0"/>
                </a:solidFill>
                <a:latin typeface="Times New Roman" pitchFamily="18" charset="0"/>
              </a:rPr>
              <a:t>cut </a:t>
            </a:r>
            <a:r>
              <a:rPr lang="en-US" altLang="en-US" sz="1600" b="1" i="1" dirty="0" smtClean="0">
                <a:solidFill>
                  <a:srgbClr val="0070C0"/>
                </a:solidFill>
                <a:latin typeface="Times New Roman" pitchFamily="18" charset="0"/>
              </a:rPr>
              <a:t>T</a:t>
            </a:r>
            <a:endParaRPr lang="en-US" altLang="en-US" sz="1200" dirty="0">
              <a:solidFill>
                <a:srgbClr val="0070C0"/>
              </a:solidFill>
              <a:latin typeface="Times New Roman" pitchFamily="18" charset="0"/>
            </a:endParaRPr>
          </a:p>
        </p:txBody>
      </p:sp>
      <p:sp>
        <p:nvSpPr>
          <p:cNvPr id="38923" name="Rectangle 15"/>
          <p:cNvSpPr>
            <a:spLocks noChangeArrowheads="1"/>
          </p:cNvSpPr>
          <p:nvPr/>
        </p:nvSpPr>
        <p:spPr bwMode="auto">
          <a:xfrm>
            <a:off x="381000" y="76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600" b="1" dirty="0" smtClean="0">
                <a:latin typeface="Times New Roman" pitchFamily="18" charset="0"/>
              </a:rPr>
              <a:t>Fiscal Policy</a:t>
            </a:r>
            <a:endParaRPr lang="en-CA" altLang="en-US" sz="2600" b="1" dirty="0">
              <a:latin typeface="Times New Roman" pitchFamily="18" charset="0"/>
            </a:endParaRPr>
          </a:p>
        </p:txBody>
      </p:sp>
      <p:sp>
        <p:nvSpPr>
          <p:cNvPr id="38924" name="Rectangle 16"/>
          <p:cNvSpPr>
            <a:spLocks noChangeArrowheads="1"/>
          </p:cNvSpPr>
          <p:nvPr/>
        </p:nvSpPr>
        <p:spPr bwMode="auto">
          <a:xfrm rot="-3017210">
            <a:off x="6004718" y="2488407"/>
            <a:ext cx="614363" cy="1371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819217" name="Rectangle 17"/>
          <p:cNvSpPr>
            <a:spLocks noChangeArrowheads="1"/>
          </p:cNvSpPr>
          <p:nvPr/>
        </p:nvSpPr>
        <p:spPr bwMode="auto">
          <a:xfrm>
            <a:off x="3521075" y="6143625"/>
            <a:ext cx="1482725" cy="306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400" dirty="0" smtClean="0">
                <a:latin typeface="Times New Roman" pitchFamily="18" charset="0"/>
                <a:cs typeface="Times New Roman" pitchFamily="18" charset="0"/>
              </a:rPr>
              <a:t>13</a:t>
            </a:r>
            <a:endParaRPr lang="en-US" altLang="en-US" sz="1400" dirty="0">
              <a:latin typeface="Times New Roman" pitchFamily="18" charset="0"/>
            </a:endParaRPr>
          </a:p>
        </p:txBody>
      </p:sp>
      <p:sp>
        <p:nvSpPr>
          <p:cNvPr id="23" name="Rectangle 5"/>
          <p:cNvSpPr>
            <a:spLocks noChangeArrowheads="1"/>
          </p:cNvSpPr>
          <p:nvPr/>
        </p:nvSpPr>
        <p:spPr bwMode="auto">
          <a:xfrm>
            <a:off x="4724400" y="2819400"/>
            <a:ext cx="609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i="1" dirty="0">
                <a:latin typeface="Times New Roman" pitchFamily="18" charset="0"/>
              </a:rPr>
              <a:t>L</a:t>
            </a:r>
            <a:r>
              <a:rPr lang="en-US" altLang="en-US" sz="1400" i="1" dirty="0" smtClean="0">
                <a:latin typeface="Times New Roman" pitchFamily="18" charset="0"/>
              </a:rPr>
              <a:t>RAS</a:t>
            </a:r>
            <a:endParaRPr lang="en-US" altLang="en-US" sz="1400" i="1" dirty="0">
              <a:latin typeface="Times New Roman" pitchFamily="18" charset="0"/>
            </a:endParaRPr>
          </a:p>
          <a:p>
            <a:pPr eaLnBrk="1" hangingPunct="1">
              <a:lnSpc>
                <a:spcPct val="90000"/>
              </a:lnSpc>
              <a:spcBef>
                <a:spcPct val="20000"/>
              </a:spcBef>
              <a:buClr>
                <a:schemeClr val="tx1"/>
              </a:buClr>
              <a:buFont typeface="Wingdings" pitchFamily="2" charset="2"/>
              <a:buChar char="§"/>
            </a:pPr>
            <a:endParaRPr lang="en-US" altLang="en-US" sz="1400" dirty="0">
              <a:latin typeface="Times New Roman" pitchFamily="18" charset="0"/>
            </a:endParaRPr>
          </a:p>
        </p:txBody>
      </p:sp>
      <p:sp>
        <p:nvSpPr>
          <p:cNvPr id="24" name="Rectangle 13"/>
          <p:cNvSpPr>
            <a:spLocks noChangeArrowheads="1"/>
          </p:cNvSpPr>
          <p:nvPr/>
        </p:nvSpPr>
        <p:spPr bwMode="auto">
          <a:xfrm>
            <a:off x="1616075" y="2903636"/>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400" i="1" dirty="0">
                <a:latin typeface="Times New Roman" pitchFamily="18" charset="0"/>
              </a:rPr>
              <a:t>PL</a:t>
            </a:r>
          </a:p>
        </p:txBody>
      </p:sp>
      <p:sp>
        <p:nvSpPr>
          <p:cNvPr id="25" name="Rectangle 22"/>
          <p:cNvSpPr>
            <a:spLocks noChangeArrowheads="1"/>
          </p:cNvSpPr>
          <p:nvPr/>
        </p:nvSpPr>
        <p:spPr bwMode="auto">
          <a:xfrm>
            <a:off x="5740399" y="6211608"/>
            <a:ext cx="1143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1400" i="1" dirty="0">
                <a:latin typeface="Times New Roman" pitchFamily="18" charset="0"/>
                <a:cs typeface="Times New Roman" pitchFamily="18" charset="0"/>
              </a:rPr>
              <a:t>GDP</a:t>
            </a:r>
            <a:endParaRPr lang="en-US" altLang="en-US" sz="1400" dirty="0">
              <a:latin typeface="Times New Roman" pitchFamily="18" charset="0"/>
            </a:endParaRPr>
          </a:p>
        </p:txBody>
      </p:sp>
      <p:sp>
        <p:nvSpPr>
          <p:cNvPr id="27" name="Rectangle 13"/>
          <p:cNvSpPr>
            <a:spLocks noChangeArrowheads="1"/>
          </p:cNvSpPr>
          <p:nvPr/>
        </p:nvSpPr>
        <p:spPr bwMode="auto">
          <a:xfrm>
            <a:off x="1676400" y="464522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1400" dirty="0" smtClean="0">
                <a:latin typeface="Times New Roman" pitchFamily="18" charset="0"/>
              </a:rPr>
              <a:t>230</a:t>
            </a:r>
            <a:endParaRPr lang="en-US" altLang="en-US" sz="1400" dirty="0">
              <a:latin typeface="Times New Roman" pitchFamily="18" charset="0"/>
            </a:endParaRPr>
          </a:p>
        </p:txBody>
      </p:sp>
      <p:sp>
        <p:nvSpPr>
          <p:cNvPr id="37" name="Rectangle 18"/>
          <p:cNvSpPr>
            <a:spLocks noChangeArrowheads="1"/>
          </p:cNvSpPr>
          <p:nvPr/>
        </p:nvSpPr>
        <p:spPr bwMode="auto">
          <a:xfrm>
            <a:off x="4887191" y="6159501"/>
            <a:ext cx="457200" cy="336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dirty="0" smtClean="0">
                <a:latin typeface="Times New Roman" pitchFamily="18" charset="0"/>
              </a:rPr>
              <a:t> 15</a:t>
            </a:r>
            <a:endParaRPr lang="en-US" altLang="en-US" sz="1400" dirty="0">
              <a:latin typeface="Times New Roman" pitchFamily="18" charset="0"/>
            </a:endParaRPr>
          </a:p>
        </p:txBody>
      </p:sp>
      <p:sp>
        <p:nvSpPr>
          <p:cNvPr id="38" name="Line 19"/>
          <p:cNvSpPr>
            <a:spLocks noChangeShapeType="1"/>
          </p:cNvSpPr>
          <p:nvPr/>
        </p:nvSpPr>
        <p:spPr bwMode="auto">
          <a:xfrm>
            <a:off x="2133600" y="6156325"/>
            <a:ext cx="4572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9" name="Text Box 18"/>
          <p:cNvSpPr txBox="1">
            <a:spLocks noChangeArrowheads="1"/>
          </p:cNvSpPr>
          <p:nvPr/>
        </p:nvSpPr>
        <p:spPr bwMode="auto">
          <a:xfrm>
            <a:off x="6555798" y="4110808"/>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growth = </a:t>
            </a:r>
            <a:endParaRPr lang="en-US" altLang="en-US" sz="1400" dirty="0">
              <a:latin typeface="Times New Roman" pitchFamily="18" charset="0"/>
            </a:endParaRPr>
          </a:p>
        </p:txBody>
      </p:sp>
      <p:sp>
        <p:nvSpPr>
          <p:cNvPr id="40" name="Text Box 18"/>
          <p:cNvSpPr txBox="1">
            <a:spLocks noChangeArrowheads="1"/>
          </p:cNvSpPr>
          <p:nvPr/>
        </p:nvSpPr>
        <p:spPr bwMode="auto">
          <a:xfrm>
            <a:off x="7247179" y="4111823"/>
            <a:ext cx="151582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0070C0"/>
                </a:solidFill>
                <a:latin typeface="Times New Roman" pitchFamily="18" charset="0"/>
              </a:rPr>
              <a:t>15</a:t>
            </a:r>
            <a:r>
              <a:rPr lang="en-US" altLang="en-US" sz="1400" dirty="0" smtClean="0">
                <a:latin typeface="Times New Roman" pitchFamily="18" charset="0"/>
              </a:rPr>
              <a:t>-13)/13 × 100</a:t>
            </a:r>
            <a:endParaRPr lang="en-US" altLang="en-US" sz="1400" dirty="0">
              <a:latin typeface="Times New Roman" pitchFamily="18" charset="0"/>
            </a:endParaRPr>
          </a:p>
        </p:txBody>
      </p:sp>
      <p:sp>
        <p:nvSpPr>
          <p:cNvPr id="41" name="Text Box 18"/>
          <p:cNvSpPr txBox="1">
            <a:spLocks noChangeArrowheads="1"/>
          </p:cNvSpPr>
          <p:nvPr/>
        </p:nvSpPr>
        <p:spPr bwMode="auto">
          <a:xfrm>
            <a:off x="7234188" y="4110808"/>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15.4%</a:t>
            </a:r>
            <a:endParaRPr lang="en-US" altLang="en-US" sz="1400" dirty="0">
              <a:latin typeface="Times New Roman" pitchFamily="18" charset="0"/>
            </a:endParaRPr>
          </a:p>
        </p:txBody>
      </p:sp>
      <p:sp>
        <p:nvSpPr>
          <p:cNvPr id="42" name="Text Box 18"/>
          <p:cNvSpPr txBox="1">
            <a:spLocks noChangeArrowheads="1"/>
          </p:cNvSpPr>
          <p:nvPr/>
        </p:nvSpPr>
        <p:spPr bwMode="auto">
          <a:xfrm>
            <a:off x="6562725" y="3481202"/>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inflation =</a:t>
            </a:r>
            <a:endParaRPr lang="en-US" altLang="en-US" sz="1400" dirty="0">
              <a:latin typeface="Times New Roman" pitchFamily="18" charset="0"/>
            </a:endParaRPr>
          </a:p>
        </p:txBody>
      </p:sp>
      <p:sp>
        <p:nvSpPr>
          <p:cNvPr id="43" name="Text Box 18"/>
          <p:cNvSpPr txBox="1">
            <a:spLocks noChangeArrowheads="1"/>
          </p:cNvSpPr>
          <p:nvPr/>
        </p:nvSpPr>
        <p:spPr bwMode="auto">
          <a:xfrm>
            <a:off x="7315200" y="3479800"/>
            <a:ext cx="173379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0070C0"/>
                </a:solidFill>
                <a:latin typeface="Times New Roman" pitchFamily="18" charset="0"/>
              </a:rPr>
              <a:t>240</a:t>
            </a:r>
            <a:r>
              <a:rPr lang="en-US" altLang="en-US" sz="1400" dirty="0" smtClean="0">
                <a:latin typeface="Times New Roman" pitchFamily="18" charset="0"/>
              </a:rPr>
              <a:t>-230)/230 × 100</a:t>
            </a:r>
            <a:endParaRPr lang="en-US" altLang="en-US" sz="1400" dirty="0">
              <a:latin typeface="Times New Roman" pitchFamily="18" charset="0"/>
            </a:endParaRPr>
          </a:p>
        </p:txBody>
      </p:sp>
      <p:sp>
        <p:nvSpPr>
          <p:cNvPr id="44" name="Text Box 18"/>
          <p:cNvSpPr txBox="1">
            <a:spLocks noChangeArrowheads="1"/>
          </p:cNvSpPr>
          <p:nvPr/>
        </p:nvSpPr>
        <p:spPr bwMode="auto">
          <a:xfrm>
            <a:off x="7330785" y="3481202"/>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4.3%</a:t>
            </a:r>
            <a:endParaRPr lang="en-US" altLang="en-US" sz="1400" dirty="0">
              <a:latin typeface="Times New Roman" pitchFamily="18" charset="0"/>
            </a:endParaRPr>
          </a:p>
        </p:txBody>
      </p:sp>
      <p:sp>
        <p:nvSpPr>
          <p:cNvPr id="45" name="Line 6"/>
          <p:cNvSpPr>
            <a:spLocks noChangeShapeType="1"/>
          </p:cNvSpPr>
          <p:nvPr/>
        </p:nvSpPr>
        <p:spPr bwMode="auto">
          <a:xfrm>
            <a:off x="1943100" y="4558146"/>
            <a:ext cx="3162300" cy="0"/>
          </a:xfrm>
          <a:prstGeom prst="line">
            <a:avLst/>
          </a:prstGeom>
          <a:noFill/>
          <a:ln w="9525">
            <a:solidFill>
              <a:srgbClr val="0070C0"/>
            </a:solidFill>
            <a:prstDash val="dash"/>
            <a:miter lim="800000"/>
            <a:headEnd/>
            <a:tailEnd type="oval" w="lg" len="lg"/>
          </a:ln>
          <a:extLst>
            <a:ext uri="{909E8E84-426E-40DD-AFC4-6F175D3DCCD1}">
              <a14:hiddenFill xmlns:a14="http://schemas.microsoft.com/office/drawing/2010/main">
                <a:noFill/>
              </a14:hiddenFill>
            </a:ext>
          </a:extLst>
        </p:spPr>
        <p:txBody>
          <a:bodyPr wrap="none"/>
          <a:lstStyle/>
          <a:p>
            <a:endParaRPr lang="en-US"/>
          </a:p>
        </p:txBody>
      </p:sp>
      <p:sp>
        <p:nvSpPr>
          <p:cNvPr id="34" name="Rectangle 12"/>
          <p:cNvSpPr>
            <a:spLocks noChangeArrowheads="1"/>
          </p:cNvSpPr>
          <p:nvPr/>
        </p:nvSpPr>
        <p:spPr bwMode="auto">
          <a:xfrm>
            <a:off x="941388" y="4379913"/>
            <a:ext cx="1192212" cy="307777"/>
          </a:xfrm>
          <a:prstGeom prst="rect">
            <a:avLst/>
          </a:prstGeom>
          <a:solidFill>
            <a:schemeClr val="bg1"/>
          </a:solidFill>
          <a:ln>
            <a:noFill/>
          </a:ln>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1400" dirty="0" smtClean="0">
                <a:solidFill>
                  <a:srgbClr val="0070C0"/>
                </a:solidFill>
                <a:latin typeface="Times New Roman" pitchFamily="18" charset="0"/>
              </a:rPr>
              <a:t>240</a:t>
            </a:r>
            <a:endParaRPr lang="en-US" altLang="en-US" sz="1400" i="1" dirty="0">
              <a:solidFill>
                <a:srgbClr val="FF0000"/>
              </a:solidFill>
              <a:latin typeface="Times New Roman" pitchFamily="18" charset="0"/>
            </a:endParaRPr>
          </a:p>
        </p:txBody>
      </p:sp>
      <p:sp>
        <p:nvSpPr>
          <p:cNvPr id="46" name="Line 20"/>
          <p:cNvSpPr>
            <a:spLocks noChangeShapeType="1"/>
          </p:cNvSpPr>
          <p:nvPr/>
        </p:nvSpPr>
        <p:spPr bwMode="auto">
          <a:xfrm>
            <a:off x="2133600" y="2867025"/>
            <a:ext cx="0" cy="32766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40876324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right)">
                                      <p:cBhvr>
                                        <p:cTn id="10" dur="500"/>
                                        <p:tgtEl>
                                          <p:spTgt spid="45"/>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childTnLst>
                                </p:cTn>
                              </p:par>
                              <p:par>
                                <p:cTn id="14" presetID="3" presetClass="emph" presetSubtype="2" fill="hold" nodeType="withEffect">
                                  <p:stCondLst>
                                    <p:cond delay="0"/>
                                  </p:stCondLst>
                                  <p:childTnLst>
                                    <p:animClr clrSpc="rgb" dir="cw">
                                      <p:cBhvr override="childStyle">
                                        <p:cTn id="15" dur="500" fill="hold"/>
                                        <p:tgtEl>
                                          <p:spTgt spid="37">
                                            <p:txEl>
                                              <p:pRg st="0" end="0"/>
                                            </p:txEl>
                                          </p:spTgt>
                                        </p:tgtEl>
                                        <p:attrNameLst>
                                          <p:attrName>style.color</p:attrName>
                                        </p:attrNameLst>
                                      </p:cBhvr>
                                      <p:to>
                                        <a:srgbClr val="0070C0"/>
                                      </p:to>
                                    </p:animClr>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43"/>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0"/>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40"/>
                                        </p:tgtEl>
                                        <p:attrNameLst>
                                          <p:attrName>style.visibility</p:attrName>
                                        </p:attrNameLst>
                                      </p:cBhvr>
                                      <p:to>
                                        <p:strVal val="hidden"/>
                                      </p:to>
                                    </p:set>
                                  </p:childTnLst>
                                </p:cTn>
                              </p:par>
                              <p:par>
                                <p:cTn id="42" presetID="1" presetClass="entr" presetSubtype="0"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9" grpId="0"/>
      <p:bldP spid="40" grpId="0"/>
      <p:bldP spid="40" grpId="1"/>
      <p:bldP spid="41" grpId="0"/>
      <p:bldP spid="42" grpId="0"/>
      <p:bldP spid="43" grpId="0"/>
      <p:bldP spid="43" grpId="1"/>
      <p:bldP spid="44" grpId="0"/>
      <p:bldP spid="45" grpId="0" animBg="1"/>
      <p:bldP spid="3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Line 19"/>
          <p:cNvSpPr>
            <a:spLocks noChangeShapeType="1"/>
          </p:cNvSpPr>
          <p:nvPr/>
        </p:nvSpPr>
        <p:spPr bwMode="auto">
          <a:xfrm flipV="1">
            <a:off x="7142162" y="3124200"/>
            <a:ext cx="0" cy="3048000"/>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9218" name="Rectangle 2"/>
          <p:cNvSpPr>
            <a:spLocks noGrp="1" noChangeArrowheads="1"/>
          </p:cNvSpPr>
          <p:nvPr>
            <p:ph type="title"/>
          </p:nvPr>
        </p:nvSpPr>
        <p:spPr>
          <a:xfrm>
            <a:off x="457200" y="76200"/>
            <a:ext cx="8229600" cy="457200"/>
          </a:xfrm>
          <a:noFill/>
        </p:spPr>
        <p:txBody>
          <a:bodyPr/>
          <a:lstStyle/>
          <a:p>
            <a:pPr eaLnBrk="1" hangingPunct="1"/>
            <a:r>
              <a:rPr lang="en-US" altLang="en-US" dirty="0" smtClean="0"/>
              <a:t>Monetary Policy</a:t>
            </a:r>
          </a:p>
        </p:txBody>
      </p:sp>
      <p:sp>
        <p:nvSpPr>
          <p:cNvPr id="107523" name="Rectangle 3"/>
          <p:cNvSpPr>
            <a:spLocks noGrp="1" noChangeArrowheads="1"/>
          </p:cNvSpPr>
          <p:nvPr>
            <p:ph type="body" idx="1"/>
          </p:nvPr>
        </p:nvSpPr>
        <p:spPr>
          <a:xfrm>
            <a:off x="304800" y="1264920"/>
            <a:ext cx="3810000" cy="5410200"/>
          </a:xfrm>
          <a:noFill/>
        </p:spPr>
        <p:txBody>
          <a:bodyPr/>
          <a:lstStyle/>
          <a:p>
            <a:pPr algn="l" eaLnBrk="1" hangingPunct="1"/>
            <a:r>
              <a:rPr lang="en-US" altLang="en-US" b="1" dirty="0" smtClean="0">
                <a:ea typeface="MS Mincho" pitchFamily="49" charset="-128"/>
              </a:rPr>
              <a:t>Money Supply</a:t>
            </a:r>
          </a:p>
          <a:p>
            <a:pPr marL="371475" indent="-371475" algn="l" eaLnBrk="1" hangingPunct="1">
              <a:lnSpc>
                <a:spcPct val="95000"/>
              </a:lnSpc>
              <a:buFont typeface="Wingdings" panose="05000000000000000000" pitchFamily="2" charset="2"/>
              <a:buChar char="§"/>
            </a:pPr>
            <a:r>
              <a:rPr lang="en-US" altLang="en-US" dirty="0" smtClean="0">
                <a:ea typeface="MS Mincho" pitchFamily="49" charset="-128"/>
              </a:rPr>
              <a:t>Quantity </a:t>
            </a:r>
            <a:r>
              <a:rPr lang="en-US" altLang="en-US" dirty="0">
                <a:ea typeface="MS Mincho" pitchFamily="49" charset="-128"/>
              </a:rPr>
              <a:t>of money is </a:t>
            </a:r>
            <a:r>
              <a:rPr lang="en-US" altLang="en-US" dirty="0" smtClean="0">
                <a:ea typeface="MS Mincho" pitchFamily="49" charset="-128"/>
              </a:rPr>
              <a:t>fixed &amp; </a:t>
            </a:r>
            <a:r>
              <a:rPr lang="en-US" altLang="en-US" dirty="0">
                <a:ea typeface="MS Mincho" pitchFamily="49" charset="-128"/>
              </a:rPr>
              <a:t>independent of </a:t>
            </a:r>
            <a:r>
              <a:rPr lang="en-US" altLang="en-US" i="1" dirty="0" err="1" smtClean="0">
                <a:ea typeface="MS Mincho" pitchFamily="49" charset="-128"/>
              </a:rPr>
              <a:t>i</a:t>
            </a:r>
            <a:endParaRPr lang="en-US" altLang="en-US" dirty="0" smtClean="0">
              <a:ea typeface="MS Mincho" pitchFamily="49" charset="-128"/>
            </a:endParaRPr>
          </a:p>
          <a:p>
            <a:pPr marL="371475" indent="-371475" algn="l" eaLnBrk="1" hangingPunct="1">
              <a:lnSpc>
                <a:spcPct val="95000"/>
              </a:lnSpc>
              <a:buFont typeface="Wingdings" panose="05000000000000000000" pitchFamily="2" charset="2"/>
              <a:buChar char="§"/>
            </a:pPr>
            <a:endParaRPr lang="en-US" altLang="en-US" dirty="0">
              <a:ea typeface="MS Mincho" pitchFamily="49" charset="-128"/>
            </a:endParaRPr>
          </a:p>
          <a:p>
            <a:pPr marL="371475" indent="-371475" algn="l" eaLnBrk="1" hangingPunct="1">
              <a:lnSpc>
                <a:spcPct val="95000"/>
              </a:lnSpc>
              <a:buFont typeface="Wingdings" panose="05000000000000000000" pitchFamily="2" charset="2"/>
              <a:buChar char="§"/>
            </a:pPr>
            <a:r>
              <a:rPr lang="en-US" altLang="en-US" dirty="0" smtClean="0">
                <a:ea typeface="MS Mincho" pitchFamily="49" charset="-128"/>
              </a:rPr>
              <a:t>If </a:t>
            </a:r>
            <a:r>
              <a:rPr lang="en-US" altLang="en-US" b="1" dirty="0" smtClean="0">
                <a:solidFill>
                  <a:srgbClr val="0070C0"/>
                </a:solidFill>
                <a:ea typeface="MS Mincho" pitchFamily="49" charset="-128"/>
              </a:rPr>
              <a:t>bank lending </a:t>
            </a:r>
            <a:r>
              <a:rPr lang="en-US" altLang="en-US" dirty="0" smtClean="0">
                <a:ea typeface="MS Mincho" pitchFamily="49" charset="-128"/>
              </a:rPr>
              <a:t>increases or the Fed </a:t>
            </a:r>
            <a:r>
              <a:rPr lang="en-US" altLang="en-US" b="1" dirty="0" smtClean="0">
                <a:solidFill>
                  <a:srgbClr val="0070C0"/>
                </a:solidFill>
                <a:ea typeface="MS Mincho" pitchFamily="49" charset="-128"/>
              </a:rPr>
              <a:t>buys Treasuries </a:t>
            </a:r>
            <a:r>
              <a:rPr lang="en-US" altLang="en-US" dirty="0" smtClean="0">
                <a:ea typeface="MS Mincho" pitchFamily="49" charset="-128"/>
              </a:rPr>
              <a:t>from banks, the money supply increases</a:t>
            </a:r>
          </a:p>
          <a:p>
            <a:pPr marL="371475" indent="-371475" algn="l" eaLnBrk="1" hangingPunct="1">
              <a:buFont typeface="Wingdings" pitchFamily="2" charset="2"/>
              <a:buChar char="§"/>
            </a:pPr>
            <a:endParaRPr lang="en-US" altLang="en-US" sz="1000" dirty="0" smtClean="0"/>
          </a:p>
        </p:txBody>
      </p:sp>
      <p:sp>
        <p:nvSpPr>
          <p:cNvPr id="5" name="Line 4"/>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6" name="Line 5"/>
          <p:cNvSpPr>
            <a:spLocks noChangeShapeType="1"/>
          </p:cNvSpPr>
          <p:nvPr/>
        </p:nvSpPr>
        <p:spPr bwMode="auto">
          <a:xfrm flipV="1">
            <a:off x="4876800" y="6172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8" name="Text Box 7"/>
          <p:cNvSpPr txBox="1">
            <a:spLocks noChangeArrowheads="1"/>
          </p:cNvSpPr>
          <p:nvPr/>
        </p:nvSpPr>
        <p:spPr bwMode="auto">
          <a:xfrm>
            <a:off x="6299200" y="6181725"/>
            <a:ext cx="8048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600" dirty="0" smtClean="0">
                <a:solidFill>
                  <a:srgbClr val="000000"/>
                </a:solidFill>
                <a:latin typeface="Times New Roman" pitchFamily="18" charset="0"/>
                <a:cs typeface="Times New Roman" pitchFamily="18" charset="0"/>
              </a:rPr>
              <a:t>1800</a:t>
            </a:r>
            <a:endParaRPr lang="en-US" altLang="en-US" sz="1600" baseline="-25000" dirty="0">
              <a:solidFill>
                <a:srgbClr val="000000"/>
              </a:solidFill>
              <a:latin typeface="Times New Roman" pitchFamily="18" charset="0"/>
            </a:endParaRPr>
          </a:p>
        </p:txBody>
      </p:sp>
      <p:sp>
        <p:nvSpPr>
          <p:cNvPr id="17" name="Line 19"/>
          <p:cNvSpPr>
            <a:spLocks noChangeShapeType="1"/>
          </p:cNvSpPr>
          <p:nvPr/>
        </p:nvSpPr>
        <p:spPr bwMode="auto">
          <a:xfrm flipV="1">
            <a:off x="6705600" y="3124200"/>
            <a:ext cx="0" cy="3048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8" name="Text Box 20"/>
          <p:cNvSpPr txBox="1">
            <a:spLocks noChangeArrowheads="1"/>
          </p:cNvSpPr>
          <p:nvPr/>
        </p:nvSpPr>
        <p:spPr bwMode="auto">
          <a:xfrm>
            <a:off x="6553200" y="28956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a:solidFill>
                  <a:srgbClr val="000000"/>
                </a:solidFill>
                <a:latin typeface="Times New Roman" pitchFamily="18" charset="0"/>
                <a:cs typeface="Times New Roman" pitchFamily="18" charset="0"/>
              </a:rPr>
              <a:t>MS</a:t>
            </a:r>
            <a:endParaRPr lang="en-US" altLang="en-US" sz="1600" baseline="30000">
              <a:solidFill>
                <a:srgbClr val="000000"/>
              </a:solidFill>
              <a:latin typeface="Times New Roman" pitchFamily="18" charset="0"/>
            </a:endParaRPr>
          </a:p>
        </p:txBody>
      </p:sp>
      <p:sp>
        <p:nvSpPr>
          <p:cNvPr id="20" name="Text Box 8"/>
          <p:cNvSpPr txBox="1">
            <a:spLocks noChangeArrowheads="1"/>
          </p:cNvSpPr>
          <p:nvPr/>
        </p:nvSpPr>
        <p:spPr bwMode="auto">
          <a:xfrm>
            <a:off x="4495800" y="42672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dirty="0" smtClean="0">
                <a:solidFill>
                  <a:srgbClr val="000000"/>
                </a:solidFill>
                <a:latin typeface="Times New Roman" pitchFamily="18" charset="0"/>
                <a:cs typeface="Times New Roman" pitchFamily="18" charset="0"/>
              </a:rPr>
              <a:t>3</a:t>
            </a:r>
            <a:endParaRPr lang="en-US" altLang="en-US" sz="1600" baseline="-25000" dirty="0">
              <a:solidFill>
                <a:srgbClr val="000000"/>
              </a:solidFill>
              <a:latin typeface="Times New Roman" pitchFamily="18" charset="0"/>
            </a:endParaRPr>
          </a:p>
        </p:txBody>
      </p:sp>
      <p:sp>
        <p:nvSpPr>
          <p:cNvPr id="21" name="Line 11"/>
          <p:cNvSpPr>
            <a:spLocks noChangeShapeType="1"/>
          </p:cNvSpPr>
          <p:nvPr/>
        </p:nvSpPr>
        <p:spPr bwMode="auto">
          <a:xfrm flipH="1" flipV="1">
            <a:off x="4876800" y="4419600"/>
            <a:ext cx="18288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4" name="Rectangle 64"/>
          <p:cNvSpPr>
            <a:spLocks noChangeArrowheads="1"/>
          </p:cNvSpPr>
          <p:nvPr/>
        </p:nvSpPr>
        <p:spPr bwMode="auto">
          <a:xfrm>
            <a:off x="4465405" y="3187701"/>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solidFill>
                  <a:srgbClr val="000000"/>
                </a:solidFill>
                <a:latin typeface="Times New Roman" pitchFamily="-65" charset="0"/>
              </a:rPr>
              <a:t>i</a:t>
            </a:r>
            <a:endParaRPr lang="en-US" altLang="en-US" sz="1600" b="0" baseline="30000" dirty="0">
              <a:solidFill>
                <a:srgbClr val="000000"/>
              </a:solidFill>
              <a:latin typeface="Times New Roman" pitchFamily="-65" charset="0"/>
            </a:endParaRPr>
          </a:p>
        </p:txBody>
      </p:sp>
    </p:spTree>
    <p:extLst>
      <p:ext uri="{BB962C8B-B14F-4D97-AF65-F5344CB8AC3E}">
        <p14:creationId xmlns:p14="http://schemas.microsoft.com/office/powerpoint/2010/main" val="299150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52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Line 19"/>
          <p:cNvSpPr>
            <a:spLocks noChangeShapeType="1"/>
          </p:cNvSpPr>
          <p:nvPr/>
        </p:nvSpPr>
        <p:spPr bwMode="auto">
          <a:xfrm flipV="1">
            <a:off x="7142162" y="3124200"/>
            <a:ext cx="0" cy="3048000"/>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9218" name="Rectangle 2"/>
          <p:cNvSpPr>
            <a:spLocks noGrp="1" noChangeArrowheads="1"/>
          </p:cNvSpPr>
          <p:nvPr>
            <p:ph type="title"/>
          </p:nvPr>
        </p:nvSpPr>
        <p:spPr>
          <a:xfrm>
            <a:off x="457200" y="76200"/>
            <a:ext cx="8229600" cy="457200"/>
          </a:xfrm>
          <a:noFill/>
        </p:spPr>
        <p:txBody>
          <a:bodyPr/>
          <a:lstStyle/>
          <a:p>
            <a:pPr eaLnBrk="1" hangingPunct="1"/>
            <a:r>
              <a:rPr lang="en-US" altLang="en-US" dirty="0" smtClean="0"/>
              <a:t>Monetary Policy</a:t>
            </a:r>
          </a:p>
        </p:txBody>
      </p:sp>
      <p:sp>
        <p:nvSpPr>
          <p:cNvPr id="107523" name="Rectangle 3"/>
          <p:cNvSpPr>
            <a:spLocks noGrp="1" noChangeArrowheads="1"/>
          </p:cNvSpPr>
          <p:nvPr>
            <p:ph type="body" idx="1"/>
          </p:nvPr>
        </p:nvSpPr>
        <p:spPr>
          <a:xfrm>
            <a:off x="304800" y="1264920"/>
            <a:ext cx="3810000" cy="5410200"/>
          </a:xfrm>
          <a:noFill/>
        </p:spPr>
        <p:txBody>
          <a:bodyPr/>
          <a:lstStyle/>
          <a:p>
            <a:pPr algn="l" eaLnBrk="1" hangingPunct="1"/>
            <a:r>
              <a:rPr lang="en-US" altLang="en-US" b="1" dirty="0" smtClean="0">
                <a:ea typeface="MS Mincho" pitchFamily="49" charset="-128"/>
              </a:rPr>
              <a:t>Money Supply</a:t>
            </a:r>
          </a:p>
          <a:p>
            <a:pPr marL="371475" indent="-371475" algn="l" eaLnBrk="1" hangingPunct="1">
              <a:lnSpc>
                <a:spcPct val="95000"/>
              </a:lnSpc>
              <a:buFont typeface="Wingdings" panose="05000000000000000000" pitchFamily="2" charset="2"/>
              <a:buChar char="§"/>
            </a:pPr>
            <a:r>
              <a:rPr lang="en-US" altLang="en-US" dirty="0" smtClean="0">
                <a:ea typeface="MS Mincho" pitchFamily="49" charset="-128"/>
              </a:rPr>
              <a:t>Quantity </a:t>
            </a:r>
            <a:r>
              <a:rPr lang="en-US" altLang="en-US" dirty="0">
                <a:ea typeface="MS Mincho" pitchFamily="49" charset="-128"/>
              </a:rPr>
              <a:t>of money is </a:t>
            </a:r>
            <a:r>
              <a:rPr lang="en-US" altLang="en-US" dirty="0" smtClean="0">
                <a:ea typeface="MS Mincho" pitchFamily="49" charset="-128"/>
              </a:rPr>
              <a:t>fixed &amp; </a:t>
            </a:r>
            <a:r>
              <a:rPr lang="en-US" altLang="en-US" dirty="0">
                <a:ea typeface="MS Mincho" pitchFamily="49" charset="-128"/>
              </a:rPr>
              <a:t>independent of </a:t>
            </a:r>
            <a:r>
              <a:rPr lang="en-US" altLang="en-US" i="1" dirty="0" err="1" smtClean="0">
                <a:ea typeface="MS Mincho" pitchFamily="49" charset="-128"/>
              </a:rPr>
              <a:t>i</a:t>
            </a:r>
            <a:endParaRPr lang="en-US" altLang="en-US" dirty="0" smtClean="0">
              <a:ea typeface="MS Mincho" pitchFamily="49" charset="-128"/>
            </a:endParaRPr>
          </a:p>
          <a:p>
            <a:pPr marL="371475" indent="-371475" algn="l" eaLnBrk="1" hangingPunct="1">
              <a:lnSpc>
                <a:spcPct val="95000"/>
              </a:lnSpc>
              <a:buFont typeface="Wingdings" panose="05000000000000000000" pitchFamily="2" charset="2"/>
              <a:buChar char="§"/>
            </a:pPr>
            <a:endParaRPr lang="en-US" altLang="en-US" dirty="0">
              <a:ea typeface="MS Mincho" pitchFamily="49" charset="-128"/>
            </a:endParaRPr>
          </a:p>
          <a:p>
            <a:pPr marL="371475" indent="-371475" algn="l" eaLnBrk="1" hangingPunct="1">
              <a:lnSpc>
                <a:spcPct val="95000"/>
              </a:lnSpc>
              <a:buFont typeface="Wingdings" panose="05000000000000000000" pitchFamily="2" charset="2"/>
              <a:buChar char="§"/>
            </a:pPr>
            <a:r>
              <a:rPr lang="en-US" altLang="en-US" dirty="0" smtClean="0">
                <a:ea typeface="MS Mincho" pitchFamily="49" charset="-128"/>
              </a:rPr>
              <a:t>If </a:t>
            </a:r>
            <a:r>
              <a:rPr lang="en-US" altLang="en-US" b="1" dirty="0" smtClean="0">
                <a:solidFill>
                  <a:srgbClr val="FF0000"/>
                </a:solidFill>
                <a:ea typeface="MS Mincho" pitchFamily="49" charset="-128"/>
              </a:rPr>
              <a:t>bank lending </a:t>
            </a:r>
            <a:r>
              <a:rPr lang="en-US" altLang="en-US" dirty="0" smtClean="0">
                <a:ea typeface="MS Mincho" pitchFamily="49" charset="-128"/>
              </a:rPr>
              <a:t>decreases or the Fed </a:t>
            </a:r>
            <a:r>
              <a:rPr lang="en-US" altLang="en-US" b="1" dirty="0" smtClean="0">
                <a:solidFill>
                  <a:srgbClr val="FF0000"/>
                </a:solidFill>
                <a:ea typeface="MS Mincho" pitchFamily="49" charset="-128"/>
              </a:rPr>
              <a:t>sells Treasuries </a:t>
            </a:r>
            <a:r>
              <a:rPr lang="en-US" altLang="en-US" dirty="0" smtClean="0">
                <a:ea typeface="MS Mincho" pitchFamily="49" charset="-128"/>
              </a:rPr>
              <a:t>t</a:t>
            </a:r>
            <a:r>
              <a:rPr lang="en-US" altLang="en-US" dirty="0">
                <a:ea typeface="MS Mincho" pitchFamily="49" charset="-128"/>
              </a:rPr>
              <a:t>o banks, the money supply </a:t>
            </a:r>
            <a:r>
              <a:rPr lang="en-US" altLang="en-US" dirty="0" smtClean="0">
                <a:ea typeface="MS Mincho" pitchFamily="49" charset="-128"/>
              </a:rPr>
              <a:t>decreases</a:t>
            </a:r>
          </a:p>
          <a:p>
            <a:pPr marL="371475" indent="-371475" algn="l" eaLnBrk="1" hangingPunct="1">
              <a:buFont typeface="Wingdings" pitchFamily="2" charset="2"/>
              <a:buChar char="§"/>
            </a:pPr>
            <a:endParaRPr lang="en-US" altLang="en-US" sz="1000" dirty="0" smtClean="0"/>
          </a:p>
        </p:txBody>
      </p:sp>
      <p:sp>
        <p:nvSpPr>
          <p:cNvPr id="5" name="Line 4"/>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6" name="Line 5"/>
          <p:cNvSpPr>
            <a:spLocks noChangeShapeType="1"/>
          </p:cNvSpPr>
          <p:nvPr/>
        </p:nvSpPr>
        <p:spPr bwMode="auto">
          <a:xfrm flipV="1">
            <a:off x="4876800" y="6172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8" name="Text Box 7"/>
          <p:cNvSpPr txBox="1">
            <a:spLocks noChangeArrowheads="1"/>
          </p:cNvSpPr>
          <p:nvPr/>
        </p:nvSpPr>
        <p:spPr bwMode="auto">
          <a:xfrm>
            <a:off x="6299200" y="6181725"/>
            <a:ext cx="8048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600" dirty="0" smtClean="0">
                <a:solidFill>
                  <a:srgbClr val="000000"/>
                </a:solidFill>
                <a:latin typeface="Times New Roman" pitchFamily="18" charset="0"/>
                <a:cs typeface="Times New Roman" pitchFamily="18" charset="0"/>
              </a:rPr>
              <a:t>1800</a:t>
            </a:r>
            <a:endParaRPr lang="en-US" altLang="en-US" sz="1600" baseline="-25000" dirty="0">
              <a:solidFill>
                <a:srgbClr val="000000"/>
              </a:solidFill>
              <a:latin typeface="Times New Roman" pitchFamily="18" charset="0"/>
            </a:endParaRPr>
          </a:p>
        </p:txBody>
      </p:sp>
      <p:sp>
        <p:nvSpPr>
          <p:cNvPr id="17" name="Line 19"/>
          <p:cNvSpPr>
            <a:spLocks noChangeShapeType="1"/>
          </p:cNvSpPr>
          <p:nvPr/>
        </p:nvSpPr>
        <p:spPr bwMode="auto">
          <a:xfrm flipV="1">
            <a:off x="6705600" y="3124200"/>
            <a:ext cx="0" cy="30480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8" name="Text Box 20"/>
          <p:cNvSpPr txBox="1">
            <a:spLocks noChangeArrowheads="1"/>
          </p:cNvSpPr>
          <p:nvPr/>
        </p:nvSpPr>
        <p:spPr bwMode="auto">
          <a:xfrm>
            <a:off x="6553200" y="28956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a:solidFill>
                  <a:srgbClr val="000000"/>
                </a:solidFill>
                <a:latin typeface="Times New Roman" pitchFamily="18" charset="0"/>
                <a:cs typeface="Times New Roman" pitchFamily="18" charset="0"/>
              </a:rPr>
              <a:t>MS</a:t>
            </a:r>
            <a:endParaRPr lang="en-US" altLang="en-US" sz="1600" baseline="30000">
              <a:solidFill>
                <a:srgbClr val="000000"/>
              </a:solidFill>
              <a:latin typeface="Times New Roman" pitchFamily="18" charset="0"/>
            </a:endParaRPr>
          </a:p>
        </p:txBody>
      </p:sp>
      <p:sp>
        <p:nvSpPr>
          <p:cNvPr id="20" name="Text Box 8"/>
          <p:cNvSpPr txBox="1">
            <a:spLocks noChangeArrowheads="1"/>
          </p:cNvSpPr>
          <p:nvPr/>
        </p:nvSpPr>
        <p:spPr bwMode="auto">
          <a:xfrm>
            <a:off x="4495800" y="42672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dirty="0" smtClean="0">
                <a:solidFill>
                  <a:srgbClr val="000000"/>
                </a:solidFill>
                <a:latin typeface="Times New Roman" pitchFamily="18" charset="0"/>
                <a:cs typeface="Times New Roman" pitchFamily="18" charset="0"/>
              </a:rPr>
              <a:t>3</a:t>
            </a:r>
            <a:endParaRPr lang="en-US" altLang="en-US" sz="1600" baseline="-25000" dirty="0">
              <a:solidFill>
                <a:srgbClr val="000000"/>
              </a:solidFill>
              <a:latin typeface="Times New Roman" pitchFamily="18" charset="0"/>
            </a:endParaRPr>
          </a:p>
        </p:txBody>
      </p:sp>
      <p:sp>
        <p:nvSpPr>
          <p:cNvPr id="21" name="Line 11"/>
          <p:cNvSpPr>
            <a:spLocks noChangeShapeType="1"/>
          </p:cNvSpPr>
          <p:nvPr/>
        </p:nvSpPr>
        <p:spPr bwMode="auto">
          <a:xfrm flipH="1" flipV="1">
            <a:off x="4876800" y="4419600"/>
            <a:ext cx="18288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4" name="Rectangle 64"/>
          <p:cNvSpPr>
            <a:spLocks noChangeArrowheads="1"/>
          </p:cNvSpPr>
          <p:nvPr/>
        </p:nvSpPr>
        <p:spPr bwMode="auto">
          <a:xfrm>
            <a:off x="4465405" y="3187701"/>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solidFill>
                  <a:srgbClr val="000000"/>
                </a:solidFill>
                <a:latin typeface="Times New Roman" pitchFamily="-65" charset="0"/>
              </a:rPr>
              <a:t>i</a:t>
            </a:r>
            <a:endParaRPr lang="en-US" altLang="en-US" sz="1600" b="0" baseline="30000" dirty="0">
              <a:solidFill>
                <a:srgbClr val="000000"/>
              </a:solidFill>
              <a:latin typeface="Times New Roman" pitchFamily="-65" charset="0"/>
            </a:endParaRPr>
          </a:p>
        </p:txBody>
      </p:sp>
    </p:spTree>
    <p:extLst>
      <p:ext uri="{BB962C8B-B14F-4D97-AF65-F5344CB8AC3E}">
        <p14:creationId xmlns:p14="http://schemas.microsoft.com/office/powerpoint/2010/main" val="34393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 Box 14"/>
          <p:cNvSpPr txBox="1">
            <a:spLocks noChangeArrowheads="1"/>
          </p:cNvSpPr>
          <p:nvPr/>
        </p:nvSpPr>
        <p:spPr bwMode="auto">
          <a:xfrm>
            <a:off x="4466826" y="4822308"/>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0000"/>
                </a:solidFill>
                <a:cs typeface="Times New Roman" pitchFamily="-1" charset="0"/>
              </a:rPr>
              <a:t>2.5</a:t>
            </a:r>
            <a:endParaRPr lang="en-US" altLang="en-US" sz="1600" baseline="-25000" dirty="0">
              <a:solidFill>
                <a:srgbClr val="000000"/>
              </a:solidFill>
            </a:endParaRPr>
          </a:p>
        </p:txBody>
      </p:sp>
      <p:sp>
        <p:nvSpPr>
          <p:cNvPr id="26" name="Rectangle 64"/>
          <p:cNvSpPr>
            <a:spLocks noChangeArrowheads="1"/>
          </p:cNvSpPr>
          <p:nvPr/>
        </p:nvSpPr>
        <p:spPr bwMode="auto">
          <a:xfrm>
            <a:off x="4465405" y="3187701"/>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solidFill>
                  <a:srgbClr val="000000"/>
                </a:solidFill>
                <a:latin typeface="Times New Roman" pitchFamily="-65" charset="0"/>
              </a:rPr>
              <a:t>i</a:t>
            </a:r>
            <a:endParaRPr lang="en-US" altLang="en-US" sz="1600" b="0" baseline="30000" dirty="0">
              <a:solidFill>
                <a:srgbClr val="000000"/>
              </a:solidFill>
              <a:latin typeface="Times New Roman" pitchFamily="-65" charset="0"/>
            </a:endParaRPr>
          </a:p>
        </p:txBody>
      </p:sp>
      <p:sp>
        <p:nvSpPr>
          <p:cNvPr id="40" name="Line 15"/>
          <p:cNvSpPr>
            <a:spLocks noChangeShapeType="1"/>
          </p:cNvSpPr>
          <p:nvPr/>
        </p:nvSpPr>
        <p:spPr bwMode="auto">
          <a:xfrm flipH="1">
            <a:off x="4900892" y="4947378"/>
            <a:ext cx="25146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3" name="Line 18"/>
          <p:cNvSpPr>
            <a:spLocks noChangeShapeType="1"/>
          </p:cNvSpPr>
          <p:nvPr/>
        </p:nvSpPr>
        <p:spPr bwMode="auto">
          <a:xfrm flipH="1">
            <a:off x="7415492" y="4947378"/>
            <a:ext cx="0" cy="12192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7" name="Line 9"/>
          <p:cNvSpPr>
            <a:spLocks noChangeAspect="1" noChangeShapeType="1"/>
          </p:cNvSpPr>
          <p:nvPr/>
        </p:nvSpPr>
        <p:spPr bwMode="auto">
          <a:xfrm>
            <a:off x="5105400" y="3620514"/>
            <a:ext cx="2801768" cy="217068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5" name="Rectangle 54"/>
          <p:cNvSpPr>
            <a:spLocks noChangeArrowheads="1"/>
          </p:cNvSpPr>
          <p:nvPr/>
        </p:nvSpPr>
        <p:spPr bwMode="auto">
          <a:xfrm>
            <a:off x="5958168" y="6186112"/>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FFFF"/>
                </a:solidFill>
                <a:latin typeface="Times New Roman" pitchFamily="-65" charset="0"/>
              </a:rPr>
              <a:t>1900    </a:t>
            </a:r>
            <a:r>
              <a:rPr lang="en-US" altLang="en-US" sz="1600" b="0" dirty="0" smtClean="0">
                <a:solidFill>
                  <a:srgbClr val="000000"/>
                </a:solidFill>
                <a:latin typeface="Times New Roman" pitchFamily="-65" charset="0"/>
              </a:rPr>
              <a:t>           2300     </a:t>
            </a:r>
            <a:r>
              <a:rPr lang="en-US" altLang="en-US" sz="1050" b="0" dirty="0" smtClean="0">
                <a:solidFill>
                  <a:srgbClr val="000000"/>
                </a:solidFill>
                <a:latin typeface="Times New Roman" pitchFamily="-65" charset="0"/>
              </a:rPr>
              <a:t> </a:t>
            </a:r>
            <a:r>
              <a:rPr lang="en-US" altLang="en-US" sz="1600" b="0" dirty="0" smtClean="0">
                <a:solidFill>
                  <a:srgbClr val="000000"/>
                </a:solidFill>
                <a:latin typeface="Times New Roman" pitchFamily="-65" charset="0"/>
              </a:rPr>
              <a:t>            </a:t>
            </a:r>
            <a:r>
              <a:rPr lang="en-US" altLang="en-US" sz="1600" b="0" i="1" dirty="0" smtClean="0">
                <a:solidFill>
                  <a:srgbClr val="000000"/>
                </a:solidFill>
                <a:latin typeface="Times New Roman" pitchFamily="-65" charset="0"/>
              </a:rPr>
              <a:t>M </a:t>
            </a:r>
            <a:endParaRPr lang="en-US" altLang="en-US" sz="1600" b="0" baseline="-25000" dirty="0">
              <a:solidFill>
                <a:srgbClr val="000000"/>
              </a:solidFill>
              <a:latin typeface="Times New Roman" pitchFamily="-65" charset="0"/>
            </a:endParaRPr>
          </a:p>
        </p:txBody>
      </p:sp>
      <p:sp>
        <p:nvSpPr>
          <p:cNvPr id="17" name="Line 15"/>
          <p:cNvSpPr>
            <a:spLocks noChangeShapeType="1"/>
          </p:cNvSpPr>
          <p:nvPr/>
        </p:nvSpPr>
        <p:spPr bwMode="auto">
          <a:xfrm flipH="1">
            <a:off x="6819900" y="4948279"/>
            <a:ext cx="0" cy="1216152"/>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9" name="Line 9"/>
          <p:cNvSpPr>
            <a:spLocks noChangeShapeType="1"/>
          </p:cNvSpPr>
          <p:nvPr/>
        </p:nvSpPr>
        <p:spPr bwMode="auto">
          <a:xfrm>
            <a:off x="5129492" y="3217002"/>
            <a:ext cx="3249444" cy="246946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0" name="Text Box 12"/>
          <p:cNvSpPr txBox="1">
            <a:spLocks noChangeArrowheads="1"/>
          </p:cNvSpPr>
          <p:nvPr/>
        </p:nvSpPr>
        <p:spPr bwMode="auto">
          <a:xfrm rot="2321941">
            <a:off x="8008284" y="5320941"/>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MD</a:t>
            </a:r>
            <a:endParaRPr lang="en-US" altLang="en-US" sz="1600" baseline="30000" dirty="0">
              <a:solidFill>
                <a:srgbClr val="000000"/>
              </a:solidFill>
            </a:endParaRPr>
          </a:p>
        </p:txBody>
      </p:sp>
      <p:sp>
        <p:nvSpPr>
          <p:cNvPr id="16" name="Rectangle 3"/>
          <p:cNvSpPr txBox="1">
            <a:spLocks noChangeArrowheads="1"/>
          </p:cNvSpPr>
          <p:nvPr/>
        </p:nvSpPr>
        <p:spPr bwMode="auto">
          <a:xfrm>
            <a:off x="304800" y="1264920"/>
            <a:ext cx="3810000" cy="262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a:lstStyle>
          <a:p>
            <a:pPr marL="0" indent="0" eaLnBrk="1" hangingPunct="1">
              <a:buNone/>
            </a:pPr>
            <a:r>
              <a:rPr lang="en-US" altLang="en-US" sz="1800" b="1" kern="0" dirty="0" smtClean="0">
                <a:ea typeface="MS Mincho" pitchFamily="49" charset="-128"/>
              </a:rPr>
              <a:t>Money Demand </a:t>
            </a:r>
          </a:p>
          <a:p>
            <a:pPr eaLnBrk="1" hangingPunct="1">
              <a:lnSpc>
                <a:spcPct val="95000"/>
              </a:lnSpc>
            </a:pPr>
            <a:r>
              <a:rPr lang="en-US" altLang="en-US" sz="1800" b="1" i="1" kern="0" dirty="0" smtClean="0"/>
              <a:t>lower</a:t>
            </a:r>
            <a:r>
              <a:rPr lang="en-US" altLang="en-US" sz="1800" kern="0" dirty="0" smtClean="0"/>
              <a:t> </a:t>
            </a:r>
            <a:r>
              <a:rPr lang="en-US" altLang="en-US" sz="1800" i="1" kern="0" dirty="0" err="1" smtClean="0"/>
              <a:t>i</a:t>
            </a:r>
            <a:r>
              <a:rPr lang="en-US" altLang="en-US" sz="1800" i="1" kern="0" dirty="0" smtClean="0"/>
              <a:t>   </a:t>
            </a:r>
            <a:r>
              <a:rPr lang="en-US" altLang="en-US" sz="1800" kern="0" dirty="0" smtClean="0"/>
              <a:t>→  </a:t>
            </a:r>
            <a:r>
              <a:rPr lang="en-US" altLang="en-US" sz="1800" b="1" i="1" kern="0" dirty="0" smtClean="0"/>
              <a:t>lower</a:t>
            </a:r>
            <a:r>
              <a:rPr lang="en-US" altLang="en-US" sz="1800" kern="0" dirty="0" smtClean="0"/>
              <a:t> OC </a:t>
            </a:r>
            <a:r>
              <a:rPr lang="en-US" altLang="en-US" sz="1800" kern="0" dirty="0"/>
              <a:t>of holding </a:t>
            </a:r>
            <a:r>
              <a:rPr lang="en-US" altLang="en-US" sz="1800" kern="0" dirty="0" smtClean="0"/>
              <a:t>money</a:t>
            </a:r>
            <a:r>
              <a:rPr lang="en-US" altLang="en-US" sz="1800" i="1" kern="0" dirty="0"/>
              <a:t> </a:t>
            </a:r>
            <a:r>
              <a:rPr lang="en-US" altLang="en-US" sz="1800" kern="0" dirty="0"/>
              <a:t>→ </a:t>
            </a:r>
            <a:r>
              <a:rPr lang="en-US" altLang="en-US" sz="1800" b="1" i="1" kern="0" dirty="0" smtClean="0"/>
              <a:t>more</a:t>
            </a:r>
            <a:r>
              <a:rPr lang="en-US" altLang="en-US" sz="1800" kern="0" dirty="0" smtClean="0"/>
              <a:t> money held</a:t>
            </a:r>
            <a:endParaRPr lang="en-US" altLang="en-US" sz="1800" kern="0" dirty="0" smtClean="0">
              <a:ea typeface="MS Mincho" pitchFamily="49" charset="-128"/>
            </a:endParaRPr>
          </a:p>
          <a:p>
            <a:pPr eaLnBrk="1" hangingPunct="1">
              <a:lnSpc>
                <a:spcPct val="95000"/>
              </a:lnSpc>
            </a:pPr>
            <a:endParaRPr lang="en-US" altLang="en-US" sz="1800" kern="0" dirty="0">
              <a:solidFill>
                <a:srgbClr val="0070C0"/>
              </a:solidFill>
              <a:ea typeface="MS Mincho" pitchFamily="49" charset="-128"/>
            </a:endParaRPr>
          </a:p>
          <a:p>
            <a:pPr>
              <a:spcBef>
                <a:spcPts val="0"/>
              </a:spcBef>
            </a:pPr>
            <a:r>
              <a:rPr lang="en-US" altLang="en-US" sz="1800" kern="0" dirty="0">
                <a:solidFill>
                  <a:srgbClr val="FF0000"/>
                </a:solidFill>
              </a:rPr>
              <a:t>An increase in </a:t>
            </a:r>
            <a:r>
              <a:rPr lang="en-US" altLang="en-US" sz="1800" kern="0" dirty="0" smtClean="0">
                <a:solidFill>
                  <a:srgbClr val="FF0000"/>
                </a:solidFill>
              </a:rPr>
              <a:t>the </a:t>
            </a:r>
            <a:r>
              <a:rPr lang="en-US" altLang="en-US" sz="1800" kern="0" dirty="0">
                <a:solidFill>
                  <a:srgbClr val="FF0000"/>
                </a:solidFill>
              </a:rPr>
              <a:t>use of </a:t>
            </a:r>
            <a:r>
              <a:rPr lang="en-US" altLang="en-US" sz="1800" kern="0" dirty="0" smtClean="0">
                <a:solidFill>
                  <a:srgbClr val="FF0000"/>
                </a:solidFill>
              </a:rPr>
              <a:t>credit cards</a:t>
            </a:r>
            <a:endParaRPr lang="en-US" altLang="en-US" sz="1800" kern="0" dirty="0">
              <a:solidFill>
                <a:srgbClr val="FF0000"/>
              </a:solidFill>
            </a:endParaRPr>
          </a:p>
        </p:txBody>
      </p:sp>
      <p:sp>
        <p:nvSpPr>
          <p:cNvPr id="22" name="Line 4"/>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3" name="Line 5"/>
          <p:cNvSpPr>
            <a:spLocks noChangeShapeType="1"/>
          </p:cNvSpPr>
          <p:nvPr/>
        </p:nvSpPr>
        <p:spPr bwMode="auto">
          <a:xfrm flipV="1">
            <a:off x="4876800" y="6172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4" name="Rectangle 2"/>
          <p:cNvSpPr>
            <a:spLocks noGrp="1" noChangeArrowheads="1"/>
          </p:cNvSpPr>
          <p:nvPr>
            <p:ph type="title"/>
          </p:nvPr>
        </p:nvSpPr>
        <p:spPr>
          <a:xfrm>
            <a:off x="457200" y="76200"/>
            <a:ext cx="8229600" cy="457200"/>
          </a:xfrm>
          <a:noFill/>
        </p:spPr>
        <p:txBody>
          <a:bodyPr/>
          <a:lstStyle/>
          <a:p>
            <a:pPr eaLnBrk="1" hangingPunct="1"/>
            <a:r>
              <a:rPr lang="en-US" altLang="en-US" dirty="0" smtClean="0"/>
              <a:t>Monetary Policy</a:t>
            </a:r>
          </a:p>
        </p:txBody>
      </p:sp>
      <p:sp>
        <p:nvSpPr>
          <p:cNvPr id="25" name="Rectangle 18"/>
          <p:cNvSpPr>
            <a:spLocks noChangeArrowheads="1"/>
          </p:cNvSpPr>
          <p:nvPr/>
        </p:nvSpPr>
        <p:spPr bwMode="auto">
          <a:xfrm>
            <a:off x="6477000" y="6197601"/>
            <a:ext cx="766874" cy="342106"/>
          </a:xfrm>
          <a:prstGeom prst="rect">
            <a:avLst/>
          </a:prstGeom>
          <a:noFill/>
          <a:ln>
            <a:noFill/>
          </a:ln>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600" b="1" dirty="0" smtClean="0">
                <a:solidFill>
                  <a:srgbClr val="FF0000"/>
                </a:solidFill>
                <a:latin typeface="Times New Roman" pitchFamily="18" charset="0"/>
              </a:rPr>
              <a:t> </a:t>
            </a:r>
            <a:r>
              <a:rPr lang="en-US" altLang="en-US" sz="1600" dirty="0" smtClean="0">
                <a:solidFill>
                  <a:srgbClr val="FF0000"/>
                </a:solidFill>
                <a:latin typeface="Times New Roman" pitchFamily="18" charset="0"/>
              </a:rPr>
              <a:t>2500</a:t>
            </a:r>
            <a:endParaRPr lang="en-US" altLang="en-US" sz="1600" dirty="0">
              <a:solidFill>
                <a:srgbClr val="FF0000"/>
              </a:solidFill>
              <a:latin typeface="Times New Roman" pitchFamily="18" charset="0"/>
            </a:endParaRPr>
          </a:p>
        </p:txBody>
      </p:sp>
    </p:spTree>
    <p:extLst>
      <p:ext uri="{BB962C8B-B14F-4D97-AF65-F5344CB8AC3E}">
        <p14:creationId xmlns:p14="http://schemas.microsoft.com/office/powerpoint/2010/main" val="543970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childTnLst>
                          </p:cTn>
                        </p:par>
                        <p:par>
                          <p:cTn id="9" fill="hold">
                            <p:stCondLst>
                              <p:cond delay="0"/>
                            </p:stCondLst>
                            <p:childTnLst>
                              <p:par>
                                <p:cTn id="10" presetID="2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17" grpId="0" animBg="1"/>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 Box 14"/>
          <p:cNvSpPr txBox="1">
            <a:spLocks noChangeArrowheads="1"/>
          </p:cNvSpPr>
          <p:nvPr/>
        </p:nvSpPr>
        <p:spPr bwMode="auto">
          <a:xfrm>
            <a:off x="4466826" y="4822308"/>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0000"/>
                </a:solidFill>
                <a:cs typeface="Times New Roman" pitchFamily="-1" charset="0"/>
              </a:rPr>
              <a:t>2.5</a:t>
            </a:r>
            <a:endParaRPr lang="en-US" altLang="en-US" sz="1600" baseline="-25000" dirty="0">
              <a:solidFill>
                <a:srgbClr val="000000"/>
              </a:solidFill>
            </a:endParaRPr>
          </a:p>
        </p:txBody>
      </p:sp>
      <p:sp>
        <p:nvSpPr>
          <p:cNvPr id="26" name="Rectangle 64"/>
          <p:cNvSpPr>
            <a:spLocks noChangeArrowheads="1"/>
          </p:cNvSpPr>
          <p:nvPr/>
        </p:nvSpPr>
        <p:spPr bwMode="auto">
          <a:xfrm>
            <a:off x="4465405" y="3187701"/>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solidFill>
                  <a:srgbClr val="000000"/>
                </a:solidFill>
                <a:latin typeface="Times New Roman" pitchFamily="-65" charset="0"/>
              </a:rPr>
              <a:t>i</a:t>
            </a:r>
            <a:endParaRPr lang="en-US" altLang="en-US" sz="1600" b="0" baseline="30000" dirty="0">
              <a:solidFill>
                <a:srgbClr val="000000"/>
              </a:solidFill>
              <a:latin typeface="Times New Roman" pitchFamily="-65" charset="0"/>
            </a:endParaRPr>
          </a:p>
        </p:txBody>
      </p:sp>
      <p:sp>
        <p:nvSpPr>
          <p:cNvPr id="40" name="Line 15"/>
          <p:cNvSpPr>
            <a:spLocks noChangeShapeType="1"/>
          </p:cNvSpPr>
          <p:nvPr/>
        </p:nvSpPr>
        <p:spPr bwMode="auto">
          <a:xfrm flipH="1">
            <a:off x="4900892" y="4947378"/>
            <a:ext cx="25146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3" name="Line 18"/>
          <p:cNvSpPr>
            <a:spLocks noChangeShapeType="1"/>
          </p:cNvSpPr>
          <p:nvPr/>
        </p:nvSpPr>
        <p:spPr bwMode="auto">
          <a:xfrm flipH="1">
            <a:off x="7415492" y="4947378"/>
            <a:ext cx="0" cy="1219200"/>
          </a:xfrm>
          <a:prstGeom prst="line">
            <a:avLst/>
          </a:prstGeom>
          <a:noFill/>
          <a:ln w="9525">
            <a:solidFill>
              <a:srgbClr val="000000"/>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7" name="Line 9"/>
          <p:cNvSpPr>
            <a:spLocks noChangeAspect="1" noChangeShapeType="1"/>
          </p:cNvSpPr>
          <p:nvPr/>
        </p:nvSpPr>
        <p:spPr bwMode="auto">
          <a:xfrm>
            <a:off x="5577168" y="3187700"/>
            <a:ext cx="2801768" cy="2170686"/>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5" name="Rectangle 54"/>
          <p:cNvSpPr>
            <a:spLocks noChangeArrowheads="1"/>
          </p:cNvSpPr>
          <p:nvPr/>
        </p:nvSpPr>
        <p:spPr bwMode="auto">
          <a:xfrm>
            <a:off x="5958168" y="6186112"/>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FFFF"/>
                </a:solidFill>
                <a:latin typeface="Times New Roman" pitchFamily="-65" charset="0"/>
              </a:rPr>
              <a:t>1900    </a:t>
            </a:r>
            <a:r>
              <a:rPr lang="en-US" altLang="en-US" sz="1600" b="0" dirty="0" smtClean="0">
                <a:solidFill>
                  <a:srgbClr val="000000"/>
                </a:solidFill>
                <a:latin typeface="Times New Roman" pitchFamily="-65" charset="0"/>
              </a:rPr>
              <a:t>           2300     </a:t>
            </a:r>
            <a:r>
              <a:rPr lang="en-US" altLang="en-US" sz="1050" b="0" dirty="0" smtClean="0">
                <a:solidFill>
                  <a:srgbClr val="000000"/>
                </a:solidFill>
                <a:latin typeface="Times New Roman" pitchFamily="-65" charset="0"/>
              </a:rPr>
              <a:t> </a:t>
            </a:r>
            <a:r>
              <a:rPr lang="en-US" altLang="en-US" sz="1600" b="0" dirty="0" smtClean="0">
                <a:solidFill>
                  <a:srgbClr val="000000"/>
                </a:solidFill>
                <a:latin typeface="Times New Roman" pitchFamily="-65" charset="0"/>
              </a:rPr>
              <a:t>            </a:t>
            </a:r>
            <a:r>
              <a:rPr lang="en-US" altLang="en-US" sz="1600" b="0" i="1" dirty="0" smtClean="0">
                <a:solidFill>
                  <a:srgbClr val="000000"/>
                </a:solidFill>
                <a:latin typeface="Times New Roman" pitchFamily="-65" charset="0"/>
              </a:rPr>
              <a:t>M </a:t>
            </a:r>
            <a:endParaRPr lang="en-US" altLang="en-US" sz="1600" b="0" baseline="-25000" dirty="0">
              <a:solidFill>
                <a:srgbClr val="000000"/>
              </a:solidFill>
              <a:latin typeface="Times New Roman" pitchFamily="-65" charset="0"/>
            </a:endParaRPr>
          </a:p>
        </p:txBody>
      </p:sp>
      <p:sp>
        <p:nvSpPr>
          <p:cNvPr id="17" name="Line 15"/>
          <p:cNvSpPr>
            <a:spLocks noChangeShapeType="1"/>
          </p:cNvSpPr>
          <p:nvPr/>
        </p:nvSpPr>
        <p:spPr bwMode="auto">
          <a:xfrm flipH="1">
            <a:off x="7863168" y="4948279"/>
            <a:ext cx="0" cy="1216152"/>
          </a:xfrm>
          <a:prstGeom prst="line">
            <a:avLst/>
          </a:prstGeom>
          <a:noFill/>
          <a:ln w="9525">
            <a:solidFill>
              <a:schemeClr val="tx1"/>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8" name="Line 18"/>
          <p:cNvSpPr>
            <a:spLocks noChangeShapeType="1"/>
          </p:cNvSpPr>
          <p:nvPr/>
        </p:nvSpPr>
        <p:spPr bwMode="auto">
          <a:xfrm>
            <a:off x="7416800" y="4959097"/>
            <a:ext cx="457200" cy="0"/>
          </a:xfrm>
          <a:prstGeom prst="line">
            <a:avLst/>
          </a:prstGeom>
          <a:noFill/>
          <a:ln w="9525">
            <a:solidFill>
              <a:schemeClr val="tx1"/>
            </a:solidFill>
            <a:prstDash val="dash"/>
            <a:round/>
            <a:headEnd type="none"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9" name="Line 9"/>
          <p:cNvSpPr>
            <a:spLocks noChangeShapeType="1"/>
          </p:cNvSpPr>
          <p:nvPr/>
        </p:nvSpPr>
        <p:spPr bwMode="auto">
          <a:xfrm>
            <a:off x="5129492" y="3217002"/>
            <a:ext cx="3249444" cy="246946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0" name="Text Box 12"/>
          <p:cNvSpPr txBox="1">
            <a:spLocks noChangeArrowheads="1"/>
          </p:cNvSpPr>
          <p:nvPr/>
        </p:nvSpPr>
        <p:spPr bwMode="auto">
          <a:xfrm rot="2321941">
            <a:off x="8008284" y="5320941"/>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MD</a:t>
            </a:r>
            <a:endParaRPr lang="en-US" altLang="en-US" sz="1600" baseline="30000" dirty="0">
              <a:solidFill>
                <a:srgbClr val="000000"/>
              </a:solidFill>
            </a:endParaRPr>
          </a:p>
        </p:txBody>
      </p:sp>
      <p:sp>
        <p:nvSpPr>
          <p:cNvPr id="16" name="Rectangle 3"/>
          <p:cNvSpPr txBox="1">
            <a:spLocks noChangeArrowheads="1"/>
          </p:cNvSpPr>
          <p:nvPr/>
        </p:nvSpPr>
        <p:spPr bwMode="auto">
          <a:xfrm>
            <a:off x="304800" y="1264920"/>
            <a:ext cx="3810000" cy="262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a:lstStyle>
          <a:p>
            <a:pPr marL="0" indent="0" eaLnBrk="1" hangingPunct="1">
              <a:buNone/>
            </a:pPr>
            <a:r>
              <a:rPr lang="en-US" altLang="en-US" sz="1800" b="1" kern="0" dirty="0" smtClean="0">
                <a:ea typeface="MS Mincho" pitchFamily="49" charset="-128"/>
              </a:rPr>
              <a:t>Money Demand </a:t>
            </a:r>
          </a:p>
          <a:p>
            <a:pPr eaLnBrk="1" hangingPunct="1">
              <a:lnSpc>
                <a:spcPct val="95000"/>
              </a:lnSpc>
            </a:pPr>
            <a:r>
              <a:rPr lang="en-US" altLang="en-US" sz="1800" b="1" i="1" kern="0" dirty="0" smtClean="0"/>
              <a:t>lower</a:t>
            </a:r>
            <a:r>
              <a:rPr lang="en-US" altLang="en-US" sz="1800" kern="0" dirty="0" smtClean="0"/>
              <a:t> </a:t>
            </a:r>
            <a:r>
              <a:rPr lang="en-US" altLang="en-US" sz="1800" i="1" kern="0" dirty="0" err="1" smtClean="0"/>
              <a:t>i</a:t>
            </a:r>
            <a:r>
              <a:rPr lang="en-US" altLang="en-US" sz="1800" i="1" kern="0" dirty="0" smtClean="0"/>
              <a:t>   </a:t>
            </a:r>
            <a:r>
              <a:rPr lang="en-US" altLang="en-US" sz="1800" kern="0" dirty="0" smtClean="0"/>
              <a:t>→  </a:t>
            </a:r>
            <a:r>
              <a:rPr lang="en-US" altLang="en-US" sz="1800" b="1" i="1" kern="0" dirty="0" smtClean="0"/>
              <a:t>lower</a:t>
            </a:r>
            <a:r>
              <a:rPr lang="en-US" altLang="en-US" sz="1800" kern="0" dirty="0" smtClean="0"/>
              <a:t> OC </a:t>
            </a:r>
            <a:r>
              <a:rPr lang="en-US" altLang="en-US" sz="1800" kern="0" dirty="0"/>
              <a:t>of holding </a:t>
            </a:r>
            <a:r>
              <a:rPr lang="en-US" altLang="en-US" sz="1800" kern="0" dirty="0" smtClean="0"/>
              <a:t>money</a:t>
            </a:r>
            <a:r>
              <a:rPr lang="en-US" altLang="en-US" sz="1800" i="1" kern="0" dirty="0"/>
              <a:t> </a:t>
            </a:r>
            <a:r>
              <a:rPr lang="en-US" altLang="en-US" sz="1800" kern="0" dirty="0"/>
              <a:t>→ </a:t>
            </a:r>
            <a:r>
              <a:rPr lang="en-US" altLang="en-US" sz="1800" b="1" i="1" kern="0" dirty="0" smtClean="0"/>
              <a:t>more</a:t>
            </a:r>
            <a:r>
              <a:rPr lang="en-US" altLang="en-US" sz="1800" kern="0" dirty="0" smtClean="0"/>
              <a:t> money held</a:t>
            </a:r>
            <a:endParaRPr lang="en-US" altLang="en-US" sz="1800" kern="0" dirty="0" smtClean="0">
              <a:ea typeface="MS Mincho" pitchFamily="49" charset="-128"/>
            </a:endParaRPr>
          </a:p>
          <a:p>
            <a:pPr eaLnBrk="1" hangingPunct="1">
              <a:lnSpc>
                <a:spcPct val="95000"/>
              </a:lnSpc>
            </a:pPr>
            <a:endParaRPr lang="en-US" altLang="en-US" sz="1800" kern="0" dirty="0">
              <a:solidFill>
                <a:srgbClr val="0070C0"/>
              </a:solidFill>
              <a:ea typeface="MS Mincho" pitchFamily="49" charset="-128"/>
            </a:endParaRPr>
          </a:p>
          <a:p>
            <a:pPr>
              <a:spcBef>
                <a:spcPts val="0"/>
              </a:spcBef>
            </a:pPr>
            <a:r>
              <a:rPr lang="en-US" altLang="en-US" sz="1800" kern="0" dirty="0">
                <a:solidFill>
                  <a:srgbClr val="0070C0"/>
                </a:solidFill>
              </a:rPr>
              <a:t>An increase in PL, real GDP, or the use of ATMs, debit cards, interest checking</a:t>
            </a:r>
          </a:p>
        </p:txBody>
      </p:sp>
      <p:sp>
        <p:nvSpPr>
          <p:cNvPr id="22" name="Line 4"/>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3" name="Line 5"/>
          <p:cNvSpPr>
            <a:spLocks noChangeShapeType="1"/>
          </p:cNvSpPr>
          <p:nvPr/>
        </p:nvSpPr>
        <p:spPr bwMode="auto">
          <a:xfrm flipV="1">
            <a:off x="4876800" y="6172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4" name="Rectangle 2"/>
          <p:cNvSpPr>
            <a:spLocks noGrp="1" noChangeArrowheads="1"/>
          </p:cNvSpPr>
          <p:nvPr>
            <p:ph type="title"/>
          </p:nvPr>
        </p:nvSpPr>
        <p:spPr>
          <a:xfrm>
            <a:off x="457200" y="76200"/>
            <a:ext cx="8229600" cy="457200"/>
          </a:xfrm>
          <a:noFill/>
        </p:spPr>
        <p:txBody>
          <a:bodyPr/>
          <a:lstStyle/>
          <a:p>
            <a:pPr eaLnBrk="1" hangingPunct="1"/>
            <a:r>
              <a:rPr lang="en-US" altLang="en-US" dirty="0" smtClean="0"/>
              <a:t>Monetary Policy</a:t>
            </a:r>
          </a:p>
        </p:txBody>
      </p:sp>
      <p:sp>
        <p:nvSpPr>
          <p:cNvPr id="25" name="Rectangle 18"/>
          <p:cNvSpPr>
            <a:spLocks noChangeArrowheads="1"/>
          </p:cNvSpPr>
          <p:nvPr/>
        </p:nvSpPr>
        <p:spPr bwMode="auto">
          <a:xfrm>
            <a:off x="7612062" y="6197601"/>
            <a:ext cx="766874" cy="342106"/>
          </a:xfrm>
          <a:prstGeom prst="rect">
            <a:avLst/>
          </a:prstGeom>
          <a:noFill/>
          <a:ln>
            <a:noFill/>
          </a:ln>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600" b="1" dirty="0" smtClean="0">
                <a:solidFill>
                  <a:srgbClr val="0070C0"/>
                </a:solidFill>
                <a:latin typeface="Times New Roman" pitchFamily="18" charset="0"/>
              </a:rPr>
              <a:t> </a:t>
            </a:r>
            <a:r>
              <a:rPr lang="en-US" altLang="en-US" sz="1600" dirty="0" smtClean="0">
                <a:solidFill>
                  <a:srgbClr val="0070C0"/>
                </a:solidFill>
                <a:latin typeface="Times New Roman" pitchFamily="18" charset="0"/>
              </a:rPr>
              <a:t>2500</a:t>
            </a:r>
            <a:endParaRPr lang="en-US" altLang="en-US" sz="1600" dirty="0">
              <a:solidFill>
                <a:srgbClr val="0070C0"/>
              </a:solidFill>
              <a:latin typeface="Times New Roman" pitchFamily="18" charset="0"/>
            </a:endParaRPr>
          </a:p>
        </p:txBody>
      </p:sp>
    </p:spTree>
    <p:extLst>
      <p:ext uri="{BB962C8B-B14F-4D97-AF65-F5344CB8AC3E}">
        <p14:creationId xmlns:p14="http://schemas.microsoft.com/office/powerpoint/2010/main" val="1855012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Grp="1" noChangeArrowheads="1"/>
          </p:cNvSpPr>
          <p:nvPr>
            <p:ph type="title"/>
          </p:nvPr>
        </p:nvSpPr>
        <p:spPr>
          <a:xfrm>
            <a:off x="457200" y="76200"/>
            <a:ext cx="8229600" cy="457200"/>
          </a:xfrm>
          <a:noFill/>
        </p:spPr>
        <p:txBody>
          <a:bodyPr/>
          <a:lstStyle/>
          <a:p>
            <a:pPr eaLnBrk="1" hangingPunct="1"/>
            <a:r>
              <a:rPr lang="en-US" altLang="en-US" dirty="0" smtClean="0"/>
              <a:t>Monetary Policy</a:t>
            </a:r>
          </a:p>
        </p:txBody>
      </p:sp>
      <p:sp>
        <p:nvSpPr>
          <p:cNvPr id="25" name="Text Box 14"/>
          <p:cNvSpPr txBox="1">
            <a:spLocks noChangeArrowheads="1"/>
          </p:cNvSpPr>
          <p:nvPr/>
        </p:nvSpPr>
        <p:spPr bwMode="auto">
          <a:xfrm>
            <a:off x="4466826" y="4822308"/>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0000"/>
                </a:solidFill>
                <a:cs typeface="Times New Roman" pitchFamily="-1" charset="0"/>
              </a:rPr>
              <a:t>2.5</a:t>
            </a:r>
            <a:endParaRPr lang="en-US" altLang="en-US" sz="1600" baseline="-25000" dirty="0">
              <a:solidFill>
                <a:srgbClr val="000000"/>
              </a:solidFill>
            </a:endParaRPr>
          </a:p>
        </p:txBody>
      </p:sp>
      <p:sp>
        <p:nvSpPr>
          <p:cNvPr id="27" name="Rectangle 64"/>
          <p:cNvSpPr>
            <a:spLocks noChangeArrowheads="1"/>
          </p:cNvSpPr>
          <p:nvPr/>
        </p:nvSpPr>
        <p:spPr bwMode="auto">
          <a:xfrm>
            <a:off x="4465405" y="3187701"/>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solidFill>
                  <a:srgbClr val="000000"/>
                </a:solidFill>
                <a:latin typeface="Times New Roman" pitchFamily="-65" charset="0"/>
              </a:rPr>
              <a:t>i</a:t>
            </a:r>
            <a:endParaRPr lang="en-US" altLang="en-US" sz="1600" b="0" baseline="30000" dirty="0">
              <a:solidFill>
                <a:srgbClr val="000000"/>
              </a:solidFill>
              <a:latin typeface="Times New Roman" pitchFamily="-65" charset="0"/>
            </a:endParaRPr>
          </a:p>
        </p:txBody>
      </p:sp>
      <p:sp>
        <p:nvSpPr>
          <p:cNvPr id="28" name="Line 15"/>
          <p:cNvSpPr>
            <a:spLocks noChangeShapeType="1"/>
          </p:cNvSpPr>
          <p:nvPr/>
        </p:nvSpPr>
        <p:spPr bwMode="auto">
          <a:xfrm flipH="1">
            <a:off x="4900892" y="4947378"/>
            <a:ext cx="25146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1" name="Rectangle 54"/>
          <p:cNvSpPr>
            <a:spLocks noChangeArrowheads="1"/>
          </p:cNvSpPr>
          <p:nvPr/>
        </p:nvSpPr>
        <p:spPr bwMode="auto">
          <a:xfrm>
            <a:off x="5958168" y="6186112"/>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FFFF"/>
                </a:solidFill>
                <a:latin typeface="Times New Roman" pitchFamily="-65" charset="0"/>
              </a:rPr>
              <a:t>1900    </a:t>
            </a:r>
            <a:r>
              <a:rPr lang="en-US" altLang="en-US" sz="1600" b="0" dirty="0" smtClean="0">
                <a:solidFill>
                  <a:srgbClr val="000000"/>
                </a:solidFill>
                <a:latin typeface="Times New Roman" pitchFamily="-65" charset="0"/>
              </a:rPr>
              <a:t>           2300     </a:t>
            </a:r>
            <a:r>
              <a:rPr lang="en-US" altLang="en-US" sz="1050" b="0" dirty="0" smtClean="0">
                <a:solidFill>
                  <a:srgbClr val="000000"/>
                </a:solidFill>
                <a:latin typeface="Times New Roman" pitchFamily="-65" charset="0"/>
              </a:rPr>
              <a:t> </a:t>
            </a:r>
            <a:r>
              <a:rPr lang="en-US" altLang="en-US" sz="1600" b="0" dirty="0" smtClean="0">
                <a:solidFill>
                  <a:srgbClr val="000000"/>
                </a:solidFill>
                <a:latin typeface="Times New Roman" pitchFamily="-65" charset="0"/>
              </a:rPr>
              <a:t>            </a:t>
            </a:r>
            <a:r>
              <a:rPr lang="en-US" altLang="en-US" sz="1600" b="0" i="1" dirty="0" smtClean="0">
                <a:solidFill>
                  <a:srgbClr val="000000"/>
                </a:solidFill>
                <a:latin typeface="Times New Roman" pitchFamily="-65" charset="0"/>
              </a:rPr>
              <a:t>M </a:t>
            </a:r>
            <a:endParaRPr lang="en-US" altLang="en-US" sz="1600" b="0" baseline="-25000" dirty="0">
              <a:solidFill>
                <a:srgbClr val="000000"/>
              </a:solidFill>
              <a:latin typeface="Times New Roman" pitchFamily="-65" charset="0"/>
            </a:endParaRPr>
          </a:p>
        </p:txBody>
      </p:sp>
      <p:sp>
        <p:nvSpPr>
          <p:cNvPr id="34" name="Line 9"/>
          <p:cNvSpPr>
            <a:spLocks noChangeShapeType="1"/>
          </p:cNvSpPr>
          <p:nvPr/>
        </p:nvSpPr>
        <p:spPr bwMode="auto">
          <a:xfrm>
            <a:off x="5129492" y="3217002"/>
            <a:ext cx="3249444" cy="246946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5" name="Text Box 12"/>
          <p:cNvSpPr txBox="1">
            <a:spLocks noChangeArrowheads="1"/>
          </p:cNvSpPr>
          <p:nvPr/>
        </p:nvSpPr>
        <p:spPr bwMode="auto">
          <a:xfrm rot="2321941">
            <a:off x="8008284" y="5320941"/>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MD</a:t>
            </a:r>
            <a:endParaRPr lang="en-US" altLang="en-US" sz="1600" baseline="30000" dirty="0">
              <a:solidFill>
                <a:srgbClr val="000000"/>
              </a:solidFill>
            </a:endParaRPr>
          </a:p>
        </p:txBody>
      </p:sp>
      <p:sp>
        <p:nvSpPr>
          <p:cNvPr id="36" name="Line 4"/>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7" name="Line 5"/>
          <p:cNvSpPr>
            <a:spLocks noChangeShapeType="1"/>
          </p:cNvSpPr>
          <p:nvPr/>
        </p:nvSpPr>
        <p:spPr bwMode="auto">
          <a:xfrm flipV="1">
            <a:off x="4876800" y="6172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0" name="Line 19"/>
          <p:cNvSpPr>
            <a:spLocks noChangeShapeType="1"/>
          </p:cNvSpPr>
          <p:nvPr/>
        </p:nvSpPr>
        <p:spPr bwMode="auto">
          <a:xfrm flipV="1">
            <a:off x="7772400" y="3124200"/>
            <a:ext cx="0" cy="3048000"/>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1" name="Rectangle 3"/>
          <p:cNvSpPr txBox="1">
            <a:spLocks noChangeArrowheads="1"/>
          </p:cNvSpPr>
          <p:nvPr/>
        </p:nvSpPr>
        <p:spPr bwMode="auto">
          <a:xfrm>
            <a:off x="304800" y="1264920"/>
            <a:ext cx="39624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a:lstStyle>
          <a:p>
            <a:pPr marL="0" indent="0" eaLnBrk="1" hangingPunct="1">
              <a:buNone/>
            </a:pPr>
            <a:r>
              <a:rPr lang="en-US" altLang="en-US" sz="1800" b="1" kern="0" dirty="0" smtClean="0">
                <a:ea typeface="MS Mincho" pitchFamily="49" charset="-128"/>
              </a:rPr>
              <a:t>Equilibrium in the Market for Money</a:t>
            </a:r>
          </a:p>
          <a:p>
            <a:pPr marL="371475" indent="-371475" eaLnBrk="1" hangingPunct="1">
              <a:lnSpc>
                <a:spcPct val="95000"/>
              </a:lnSpc>
            </a:pPr>
            <a:r>
              <a:rPr lang="en-US" altLang="en-US" sz="1800" i="1" kern="0" dirty="0" err="1" smtClean="0">
                <a:ea typeface="MS Mincho" pitchFamily="49" charset="-128"/>
              </a:rPr>
              <a:t>i</a:t>
            </a:r>
            <a:r>
              <a:rPr lang="en-US" altLang="en-US" sz="1800" i="1" kern="0" dirty="0" smtClean="0">
                <a:ea typeface="MS Mincho" pitchFamily="49" charset="-128"/>
              </a:rPr>
              <a:t> </a:t>
            </a:r>
            <a:r>
              <a:rPr lang="en-US" altLang="en-US" sz="1800" kern="0" dirty="0" smtClean="0">
                <a:ea typeface="MS Mincho" pitchFamily="49" charset="-128"/>
              </a:rPr>
              <a:t>is determined by MS and MD</a:t>
            </a:r>
          </a:p>
          <a:p>
            <a:pPr marL="371475" indent="-371475" eaLnBrk="1" hangingPunct="1">
              <a:lnSpc>
                <a:spcPct val="95000"/>
              </a:lnSpc>
            </a:pPr>
            <a:endParaRPr lang="en-US" altLang="en-US" sz="1800" kern="0" dirty="0" smtClean="0">
              <a:ea typeface="MS Mincho" pitchFamily="49" charset="-128"/>
            </a:endParaRPr>
          </a:p>
          <a:p>
            <a:pPr marL="371475" indent="-371475" eaLnBrk="1" hangingPunct="1">
              <a:lnSpc>
                <a:spcPct val="95000"/>
              </a:lnSpc>
            </a:pPr>
            <a:r>
              <a:rPr lang="en-US" altLang="en-US" sz="1800" i="1" kern="0" dirty="0" err="1" smtClean="0">
                <a:ea typeface="MS Mincho" pitchFamily="49" charset="-128"/>
              </a:rPr>
              <a:t>i</a:t>
            </a:r>
            <a:r>
              <a:rPr lang="en-US" altLang="en-US" sz="1800" kern="0" dirty="0" smtClean="0">
                <a:ea typeface="MS Mincho" pitchFamily="49" charset="-128"/>
              </a:rPr>
              <a:t> falls if the Fed </a:t>
            </a:r>
            <a:r>
              <a:rPr lang="en-US" altLang="en-US" sz="1800" b="1" kern="0" dirty="0" smtClean="0">
                <a:solidFill>
                  <a:srgbClr val="0070C0"/>
                </a:solidFill>
                <a:ea typeface="MS Mincho" pitchFamily="49" charset="-128"/>
              </a:rPr>
              <a:t>buys Treasuries</a:t>
            </a:r>
            <a:endParaRPr lang="en-US" altLang="en-US" sz="1800" kern="0" dirty="0" smtClean="0">
              <a:ea typeface="MS Mincho" pitchFamily="49" charset="-128"/>
            </a:endParaRPr>
          </a:p>
        </p:txBody>
      </p:sp>
      <p:sp>
        <p:nvSpPr>
          <p:cNvPr id="42" name="Line 11"/>
          <p:cNvSpPr>
            <a:spLocks noChangeShapeType="1"/>
          </p:cNvSpPr>
          <p:nvPr/>
        </p:nvSpPr>
        <p:spPr bwMode="auto">
          <a:xfrm flipH="1" flipV="1">
            <a:off x="4940300" y="5232400"/>
            <a:ext cx="283464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4" name="Line 19"/>
          <p:cNvSpPr>
            <a:spLocks noChangeShapeType="1"/>
          </p:cNvSpPr>
          <p:nvPr/>
        </p:nvSpPr>
        <p:spPr bwMode="auto">
          <a:xfrm flipV="1">
            <a:off x="7416800" y="3124200"/>
            <a:ext cx="0" cy="3048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5" name="Text Box 20"/>
          <p:cNvSpPr txBox="1">
            <a:spLocks noChangeArrowheads="1"/>
          </p:cNvSpPr>
          <p:nvPr/>
        </p:nvSpPr>
        <p:spPr bwMode="auto">
          <a:xfrm>
            <a:off x="7239000" y="28956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a:solidFill>
                  <a:srgbClr val="000000"/>
                </a:solidFill>
                <a:latin typeface="Times New Roman" pitchFamily="18" charset="0"/>
                <a:cs typeface="Times New Roman" pitchFamily="18" charset="0"/>
              </a:rPr>
              <a:t>MS</a:t>
            </a:r>
            <a:endParaRPr lang="en-US" altLang="en-US" sz="1600" baseline="30000" dirty="0">
              <a:solidFill>
                <a:srgbClr val="000000"/>
              </a:solidFill>
              <a:latin typeface="Times New Roman" pitchFamily="18" charset="0"/>
            </a:endParaRPr>
          </a:p>
        </p:txBody>
      </p:sp>
      <p:sp>
        <p:nvSpPr>
          <p:cNvPr id="48" name="Text Box 14"/>
          <p:cNvSpPr txBox="1">
            <a:spLocks noChangeArrowheads="1"/>
          </p:cNvSpPr>
          <p:nvPr/>
        </p:nvSpPr>
        <p:spPr bwMode="auto">
          <a:xfrm>
            <a:off x="4470400" y="5105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70C0"/>
                </a:solidFill>
                <a:cs typeface="Times New Roman" pitchFamily="-1" charset="0"/>
              </a:rPr>
              <a:t>2.0</a:t>
            </a:r>
            <a:endParaRPr lang="en-US" altLang="en-US" sz="1600" baseline="-25000" dirty="0">
              <a:solidFill>
                <a:srgbClr val="0070C0"/>
              </a:solidFill>
            </a:endParaRPr>
          </a:p>
        </p:txBody>
      </p:sp>
      <p:sp>
        <p:nvSpPr>
          <p:cNvPr id="49" name="Rectangle 18"/>
          <p:cNvSpPr>
            <a:spLocks noChangeArrowheads="1"/>
          </p:cNvSpPr>
          <p:nvPr/>
        </p:nvSpPr>
        <p:spPr bwMode="auto">
          <a:xfrm>
            <a:off x="7543800" y="6197601"/>
            <a:ext cx="766874" cy="342106"/>
          </a:xfrm>
          <a:prstGeom prst="rect">
            <a:avLst/>
          </a:prstGeom>
          <a:noFill/>
          <a:ln>
            <a:noFill/>
          </a:ln>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600" b="1" dirty="0" smtClean="0">
                <a:solidFill>
                  <a:srgbClr val="0070C0"/>
                </a:solidFill>
                <a:latin typeface="Times New Roman" pitchFamily="18" charset="0"/>
              </a:rPr>
              <a:t> </a:t>
            </a:r>
            <a:r>
              <a:rPr lang="en-US" altLang="en-US" sz="1600" dirty="0" smtClean="0">
                <a:solidFill>
                  <a:srgbClr val="0070C0"/>
                </a:solidFill>
                <a:latin typeface="Times New Roman" pitchFamily="18" charset="0"/>
              </a:rPr>
              <a:t>2400</a:t>
            </a:r>
            <a:endParaRPr lang="en-US" altLang="en-US" sz="1600" dirty="0">
              <a:solidFill>
                <a:srgbClr val="0070C0"/>
              </a:solidFill>
              <a:latin typeface="Times New Roman" pitchFamily="18" charset="0"/>
            </a:endParaRPr>
          </a:p>
        </p:txBody>
      </p:sp>
    </p:spTree>
    <p:extLst>
      <p:ext uri="{BB962C8B-B14F-4D97-AF65-F5344CB8AC3E}">
        <p14:creationId xmlns:p14="http://schemas.microsoft.com/office/powerpoint/2010/main" val="3565893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par>
                          <p:cTn id="11" fill="hold">
                            <p:stCondLst>
                              <p:cond delay="0"/>
                            </p:stCondLst>
                            <p:childTnLst>
                              <p:par>
                                <p:cTn id="12" presetID="22" presetClass="entr" presetSubtype="2" fill="hold" grpId="0"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ipe(right)">
                                      <p:cBhvr>
                                        <p:cTn id="14" dur="500"/>
                                        <p:tgtEl>
                                          <p:spTgt spid="42"/>
                                        </p:tgtEl>
                                      </p:cBhvr>
                                    </p:animEffec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P spid="48" grpId="0"/>
      <p:bldP spid="4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3"/>
          <p:cNvSpPr txBox="1">
            <a:spLocks noChangeArrowheads="1"/>
          </p:cNvSpPr>
          <p:nvPr/>
        </p:nvSpPr>
        <p:spPr bwMode="auto">
          <a:xfrm>
            <a:off x="304800" y="1264920"/>
            <a:ext cx="7848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a:lstStyle>
          <a:p>
            <a:pPr marL="0" indent="0" eaLnBrk="1" hangingPunct="1">
              <a:buNone/>
            </a:pPr>
            <a:r>
              <a:rPr lang="en-US" altLang="en-US" sz="1800" b="1" kern="0" dirty="0" smtClean="0">
                <a:ea typeface="MS Mincho" pitchFamily="49" charset="-128"/>
              </a:rPr>
              <a:t>Equilibrium in the Market for Money (if </a:t>
            </a:r>
            <a:r>
              <a:rPr lang="en-US" altLang="en-US" sz="1800" b="1" i="1" kern="0" dirty="0" smtClean="0">
                <a:ea typeface="MS Mincho" pitchFamily="49" charset="-128"/>
              </a:rPr>
              <a:t>classicalists</a:t>
            </a:r>
            <a:r>
              <a:rPr lang="en-US" altLang="en-US" sz="1800" b="1" kern="0" dirty="0" smtClean="0">
                <a:ea typeface="MS Mincho" pitchFamily="49" charset="-128"/>
              </a:rPr>
              <a:t> are mostly correct)</a:t>
            </a:r>
          </a:p>
          <a:p>
            <a:pPr marL="371475" indent="-371475" eaLnBrk="1" hangingPunct="1">
              <a:lnSpc>
                <a:spcPct val="95000"/>
              </a:lnSpc>
            </a:pPr>
            <a:r>
              <a:rPr lang="en-US" altLang="en-US" sz="1800" i="1" kern="0" dirty="0" err="1" smtClean="0">
                <a:ea typeface="MS Mincho" pitchFamily="49" charset="-128"/>
              </a:rPr>
              <a:t>i</a:t>
            </a:r>
            <a:r>
              <a:rPr lang="en-US" altLang="en-US" sz="1800" i="1" kern="0" dirty="0" smtClean="0">
                <a:ea typeface="MS Mincho" pitchFamily="49" charset="-128"/>
              </a:rPr>
              <a:t> </a:t>
            </a:r>
            <a:r>
              <a:rPr lang="en-US" altLang="en-US" sz="1800" kern="0" dirty="0" smtClean="0">
                <a:ea typeface="MS Mincho" pitchFamily="49" charset="-128"/>
              </a:rPr>
              <a:t>is determined by MS and MD</a:t>
            </a:r>
          </a:p>
          <a:p>
            <a:pPr marL="371475" indent="-371475" eaLnBrk="1" hangingPunct="1">
              <a:lnSpc>
                <a:spcPct val="95000"/>
              </a:lnSpc>
            </a:pPr>
            <a:endParaRPr lang="en-US" altLang="en-US" sz="1800" kern="0" dirty="0" smtClean="0">
              <a:ea typeface="MS Mincho" pitchFamily="49" charset="-128"/>
            </a:endParaRPr>
          </a:p>
          <a:p>
            <a:pPr marL="371475" indent="-371475" eaLnBrk="1" hangingPunct="1">
              <a:lnSpc>
                <a:spcPct val="95000"/>
              </a:lnSpc>
            </a:pPr>
            <a:r>
              <a:rPr lang="en-US" altLang="en-US" sz="1800" i="1" kern="0" dirty="0" err="1" smtClean="0">
                <a:ea typeface="MS Mincho" pitchFamily="49" charset="-128"/>
              </a:rPr>
              <a:t>i</a:t>
            </a:r>
            <a:r>
              <a:rPr lang="en-US" altLang="en-US" sz="1800" kern="0" dirty="0" smtClean="0">
                <a:ea typeface="MS Mincho" pitchFamily="49" charset="-128"/>
              </a:rPr>
              <a:t> falls if the Fed </a:t>
            </a:r>
            <a:r>
              <a:rPr lang="en-US" altLang="en-US" sz="1800" b="1" kern="0" dirty="0" smtClean="0">
                <a:solidFill>
                  <a:srgbClr val="0070C0"/>
                </a:solidFill>
                <a:ea typeface="MS Mincho" pitchFamily="49" charset="-128"/>
              </a:rPr>
              <a:t>buys Treasuries</a:t>
            </a:r>
            <a:endParaRPr lang="en-US" altLang="en-US" sz="1800" kern="0" dirty="0" smtClean="0">
              <a:ea typeface="MS Mincho" pitchFamily="49" charset="-128"/>
            </a:endParaRPr>
          </a:p>
        </p:txBody>
      </p:sp>
      <p:sp>
        <p:nvSpPr>
          <p:cNvPr id="46" name="Line 19"/>
          <p:cNvSpPr>
            <a:spLocks noChangeShapeType="1"/>
          </p:cNvSpPr>
          <p:nvPr/>
        </p:nvSpPr>
        <p:spPr bwMode="auto">
          <a:xfrm flipH="1" flipV="1">
            <a:off x="2768600" y="3187701"/>
            <a:ext cx="1449731" cy="1079499"/>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8" name="Rectangle 2"/>
          <p:cNvSpPr>
            <a:spLocks noGrp="1" noChangeArrowheads="1"/>
          </p:cNvSpPr>
          <p:nvPr>
            <p:ph type="title"/>
          </p:nvPr>
        </p:nvSpPr>
        <p:spPr>
          <a:xfrm>
            <a:off x="457200" y="76200"/>
            <a:ext cx="8229600" cy="457200"/>
          </a:xfrm>
          <a:noFill/>
        </p:spPr>
        <p:txBody>
          <a:bodyPr/>
          <a:lstStyle/>
          <a:p>
            <a:pPr eaLnBrk="1" hangingPunct="1"/>
            <a:r>
              <a:rPr lang="en-US" altLang="en-US" dirty="0" smtClean="0"/>
              <a:t>Monetary Policy</a:t>
            </a:r>
          </a:p>
        </p:txBody>
      </p:sp>
      <p:sp>
        <p:nvSpPr>
          <p:cNvPr id="25" name="Text Box 14"/>
          <p:cNvSpPr txBox="1">
            <a:spLocks noChangeArrowheads="1"/>
          </p:cNvSpPr>
          <p:nvPr/>
        </p:nvSpPr>
        <p:spPr bwMode="auto">
          <a:xfrm>
            <a:off x="4466826" y="4822308"/>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0000"/>
                </a:solidFill>
                <a:cs typeface="Times New Roman" pitchFamily="-1" charset="0"/>
              </a:rPr>
              <a:t>2.5</a:t>
            </a:r>
            <a:endParaRPr lang="en-US" altLang="en-US" sz="1600" baseline="-25000" dirty="0">
              <a:solidFill>
                <a:srgbClr val="000000"/>
              </a:solidFill>
            </a:endParaRPr>
          </a:p>
        </p:txBody>
      </p:sp>
      <p:sp>
        <p:nvSpPr>
          <p:cNvPr id="27" name="Rectangle 64"/>
          <p:cNvSpPr>
            <a:spLocks noChangeArrowheads="1"/>
          </p:cNvSpPr>
          <p:nvPr/>
        </p:nvSpPr>
        <p:spPr bwMode="auto">
          <a:xfrm>
            <a:off x="4465405" y="3187701"/>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solidFill>
                  <a:srgbClr val="000000"/>
                </a:solidFill>
                <a:latin typeface="Times New Roman" pitchFamily="-65" charset="0"/>
              </a:rPr>
              <a:t>i</a:t>
            </a:r>
            <a:endParaRPr lang="en-US" altLang="en-US" sz="1600" b="0" baseline="30000" dirty="0">
              <a:solidFill>
                <a:srgbClr val="000000"/>
              </a:solidFill>
              <a:latin typeface="Times New Roman" pitchFamily="-65" charset="0"/>
            </a:endParaRPr>
          </a:p>
        </p:txBody>
      </p:sp>
      <p:sp>
        <p:nvSpPr>
          <p:cNvPr id="28" name="Line 15"/>
          <p:cNvSpPr>
            <a:spLocks noChangeShapeType="1"/>
          </p:cNvSpPr>
          <p:nvPr/>
        </p:nvSpPr>
        <p:spPr bwMode="auto">
          <a:xfrm flipH="1">
            <a:off x="4900892" y="4947378"/>
            <a:ext cx="25146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1" name="Rectangle 54"/>
          <p:cNvSpPr>
            <a:spLocks noChangeArrowheads="1"/>
          </p:cNvSpPr>
          <p:nvPr/>
        </p:nvSpPr>
        <p:spPr bwMode="auto">
          <a:xfrm>
            <a:off x="5958168" y="6186112"/>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FFFF"/>
                </a:solidFill>
                <a:latin typeface="Times New Roman" pitchFamily="-65" charset="0"/>
              </a:rPr>
              <a:t>1900    </a:t>
            </a:r>
            <a:r>
              <a:rPr lang="en-US" altLang="en-US" sz="1600" b="0" dirty="0" smtClean="0">
                <a:solidFill>
                  <a:srgbClr val="000000"/>
                </a:solidFill>
                <a:latin typeface="Times New Roman" pitchFamily="-65" charset="0"/>
              </a:rPr>
              <a:t>           2300     </a:t>
            </a:r>
            <a:r>
              <a:rPr lang="en-US" altLang="en-US" sz="1050" b="0" dirty="0" smtClean="0">
                <a:solidFill>
                  <a:srgbClr val="000000"/>
                </a:solidFill>
                <a:latin typeface="Times New Roman" pitchFamily="-65" charset="0"/>
              </a:rPr>
              <a:t> </a:t>
            </a:r>
            <a:r>
              <a:rPr lang="en-US" altLang="en-US" sz="1600" b="0" dirty="0" smtClean="0">
                <a:solidFill>
                  <a:srgbClr val="000000"/>
                </a:solidFill>
                <a:latin typeface="Times New Roman" pitchFamily="-65" charset="0"/>
              </a:rPr>
              <a:t>            </a:t>
            </a:r>
            <a:r>
              <a:rPr lang="en-US" altLang="en-US" sz="1600" b="0" i="1" dirty="0" smtClean="0">
                <a:solidFill>
                  <a:srgbClr val="000000"/>
                </a:solidFill>
                <a:latin typeface="Times New Roman" pitchFamily="-65" charset="0"/>
              </a:rPr>
              <a:t>M </a:t>
            </a:r>
            <a:endParaRPr lang="en-US" altLang="en-US" sz="1600" b="0" baseline="-25000" dirty="0">
              <a:solidFill>
                <a:srgbClr val="000000"/>
              </a:solidFill>
              <a:latin typeface="Times New Roman" pitchFamily="-65" charset="0"/>
            </a:endParaRPr>
          </a:p>
        </p:txBody>
      </p:sp>
      <p:sp>
        <p:nvSpPr>
          <p:cNvPr id="34" name="Line 9"/>
          <p:cNvSpPr>
            <a:spLocks noChangeShapeType="1"/>
          </p:cNvSpPr>
          <p:nvPr/>
        </p:nvSpPr>
        <p:spPr bwMode="auto">
          <a:xfrm>
            <a:off x="5129492" y="3217002"/>
            <a:ext cx="3249444" cy="246946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5" name="Text Box 12"/>
          <p:cNvSpPr txBox="1">
            <a:spLocks noChangeArrowheads="1"/>
          </p:cNvSpPr>
          <p:nvPr/>
        </p:nvSpPr>
        <p:spPr bwMode="auto">
          <a:xfrm rot="2321941">
            <a:off x="8008284" y="5320941"/>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MD</a:t>
            </a:r>
            <a:endParaRPr lang="en-US" altLang="en-US" sz="1600" baseline="30000" dirty="0">
              <a:solidFill>
                <a:srgbClr val="000000"/>
              </a:solidFill>
            </a:endParaRPr>
          </a:p>
        </p:txBody>
      </p:sp>
      <p:sp>
        <p:nvSpPr>
          <p:cNvPr id="36" name="Line 4"/>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7" name="Line 5"/>
          <p:cNvSpPr>
            <a:spLocks noChangeShapeType="1"/>
          </p:cNvSpPr>
          <p:nvPr/>
        </p:nvSpPr>
        <p:spPr bwMode="auto">
          <a:xfrm flipV="1">
            <a:off x="4876800" y="6172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0" name="Line 19"/>
          <p:cNvSpPr>
            <a:spLocks noChangeShapeType="1"/>
          </p:cNvSpPr>
          <p:nvPr/>
        </p:nvSpPr>
        <p:spPr bwMode="auto">
          <a:xfrm flipV="1">
            <a:off x="7772400" y="3124200"/>
            <a:ext cx="0" cy="3048000"/>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2" name="Line 11"/>
          <p:cNvSpPr>
            <a:spLocks noChangeShapeType="1"/>
          </p:cNvSpPr>
          <p:nvPr/>
        </p:nvSpPr>
        <p:spPr bwMode="auto">
          <a:xfrm flipH="1" flipV="1">
            <a:off x="4940300" y="5232400"/>
            <a:ext cx="283464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4" name="Line 19"/>
          <p:cNvSpPr>
            <a:spLocks noChangeShapeType="1"/>
          </p:cNvSpPr>
          <p:nvPr/>
        </p:nvSpPr>
        <p:spPr bwMode="auto">
          <a:xfrm flipV="1">
            <a:off x="7416800" y="3124200"/>
            <a:ext cx="0" cy="3048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5" name="Text Box 20"/>
          <p:cNvSpPr txBox="1">
            <a:spLocks noChangeArrowheads="1"/>
          </p:cNvSpPr>
          <p:nvPr/>
        </p:nvSpPr>
        <p:spPr bwMode="auto">
          <a:xfrm>
            <a:off x="7239000" y="28956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a:solidFill>
                  <a:srgbClr val="000000"/>
                </a:solidFill>
                <a:latin typeface="Times New Roman" pitchFamily="18" charset="0"/>
                <a:cs typeface="Times New Roman" pitchFamily="18" charset="0"/>
              </a:rPr>
              <a:t>MS</a:t>
            </a:r>
            <a:endParaRPr lang="en-US" altLang="en-US" sz="1600" baseline="30000" dirty="0">
              <a:solidFill>
                <a:srgbClr val="000000"/>
              </a:solidFill>
              <a:latin typeface="Times New Roman" pitchFamily="18" charset="0"/>
            </a:endParaRPr>
          </a:p>
        </p:txBody>
      </p:sp>
      <p:sp>
        <p:nvSpPr>
          <p:cNvPr id="48" name="Text Box 14"/>
          <p:cNvSpPr txBox="1">
            <a:spLocks noChangeArrowheads="1"/>
          </p:cNvSpPr>
          <p:nvPr/>
        </p:nvSpPr>
        <p:spPr bwMode="auto">
          <a:xfrm>
            <a:off x="4470400" y="5105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70C0"/>
                </a:solidFill>
                <a:cs typeface="Times New Roman" pitchFamily="-1" charset="0"/>
              </a:rPr>
              <a:t>2.0</a:t>
            </a:r>
            <a:endParaRPr lang="en-US" altLang="en-US" sz="1600" baseline="-25000" dirty="0">
              <a:solidFill>
                <a:srgbClr val="0070C0"/>
              </a:solidFill>
            </a:endParaRPr>
          </a:p>
        </p:txBody>
      </p:sp>
      <p:sp>
        <p:nvSpPr>
          <p:cNvPr id="49" name="Rectangle 18"/>
          <p:cNvSpPr>
            <a:spLocks noChangeArrowheads="1"/>
          </p:cNvSpPr>
          <p:nvPr/>
        </p:nvSpPr>
        <p:spPr bwMode="auto">
          <a:xfrm>
            <a:off x="7543800" y="6197601"/>
            <a:ext cx="766874" cy="342106"/>
          </a:xfrm>
          <a:prstGeom prst="rect">
            <a:avLst/>
          </a:prstGeom>
          <a:noFill/>
          <a:ln>
            <a:noFill/>
          </a:ln>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600" b="1" dirty="0" smtClean="0">
                <a:solidFill>
                  <a:srgbClr val="0070C0"/>
                </a:solidFill>
                <a:latin typeface="Times New Roman" pitchFamily="18" charset="0"/>
              </a:rPr>
              <a:t> </a:t>
            </a:r>
            <a:r>
              <a:rPr lang="en-US" altLang="en-US" sz="1600" dirty="0" smtClean="0">
                <a:solidFill>
                  <a:srgbClr val="0070C0"/>
                </a:solidFill>
                <a:latin typeface="Times New Roman" pitchFamily="18" charset="0"/>
              </a:rPr>
              <a:t>2400</a:t>
            </a:r>
            <a:endParaRPr lang="en-US" altLang="en-US" sz="1600" dirty="0">
              <a:solidFill>
                <a:srgbClr val="0070C0"/>
              </a:solidFill>
              <a:latin typeface="Times New Roman" pitchFamily="18" charset="0"/>
            </a:endParaRPr>
          </a:p>
        </p:txBody>
      </p:sp>
      <p:sp>
        <p:nvSpPr>
          <p:cNvPr id="19" name="Text Box 14"/>
          <p:cNvSpPr txBox="1">
            <a:spLocks noChangeArrowheads="1"/>
          </p:cNvSpPr>
          <p:nvPr/>
        </p:nvSpPr>
        <p:spPr bwMode="auto">
          <a:xfrm>
            <a:off x="306221" y="4343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0000"/>
                </a:solidFill>
                <a:cs typeface="Times New Roman" pitchFamily="-1" charset="0"/>
              </a:rPr>
              <a:t>230</a:t>
            </a:r>
            <a:endParaRPr lang="en-US" altLang="en-US" sz="1600" baseline="-25000" dirty="0">
              <a:solidFill>
                <a:srgbClr val="000000"/>
              </a:solidFill>
            </a:endParaRPr>
          </a:p>
        </p:txBody>
      </p:sp>
      <p:sp>
        <p:nvSpPr>
          <p:cNvPr id="20" name="Rectangle 64"/>
          <p:cNvSpPr>
            <a:spLocks noChangeArrowheads="1"/>
          </p:cNvSpPr>
          <p:nvPr/>
        </p:nvSpPr>
        <p:spPr bwMode="auto">
          <a:xfrm>
            <a:off x="304800" y="2895600"/>
            <a:ext cx="4235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65" charset="0"/>
              </a:rPr>
              <a:t>PL</a:t>
            </a:r>
            <a:endParaRPr lang="en-US" altLang="en-US" sz="1600" b="0" baseline="30000" dirty="0">
              <a:solidFill>
                <a:srgbClr val="000000"/>
              </a:solidFill>
              <a:latin typeface="Times New Roman" pitchFamily="-65" charset="0"/>
            </a:endParaRPr>
          </a:p>
        </p:txBody>
      </p:sp>
      <p:sp>
        <p:nvSpPr>
          <p:cNvPr id="21" name="Line 15"/>
          <p:cNvSpPr>
            <a:spLocks noChangeShapeType="1"/>
          </p:cNvSpPr>
          <p:nvPr/>
        </p:nvSpPr>
        <p:spPr bwMode="auto">
          <a:xfrm flipH="1">
            <a:off x="812800" y="4435428"/>
            <a:ext cx="173736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2" name="Rectangle 54"/>
          <p:cNvSpPr>
            <a:spLocks noChangeArrowheads="1"/>
          </p:cNvSpPr>
          <p:nvPr/>
        </p:nvSpPr>
        <p:spPr bwMode="auto">
          <a:xfrm>
            <a:off x="1797563" y="6184524"/>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FFFF"/>
                </a:solidFill>
                <a:latin typeface="Times New Roman" pitchFamily="-65" charset="0"/>
              </a:rPr>
              <a:t>1900    </a:t>
            </a:r>
            <a:r>
              <a:rPr lang="en-US" altLang="en-US" sz="1600" b="0" dirty="0" smtClean="0">
                <a:solidFill>
                  <a:srgbClr val="000000"/>
                </a:solidFill>
                <a:latin typeface="Times New Roman" pitchFamily="-65" charset="0"/>
              </a:rPr>
              <a:t>             15     </a:t>
            </a:r>
            <a:r>
              <a:rPr lang="en-US" altLang="en-US" sz="1050" b="0" dirty="0" smtClean="0">
                <a:solidFill>
                  <a:srgbClr val="000000"/>
                </a:solidFill>
                <a:latin typeface="Times New Roman" pitchFamily="-65" charset="0"/>
              </a:rPr>
              <a:t> </a:t>
            </a:r>
            <a:r>
              <a:rPr lang="en-US" altLang="en-US" sz="1600" b="0" dirty="0" smtClean="0">
                <a:solidFill>
                  <a:srgbClr val="000000"/>
                </a:solidFill>
                <a:latin typeface="Times New Roman" pitchFamily="-65" charset="0"/>
              </a:rPr>
              <a:t>          </a:t>
            </a:r>
            <a:r>
              <a:rPr lang="en-US" altLang="en-US" sz="1600" b="0" i="1" dirty="0" smtClean="0">
                <a:solidFill>
                  <a:srgbClr val="000000"/>
                </a:solidFill>
                <a:latin typeface="Times New Roman" pitchFamily="-65" charset="0"/>
              </a:rPr>
              <a:t>Y </a:t>
            </a:r>
            <a:endParaRPr lang="en-US" altLang="en-US" sz="1600" b="0" baseline="-25000" dirty="0">
              <a:solidFill>
                <a:srgbClr val="000000"/>
              </a:solidFill>
              <a:latin typeface="Times New Roman" pitchFamily="-65" charset="0"/>
            </a:endParaRPr>
          </a:p>
        </p:txBody>
      </p:sp>
      <p:sp>
        <p:nvSpPr>
          <p:cNvPr id="23" name="Line 9"/>
          <p:cNvSpPr>
            <a:spLocks noChangeShapeType="1"/>
          </p:cNvSpPr>
          <p:nvPr/>
        </p:nvSpPr>
        <p:spPr bwMode="auto">
          <a:xfrm>
            <a:off x="968887" y="3215414"/>
            <a:ext cx="3249444" cy="246946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4" name="Text Box 12"/>
          <p:cNvSpPr txBox="1">
            <a:spLocks noChangeArrowheads="1"/>
          </p:cNvSpPr>
          <p:nvPr/>
        </p:nvSpPr>
        <p:spPr bwMode="auto">
          <a:xfrm rot="2321941">
            <a:off x="3847679" y="5319353"/>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A</a:t>
            </a:r>
            <a:r>
              <a:rPr lang="en-US" altLang="en-US" sz="1600" i="1" dirty="0" smtClean="0">
                <a:solidFill>
                  <a:srgbClr val="000000"/>
                </a:solidFill>
                <a:cs typeface="Times New Roman" pitchFamily="-1" charset="0"/>
              </a:rPr>
              <a:t>D</a:t>
            </a:r>
            <a:endParaRPr lang="en-US" altLang="en-US" sz="1600" baseline="30000" dirty="0">
              <a:solidFill>
                <a:srgbClr val="000000"/>
              </a:solidFill>
            </a:endParaRPr>
          </a:p>
        </p:txBody>
      </p:sp>
      <p:sp>
        <p:nvSpPr>
          <p:cNvPr id="26" name="Line 4"/>
          <p:cNvSpPr>
            <a:spLocks noChangeShapeType="1"/>
          </p:cNvSpPr>
          <p:nvPr/>
        </p:nvSpPr>
        <p:spPr bwMode="auto">
          <a:xfrm>
            <a:off x="773345" y="2692400"/>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9" name="Line 5"/>
          <p:cNvSpPr>
            <a:spLocks noChangeShapeType="1"/>
          </p:cNvSpPr>
          <p:nvPr/>
        </p:nvSpPr>
        <p:spPr bwMode="auto">
          <a:xfrm flipV="1">
            <a:off x="797560" y="6170612"/>
            <a:ext cx="356616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0" name="Line 19"/>
          <p:cNvSpPr>
            <a:spLocks noChangeShapeType="1"/>
          </p:cNvSpPr>
          <p:nvPr/>
        </p:nvSpPr>
        <p:spPr bwMode="auto">
          <a:xfrm flipV="1">
            <a:off x="1524000" y="3122612"/>
            <a:ext cx="2087795" cy="256385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2" name="Line 11"/>
          <p:cNvSpPr>
            <a:spLocks noChangeShapeType="1"/>
          </p:cNvSpPr>
          <p:nvPr/>
        </p:nvSpPr>
        <p:spPr bwMode="auto">
          <a:xfrm flipH="1" flipV="1">
            <a:off x="784860" y="3551655"/>
            <a:ext cx="246888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3" name="Line 19"/>
          <p:cNvSpPr>
            <a:spLocks noChangeShapeType="1"/>
          </p:cNvSpPr>
          <p:nvPr/>
        </p:nvSpPr>
        <p:spPr bwMode="auto">
          <a:xfrm flipV="1">
            <a:off x="3256195" y="3122612"/>
            <a:ext cx="0" cy="3048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8" name="Text Box 20"/>
          <p:cNvSpPr txBox="1">
            <a:spLocks noChangeArrowheads="1"/>
          </p:cNvSpPr>
          <p:nvPr/>
        </p:nvSpPr>
        <p:spPr bwMode="auto">
          <a:xfrm>
            <a:off x="2900474" y="2894012"/>
            <a:ext cx="635121"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smtClean="0">
                <a:solidFill>
                  <a:srgbClr val="000000"/>
                </a:solidFill>
                <a:latin typeface="Times New Roman" pitchFamily="18" charset="0"/>
                <a:cs typeface="Times New Roman" pitchFamily="18" charset="0"/>
              </a:rPr>
              <a:t>LRAS</a:t>
            </a:r>
            <a:endParaRPr lang="en-US" altLang="en-US" sz="1600" baseline="30000" dirty="0">
              <a:solidFill>
                <a:srgbClr val="000000"/>
              </a:solidFill>
              <a:latin typeface="Times New Roman" pitchFamily="18" charset="0"/>
            </a:endParaRPr>
          </a:p>
        </p:txBody>
      </p:sp>
      <p:sp>
        <p:nvSpPr>
          <p:cNvPr id="39" name="Text Box 14"/>
          <p:cNvSpPr txBox="1">
            <a:spLocks noChangeArrowheads="1"/>
          </p:cNvSpPr>
          <p:nvPr/>
        </p:nvSpPr>
        <p:spPr bwMode="auto">
          <a:xfrm>
            <a:off x="315568" y="34290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70C0"/>
                </a:solidFill>
                <a:cs typeface="Times New Roman" pitchFamily="-1" charset="0"/>
              </a:rPr>
              <a:t>390</a:t>
            </a:r>
            <a:endParaRPr lang="en-US" altLang="en-US" sz="1600" baseline="-25000" dirty="0">
              <a:solidFill>
                <a:srgbClr val="0070C0"/>
              </a:solidFill>
            </a:endParaRPr>
          </a:p>
        </p:txBody>
      </p:sp>
      <p:sp>
        <p:nvSpPr>
          <p:cNvPr id="43" name="Rectangle 18"/>
          <p:cNvSpPr>
            <a:spLocks noChangeArrowheads="1"/>
          </p:cNvSpPr>
          <p:nvPr/>
        </p:nvSpPr>
        <p:spPr bwMode="auto">
          <a:xfrm>
            <a:off x="2281126" y="6196013"/>
            <a:ext cx="766874" cy="342106"/>
          </a:xfrm>
          <a:prstGeom prst="rect">
            <a:avLst/>
          </a:prstGeom>
          <a:noFill/>
          <a:ln>
            <a:noFill/>
          </a:ln>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600" dirty="0" smtClean="0">
                <a:latin typeface="Times New Roman" pitchFamily="18" charset="0"/>
              </a:rPr>
              <a:t> 13</a:t>
            </a:r>
            <a:endParaRPr lang="en-US" altLang="en-US" sz="1600" dirty="0">
              <a:latin typeface="Times New Roman" pitchFamily="18" charset="0"/>
            </a:endParaRPr>
          </a:p>
        </p:txBody>
      </p:sp>
      <p:sp>
        <p:nvSpPr>
          <p:cNvPr id="47" name="Line 7"/>
          <p:cNvSpPr>
            <a:spLocks noChangeShapeType="1"/>
          </p:cNvSpPr>
          <p:nvPr/>
        </p:nvSpPr>
        <p:spPr bwMode="auto">
          <a:xfrm>
            <a:off x="2550160" y="4426333"/>
            <a:ext cx="0" cy="174586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 name="Text Box 18"/>
          <p:cNvSpPr txBox="1">
            <a:spLocks noChangeArrowheads="1"/>
          </p:cNvSpPr>
          <p:nvPr/>
        </p:nvSpPr>
        <p:spPr bwMode="auto">
          <a:xfrm>
            <a:off x="5791200" y="2133600"/>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growth = </a:t>
            </a:r>
            <a:endParaRPr lang="en-US" altLang="en-US" sz="1400" dirty="0">
              <a:latin typeface="Times New Roman" pitchFamily="18" charset="0"/>
            </a:endParaRPr>
          </a:p>
        </p:txBody>
      </p:sp>
      <p:sp>
        <p:nvSpPr>
          <p:cNvPr id="53" name="Text Box 18"/>
          <p:cNvSpPr txBox="1">
            <a:spLocks noChangeArrowheads="1"/>
          </p:cNvSpPr>
          <p:nvPr/>
        </p:nvSpPr>
        <p:spPr bwMode="auto">
          <a:xfrm>
            <a:off x="6485178" y="2134615"/>
            <a:ext cx="151582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0070C0"/>
                </a:solidFill>
                <a:latin typeface="Times New Roman" pitchFamily="18" charset="0"/>
              </a:rPr>
              <a:t>15</a:t>
            </a:r>
            <a:r>
              <a:rPr lang="en-US" altLang="en-US" sz="1400" dirty="0" smtClean="0">
                <a:latin typeface="Times New Roman" pitchFamily="18" charset="0"/>
              </a:rPr>
              <a:t>-13)/13 × 100</a:t>
            </a:r>
            <a:endParaRPr lang="en-US" altLang="en-US" sz="1400" dirty="0">
              <a:latin typeface="Times New Roman" pitchFamily="18" charset="0"/>
            </a:endParaRPr>
          </a:p>
        </p:txBody>
      </p:sp>
      <p:sp>
        <p:nvSpPr>
          <p:cNvPr id="54" name="Text Box 18"/>
          <p:cNvSpPr txBox="1">
            <a:spLocks noChangeArrowheads="1"/>
          </p:cNvSpPr>
          <p:nvPr/>
        </p:nvSpPr>
        <p:spPr bwMode="auto">
          <a:xfrm>
            <a:off x="6469590" y="2133600"/>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15.4%</a:t>
            </a:r>
            <a:endParaRPr lang="en-US" altLang="en-US" sz="1400" dirty="0">
              <a:latin typeface="Times New Roman" pitchFamily="18" charset="0"/>
            </a:endParaRPr>
          </a:p>
        </p:txBody>
      </p:sp>
      <p:sp>
        <p:nvSpPr>
          <p:cNvPr id="55" name="Text Box 18"/>
          <p:cNvSpPr txBox="1">
            <a:spLocks noChangeArrowheads="1"/>
          </p:cNvSpPr>
          <p:nvPr/>
        </p:nvSpPr>
        <p:spPr bwMode="auto">
          <a:xfrm>
            <a:off x="5798127" y="1728602"/>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inflation =</a:t>
            </a:r>
            <a:endParaRPr lang="en-US" altLang="en-US" sz="1400" dirty="0">
              <a:latin typeface="Times New Roman" pitchFamily="18" charset="0"/>
            </a:endParaRPr>
          </a:p>
        </p:txBody>
      </p:sp>
      <p:sp>
        <p:nvSpPr>
          <p:cNvPr id="56" name="Text Box 18"/>
          <p:cNvSpPr txBox="1">
            <a:spLocks noChangeArrowheads="1"/>
          </p:cNvSpPr>
          <p:nvPr/>
        </p:nvSpPr>
        <p:spPr bwMode="auto">
          <a:xfrm>
            <a:off x="6559308" y="1727200"/>
            <a:ext cx="173379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0070C0"/>
                </a:solidFill>
                <a:latin typeface="Times New Roman" pitchFamily="18" charset="0"/>
              </a:rPr>
              <a:t>390</a:t>
            </a:r>
            <a:r>
              <a:rPr lang="en-US" altLang="en-US" sz="1400" dirty="0" smtClean="0">
                <a:latin typeface="Times New Roman" pitchFamily="18" charset="0"/>
              </a:rPr>
              <a:t>-230)/230 × 100</a:t>
            </a:r>
            <a:endParaRPr lang="en-US" altLang="en-US" sz="1400" dirty="0">
              <a:latin typeface="Times New Roman" pitchFamily="18" charset="0"/>
            </a:endParaRPr>
          </a:p>
        </p:txBody>
      </p:sp>
      <p:sp>
        <p:nvSpPr>
          <p:cNvPr id="57" name="Text Box 18"/>
          <p:cNvSpPr txBox="1">
            <a:spLocks noChangeArrowheads="1"/>
          </p:cNvSpPr>
          <p:nvPr/>
        </p:nvSpPr>
        <p:spPr bwMode="auto">
          <a:xfrm>
            <a:off x="6566187" y="1728602"/>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69.6%</a:t>
            </a:r>
            <a:endParaRPr lang="en-US" altLang="en-US" sz="1400" dirty="0">
              <a:latin typeface="Times New Roman" pitchFamily="18" charset="0"/>
            </a:endParaRPr>
          </a:p>
        </p:txBody>
      </p:sp>
    </p:spTree>
    <p:extLst>
      <p:ext uri="{BB962C8B-B14F-4D97-AF65-F5344CB8AC3E}">
        <p14:creationId xmlns:p14="http://schemas.microsoft.com/office/powerpoint/2010/main" val="16788596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right)">
                                      <p:cBhvr>
                                        <p:cTn id="11" dur="500"/>
                                        <p:tgtEl>
                                          <p:spTgt spid="32"/>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56"/>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53"/>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2" grpId="0" animBg="1"/>
      <p:bldP spid="39" grpId="0"/>
      <p:bldP spid="52" grpId="0"/>
      <p:bldP spid="53" grpId="0"/>
      <p:bldP spid="53" grpId="1"/>
      <p:bldP spid="54" grpId="0"/>
      <p:bldP spid="55" grpId="0"/>
      <p:bldP spid="56" grpId="0"/>
      <p:bldP spid="56" grpId="1"/>
      <p:bldP spid="5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Line 19"/>
          <p:cNvSpPr>
            <a:spLocks noChangeShapeType="1"/>
          </p:cNvSpPr>
          <p:nvPr/>
        </p:nvSpPr>
        <p:spPr bwMode="auto">
          <a:xfrm flipH="1" flipV="1">
            <a:off x="1981199" y="3276599"/>
            <a:ext cx="2237131" cy="1723508"/>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8" name="Rectangle 2"/>
          <p:cNvSpPr>
            <a:spLocks noGrp="1" noChangeArrowheads="1"/>
          </p:cNvSpPr>
          <p:nvPr>
            <p:ph type="title"/>
          </p:nvPr>
        </p:nvSpPr>
        <p:spPr>
          <a:xfrm>
            <a:off x="457200" y="76200"/>
            <a:ext cx="8229600" cy="457200"/>
          </a:xfrm>
          <a:noFill/>
        </p:spPr>
        <p:txBody>
          <a:bodyPr/>
          <a:lstStyle/>
          <a:p>
            <a:pPr eaLnBrk="1" hangingPunct="1"/>
            <a:r>
              <a:rPr lang="en-US" altLang="en-US" dirty="0" smtClean="0"/>
              <a:t>Monetary Policy</a:t>
            </a:r>
          </a:p>
        </p:txBody>
      </p:sp>
      <p:sp>
        <p:nvSpPr>
          <p:cNvPr id="25" name="Text Box 14"/>
          <p:cNvSpPr txBox="1">
            <a:spLocks noChangeArrowheads="1"/>
          </p:cNvSpPr>
          <p:nvPr/>
        </p:nvSpPr>
        <p:spPr bwMode="auto">
          <a:xfrm>
            <a:off x="4466826" y="4822308"/>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0000"/>
                </a:solidFill>
                <a:cs typeface="Times New Roman" pitchFamily="-1" charset="0"/>
              </a:rPr>
              <a:t>2.5</a:t>
            </a:r>
            <a:endParaRPr lang="en-US" altLang="en-US" sz="1600" baseline="-25000" dirty="0">
              <a:solidFill>
                <a:srgbClr val="000000"/>
              </a:solidFill>
            </a:endParaRPr>
          </a:p>
        </p:txBody>
      </p:sp>
      <p:sp>
        <p:nvSpPr>
          <p:cNvPr id="27" name="Rectangle 64"/>
          <p:cNvSpPr>
            <a:spLocks noChangeArrowheads="1"/>
          </p:cNvSpPr>
          <p:nvPr/>
        </p:nvSpPr>
        <p:spPr bwMode="auto">
          <a:xfrm>
            <a:off x="4465405" y="3187701"/>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solidFill>
                  <a:srgbClr val="000000"/>
                </a:solidFill>
                <a:latin typeface="Times New Roman" pitchFamily="-65" charset="0"/>
              </a:rPr>
              <a:t>i</a:t>
            </a:r>
            <a:endParaRPr lang="en-US" altLang="en-US" sz="1600" b="0" baseline="30000" dirty="0">
              <a:solidFill>
                <a:srgbClr val="000000"/>
              </a:solidFill>
              <a:latin typeface="Times New Roman" pitchFamily="-65" charset="0"/>
            </a:endParaRPr>
          </a:p>
        </p:txBody>
      </p:sp>
      <p:sp>
        <p:nvSpPr>
          <p:cNvPr id="28" name="Line 15"/>
          <p:cNvSpPr>
            <a:spLocks noChangeShapeType="1"/>
          </p:cNvSpPr>
          <p:nvPr/>
        </p:nvSpPr>
        <p:spPr bwMode="auto">
          <a:xfrm flipH="1">
            <a:off x="4900892" y="4947378"/>
            <a:ext cx="25146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1" name="Rectangle 54"/>
          <p:cNvSpPr>
            <a:spLocks noChangeArrowheads="1"/>
          </p:cNvSpPr>
          <p:nvPr/>
        </p:nvSpPr>
        <p:spPr bwMode="auto">
          <a:xfrm>
            <a:off x="5958168" y="6186112"/>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FFFF"/>
                </a:solidFill>
                <a:latin typeface="Times New Roman" pitchFamily="-65" charset="0"/>
              </a:rPr>
              <a:t>1900    </a:t>
            </a:r>
            <a:r>
              <a:rPr lang="en-US" altLang="en-US" sz="1600" b="0" dirty="0" smtClean="0">
                <a:solidFill>
                  <a:srgbClr val="000000"/>
                </a:solidFill>
                <a:latin typeface="Times New Roman" pitchFamily="-65" charset="0"/>
              </a:rPr>
              <a:t>           2300     </a:t>
            </a:r>
            <a:r>
              <a:rPr lang="en-US" altLang="en-US" sz="1050" b="0" dirty="0" smtClean="0">
                <a:solidFill>
                  <a:srgbClr val="000000"/>
                </a:solidFill>
                <a:latin typeface="Times New Roman" pitchFamily="-65" charset="0"/>
              </a:rPr>
              <a:t> </a:t>
            </a:r>
            <a:r>
              <a:rPr lang="en-US" altLang="en-US" sz="1600" b="0" dirty="0" smtClean="0">
                <a:solidFill>
                  <a:srgbClr val="000000"/>
                </a:solidFill>
                <a:latin typeface="Times New Roman" pitchFamily="-65" charset="0"/>
              </a:rPr>
              <a:t>            </a:t>
            </a:r>
            <a:r>
              <a:rPr lang="en-US" altLang="en-US" sz="1600" b="0" i="1" dirty="0" smtClean="0">
                <a:solidFill>
                  <a:srgbClr val="000000"/>
                </a:solidFill>
                <a:latin typeface="Times New Roman" pitchFamily="-65" charset="0"/>
              </a:rPr>
              <a:t>M </a:t>
            </a:r>
            <a:endParaRPr lang="en-US" altLang="en-US" sz="1600" b="0" baseline="-25000" dirty="0">
              <a:solidFill>
                <a:srgbClr val="000000"/>
              </a:solidFill>
              <a:latin typeface="Times New Roman" pitchFamily="-65" charset="0"/>
            </a:endParaRPr>
          </a:p>
        </p:txBody>
      </p:sp>
      <p:sp>
        <p:nvSpPr>
          <p:cNvPr id="34" name="Line 9"/>
          <p:cNvSpPr>
            <a:spLocks noChangeShapeType="1"/>
          </p:cNvSpPr>
          <p:nvPr/>
        </p:nvSpPr>
        <p:spPr bwMode="auto">
          <a:xfrm>
            <a:off x="5129492" y="3217002"/>
            <a:ext cx="3249444" cy="246946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5" name="Text Box 12"/>
          <p:cNvSpPr txBox="1">
            <a:spLocks noChangeArrowheads="1"/>
          </p:cNvSpPr>
          <p:nvPr/>
        </p:nvSpPr>
        <p:spPr bwMode="auto">
          <a:xfrm rot="2321941">
            <a:off x="8008284" y="5320941"/>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MD</a:t>
            </a:r>
            <a:endParaRPr lang="en-US" altLang="en-US" sz="1600" baseline="30000" dirty="0">
              <a:solidFill>
                <a:srgbClr val="000000"/>
              </a:solidFill>
            </a:endParaRPr>
          </a:p>
        </p:txBody>
      </p:sp>
      <p:sp>
        <p:nvSpPr>
          <p:cNvPr id="36" name="Line 4"/>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7" name="Line 5"/>
          <p:cNvSpPr>
            <a:spLocks noChangeShapeType="1"/>
          </p:cNvSpPr>
          <p:nvPr/>
        </p:nvSpPr>
        <p:spPr bwMode="auto">
          <a:xfrm flipV="1">
            <a:off x="4876800" y="6172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0" name="Line 19"/>
          <p:cNvSpPr>
            <a:spLocks noChangeShapeType="1"/>
          </p:cNvSpPr>
          <p:nvPr/>
        </p:nvSpPr>
        <p:spPr bwMode="auto">
          <a:xfrm flipV="1">
            <a:off x="7772400" y="3124200"/>
            <a:ext cx="0" cy="3048000"/>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2" name="Line 11"/>
          <p:cNvSpPr>
            <a:spLocks noChangeShapeType="1"/>
          </p:cNvSpPr>
          <p:nvPr/>
        </p:nvSpPr>
        <p:spPr bwMode="auto">
          <a:xfrm flipH="1" flipV="1">
            <a:off x="4940300" y="5232400"/>
            <a:ext cx="283464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4" name="Line 19"/>
          <p:cNvSpPr>
            <a:spLocks noChangeShapeType="1"/>
          </p:cNvSpPr>
          <p:nvPr/>
        </p:nvSpPr>
        <p:spPr bwMode="auto">
          <a:xfrm flipV="1">
            <a:off x="7416800" y="3124200"/>
            <a:ext cx="0" cy="3048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5" name="Text Box 20"/>
          <p:cNvSpPr txBox="1">
            <a:spLocks noChangeArrowheads="1"/>
          </p:cNvSpPr>
          <p:nvPr/>
        </p:nvSpPr>
        <p:spPr bwMode="auto">
          <a:xfrm>
            <a:off x="7239000" y="28956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a:solidFill>
                  <a:srgbClr val="000000"/>
                </a:solidFill>
                <a:latin typeface="Times New Roman" pitchFamily="18" charset="0"/>
                <a:cs typeface="Times New Roman" pitchFamily="18" charset="0"/>
              </a:rPr>
              <a:t>MS</a:t>
            </a:r>
            <a:endParaRPr lang="en-US" altLang="en-US" sz="1600" baseline="30000" dirty="0">
              <a:solidFill>
                <a:srgbClr val="000000"/>
              </a:solidFill>
              <a:latin typeface="Times New Roman" pitchFamily="18" charset="0"/>
            </a:endParaRPr>
          </a:p>
        </p:txBody>
      </p:sp>
      <p:sp>
        <p:nvSpPr>
          <p:cNvPr id="48" name="Text Box 14"/>
          <p:cNvSpPr txBox="1">
            <a:spLocks noChangeArrowheads="1"/>
          </p:cNvSpPr>
          <p:nvPr/>
        </p:nvSpPr>
        <p:spPr bwMode="auto">
          <a:xfrm>
            <a:off x="4470400" y="5105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70C0"/>
                </a:solidFill>
                <a:cs typeface="Times New Roman" pitchFamily="-1" charset="0"/>
              </a:rPr>
              <a:t>2.0</a:t>
            </a:r>
            <a:endParaRPr lang="en-US" altLang="en-US" sz="1600" baseline="-25000" dirty="0">
              <a:solidFill>
                <a:srgbClr val="0070C0"/>
              </a:solidFill>
            </a:endParaRPr>
          </a:p>
        </p:txBody>
      </p:sp>
      <p:sp>
        <p:nvSpPr>
          <p:cNvPr id="49" name="Rectangle 18"/>
          <p:cNvSpPr>
            <a:spLocks noChangeArrowheads="1"/>
          </p:cNvSpPr>
          <p:nvPr/>
        </p:nvSpPr>
        <p:spPr bwMode="auto">
          <a:xfrm>
            <a:off x="7543800" y="6197601"/>
            <a:ext cx="766874" cy="342106"/>
          </a:xfrm>
          <a:prstGeom prst="rect">
            <a:avLst/>
          </a:prstGeom>
          <a:noFill/>
          <a:ln>
            <a:noFill/>
          </a:ln>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600" b="1" dirty="0" smtClean="0">
                <a:solidFill>
                  <a:srgbClr val="0070C0"/>
                </a:solidFill>
                <a:latin typeface="Times New Roman" pitchFamily="18" charset="0"/>
              </a:rPr>
              <a:t> </a:t>
            </a:r>
            <a:r>
              <a:rPr lang="en-US" altLang="en-US" sz="1600" dirty="0" smtClean="0">
                <a:solidFill>
                  <a:srgbClr val="0070C0"/>
                </a:solidFill>
                <a:latin typeface="Times New Roman" pitchFamily="18" charset="0"/>
              </a:rPr>
              <a:t>2400</a:t>
            </a:r>
            <a:endParaRPr lang="en-US" altLang="en-US" sz="1600" dirty="0">
              <a:solidFill>
                <a:srgbClr val="0070C0"/>
              </a:solidFill>
              <a:latin typeface="Times New Roman" pitchFamily="18" charset="0"/>
            </a:endParaRPr>
          </a:p>
        </p:txBody>
      </p:sp>
      <p:sp>
        <p:nvSpPr>
          <p:cNvPr id="19" name="Text Box 14"/>
          <p:cNvSpPr txBox="1">
            <a:spLocks noChangeArrowheads="1"/>
          </p:cNvSpPr>
          <p:nvPr/>
        </p:nvSpPr>
        <p:spPr bwMode="auto">
          <a:xfrm>
            <a:off x="306221" y="4343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0000"/>
                </a:solidFill>
                <a:cs typeface="Times New Roman" pitchFamily="-1" charset="0"/>
              </a:rPr>
              <a:t>230</a:t>
            </a:r>
            <a:endParaRPr lang="en-US" altLang="en-US" sz="1600" baseline="-25000" dirty="0">
              <a:solidFill>
                <a:srgbClr val="000000"/>
              </a:solidFill>
            </a:endParaRPr>
          </a:p>
        </p:txBody>
      </p:sp>
      <p:sp>
        <p:nvSpPr>
          <p:cNvPr id="20" name="Rectangle 64"/>
          <p:cNvSpPr>
            <a:spLocks noChangeArrowheads="1"/>
          </p:cNvSpPr>
          <p:nvPr/>
        </p:nvSpPr>
        <p:spPr bwMode="auto">
          <a:xfrm>
            <a:off x="304800" y="2895600"/>
            <a:ext cx="4235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65" charset="0"/>
              </a:rPr>
              <a:t>PL</a:t>
            </a:r>
            <a:endParaRPr lang="en-US" altLang="en-US" sz="1600" b="0" baseline="30000" dirty="0">
              <a:solidFill>
                <a:srgbClr val="000000"/>
              </a:solidFill>
              <a:latin typeface="Times New Roman" pitchFamily="-65" charset="0"/>
            </a:endParaRPr>
          </a:p>
        </p:txBody>
      </p:sp>
      <p:sp>
        <p:nvSpPr>
          <p:cNvPr id="21" name="Line 15"/>
          <p:cNvSpPr>
            <a:spLocks noChangeShapeType="1"/>
          </p:cNvSpPr>
          <p:nvPr/>
        </p:nvSpPr>
        <p:spPr bwMode="auto">
          <a:xfrm flipH="1">
            <a:off x="812800" y="4435428"/>
            <a:ext cx="173736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2" name="Rectangle 54"/>
          <p:cNvSpPr>
            <a:spLocks noChangeArrowheads="1"/>
          </p:cNvSpPr>
          <p:nvPr/>
        </p:nvSpPr>
        <p:spPr bwMode="auto">
          <a:xfrm>
            <a:off x="1797563" y="6184524"/>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FFFF"/>
                </a:solidFill>
                <a:latin typeface="Times New Roman" pitchFamily="-65" charset="0"/>
              </a:rPr>
              <a:t>1900    </a:t>
            </a:r>
            <a:r>
              <a:rPr lang="en-US" altLang="en-US" sz="1600" b="0" dirty="0" smtClean="0">
                <a:solidFill>
                  <a:srgbClr val="000000"/>
                </a:solidFill>
                <a:latin typeface="Times New Roman" pitchFamily="-65" charset="0"/>
              </a:rPr>
              <a:t>             15     </a:t>
            </a:r>
            <a:r>
              <a:rPr lang="en-US" altLang="en-US" sz="1050" b="0" dirty="0" smtClean="0">
                <a:solidFill>
                  <a:srgbClr val="000000"/>
                </a:solidFill>
                <a:latin typeface="Times New Roman" pitchFamily="-65" charset="0"/>
              </a:rPr>
              <a:t> </a:t>
            </a:r>
            <a:r>
              <a:rPr lang="en-US" altLang="en-US" sz="1600" b="0" dirty="0" smtClean="0">
                <a:solidFill>
                  <a:srgbClr val="000000"/>
                </a:solidFill>
                <a:latin typeface="Times New Roman" pitchFamily="-65" charset="0"/>
              </a:rPr>
              <a:t>          </a:t>
            </a:r>
            <a:r>
              <a:rPr lang="en-US" altLang="en-US" sz="1600" b="0" i="1" dirty="0" smtClean="0">
                <a:solidFill>
                  <a:srgbClr val="000000"/>
                </a:solidFill>
                <a:latin typeface="Times New Roman" pitchFamily="-65" charset="0"/>
              </a:rPr>
              <a:t>Y </a:t>
            </a:r>
            <a:endParaRPr lang="en-US" altLang="en-US" sz="1600" b="0" baseline="-25000" dirty="0">
              <a:solidFill>
                <a:srgbClr val="000000"/>
              </a:solidFill>
              <a:latin typeface="Times New Roman" pitchFamily="-65" charset="0"/>
            </a:endParaRPr>
          </a:p>
        </p:txBody>
      </p:sp>
      <p:sp>
        <p:nvSpPr>
          <p:cNvPr id="23" name="Line 9"/>
          <p:cNvSpPr>
            <a:spLocks noChangeShapeType="1"/>
          </p:cNvSpPr>
          <p:nvPr/>
        </p:nvSpPr>
        <p:spPr bwMode="auto">
          <a:xfrm>
            <a:off x="968887" y="3215414"/>
            <a:ext cx="3249444" cy="246946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4" name="Text Box 12"/>
          <p:cNvSpPr txBox="1">
            <a:spLocks noChangeArrowheads="1"/>
          </p:cNvSpPr>
          <p:nvPr/>
        </p:nvSpPr>
        <p:spPr bwMode="auto">
          <a:xfrm rot="2321941">
            <a:off x="3847679" y="5319353"/>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A</a:t>
            </a:r>
            <a:r>
              <a:rPr lang="en-US" altLang="en-US" sz="1600" i="1" dirty="0" smtClean="0">
                <a:solidFill>
                  <a:srgbClr val="000000"/>
                </a:solidFill>
                <a:cs typeface="Times New Roman" pitchFamily="-1" charset="0"/>
              </a:rPr>
              <a:t>D</a:t>
            </a:r>
            <a:endParaRPr lang="en-US" altLang="en-US" sz="1600" baseline="30000" dirty="0">
              <a:solidFill>
                <a:srgbClr val="000000"/>
              </a:solidFill>
            </a:endParaRPr>
          </a:p>
        </p:txBody>
      </p:sp>
      <p:sp>
        <p:nvSpPr>
          <p:cNvPr id="26" name="Line 4"/>
          <p:cNvSpPr>
            <a:spLocks noChangeShapeType="1"/>
          </p:cNvSpPr>
          <p:nvPr/>
        </p:nvSpPr>
        <p:spPr bwMode="auto">
          <a:xfrm>
            <a:off x="773345" y="2692400"/>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9" name="Line 5"/>
          <p:cNvSpPr>
            <a:spLocks noChangeShapeType="1"/>
          </p:cNvSpPr>
          <p:nvPr/>
        </p:nvSpPr>
        <p:spPr bwMode="auto">
          <a:xfrm flipV="1">
            <a:off x="797560" y="6170612"/>
            <a:ext cx="356616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0" name="Line 19"/>
          <p:cNvSpPr>
            <a:spLocks noChangeShapeType="1"/>
          </p:cNvSpPr>
          <p:nvPr/>
        </p:nvSpPr>
        <p:spPr bwMode="auto">
          <a:xfrm flipV="1">
            <a:off x="1066800" y="4033520"/>
            <a:ext cx="3151531" cy="75437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2" name="Line 11"/>
          <p:cNvSpPr>
            <a:spLocks noChangeShapeType="1"/>
          </p:cNvSpPr>
          <p:nvPr/>
        </p:nvSpPr>
        <p:spPr bwMode="auto">
          <a:xfrm flipH="1" flipV="1">
            <a:off x="784860" y="4267200"/>
            <a:ext cx="246888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3" name="Line 19"/>
          <p:cNvSpPr>
            <a:spLocks noChangeShapeType="1"/>
          </p:cNvSpPr>
          <p:nvPr/>
        </p:nvSpPr>
        <p:spPr bwMode="auto">
          <a:xfrm flipV="1">
            <a:off x="3256195" y="3122612"/>
            <a:ext cx="0" cy="3048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8" name="Text Box 20"/>
          <p:cNvSpPr txBox="1">
            <a:spLocks noChangeArrowheads="1"/>
          </p:cNvSpPr>
          <p:nvPr/>
        </p:nvSpPr>
        <p:spPr bwMode="auto">
          <a:xfrm>
            <a:off x="2900474" y="2894012"/>
            <a:ext cx="635121"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smtClean="0">
                <a:solidFill>
                  <a:srgbClr val="000000"/>
                </a:solidFill>
                <a:latin typeface="Times New Roman" pitchFamily="18" charset="0"/>
                <a:cs typeface="Times New Roman" pitchFamily="18" charset="0"/>
              </a:rPr>
              <a:t>LRAS</a:t>
            </a:r>
            <a:endParaRPr lang="en-US" altLang="en-US" sz="1600" baseline="30000" dirty="0">
              <a:solidFill>
                <a:srgbClr val="000000"/>
              </a:solidFill>
              <a:latin typeface="Times New Roman" pitchFamily="18" charset="0"/>
            </a:endParaRPr>
          </a:p>
        </p:txBody>
      </p:sp>
      <p:sp>
        <p:nvSpPr>
          <p:cNvPr id="39" name="Text Box 14"/>
          <p:cNvSpPr txBox="1">
            <a:spLocks noChangeArrowheads="1"/>
          </p:cNvSpPr>
          <p:nvPr/>
        </p:nvSpPr>
        <p:spPr bwMode="auto">
          <a:xfrm>
            <a:off x="306620" y="41275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70C0"/>
                </a:solidFill>
                <a:cs typeface="Times New Roman" pitchFamily="-1" charset="0"/>
              </a:rPr>
              <a:t>240</a:t>
            </a:r>
            <a:endParaRPr lang="en-US" altLang="en-US" sz="1600" baseline="-25000" dirty="0">
              <a:solidFill>
                <a:srgbClr val="0070C0"/>
              </a:solidFill>
            </a:endParaRPr>
          </a:p>
        </p:txBody>
      </p:sp>
      <p:sp>
        <p:nvSpPr>
          <p:cNvPr id="43" name="Rectangle 18"/>
          <p:cNvSpPr>
            <a:spLocks noChangeArrowheads="1"/>
          </p:cNvSpPr>
          <p:nvPr/>
        </p:nvSpPr>
        <p:spPr bwMode="auto">
          <a:xfrm>
            <a:off x="2281126" y="6196013"/>
            <a:ext cx="766874" cy="342106"/>
          </a:xfrm>
          <a:prstGeom prst="rect">
            <a:avLst/>
          </a:prstGeom>
          <a:noFill/>
          <a:ln>
            <a:noFill/>
          </a:ln>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600" dirty="0" smtClean="0">
                <a:latin typeface="Times New Roman" pitchFamily="18" charset="0"/>
              </a:rPr>
              <a:t> 13</a:t>
            </a:r>
            <a:endParaRPr lang="en-US" altLang="en-US" sz="1600" dirty="0">
              <a:latin typeface="Times New Roman" pitchFamily="18" charset="0"/>
            </a:endParaRPr>
          </a:p>
        </p:txBody>
      </p:sp>
      <p:sp>
        <p:nvSpPr>
          <p:cNvPr id="47" name="Line 7"/>
          <p:cNvSpPr>
            <a:spLocks noChangeShapeType="1"/>
          </p:cNvSpPr>
          <p:nvPr/>
        </p:nvSpPr>
        <p:spPr bwMode="auto">
          <a:xfrm>
            <a:off x="2550160" y="4426333"/>
            <a:ext cx="0" cy="174586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 name="Rectangle 3"/>
          <p:cNvSpPr txBox="1">
            <a:spLocks noChangeArrowheads="1"/>
          </p:cNvSpPr>
          <p:nvPr/>
        </p:nvSpPr>
        <p:spPr bwMode="auto">
          <a:xfrm>
            <a:off x="304800" y="1264920"/>
            <a:ext cx="7848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a:lstStyle>
          <a:p>
            <a:pPr marL="0" indent="0" eaLnBrk="1" hangingPunct="1">
              <a:buNone/>
            </a:pPr>
            <a:r>
              <a:rPr lang="en-US" altLang="en-US" sz="1800" b="1" kern="0" dirty="0" smtClean="0">
                <a:ea typeface="MS Mincho" pitchFamily="49" charset="-128"/>
              </a:rPr>
              <a:t>Equilibrium in the Market for Money (if </a:t>
            </a:r>
            <a:r>
              <a:rPr lang="en-US" altLang="en-US" sz="1800" b="1" i="1" kern="0" dirty="0" smtClean="0">
                <a:ea typeface="MS Mincho" pitchFamily="49" charset="-128"/>
              </a:rPr>
              <a:t>Keynesians</a:t>
            </a:r>
            <a:r>
              <a:rPr lang="en-US" altLang="en-US" sz="1800" b="1" kern="0" dirty="0" smtClean="0">
                <a:ea typeface="MS Mincho" pitchFamily="49" charset="-128"/>
              </a:rPr>
              <a:t> are mostly correct)</a:t>
            </a:r>
          </a:p>
          <a:p>
            <a:pPr marL="371475" indent="-371475" eaLnBrk="1" hangingPunct="1">
              <a:lnSpc>
                <a:spcPct val="95000"/>
              </a:lnSpc>
            </a:pPr>
            <a:r>
              <a:rPr lang="en-US" altLang="en-US" sz="1800" i="1" kern="0" dirty="0" err="1" smtClean="0">
                <a:ea typeface="MS Mincho" pitchFamily="49" charset="-128"/>
              </a:rPr>
              <a:t>i</a:t>
            </a:r>
            <a:r>
              <a:rPr lang="en-US" altLang="en-US" sz="1800" i="1" kern="0" dirty="0" smtClean="0">
                <a:ea typeface="MS Mincho" pitchFamily="49" charset="-128"/>
              </a:rPr>
              <a:t> </a:t>
            </a:r>
            <a:r>
              <a:rPr lang="en-US" altLang="en-US" sz="1800" kern="0" dirty="0" smtClean="0">
                <a:ea typeface="MS Mincho" pitchFamily="49" charset="-128"/>
              </a:rPr>
              <a:t>is determined by MS and MD</a:t>
            </a:r>
          </a:p>
          <a:p>
            <a:pPr marL="371475" indent="-371475" eaLnBrk="1" hangingPunct="1">
              <a:lnSpc>
                <a:spcPct val="95000"/>
              </a:lnSpc>
            </a:pPr>
            <a:endParaRPr lang="en-US" altLang="en-US" sz="1800" kern="0" dirty="0" smtClean="0">
              <a:ea typeface="MS Mincho" pitchFamily="49" charset="-128"/>
            </a:endParaRPr>
          </a:p>
          <a:p>
            <a:pPr marL="371475" indent="-371475" eaLnBrk="1" hangingPunct="1">
              <a:lnSpc>
                <a:spcPct val="95000"/>
              </a:lnSpc>
            </a:pPr>
            <a:r>
              <a:rPr lang="en-US" altLang="en-US" sz="1800" i="1" kern="0" dirty="0" err="1" smtClean="0">
                <a:ea typeface="MS Mincho" pitchFamily="49" charset="-128"/>
              </a:rPr>
              <a:t>i</a:t>
            </a:r>
            <a:r>
              <a:rPr lang="en-US" altLang="en-US" sz="1800" kern="0" dirty="0" smtClean="0">
                <a:ea typeface="MS Mincho" pitchFamily="49" charset="-128"/>
              </a:rPr>
              <a:t> falls if the Fed </a:t>
            </a:r>
            <a:r>
              <a:rPr lang="en-US" altLang="en-US" sz="1800" b="1" kern="0" dirty="0" smtClean="0">
                <a:solidFill>
                  <a:srgbClr val="0070C0"/>
                </a:solidFill>
                <a:ea typeface="MS Mincho" pitchFamily="49" charset="-128"/>
              </a:rPr>
              <a:t>buys Treasuries</a:t>
            </a:r>
            <a:endParaRPr lang="en-US" altLang="en-US" sz="1800" kern="0" dirty="0" smtClean="0">
              <a:ea typeface="MS Mincho" pitchFamily="49" charset="-128"/>
            </a:endParaRPr>
          </a:p>
        </p:txBody>
      </p:sp>
      <p:sp>
        <p:nvSpPr>
          <p:cNvPr id="55" name="Text Box 18"/>
          <p:cNvSpPr txBox="1">
            <a:spLocks noChangeArrowheads="1"/>
          </p:cNvSpPr>
          <p:nvPr/>
        </p:nvSpPr>
        <p:spPr bwMode="auto">
          <a:xfrm>
            <a:off x="5791200" y="2133600"/>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growth = </a:t>
            </a:r>
            <a:endParaRPr lang="en-US" altLang="en-US" sz="1400" dirty="0">
              <a:latin typeface="Times New Roman" pitchFamily="18" charset="0"/>
            </a:endParaRPr>
          </a:p>
        </p:txBody>
      </p:sp>
      <p:sp>
        <p:nvSpPr>
          <p:cNvPr id="56" name="Text Box 18"/>
          <p:cNvSpPr txBox="1">
            <a:spLocks noChangeArrowheads="1"/>
          </p:cNvSpPr>
          <p:nvPr/>
        </p:nvSpPr>
        <p:spPr bwMode="auto">
          <a:xfrm>
            <a:off x="6485178" y="2134615"/>
            <a:ext cx="151582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0070C0"/>
                </a:solidFill>
                <a:latin typeface="Times New Roman" pitchFamily="18" charset="0"/>
              </a:rPr>
              <a:t>15</a:t>
            </a:r>
            <a:r>
              <a:rPr lang="en-US" altLang="en-US" sz="1400" dirty="0" smtClean="0">
                <a:latin typeface="Times New Roman" pitchFamily="18" charset="0"/>
              </a:rPr>
              <a:t>-13)/13 × 100</a:t>
            </a:r>
            <a:endParaRPr lang="en-US" altLang="en-US" sz="1400" dirty="0">
              <a:latin typeface="Times New Roman" pitchFamily="18" charset="0"/>
            </a:endParaRPr>
          </a:p>
        </p:txBody>
      </p:sp>
      <p:sp>
        <p:nvSpPr>
          <p:cNvPr id="57" name="Text Box 18"/>
          <p:cNvSpPr txBox="1">
            <a:spLocks noChangeArrowheads="1"/>
          </p:cNvSpPr>
          <p:nvPr/>
        </p:nvSpPr>
        <p:spPr bwMode="auto">
          <a:xfrm>
            <a:off x="6469590" y="2133600"/>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15.4%</a:t>
            </a:r>
            <a:endParaRPr lang="en-US" altLang="en-US" sz="1400" dirty="0">
              <a:latin typeface="Times New Roman" pitchFamily="18" charset="0"/>
            </a:endParaRPr>
          </a:p>
        </p:txBody>
      </p:sp>
      <p:sp>
        <p:nvSpPr>
          <p:cNvPr id="58" name="Text Box 18"/>
          <p:cNvSpPr txBox="1">
            <a:spLocks noChangeArrowheads="1"/>
          </p:cNvSpPr>
          <p:nvPr/>
        </p:nvSpPr>
        <p:spPr bwMode="auto">
          <a:xfrm>
            <a:off x="5798127" y="1728602"/>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inflation =</a:t>
            </a:r>
            <a:endParaRPr lang="en-US" altLang="en-US" sz="1400" dirty="0">
              <a:latin typeface="Times New Roman" pitchFamily="18" charset="0"/>
            </a:endParaRPr>
          </a:p>
        </p:txBody>
      </p:sp>
      <p:sp>
        <p:nvSpPr>
          <p:cNvPr id="59" name="Text Box 18"/>
          <p:cNvSpPr txBox="1">
            <a:spLocks noChangeArrowheads="1"/>
          </p:cNvSpPr>
          <p:nvPr/>
        </p:nvSpPr>
        <p:spPr bwMode="auto">
          <a:xfrm>
            <a:off x="6553200" y="1727200"/>
            <a:ext cx="173379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0070C0"/>
                </a:solidFill>
                <a:latin typeface="Times New Roman" pitchFamily="18" charset="0"/>
              </a:rPr>
              <a:t>240</a:t>
            </a:r>
            <a:r>
              <a:rPr lang="en-US" altLang="en-US" sz="1400" dirty="0" smtClean="0">
                <a:latin typeface="Times New Roman" pitchFamily="18" charset="0"/>
              </a:rPr>
              <a:t>-230)/230 × 100</a:t>
            </a:r>
            <a:endParaRPr lang="en-US" altLang="en-US" sz="1400" dirty="0">
              <a:latin typeface="Times New Roman" pitchFamily="18" charset="0"/>
            </a:endParaRPr>
          </a:p>
        </p:txBody>
      </p:sp>
      <p:sp>
        <p:nvSpPr>
          <p:cNvPr id="60" name="Text Box 18"/>
          <p:cNvSpPr txBox="1">
            <a:spLocks noChangeArrowheads="1"/>
          </p:cNvSpPr>
          <p:nvPr/>
        </p:nvSpPr>
        <p:spPr bwMode="auto">
          <a:xfrm>
            <a:off x="6566187" y="1728602"/>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4.3%</a:t>
            </a:r>
            <a:endParaRPr lang="en-US" altLang="en-US" sz="1400" dirty="0">
              <a:latin typeface="Times New Roman" pitchFamily="18" charset="0"/>
            </a:endParaRPr>
          </a:p>
        </p:txBody>
      </p:sp>
    </p:spTree>
    <p:extLst>
      <p:ext uri="{BB962C8B-B14F-4D97-AF65-F5344CB8AC3E}">
        <p14:creationId xmlns:p14="http://schemas.microsoft.com/office/powerpoint/2010/main" val="4060178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right)">
                                      <p:cBhvr>
                                        <p:cTn id="11" dur="500"/>
                                        <p:tgtEl>
                                          <p:spTgt spid="32"/>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59"/>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56"/>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2" grpId="0" animBg="1"/>
      <p:bldP spid="39" grpId="0"/>
      <p:bldP spid="55" grpId="0"/>
      <p:bldP spid="56" grpId="0"/>
      <p:bldP spid="56" grpId="1"/>
      <p:bldP spid="57" grpId="0"/>
      <p:bldP spid="58" grpId="0"/>
      <p:bldP spid="59" grpId="0"/>
      <p:bldP spid="59" grpId="1"/>
      <p:bldP spid="6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54"/>
          <p:cNvSpPr>
            <a:spLocks noChangeArrowheads="1"/>
          </p:cNvSpPr>
          <p:nvPr/>
        </p:nvSpPr>
        <p:spPr bwMode="auto">
          <a:xfrm>
            <a:off x="5958168" y="6186112"/>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chemeClr val="bg1"/>
                </a:solidFill>
                <a:latin typeface="Times New Roman" pitchFamily="-65" charset="0"/>
              </a:rPr>
              <a:t>1900               2300     </a:t>
            </a:r>
            <a:r>
              <a:rPr lang="en-US" altLang="en-US" sz="1050" b="0" dirty="0" smtClean="0">
                <a:solidFill>
                  <a:schemeClr val="bg1"/>
                </a:solidFill>
                <a:latin typeface="Times New Roman" pitchFamily="-65" charset="0"/>
              </a:rPr>
              <a:t> </a:t>
            </a:r>
            <a:r>
              <a:rPr lang="en-US" altLang="en-US" sz="1600" b="0" dirty="0" smtClean="0">
                <a:solidFill>
                  <a:schemeClr val="bg1"/>
                </a:solidFill>
                <a:latin typeface="Times New Roman" pitchFamily="-65" charset="0"/>
              </a:rPr>
              <a:t>            </a:t>
            </a:r>
            <a:r>
              <a:rPr lang="en-US" altLang="en-US" sz="1600" b="0" i="1" dirty="0" smtClean="0">
                <a:solidFill>
                  <a:srgbClr val="000000"/>
                </a:solidFill>
                <a:latin typeface="Times New Roman" pitchFamily="-65" charset="0"/>
              </a:rPr>
              <a:t>M </a:t>
            </a:r>
            <a:endParaRPr lang="en-US" altLang="en-US" sz="1600" b="0" baseline="-25000" dirty="0">
              <a:solidFill>
                <a:srgbClr val="000000"/>
              </a:solidFill>
              <a:latin typeface="Times New Roman" pitchFamily="-65" charset="0"/>
            </a:endParaRPr>
          </a:p>
        </p:txBody>
      </p:sp>
      <p:sp>
        <p:nvSpPr>
          <p:cNvPr id="19" name="Rectangle 54"/>
          <p:cNvSpPr>
            <a:spLocks noChangeArrowheads="1"/>
          </p:cNvSpPr>
          <p:nvPr/>
        </p:nvSpPr>
        <p:spPr bwMode="auto">
          <a:xfrm>
            <a:off x="5958152" y="6186096"/>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chemeClr val="bg1"/>
                </a:solidFill>
                <a:latin typeface="Times New Roman" pitchFamily="-65" charset="0"/>
              </a:rPr>
              <a:t>1900</a:t>
            </a:r>
            <a:endParaRPr lang="en-US" altLang="en-US" sz="1600" b="0" baseline="-25000" dirty="0">
              <a:solidFill>
                <a:srgbClr val="000000"/>
              </a:solidFill>
              <a:latin typeface="Times New Roman" pitchFamily="-65" charset="0"/>
            </a:endParaRPr>
          </a:p>
        </p:txBody>
      </p:sp>
      <p:sp>
        <p:nvSpPr>
          <p:cNvPr id="44" name="Line 19"/>
          <p:cNvSpPr>
            <a:spLocks noChangeShapeType="1"/>
          </p:cNvSpPr>
          <p:nvPr/>
        </p:nvSpPr>
        <p:spPr bwMode="auto">
          <a:xfrm flipV="1">
            <a:off x="7416800" y="3124200"/>
            <a:ext cx="0" cy="30480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8" name="Rectangle 2"/>
          <p:cNvSpPr>
            <a:spLocks noGrp="1" noChangeArrowheads="1"/>
          </p:cNvSpPr>
          <p:nvPr>
            <p:ph type="title"/>
          </p:nvPr>
        </p:nvSpPr>
        <p:spPr>
          <a:xfrm>
            <a:off x="457200" y="76200"/>
            <a:ext cx="8229600" cy="457200"/>
          </a:xfrm>
          <a:noFill/>
        </p:spPr>
        <p:txBody>
          <a:bodyPr/>
          <a:lstStyle/>
          <a:p>
            <a:pPr eaLnBrk="1" hangingPunct="1"/>
            <a:r>
              <a:rPr lang="en-US" altLang="en-US" dirty="0" smtClean="0"/>
              <a:t>Monetary Policy</a:t>
            </a:r>
          </a:p>
        </p:txBody>
      </p:sp>
      <p:sp>
        <p:nvSpPr>
          <p:cNvPr id="25" name="Text Box 14"/>
          <p:cNvSpPr txBox="1">
            <a:spLocks noChangeArrowheads="1"/>
          </p:cNvSpPr>
          <p:nvPr/>
        </p:nvSpPr>
        <p:spPr bwMode="auto">
          <a:xfrm>
            <a:off x="4466826" y="4822308"/>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FF0000"/>
                </a:solidFill>
                <a:cs typeface="Times New Roman" pitchFamily="-1" charset="0"/>
              </a:rPr>
              <a:t>2.5</a:t>
            </a:r>
            <a:endParaRPr lang="en-US" altLang="en-US" sz="1600" baseline="-25000" dirty="0">
              <a:solidFill>
                <a:srgbClr val="FF0000"/>
              </a:solidFill>
            </a:endParaRPr>
          </a:p>
        </p:txBody>
      </p:sp>
      <p:sp>
        <p:nvSpPr>
          <p:cNvPr id="27" name="Rectangle 64"/>
          <p:cNvSpPr>
            <a:spLocks noChangeArrowheads="1"/>
          </p:cNvSpPr>
          <p:nvPr/>
        </p:nvSpPr>
        <p:spPr bwMode="auto">
          <a:xfrm>
            <a:off x="4465405" y="3187701"/>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solidFill>
                  <a:srgbClr val="000000"/>
                </a:solidFill>
                <a:latin typeface="Times New Roman" pitchFamily="-65" charset="0"/>
              </a:rPr>
              <a:t>i</a:t>
            </a:r>
            <a:endParaRPr lang="en-US" altLang="en-US" sz="1600" b="0" baseline="30000" dirty="0">
              <a:solidFill>
                <a:srgbClr val="000000"/>
              </a:solidFill>
              <a:latin typeface="Times New Roman" pitchFamily="-65" charset="0"/>
            </a:endParaRPr>
          </a:p>
        </p:txBody>
      </p:sp>
      <p:sp>
        <p:nvSpPr>
          <p:cNvPr id="28" name="Line 15"/>
          <p:cNvSpPr>
            <a:spLocks noChangeShapeType="1"/>
          </p:cNvSpPr>
          <p:nvPr/>
        </p:nvSpPr>
        <p:spPr bwMode="auto">
          <a:xfrm flipH="1">
            <a:off x="4900892" y="4947378"/>
            <a:ext cx="25146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1" name="Rectangle 54"/>
          <p:cNvSpPr>
            <a:spLocks noChangeArrowheads="1"/>
          </p:cNvSpPr>
          <p:nvPr/>
        </p:nvSpPr>
        <p:spPr bwMode="auto">
          <a:xfrm>
            <a:off x="7124704" y="6186137"/>
            <a:ext cx="671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0000"/>
                </a:solidFill>
                <a:latin typeface="Times New Roman" pitchFamily="-65" charset="0"/>
              </a:rPr>
              <a:t>2300</a:t>
            </a:r>
            <a:endParaRPr lang="en-US" altLang="en-US" sz="1600" b="0" baseline="-25000" dirty="0">
              <a:solidFill>
                <a:srgbClr val="000000"/>
              </a:solidFill>
              <a:latin typeface="Times New Roman" pitchFamily="-65" charset="0"/>
            </a:endParaRPr>
          </a:p>
        </p:txBody>
      </p:sp>
      <p:sp>
        <p:nvSpPr>
          <p:cNvPr id="34" name="Line 9"/>
          <p:cNvSpPr>
            <a:spLocks noChangeShapeType="1"/>
          </p:cNvSpPr>
          <p:nvPr/>
        </p:nvSpPr>
        <p:spPr bwMode="auto">
          <a:xfrm>
            <a:off x="5129492" y="3217002"/>
            <a:ext cx="3249444" cy="246946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5" name="Text Box 12"/>
          <p:cNvSpPr txBox="1">
            <a:spLocks noChangeArrowheads="1"/>
          </p:cNvSpPr>
          <p:nvPr/>
        </p:nvSpPr>
        <p:spPr bwMode="auto">
          <a:xfrm rot="2321941">
            <a:off x="8008284" y="5320941"/>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MD</a:t>
            </a:r>
            <a:endParaRPr lang="en-US" altLang="en-US" sz="1600" baseline="30000" dirty="0">
              <a:solidFill>
                <a:srgbClr val="000000"/>
              </a:solidFill>
            </a:endParaRPr>
          </a:p>
        </p:txBody>
      </p:sp>
      <p:sp>
        <p:nvSpPr>
          <p:cNvPr id="36" name="Line 4"/>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7" name="Line 5"/>
          <p:cNvSpPr>
            <a:spLocks noChangeShapeType="1"/>
          </p:cNvSpPr>
          <p:nvPr/>
        </p:nvSpPr>
        <p:spPr bwMode="auto">
          <a:xfrm flipV="1">
            <a:off x="4876800" y="6172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0" name="Line 19"/>
          <p:cNvSpPr>
            <a:spLocks noChangeShapeType="1"/>
          </p:cNvSpPr>
          <p:nvPr/>
        </p:nvSpPr>
        <p:spPr bwMode="auto">
          <a:xfrm flipV="1">
            <a:off x="7772400" y="3124200"/>
            <a:ext cx="0" cy="3048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1" name="Rectangle 3"/>
          <p:cNvSpPr txBox="1">
            <a:spLocks noChangeArrowheads="1"/>
          </p:cNvSpPr>
          <p:nvPr/>
        </p:nvSpPr>
        <p:spPr bwMode="auto">
          <a:xfrm>
            <a:off x="304800" y="1264920"/>
            <a:ext cx="39624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a:lstStyle>
          <a:p>
            <a:pPr marL="0" indent="0" eaLnBrk="1" hangingPunct="1">
              <a:buNone/>
            </a:pPr>
            <a:r>
              <a:rPr lang="en-US" altLang="en-US" sz="1800" b="1" kern="0" dirty="0" smtClean="0">
                <a:ea typeface="MS Mincho" pitchFamily="49" charset="-128"/>
              </a:rPr>
              <a:t>Equilibrium in the Market for Money</a:t>
            </a:r>
          </a:p>
          <a:p>
            <a:pPr marL="371475" indent="-371475" eaLnBrk="1" hangingPunct="1">
              <a:lnSpc>
                <a:spcPct val="95000"/>
              </a:lnSpc>
            </a:pPr>
            <a:r>
              <a:rPr lang="en-US" altLang="en-US" sz="1800" i="1" kern="0" dirty="0" err="1" smtClean="0">
                <a:ea typeface="MS Mincho" pitchFamily="49" charset="-128"/>
              </a:rPr>
              <a:t>i</a:t>
            </a:r>
            <a:r>
              <a:rPr lang="en-US" altLang="en-US" sz="1800" i="1" kern="0" dirty="0" smtClean="0">
                <a:ea typeface="MS Mincho" pitchFamily="49" charset="-128"/>
              </a:rPr>
              <a:t> </a:t>
            </a:r>
            <a:r>
              <a:rPr lang="en-US" altLang="en-US" sz="1800" kern="0" dirty="0" smtClean="0">
                <a:ea typeface="MS Mincho" pitchFamily="49" charset="-128"/>
              </a:rPr>
              <a:t>is determined by MS and MD</a:t>
            </a:r>
          </a:p>
          <a:p>
            <a:pPr marL="371475" indent="-371475" eaLnBrk="1" hangingPunct="1">
              <a:lnSpc>
                <a:spcPct val="95000"/>
              </a:lnSpc>
            </a:pPr>
            <a:endParaRPr lang="en-US" altLang="en-US" sz="1800" kern="0" dirty="0" smtClean="0">
              <a:ea typeface="MS Mincho" pitchFamily="49" charset="-128"/>
            </a:endParaRPr>
          </a:p>
          <a:p>
            <a:pPr marL="371475" indent="-371475" eaLnBrk="1" hangingPunct="1">
              <a:lnSpc>
                <a:spcPct val="95000"/>
              </a:lnSpc>
            </a:pPr>
            <a:r>
              <a:rPr lang="en-US" altLang="en-US" sz="1800" i="1" kern="0" dirty="0" err="1" smtClean="0">
                <a:ea typeface="MS Mincho" pitchFamily="49" charset="-128"/>
              </a:rPr>
              <a:t>i</a:t>
            </a:r>
            <a:r>
              <a:rPr lang="en-US" altLang="en-US" sz="1800" kern="0" dirty="0" smtClean="0">
                <a:ea typeface="MS Mincho" pitchFamily="49" charset="-128"/>
              </a:rPr>
              <a:t> rises if the Fed </a:t>
            </a:r>
            <a:r>
              <a:rPr lang="en-US" altLang="en-US" sz="1800" b="1" kern="0" dirty="0" smtClean="0">
                <a:solidFill>
                  <a:srgbClr val="FF0000"/>
                </a:solidFill>
                <a:ea typeface="MS Mincho" pitchFamily="49" charset="-128"/>
              </a:rPr>
              <a:t>sells Treasuries</a:t>
            </a:r>
            <a:endParaRPr lang="en-US" altLang="en-US" sz="1800" kern="0" dirty="0" smtClean="0">
              <a:solidFill>
                <a:srgbClr val="FF0000"/>
              </a:solidFill>
              <a:ea typeface="MS Mincho" pitchFamily="49" charset="-128"/>
            </a:endParaRPr>
          </a:p>
        </p:txBody>
      </p:sp>
      <p:sp>
        <p:nvSpPr>
          <p:cNvPr id="42" name="Line 11"/>
          <p:cNvSpPr>
            <a:spLocks noChangeShapeType="1"/>
          </p:cNvSpPr>
          <p:nvPr/>
        </p:nvSpPr>
        <p:spPr bwMode="auto">
          <a:xfrm flipH="1" flipV="1">
            <a:off x="4940300" y="5232400"/>
            <a:ext cx="283464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5" name="Text Box 20"/>
          <p:cNvSpPr txBox="1">
            <a:spLocks noChangeArrowheads="1"/>
          </p:cNvSpPr>
          <p:nvPr/>
        </p:nvSpPr>
        <p:spPr bwMode="auto">
          <a:xfrm>
            <a:off x="7239000" y="28956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a:solidFill>
                  <a:srgbClr val="000000"/>
                </a:solidFill>
                <a:latin typeface="Times New Roman" pitchFamily="18" charset="0"/>
                <a:cs typeface="Times New Roman" pitchFamily="18" charset="0"/>
              </a:rPr>
              <a:t>MS</a:t>
            </a:r>
            <a:endParaRPr lang="en-US" altLang="en-US" sz="1600" baseline="30000" dirty="0">
              <a:solidFill>
                <a:srgbClr val="000000"/>
              </a:solidFill>
              <a:latin typeface="Times New Roman" pitchFamily="18" charset="0"/>
            </a:endParaRPr>
          </a:p>
        </p:txBody>
      </p:sp>
      <p:sp>
        <p:nvSpPr>
          <p:cNvPr id="49" name="Rectangle 18"/>
          <p:cNvSpPr>
            <a:spLocks noChangeArrowheads="1"/>
          </p:cNvSpPr>
          <p:nvPr/>
        </p:nvSpPr>
        <p:spPr bwMode="auto">
          <a:xfrm>
            <a:off x="7543800" y="6197601"/>
            <a:ext cx="766874" cy="342106"/>
          </a:xfrm>
          <a:prstGeom prst="rect">
            <a:avLst/>
          </a:prstGeom>
          <a:noFill/>
          <a:ln>
            <a:noFill/>
          </a:ln>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600" b="1" dirty="0" smtClean="0">
                <a:latin typeface="Times New Roman" pitchFamily="18" charset="0"/>
              </a:rPr>
              <a:t> </a:t>
            </a:r>
            <a:r>
              <a:rPr lang="en-US" altLang="en-US" sz="1600" dirty="0" smtClean="0">
                <a:latin typeface="Times New Roman" pitchFamily="18" charset="0"/>
              </a:rPr>
              <a:t>2400</a:t>
            </a:r>
            <a:endParaRPr lang="en-US" altLang="en-US" sz="1600" dirty="0">
              <a:latin typeface="Times New Roman" pitchFamily="18" charset="0"/>
            </a:endParaRPr>
          </a:p>
        </p:txBody>
      </p:sp>
      <p:sp>
        <p:nvSpPr>
          <p:cNvPr id="21" name="Text Box 14"/>
          <p:cNvSpPr txBox="1">
            <a:spLocks noChangeArrowheads="1"/>
          </p:cNvSpPr>
          <p:nvPr/>
        </p:nvSpPr>
        <p:spPr bwMode="auto">
          <a:xfrm>
            <a:off x="4470400" y="5105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cs typeface="Times New Roman" pitchFamily="-1" charset="0"/>
              </a:rPr>
              <a:t>2.0</a:t>
            </a:r>
            <a:endParaRPr lang="en-US" altLang="en-US" sz="1600" baseline="-25000" dirty="0"/>
          </a:p>
        </p:txBody>
      </p:sp>
    </p:spTree>
    <p:extLst>
      <p:ext uri="{BB962C8B-B14F-4D97-AF65-F5344CB8AC3E}">
        <p14:creationId xmlns:p14="http://schemas.microsoft.com/office/powerpoint/2010/main" val="436399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25" grpId="0"/>
      <p:bldP spid="28" grpId="0" animBg="1"/>
      <p:bldP spid="3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Line 19"/>
          <p:cNvSpPr>
            <a:spLocks noChangeShapeType="1"/>
          </p:cNvSpPr>
          <p:nvPr/>
        </p:nvSpPr>
        <p:spPr bwMode="auto">
          <a:xfrm flipV="1">
            <a:off x="7416800" y="3124200"/>
            <a:ext cx="0" cy="30480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1" name="Rectangle 3"/>
          <p:cNvSpPr txBox="1">
            <a:spLocks noChangeArrowheads="1"/>
          </p:cNvSpPr>
          <p:nvPr/>
        </p:nvSpPr>
        <p:spPr bwMode="auto">
          <a:xfrm>
            <a:off x="304800" y="1264920"/>
            <a:ext cx="7848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a:lstStyle>
          <a:p>
            <a:pPr marL="0" indent="0" eaLnBrk="1" hangingPunct="1">
              <a:buNone/>
            </a:pPr>
            <a:r>
              <a:rPr lang="en-US" altLang="en-US" sz="1800" b="1" kern="0" dirty="0" smtClean="0">
                <a:ea typeface="MS Mincho" pitchFamily="49" charset="-128"/>
              </a:rPr>
              <a:t>Equilibrium in the Market for Money (if </a:t>
            </a:r>
            <a:r>
              <a:rPr lang="en-US" altLang="en-US" sz="1800" b="1" i="1" kern="0" dirty="0" smtClean="0">
                <a:ea typeface="MS Mincho" pitchFamily="49" charset="-128"/>
              </a:rPr>
              <a:t>classicalists</a:t>
            </a:r>
            <a:r>
              <a:rPr lang="en-US" altLang="en-US" sz="1800" b="1" kern="0" dirty="0" smtClean="0">
                <a:ea typeface="MS Mincho" pitchFamily="49" charset="-128"/>
              </a:rPr>
              <a:t> are mostly correct)</a:t>
            </a:r>
          </a:p>
          <a:p>
            <a:pPr marL="371475" indent="-371475" eaLnBrk="1" hangingPunct="1">
              <a:lnSpc>
                <a:spcPct val="95000"/>
              </a:lnSpc>
            </a:pPr>
            <a:r>
              <a:rPr lang="en-US" altLang="en-US" sz="1800" i="1" kern="0" dirty="0" err="1" smtClean="0">
                <a:ea typeface="MS Mincho" pitchFamily="49" charset="-128"/>
              </a:rPr>
              <a:t>i</a:t>
            </a:r>
            <a:r>
              <a:rPr lang="en-US" altLang="en-US" sz="1800" i="1" kern="0" dirty="0" smtClean="0">
                <a:ea typeface="MS Mincho" pitchFamily="49" charset="-128"/>
              </a:rPr>
              <a:t> </a:t>
            </a:r>
            <a:r>
              <a:rPr lang="en-US" altLang="en-US" sz="1800" kern="0" dirty="0" smtClean="0">
                <a:ea typeface="MS Mincho" pitchFamily="49" charset="-128"/>
              </a:rPr>
              <a:t>is determined by MS and MD</a:t>
            </a:r>
          </a:p>
          <a:p>
            <a:pPr marL="371475" indent="-371475" eaLnBrk="1" hangingPunct="1">
              <a:lnSpc>
                <a:spcPct val="95000"/>
              </a:lnSpc>
            </a:pPr>
            <a:endParaRPr lang="en-US" altLang="en-US" sz="1800" kern="0" dirty="0" smtClean="0">
              <a:ea typeface="MS Mincho" pitchFamily="49" charset="-128"/>
            </a:endParaRPr>
          </a:p>
          <a:p>
            <a:pPr marL="371475" indent="-371475" eaLnBrk="1" hangingPunct="1">
              <a:lnSpc>
                <a:spcPct val="95000"/>
              </a:lnSpc>
            </a:pPr>
            <a:r>
              <a:rPr lang="en-US" altLang="en-US" sz="1800" i="1" kern="0" dirty="0" err="1" smtClean="0">
                <a:ea typeface="MS Mincho" pitchFamily="49" charset="-128"/>
              </a:rPr>
              <a:t>i</a:t>
            </a:r>
            <a:r>
              <a:rPr lang="en-US" altLang="en-US" sz="1800" kern="0" dirty="0" smtClean="0">
                <a:ea typeface="MS Mincho" pitchFamily="49" charset="-128"/>
              </a:rPr>
              <a:t> rises if the Fed </a:t>
            </a:r>
            <a:r>
              <a:rPr lang="en-US" altLang="en-US" sz="1800" b="1" kern="0" dirty="0" smtClean="0">
                <a:solidFill>
                  <a:srgbClr val="FF0000"/>
                </a:solidFill>
                <a:ea typeface="MS Mincho" pitchFamily="49" charset="-128"/>
              </a:rPr>
              <a:t>sells Treasuries</a:t>
            </a:r>
            <a:endParaRPr lang="en-US" altLang="en-US" sz="1800" kern="0" dirty="0" smtClean="0">
              <a:solidFill>
                <a:srgbClr val="FF0000"/>
              </a:solidFill>
              <a:ea typeface="MS Mincho" pitchFamily="49" charset="-128"/>
            </a:endParaRPr>
          </a:p>
        </p:txBody>
      </p:sp>
      <p:sp>
        <p:nvSpPr>
          <p:cNvPr id="46" name="Line 19"/>
          <p:cNvSpPr>
            <a:spLocks noChangeShapeType="1"/>
          </p:cNvSpPr>
          <p:nvPr/>
        </p:nvSpPr>
        <p:spPr bwMode="auto">
          <a:xfrm flipH="1" flipV="1">
            <a:off x="917862" y="4190999"/>
            <a:ext cx="2511137" cy="18288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8" name="Rectangle 2"/>
          <p:cNvSpPr>
            <a:spLocks noGrp="1" noChangeArrowheads="1"/>
          </p:cNvSpPr>
          <p:nvPr>
            <p:ph type="title"/>
          </p:nvPr>
        </p:nvSpPr>
        <p:spPr>
          <a:xfrm>
            <a:off x="457200" y="76200"/>
            <a:ext cx="8229600" cy="457200"/>
          </a:xfrm>
          <a:noFill/>
        </p:spPr>
        <p:txBody>
          <a:bodyPr/>
          <a:lstStyle/>
          <a:p>
            <a:pPr eaLnBrk="1" hangingPunct="1"/>
            <a:r>
              <a:rPr lang="en-US" altLang="en-US" dirty="0" smtClean="0"/>
              <a:t>Monetary Policy</a:t>
            </a:r>
          </a:p>
        </p:txBody>
      </p:sp>
      <p:sp>
        <p:nvSpPr>
          <p:cNvPr id="25" name="Text Box 14"/>
          <p:cNvSpPr txBox="1">
            <a:spLocks noChangeArrowheads="1"/>
          </p:cNvSpPr>
          <p:nvPr/>
        </p:nvSpPr>
        <p:spPr bwMode="auto">
          <a:xfrm>
            <a:off x="4466826" y="4822308"/>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FF0000"/>
                </a:solidFill>
                <a:cs typeface="Times New Roman" pitchFamily="-1" charset="0"/>
              </a:rPr>
              <a:t>2.5</a:t>
            </a:r>
            <a:endParaRPr lang="en-US" altLang="en-US" sz="1600" baseline="-25000" dirty="0">
              <a:solidFill>
                <a:srgbClr val="FF0000"/>
              </a:solidFill>
            </a:endParaRPr>
          </a:p>
        </p:txBody>
      </p:sp>
      <p:sp>
        <p:nvSpPr>
          <p:cNvPr id="27" name="Rectangle 64"/>
          <p:cNvSpPr>
            <a:spLocks noChangeArrowheads="1"/>
          </p:cNvSpPr>
          <p:nvPr/>
        </p:nvSpPr>
        <p:spPr bwMode="auto">
          <a:xfrm>
            <a:off x="4465405" y="3187701"/>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solidFill>
                  <a:srgbClr val="000000"/>
                </a:solidFill>
                <a:latin typeface="Times New Roman" pitchFamily="-65" charset="0"/>
              </a:rPr>
              <a:t>i</a:t>
            </a:r>
            <a:endParaRPr lang="en-US" altLang="en-US" sz="1600" b="0" baseline="30000" dirty="0">
              <a:solidFill>
                <a:srgbClr val="000000"/>
              </a:solidFill>
              <a:latin typeface="Times New Roman" pitchFamily="-65" charset="0"/>
            </a:endParaRPr>
          </a:p>
        </p:txBody>
      </p:sp>
      <p:sp>
        <p:nvSpPr>
          <p:cNvPr id="28" name="Line 15"/>
          <p:cNvSpPr>
            <a:spLocks noChangeShapeType="1"/>
          </p:cNvSpPr>
          <p:nvPr/>
        </p:nvSpPr>
        <p:spPr bwMode="auto">
          <a:xfrm flipH="1">
            <a:off x="4900892" y="4947378"/>
            <a:ext cx="25146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1" name="Rectangle 54"/>
          <p:cNvSpPr>
            <a:spLocks noChangeArrowheads="1"/>
          </p:cNvSpPr>
          <p:nvPr/>
        </p:nvSpPr>
        <p:spPr bwMode="auto">
          <a:xfrm>
            <a:off x="5958168" y="6186112"/>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FFFF"/>
                </a:solidFill>
                <a:latin typeface="Times New Roman" pitchFamily="-65" charset="0"/>
              </a:rPr>
              <a:t>1900    </a:t>
            </a:r>
            <a:r>
              <a:rPr lang="en-US" altLang="en-US" sz="1600" b="0" dirty="0" smtClean="0">
                <a:solidFill>
                  <a:srgbClr val="000000"/>
                </a:solidFill>
                <a:latin typeface="Times New Roman" pitchFamily="-65" charset="0"/>
              </a:rPr>
              <a:t>           </a:t>
            </a:r>
            <a:r>
              <a:rPr lang="en-US" altLang="en-US" sz="1600" b="0" dirty="0" smtClean="0">
                <a:solidFill>
                  <a:srgbClr val="FF0000"/>
                </a:solidFill>
                <a:latin typeface="Times New Roman" pitchFamily="-65" charset="0"/>
              </a:rPr>
              <a:t>2300</a:t>
            </a:r>
            <a:r>
              <a:rPr lang="en-US" altLang="en-US" sz="1600" b="0" dirty="0" smtClean="0">
                <a:solidFill>
                  <a:srgbClr val="000000"/>
                </a:solidFill>
                <a:latin typeface="Times New Roman" pitchFamily="-65" charset="0"/>
              </a:rPr>
              <a:t>     </a:t>
            </a:r>
            <a:r>
              <a:rPr lang="en-US" altLang="en-US" sz="1050" b="0" dirty="0" smtClean="0">
                <a:solidFill>
                  <a:srgbClr val="000000"/>
                </a:solidFill>
                <a:latin typeface="Times New Roman" pitchFamily="-65" charset="0"/>
              </a:rPr>
              <a:t> </a:t>
            </a:r>
            <a:r>
              <a:rPr lang="en-US" altLang="en-US" sz="1600" b="0" dirty="0" smtClean="0">
                <a:solidFill>
                  <a:srgbClr val="000000"/>
                </a:solidFill>
                <a:latin typeface="Times New Roman" pitchFamily="-65" charset="0"/>
              </a:rPr>
              <a:t>            </a:t>
            </a:r>
            <a:r>
              <a:rPr lang="en-US" altLang="en-US" sz="1600" b="0" i="1" dirty="0" smtClean="0">
                <a:solidFill>
                  <a:srgbClr val="000000"/>
                </a:solidFill>
                <a:latin typeface="Times New Roman" pitchFamily="-65" charset="0"/>
              </a:rPr>
              <a:t>M </a:t>
            </a:r>
            <a:endParaRPr lang="en-US" altLang="en-US" sz="1600" b="0" baseline="-25000" dirty="0">
              <a:solidFill>
                <a:srgbClr val="000000"/>
              </a:solidFill>
              <a:latin typeface="Times New Roman" pitchFamily="-65" charset="0"/>
            </a:endParaRPr>
          </a:p>
        </p:txBody>
      </p:sp>
      <p:sp>
        <p:nvSpPr>
          <p:cNvPr id="34" name="Line 9"/>
          <p:cNvSpPr>
            <a:spLocks noChangeShapeType="1"/>
          </p:cNvSpPr>
          <p:nvPr/>
        </p:nvSpPr>
        <p:spPr bwMode="auto">
          <a:xfrm>
            <a:off x="5129492" y="3217002"/>
            <a:ext cx="3249444" cy="246946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5" name="Text Box 12"/>
          <p:cNvSpPr txBox="1">
            <a:spLocks noChangeArrowheads="1"/>
          </p:cNvSpPr>
          <p:nvPr/>
        </p:nvSpPr>
        <p:spPr bwMode="auto">
          <a:xfrm rot="2321941">
            <a:off x="8008284" y="5320941"/>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MD</a:t>
            </a:r>
            <a:endParaRPr lang="en-US" altLang="en-US" sz="1600" baseline="30000" dirty="0">
              <a:solidFill>
                <a:srgbClr val="000000"/>
              </a:solidFill>
            </a:endParaRPr>
          </a:p>
        </p:txBody>
      </p:sp>
      <p:sp>
        <p:nvSpPr>
          <p:cNvPr id="36" name="Line 4"/>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7" name="Line 5"/>
          <p:cNvSpPr>
            <a:spLocks noChangeShapeType="1"/>
          </p:cNvSpPr>
          <p:nvPr/>
        </p:nvSpPr>
        <p:spPr bwMode="auto">
          <a:xfrm flipV="1">
            <a:off x="4876800" y="6172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0" name="Line 19"/>
          <p:cNvSpPr>
            <a:spLocks noChangeShapeType="1"/>
          </p:cNvSpPr>
          <p:nvPr/>
        </p:nvSpPr>
        <p:spPr bwMode="auto">
          <a:xfrm flipV="1">
            <a:off x="7772400" y="3124200"/>
            <a:ext cx="0" cy="3048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2" name="Line 11"/>
          <p:cNvSpPr>
            <a:spLocks noChangeShapeType="1"/>
          </p:cNvSpPr>
          <p:nvPr/>
        </p:nvSpPr>
        <p:spPr bwMode="auto">
          <a:xfrm flipH="1" flipV="1">
            <a:off x="4940300" y="5232400"/>
            <a:ext cx="283464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5" name="Text Box 20"/>
          <p:cNvSpPr txBox="1">
            <a:spLocks noChangeArrowheads="1"/>
          </p:cNvSpPr>
          <p:nvPr/>
        </p:nvSpPr>
        <p:spPr bwMode="auto">
          <a:xfrm>
            <a:off x="7239000" y="28956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a:solidFill>
                  <a:srgbClr val="000000"/>
                </a:solidFill>
                <a:latin typeface="Times New Roman" pitchFamily="18" charset="0"/>
                <a:cs typeface="Times New Roman" pitchFamily="18" charset="0"/>
              </a:rPr>
              <a:t>MS</a:t>
            </a:r>
            <a:endParaRPr lang="en-US" altLang="en-US" sz="1600" baseline="30000" dirty="0">
              <a:solidFill>
                <a:srgbClr val="000000"/>
              </a:solidFill>
              <a:latin typeface="Times New Roman" pitchFamily="18" charset="0"/>
            </a:endParaRPr>
          </a:p>
        </p:txBody>
      </p:sp>
      <p:sp>
        <p:nvSpPr>
          <p:cNvPr id="49" name="Rectangle 18"/>
          <p:cNvSpPr>
            <a:spLocks noChangeArrowheads="1"/>
          </p:cNvSpPr>
          <p:nvPr/>
        </p:nvSpPr>
        <p:spPr bwMode="auto">
          <a:xfrm>
            <a:off x="7543800" y="6197601"/>
            <a:ext cx="766874" cy="342106"/>
          </a:xfrm>
          <a:prstGeom prst="rect">
            <a:avLst/>
          </a:prstGeom>
          <a:noFill/>
          <a:ln>
            <a:noFill/>
          </a:ln>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600" b="1" dirty="0" smtClean="0">
                <a:latin typeface="Times New Roman" pitchFamily="18" charset="0"/>
              </a:rPr>
              <a:t> </a:t>
            </a:r>
            <a:r>
              <a:rPr lang="en-US" altLang="en-US" sz="1600" dirty="0" smtClean="0">
                <a:latin typeface="Times New Roman" pitchFamily="18" charset="0"/>
              </a:rPr>
              <a:t>2400</a:t>
            </a:r>
            <a:endParaRPr lang="en-US" altLang="en-US" sz="1600" dirty="0">
              <a:latin typeface="Times New Roman" pitchFamily="18" charset="0"/>
            </a:endParaRPr>
          </a:p>
        </p:txBody>
      </p:sp>
      <p:sp>
        <p:nvSpPr>
          <p:cNvPr id="19" name="Text Box 14"/>
          <p:cNvSpPr txBox="1">
            <a:spLocks noChangeArrowheads="1"/>
          </p:cNvSpPr>
          <p:nvPr/>
        </p:nvSpPr>
        <p:spPr bwMode="auto">
          <a:xfrm>
            <a:off x="306221" y="4277591"/>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0000"/>
                </a:solidFill>
                <a:cs typeface="Times New Roman" pitchFamily="-1" charset="0"/>
              </a:rPr>
              <a:t>230</a:t>
            </a:r>
            <a:endParaRPr lang="en-US" altLang="en-US" sz="1600" baseline="-25000" dirty="0">
              <a:solidFill>
                <a:srgbClr val="000000"/>
              </a:solidFill>
            </a:endParaRPr>
          </a:p>
        </p:txBody>
      </p:sp>
      <p:sp>
        <p:nvSpPr>
          <p:cNvPr id="20" name="Rectangle 64"/>
          <p:cNvSpPr>
            <a:spLocks noChangeArrowheads="1"/>
          </p:cNvSpPr>
          <p:nvPr/>
        </p:nvSpPr>
        <p:spPr bwMode="auto">
          <a:xfrm>
            <a:off x="304800" y="2895600"/>
            <a:ext cx="4235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65" charset="0"/>
              </a:rPr>
              <a:t>PL</a:t>
            </a:r>
            <a:endParaRPr lang="en-US" altLang="en-US" sz="1600" b="0" baseline="30000" dirty="0">
              <a:solidFill>
                <a:srgbClr val="000000"/>
              </a:solidFill>
              <a:latin typeface="Times New Roman" pitchFamily="-65" charset="0"/>
            </a:endParaRPr>
          </a:p>
        </p:txBody>
      </p:sp>
      <p:sp>
        <p:nvSpPr>
          <p:cNvPr id="21" name="Line 15"/>
          <p:cNvSpPr>
            <a:spLocks noChangeShapeType="1"/>
          </p:cNvSpPr>
          <p:nvPr/>
        </p:nvSpPr>
        <p:spPr bwMode="auto">
          <a:xfrm flipH="1">
            <a:off x="782782" y="5191427"/>
            <a:ext cx="1499616"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2" name="Rectangle 54"/>
          <p:cNvSpPr>
            <a:spLocks noChangeArrowheads="1"/>
          </p:cNvSpPr>
          <p:nvPr/>
        </p:nvSpPr>
        <p:spPr bwMode="auto">
          <a:xfrm>
            <a:off x="1797563" y="6184524"/>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FFFF"/>
                </a:solidFill>
                <a:latin typeface="Times New Roman" pitchFamily="-65" charset="0"/>
              </a:rPr>
              <a:t>1    </a:t>
            </a:r>
            <a:r>
              <a:rPr lang="en-US" altLang="en-US" sz="1600" b="0" dirty="0" smtClean="0">
                <a:solidFill>
                  <a:srgbClr val="000000"/>
                </a:solidFill>
                <a:latin typeface="Times New Roman" pitchFamily="-65" charset="0"/>
              </a:rPr>
              <a:t>             16     </a:t>
            </a:r>
            <a:r>
              <a:rPr lang="en-US" altLang="en-US" sz="1050" b="0" dirty="0" smtClean="0">
                <a:solidFill>
                  <a:srgbClr val="000000"/>
                </a:solidFill>
                <a:latin typeface="Times New Roman" pitchFamily="-65" charset="0"/>
              </a:rPr>
              <a:t> </a:t>
            </a:r>
            <a:r>
              <a:rPr lang="en-US" altLang="en-US" sz="1600" b="0" dirty="0" smtClean="0">
                <a:solidFill>
                  <a:srgbClr val="000000"/>
                </a:solidFill>
                <a:latin typeface="Times New Roman" pitchFamily="-65" charset="0"/>
              </a:rPr>
              <a:t>          </a:t>
            </a:r>
            <a:r>
              <a:rPr lang="en-US" altLang="en-US" sz="1600" b="0" i="1" dirty="0" smtClean="0">
                <a:solidFill>
                  <a:srgbClr val="000000"/>
                </a:solidFill>
                <a:latin typeface="Times New Roman" pitchFamily="-65" charset="0"/>
              </a:rPr>
              <a:t>Y </a:t>
            </a:r>
            <a:endParaRPr lang="en-US" altLang="en-US" sz="1600" b="0" baseline="-25000" dirty="0">
              <a:solidFill>
                <a:srgbClr val="000000"/>
              </a:solidFill>
              <a:latin typeface="Times New Roman" pitchFamily="-65" charset="0"/>
            </a:endParaRPr>
          </a:p>
        </p:txBody>
      </p:sp>
      <p:sp>
        <p:nvSpPr>
          <p:cNvPr id="23" name="Line 9"/>
          <p:cNvSpPr>
            <a:spLocks noChangeShapeType="1"/>
          </p:cNvSpPr>
          <p:nvPr/>
        </p:nvSpPr>
        <p:spPr bwMode="auto">
          <a:xfrm>
            <a:off x="1437277" y="3280270"/>
            <a:ext cx="2829923" cy="212993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4" name="Text Box 12"/>
          <p:cNvSpPr txBox="1">
            <a:spLocks noChangeArrowheads="1"/>
          </p:cNvSpPr>
          <p:nvPr/>
        </p:nvSpPr>
        <p:spPr bwMode="auto">
          <a:xfrm rot="2321941">
            <a:off x="3955116" y="5054102"/>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A</a:t>
            </a:r>
            <a:r>
              <a:rPr lang="en-US" altLang="en-US" sz="1600" i="1" dirty="0" smtClean="0">
                <a:solidFill>
                  <a:srgbClr val="000000"/>
                </a:solidFill>
                <a:cs typeface="Times New Roman" pitchFamily="-1" charset="0"/>
              </a:rPr>
              <a:t>D</a:t>
            </a:r>
            <a:endParaRPr lang="en-US" altLang="en-US" sz="1600" baseline="30000" dirty="0">
              <a:solidFill>
                <a:srgbClr val="000000"/>
              </a:solidFill>
            </a:endParaRPr>
          </a:p>
        </p:txBody>
      </p:sp>
      <p:sp>
        <p:nvSpPr>
          <p:cNvPr id="26" name="Line 4"/>
          <p:cNvSpPr>
            <a:spLocks noChangeShapeType="1"/>
          </p:cNvSpPr>
          <p:nvPr/>
        </p:nvSpPr>
        <p:spPr bwMode="auto">
          <a:xfrm>
            <a:off x="773345" y="2692400"/>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0" name="Line 19"/>
          <p:cNvSpPr>
            <a:spLocks noChangeAspect="1" noChangeShapeType="1"/>
          </p:cNvSpPr>
          <p:nvPr/>
        </p:nvSpPr>
        <p:spPr bwMode="auto">
          <a:xfrm flipV="1">
            <a:off x="1524000" y="3124199"/>
            <a:ext cx="2460102" cy="302105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2" name="Line 11"/>
          <p:cNvSpPr>
            <a:spLocks noChangeShapeType="1"/>
          </p:cNvSpPr>
          <p:nvPr/>
        </p:nvSpPr>
        <p:spPr bwMode="auto">
          <a:xfrm flipH="1" flipV="1">
            <a:off x="783736" y="4418524"/>
            <a:ext cx="2157984"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3" name="Line 19"/>
          <p:cNvSpPr>
            <a:spLocks noChangeShapeType="1"/>
          </p:cNvSpPr>
          <p:nvPr/>
        </p:nvSpPr>
        <p:spPr bwMode="auto">
          <a:xfrm flipV="1">
            <a:off x="2286000" y="3122612"/>
            <a:ext cx="0" cy="3048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8" name="Text Box 20"/>
          <p:cNvSpPr txBox="1">
            <a:spLocks noChangeArrowheads="1"/>
          </p:cNvSpPr>
          <p:nvPr/>
        </p:nvSpPr>
        <p:spPr bwMode="auto">
          <a:xfrm>
            <a:off x="2008660" y="2874377"/>
            <a:ext cx="635121"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smtClean="0">
                <a:solidFill>
                  <a:srgbClr val="000000"/>
                </a:solidFill>
                <a:latin typeface="Times New Roman" pitchFamily="18" charset="0"/>
                <a:cs typeface="Times New Roman" pitchFamily="18" charset="0"/>
              </a:rPr>
              <a:t>LRAS</a:t>
            </a:r>
            <a:endParaRPr lang="en-US" altLang="en-US" sz="1600" baseline="30000" dirty="0">
              <a:solidFill>
                <a:srgbClr val="000000"/>
              </a:solidFill>
              <a:latin typeface="Times New Roman" pitchFamily="18" charset="0"/>
            </a:endParaRPr>
          </a:p>
        </p:txBody>
      </p:sp>
      <p:sp>
        <p:nvSpPr>
          <p:cNvPr id="39" name="Text Box 14"/>
          <p:cNvSpPr txBox="1">
            <a:spLocks noChangeArrowheads="1"/>
          </p:cNvSpPr>
          <p:nvPr/>
        </p:nvSpPr>
        <p:spPr bwMode="auto">
          <a:xfrm>
            <a:off x="284395" y="5074227"/>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FF0000"/>
                </a:solidFill>
                <a:cs typeface="Times New Roman" pitchFamily="-1" charset="0"/>
              </a:rPr>
              <a:t>190</a:t>
            </a:r>
            <a:endParaRPr lang="en-US" altLang="en-US" sz="1600" baseline="-25000" dirty="0">
              <a:solidFill>
                <a:srgbClr val="FF0000"/>
              </a:solidFill>
            </a:endParaRPr>
          </a:p>
        </p:txBody>
      </p:sp>
      <p:sp>
        <p:nvSpPr>
          <p:cNvPr id="47" name="Line 7"/>
          <p:cNvSpPr>
            <a:spLocks noChangeShapeType="1"/>
          </p:cNvSpPr>
          <p:nvPr/>
        </p:nvSpPr>
        <p:spPr bwMode="auto">
          <a:xfrm>
            <a:off x="2936034" y="4411421"/>
            <a:ext cx="0" cy="174586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3" name="Text Box 20"/>
          <p:cNvSpPr txBox="1">
            <a:spLocks noChangeArrowheads="1"/>
          </p:cNvSpPr>
          <p:nvPr/>
        </p:nvSpPr>
        <p:spPr bwMode="auto">
          <a:xfrm>
            <a:off x="3810000" y="2874818"/>
            <a:ext cx="635121"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a:solidFill>
                  <a:srgbClr val="000000"/>
                </a:solidFill>
                <a:latin typeface="Times New Roman" pitchFamily="18" charset="0"/>
                <a:cs typeface="Times New Roman" pitchFamily="18" charset="0"/>
              </a:rPr>
              <a:t>S</a:t>
            </a:r>
            <a:r>
              <a:rPr lang="en-US" altLang="en-US" sz="1600" i="1" dirty="0" smtClean="0">
                <a:solidFill>
                  <a:srgbClr val="000000"/>
                </a:solidFill>
                <a:latin typeface="Times New Roman" pitchFamily="18" charset="0"/>
                <a:cs typeface="Times New Roman" pitchFamily="18" charset="0"/>
              </a:rPr>
              <a:t>RAS</a:t>
            </a:r>
            <a:endParaRPr lang="en-US" altLang="en-US" sz="1600" baseline="30000" dirty="0">
              <a:solidFill>
                <a:srgbClr val="000000"/>
              </a:solidFill>
              <a:latin typeface="Times New Roman" pitchFamily="18" charset="0"/>
            </a:endParaRPr>
          </a:p>
        </p:txBody>
      </p:sp>
      <p:sp>
        <p:nvSpPr>
          <p:cNvPr id="54" name="Text Box 18"/>
          <p:cNvSpPr txBox="1">
            <a:spLocks noChangeArrowheads="1"/>
          </p:cNvSpPr>
          <p:nvPr/>
        </p:nvSpPr>
        <p:spPr bwMode="auto">
          <a:xfrm>
            <a:off x="5791200" y="2133600"/>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growth = </a:t>
            </a:r>
            <a:endParaRPr lang="en-US" altLang="en-US" sz="1400" dirty="0">
              <a:latin typeface="Times New Roman" pitchFamily="18" charset="0"/>
            </a:endParaRPr>
          </a:p>
        </p:txBody>
      </p:sp>
      <p:sp>
        <p:nvSpPr>
          <p:cNvPr id="55" name="Text Box 18"/>
          <p:cNvSpPr txBox="1">
            <a:spLocks noChangeArrowheads="1"/>
          </p:cNvSpPr>
          <p:nvPr/>
        </p:nvSpPr>
        <p:spPr bwMode="auto">
          <a:xfrm>
            <a:off x="6477000" y="2134615"/>
            <a:ext cx="151582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FF0000"/>
                </a:solidFill>
                <a:latin typeface="Times New Roman" pitchFamily="18" charset="0"/>
              </a:rPr>
              <a:t>15</a:t>
            </a:r>
            <a:r>
              <a:rPr lang="en-US" altLang="en-US" sz="1400" dirty="0" smtClean="0">
                <a:latin typeface="Times New Roman" pitchFamily="18" charset="0"/>
              </a:rPr>
              <a:t>-16)/16 × 100</a:t>
            </a:r>
            <a:endParaRPr lang="en-US" altLang="en-US" sz="1400" dirty="0">
              <a:latin typeface="Times New Roman" pitchFamily="18" charset="0"/>
            </a:endParaRPr>
          </a:p>
        </p:txBody>
      </p:sp>
      <p:sp>
        <p:nvSpPr>
          <p:cNvPr id="56" name="Text Box 18"/>
          <p:cNvSpPr txBox="1">
            <a:spLocks noChangeArrowheads="1"/>
          </p:cNvSpPr>
          <p:nvPr/>
        </p:nvSpPr>
        <p:spPr bwMode="auto">
          <a:xfrm>
            <a:off x="6469590" y="2133600"/>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-6.3%</a:t>
            </a:r>
            <a:endParaRPr lang="en-US" altLang="en-US" sz="1400" dirty="0">
              <a:latin typeface="Times New Roman" pitchFamily="18" charset="0"/>
            </a:endParaRPr>
          </a:p>
        </p:txBody>
      </p:sp>
      <p:sp>
        <p:nvSpPr>
          <p:cNvPr id="57" name="Text Box 18"/>
          <p:cNvSpPr txBox="1">
            <a:spLocks noChangeArrowheads="1"/>
          </p:cNvSpPr>
          <p:nvPr/>
        </p:nvSpPr>
        <p:spPr bwMode="auto">
          <a:xfrm>
            <a:off x="5798127" y="1728602"/>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inflation =</a:t>
            </a:r>
            <a:endParaRPr lang="en-US" altLang="en-US" sz="1400" dirty="0">
              <a:latin typeface="Times New Roman" pitchFamily="18" charset="0"/>
            </a:endParaRPr>
          </a:p>
        </p:txBody>
      </p:sp>
      <p:sp>
        <p:nvSpPr>
          <p:cNvPr id="58" name="Text Box 18"/>
          <p:cNvSpPr txBox="1">
            <a:spLocks noChangeArrowheads="1"/>
          </p:cNvSpPr>
          <p:nvPr/>
        </p:nvSpPr>
        <p:spPr bwMode="auto">
          <a:xfrm>
            <a:off x="6559308" y="1727200"/>
            <a:ext cx="173379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FF0000"/>
                </a:solidFill>
                <a:latin typeface="Times New Roman" pitchFamily="18" charset="0"/>
              </a:rPr>
              <a:t>190</a:t>
            </a:r>
            <a:r>
              <a:rPr lang="en-US" altLang="en-US" sz="1400" dirty="0" smtClean="0">
                <a:latin typeface="Times New Roman" pitchFamily="18" charset="0"/>
              </a:rPr>
              <a:t>-230)/230 × 100</a:t>
            </a:r>
            <a:endParaRPr lang="en-US" altLang="en-US" sz="1400" dirty="0">
              <a:latin typeface="Times New Roman" pitchFamily="18" charset="0"/>
            </a:endParaRPr>
          </a:p>
        </p:txBody>
      </p:sp>
      <p:sp>
        <p:nvSpPr>
          <p:cNvPr id="59" name="Text Box 18"/>
          <p:cNvSpPr txBox="1">
            <a:spLocks noChangeArrowheads="1"/>
          </p:cNvSpPr>
          <p:nvPr/>
        </p:nvSpPr>
        <p:spPr bwMode="auto">
          <a:xfrm>
            <a:off x="6566187" y="1728602"/>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-17.4%</a:t>
            </a:r>
            <a:endParaRPr lang="en-US" altLang="en-US" sz="1400" dirty="0">
              <a:latin typeface="Times New Roman" pitchFamily="18" charset="0"/>
            </a:endParaRPr>
          </a:p>
        </p:txBody>
      </p:sp>
      <p:sp>
        <p:nvSpPr>
          <p:cNvPr id="60" name="Rectangle 18"/>
          <p:cNvSpPr>
            <a:spLocks noChangeArrowheads="1"/>
          </p:cNvSpPr>
          <p:nvPr/>
        </p:nvSpPr>
        <p:spPr bwMode="auto">
          <a:xfrm>
            <a:off x="2057400" y="6197601"/>
            <a:ext cx="457200" cy="336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dirty="0" smtClean="0">
                <a:latin typeface="Times New Roman" pitchFamily="18" charset="0"/>
              </a:rPr>
              <a:t> </a:t>
            </a:r>
            <a:r>
              <a:rPr lang="en-US" altLang="en-US" sz="1600" dirty="0" smtClean="0">
                <a:latin typeface="Times New Roman" pitchFamily="18" charset="0"/>
              </a:rPr>
              <a:t>15</a:t>
            </a:r>
            <a:endParaRPr lang="en-US" altLang="en-US" sz="1400" dirty="0">
              <a:latin typeface="Times New Roman" pitchFamily="18" charset="0"/>
            </a:endParaRPr>
          </a:p>
        </p:txBody>
      </p:sp>
      <p:sp>
        <p:nvSpPr>
          <p:cNvPr id="61" name="Line 5"/>
          <p:cNvSpPr>
            <a:spLocks noChangeShapeType="1"/>
          </p:cNvSpPr>
          <p:nvPr/>
        </p:nvSpPr>
        <p:spPr bwMode="auto">
          <a:xfrm flipV="1">
            <a:off x="797560" y="6170612"/>
            <a:ext cx="356616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62" name="Text Box 14"/>
          <p:cNvSpPr txBox="1">
            <a:spLocks noChangeArrowheads="1"/>
          </p:cNvSpPr>
          <p:nvPr/>
        </p:nvSpPr>
        <p:spPr bwMode="auto">
          <a:xfrm>
            <a:off x="4470400" y="5105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cs typeface="Times New Roman" pitchFamily="-1" charset="0"/>
              </a:rPr>
              <a:t>2.0</a:t>
            </a:r>
            <a:endParaRPr lang="en-US" altLang="en-US" sz="1600" baseline="-25000" dirty="0"/>
          </a:p>
        </p:txBody>
      </p:sp>
    </p:spTree>
    <p:extLst>
      <p:ext uri="{BB962C8B-B14F-4D97-AF65-F5344CB8AC3E}">
        <p14:creationId xmlns:p14="http://schemas.microsoft.com/office/powerpoint/2010/main" val="3128743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right)">
                                      <p:cBhvr>
                                        <p:cTn id="11" dur="500"/>
                                        <p:tgtEl>
                                          <p:spTgt spid="21"/>
                                        </p:tgtEl>
                                      </p:cBhvr>
                                    </p:animEffect>
                                  </p:childTnLst>
                                </p:cTn>
                              </p:par>
                              <p:par>
                                <p:cTn id="12" presetID="3" presetClass="emph" presetSubtype="2" fill="hold" nodeType="withEffect">
                                  <p:stCondLst>
                                    <p:cond delay="0"/>
                                  </p:stCondLst>
                                  <p:childTnLst>
                                    <p:animClr clrSpc="rgb" dir="cw">
                                      <p:cBhvr override="childStyle">
                                        <p:cTn id="13" dur="500" fill="hold"/>
                                        <p:tgtEl>
                                          <p:spTgt spid="60">
                                            <p:txEl>
                                              <p:pRg st="0" end="0"/>
                                            </p:txEl>
                                          </p:spTgt>
                                        </p:tgtEl>
                                        <p:attrNameLst>
                                          <p:attrName>style.color</p:attrName>
                                        </p:attrNameLst>
                                      </p:cBhvr>
                                      <p:to>
                                        <a:srgbClr val="FF3300"/>
                                      </p:to>
                                    </p:animClr>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58"/>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55"/>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animBg="1"/>
      <p:bldP spid="39" grpId="0"/>
      <p:bldP spid="54" grpId="0"/>
      <p:bldP spid="55" grpId="0"/>
      <p:bldP spid="55" grpId="1"/>
      <p:bldP spid="56" grpId="0"/>
      <p:bldP spid="57" grpId="0"/>
      <p:bldP spid="58" grpId="0"/>
      <p:bldP spid="58" grpId="1"/>
      <p:bldP spid="5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Line 19"/>
          <p:cNvSpPr>
            <a:spLocks noChangeShapeType="1"/>
          </p:cNvSpPr>
          <p:nvPr/>
        </p:nvSpPr>
        <p:spPr bwMode="auto">
          <a:xfrm flipV="1">
            <a:off x="7416800" y="3124200"/>
            <a:ext cx="0" cy="30480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1" name="Rectangle 3"/>
          <p:cNvSpPr txBox="1">
            <a:spLocks noChangeArrowheads="1"/>
          </p:cNvSpPr>
          <p:nvPr/>
        </p:nvSpPr>
        <p:spPr bwMode="auto">
          <a:xfrm>
            <a:off x="304800" y="1264920"/>
            <a:ext cx="7848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ú"/>
              <a:defRPr>
                <a:solidFill>
                  <a:schemeClr val="tx1"/>
                </a:solidFill>
                <a:latin typeface="+mn-lt"/>
                <a:cs typeface="+mn-cs"/>
              </a:defRPr>
            </a:lvl2pPr>
            <a:lvl3pPr marL="11430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3pPr>
            <a:lvl4pPr marL="16002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4pPr>
            <a:lvl5pPr marL="2057400" indent="-228600" algn="l" rtl="0" eaLnBrk="0" fontAlgn="base" hangingPunct="0">
              <a:spcBef>
                <a:spcPct val="20000"/>
              </a:spcBef>
              <a:spcAft>
                <a:spcPct val="0"/>
              </a:spcAft>
              <a:buFont typeface="Times New Roman" pitchFamily="18" charset="0"/>
              <a:buChar char="­"/>
              <a:defRPr>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a:solidFill>
                  <a:schemeClr val="tx1"/>
                </a:solidFill>
                <a:latin typeface="+mn-lt"/>
                <a:cs typeface="+mn-cs"/>
              </a:defRPr>
            </a:lvl9pPr>
          </a:lstStyle>
          <a:p>
            <a:pPr marL="0" indent="0" eaLnBrk="1" hangingPunct="1">
              <a:buNone/>
            </a:pPr>
            <a:r>
              <a:rPr lang="en-US" altLang="en-US" sz="1800" b="1" kern="0" dirty="0" smtClean="0">
                <a:ea typeface="MS Mincho" pitchFamily="49" charset="-128"/>
              </a:rPr>
              <a:t>Equilibrium in the Market for Money (if</a:t>
            </a:r>
            <a:r>
              <a:rPr lang="en-US" altLang="en-US" sz="1800" b="1" i="1" kern="0" dirty="0" smtClean="0">
                <a:ea typeface="MS Mincho" pitchFamily="49" charset="-128"/>
              </a:rPr>
              <a:t> Keynesians </a:t>
            </a:r>
            <a:r>
              <a:rPr lang="en-US" altLang="en-US" sz="1800" b="1" kern="0" dirty="0" smtClean="0">
                <a:ea typeface="MS Mincho" pitchFamily="49" charset="-128"/>
              </a:rPr>
              <a:t>are mostly correct)</a:t>
            </a:r>
          </a:p>
          <a:p>
            <a:pPr marL="371475" indent="-371475" eaLnBrk="1" hangingPunct="1">
              <a:lnSpc>
                <a:spcPct val="95000"/>
              </a:lnSpc>
            </a:pPr>
            <a:r>
              <a:rPr lang="en-US" altLang="en-US" sz="1800" i="1" kern="0" dirty="0" err="1" smtClean="0">
                <a:ea typeface="MS Mincho" pitchFamily="49" charset="-128"/>
              </a:rPr>
              <a:t>i</a:t>
            </a:r>
            <a:r>
              <a:rPr lang="en-US" altLang="en-US" sz="1800" i="1" kern="0" dirty="0" smtClean="0">
                <a:ea typeface="MS Mincho" pitchFamily="49" charset="-128"/>
              </a:rPr>
              <a:t> </a:t>
            </a:r>
            <a:r>
              <a:rPr lang="en-US" altLang="en-US" sz="1800" kern="0" dirty="0" smtClean="0">
                <a:ea typeface="MS Mincho" pitchFamily="49" charset="-128"/>
              </a:rPr>
              <a:t>is determined by MS and MD</a:t>
            </a:r>
          </a:p>
          <a:p>
            <a:pPr marL="371475" indent="-371475" eaLnBrk="1" hangingPunct="1">
              <a:lnSpc>
                <a:spcPct val="95000"/>
              </a:lnSpc>
            </a:pPr>
            <a:endParaRPr lang="en-US" altLang="en-US" sz="1800" kern="0" dirty="0" smtClean="0">
              <a:ea typeface="MS Mincho" pitchFamily="49" charset="-128"/>
            </a:endParaRPr>
          </a:p>
          <a:p>
            <a:pPr marL="371475" indent="-371475" eaLnBrk="1" hangingPunct="1">
              <a:lnSpc>
                <a:spcPct val="95000"/>
              </a:lnSpc>
            </a:pPr>
            <a:r>
              <a:rPr lang="en-US" altLang="en-US" sz="1800" i="1" kern="0" dirty="0" err="1" smtClean="0">
                <a:ea typeface="MS Mincho" pitchFamily="49" charset="-128"/>
              </a:rPr>
              <a:t>i</a:t>
            </a:r>
            <a:r>
              <a:rPr lang="en-US" altLang="en-US" sz="1800" kern="0" dirty="0" smtClean="0">
                <a:ea typeface="MS Mincho" pitchFamily="49" charset="-128"/>
              </a:rPr>
              <a:t> rises if the Fed </a:t>
            </a:r>
            <a:r>
              <a:rPr lang="en-US" altLang="en-US" sz="1800" b="1" kern="0" dirty="0" smtClean="0">
                <a:solidFill>
                  <a:srgbClr val="FF0000"/>
                </a:solidFill>
                <a:ea typeface="MS Mincho" pitchFamily="49" charset="-128"/>
              </a:rPr>
              <a:t>sells Treasuries</a:t>
            </a:r>
            <a:endParaRPr lang="en-US" altLang="en-US" sz="1800" kern="0" dirty="0" smtClean="0">
              <a:solidFill>
                <a:srgbClr val="FF0000"/>
              </a:solidFill>
              <a:ea typeface="MS Mincho" pitchFamily="49" charset="-128"/>
            </a:endParaRPr>
          </a:p>
        </p:txBody>
      </p:sp>
      <p:sp>
        <p:nvSpPr>
          <p:cNvPr id="46" name="Line 19"/>
          <p:cNvSpPr>
            <a:spLocks noChangeAspect="1" noChangeShapeType="1"/>
          </p:cNvSpPr>
          <p:nvPr/>
        </p:nvSpPr>
        <p:spPr bwMode="auto">
          <a:xfrm flipH="1" flipV="1">
            <a:off x="917861" y="3626426"/>
            <a:ext cx="3349338" cy="2439241"/>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8" name="Rectangle 2"/>
          <p:cNvSpPr>
            <a:spLocks noGrp="1" noChangeArrowheads="1"/>
          </p:cNvSpPr>
          <p:nvPr>
            <p:ph type="title"/>
          </p:nvPr>
        </p:nvSpPr>
        <p:spPr>
          <a:xfrm>
            <a:off x="457200" y="76200"/>
            <a:ext cx="8229600" cy="457200"/>
          </a:xfrm>
          <a:noFill/>
        </p:spPr>
        <p:txBody>
          <a:bodyPr/>
          <a:lstStyle/>
          <a:p>
            <a:pPr eaLnBrk="1" hangingPunct="1"/>
            <a:r>
              <a:rPr lang="en-US" altLang="en-US" dirty="0" smtClean="0"/>
              <a:t>Monetary Policy</a:t>
            </a:r>
          </a:p>
        </p:txBody>
      </p:sp>
      <p:sp>
        <p:nvSpPr>
          <p:cNvPr id="25" name="Text Box 14"/>
          <p:cNvSpPr txBox="1">
            <a:spLocks noChangeArrowheads="1"/>
          </p:cNvSpPr>
          <p:nvPr/>
        </p:nvSpPr>
        <p:spPr bwMode="auto">
          <a:xfrm>
            <a:off x="4466826" y="4822308"/>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FF0000"/>
                </a:solidFill>
                <a:cs typeface="Times New Roman" pitchFamily="-1" charset="0"/>
              </a:rPr>
              <a:t>2.5</a:t>
            </a:r>
            <a:endParaRPr lang="en-US" altLang="en-US" sz="1600" baseline="-25000" dirty="0">
              <a:solidFill>
                <a:srgbClr val="FF0000"/>
              </a:solidFill>
            </a:endParaRPr>
          </a:p>
        </p:txBody>
      </p:sp>
      <p:sp>
        <p:nvSpPr>
          <p:cNvPr id="27" name="Rectangle 64"/>
          <p:cNvSpPr>
            <a:spLocks noChangeArrowheads="1"/>
          </p:cNvSpPr>
          <p:nvPr/>
        </p:nvSpPr>
        <p:spPr bwMode="auto">
          <a:xfrm>
            <a:off x="4465405" y="3187701"/>
            <a:ext cx="242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err="1" smtClean="0">
                <a:solidFill>
                  <a:srgbClr val="000000"/>
                </a:solidFill>
                <a:latin typeface="Times New Roman" pitchFamily="-65" charset="0"/>
              </a:rPr>
              <a:t>i</a:t>
            </a:r>
            <a:endParaRPr lang="en-US" altLang="en-US" sz="1600" b="0" baseline="30000" dirty="0">
              <a:solidFill>
                <a:srgbClr val="000000"/>
              </a:solidFill>
              <a:latin typeface="Times New Roman" pitchFamily="-65" charset="0"/>
            </a:endParaRPr>
          </a:p>
        </p:txBody>
      </p:sp>
      <p:sp>
        <p:nvSpPr>
          <p:cNvPr id="28" name="Line 15"/>
          <p:cNvSpPr>
            <a:spLocks noChangeShapeType="1"/>
          </p:cNvSpPr>
          <p:nvPr/>
        </p:nvSpPr>
        <p:spPr bwMode="auto">
          <a:xfrm flipH="1">
            <a:off x="4900892" y="4947378"/>
            <a:ext cx="251460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1" name="Rectangle 54"/>
          <p:cNvSpPr>
            <a:spLocks noChangeArrowheads="1"/>
          </p:cNvSpPr>
          <p:nvPr/>
        </p:nvSpPr>
        <p:spPr bwMode="auto">
          <a:xfrm>
            <a:off x="5958168" y="6186112"/>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FFFF"/>
                </a:solidFill>
                <a:latin typeface="Times New Roman" pitchFamily="-65" charset="0"/>
              </a:rPr>
              <a:t>1900    </a:t>
            </a:r>
            <a:r>
              <a:rPr lang="en-US" altLang="en-US" sz="1600" b="0" dirty="0" smtClean="0">
                <a:solidFill>
                  <a:srgbClr val="000000"/>
                </a:solidFill>
                <a:latin typeface="Times New Roman" pitchFamily="-65" charset="0"/>
              </a:rPr>
              <a:t>           </a:t>
            </a:r>
            <a:r>
              <a:rPr lang="en-US" altLang="en-US" sz="1600" b="0" dirty="0" smtClean="0">
                <a:solidFill>
                  <a:srgbClr val="FF0000"/>
                </a:solidFill>
                <a:latin typeface="Times New Roman" pitchFamily="-65" charset="0"/>
              </a:rPr>
              <a:t>2300</a:t>
            </a:r>
            <a:r>
              <a:rPr lang="en-US" altLang="en-US" sz="1600" b="0" dirty="0" smtClean="0">
                <a:solidFill>
                  <a:srgbClr val="000000"/>
                </a:solidFill>
                <a:latin typeface="Times New Roman" pitchFamily="-65" charset="0"/>
              </a:rPr>
              <a:t>     </a:t>
            </a:r>
            <a:r>
              <a:rPr lang="en-US" altLang="en-US" sz="1050" b="0" dirty="0" smtClean="0">
                <a:solidFill>
                  <a:srgbClr val="000000"/>
                </a:solidFill>
                <a:latin typeface="Times New Roman" pitchFamily="-65" charset="0"/>
              </a:rPr>
              <a:t> </a:t>
            </a:r>
            <a:r>
              <a:rPr lang="en-US" altLang="en-US" sz="1600" b="0" dirty="0" smtClean="0">
                <a:solidFill>
                  <a:srgbClr val="000000"/>
                </a:solidFill>
                <a:latin typeface="Times New Roman" pitchFamily="-65" charset="0"/>
              </a:rPr>
              <a:t>            </a:t>
            </a:r>
            <a:r>
              <a:rPr lang="en-US" altLang="en-US" sz="1600" b="0" i="1" dirty="0" smtClean="0">
                <a:solidFill>
                  <a:srgbClr val="000000"/>
                </a:solidFill>
                <a:latin typeface="Times New Roman" pitchFamily="-65" charset="0"/>
              </a:rPr>
              <a:t>M </a:t>
            </a:r>
            <a:endParaRPr lang="en-US" altLang="en-US" sz="1600" b="0" baseline="-25000" dirty="0">
              <a:solidFill>
                <a:srgbClr val="000000"/>
              </a:solidFill>
              <a:latin typeface="Times New Roman" pitchFamily="-65" charset="0"/>
            </a:endParaRPr>
          </a:p>
        </p:txBody>
      </p:sp>
      <p:sp>
        <p:nvSpPr>
          <p:cNvPr id="34" name="Line 9"/>
          <p:cNvSpPr>
            <a:spLocks noChangeShapeType="1"/>
          </p:cNvSpPr>
          <p:nvPr/>
        </p:nvSpPr>
        <p:spPr bwMode="auto">
          <a:xfrm>
            <a:off x="5129492" y="3217002"/>
            <a:ext cx="3249444" cy="246946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5" name="Text Box 12"/>
          <p:cNvSpPr txBox="1">
            <a:spLocks noChangeArrowheads="1"/>
          </p:cNvSpPr>
          <p:nvPr/>
        </p:nvSpPr>
        <p:spPr bwMode="auto">
          <a:xfrm rot="2321941">
            <a:off x="8008284" y="5320941"/>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MD</a:t>
            </a:r>
            <a:endParaRPr lang="en-US" altLang="en-US" sz="1600" baseline="30000" dirty="0">
              <a:solidFill>
                <a:srgbClr val="000000"/>
              </a:solidFill>
            </a:endParaRPr>
          </a:p>
        </p:txBody>
      </p:sp>
      <p:sp>
        <p:nvSpPr>
          <p:cNvPr id="36" name="Line 4"/>
          <p:cNvSpPr>
            <a:spLocks noChangeShapeType="1"/>
          </p:cNvSpPr>
          <p:nvPr/>
        </p:nvSpPr>
        <p:spPr bwMode="auto">
          <a:xfrm>
            <a:off x="4883150" y="2693988"/>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7" name="Line 5"/>
          <p:cNvSpPr>
            <a:spLocks noChangeShapeType="1"/>
          </p:cNvSpPr>
          <p:nvPr/>
        </p:nvSpPr>
        <p:spPr bwMode="auto">
          <a:xfrm flipV="1">
            <a:off x="4876800" y="617220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2" name="Line 11"/>
          <p:cNvSpPr>
            <a:spLocks noChangeShapeType="1"/>
          </p:cNvSpPr>
          <p:nvPr/>
        </p:nvSpPr>
        <p:spPr bwMode="auto">
          <a:xfrm flipH="1" flipV="1">
            <a:off x="4940300" y="5232400"/>
            <a:ext cx="2834640"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5" name="Text Box 20"/>
          <p:cNvSpPr txBox="1">
            <a:spLocks noChangeArrowheads="1"/>
          </p:cNvSpPr>
          <p:nvPr/>
        </p:nvSpPr>
        <p:spPr bwMode="auto">
          <a:xfrm>
            <a:off x="7239000" y="28956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a:solidFill>
                  <a:srgbClr val="000000"/>
                </a:solidFill>
                <a:latin typeface="Times New Roman" pitchFamily="18" charset="0"/>
                <a:cs typeface="Times New Roman" pitchFamily="18" charset="0"/>
              </a:rPr>
              <a:t>MS</a:t>
            </a:r>
            <a:endParaRPr lang="en-US" altLang="en-US" sz="1600" baseline="30000" dirty="0">
              <a:solidFill>
                <a:srgbClr val="000000"/>
              </a:solidFill>
              <a:latin typeface="Times New Roman" pitchFamily="18" charset="0"/>
            </a:endParaRPr>
          </a:p>
        </p:txBody>
      </p:sp>
      <p:sp>
        <p:nvSpPr>
          <p:cNvPr id="19" name="Text Box 14"/>
          <p:cNvSpPr txBox="1">
            <a:spLocks noChangeArrowheads="1"/>
          </p:cNvSpPr>
          <p:nvPr/>
        </p:nvSpPr>
        <p:spPr bwMode="auto">
          <a:xfrm>
            <a:off x="306221" y="4277591"/>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000000"/>
                </a:solidFill>
                <a:cs typeface="Times New Roman" pitchFamily="-1" charset="0"/>
              </a:rPr>
              <a:t>230</a:t>
            </a:r>
            <a:endParaRPr lang="en-US" altLang="en-US" sz="1600" baseline="-25000" dirty="0">
              <a:solidFill>
                <a:srgbClr val="000000"/>
              </a:solidFill>
            </a:endParaRPr>
          </a:p>
        </p:txBody>
      </p:sp>
      <p:sp>
        <p:nvSpPr>
          <p:cNvPr id="20" name="Rectangle 64"/>
          <p:cNvSpPr>
            <a:spLocks noChangeArrowheads="1"/>
          </p:cNvSpPr>
          <p:nvPr/>
        </p:nvSpPr>
        <p:spPr bwMode="auto">
          <a:xfrm>
            <a:off x="304800" y="2895600"/>
            <a:ext cx="4235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i="1" dirty="0" smtClean="0">
                <a:solidFill>
                  <a:srgbClr val="000000"/>
                </a:solidFill>
                <a:latin typeface="Times New Roman" pitchFamily="-65" charset="0"/>
              </a:rPr>
              <a:t>PL</a:t>
            </a:r>
            <a:endParaRPr lang="en-US" altLang="en-US" sz="1600" b="0" baseline="30000" dirty="0">
              <a:solidFill>
                <a:srgbClr val="000000"/>
              </a:solidFill>
              <a:latin typeface="Times New Roman" pitchFamily="-65" charset="0"/>
            </a:endParaRPr>
          </a:p>
        </p:txBody>
      </p:sp>
      <p:sp>
        <p:nvSpPr>
          <p:cNvPr id="21" name="Line 15"/>
          <p:cNvSpPr>
            <a:spLocks noChangeShapeType="1"/>
          </p:cNvSpPr>
          <p:nvPr/>
        </p:nvSpPr>
        <p:spPr bwMode="auto">
          <a:xfrm flipH="1">
            <a:off x="782782" y="4613000"/>
            <a:ext cx="1499616"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2" name="Rectangle 54"/>
          <p:cNvSpPr>
            <a:spLocks noChangeArrowheads="1"/>
          </p:cNvSpPr>
          <p:nvPr/>
        </p:nvSpPr>
        <p:spPr bwMode="auto">
          <a:xfrm>
            <a:off x="1797563" y="6184524"/>
            <a:ext cx="2957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r>
              <a:rPr lang="en-US" altLang="en-US" sz="1600" b="0" dirty="0" smtClean="0">
                <a:solidFill>
                  <a:srgbClr val="FFFFFF"/>
                </a:solidFill>
                <a:latin typeface="Times New Roman" pitchFamily="-65" charset="0"/>
              </a:rPr>
              <a:t>1    </a:t>
            </a:r>
            <a:r>
              <a:rPr lang="en-US" altLang="en-US" sz="1600" b="0" dirty="0" smtClean="0">
                <a:solidFill>
                  <a:srgbClr val="000000"/>
                </a:solidFill>
                <a:latin typeface="Times New Roman" pitchFamily="-65" charset="0"/>
              </a:rPr>
              <a:t>             16     </a:t>
            </a:r>
            <a:r>
              <a:rPr lang="en-US" altLang="en-US" sz="1050" b="0" dirty="0" smtClean="0">
                <a:solidFill>
                  <a:srgbClr val="000000"/>
                </a:solidFill>
                <a:latin typeface="Times New Roman" pitchFamily="-65" charset="0"/>
              </a:rPr>
              <a:t> </a:t>
            </a:r>
            <a:r>
              <a:rPr lang="en-US" altLang="en-US" sz="1600" b="0" dirty="0" smtClean="0">
                <a:solidFill>
                  <a:srgbClr val="000000"/>
                </a:solidFill>
                <a:latin typeface="Times New Roman" pitchFamily="-65" charset="0"/>
              </a:rPr>
              <a:t>          </a:t>
            </a:r>
            <a:r>
              <a:rPr lang="en-US" altLang="en-US" sz="1600" b="0" i="1" dirty="0" smtClean="0">
                <a:solidFill>
                  <a:srgbClr val="000000"/>
                </a:solidFill>
                <a:latin typeface="Times New Roman" pitchFamily="-65" charset="0"/>
              </a:rPr>
              <a:t>Y </a:t>
            </a:r>
            <a:endParaRPr lang="en-US" altLang="en-US" sz="1600" b="0" baseline="-25000" dirty="0">
              <a:solidFill>
                <a:srgbClr val="000000"/>
              </a:solidFill>
              <a:latin typeface="Times New Roman" pitchFamily="-65" charset="0"/>
            </a:endParaRPr>
          </a:p>
        </p:txBody>
      </p:sp>
      <p:sp>
        <p:nvSpPr>
          <p:cNvPr id="23" name="Line 9"/>
          <p:cNvSpPr>
            <a:spLocks noChangeShapeType="1"/>
          </p:cNvSpPr>
          <p:nvPr/>
        </p:nvSpPr>
        <p:spPr bwMode="auto">
          <a:xfrm>
            <a:off x="1437277" y="3280270"/>
            <a:ext cx="2829923" cy="212993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24" name="Text Box 12"/>
          <p:cNvSpPr txBox="1">
            <a:spLocks noChangeArrowheads="1"/>
          </p:cNvSpPr>
          <p:nvPr/>
        </p:nvSpPr>
        <p:spPr bwMode="auto">
          <a:xfrm rot="2321941">
            <a:off x="3955116" y="5054102"/>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i="1" dirty="0">
                <a:solidFill>
                  <a:srgbClr val="000000"/>
                </a:solidFill>
                <a:cs typeface="Times New Roman" pitchFamily="-1" charset="0"/>
              </a:rPr>
              <a:t>A</a:t>
            </a:r>
            <a:r>
              <a:rPr lang="en-US" altLang="en-US" sz="1600" i="1" dirty="0" smtClean="0">
                <a:solidFill>
                  <a:srgbClr val="000000"/>
                </a:solidFill>
                <a:cs typeface="Times New Roman" pitchFamily="-1" charset="0"/>
              </a:rPr>
              <a:t>D</a:t>
            </a:r>
            <a:endParaRPr lang="en-US" altLang="en-US" sz="1600" baseline="30000" dirty="0">
              <a:solidFill>
                <a:srgbClr val="000000"/>
              </a:solidFill>
            </a:endParaRPr>
          </a:p>
        </p:txBody>
      </p:sp>
      <p:sp>
        <p:nvSpPr>
          <p:cNvPr id="26" name="Line 4"/>
          <p:cNvSpPr>
            <a:spLocks noChangeShapeType="1"/>
          </p:cNvSpPr>
          <p:nvPr/>
        </p:nvSpPr>
        <p:spPr bwMode="auto">
          <a:xfrm>
            <a:off x="773345" y="2692400"/>
            <a:ext cx="3175" cy="34782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0" name="Line 19"/>
          <p:cNvSpPr>
            <a:spLocks noChangeAspect="1" noChangeShapeType="1"/>
          </p:cNvSpPr>
          <p:nvPr/>
        </p:nvSpPr>
        <p:spPr bwMode="auto">
          <a:xfrm flipV="1">
            <a:off x="1313980" y="4075314"/>
            <a:ext cx="2953220" cy="8014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2" name="Line 11"/>
          <p:cNvSpPr>
            <a:spLocks noChangeShapeType="1"/>
          </p:cNvSpPr>
          <p:nvPr/>
        </p:nvSpPr>
        <p:spPr bwMode="auto">
          <a:xfrm flipH="1" flipV="1">
            <a:off x="783736" y="4418524"/>
            <a:ext cx="2157984" cy="0"/>
          </a:xfrm>
          <a:prstGeom prst="line">
            <a:avLst/>
          </a:prstGeom>
          <a:noFill/>
          <a:ln w="9525">
            <a:solidFill>
              <a:srgbClr val="000000"/>
            </a:solidFill>
            <a:prstDash val="dash"/>
            <a:round/>
            <a:headEnd type="oval"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3" name="Line 19"/>
          <p:cNvSpPr>
            <a:spLocks noChangeShapeType="1"/>
          </p:cNvSpPr>
          <p:nvPr/>
        </p:nvSpPr>
        <p:spPr bwMode="auto">
          <a:xfrm flipV="1">
            <a:off x="2286000" y="3122612"/>
            <a:ext cx="0" cy="3048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38" name="Text Box 20"/>
          <p:cNvSpPr txBox="1">
            <a:spLocks noChangeArrowheads="1"/>
          </p:cNvSpPr>
          <p:nvPr/>
        </p:nvSpPr>
        <p:spPr bwMode="auto">
          <a:xfrm>
            <a:off x="2008660" y="2874377"/>
            <a:ext cx="635121"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smtClean="0">
                <a:solidFill>
                  <a:srgbClr val="000000"/>
                </a:solidFill>
                <a:latin typeface="Times New Roman" pitchFamily="18" charset="0"/>
                <a:cs typeface="Times New Roman" pitchFamily="18" charset="0"/>
              </a:rPr>
              <a:t>LRAS</a:t>
            </a:r>
            <a:endParaRPr lang="en-US" altLang="en-US" sz="1600" baseline="30000" dirty="0">
              <a:solidFill>
                <a:srgbClr val="000000"/>
              </a:solidFill>
              <a:latin typeface="Times New Roman" pitchFamily="18" charset="0"/>
            </a:endParaRPr>
          </a:p>
        </p:txBody>
      </p:sp>
      <p:sp>
        <p:nvSpPr>
          <p:cNvPr id="39" name="Text Box 14"/>
          <p:cNvSpPr txBox="1">
            <a:spLocks noChangeArrowheads="1"/>
          </p:cNvSpPr>
          <p:nvPr/>
        </p:nvSpPr>
        <p:spPr bwMode="auto">
          <a:xfrm>
            <a:off x="284395" y="44958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solidFill>
                  <a:srgbClr val="FF0000"/>
                </a:solidFill>
                <a:cs typeface="Times New Roman" pitchFamily="-1" charset="0"/>
              </a:rPr>
              <a:t>220</a:t>
            </a:r>
            <a:endParaRPr lang="en-US" altLang="en-US" sz="1600" baseline="-25000" dirty="0">
              <a:solidFill>
                <a:srgbClr val="FF0000"/>
              </a:solidFill>
            </a:endParaRPr>
          </a:p>
        </p:txBody>
      </p:sp>
      <p:sp>
        <p:nvSpPr>
          <p:cNvPr id="47" name="Line 7"/>
          <p:cNvSpPr>
            <a:spLocks noChangeShapeType="1"/>
          </p:cNvSpPr>
          <p:nvPr/>
        </p:nvSpPr>
        <p:spPr bwMode="auto">
          <a:xfrm>
            <a:off x="2936034" y="4411421"/>
            <a:ext cx="0" cy="174586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 name="Text Box 20"/>
          <p:cNvSpPr txBox="1">
            <a:spLocks noChangeArrowheads="1"/>
          </p:cNvSpPr>
          <p:nvPr/>
        </p:nvSpPr>
        <p:spPr bwMode="auto">
          <a:xfrm>
            <a:off x="3810000" y="3810000"/>
            <a:ext cx="635121"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dirty="0">
                <a:solidFill>
                  <a:srgbClr val="000000"/>
                </a:solidFill>
                <a:latin typeface="Times New Roman" pitchFamily="18" charset="0"/>
                <a:cs typeface="Times New Roman" pitchFamily="18" charset="0"/>
              </a:rPr>
              <a:t>S</a:t>
            </a:r>
            <a:r>
              <a:rPr lang="en-US" altLang="en-US" sz="1600" i="1" dirty="0" smtClean="0">
                <a:solidFill>
                  <a:srgbClr val="000000"/>
                </a:solidFill>
                <a:latin typeface="Times New Roman" pitchFamily="18" charset="0"/>
                <a:cs typeface="Times New Roman" pitchFamily="18" charset="0"/>
              </a:rPr>
              <a:t>RAS</a:t>
            </a:r>
            <a:endParaRPr lang="en-US" altLang="en-US" sz="1600" baseline="30000" dirty="0">
              <a:solidFill>
                <a:srgbClr val="000000"/>
              </a:solidFill>
              <a:latin typeface="Times New Roman" pitchFamily="18" charset="0"/>
            </a:endParaRPr>
          </a:p>
        </p:txBody>
      </p:sp>
      <p:sp>
        <p:nvSpPr>
          <p:cNvPr id="53" name="Line 19"/>
          <p:cNvSpPr>
            <a:spLocks noChangeShapeType="1"/>
          </p:cNvSpPr>
          <p:nvPr/>
        </p:nvSpPr>
        <p:spPr bwMode="auto">
          <a:xfrm flipV="1">
            <a:off x="7772400" y="3124200"/>
            <a:ext cx="0" cy="3048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54" name="Rectangle 18"/>
          <p:cNvSpPr>
            <a:spLocks noChangeArrowheads="1"/>
          </p:cNvSpPr>
          <p:nvPr/>
        </p:nvSpPr>
        <p:spPr bwMode="auto">
          <a:xfrm>
            <a:off x="7543800" y="6197601"/>
            <a:ext cx="766874" cy="342106"/>
          </a:xfrm>
          <a:prstGeom prst="rect">
            <a:avLst/>
          </a:prstGeom>
          <a:noFill/>
          <a:ln>
            <a:noFill/>
          </a:ln>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600" b="1" dirty="0" smtClean="0">
                <a:latin typeface="Times New Roman" pitchFamily="18" charset="0"/>
              </a:rPr>
              <a:t> </a:t>
            </a:r>
            <a:r>
              <a:rPr lang="en-US" altLang="en-US" sz="1600" dirty="0" smtClean="0">
                <a:latin typeface="Times New Roman" pitchFamily="18" charset="0"/>
              </a:rPr>
              <a:t>2400</a:t>
            </a:r>
            <a:endParaRPr lang="en-US" altLang="en-US" sz="1600" dirty="0">
              <a:latin typeface="Times New Roman" pitchFamily="18" charset="0"/>
            </a:endParaRPr>
          </a:p>
        </p:txBody>
      </p:sp>
      <p:sp>
        <p:nvSpPr>
          <p:cNvPr id="55" name="Rectangle 18"/>
          <p:cNvSpPr>
            <a:spLocks noChangeArrowheads="1"/>
          </p:cNvSpPr>
          <p:nvPr/>
        </p:nvSpPr>
        <p:spPr bwMode="auto">
          <a:xfrm>
            <a:off x="2057400" y="6197601"/>
            <a:ext cx="457200" cy="336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chemeClr val="tx1"/>
              </a:buClr>
              <a:buFont typeface="Wingdings" pitchFamily="2" charset="2"/>
              <a:buNone/>
            </a:pPr>
            <a:r>
              <a:rPr lang="en-US" altLang="en-US" sz="1400" dirty="0" smtClean="0">
                <a:latin typeface="Times New Roman" pitchFamily="18" charset="0"/>
              </a:rPr>
              <a:t> </a:t>
            </a:r>
            <a:r>
              <a:rPr lang="en-US" altLang="en-US" sz="1600" dirty="0" smtClean="0">
                <a:latin typeface="Times New Roman" pitchFamily="18" charset="0"/>
              </a:rPr>
              <a:t>15</a:t>
            </a:r>
            <a:endParaRPr lang="en-US" altLang="en-US" sz="1400" dirty="0">
              <a:latin typeface="Times New Roman" pitchFamily="18" charset="0"/>
            </a:endParaRPr>
          </a:p>
        </p:txBody>
      </p:sp>
      <p:sp>
        <p:nvSpPr>
          <p:cNvPr id="56" name="Line 5"/>
          <p:cNvSpPr>
            <a:spLocks noChangeShapeType="1"/>
          </p:cNvSpPr>
          <p:nvPr/>
        </p:nvSpPr>
        <p:spPr bwMode="auto">
          <a:xfrm flipV="1">
            <a:off x="797560" y="6170612"/>
            <a:ext cx="356616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57" name="Text Box 14"/>
          <p:cNvSpPr txBox="1">
            <a:spLocks noChangeArrowheads="1"/>
          </p:cNvSpPr>
          <p:nvPr/>
        </p:nvSpPr>
        <p:spPr bwMode="auto">
          <a:xfrm>
            <a:off x="4470400" y="51054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spcBef>
                <a:spcPct val="20000"/>
              </a:spcBef>
              <a:buFont typeface="Wingdings" pitchFamily="2" charset="2"/>
              <a:buChar char="§"/>
              <a:defRPr>
                <a:solidFill>
                  <a:schemeClr val="tx1"/>
                </a:solidFill>
                <a:latin typeface="Times New Roman" pitchFamily="-1" charset="0"/>
                <a:cs typeface="Arial" charset="0"/>
              </a:defRPr>
            </a:lvl1pPr>
            <a:lvl2pPr marL="742950" indent="-285750">
              <a:spcBef>
                <a:spcPct val="20000"/>
              </a:spcBef>
              <a:buFont typeface="Wingdings" pitchFamily="2" charset="2"/>
              <a:buChar char="ú"/>
              <a:defRPr>
                <a:solidFill>
                  <a:schemeClr val="tx1"/>
                </a:solidFill>
                <a:latin typeface="Times New Roman" pitchFamily="-1" charset="0"/>
                <a:cs typeface="Arial" charset="0"/>
              </a:defRPr>
            </a:lvl2pPr>
            <a:lvl3pPr marL="1143000" indent="-228600">
              <a:spcBef>
                <a:spcPct val="20000"/>
              </a:spcBef>
              <a:buFont typeface="Times New Roman" pitchFamily="-1" charset="0"/>
              <a:buChar char="­"/>
              <a:defRPr>
                <a:solidFill>
                  <a:schemeClr val="tx1"/>
                </a:solidFill>
                <a:latin typeface="Times New Roman" pitchFamily="-1" charset="0"/>
                <a:cs typeface="Arial" charset="0"/>
              </a:defRPr>
            </a:lvl3pPr>
            <a:lvl4pPr marL="1600200" indent="-228600">
              <a:spcBef>
                <a:spcPct val="20000"/>
              </a:spcBef>
              <a:buFont typeface="Times New Roman" pitchFamily="-1" charset="0"/>
              <a:buChar char="­"/>
              <a:defRPr>
                <a:solidFill>
                  <a:schemeClr val="tx1"/>
                </a:solidFill>
                <a:latin typeface="Times New Roman" pitchFamily="-1" charset="0"/>
                <a:cs typeface="Arial" charset="0"/>
              </a:defRPr>
            </a:lvl4pPr>
            <a:lvl5pPr marL="2057400" indent="-228600">
              <a:spcBef>
                <a:spcPct val="20000"/>
              </a:spcBef>
              <a:buFont typeface="Times New Roman" pitchFamily="-1" charset="0"/>
              <a:buChar char="­"/>
              <a:defRPr>
                <a:solidFill>
                  <a:schemeClr val="tx1"/>
                </a:solidFill>
                <a:latin typeface="Times New Roman" pitchFamily="-1" charset="0"/>
                <a:cs typeface="Arial" charset="0"/>
              </a:defRPr>
            </a:lvl5pPr>
            <a:lvl6pPr marL="25146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6pPr>
            <a:lvl7pPr marL="29718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7pPr>
            <a:lvl8pPr marL="34290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8pPr>
            <a:lvl9pPr marL="3886200" indent="-228600" eaLnBrk="0" fontAlgn="base" hangingPunct="0">
              <a:spcBef>
                <a:spcPct val="20000"/>
              </a:spcBef>
              <a:spcAft>
                <a:spcPct val="0"/>
              </a:spcAft>
              <a:buFont typeface="Times New Roman" pitchFamily="-1" charset="0"/>
              <a:buChar char="­"/>
              <a:defRPr>
                <a:solidFill>
                  <a:schemeClr val="tx1"/>
                </a:solidFill>
                <a:latin typeface="Times New Roman" pitchFamily="-1" charset="0"/>
                <a:cs typeface="Arial" charset="0"/>
              </a:defRPr>
            </a:lvl9pPr>
          </a:lstStyle>
          <a:p>
            <a:pPr>
              <a:spcBef>
                <a:spcPct val="0"/>
              </a:spcBef>
              <a:buFontTx/>
              <a:buNone/>
            </a:pPr>
            <a:r>
              <a:rPr lang="en-US" altLang="en-US" sz="1600" dirty="0" smtClean="0">
                <a:cs typeface="Times New Roman" pitchFamily="-1" charset="0"/>
              </a:rPr>
              <a:t>2.0</a:t>
            </a:r>
            <a:endParaRPr lang="en-US" altLang="en-US" sz="1600" baseline="-25000" dirty="0"/>
          </a:p>
        </p:txBody>
      </p:sp>
      <p:sp>
        <p:nvSpPr>
          <p:cNvPr id="58" name="Text Box 18"/>
          <p:cNvSpPr txBox="1">
            <a:spLocks noChangeArrowheads="1"/>
          </p:cNvSpPr>
          <p:nvPr/>
        </p:nvSpPr>
        <p:spPr bwMode="auto">
          <a:xfrm>
            <a:off x="5791200" y="2133600"/>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growth = </a:t>
            </a:r>
            <a:endParaRPr lang="en-US" altLang="en-US" sz="1400" dirty="0">
              <a:latin typeface="Times New Roman" pitchFamily="18" charset="0"/>
            </a:endParaRPr>
          </a:p>
        </p:txBody>
      </p:sp>
      <p:sp>
        <p:nvSpPr>
          <p:cNvPr id="59" name="Text Box 18"/>
          <p:cNvSpPr txBox="1">
            <a:spLocks noChangeArrowheads="1"/>
          </p:cNvSpPr>
          <p:nvPr/>
        </p:nvSpPr>
        <p:spPr bwMode="auto">
          <a:xfrm>
            <a:off x="6477000" y="2134615"/>
            <a:ext cx="151582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FF0000"/>
                </a:solidFill>
                <a:latin typeface="Times New Roman" pitchFamily="18" charset="0"/>
              </a:rPr>
              <a:t>15</a:t>
            </a:r>
            <a:r>
              <a:rPr lang="en-US" altLang="en-US" sz="1400" dirty="0" smtClean="0">
                <a:latin typeface="Times New Roman" pitchFamily="18" charset="0"/>
              </a:rPr>
              <a:t>-16)/16 × 100</a:t>
            </a:r>
            <a:endParaRPr lang="en-US" altLang="en-US" sz="1400" dirty="0">
              <a:latin typeface="Times New Roman" pitchFamily="18" charset="0"/>
            </a:endParaRPr>
          </a:p>
        </p:txBody>
      </p:sp>
      <p:sp>
        <p:nvSpPr>
          <p:cNvPr id="60" name="Text Box 18"/>
          <p:cNvSpPr txBox="1">
            <a:spLocks noChangeArrowheads="1"/>
          </p:cNvSpPr>
          <p:nvPr/>
        </p:nvSpPr>
        <p:spPr bwMode="auto">
          <a:xfrm>
            <a:off x="6469590" y="2133600"/>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-6.3%</a:t>
            </a:r>
            <a:endParaRPr lang="en-US" altLang="en-US" sz="1400" dirty="0">
              <a:latin typeface="Times New Roman" pitchFamily="18" charset="0"/>
            </a:endParaRPr>
          </a:p>
        </p:txBody>
      </p:sp>
      <p:sp>
        <p:nvSpPr>
          <p:cNvPr id="61" name="Text Box 18"/>
          <p:cNvSpPr txBox="1">
            <a:spLocks noChangeArrowheads="1"/>
          </p:cNvSpPr>
          <p:nvPr/>
        </p:nvSpPr>
        <p:spPr bwMode="auto">
          <a:xfrm>
            <a:off x="5798127" y="1728602"/>
            <a:ext cx="2733675"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inflation =</a:t>
            </a:r>
            <a:endParaRPr lang="en-US" altLang="en-US" sz="1400" dirty="0">
              <a:latin typeface="Times New Roman" pitchFamily="18" charset="0"/>
            </a:endParaRPr>
          </a:p>
        </p:txBody>
      </p:sp>
      <p:sp>
        <p:nvSpPr>
          <p:cNvPr id="62" name="Text Box 18"/>
          <p:cNvSpPr txBox="1">
            <a:spLocks noChangeArrowheads="1"/>
          </p:cNvSpPr>
          <p:nvPr/>
        </p:nvSpPr>
        <p:spPr bwMode="auto">
          <a:xfrm>
            <a:off x="6565900" y="1727200"/>
            <a:ext cx="1733792"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a:t>
            </a:r>
            <a:r>
              <a:rPr lang="en-US" altLang="en-US" sz="1400" dirty="0" smtClean="0">
                <a:solidFill>
                  <a:srgbClr val="FF0000"/>
                </a:solidFill>
                <a:latin typeface="Times New Roman" pitchFamily="18" charset="0"/>
              </a:rPr>
              <a:t>220</a:t>
            </a:r>
            <a:r>
              <a:rPr lang="en-US" altLang="en-US" sz="1400" dirty="0" smtClean="0">
                <a:latin typeface="Times New Roman" pitchFamily="18" charset="0"/>
              </a:rPr>
              <a:t>-230)/230 × 100</a:t>
            </a:r>
            <a:endParaRPr lang="en-US" altLang="en-US" sz="1400" dirty="0">
              <a:latin typeface="Times New Roman" pitchFamily="18" charset="0"/>
            </a:endParaRPr>
          </a:p>
        </p:txBody>
      </p:sp>
      <p:sp>
        <p:nvSpPr>
          <p:cNvPr id="63" name="Text Box 18"/>
          <p:cNvSpPr txBox="1">
            <a:spLocks noChangeArrowheads="1"/>
          </p:cNvSpPr>
          <p:nvPr/>
        </p:nvSpPr>
        <p:spPr bwMode="auto">
          <a:xfrm>
            <a:off x="6566187" y="1728602"/>
            <a:ext cx="833438" cy="307777"/>
          </a:xfrm>
          <a:prstGeom prst="rect">
            <a:avLst/>
          </a:prstGeom>
          <a:noFill/>
          <a:ln w="9525">
            <a:noFill/>
            <a:miter lim="800000"/>
            <a:headEnd/>
            <a:tailEnd/>
          </a:ln>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sz="1400" dirty="0" smtClean="0">
                <a:latin typeface="Times New Roman" pitchFamily="18" charset="0"/>
              </a:rPr>
              <a:t> -4.3%</a:t>
            </a:r>
            <a:endParaRPr lang="en-US" altLang="en-US" sz="1400" dirty="0">
              <a:latin typeface="Times New Roman" pitchFamily="18" charset="0"/>
            </a:endParaRPr>
          </a:p>
        </p:txBody>
      </p:sp>
    </p:spTree>
    <p:extLst>
      <p:ext uri="{BB962C8B-B14F-4D97-AF65-F5344CB8AC3E}">
        <p14:creationId xmlns:p14="http://schemas.microsoft.com/office/powerpoint/2010/main" val="2870754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right)">
                                      <p:cBhvr>
                                        <p:cTn id="11" dur="500"/>
                                        <p:tgtEl>
                                          <p:spTgt spid="21"/>
                                        </p:tgtEl>
                                      </p:cBhvr>
                                    </p:animEffect>
                                  </p:childTnLst>
                                </p:cTn>
                              </p:par>
                              <p:par>
                                <p:cTn id="12" presetID="3" presetClass="emph" presetSubtype="2" fill="hold" nodeType="withEffect">
                                  <p:stCondLst>
                                    <p:cond delay="0"/>
                                  </p:stCondLst>
                                  <p:childTnLst>
                                    <p:animClr clrSpc="rgb" dir="cw">
                                      <p:cBhvr override="childStyle">
                                        <p:cTn id="13" dur="500" fill="hold"/>
                                        <p:tgtEl>
                                          <p:spTgt spid="55">
                                            <p:txEl>
                                              <p:pRg st="0" end="0"/>
                                            </p:txEl>
                                          </p:spTgt>
                                        </p:tgtEl>
                                        <p:attrNameLst>
                                          <p:attrName>style.color</p:attrName>
                                        </p:attrNameLst>
                                      </p:cBhvr>
                                      <p:to>
                                        <a:srgbClr val="FF3300"/>
                                      </p:to>
                                    </p:animClr>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62"/>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59"/>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animBg="1"/>
      <p:bldP spid="39" grpId="0"/>
      <p:bldP spid="58" grpId="0"/>
      <p:bldP spid="59" grpId="0"/>
      <p:bldP spid="59" grpId="1"/>
      <p:bldP spid="60" grpId="0"/>
      <p:bldP spid="61" grpId="0"/>
      <p:bldP spid="62" grpId="0"/>
      <p:bldP spid="62" grpId="1"/>
      <p:bldP spid="6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105" name="Rectangle 33"/>
          <p:cNvSpPr>
            <a:spLocks noChangeArrowheads="1"/>
          </p:cNvSpPr>
          <p:nvPr/>
        </p:nvSpPr>
        <p:spPr bwMode="auto">
          <a:xfrm>
            <a:off x="304800" y="685800"/>
            <a:ext cx="8458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Font typeface="Wingdings" pitchFamily="2" charset="2"/>
              <a:buNone/>
            </a:pPr>
            <a:r>
              <a:rPr lang="en-US" altLang="en-US" sz="1800" b="1" dirty="0">
                <a:solidFill>
                  <a:srgbClr val="000000"/>
                </a:solidFill>
                <a:latin typeface="Times New Roman" pitchFamily="18" charset="0"/>
              </a:rPr>
              <a:t>Keynesians</a:t>
            </a:r>
            <a:r>
              <a:rPr lang="en-US" altLang="en-US" sz="1800" dirty="0">
                <a:solidFill>
                  <a:srgbClr val="000000"/>
                </a:solidFill>
                <a:latin typeface="Times New Roman" pitchFamily="18" charset="0"/>
              </a:rPr>
              <a:t> intervene in the short-run to steer the economy back to full-employment. They pursue policies that close short-run recessionary and inflationary gaps. </a:t>
            </a:r>
          </a:p>
          <a:p>
            <a:pPr eaLnBrk="1" hangingPunct="1">
              <a:spcBef>
                <a:spcPct val="20000"/>
              </a:spcBef>
              <a:buFont typeface="Wingdings" pitchFamily="2" charset="2"/>
              <a:buNone/>
            </a:pPr>
            <a:r>
              <a:rPr lang="en-US" altLang="en-US" sz="1800" b="1" dirty="0" err="1">
                <a:solidFill>
                  <a:srgbClr val="000000"/>
                </a:solidFill>
                <a:latin typeface="Times New Roman" pitchFamily="18" charset="0"/>
              </a:rPr>
              <a:t>Hayekians</a:t>
            </a:r>
            <a:r>
              <a:rPr lang="en-US" altLang="en-US" sz="1800" dirty="0">
                <a:solidFill>
                  <a:srgbClr val="000000"/>
                </a:solidFill>
                <a:latin typeface="Times New Roman" pitchFamily="18" charset="0"/>
              </a:rPr>
              <a:t> are not concerned with short-run fluctuations, advocating instead for pro-growth, free-market (not pro-business) polices.</a:t>
            </a:r>
          </a:p>
        </p:txBody>
      </p:sp>
      <p:sp>
        <p:nvSpPr>
          <p:cNvPr id="7" name="Rectangle 2"/>
          <p:cNvSpPr txBox="1">
            <a:spLocks noChangeArrowheads="1"/>
          </p:cNvSpPr>
          <p:nvPr/>
        </p:nvSpPr>
        <p:spPr bwMode="auto">
          <a:xfrm>
            <a:off x="457200" y="76200"/>
            <a:ext cx="822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smtClean="0"/>
              <a:t>Monetary Policy</a:t>
            </a:r>
            <a:endParaRPr lang="en-US" altLang="en-US" kern="0" dirty="0" smtClean="0"/>
          </a:p>
        </p:txBody>
      </p:sp>
    </p:spTree>
    <p:extLst>
      <p:ext uri="{BB962C8B-B14F-4D97-AF65-F5344CB8AC3E}">
        <p14:creationId xmlns:p14="http://schemas.microsoft.com/office/powerpoint/2010/main" val="2712665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110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nvGraphicFramePr>
        <p:xfrm>
          <a:off x="4464050" y="2963863"/>
          <a:ext cx="4575175" cy="3613150"/>
        </p:xfrm>
        <a:graphic>
          <a:graphicData uri="http://schemas.openxmlformats.org/drawingml/2006/chart">
            <c:chart xmlns:c="http://schemas.openxmlformats.org/drawingml/2006/chart" xmlns:r="http://schemas.openxmlformats.org/officeDocument/2006/relationships" r:id="rId2"/>
          </a:graphicData>
        </a:graphic>
      </p:graphicFrame>
      <p:sp>
        <p:nvSpPr>
          <p:cNvPr id="130073" name="Line 25"/>
          <p:cNvSpPr>
            <a:spLocks noChangeAspect="1" noChangeShapeType="1"/>
          </p:cNvSpPr>
          <p:nvPr/>
        </p:nvSpPr>
        <p:spPr bwMode="auto">
          <a:xfrm flipV="1">
            <a:off x="8815388" y="3465513"/>
            <a:ext cx="328612" cy="122237"/>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30088" name="Line 40"/>
          <p:cNvSpPr>
            <a:spLocks noChangeAspect="1" noChangeShapeType="1"/>
          </p:cNvSpPr>
          <p:nvPr/>
        </p:nvSpPr>
        <p:spPr bwMode="auto">
          <a:xfrm flipV="1">
            <a:off x="8686800" y="3470275"/>
            <a:ext cx="444500" cy="163513"/>
          </a:xfrm>
          <a:prstGeom prst="line">
            <a:avLst/>
          </a:prstGeom>
          <a:noFill/>
          <a:ln w="28575">
            <a:solidFill>
              <a:srgbClr val="FFA7A7"/>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130051" name="Line 3"/>
          <p:cNvSpPr>
            <a:spLocks noChangeShapeType="1"/>
          </p:cNvSpPr>
          <p:nvPr/>
        </p:nvSpPr>
        <p:spPr bwMode="auto">
          <a:xfrm>
            <a:off x="1676400" y="2895600"/>
            <a:ext cx="0" cy="3429000"/>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8136" name="Line 7"/>
          <p:cNvSpPr>
            <a:spLocks noChangeShapeType="1"/>
          </p:cNvSpPr>
          <p:nvPr/>
        </p:nvSpPr>
        <p:spPr bwMode="auto">
          <a:xfrm>
            <a:off x="838200" y="2514600"/>
            <a:ext cx="12700" cy="3824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8137" name="Line 8"/>
          <p:cNvSpPr>
            <a:spLocks noChangeShapeType="1"/>
          </p:cNvSpPr>
          <p:nvPr/>
        </p:nvSpPr>
        <p:spPr bwMode="auto">
          <a:xfrm flipV="1">
            <a:off x="695325" y="5988050"/>
            <a:ext cx="38766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8138" name="Rectangle 9"/>
          <p:cNvSpPr>
            <a:spLocks noChangeArrowheads="1"/>
          </p:cNvSpPr>
          <p:nvPr/>
        </p:nvSpPr>
        <p:spPr bwMode="auto">
          <a:xfrm>
            <a:off x="1812925" y="2422525"/>
            <a:ext cx="1390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000">
                <a:solidFill>
                  <a:srgbClr val="000000"/>
                </a:solidFill>
                <a:latin typeface="Times New Roman" pitchFamily="18" charset="0"/>
                <a:cs typeface="Times New Roman" pitchFamily="18" charset="0"/>
              </a:rPr>
              <a:t>AD-AS-</a:t>
            </a:r>
            <a:r>
              <a:rPr lang="en-US" altLang="en-US" sz="2000" i="1">
                <a:solidFill>
                  <a:srgbClr val="000000"/>
                </a:solidFill>
                <a:latin typeface="Times New Roman" pitchFamily="18" charset="0"/>
                <a:cs typeface="Times New Roman" pitchFamily="18" charset="0"/>
              </a:rPr>
              <a:t>Y</a:t>
            </a:r>
            <a:r>
              <a:rPr lang="en-US" altLang="en-US" sz="2000" i="1" baseline="-25000">
                <a:solidFill>
                  <a:srgbClr val="000000"/>
                </a:solidFill>
                <a:latin typeface="Times New Roman" pitchFamily="18" charset="0"/>
                <a:cs typeface="Times New Roman" pitchFamily="18" charset="0"/>
              </a:rPr>
              <a:t>FE</a:t>
            </a:r>
            <a:endParaRPr lang="en-US" altLang="en-US" sz="2000" i="1" baseline="-25000">
              <a:solidFill>
                <a:srgbClr val="000000"/>
              </a:solidFill>
              <a:latin typeface="Times New Roman" pitchFamily="18" charset="0"/>
            </a:endParaRPr>
          </a:p>
        </p:txBody>
      </p:sp>
      <p:sp>
        <p:nvSpPr>
          <p:cNvPr id="48139" name="Line 10"/>
          <p:cNvSpPr>
            <a:spLocks noChangeShapeType="1"/>
          </p:cNvSpPr>
          <p:nvPr/>
        </p:nvSpPr>
        <p:spPr bwMode="auto">
          <a:xfrm>
            <a:off x="1898650" y="2803525"/>
            <a:ext cx="12255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grpSp>
        <p:nvGrpSpPr>
          <p:cNvPr id="2" name="Group 11"/>
          <p:cNvGrpSpPr>
            <a:grpSpLocks/>
          </p:cNvGrpSpPr>
          <p:nvPr/>
        </p:nvGrpSpPr>
        <p:grpSpPr bwMode="auto">
          <a:xfrm>
            <a:off x="-609600" y="3276600"/>
            <a:ext cx="4114800" cy="3429000"/>
            <a:chOff x="0" y="2160"/>
            <a:chExt cx="2592" cy="2160"/>
          </a:xfrm>
        </p:grpSpPr>
        <p:sp>
          <p:nvSpPr>
            <p:cNvPr id="48156" name="Line 12"/>
            <p:cNvSpPr>
              <a:spLocks noChangeAspect="1" noChangeShapeType="1"/>
            </p:cNvSpPr>
            <p:nvPr/>
          </p:nvSpPr>
          <p:spPr bwMode="auto">
            <a:xfrm flipH="1">
              <a:off x="0" y="2294"/>
              <a:ext cx="2182" cy="1828"/>
            </a:xfrm>
            <a:prstGeom prst="line">
              <a:avLst/>
            </a:prstGeom>
            <a:noFill/>
            <a:ln w="28575">
              <a:solidFill>
                <a:srgbClr val="000000"/>
              </a:solidFill>
              <a:round/>
              <a:headEnd type="none" w="lg" len="lg"/>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8157" name="Line 13"/>
            <p:cNvSpPr>
              <a:spLocks noChangeAspect="1" noChangeShapeType="1"/>
            </p:cNvSpPr>
            <p:nvPr/>
          </p:nvSpPr>
          <p:spPr bwMode="auto">
            <a:xfrm>
              <a:off x="0" y="2233"/>
              <a:ext cx="2324" cy="142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8158" name="Text Box 14"/>
            <p:cNvSpPr txBox="1">
              <a:spLocks noChangeArrowheads="1"/>
            </p:cNvSpPr>
            <p:nvPr/>
          </p:nvSpPr>
          <p:spPr bwMode="auto">
            <a:xfrm>
              <a:off x="2304" y="3609"/>
              <a:ext cx="2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a:solidFill>
                    <a:srgbClr val="000000"/>
                  </a:solidFill>
                  <a:latin typeface="Times New Roman" pitchFamily="18" charset="0"/>
                  <a:cs typeface="Times New Roman" pitchFamily="18" charset="0"/>
                </a:rPr>
                <a:t>AD</a:t>
              </a:r>
              <a:endParaRPr lang="en-US" altLang="en-US" sz="1600" baseline="30000">
                <a:solidFill>
                  <a:srgbClr val="000000"/>
                </a:solidFill>
                <a:latin typeface="Times New Roman" pitchFamily="18" charset="0"/>
              </a:endParaRPr>
            </a:p>
          </p:txBody>
        </p:sp>
        <p:sp>
          <p:nvSpPr>
            <p:cNvPr id="48159" name="Text Box 15"/>
            <p:cNvSpPr txBox="1">
              <a:spLocks noChangeArrowheads="1"/>
            </p:cNvSpPr>
            <p:nvPr/>
          </p:nvSpPr>
          <p:spPr bwMode="auto">
            <a:xfrm>
              <a:off x="2210" y="2160"/>
              <a:ext cx="2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a:solidFill>
                    <a:srgbClr val="000000"/>
                  </a:solidFill>
                  <a:latin typeface="Times New Roman" pitchFamily="18" charset="0"/>
                  <a:cs typeface="Times New Roman" pitchFamily="18" charset="0"/>
                </a:rPr>
                <a:t>AS</a:t>
              </a:r>
              <a:endParaRPr lang="en-US" altLang="en-US" sz="1600" baseline="30000">
                <a:solidFill>
                  <a:srgbClr val="000000"/>
                </a:solidFill>
                <a:latin typeface="Times New Roman" pitchFamily="18" charset="0"/>
              </a:endParaRPr>
            </a:p>
          </p:txBody>
        </p:sp>
        <p:sp>
          <p:nvSpPr>
            <p:cNvPr id="48160" name="Line 16"/>
            <p:cNvSpPr>
              <a:spLocks noChangeShapeType="1"/>
            </p:cNvSpPr>
            <p:nvPr/>
          </p:nvSpPr>
          <p:spPr bwMode="auto">
            <a:xfrm>
              <a:off x="1296" y="3024"/>
              <a:ext cx="0" cy="129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8161" name="Line 17"/>
            <p:cNvSpPr>
              <a:spLocks noChangeShapeType="1"/>
            </p:cNvSpPr>
            <p:nvPr/>
          </p:nvSpPr>
          <p:spPr bwMode="auto">
            <a:xfrm flipH="1" flipV="1">
              <a:off x="0" y="3024"/>
              <a:ext cx="129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sz="1800">
                <a:solidFill>
                  <a:srgbClr val="000000"/>
                </a:solidFill>
              </a:endParaRPr>
            </a:p>
          </p:txBody>
        </p:sp>
        <p:sp>
          <p:nvSpPr>
            <p:cNvPr id="48162" name="Oval 18"/>
            <p:cNvSpPr>
              <a:spLocks noChangeAspect="1" noChangeArrowheads="1"/>
            </p:cNvSpPr>
            <p:nvPr/>
          </p:nvSpPr>
          <p:spPr bwMode="auto">
            <a:xfrm>
              <a:off x="1268" y="2996"/>
              <a:ext cx="75" cy="75"/>
            </a:xfrm>
            <a:prstGeom prst="ellipse">
              <a:avLst/>
            </a:prstGeom>
            <a:solidFill>
              <a:srgbClr val="FF0000"/>
            </a:solidFill>
            <a:ln w="9525">
              <a:solidFill>
                <a:srgbClr val="FF0000"/>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sz="1800">
                <a:solidFill>
                  <a:srgbClr val="000000"/>
                </a:solidFill>
              </a:endParaRPr>
            </a:p>
          </p:txBody>
        </p:sp>
      </p:grpSp>
      <p:sp>
        <p:nvSpPr>
          <p:cNvPr id="48141" name="Text Box 19"/>
          <p:cNvSpPr txBox="1">
            <a:spLocks noChangeArrowheads="1"/>
          </p:cNvSpPr>
          <p:nvPr/>
        </p:nvSpPr>
        <p:spPr bwMode="auto">
          <a:xfrm>
            <a:off x="228600" y="6019800"/>
            <a:ext cx="4191000" cy="838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800" i="1">
                <a:solidFill>
                  <a:srgbClr val="000000"/>
                </a:solidFill>
                <a:latin typeface="Times New Roman" pitchFamily="18" charset="0"/>
                <a:cs typeface="Times New Roman" pitchFamily="18" charset="0"/>
              </a:rPr>
              <a:t>                                                              Y</a:t>
            </a:r>
            <a:endParaRPr lang="en-US" altLang="en-US" sz="1800" baseline="-25000">
              <a:solidFill>
                <a:srgbClr val="000000"/>
              </a:solidFill>
              <a:latin typeface="Times New Roman" pitchFamily="18" charset="0"/>
            </a:endParaRPr>
          </a:p>
        </p:txBody>
      </p:sp>
      <p:sp>
        <p:nvSpPr>
          <p:cNvPr id="48142" name="Text Box 20"/>
          <p:cNvSpPr txBox="1">
            <a:spLocks noChangeArrowheads="1"/>
          </p:cNvSpPr>
          <p:nvPr/>
        </p:nvSpPr>
        <p:spPr bwMode="auto">
          <a:xfrm>
            <a:off x="0" y="2438400"/>
            <a:ext cx="838200" cy="411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sz="1800" i="1">
              <a:solidFill>
                <a:srgbClr val="000000"/>
              </a:solidFill>
              <a:latin typeface="Times New Roman" pitchFamily="18" charset="0"/>
              <a:cs typeface="Times New Roman" pitchFamily="18" charset="0"/>
            </a:endParaRPr>
          </a:p>
          <a:p>
            <a:pPr eaLnBrk="1" hangingPunct="1"/>
            <a:endParaRPr lang="en-US" altLang="en-US" sz="1800" i="1">
              <a:solidFill>
                <a:srgbClr val="000000"/>
              </a:solidFill>
              <a:latin typeface="Times New Roman" pitchFamily="18" charset="0"/>
              <a:cs typeface="Times New Roman" pitchFamily="18" charset="0"/>
            </a:endParaRPr>
          </a:p>
          <a:p>
            <a:pPr eaLnBrk="1" hangingPunct="1"/>
            <a:r>
              <a:rPr lang="en-US" altLang="en-US" sz="1800" i="1">
                <a:solidFill>
                  <a:srgbClr val="000000"/>
                </a:solidFill>
                <a:latin typeface="Times New Roman" pitchFamily="18" charset="0"/>
                <a:cs typeface="Times New Roman" pitchFamily="18" charset="0"/>
              </a:rPr>
              <a:t>      PL</a:t>
            </a:r>
            <a:endParaRPr lang="en-US" altLang="en-US" sz="1800" baseline="-25000">
              <a:solidFill>
                <a:srgbClr val="000000"/>
              </a:solidFill>
              <a:latin typeface="Times New Roman" pitchFamily="18" charset="0"/>
            </a:endParaRPr>
          </a:p>
        </p:txBody>
      </p:sp>
      <p:sp>
        <p:nvSpPr>
          <p:cNvPr id="130071" name="Oval 23"/>
          <p:cNvSpPr>
            <a:spLocks noChangeAspect="1" noChangeArrowheads="1"/>
          </p:cNvSpPr>
          <p:nvPr/>
        </p:nvSpPr>
        <p:spPr bwMode="auto">
          <a:xfrm>
            <a:off x="5500688" y="5453063"/>
            <a:ext cx="119062" cy="119062"/>
          </a:xfrm>
          <a:prstGeom prst="ellipse">
            <a:avLst/>
          </a:prstGeom>
          <a:solidFill>
            <a:srgbClr val="FF0000"/>
          </a:solidFill>
          <a:ln w="9525">
            <a:solidFill>
              <a:srgbClr val="FF0000"/>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sz="1800">
              <a:solidFill>
                <a:srgbClr val="000000"/>
              </a:solidFill>
            </a:endParaRPr>
          </a:p>
        </p:txBody>
      </p:sp>
      <p:sp>
        <p:nvSpPr>
          <p:cNvPr id="130072" name="Arc 24"/>
          <p:cNvSpPr>
            <a:spLocks/>
          </p:cNvSpPr>
          <p:nvPr/>
        </p:nvSpPr>
        <p:spPr bwMode="auto">
          <a:xfrm rot="19270453" flipV="1">
            <a:off x="8202613" y="2647950"/>
            <a:ext cx="727075" cy="762000"/>
          </a:xfrm>
          <a:custGeom>
            <a:avLst/>
            <a:gdLst>
              <a:gd name="T0" fmla="*/ 0 w 14555"/>
              <a:gd name="T1" fmla="*/ 0 h 21600"/>
              <a:gd name="T2" fmla="*/ 2147483647 w 14555"/>
              <a:gd name="T3" fmla="*/ 2147483647 h 21600"/>
              <a:gd name="T4" fmla="*/ 0 w 14555"/>
              <a:gd name="T5" fmla="*/ 2147483647 h 21600"/>
              <a:gd name="T6" fmla="*/ 0 60000 65536"/>
              <a:gd name="T7" fmla="*/ 0 60000 65536"/>
              <a:gd name="T8" fmla="*/ 0 60000 65536"/>
              <a:gd name="T9" fmla="*/ 0 w 14555"/>
              <a:gd name="T10" fmla="*/ 0 h 21600"/>
              <a:gd name="T11" fmla="*/ 14555 w 14555"/>
              <a:gd name="T12" fmla="*/ 21600 h 21600"/>
            </a:gdLst>
            <a:ahLst/>
            <a:cxnLst>
              <a:cxn ang="T6">
                <a:pos x="T0" y="T1"/>
              </a:cxn>
              <a:cxn ang="T7">
                <a:pos x="T2" y="T3"/>
              </a:cxn>
              <a:cxn ang="T8">
                <a:pos x="T4" y="T5"/>
              </a:cxn>
            </a:cxnLst>
            <a:rect l="T9" t="T10" r="T11" b="T12"/>
            <a:pathLst>
              <a:path w="14555" h="21600" fill="none" extrusionOk="0">
                <a:moveTo>
                  <a:pt x="-1" y="0"/>
                </a:moveTo>
                <a:cubicBezTo>
                  <a:pt x="5385" y="0"/>
                  <a:pt x="10575" y="2011"/>
                  <a:pt x="14554" y="5640"/>
                </a:cubicBezTo>
              </a:path>
              <a:path w="14555" h="21600" stroke="0" extrusionOk="0">
                <a:moveTo>
                  <a:pt x="-1" y="0"/>
                </a:moveTo>
                <a:cubicBezTo>
                  <a:pt x="5385" y="0"/>
                  <a:pt x="10575" y="2011"/>
                  <a:pt x="14554" y="5640"/>
                </a:cubicBezTo>
                <a:lnTo>
                  <a:pt x="0" y="21600"/>
                </a:lnTo>
                <a:lnTo>
                  <a:pt x="-1" y="0"/>
                </a:lnTo>
                <a:close/>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solidFill>
                <a:srgbClr val="000000"/>
              </a:solidFill>
            </a:endParaRPr>
          </a:p>
        </p:txBody>
      </p:sp>
      <p:grpSp>
        <p:nvGrpSpPr>
          <p:cNvPr id="3" name="Group 26"/>
          <p:cNvGrpSpPr>
            <a:grpSpLocks/>
          </p:cNvGrpSpPr>
          <p:nvPr/>
        </p:nvGrpSpPr>
        <p:grpSpPr bwMode="auto">
          <a:xfrm>
            <a:off x="8543925" y="3386138"/>
            <a:ext cx="536575" cy="474662"/>
            <a:chOff x="5193" y="1737"/>
            <a:chExt cx="338" cy="299"/>
          </a:xfrm>
        </p:grpSpPr>
        <p:sp>
          <p:nvSpPr>
            <p:cNvPr id="48152" name="Arc 27"/>
            <p:cNvSpPr>
              <a:spLocks/>
            </p:cNvSpPr>
            <p:nvPr/>
          </p:nvSpPr>
          <p:spPr bwMode="auto">
            <a:xfrm rot="9449225" flipV="1">
              <a:off x="5193" y="1737"/>
              <a:ext cx="338" cy="139"/>
            </a:xfrm>
            <a:custGeom>
              <a:avLst/>
              <a:gdLst>
                <a:gd name="T0" fmla="*/ 0 w 14007"/>
                <a:gd name="T1" fmla="*/ 0 h 20853"/>
                <a:gd name="T2" fmla="*/ 0 w 14007"/>
                <a:gd name="T3" fmla="*/ 0 h 20853"/>
                <a:gd name="T4" fmla="*/ 0 w 14007"/>
                <a:gd name="T5" fmla="*/ 0 h 20853"/>
                <a:gd name="T6" fmla="*/ 0 60000 65536"/>
                <a:gd name="T7" fmla="*/ 0 60000 65536"/>
                <a:gd name="T8" fmla="*/ 0 60000 65536"/>
                <a:gd name="T9" fmla="*/ 0 w 14007"/>
                <a:gd name="T10" fmla="*/ 0 h 20853"/>
                <a:gd name="T11" fmla="*/ 14007 w 14007"/>
                <a:gd name="T12" fmla="*/ 20853 h 20853"/>
              </a:gdLst>
              <a:ahLst/>
              <a:cxnLst>
                <a:cxn ang="T6">
                  <a:pos x="T0" y="T1"/>
                </a:cxn>
                <a:cxn ang="T7">
                  <a:pos x="T2" y="T3"/>
                </a:cxn>
                <a:cxn ang="T8">
                  <a:pos x="T4" y="T5"/>
                </a:cxn>
              </a:cxnLst>
              <a:rect l="T9" t="T10" r="T11" b="T12"/>
              <a:pathLst>
                <a:path w="14007" h="20853" fill="none" extrusionOk="0">
                  <a:moveTo>
                    <a:pt x="5630" y="-1"/>
                  </a:moveTo>
                  <a:cubicBezTo>
                    <a:pt x="8714" y="832"/>
                    <a:pt x="11575" y="2338"/>
                    <a:pt x="14006" y="4410"/>
                  </a:cubicBezTo>
                </a:path>
                <a:path w="14007" h="20853" stroke="0" extrusionOk="0">
                  <a:moveTo>
                    <a:pt x="5630" y="-1"/>
                  </a:moveTo>
                  <a:cubicBezTo>
                    <a:pt x="8714" y="832"/>
                    <a:pt x="11575" y="2338"/>
                    <a:pt x="14006" y="4410"/>
                  </a:cubicBezTo>
                  <a:lnTo>
                    <a:pt x="0" y="20853"/>
                  </a:lnTo>
                  <a:lnTo>
                    <a:pt x="5630" y="-1"/>
                  </a:lnTo>
                  <a:close/>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solidFill>
                  <a:srgbClr val="000000"/>
                </a:solidFill>
              </a:endParaRPr>
            </a:p>
          </p:txBody>
        </p:sp>
        <p:grpSp>
          <p:nvGrpSpPr>
            <p:cNvPr id="48153" name="Group 28"/>
            <p:cNvGrpSpPr>
              <a:grpSpLocks/>
            </p:cNvGrpSpPr>
            <p:nvPr/>
          </p:nvGrpSpPr>
          <p:grpSpPr bwMode="auto">
            <a:xfrm>
              <a:off x="5226" y="1892"/>
              <a:ext cx="182" cy="144"/>
              <a:chOff x="5224" y="1888"/>
              <a:chExt cx="182" cy="144"/>
            </a:xfrm>
          </p:grpSpPr>
          <p:sp>
            <p:nvSpPr>
              <p:cNvPr id="48154" name="Arc 29"/>
              <p:cNvSpPr>
                <a:spLocks/>
              </p:cNvSpPr>
              <p:nvPr/>
            </p:nvSpPr>
            <p:spPr bwMode="auto">
              <a:xfrm rot="9118760" flipV="1">
                <a:off x="5285" y="1888"/>
                <a:ext cx="121" cy="144"/>
              </a:xfrm>
              <a:custGeom>
                <a:avLst/>
                <a:gdLst>
                  <a:gd name="T0" fmla="*/ 0 w 14007"/>
                  <a:gd name="T1" fmla="*/ 0 h 21598"/>
                  <a:gd name="T2" fmla="*/ 0 w 14007"/>
                  <a:gd name="T3" fmla="*/ 0 h 21598"/>
                  <a:gd name="T4" fmla="*/ 0 w 14007"/>
                  <a:gd name="T5" fmla="*/ 0 h 21598"/>
                  <a:gd name="T6" fmla="*/ 0 60000 65536"/>
                  <a:gd name="T7" fmla="*/ 0 60000 65536"/>
                  <a:gd name="T8" fmla="*/ 0 60000 65536"/>
                  <a:gd name="T9" fmla="*/ 0 w 14007"/>
                  <a:gd name="T10" fmla="*/ 0 h 21598"/>
                  <a:gd name="T11" fmla="*/ 14007 w 14007"/>
                  <a:gd name="T12" fmla="*/ 21598 h 21598"/>
                </a:gdLst>
                <a:ahLst/>
                <a:cxnLst>
                  <a:cxn ang="T6">
                    <a:pos x="T0" y="T1"/>
                  </a:cxn>
                  <a:cxn ang="T7">
                    <a:pos x="T2" y="T3"/>
                  </a:cxn>
                  <a:cxn ang="T8">
                    <a:pos x="T4" y="T5"/>
                  </a:cxn>
                </a:cxnLst>
                <a:rect l="T9" t="T10" r="T11" b="T12"/>
                <a:pathLst>
                  <a:path w="14007" h="21598" fill="none" extrusionOk="0">
                    <a:moveTo>
                      <a:pt x="312" y="0"/>
                    </a:moveTo>
                    <a:cubicBezTo>
                      <a:pt x="5338" y="73"/>
                      <a:pt x="10180" y="1896"/>
                      <a:pt x="14006" y="5155"/>
                    </a:cubicBezTo>
                  </a:path>
                  <a:path w="14007" h="21598" stroke="0" extrusionOk="0">
                    <a:moveTo>
                      <a:pt x="312" y="0"/>
                    </a:moveTo>
                    <a:cubicBezTo>
                      <a:pt x="5338" y="73"/>
                      <a:pt x="10180" y="1896"/>
                      <a:pt x="14006" y="5155"/>
                    </a:cubicBezTo>
                    <a:lnTo>
                      <a:pt x="0" y="21598"/>
                    </a:lnTo>
                    <a:lnTo>
                      <a:pt x="312" y="0"/>
                    </a:lnTo>
                    <a:close/>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solidFill>
                    <a:srgbClr val="000000"/>
                  </a:solidFill>
                </a:endParaRPr>
              </a:p>
            </p:txBody>
          </p:sp>
          <p:sp>
            <p:nvSpPr>
              <p:cNvPr id="48155" name="Arc 30"/>
              <p:cNvSpPr>
                <a:spLocks/>
              </p:cNvSpPr>
              <p:nvPr/>
            </p:nvSpPr>
            <p:spPr bwMode="auto">
              <a:xfrm rot="-661600" flipH="1" flipV="1">
                <a:off x="5224" y="1917"/>
                <a:ext cx="50" cy="47"/>
              </a:xfrm>
              <a:custGeom>
                <a:avLst/>
                <a:gdLst>
                  <a:gd name="T0" fmla="*/ 0 w 33713"/>
                  <a:gd name="T1" fmla="*/ 0 h 21600"/>
                  <a:gd name="T2" fmla="*/ 0 w 33713"/>
                  <a:gd name="T3" fmla="*/ 0 h 21600"/>
                  <a:gd name="T4" fmla="*/ 0 w 33713"/>
                  <a:gd name="T5" fmla="*/ 0 h 21600"/>
                  <a:gd name="T6" fmla="*/ 0 60000 65536"/>
                  <a:gd name="T7" fmla="*/ 0 60000 65536"/>
                  <a:gd name="T8" fmla="*/ 0 60000 65536"/>
                  <a:gd name="T9" fmla="*/ 0 w 33713"/>
                  <a:gd name="T10" fmla="*/ 0 h 21600"/>
                  <a:gd name="T11" fmla="*/ 33713 w 33713"/>
                  <a:gd name="T12" fmla="*/ 21600 h 21600"/>
                </a:gdLst>
                <a:ahLst/>
                <a:cxnLst>
                  <a:cxn ang="T6">
                    <a:pos x="T0" y="T1"/>
                  </a:cxn>
                  <a:cxn ang="T7">
                    <a:pos x="T2" y="T3"/>
                  </a:cxn>
                  <a:cxn ang="T8">
                    <a:pos x="T4" y="T5"/>
                  </a:cxn>
                </a:cxnLst>
                <a:rect l="T9" t="T10" r="T11" b="T12"/>
                <a:pathLst>
                  <a:path w="33713" h="21600" fill="none" extrusionOk="0">
                    <a:moveTo>
                      <a:pt x="0" y="3716"/>
                    </a:moveTo>
                    <a:cubicBezTo>
                      <a:pt x="3575" y="1294"/>
                      <a:pt x="7794" y="-1"/>
                      <a:pt x="12113" y="0"/>
                    </a:cubicBezTo>
                    <a:cubicBezTo>
                      <a:pt x="24042" y="0"/>
                      <a:pt x="33713" y="9670"/>
                      <a:pt x="33713" y="21600"/>
                    </a:cubicBezTo>
                  </a:path>
                  <a:path w="33713" h="21600" stroke="0" extrusionOk="0">
                    <a:moveTo>
                      <a:pt x="0" y="3716"/>
                    </a:moveTo>
                    <a:cubicBezTo>
                      <a:pt x="3575" y="1294"/>
                      <a:pt x="7794" y="-1"/>
                      <a:pt x="12113" y="0"/>
                    </a:cubicBezTo>
                    <a:cubicBezTo>
                      <a:pt x="24042" y="0"/>
                      <a:pt x="33713" y="9670"/>
                      <a:pt x="33713" y="21600"/>
                    </a:cubicBezTo>
                    <a:lnTo>
                      <a:pt x="12113" y="21600"/>
                    </a:lnTo>
                    <a:lnTo>
                      <a:pt x="0" y="3716"/>
                    </a:lnTo>
                    <a:close/>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solidFill>
                    <a:srgbClr val="000000"/>
                  </a:solidFill>
                </a:endParaRPr>
              </a:p>
            </p:txBody>
          </p:sp>
        </p:grpSp>
      </p:grpSp>
      <p:sp>
        <p:nvSpPr>
          <p:cNvPr id="130079" name="Freeform 31"/>
          <p:cNvSpPr>
            <a:spLocks/>
          </p:cNvSpPr>
          <p:nvPr/>
        </p:nvSpPr>
        <p:spPr bwMode="auto">
          <a:xfrm>
            <a:off x="8599488" y="2978150"/>
            <a:ext cx="381000" cy="730250"/>
          </a:xfrm>
          <a:custGeom>
            <a:avLst/>
            <a:gdLst>
              <a:gd name="T0" fmla="*/ 0 w 240"/>
              <a:gd name="T1" fmla="*/ 2147483647 h 480"/>
              <a:gd name="T2" fmla="*/ 2147483647 w 240"/>
              <a:gd name="T3" fmla="*/ 2147483647 h 480"/>
              <a:gd name="T4" fmla="*/ 2147483647 w 240"/>
              <a:gd name="T5" fmla="*/ 2147483647 h 480"/>
              <a:gd name="T6" fmla="*/ 2147483647 w 240"/>
              <a:gd name="T7" fmla="*/ 2147483647 h 480"/>
              <a:gd name="T8" fmla="*/ 2147483647 w 240"/>
              <a:gd name="T9" fmla="*/ 2147483647 h 480"/>
              <a:gd name="T10" fmla="*/ 2147483647 w 240"/>
              <a:gd name="T11" fmla="*/ 2147483647 h 480"/>
              <a:gd name="T12" fmla="*/ 2147483647 w 240"/>
              <a:gd name="T13" fmla="*/ 2147483647 h 480"/>
              <a:gd name="T14" fmla="*/ 2147483647 w 240"/>
              <a:gd name="T15" fmla="*/ 0 h 480"/>
              <a:gd name="T16" fmla="*/ 0 60000 65536"/>
              <a:gd name="T17" fmla="*/ 0 60000 65536"/>
              <a:gd name="T18" fmla="*/ 0 60000 65536"/>
              <a:gd name="T19" fmla="*/ 0 60000 65536"/>
              <a:gd name="T20" fmla="*/ 0 60000 65536"/>
              <a:gd name="T21" fmla="*/ 0 60000 65536"/>
              <a:gd name="T22" fmla="*/ 0 60000 65536"/>
              <a:gd name="T23" fmla="*/ 0 60000 65536"/>
              <a:gd name="T24" fmla="*/ 0 w 240"/>
              <a:gd name="T25" fmla="*/ 0 h 480"/>
              <a:gd name="T26" fmla="*/ 240 w 240"/>
              <a:gd name="T27" fmla="*/ 480 h 4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0" h="480">
                <a:moveTo>
                  <a:pt x="0" y="480"/>
                </a:moveTo>
                <a:cubicBezTo>
                  <a:pt x="20" y="464"/>
                  <a:pt x="40" y="448"/>
                  <a:pt x="48" y="432"/>
                </a:cubicBezTo>
                <a:cubicBezTo>
                  <a:pt x="56" y="416"/>
                  <a:pt x="40" y="400"/>
                  <a:pt x="48" y="384"/>
                </a:cubicBezTo>
                <a:cubicBezTo>
                  <a:pt x="56" y="368"/>
                  <a:pt x="88" y="352"/>
                  <a:pt x="96" y="336"/>
                </a:cubicBezTo>
                <a:cubicBezTo>
                  <a:pt x="104" y="320"/>
                  <a:pt x="96" y="304"/>
                  <a:pt x="96" y="288"/>
                </a:cubicBezTo>
                <a:cubicBezTo>
                  <a:pt x="96" y="272"/>
                  <a:pt x="88" y="272"/>
                  <a:pt x="96" y="240"/>
                </a:cubicBezTo>
                <a:cubicBezTo>
                  <a:pt x="104" y="208"/>
                  <a:pt x="120" y="136"/>
                  <a:pt x="144" y="96"/>
                </a:cubicBezTo>
                <a:cubicBezTo>
                  <a:pt x="168" y="56"/>
                  <a:pt x="204" y="28"/>
                  <a:pt x="240" y="0"/>
                </a:cubicBezTo>
              </a:path>
            </a:pathLst>
          </a:custGeom>
          <a:noFill/>
          <a:ln w="28575"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solidFill>
                <a:srgbClr val="000000"/>
              </a:solidFill>
            </a:endParaRPr>
          </a:p>
        </p:txBody>
      </p:sp>
      <p:sp>
        <p:nvSpPr>
          <p:cNvPr id="130080" name="Rectangle 32"/>
          <p:cNvSpPr>
            <a:spLocks noChangeArrowheads="1"/>
          </p:cNvSpPr>
          <p:nvPr/>
        </p:nvSpPr>
        <p:spPr bwMode="auto">
          <a:xfrm rot="-3479038">
            <a:off x="8242300" y="2819400"/>
            <a:ext cx="914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b="1">
                <a:solidFill>
                  <a:srgbClr val="000000"/>
                </a:solidFill>
              </a:rPr>
              <a:t>Hayek</a:t>
            </a:r>
          </a:p>
        </p:txBody>
      </p:sp>
      <p:sp>
        <p:nvSpPr>
          <p:cNvPr id="130081" name="Rectangle 33"/>
          <p:cNvSpPr>
            <a:spLocks noChangeArrowheads="1"/>
          </p:cNvSpPr>
          <p:nvPr/>
        </p:nvSpPr>
        <p:spPr bwMode="auto">
          <a:xfrm rot="-780658">
            <a:off x="6996113" y="3713163"/>
            <a:ext cx="2216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altLang="en-US" sz="1600" b="1">
                <a:solidFill>
                  <a:srgbClr val="FF0000"/>
                </a:solidFill>
              </a:rPr>
              <a:t>Keynes</a:t>
            </a:r>
          </a:p>
        </p:txBody>
      </p:sp>
      <p:sp>
        <p:nvSpPr>
          <p:cNvPr id="48149" name="Rectangle 38"/>
          <p:cNvSpPr>
            <a:spLocks noChangeArrowheads="1"/>
          </p:cNvSpPr>
          <p:nvPr/>
        </p:nvSpPr>
        <p:spPr bwMode="auto">
          <a:xfrm>
            <a:off x="304800" y="685800"/>
            <a:ext cx="8458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Font typeface="Wingdings" pitchFamily="2" charset="2"/>
              <a:buNone/>
            </a:pPr>
            <a:r>
              <a:rPr lang="en-US" altLang="en-US" sz="1800" b="1">
                <a:solidFill>
                  <a:srgbClr val="000000"/>
                </a:solidFill>
                <a:latin typeface="Times New Roman" pitchFamily="18" charset="0"/>
              </a:rPr>
              <a:t>Keynesians</a:t>
            </a:r>
            <a:r>
              <a:rPr lang="en-US" altLang="en-US" sz="1800">
                <a:solidFill>
                  <a:srgbClr val="000000"/>
                </a:solidFill>
                <a:latin typeface="Times New Roman" pitchFamily="18" charset="0"/>
              </a:rPr>
              <a:t> intervene in the short-run to steer the economy back to full-employment. They pursue policies that close short-run recessionary and inflationary gaps. </a:t>
            </a:r>
          </a:p>
          <a:p>
            <a:pPr eaLnBrk="1" hangingPunct="1">
              <a:spcBef>
                <a:spcPct val="20000"/>
              </a:spcBef>
              <a:buFont typeface="Wingdings" pitchFamily="2" charset="2"/>
              <a:buNone/>
            </a:pPr>
            <a:r>
              <a:rPr lang="en-US" altLang="en-US" sz="1800" b="1">
                <a:solidFill>
                  <a:srgbClr val="000000"/>
                </a:solidFill>
                <a:latin typeface="Times New Roman" pitchFamily="18" charset="0"/>
              </a:rPr>
              <a:t>Hayekians</a:t>
            </a:r>
            <a:r>
              <a:rPr lang="en-US" altLang="en-US" sz="1800">
                <a:solidFill>
                  <a:srgbClr val="000000"/>
                </a:solidFill>
                <a:latin typeface="Times New Roman" pitchFamily="18" charset="0"/>
              </a:rPr>
              <a:t> are not concerned with short-run fluctuations, advocating instead for pro-growth, free-market (not pro-business) polices.</a:t>
            </a:r>
          </a:p>
        </p:txBody>
      </p:sp>
      <p:sp>
        <p:nvSpPr>
          <p:cNvPr id="130082" name="AutoShape 34"/>
          <p:cNvSpPr>
            <a:spLocks noChangeArrowheads="1"/>
          </p:cNvSpPr>
          <p:nvPr/>
        </p:nvSpPr>
        <p:spPr bwMode="auto">
          <a:xfrm>
            <a:off x="3405188" y="1447800"/>
            <a:ext cx="5562600" cy="990600"/>
          </a:xfrm>
          <a:prstGeom prst="cloudCallout">
            <a:avLst>
              <a:gd name="adj1" fmla="val 41436"/>
              <a:gd name="adj2" fmla="val 88462"/>
            </a:avLst>
          </a:prstGeom>
          <a:solidFill>
            <a:srgbClr val="AFD7FF"/>
          </a:solidFill>
          <a:ln w="9525">
            <a:solidFill>
              <a:schemeClr val="tx1"/>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800" b="1" dirty="0">
                <a:solidFill>
                  <a:srgbClr val="000000"/>
                </a:solidFill>
              </a:rPr>
              <a:t>Watch the </a:t>
            </a:r>
            <a:r>
              <a:rPr lang="en-US" altLang="en-US" sz="1800" b="1" dirty="0">
                <a:solidFill>
                  <a:srgbClr val="000000"/>
                </a:solidFill>
                <a:hlinkClick r:id="rId3"/>
              </a:rPr>
              <a:t>“Fear the boom and bust”</a:t>
            </a:r>
            <a:r>
              <a:rPr lang="en-US" altLang="en-US" sz="1800" b="1" dirty="0">
                <a:solidFill>
                  <a:srgbClr val="000000"/>
                </a:solidFill>
              </a:rPr>
              <a:t> </a:t>
            </a:r>
            <a:r>
              <a:rPr lang="en-US" altLang="en-US" sz="1800" b="1" dirty="0" smtClean="0">
                <a:solidFill>
                  <a:srgbClr val="000000"/>
                </a:solidFill>
              </a:rPr>
              <a:t>YouTube video</a:t>
            </a:r>
            <a:endParaRPr lang="en-US" altLang="en-US" sz="1800" b="1" dirty="0">
              <a:solidFill>
                <a:srgbClr val="000000"/>
              </a:solidFill>
            </a:endParaRPr>
          </a:p>
        </p:txBody>
      </p:sp>
      <p:sp>
        <p:nvSpPr>
          <p:cNvPr id="35" name="Rectangle 2"/>
          <p:cNvSpPr txBox="1">
            <a:spLocks noChangeArrowheads="1"/>
          </p:cNvSpPr>
          <p:nvPr/>
        </p:nvSpPr>
        <p:spPr bwMode="auto">
          <a:xfrm>
            <a:off x="457200" y="76200"/>
            <a:ext cx="822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a:solidFill>
                  <a:schemeClr val="tx2"/>
                </a:solidFill>
                <a:latin typeface="+mj-lt"/>
                <a:ea typeface="+mj-ea"/>
                <a:cs typeface="+mj-cs"/>
              </a:defRPr>
            </a:lvl1pPr>
            <a:lvl2pPr algn="ctr" rtl="0" eaLnBrk="0" fontAlgn="base" hangingPunct="0">
              <a:spcBef>
                <a:spcPct val="0"/>
              </a:spcBef>
              <a:spcAft>
                <a:spcPct val="0"/>
              </a:spcAft>
              <a:defRPr sz="2600" b="1">
                <a:solidFill>
                  <a:schemeClr val="tx2"/>
                </a:solidFill>
                <a:latin typeface="Times New Roman" pitchFamily="18" charset="0"/>
                <a:cs typeface="Arial" charset="0"/>
              </a:defRPr>
            </a:lvl2pPr>
            <a:lvl3pPr algn="ctr" rtl="0" eaLnBrk="0" fontAlgn="base" hangingPunct="0">
              <a:spcBef>
                <a:spcPct val="0"/>
              </a:spcBef>
              <a:spcAft>
                <a:spcPct val="0"/>
              </a:spcAft>
              <a:defRPr sz="2600" b="1">
                <a:solidFill>
                  <a:schemeClr val="tx2"/>
                </a:solidFill>
                <a:latin typeface="Times New Roman" pitchFamily="18" charset="0"/>
                <a:cs typeface="Arial" charset="0"/>
              </a:defRPr>
            </a:lvl3pPr>
            <a:lvl4pPr algn="ctr" rtl="0" eaLnBrk="0" fontAlgn="base" hangingPunct="0">
              <a:spcBef>
                <a:spcPct val="0"/>
              </a:spcBef>
              <a:spcAft>
                <a:spcPct val="0"/>
              </a:spcAft>
              <a:defRPr sz="2600" b="1">
                <a:solidFill>
                  <a:schemeClr val="tx2"/>
                </a:solidFill>
                <a:latin typeface="Times New Roman" pitchFamily="18" charset="0"/>
                <a:cs typeface="Arial" charset="0"/>
              </a:defRPr>
            </a:lvl4pPr>
            <a:lvl5pPr algn="ctr" rtl="0" eaLnBrk="0" fontAlgn="base" hangingPunct="0">
              <a:spcBef>
                <a:spcPct val="0"/>
              </a:spcBef>
              <a:spcAft>
                <a:spcPct val="0"/>
              </a:spcAft>
              <a:defRPr sz="2600" b="1">
                <a:solidFill>
                  <a:schemeClr val="tx2"/>
                </a:solidFill>
                <a:latin typeface="Times New Roman" pitchFamily="18" charset="0"/>
                <a:cs typeface="Arial" charset="0"/>
              </a:defRPr>
            </a:lvl5pPr>
            <a:lvl6pPr marL="457200" algn="ctr" rtl="0" fontAlgn="base">
              <a:spcBef>
                <a:spcPct val="0"/>
              </a:spcBef>
              <a:spcAft>
                <a:spcPct val="0"/>
              </a:spcAft>
              <a:defRPr sz="2600" b="1">
                <a:solidFill>
                  <a:schemeClr val="tx2"/>
                </a:solidFill>
                <a:latin typeface="Times New Roman" pitchFamily="18" charset="0"/>
                <a:cs typeface="Arial" charset="0"/>
              </a:defRPr>
            </a:lvl6pPr>
            <a:lvl7pPr marL="914400" algn="ctr" rtl="0" fontAlgn="base">
              <a:spcBef>
                <a:spcPct val="0"/>
              </a:spcBef>
              <a:spcAft>
                <a:spcPct val="0"/>
              </a:spcAft>
              <a:defRPr sz="2600" b="1">
                <a:solidFill>
                  <a:schemeClr val="tx2"/>
                </a:solidFill>
                <a:latin typeface="Times New Roman" pitchFamily="18" charset="0"/>
                <a:cs typeface="Arial" charset="0"/>
              </a:defRPr>
            </a:lvl7pPr>
            <a:lvl8pPr marL="1371600" algn="ctr" rtl="0" fontAlgn="base">
              <a:spcBef>
                <a:spcPct val="0"/>
              </a:spcBef>
              <a:spcAft>
                <a:spcPct val="0"/>
              </a:spcAft>
              <a:defRPr sz="2600" b="1">
                <a:solidFill>
                  <a:schemeClr val="tx2"/>
                </a:solidFill>
                <a:latin typeface="Times New Roman" pitchFamily="18" charset="0"/>
                <a:cs typeface="Arial" charset="0"/>
              </a:defRPr>
            </a:lvl8pPr>
            <a:lvl9pPr marL="1828800" algn="ctr" rtl="0" fontAlgn="base">
              <a:spcBef>
                <a:spcPct val="0"/>
              </a:spcBef>
              <a:spcAft>
                <a:spcPct val="0"/>
              </a:spcAft>
              <a:defRPr sz="2600" b="1">
                <a:solidFill>
                  <a:schemeClr val="tx2"/>
                </a:solidFill>
                <a:latin typeface="Times New Roman" pitchFamily="18" charset="0"/>
                <a:cs typeface="Arial" charset="0"/>
              </a:defRPr>
            </a:lvl9pPr>
          </a:lstStyle>
          <a:p>
            <a:pPr eaLnBrk="1" hangingPunct="1"/>
            <a:r>
              <a:rPr lang="en-US" altLang="en-US" kern="0" smtClean="0"/>
              <a:t>Monetary Policy</a:t>
            </a:r>
            <a:endParaRPr lang="en-US" altLang="en-US" kern="0" dirty="0" smtClean="0"/>
          </a:p>
        </p:txBody>
      </p:sp>
    </p:spTree>
    <p:extLst>
      <p:ext uri="{BB962C8B-B14F-4D97-AF65-F5344CB8AC3E}">
        <p14:creationId xmlns:p14="http://schemas.microsoft.com/office/powerpoint/2010/main" val="2886178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3.33333E-6 9.82659E-7 L 0.11667 9.82659E-7 " pathEditMode="relative" rAng="0" ptsTypes="AA">
                                      <p:cBhvr>
                                        <p:cTn id="6" dur="20000" fill="hold"/>
                                        <p:tgtEl>
                                          <p:spTgt spid="130051"/>
                                        </p:tgtEl>
                                        <p:attrNameLst>
                                          <p:attrName>ppt_x</p:attrName>
                                          <p:attrName>ppt_y</p:attrName>
                                        </p:attrNameLst>
                                      </p:cBhvr>
                                      <p:rCtr x="5833" y="0"/>
                                    </p:animMotion>
                                  </p:childTnLst>
                                </p:cTn>
                              </p:par>
                              <p:par>
                                <p:cTn id="7" presetID="0" presetClass="path" presetSubtype="0" accel="50000" decel="50000" fill="hold" nodeType="withEffect">
                                  <p:stCondLst>
                                    <p:cond delay="0"/>
                                  </p:stCondLst>
                                  <p:childTnLst>
                                    <p:animMotion origin="layout" path="M 8.33333E-6 -1.15607E-6 L 0.03889 -0.02035 L 0.01528 -0.00902 L 0.06094 -0.03168 L 0.02882 -0.02497 L 0.07622 -0.04971 L 0.05244 -0.02729 L 0.10157 -0.06775 L 0.07448 -0.05434 L 0.12032 -0.06775 L 0.09323 -0.07006 L 0.12709 -0.09041 " pathEditMode="relative" ptsTypes="AAAAAAAAAAAA">
                                      <p:cBhvr>
                                        <p:cTn id="8" dur="16000" fill="hold"/>
                                        <p:tgtEl>
                                          <p:spTgt spid="2"/>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00625 0.00417 L 0.02291 -0.02543 L 0.03507 -0.02913 L 0.03698 -0.0356 L 0.06059 -0.04763 L 0.08003 -0.06612 L 0.09948 -0.07907 L 0.10746 -0.07445 L 0.11632 -0.07722 L 0.12899 -0.09017 L 0.13645 -0.09294 L 0.14843 -0.10982 L 0.1552 -0.1163 L 0.16458 -0.11722 L 0.18073 -0.13849 L 0.1901 -0.15144 L 0.20208 -0.16531 L 0.21632 -0.18751 L 0.22031 -0.19306 L 0.22361 -0.20138 L 0.23698 -0.20231 L 0.24913 -0.21156 L 0.25711 -0.21156 L 0.2625 -0.21988 L 0.28402 -0.25132 L 0.29201 -0.25502 L 0.2927 -0.26335 L 0.30156 -0.26335 L 0.31562 -0.27907 L 0.32361 -0.27815 L 0.33229 -0.25965 L 0.33836 -0.25965 L 0.34236 -0.26797 L 0.35191 -0.2763 " pathEditMode="relative" rAng="0" ptsTypes="AAAAAAAAAAAAAAAAAAAAAAAAAAAAAAAAAA">
                                      <p:cBhvr>
                                        <p:cTn id="10" dur="20000" fill="hold"/>
                                        <p:tgtEl>
                                          <p:spTgt spid="130071"/>
                                        </p:tgtEl>
                                        <p:attrNameLst>
                                          <p:attrName>ppt_x</p:attrName>
                                          <p:attrName>ppt_y</p:attrName>
                                        </p:attrNameLst>
                                      </p:cBhvr>
                                      <p:rCtr x="17274" y="-14173"/>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0073"/>
                                        </p:tgtEl>
                                        <p:attrNameLst>
                                          <p:attrName>style.visibility</p:attrName>
                                        </p:attrNameLst>
                                      </p:cBhvr>
                                      <p:to>
                                        <p:strVal val="visible"/>
                                      </p:to>
                                    </p:set>
                                    <p:animEffect transition="in" filter="wipe(left)">
                                      <p:cBhvr>
                                        <p:cTn id="15" dur="500"/>
                                        <p:tgtEl>
                                          <p:spTgt spid="13007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nodeType="clickEffect">
                                  <p:stCondLst>
                                    <p:cond delay="0"/>
                                  </p:stCondLst>
                                  <p:childTnLst>
                                    <p:set>
                                      <p:cBhvr>
                                        <p:cTn id="19" dur="1" fill="hold">
                                          <p:stCondLst>
                                            <p:cond delay="0"/>
                                          </p:stCondLst>
                                        </p:cTn>
                                        <p:tgtEl>
                                          <p:spTgt spid="3"/>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130071"/>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130073"/>
                                        </p:tgtEl>
                                        <p:attrNameLst>
                                          <p:attrName>style.visibility</p:attrName>
                                        </p:attrNameLst>
                                      </p:cBhvr>
                                      <p:to>
                                        <p:strVal val="hidden"/>
                                      </p:to>
                                    </p:set>
                                  </p:childTnLst>
                                </p:cTn>
                              </p:par>
                              <p:par>
                                <p:cTn id="24" presetID="1" presetClass="entr" presetSubtype="0" fill="hold" grpId="0" nodeType="withEffect">
                                  <p:stCondLst>
                                    <p:cond delay="0"/>
                                  </p:stCondLst>
                                  <p:childTnLst>
                                    <p:set>
                                      <p:cBhvr>
                                        <p:cTn id="25" dur="1" fill="hold">
                                          <p:stCondLst>
                                            <p:cond delay="0"/>
                                          </p:stCondLst>
                                        </p:cTn>
                                        <p:tgtEl>
                                          <p:spTgt spid="130088"/>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130079"/>
                                        </p:tgtEl>
                                        <p:attrNameLst>
                                          <p:attrName>style.visibility</p:attrName>
                                        </p:attrNameLst>
                                      </p:cBhvr>
                                      <p:to>
                                        <p:strVal val="visible"/>
                                      </p:to>
                                    </p:set>
                                    <p:animEffect transition="in" filter="wipe(down)">
                                      <p:cBhvr>
                                        <p:cTn id="28" dur="500"/>
                                        <p:tgtEl>
                                          <p:spTgt spid="13007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30072"/>
                                        </p:tgtEl>
                                        <p:attrNameLst>
                                          <p:attrName>style.visibility</p:attrName>
                                        </p:attrNameLst>
                                      </p:cBhvr>
                                      <p:to>
                                        <p:strVal val="visible"/>
                                      </p:to>
                                    </p:set>
                                    <p:animEffect transition="in" filter="wipe(down)">
                                      <p:cBhvr>
                                        <p:cTn id="31" dur="500"/>
                                        <p:tgtEl>
                                          <p:spTgt spid="13007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3008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30081"/>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300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73" grpId="0" animBg="1"/>
      <p:bldP spid="130073" grpId="1" animBg="1"/>
      <p:bldP spid="130088" grpId="0" animBg="1"/>
      <p:bldP spid="130051" grpId="0" animBg="1"/>
      <p:bldP spid="130071" grpId="0" animBg="1"/>
      <p:bldP spid="130071" grpId="1" animBg="1"/>
      <p:bldP spid="130072" grpId="0" animBg="1"/>
      <p:bldP spid="130079" grpId="0" animBg="1"/>
      <p:bldP spid="130080" grpId="0"/>
      <p:bldP spid="130081" grpId="0"/>
      <p:bldP spid="130082" grpId="0" animBg="1"/>
    </p:bldLst>
  </p:timing>
</p:sld>
</file>

<file path=ppt/theme/theme1.xml><?xml version="1.0" encoding="utf-8"?>
<a:theme xmlns:a="http://schemas.openxmlformats.org/drawingml/2006/main" name="4_newdesign">
  <a:themeElements>
    <a:clrScheme name="4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0066FF"/>
      </a:folHlink>
    </a:clrScheme>
    <a:fontScheme name="4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4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4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0066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Custom Design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0066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newdesign">
  <a:themeElements>
    <a:clrScheme name="5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5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0066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newdesign">
  <a:themeElements>
    <a:clrScheme name="6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new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6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6_new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0066FF"/>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FF0000"/>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Foundations 2e</Template>
  <TotalTime>6780</TotalTime>
  <Words>2946</Words>
  <Application>Microsoft Office PowerPoint</Application>
  <PresentationFormat>On-screen Show (4:3)</PresentationFormat>
  <Paragraphs>898</Paragraphs>
  <Slides>38</Slides>
  <Notes>24</Notes>
  <HiddenSlides>0</HiddenSlides>
  <MMClips>0</MMClips>
  <ScaleCrop>false</ScaleCrop>
  <HeadingPairs>
    <vt:vector size="6" baseType="variant">
      <vt:variant>
        <vt:lpstr>Theme</vt:lpstr>
      </vt:variant>
      <vt:variant>
        <vt:i4>5</vt:i4>
      </vt:variant>
      <vt:variant>
        <vt:lpstr>Embedded OLE Servers</vt:lpstr>
      </vt:variant>
      <vt:variant>
        <vt:i4>1</vt:i4>
      </vt:variant>
      <vt:variant>
        <vt:lpstr>Slide Titles</vt:lpstr>
      </vt:variant>
      <vt:variant>
        <vt:i4>38</vt:i4>
      </vt:variant>
    </vt:vector>
  </HeadingPairs>
  <TitlesOfParts>
    <vt:vector size="44" baseType="lpstr">
      <vt:lpstr>4_newdesign</vt:lpstr>
      <vt:lpstr>4_Custom Design</vt:lpstr>
      <vt:lpstr>5_newdesign</vt:lpstr>
      <vt:lpstr>6_newdesign</vt:lpstr>
      <vt:lpstr>Default Design</vt:lpstr>
      <vt:lpstr>Equation</vt:lpstr>
      <vt:lpstr>PowerPoint Presentation</vt:lpstr>
      <vt:lpstr>GDP</vt:lpstr>
      <vt:lpstr>GDP</vt:lpstr>
      <vt:lpstr>PowerPoint Presentation</vt:lpstr>
      <vt:lpstr>PowerPoint Presentation</vt:lpstr>
      <vt:lpstr>Price Level</vt:lpstr>
      <vt:lpstr>Price Level</vt:lpstr>
      <vt:lpstr>Price Level</vt:lpstr>
      <vt:lpstr>Price Level</vt:lpstr>
      <vt:lpstr>Price Level</vt:lpstr>
      <vt:lpstr>Price Level</vt:lpstr>
      <vt:lpstr>Price Level</vt:lpstr>
      <vt:lpstr>Inflation and Economic Growth</vt:lpstr>
      <vt:lpstr>Inflation and Economic Growth</vt:lpstr>
      <vt:lpstr>Real Interest Rate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Monetary Policy</vt:lpstr>
      <vt:lpstr>Monetary Policy</vt:lpstr>
      <vt:lpstr>Monetary Policy</vt:lpstr>
      <vt:lpstr>Monetary Policy</vt:lpstr>
      <vt:lpstr>Monetary Policy</vt:lpstr>
      <vt:lpstr>Monetary Policy</vt:lpstr>
      <vt:lpstr>Monetary Policy</vt:lpstr>
      <vt:lpstr>Monetary Policy</vt:lpstr>
      <vt:lpstr>Monetary Policy</vt:lpstr>
      <vt:lpstr>Monetary Policy</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dc:title>
  <dc:creator>Michael Parkin</dc:creator>
  <cp:lastModifiedBy>Anyone</cp:lastModifiedBy>
  <cp:revision>230</cp:revision>
  <dcterms:created xsi:type="dcterms:W3CDTF">2000-11-24T17:02:06Z</dcterms:created>
  <dcterms:modified xsi:type="dcterms:W3CDTF">2015-08-25T23:26:16Z</dcterms:modified>
</cp:coreProperties>
</file>