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"/>
  </p:notesMasterIdLst>
  <p:sldIdLst>
    <p:sldId id="256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09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F0992-9609-4607-B0A3-D8417B2D3DD2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66C16-4AD7-4CC6-8602-55A86CF2C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185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224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06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39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602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480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751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440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819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591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70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830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2832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47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6068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191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191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73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114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2706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01998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5433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16198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3127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"/>
            <a:ext cx="213360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76200"/>
            <a:ext cx="624840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4809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76200"/>
            <a:ext cx="82296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4800" y="3886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886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130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739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19200"/>
            <a:ext cx="85344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8677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ú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­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­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­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600200"/>
            <a:ext cx="8915400" cy="1470025"/>
          </a:xfrm>
        </p:spPr>
        <p:txBody>
          <a:bodyPr/>
          <a:lstStyle/>
          <a:p>
            <a:r>
              <a:rPr lang="en-US" altLang="en-US" kern="0" dirty="0" smtClean="0">
                <a:solidFill>
                  <a:srgbClr val="000000"/>
                </a:solidFill>
                <a:ea typeface="ヒラギノ角ゴ Pro W3" pitchFamily="-65" charset="-128"/>
              </a:rPr>
              <a:t>Primary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6670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Jill Student</a:t>
            </a:r>
          </a:p>
          <a:p>
            <a:r>
              <a:rPr lang="en-US" dirty="0" smtClean="0"/>
              <a:t>Jack </a:t>
            </a:r>
            <a:r>
              <a:rPr lang="en-US" dirty="0" err="1" smtClean="0"/>
              <a:t>Deskoccupier</a:t>
            </a:r>
            <a:endParaRPr lang="en-US" dirty="0" smtClean="0"/>
          </a:p>
          <a:p>
            <a:r>
              <a:rPr lang="en-US" dirty="0" smtClean="0"/>
              <a:t>Dan </a:t>
            </a:r>
            <a:r>
              <a:rPr lang="en-US" dirty="0" err="1" smtClean="0"/>
              <a:t>Intheclouds</a:t>
            </a:r>
            <a:endParaRPr lang="en-US" dirty="0" smtClean="0"/>
          </a:p>
          <a:p>
            <a:r>
              <a:rPr lang="en-US" dirty="0" smtClean="0"/>
              <a:t>Joanie </a:t>
            </a:r>
            <a:r>
              <a:rPr lang="en-US" dirty="0" err="1" smtClean="0"/>
              <a:t>Willgraduatesoon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Austrian Economics</a:t>
            </a:r>
          </a:p>
          <a:p>
            <a:r>
              <a:rPr lang="en-US" dirty="0" smtClean="0"/>
              <a:t>May Term 2015</a:t>
            </a:r>
          </a:p>
          <a:p>
            <a:r>
              <a:rPr lang="en-US" dirty="0" smtClean="0"/>
              <a:t>Professor Hal Snarr</a:t>
            </a:r>
          </a:p>
          <a:p>
            <a:r>
              <a:rPr lang="en-US" dirty="0" smtClean="0"/>
              <a:t>Westminster College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289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Line 18"/>
          <p:cNvSpPr>
            <a:spLocks noChangeShapeType="1"/>
          </p:cNvSpPr>
          <p:nvPr/>
        </p:nvSpPr>
        <p:spPr bwMode="auto">
          <a:xfrm>
            <a:off x="4811711" y="43815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8" name="Line 20"/>
          <p:cNvSpPr>
            <a:spLocks noChangeShapeType="1"/>
          </p:cNvSpPr>
          <p:nvPr/>
        </p:nvSpPr>
        <p:spPr bwMode="auto">
          <a:xfrm>
            <a:off x="4826000" y="4381500"/>
            <a:ext cx="0" cy="2057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1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2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3" name="Line 12"/>
          <p:cNvSpPr>
            <a:spLocks noChangeAspect="1" noChangeShapeType="1"/>
          </p:cNvSpPr>
          <p:nvPr/>
        </p:nvSpPr>
        <p:spPr bwMode="auto">
          <a:xfrm>
            <a:off x="2997200" y="3009900"/>
            <a:ext cx="2632075" cy="27543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4" name="Rectangle 13"/>
          <p:cNvSpPr>
            <a:spLocks noChangeArrowheads="1"/>
          </p:cNvSpPr>
          <p:nvPr/>
        </p:nvSpPr>
        <p:spPr bwMode="auto">
          <a:xfrm>
            <a:off x="3540125" y="27495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59405" name="Text Box 14"/>
          <p:cNvSpPr txBox="1">
            <a:spLocks noChangeArrowheads="1"/>
          </p:cNvSpPr>
          <p:nvPr/>
        </p:nvSpPr>
        <p:spPr bwMode="auto">
          <a:xfrm>
            <a:off x="4597400" y="65151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>
                <a:cs typeface="Times New Roman" panose="02020603050405020304" pitchFamily="18" charset="0"/>
              </a:rPr>
              <a:t>28</a:t>
            </a:r>
            <a:endParaRPr kumimoji="0" lang="en-US" altLang="en-US" sz="1600" b="0" dirty="0"/>
          </a:p>
        </p:txBody>
      </p:sp>
      <p:sp>
        <p:nvSpPr>
          <p:cNvPr id="59406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59407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59412" name="Text Box 23"/>
          <p:cNvSpPr txBox="1">
            <a:spLocks noChangeArrowheads="1"/>
          </p:cNvSpPr>
          <p:nvPr/>
        </p:nvSpPr>
        <p:spPr bwMode="auto">
          <a:xfrm>
            <a:off x="5556250" y="56769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58842" y="1038195"/>
            <a:ext cx="21916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Open Market Sale</a:t>
            </a:r>
          </a:p>
        </p:txBody>
      </p:sp>
      <p:sp>
        <p:nvSpPr>
          <p:cNvPr id="37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5875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kumimoji="0" lang="en-US" altLang="en-US" sz="1600" b="0" dirty="0" smtClean="0"/>
              <a:t>In normal mode with </a:t>
            </a:r>
            <a:r>
              <a:rPr kumimoji="0" lang="en-US" altLang="en-US" sz="1600" b="0" i="1" dirty="0" smtClean="0"/>
              <a:t>i</a:t>
            </a:r>
            <a:r>
              <a:rPr kumimoji="0" lang="en-US" altLang="en-US" sz="1600" b="0" i="1" baseline="-25000" dirty="0" smtClean="0"/>
              <a:t>d</a:t>
            </a:r>
            <a:r>
              <a:rPr kumimoji="0" lang="en-US" altLang="en-US" sz="1600" b="0" dirty="0" smtClean="0"/>
              <a:t> = 3% and the target </a:t>
            </a:r>
            <a:r>
              <a:rPr kumimoji="0" lang="en-US" altLang="en-US" sz="1600" b="0" i="1" dirty="0" err="1" smtClean="0"/>
              <a:t>i</a:t>
            </a:r>
            <a:r>
              <a:rPr kumimoji="0" lang="en-US" altLang="en-US" sz="1600" b="0" i="1" baseline="-25000" dirty="0" err="1" smtClean="0"/>
              <a:t>ff</a:t>
            </a:r>
            <a:r>
              <a:rPr kumimoji="0" lang="en-US" altLang="en-US" sz="1600" b="0" i="1" baseline="-25000" dirty="0" smtClean="0"/>
              <a:t> </a:t>
            </a:r>
            <a:r>
              <a:rPr kumimoji="0" lang="en-US" altLang="en-US" sz="1600" b="0" dirty="0" smtClean="0"/>
              <a:t>= 2%, the equilibrium quantity of reserves equals $28b</a:t>
            </a:r>
          </a:p>
          <a:p>
            <a:pPr marL="828675" lvl="1" indent="-371475">
              <a:spcBef>
                <a:spcPts val="0"/>
              </a:spcBef>
            </a:pPr>
            <a:r>
              <a:rPr kumimoji="0" lang="en-US" altLang="en-US" sz="1600" b="0" kern="0" dirty="0" smtClean="0">
                <a:solidFill>
                  <a:srgbClr val="FF0000"/>
                </a:solidFill>
              </a:rPr>
              <a:t>The Fed announces it will raise the target federal funds rate to 3%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FF0000"/>
                </a:solidFill>
              </a:rPr>
              <a:t>It does this by selling $1b worth of bonds to banks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>
                <a:solidFill>
                  <a:srgbClr val="FF0000"/>
                </a:solidFill>
              </a:rPr>
              <a:t>Since the Fed sets </a:t>
            </a:r>
            <a:r>
              <a:rPr lang="en-US" altLang="en-US" sz="1600" b="0" i="1" kern="0" dirty="0">
                <a:solidFill>
                  <a:srgbClr val="FF0000"/>
                </a:solidFill>
              </a:rPr>
              <a:t>i</a:t>
            </a:r>
            <a:r>
              <a:rPr lang="en-US" altLang="en-US" sz="1600" b="0" i="1" kern="0" baseline="-25000" dirty="0">
                <a:solidFill>
                  <a:srgbClr val="FF0000"/>
                </a:solidFill>
              </a:rPr>
              <a:t>d</a:t>
            </a:r>
            <a:r>
              <a:rPr lang="en-US" altLang="en-US" sz="1600" b="0" i="1" kern="0" dirty="0">
                <a:solidFill>
                  <a:srgbClr val="FF0000"/>
                </a:solidFill>
              </a:rPr>
              <a:t> </a:t>
            </a:r>
            <a:r>
              <a:rPr lang="en-US" altLang="en-US" sz="1600" b="0" kern="0" dirty="0">
                <a:solidFill>
                  <a:srgbClr val="FF0000"/>
                </a:solidFill>
              </a:rPr>
              <a:t>one pct. point higher than its target, it announces </a:t>
            </a:r>
            <a:r>
              <a:rPr lang="en-US" altLang="en-US" sz="1600" b="0" i="1" kern="0" dirty="0">
                <a:solidFill>
                  <a:srgbClr val="FF0000"/>
                </a:solidFill>
              </a:rPr>
              <a:t>i</a:t>
            </a:r>
            <a:r>
              <a:rPr lang="en-US" altLang="en-US" sz="1600" b="0" i="1" kern="0" baseline="-25000" dirty="0">
                <a:solidFill>
                  <a:srgbClr val="FF0000"/>
                </a:solidFill>
              </a:rPr>
              <a:t>d</a:t>
            </a:r>
            <a:r>
              <a:rPr lang="en-US" altLang="en-US" sz="1600" b="0" kern="0" dirty="0">
                <a:solidFill>
                  <a:srgbClr val="FF0000"/>
                </a:solidFill>
              </a:rPr>
              <a:t> is now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4%.</a:t>
            </a:r>
            <a:endParaRPr lang="en-US" altLang="en-US" sz="1600" b="0" kern="0" dirty="0">
              <a:solidFill>
                <a:srgbClr val="FF000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526324" y="3875087"/>
            <a:ext cx="3634892" cy="2881313"/>
            <a:chOff x="2526324" y="3849687"/>
            <a:chExt cx="3634892" cy="2881313"/>
          </a:xfrm>
        </p:grpSpPr>
        <p:sp>
          <p:nvSpPr>
            <p:cNvPr id="30" name="Text Box 31"/>
            <p:cNvSpPr txBox="1">
              <a:spLocks noChangeArrowheads="1"/>
            </p:cNvSpPr>
            <p:nvPr/>
          </p:nvSpPr>
          <p:spPr bwMode="auto">
            <a:xfrm>
              <a:off x="4005263" y="6502400"/>
              <a:ext cx="6858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0" lang="en-US" altLang="en-US" sz="1600" b="0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27</a:t>
              </a:r>
              <a:endParaRPr kumimoji="0" lang="en-US" altLang="en-US" sz="1600" b="0" dirty="0">
                <a:solidFill>
                  <a:srgbClr val="FF0000"/>
                </a:solidFill>
              </a:endParaRPr>
            </a:p>
          </p:txBody>
        </p:sp>
        <p:sp>
          <p:nvSpPr>
            <p:cNvPr id="31" name="Line 26"/>
            <p:cNvSpPr>
              <a:spLocks noChangeShapeType="1"/>
            </p:cNvSpPr>
            <p:nvPr/>
          </p:nvSpPr>
          <p:spPr bwMode="auto">
            <a:xfrm flipH="1">
              <a:off x="2865437" y="4387485"/>
              <a:ext cx="1463040" cy="0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prstDash val="dash"/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4" name="Text Box 27"/>
            <p:cNvSpPr txBox="1">
              <a:spLocks noChangeArrowheads="1"/>
            </p:cNvSpPr>
            <p:nvPr/>
          </p:nvSpPr>
          <p:spPr bwMode="auto">
            <a:xfrm>
              <a:off x="2526324" y="4280883"/>
              <a:ext cx="457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en-US" altLang="en-US" sz="1600" b="0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3</a:t>
              </a:r>
              <a:endParaRPr kumimoji="0" lang="en-US" altLang="en-US" sz="1600" b="0" dirty="0">
                <a:solidFill>
                  <a:srgbClr val="FF0000"/>
                </a:solidFill>
              </a:endParaRPr>
            </a:p>
          </p:txBody>
        </p:sp>
        <p:sp>
          <p:nvSpPr>
            <p:cNvPr id="25" name="Line 2"/>
            <p:cNvSpPr>
              <a:spLocks noChangeShapeType="1"/>
            </p:cNvSpPr>
            <p:nvPr/>
          </p:nvSpPr>
          <p:spPr bwMode="auto">
            <a:xfrm>
              <a:off x="4344503" y="3871913"/>
              <a:ext cx="0" cy="256032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6" name="Line 3"/>
            <p:cNvSpPr>
              <a:spLocks noChangeShapeType="1"/>
            </p:cNvSpPr>
            <p:nvPr/>
          </p:nvSpPr>
          <p:spPr bwMode="auto">
            <a:xfrm>
              <a:off x="4332416" y="3849687"/>
              <a:ext cx="1828800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39" name="Line 4"/>
          <p:cNvSpPr>
            <a:spLocks noChangeShapeType="1"/>
          </p:cNvSpPr>
          <p:nvPr/>
        </p:nvSpPr>
        <p:spPr bwMode="auto">
          <a:xfrm flipH="1">
            <a:off x="2844800" y="4914900"/>
            <a:ext cx="19812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" name="Text Box 21"/>
          <p:cNvSpPr txBox="1">
            <a:spLocks noChangeArrowheads="1"/>
          </p:cNvSpPr>
          <p:nvPr/>
        </p:nvSpPr>
        <p:spPr bwMode="auto">
          <a:xfrm>
            <a:off x="6121400" y="4229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41" name="Text Box 22"/>
          <p:cNvSpPr txBox="1">
            <a:spLocks noChangeArrowheads="1"/>
          </p:cNvSpPr>
          <p:nvPr/>
        </p:nvSpPr>
        <p:spPr bwMode="auto">
          <a:xfrm>
            <a:off x="2530475" y="47625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Primary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076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6" name="Text Box 50"/>
          <p:cNvSpPr txBox="1">
            <a:spLocks noChangeArrowheads="1"/>
          </p:cNvSpPr>
          <p:nvPr/>
        </p:nvSpPr>
        <p:spPr bwMode="auto">
          <a:xfrm>
            <a:off x="4841629" y="6494583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500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62477" name="Text Box 51"/>
          <p:cNvSpPr txBox="1">
            <a:spLocks noChangeArrowheads="1"/>
          </p:cNvSpPr>
          <p:nvPr/>
        </p:nvSpPr>
        <p:spPr bwMode="auto">
          <a:xfrm>
            <a:off x="2315306" y="4818183"/>
            <a:ext cx="685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3.85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62478" name="Line 52"/>
          <p:cNvSpPr>
            <a:spLocks noChangeShapeType="1"/>
          </p:cNvSpPr>
          <p:nvPr/>
        </p:nvSpPr>
        <p:spPr bwMode="auto">
          <a:xfrm>
            <a:off x="3059722" y="3505810"/>
            <a:ext cx="2819400" cy="2057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79" name="Line 53"/>
          <p:cNvSpPr>
            <a:spLocks noChangeShapeType="1"/>
          </p:cNvSpPr>
          <p:nvPr/>
        </p:nvSpPr>
        <p:spPr bwMode="auto">
          <a:xfrm>
            <a:off x="5081952" y="3522783"/>
            <a:ext cx="0" cy="2895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80" name="Text Box 54"/>
          <p:cNvSpPr txBox="1">
            <a:spLocks noChangeArrowheads="1"/>
          </p:cNvSpPr>
          <p:nvPr/>
        </p:nvSpPr>
        <p:spPr bwMode="auto">
          <a:xfrm>
            <a:off x="4841629" y="3217983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MS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2481" name="Text Box 55"/>
          <p:cNvSpPr txBox="1">
            <a:spLocks noChangeArrowheads="1"/>
          </p:cNvSpPr>
          <p:nvPr/>
        </p:nvSpPr>
        <p:spPr bwMode="auto">
          <a:xfrm>
            <a:off x="5726723" y="5656383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MD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2483" name="Line 57"/>
          <p:cNvSpPr>
            <a:spLocks noChangeShapeType="1"/>
          </p:cNvSpPr>
          <p:nvPr/>
        </p:nvSpPr>
        <p:spPr bwMode="auto">
          <a:xfrm flipH="1">
            <a:off x="2860429" y="4970583"/>
            <a:ext cx="2209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315306" y="3522783"/>
            <a:ext cx="2754923" cy="3276600"/>
            <a:chOff x="2315306" y="3522783"/>
            <a:chExt cx="2754923" cy="3276600"/>
          </a:xfrm>
        </p:grpSpPr>
        <p:sp>
          <p:nvSpPr>
            <p:cNvPr id="101422" name="Line 46"/>
            <p:cNvSpPr>
              <a:spLocks noChangeShapeType="1"/>
            </p:cNvSpPr>
            <p:nvPr/>
          </p:nvSpPr>
          <p:spPr bwMode="auto">
            <a:xfrm flipH="1" flipV="1">
              <a:off x="4428388" y="3522783"/>
              <a:ext cx="0" cy="289560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1432" name="Line 56"/>
            <p:cNvSpPr>
              <a:spLocks noChangeShapeType="1"/>
            </p:cNvSpPr>
            <p:nvPr/>
          </p:nvSpPr>
          <p:spPr bwMode="auto">
            <a:xfrm flipH="1">
              <a:off x="2860429" y="4489571"/>
              <a:ext cx="1554480" cy="0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prstDash val="dash"/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1435" name="Text Box 59"/>
            <p:cNvSpPr txBox="1">
              <a:spLocks noChangeArrowheads="1"/>
            </p:cNvSpPr>
            <p:nvPr/>
          </p:nvSpPr>
          <p:spPr bwMode="auto">
            <a:xfrm>
              <a:off x="4232029" y="6494583"/>
              <a:ext cx="8382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en-US" altLang="en-US" sz="1600" b="0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490</a:t>
              </a:r>
              <a:endParaRPr kumimoji="0" lang="en-US" altLang="en-US" sz="1600" b="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01436" name="Text Box 60"/>
            <p:cNvSpPr txBox="1">
              <a:spLocks noChangeArrowheads="1"/>
            </p:cNvSpPr>
            <p:nvPr/>
          </p:nvSpPr>
          <p:spPr bwMode="auto">
            <a:xfrm>
              <a:off x="2315306" y="4386383"/>
              <a:ext cx="8382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en-US" altLang="en-US" sz="1600" b="0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5.03</a:t>
              </a:r>
              <a:endParaRPr kumimoji="0" lang="en-US" altLang="en-US" sz="1600" b="0" baseline="-25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5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With $1b fewer bonds in the </a:t>
            </a:r>
            <a:r>
              <a:rPr lang="en-US" altLang="en-US" sz="1600" b="0" kern="0" dirty="0"/>
              <a:t>banking </a:t>
            </a:r>
            <a:r>
              <a:rPr lang="en-US" altLang="en-US" sz="1600" b="0" kern="0" dirty="0" smtClean="0"/>
              <a:t>system,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MS decreases by $10b (= 1 × </a:t>
            </a:r>
            <a:r>
              <a:rPr lang="en-US" altLang="en-US" sz="1600" b="0" i="1" kern="0" dirty="0" smtClean="0">
                <a:solidFill>
                  <a:srgbClr val="FF0000"/>
                </a:solidFill>
              </a:rPr>
              <a:t>m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)</a:t>
            </a:r>
            <a:r>
              <a:rPr lang="en-US" altLang="en-US" sz="1600" b="0" kern="0" dirty="0">
                <a:solidFill>
                  <a:srgbClr val="FF0000"/>
                </a:solidFill>
              </a:rPr>
              <a:t> via d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ecreased lending, and the nominal rate rises to 5.03%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FF0000"/>
                </a:solidFill>
              </a:rPr>
              <a:t>If </a:t>
            </a:r>
            <a:r>
              <a:rPr lang="en-US" altLang="en-US" sz="1600" b="0" kern="0" dirty="0">
                <a:solidFill>
                  <a:srgbClr val="FF0000"/>
                </a:solidFill>
              </a:rPr>
              <a:t>inflation remains unchanged, r will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rise by 1.18 pct. points.</a:t>
            </a:r>
            <a:endParaRPr lang="en-US" altLang="en-US" sz="1600" b="0" kern="0" dirty="0">
              <a:solidFill>
                <a:srgbClr val="FF0000"/>
              </a:solidFill>
            </a:endParaRPr>
          </a:p>
        </p:txBody>
      </p:sp>
      <p:sp>
        <p:nvSpPr>
          <p:cNvPr id="28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3540125" y="2746316"/>
            <a:ext cx="1864613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Market for money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58842" y="1038195"/>
            <a:ext cx="21916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Open Market Sale</a:t>
            </a:r>
          </a:p>
        </p:txBody>
      </p:sp>
      <p:sp>
        <p:nvSpPr>
          <p:cNvPr id="23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Primary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529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In the Aggregate Market Model, if </a:t>
            </a:r>
            <a:r>
              <a:rPr lang="en-US" altLang="en-US" sz="1600" b="0" i="1" kern="0" dirty="0" smtClean="0"/>
              <a:t>r</a:t>
            </a:r>
            <a:r>
              <a:rPr lang="en-US" altLang="en-US" sz="1600" b="0" kern="0" dirty="0" smtClean="0"/>
              <a:t> rises by 1.18 pct. points,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AD decreases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i="1" kern="0" dirty="0" smtClean="0">
                <a:solidFill>
                  <a:srgbClr val="FF0000"/>
                </a:solidFill>
              </a:rPr>
              <a:t>u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 rises to </a:t>
            </a:r>
            <a:r>
              <a:rPr lang="en-US" altLang="en-US" sz="1600" b="0" i="1" kern="0" dirty="0" smtClean="0">
                <a:solidFill>
                  <a:srgbClr val="FF0000"/>
                </a:solidFill>
              </a:rPr>
              <a:t>u</a:t>
            </a:r>
            <a:r>
              <a:rPr lang="en-US" altLang="en-US" sz="1600" b="0" i="1" kern="0" baseline="-25000" dirty="0" smtClean="0">
                <a:solidFill>
                  <a:srgbClr val="FF0000"/>
                </a:solidFill>
              </a:rPr>
              <a:t>n</a:t>
            </a:r>
            <a:r>
              <a:rPr lang="en-US" altLang="en-US" sz="1600" b="0" kern="0" dirty="0">
                <a:solidFill>
                  <a:srgbClr val="FF0000"/>
                </a:solidFill>
              </a:rPr>
              <a:t>, Real GDP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falls down to its potential level, and the price level falls to 225</a:t>
            </a:r>
            <a:endParaRPr lang="en-US" altLang="en-US" sz="1600" b="0" kern="0" dirty="0"/>
          </a:p>
        </p:txBody>
      </p:sp>
      <p:sp>
        <p:nvSpPr>
          <p:cNvPr id="28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3540125" y="2746316"/>
            <a:ext cx="2531462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Aggregate Market Model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20" name="Line 23"/>
          <p:cNvSpPr>
            <a:spLocks noChangeShapeType="1"/>
          </p:cNvSpPr>
          <p:nvPr/>
        </p:nvSpPr>
        <p:spPr bwMode="auto">
          <a:xfrm flipH="1">
            <a:off x="3251200" y="3771900"/>
            <a:ext cx="2819400" cy="2362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5108575" y="644109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16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31" name="Line 29"/>
          <p:cNvSpPr>
            <a:spLocks noChangeShapeType="1"/>
          </p:cNvSpPr>
          <p:nvPr/>
        </p:nvSpPr>
        <p:spPr bwMode="auto">
          <a:xfrm>
            <a:off x="2851150" y="3086100"/>
            <a:ext cx="2819400" cy="1600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2" name="Line 30"/>
          <p:cNvSpPr>
            <a:spLocks noChangeShapeType="1"/>
          </p:cNvSpPr>
          <p:nvPr/>
        </p:nvSpPr>
        <p:spPr bwMode="auto">
          <a:xfrm>
            <a:off x="4927600" y="3543300"/>
            <a:ext cx="0" cy="2895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4749800" y="644109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cs typeface="Times New Roman" panose="02020603050405020304" pitchFamily="18" charset="0"/>
              </a:rPr>
              <a:t>15</a:t>
            </a:r>
            <a:endParaRPr kumimoji="0" lang="en-US" altLang="en-US" sz="1600" b="0" baseline="-25000" dirty="0"/>
          </a:p>
        </p:txBody>
      </p:sp>
      <p:sp>
        <p:nvSpPr>
          <p:cNvPr id="34" name="Text Box 32"/>
          <p:cNvSpPr txBox="1">
            <a:spLocks noChangeArrowheads="1"/>
          </p:cNvSpPr>
          <p:nvPr/>
        </p:nvSpPr>
        <p:spPr bwMode="auto">
          <a:xfrm>
            <a:off x="5689600" y="5829300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AD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413000" y="3543300"/>
            <a:ext cx="3276600" cy="1600200"/>
            <a:chOff x="2413000" y="3543300"/>
            <a:chExt cx="3276600" cy="1600200"/>
          </a:xfrm>
        </p:grpSpPr>
        <p:sp>
          <p:nvSpPr>
            <p:cNvPr id="21" name="Line 24"/>
            <p:cNvSpPr>
              <a:spLocks noChangeShapeType="1"/>
            </p:cNvSpPr>
            <p:nvPr/>
          </p:nvSpPr>
          <p:spPr bwMode="auto">
            <a:xfrm flipH="1" flipV="1">
              <a:off x="2870200" y="3543300"/>
              <a:ext cx="2819400" cy="160020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" name="Text Box 28"/>
            <p:cNvSpPr txBox="1">
              <a:spLocks noChangeArrowheads="1"/>
            </p:cNvSpPr>
            <p:nvPr/>
          </p:nvSpPr>
          <p:spPr bwMode="auto">
            <a:xfrm>
              <a:off x="2413000" y="4584700"/>
              <a:ext cx="5334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en-US" altLang="en-US" sz="1600" b="0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225</a:t>
              </a:r>
              <a:endParaRPr kumimoji="0" lang="en-US" altLang="en-US" sz="1600" b="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35" name="Line 33"/>
            <p:cNvSpPr>
              <a:spLocks noChangeShapeType="1"/>
            </p:cNvSpPr>
            <p:nvPr/>
          </p:nvSpPr>
          <p:spPr bwMode="auto">
            <a:xfrm flipH="1" flipV="1">
              <a:off x="2881313" y="4708525"/>
              <a:ext cx="2046287" cy="11113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prstDash val="dash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36" name="Line 34"/>
          <p:cNvSpPr>
            <a:spLocks noChangeShapeType="1"/>
          </p:cNvSpPr>
          <p:nvPr/>
        </p:nvSpPr>
        <p:spPr bwMode="auto">
          <a:xfrm flipH="1">
            <a:off x="2868612" y="4433888"/>
            <a:ext cx="237744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8" name="Text Box 37"/>
          <p:cNvSpPr txBox="1">
            <a:spLocks noChangeArrowheads="1"/>
          </p:cNvSpPr>
          <p:nvPr/>
        </p:nvSpPr>
        <p:spPr bwMode="auto">
          <a:xfrm>
            <a:off x="2413000" y="42989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265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39" name="Line 38"/>
          <p:cNvSpPr>
            <a:spLocks noChangeShapeType="1"/>
          </p:cNvSpPr>
          <p:nvPr/>
        </p:nvSpPr>
        <p:spPr bwMode="auto">
          <a:xfrm>
            <a:off x="5257800" y="4422774"/>
            <a:ext cx="0" cy="201168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" name="Text Box 40"/>
          <p:cNvSpPr txBox="1">
            <a:spLocks noChangeArrowheads="1"/>
          </p:cNvSpPr>
          <p:nvPr/>
        </p:nvSpPr>
        <p:spPr bwMode="auto">
          <a:xfrm>
            <a:off x="5970588" y="3541713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SRAS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42" name="Text Box 40"/>
          <p:cNvSpPr txBox="1">
            <a:spLocks noChangeArrowheads="1"/>
          </p:cNvSpPr>
          <p:nvPr/>
        </p:nvSpPr>
        <p:spPr bwMode="auto">
          <a:xfrm>
            <a:off x="4725988" y="3313113"/>
            <a:ext cx="5826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L</a:t>
            </a: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RAS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43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44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PL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 flipH="1" flipV="1">
            <a:off x="4874261" y="4706143"/>
            <a:ext cx="54864" cy="11113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58842" y="1038195"/>
            <a:ext cx="21916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Open Market Sale</a:t>
            </a:r>
          </a:p>
        </p:txBody>
      </p:sp>
      <p:sp>
        <p:nvSpPr>
          <p:cNvPr id="41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Primary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897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0000"/>
      </a:hlink>
      <a:folHlink>
        <a:srgbClr val="FF0000"/>
      </a:folHlink>
    </a:clrScheme>
    <a:fontScheme name="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00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231</Words>
  <Application>Microsoft Office PowerPoint</Application>
  <PresentationFormat>On-screen Show (4:3)</PresentationFormat>
  <Paragraphs>55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Times New Roman</vt:lpstr>
      <vt:lpstr>Wingdings</vt:lpstr>
      <vt:lpstr>ヒラギノ角ゴ Pro W3</vt:lpstr>
      <vt:lpstr>Office Theme</vt:lpstr>
      <vt:lpstr>Default Design</vt:lpstr>
      <vt:lpstr>Primary Monetary Policy Tools</vt:lpstr>
      <vt:lpstr>PowerPoint Presentation</vt:lpstr>
      <vt:lpstr>PowerPoint Presentation</vt:lpstr>
      <vt:lpstr>PowerPoint Presentation</vt:lpstr>
    </vt:vector>
  </TitlesOfParts>
  <Company>Westminster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Monetarist’s take on Fiscal Policy</dc:title>
  <dc:creator>Anyone</dc:creator>
  <cp:lastModifiedBy>hal snarr</cp:lastModifiedBy>
  <cp:revision>11</cp:revision>
  <dcterms:created xsi:type="dcterms:W3CDTF">2015-05-12T17:07:24Z</dcterms:created>
  <dcterms:modified xsi:type="dcterms:W3CDTF">2015-05-12T23:07:01Z</dcterms:modified>
</cp:coreProperties>
</file>