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83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4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06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1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0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19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5433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619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12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80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3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6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Primary </a:t>
            </a:r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9408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9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000000"/>
                </a:solidFill>
              </a:rPr>
              <a:t>In normal mode with 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dirty="0" smtClean="0">
                <a:solidFill>
                  <a:srgbClr val="000000"/>
                </a:solidFill>
              </a:rPr>
              <a:t> = 3% and the target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</a:rPr>
              <a:t>= 2%, the equilibrium quantity of reserves equals $28b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97306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>
              <a:solidFill>
                <a:srgbClr val="FF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000000"/>
                </a:solidFill>
              </a:rPr>
              <a:t>In normal mode with 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dirty="0" smtClean="0">
                <a:solidFill>
                  <a:srgbClr val="000000"/>
                </a:solidFill>
              </a:rPr>
              <a:t> = 3% and the target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</a:rPr>
              <a:t>= 2%, the equilibrium quantity of reserves equals $28b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endParaRPr kumimoji="1" lang="en-US" altLang="en-US" sz="1600" kern="0" dirty="0" smtClean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4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6" grpId="0" animBg="1"/>
      <p:bldP spid="973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97282" name="Line 2"/>
          <p:cNvSpPr>
            <a:spLocks noChangeShapeType="1"/>
          </p:cNvSpPr>
          <p:nvPr/>
        </p:nvSpPr>
        <p:spPr bwMode="auto">
          <a:xfrm>
            <a:off x="5165970" y="4381500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>
            <a:off x="5153883" y="4381500"/>
            <a:ext cx="103327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cs typeface="Times New Roman" panose="02020603050405020304" pitchFamily="18" charset="0"/>
              </a:rPr>
              <a:t>28.5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000000"/>
                </a:solidFill>
              </a:rPr>
              <a:t>In normal mode with 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dirty="0" smtClean="0">
                <a:solidFill>
                  <a:srgbClr val="000000"/>
                </a:solidFill>
              </a:rPr>
              <a:t> = 3% and the target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</a:rPr>
              <a:t>= 2%, the equilibrium quantity of reserves equals $28b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FF0000"/>
                </a:solidFill>
              </a:rPr>
              <a:t>It does this by buying $0.5b worth of bonds from banks</a:t>
            </a:r>
            <a:endParaRPr kumimoji="1"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>
              <a:solidFill>
                <a:srgbClr val="FF0000"/>
              </a:solidFill>
            </a:endParaRPr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4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283" grpId="0" animBg="1"/>
      <p:bldP spid="97311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6121400" y="4487006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28.5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000000"/>
                </a:solidFill>
              </a:rPr>
              <a:t>In normal mode with </a:t>
            </a:r>
            <a:r>
              <a:rPr lang="en-US" altLang="en-US" sz="1600" i="1" dirty="0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dirty="0" smtClean="0">
                <a:solidFill>
                  <a:srgbClr val="000000"/>
                </a:solidFill>
              </a:rPr>
              <a:t> = 3% and the target </a:t>
            </a:r>
            <a:r>
              <a:rPr lang="en-US" altLang="en-US" sz="1600" i="1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i="1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i="1" baseline="-250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</a:rPr>
              <a:t>= 2%, the equilibrium quantity of reserves equals $28b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FF0000"/>
                </a:solidFill>
              </a:rPr>
              <a:t>It does this by buying $0.5b worth of bonds from banks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FF0000"/>
                </a:solidFill>
              </a:rPr>
              <a:t>Since the Fed sets </a:t>
            </a:r>
            <a:r>
              <a:rPr kumimoji="1" lang="en-US" altLang="en-US" sz="1600" i="1" kern="0" dirty="0">
                <a:solidFill>
                  <a:srgbClr val="FF0000"/>
                </a:solidFill>
              </a:rPr>
              <a:t>i</a:t>
            </a:r>
            <a:r>
              <a:rPr kumimoji="1" lang="en-US" altLang="en-US" sz="1600" i="1" kern="0" baseline="-25000" dirty="0">
                <a:solidFill>
                  <a:srgbClr val="FF0000"/>
                </a:solidFill>
              </a:rPr>
              <a:t>d</a:t>
            </a:r>
            <a:r>
              <a:rPr kumimoji="1" lang="en-US" altLang="en-US" sz="1600" i="1" kern="0" dirty="0">
                <a:solidFill>
                  <a:srgbClr val="FF0000"/>
                </a:solidFill>
              </a:rPr>
              <a:t>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one pct. point higher than its target, it announces </a:t>
            </a:r>
            <a:r>
              <a:rPr kumimoji="1" lang="en-US" altLang="en-US" sz="1600" i="1" kern="0" dirty="0">
                <a:solidFill>
                  <a:srgbClr val="FF0000"/>
                </a:solidFill>
              </a:rPr>
              <a:t>i</a:t>
            </a:r>
            <a:r>
              <a:rPr kumimoji="1" lang="en-US" altLang="en-US" sz="1600" i="1" kern="0" baseline="-25000" dirty="0">
                <a:solidFill>
                  <a:srgbClr val="FF0000"/>
                </a:solidFill>
              </a:rPr>
              <a:t>d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 is now 3.5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%.</a:t>
            </a:r>
            <a:endParaRPr kumimoji="1"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6" name="Line 2"/>
          <p:cNvSpPr>
            <a:spLocks noChangeShapeType="1"/>
          </p:cNvSpPr>
          <p:nvPr/>
        </p:nvSpPr>
        <p:spPr bwMode="auto">
          <a:xfrm>
            <a:off x="5165970" y="4619626"/>
            <a:ext cx="0" cy="18288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>
            <a:off x="5153883" y="4635500"/>
            <a:ext cx="103327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cs typeface="Times New Roman" panose="02020603050405020304" pitchFamily="18" charset="0"/>
              </a:rPr>
              <a:t>28.5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>
            <a:off x="2880946" y="46414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2475524" y="4522183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2.5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With $0.5b more bonds in the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banking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system, </a:t>
            </a:r>
            <a:endParaRPr kumimoji="1" lang="en-US" altLang="en-US" sz="1600" kern="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With $0.5b more bonds in the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banking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system,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MS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increases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by $5b (= 0.5 × </a:t>
            </a: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m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)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 via increased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lending</a:t>
            </a:r>
            <a:endParaRPr kumimoji="1"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2860429" y="5264271"/>
            <a:ext cx="25908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2315306" y="5122983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2.85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With $0.5b more bonds in the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banking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system,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MS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increases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by $5b (= 0.5 × </a:t>
            </a: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m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)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 via increased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lending, and the nominal rate falls to 2.75%</a:t>
            </a:r>
            <a:endParaRPr kumimoji="1"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2860429" y="5264271"/>
            <a:ext cx="25908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2315306" y="5122983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2.85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With $0.5b more bonds in the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banking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system,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MS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increases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by $5b (= 0.5 × </a:t>
            </a: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m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)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 via increased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lending, and the nominal rate falls to 2.75%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FF0000"/>
                </a:solidFill>
              </a:rPr>
              <a:t>If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inflation remains unchanged, r will fall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by 1 pct. point</a:t>
            </a:r>
            <a:endParaRPr kumimoji="1"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3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In the Aggregate Market Model, if 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will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falls by 1 pct. point,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AD increases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45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5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In the Aggregate Market Model, if 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will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falls by 1 pct. point,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AD increases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u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 equals </a:t>
            </a: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u</a:t>
            </a:r>
            <a:r>
              <a:rPr kumimoji="1" lang="en-US" altLang="en-US" sz="1600" i="1" kern="0" baseline="-25000" dirty="0" smtClean="0">
                <a:solidFill>
                  <a:srgbClr val="FF0000"/>
                </a:solidFill>
              </a:rPr>
              <a:t>n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</a:t>
            </a:r>
            <a:endParaRPr kumimoji="1" lang="en-US" altLang="en-US" sz="1600" kern="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45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 smtClean="0">
                <a:solidFill>
                  <a:srgbClr val="000000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In the Aggregate Market Model, if 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will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falls by 1 pct. point, 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AD </a:t>
            </a:r>
            <a:r>
              <a:rPr kumimoji="1" lang="en-US" altLang="en-US" sz="1600" kern="0" dirty="0">
                <a:solidFill>
                  <a:srgbClr val="FF0000"/>
                </a:solidFill>
              </a:rPr>
              <a:t>increases</a:t>
            </a:r>
            <a:endParaRPr kumimoji="1" lang="en-US" altLang="en-US" sz="1600" kern="0" dirty="0" smtClean="0">
              <a:solidFill>
                <a:srgbClr val="FF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u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 equals </a:t>
            </a:r>
            <a:r>
              <a:rPr kumimoji="1" lang="en-US" altLang="en-US" sz="1600" i="1" kern="0" dirty="0" smtClean="0">
                <a:solidFill>
                  <a:srgbClr val="FF0000"/>
                </a:solidFill>
              </a:rPr>
              <a:t>u</a:t>
            </a:r>
            <a:r>
              <a:rPr kumimoji="1" lang="en-US" altLang="en-US" sz="1600" i="1" kern="0" baseline="-25000" dirty="0" smtClean="0">
                <a:solidFill>
                  <a:srgbClr val="FF0000"/>
                </a:solidFill>
              </a:rPr>
              <a:t>n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, Real GDP rises to its potential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Primary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574</Words>
  <Application>Microsoft Office PowerPoint</Application>
  <PresentationFormat>On-screen Show (4:3)</PresentationFormat>
  <Paragraphs>160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Default Design</vt:lpstr>
      <vt:lpstr>Primary Monetary Policy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10</cp:revision>
  <dcterms:created xsi:type="dcterms:W3CDTF">2015-05-12T17:07:24Z</dcterms:created>
  <dcterms:modified xsi:type="dcterms:W3CDTF">2015-05-12T17:33:03Z</dcterms:modified>
</cp:coreProperties>
</file>