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68" r:id="rId4"/>
    <p:sldId id="269" r:id="rId5"/>
    <p:sldId id="270" r:id="rId6"/>
    <p:sldId id="271" r:id="rId7"/>
    <p:sldId id="277" r:id="rId8"/>
    <p:sldId id="272" r:id="rId9"/>
    <p:sldId id="273" r:id="rId10"/>
    <p:sldId id="274" r:id="rId11"/>
    <p:sldId id="275" r:id="rId12"/>
    <p:sldId id="276" r:id="rId13"/>
    <p:sldId id="27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26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F0992-9609-4607-B0A3-D8417B2D3DD2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66C16-4AD7-4CC6-8602-55A86CF2C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85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13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2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9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4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1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9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7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3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78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78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6972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91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24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43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0916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4839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3222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05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21336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62484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44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1910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8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F71D0-1F9D-4480-BF32-1A3452B09011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694E1-DCAF-476B-A9FF-F831D8762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3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89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ú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­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­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600200"/>
            <a:ext cx="8915400" cy="1470025"/>
          </a:xfrm>
        </p:spPr>
        <p:txBody>
          <a:bodyPr/>
          <a:lstStyle/>
          <a:p>
            <a:r>
              <a:rPr lang="en-US" altLang="en-US" kern="0" dirty="0" smtClean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667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Jill Student</a:t>
            </a:r>
          </a:p>
          <a:p>
            <a:r>
              <a:rPr lang="en-US" dirty="0" smtClean="0"/>
              <a:t>Jack </a:t>
            </a:r>
            <a:r>
              <a:rPr lang="en-US" dirty="0" err="1" smtClean="0"/>
              <a:t>Deskoccupier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 smtClean="0"/>
              <a:t>Intheclouds</a:t>
            </a:r>
            <a:endParaRPr lang="en-US" dirty="0" smtClean="0"/>
          </a:p>
          <a:p>
            <a:r>
              <a:rPr lang="en-US" dirty="0" smtClean="0"/>
              <a:t>Joanie </a:t>
            </a:r>
            <a:r>
              <a:rPr lang="en-US" dirty="0" err="1" smtClean="0"/>
              <a:t>Willgraduatesoon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Austrian Economics</a:t>
            </a:r>
          </a:p>
          <a:p>
            <a:r>
              <a:rPr lang="en-US" dirty="0" smtClean="0"/>
              <a:t>May Term 2015</a:t>
            </a:r>
          </a:p>
          <a:p>
            <a:r>
              <a:rPr lang="en-US" dirty="0" smtClean="0"/>
              <a:t>Professor Hal Snarr</a:t>
            </a:r>
          </a:p>
          <a:p>
            <a:r>
              <a:rPr lang="en-US" dirty="0" smtClean="0"/>
              <a:t>Westminster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8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 smtClean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9601" y="1038194"/>
            <a:ext cx="787619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en-US" altLang="en-US" sz="2000" dirty="0" smtClean="0">
                <a:solidFill>
                  <a:srgbClr val="000000"/>
                </a:solidFill>
              </a:rPr>
              <a:t>What is the Federal Reserve system?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1" lang="en-US" altLang="en-US" sz="2000" dirty="0">
              <a:solidFill>
                <a:srgbClr val="000000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en-US" altLang="en-US" sz="2000" dirty="0" smtClean="0">
                <a:solidFill>
                  <a:srgbClr val="000000"/>
                </a:solidFill>
              </a:rPr>
              <a:t>What are the Fed’s four primary monetary policy tools?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1" lang="en-US" altLang="en-US" sz="2000" dirty="0">
              <a:solidFill>
                <a:srgbClr val="000000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en-US" altLang="en-US" sz="2000" dirty="0" smtClean="0">
                <a:solidFill>
                  <a:srgbClr val="000000"/>
                </a:solidFill>
              </a:rPr>
              <a:t>What is the FOMC?</a:t>
            </a:r>
            <a:endParaRPr kumimoji="1" lang="en-US" altLang="en-US" sz="20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altLang="en-US" sz="2000" dirty="0" smtClean="0">
              <a:solidFill>
                <a:srgbClr val="000000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en-US" altLang="en-US" sz="2000" dirty="0" smtClean="0">
                <a:solidFill>
                  <a:srgbClr val="000000"/>
                </a:solidFill>
              </a:rPr>
              <a:t>Who chairs the FOMC?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1" lang="en-US" altLang="en-US" sz="2000" dirty="0">
              <a:solidFill>
                <a:srgbClr val="000000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en-US" altLang="en-US" sz="2000" dirty="0" smtClean="0">
                <a:solidFill>
                  <a:srgbClr val="000000"/>
                </a:solidFill>
              </a:rPr>
              <a:t>How often does the FOMC meet?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1" lang="en-US" altLang="en-US" sz="2000" dirty="0">
              <a:solidFill>
                <a:srgbClr val="000000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en-US" altLang="en-US" sz="2000" dirty="0" smtClean="0">
                <a:solidFill>
                  <a:srgbClr val="000000"/>
                </a:solidFill>
              </a:rPr>
              <a:t>What are the primary objects of the FOMC?</a:t>
            </a:r>
            <a:endParaRPr kumimoji="1" lang="en-US" alt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26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7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65535" y="1038195"/>
            <a:ext cx="3267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Changing the discount rate</a:t>
            </a: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FF0000"/>
                </a:solidFill>
              </a:rPr>
              <a:t>T</a:t>
            </a:r>
            <a:r>
              <a:rPr lang="en-US" altLang="en-US" sz="1600" dirty="0" smtClean="0">
                <a:solidFill>
                  <a:srgbClr val="FF0000"/>
                </a:solidFill>
              </a:rPr>
              <a:t>he </a:t>
            </a:r>
            <a:r>
              <a:rPr lang="en-US" altLang="en-US" sz="1600" dirty="0">
                <a:solidFill>
                  <a:srgbClr val="FF0000"/>
                </a:solidFill>
              </a:rPr>
              <a:t>Fed </a:t>
            </a:r>
            <a:r>
              <a:rPr lang="en-US" altLang="en-US" sz="1600" dirty="0" smtClean="0">
                <a:solidFill>
                  <a:srgbClr val="FF0000"/>
                </a:solidFill>
              </a:rPr>
              <a:t>raises the </a:t>
            </a:r>
            <a:r>
              <a:rPr lang="en-US" altLang="en-US" sz="1600" dirty="0">
                <a:solidFill>
                  <a:srgbClr val="FF0000"/>
                </a:solidFill>
              </a:rPr>
              <a:t>discount rate to </a:t>
            </a:r>
            <a:r>
              <a:rPr lang="en-US" altLang="en-US" sz="1600" dirty="0" smtClean="0">
                <a:solidFill>
                  <a:srgbClr val="FF0000"/>
                </a:solidFill>
              </a:rPr>
              <a:t>4%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endParaRPr kumimoji="1" lang="en-US" altLang="en-US" sz="1600" kern="0" dirty="0" smtClean="0">
              <a:solidFill>
                <a:srgbClr val="0000FF"/>
              </a:solidFill>
            </a:endParaRP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Line 31"/>
          <p:cNvSpPr>
            <a:spLocks noChangeShapeType="1"/>
          </p:cNvSpPr>
          <p:nvPr/>
        </p:nvSpPr>
        <p:spPr bwMode="auto">
          <a:xfrm flipH="1">
            <a:off x="3016250" y="3766566"/>
            <a:ext cx="347472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 Box 32"/>
          <p:cNvSpPr txBox="1">
            <a:spLocks noChangeArrowheads="1"/>
          </p:cNvSpPr>
          <p:nvPr/>
        </p:nvSpPr>
        <p:spPr bwMode="auto">
          <a:xfrm>
            <a:off x="2714625" y="3579812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29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08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6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Line 29"/>
          <p:cNvSpPr>
            <a:spLocks noChangeShapeType="1"/>
          </p:cNvSpPr>
          <p:nvPr/>
        </p:nvSpPr>
        <p:spPr bwMode="auto">
          <a:xfrm>
            <a:off x="5548313" y="3791966"/>
            <a:ext cx="0" cy="246888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36425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FF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FF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7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65535" y="1038195"/>
            <a:ext cx="3267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Changing the discount rate</a:t>
            </a: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FF0000"/>
                </a:solidFill>
              </a:rPr>
              <a:t>T</a:t>
            </a:r>
            <a:r>
              <a:rPr lang="en-US" altLang="en-US" sz="1600" dirty="0" smtClean="0">
                <a:solidFill>
                  <a:srgbClr val="FF0000"/>
                </a:solidFill>
              </a:rPr>
              <a:t>he </a:t>
            </a:r>
            <a:r>
              <a:rPr lang="en-US" altLang="en-US" sz="1600" dirty="0">
                <a:solidFill>
                  <a:srgbClr val="FF0000"/>
                </a:solidFill>
              </a:rPr>
              <a:t>Fed </a:t>
            </a:r>
            <a:r>
              <a:rPr lang="en-US" altLang="en-US" sz="1600" dirty="0" smtClean="0">
                <a:solidFill>
                  <a:srgbClr val="FF0000"/>
                </a:solidFill>
              </a:rPr>
              <a:t>raises the </a:t>
            </a:r>
            <a:r>
              <a:rPr lang="en-US" altLang="en-US" sz="1600" dirty="0">
                <a:solidFill>
                  <a:srgbClr val="FF0000"/>
                </a:solidFill>
              </a:rPr>
              <a:t>discount rate to </a:t>
            </a:r>
            <a:r>
              <a:rPr lang="en-US" altLang="en-US" sz="1600" dirty="0" smtClean="0">
                <a:solidFill>
                  <a:srgbClr val="FF0000"/>
                </a:solidFill>
              </a:rPr>
              <a:t>4%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24" name="Line 2"/>
          <p:cNvSpPr>
            <a:spLocks noChangeShapeType="1"/>
          </p:cNvSpPr>
          <p:nvPr/>
        </p:nvSpPr>
        <p:spPr bwMode="auto">
          <a:xfrm>
            <a:off x="5537200" y="3779266"/>
            <a:ext cx="100584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Line 31"/>
          <p:cNvSpPr>
            <a:spLocks noChangeShapeType="1"/>
          </p:cNvSpPr>
          <p:nvPr/>
        </p:nvSpPr>
        <p:spPr bwMode="auto">
          <a:xfrm flipH="1">
            <a:off x="3016250" y="3766566"/>
            <a:ext cx="3474720" cy="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 type="non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 Box 32"/>
          <p:cNvSpPr txBox="1">
            <a:spLocks noChangeArrowheads="1"/>
          </p:cNvSpPr>
          <p:nvPr/>
        </p:nvSpPr>
        <p:spPr bwMode="auto">
          <a:xfrm>
            <a:off x="2714625" y="3579812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29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98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7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5535" y="1038195"/>
            <a:ext cx="3267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Changing the discount rate</a:t>
            </a:r>
          </a:p>
        </p:txBody>
      </p:sp>
      <p:sp>
        <p:nvSpPr>
          <p:cNvPr id="24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FF0000"/>
                </a:solidFill>
              </a:rPr>
              <a:t>T</a:t>
            </a:r>
            <a:r>
              <a:rPr lang="en-US" altLang="en-US" sz="1600" dirty="0" smtClean="0">
                <a:solidFill>
                  <a:srgbClr val="FF0000"/>
                </a:solidFill>
              </a:rPr>
              <a:t>he </a:t>
            </a:r>
            <a:r>
              <a:rPr lang="en-US" altLang="en-US" sz="1600" dirty="0">
                <a:solidFill>
                  <a:srgbClr val="FF0000"/>
                </a:solidFill>
              </a:rPr>
              <a:t>Fed </a:t>
            </a:r>
            <a:r>
              <a:rPr lang="en-US" altLang="en-US" sz="1600" dirty="0" smtClean="0">
                <a:solidFill>
                  <a:srgbClr val="FF0000"/>
                </a:solidFill>
              </a:rPr>
              <a:t>raises the </a:t>
            </a:r>
            <a:r>
              <a:rPr lang="en-US" altLang="en-US" sz="1600" dirty="0">
                <a:solidFill>
                  <a:srgbClr val="FF0000"/>
                </a:solidFill>
              </a:rPr>
              <a:t>discount rate to </a:t>
            </a:r>
            <a:r>
              <a:rPr lang="en-US" altLang="en-US" sz="1600" dirty="0" smtClean="0">
                <a:solidFill>
                  <a:srgbClr val="FF0000"/>
                </a:solidFill>
              </a:rPr>
              <a:t>4%</a:t>
            </a:r>
            <a:r>
              <a:rPr kumimoji="1" lang="en-US" altLang="en-US" sz="1600" kern="0" dirty="0" smtClean="0">
                <a:solidFill>
                  <a:srgbClr val="FF0000"/>
                </a:solidFill>
              </a:rPr>
              <a:t>.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The equilibrium does not change when the Fed lowers the discount rate back to 3%.</a:t>
            </a:r>
          </a:p>
        </p:txBody>
      </p:sp>
      <p:sp>
        <p:nvSpPr>
          <p:cNvPr id="26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57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5535" y="1038195"/>
            <a:ext cx="3267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Changing the discount rate</a:t>
            </a:r>
          </a:p>
        </p:txBody>
      </p:sp>
      <p:sp>
        <p:nvSpPr>
          <p:cNvPr id="24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3028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lvl="1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If only the discount rate is reduced or raised at most 5 basis points, how does this affect:</a:t>
            </a:r>
          </a:p>
          <a:p>
            <a:pPr lvl="1" fontAlgn="base">
              <a:spcBef>
                <a:spcPts val="0"/>
              </a:spcBef>
              <a:spcAft>
                <a:spcPct val="0"/>
              </a:spcAft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Quantity of reserves</a:t>
            </a: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Federal funds rate</a:t>
            </a: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Other interest rates</a:t>
            </a: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Real GDP</a:t>
            </a: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Price level</a:t>
            </a: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Unemployment </a:t>
            </a:r>
            <a:r>
              <a:rPr kumimoji="1" lang="en-US" altLang="en-US" sz="1600" kern="0" dirty="0" smtClean="0">
                <a:solidFill>
                  <a:srgbClr val="000000"/>
                </a:solidFill>
              </a:rPr>
              <a:t>rate</a:t>
            </a:r>
            <a:endParaRPr kumimoji="1" lang="en-US" altLang="en-US" sz="16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55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35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5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6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57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61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 smtClean="0">
                <a:solidFill>
                  <a:srgbClr val="FF0000"/>
                </a:solidFill>
              </a:rPr>
              <a:t>When the </a:t>
            </a:r>
            <a:r>
              <a:rPr lang="en-US" altLang="en-US" sz="1600" dirty="0">
                <a:solidFill>
                  <a:srgbClr val="FF0000"/>
                </a:solidFill>
              </a:rPr>
              <a:t>Fed raises </a:t>
            </a:r>
            <a:r>
              <a:rPr lang="en-US" altLang="en-US" sz="1600" dirty="0" err="1" smtClean="0">
                <a:solidFill>
                  <a:srgbClr val="FF0000"/>
                </a:solidFill>
              </a:rPr>
              <a:t>rrr</a:t>
            </a:r>
            <a:r>
              <a:rPr lang="en-US" altLang="en-US" sz="1600" dirty="0" smtClean="0">
                <a:solidFill>
                  <a:srgbClr val="FF0000"/>
                </a:solidFill>
              </a:rPr>
              <a:t>, demand for reserves shifts out</a:t>
            </a:r>
            <a:r>
              <a:rPr lang="en-US" altLang="en-US" sz="1600" b="1" dirty="0">
                <a:solidFill>
                  <a:srgbClr val="000000"/>
                </a:solidFill>
              </a:rPr>
              <a:t> </a:t>
            </a:r>
            <a:endParaRPr kumimoji="1" lang="en-US" altLang="en-US" sz="1600" kern="0" dirty="0" smtClean="0">
              <a:solidFill>
                <a:srgbClr val="00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5050" y="1038195"/>
            <a:ext cx="4228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Changing the required reserve ratio</a:t>
            </a:r>
          </a:p>
        </p:txBody>
      </p:sp>
    </p:spTree>
    <p:extLst>
      <p:ext uri="{BB962C8B-B14F-4D97-AF65-F5344CB8AC3E}">
        <p14:creationId xmlns:p14="http://schemas.microsoft.com/office/powerpoint/2010/main" val="181704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Line 74"/>
          <p:cNvSpPr>
            <a:spLocks noChangeAspect="1" noChangeShapeType="1"/>
          </p:cNvSpPr>
          <p:nvPr/>
        </p:nvSpPr>
        <p:spPr bwMode="auto">
          <a:xfrm>
            <a:off x="4765683" y="3001962"/>
            <a:ext cx="1758942" cy="184062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 smtClean="0">
                <a:solidFill>
                  <a:srgbClr val="FF0000"/>
                </a:solidFill>
              </a:rPr>
              <a:t>When the </a:t>
            </a:r>
            <a:r>
              <a:rPr lang="en-US" altLang="en-US" sz="1600" dirty="0">
                <a:solidFill>
                  <a:srgbClr val="FF0000"/>
                </a:solidFill>
              </a:rPr>
              <a:t>Fed raises </a:t>
            </a:r>
            <a:r>
              <a:rPr lang="en-US" altLang="en-US" sz="1600" dirty="0" err="1" smtClean="0">
                <a:solidFill>
                  <a:srgbClr val="FF0000"/>
                </a:solidFill>
              </a:rPr>
              <a:t>rrr</a:t>
            </a:r>
            <a:r>
              <a:rPr lang="en-US" altLang="en-US" sz="1600" dirty="0" smtClean="0">
                <a:solidFill>
                  <a:srgbClr val="FF0000"/>
                </a:solidFill>
              </a:rPr>
              <a:t>, demand for reserves shifts out</a:t>
            </a:r>
            <a:endParaRPr kumimoji="1" lang="en-US" altLang="en-US" sz="1600" kern="0" dirty="0" smtClean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5050" y="1038195"/>
            <a:ext cx="4228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Changing the required reserve ratio</a:t>
            </a: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30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33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3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38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39" name="Text Box 95"/>
          <p:cNvSpPr txBox="1">
            <a:spLocks noChangeArrowheads="1"/>
          </p:cNvSpPr>
          <p:nvPr/>
        </p:nvSpPr>
        <p:spPr bwMode="auto">
          <a:xfrm>
            <a:off x="2752852" y="514325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0" name="Line 78"/>
          <p:cNvSpPr>
            <a:spLocks noChangeShapeType="1"/>
          </p:cNvSpPr>
          <p:nvPr/>
        </p:nvSpPr>
        <p:spPr bwMode="auto">
          <a:xfrm>
            <a:off x="3030664" y="5264150"/>
            <a:ext cx="2514600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2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3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35" y="5194754"/>
            <a:ext cx="146304" cy="158296"/>
          </a:xfrm>
          <a:prstGeom prst="rect">
            <a:avLst/>
          </a:prstGeom>
        </p:spPr>
      </p:pic>
      <p:sp>
        <p:nvSpPr>
          <p:cNvPr id="46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67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 74"/>
          <p:cNvSpPr>
            <a:spLocks noChangeAspect="1" noChangeShapeType="1"/>
          </p:cNvSpPr>
          <p:nvPr/>
        </p:nvSpPr>
        <p:spPr bwMode="auto">
          <a:xfrm>
            <a:off x="4765683" y="3001962"/>
            <a:ext cx="1758942" cy="184062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435" y="4420054"/>
            <a:ext cx="146304" cy="158296"/>
          </a:xfrm>
          <a:prstGeom prst="rect">
            <a:avLst/>
          </a:prstGeom>
        </p:spPr>
      </p:pic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 smtClean="0">
                <a:solidFill>
                  <a:srgbClr val="FF0000"/>
                </a:solidFill>
              </a:rPr>
              <a:t>When the </a:t>
            </a:r>
            <a:r>
              <a:rPr lang="en-US" altLang="en-US" sz="1600" dirty="0">
                <a:solidFill>
                  <a:srgbClr val="FF0000"/>
                </a:solidFill>
              </a:rPr>
              <a:t>Fed raises </a:t>
            </a:r>
            <a:r>
              <a:rPr lang="en-US" altLang="en-US" sz="1600" dirty="0" err="1" smtClean="0">
                <a:solidFill>
                  <a:srgbClr val="FF0000"/>
                </a:solidFill>
              </a:rPr>
              <a:t>rrr</a:t>
            </a:r>
            <a:r>
              <a:rPr lang="en-US" altLang="en-US" sz="1600" dirty="0" smtClean="0">
                <a:solidFill>
                  <a:srgbClr val="FF0000"/>
                </a:solidFill>
              </a:rPr>
              <a:t>, demand for reserves shifts out</a:t>
            </a:r>
            <a:r>
              <a:rPr lang="en-US" altLang="en-US" sz="1600" b="1" dirty="0">
                <a:solidFill>
                  <a:srgbClr val="000000"/>
                </a:solidFill>
              </a:rPr>
              <a:t> </a:t>
            </a:r>
            <a:r>
              <a:rPr lang="en-US" altLang="en-US" sz="1600" dirty="0" smtClean="0">
                <a:solidFill>
                  <a:srgbClr val="FF0000"/>
                </a:solidFill>
              </a:rPr>
              <a:t> </a:t>
            </a: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i="1" kern="0" dirty="0" err="1">
                <a:solidFill>
                  <a:srgbClr val="000000"/>
                </a:solidFill>
              </a:rPr>
              <a:t>i</a:t>
            </a:r>
            <a:r>
              <a:rPr lang="en-US" altLang="en-US" sz="1600" i="1" kern="0" baseline="-25000" dirty="0" err="1">
                <a:solidFill>
                  <a:srgbClr val="000000"/>
                </a:solidFill>
              </a:rPr>
              <a:t>ff</a:t>
            </a:r>
            <a:r>
              <a:rPr lang="en-US" altLang="en-US" sz="1600" kern="0" dirty="0">
                <a:solidFill>
                  <a:srgbClr val="000000"/>
                </a:solidFill>
              </a:rPr>
              <a:t>  rises to </a:t>
            </a:r>
            <a:r>
              <a:rPr lang="en-US" altLang="en-US" sz="1600" i="1" kern="0" dirty="0" smtClean="0">
                <a:solidFill>
                  <a:srgbClr val="000000"/>
                </a:solidFill>
              </a:rPr>
              <a:t>i</a:t>
            </a:r>
            <a:r>
              <a:rPr lang="en-US" altLang="en-US" sz="1600" i="1" kern="0" baseline="-25000" dirty="0" smtClean="0">
                <a:solidFill>
                  <a:srgbClr val="000000"/>
                </a:solidFill>
              </a:rPr>
              <a:t>d</a:t>
            </a:r>
            <a:endParaRPr kumimoji="1" lang="en-US" altLang="en-US" sz="1600" kern="0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5050" y="1038195"/>
            <a:ext cx="4228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Changing the required reserve ratio</a:t>
            </a: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30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33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3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38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42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3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76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 74"/>
          <p:cNvSpPr>
            <a:spLocks noChangeAspect="1" noChangeShapeType="1"/>
          </p:cNvSpPr>
          <p:nvPr/>
        </p:nvSpPr>
        <p:spPr bwMode="auto">
          <a:xfrm>
            <a:off x="4765683" y="3001962"/>
            <a:ext cx="1758942" cy="184062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435" y="4420054"/>
            <a:ext cx="146304" cy="158296"/>
          </a:xfrm>
          <a:prstGeom prst="rect">
            <a:avLst/>
          </a:prstGeom>
        </p:spPr>
      </p:pic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 smtClean="0">
                <a:solidFill>
                  <a:srgbClr val="FF0000"/>
                </a:solidFill>
              </a:rPr>
              <a:t>When the </a:t>
            </a:r>
            <a:r>
              <a:rPr lang="en-US" altLang="en-US" sz="1600" dirty="0">
                <a:solidFill>
                  <a:srgbClr val="FF0000"/>
                </a:solidFill>
              </a:rPr>
              <a:t>Fed raises </a:t>
            </a:r>
            <a:r>
              <a:rPr lang="en-US" altLang="en-US" sz="1600" dirty="0" err="1" smtClean="0">
                <a:solidFill>
                  <a:srgbClr val="FF0000"/>
                </a:solidFill>
              </a:rPr>
              <a:t>rrr</a:t>
            </a:r>
            <a:r>
              <a:rPr lang="en-US" altLang="en-US" sz="1600" dirty="0" smtClean="0">
                <a:solidFill>
                  <a:srgbClr val="FF0000"/>
                </a:solidFill>
              </a:rPr>
              <a:t>, demand for reserves shifts out</a:t>
            </a:r>
            <a:r>
              <a:rPr lang="en-US" altLang="en-US" sz="1600" b="1" dirty="0">
                <a:solidFill>
                  <a:srgbClr val="000000"/>
                </a:solidFill>
              </a:rPr>
              <a:t> </a:t>
            </a:r>
            <a:endParaRPr lang="en-US" altLang="en-US" sz="1600" dirty="0" smtClean="0">
              <a:solidFill>
                <a:srgbClr val="FF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i="1" kern="0" dirty="0" err="1">
                <a:solidFill>
                  <a:srgbClr val="000000"/>
                </a:solidFill>
              </a:rPr>
              <a:t>i</a:t>
            </a:r>
            <a:r>
              <a:rPr lang="en-US" altLang="en-US" sz="1600" i="1" kern="0" baseline="-25000" dirty="0" err="1">
                <a:solidFill>
                  <a:srgbClr val="000000"/>
                </a:solidFill>
              </a:rPr>
              <a:t>ff</a:t>
            </a:r>
            <a:r>
              <a:rPr lang="en-US" altLang="en-US" sz="1600" kern="0" dirty="0">
                <a:solidFill>
                  <a:srgbClr val="000000"/>
                </a:solidFill>
              </a:rPr>
              <a:t>  rises to </a:t>
            </a:r>
            <a:r>
              <a:rPr lang="en-US" altLang="en-US" sz="1600" i="1" kern="0" dirty="0">
                <a:solidFill>
                  <a:srgbClr val="000000"/>
                </a:solidFill>
              </a:rPr>
              <a:t>i</a:t>
            </a:r>
            <a:r>
              <a:rPr lang="en-US" altLang="en-US" sz="1600" i="1" kern="0" baseline="-25000" dirty="0">
                <a:solidFill>
                  <a:srgbClr val="000000"/>
                </a:solidFill>
              </a:rPr>
              <a:t>d</a:t>
            </a:r>
            <a:r>
              <a:rPr lang="en-US" altLang="en-US" sz="1600" kern="0" dirty="0">
                <a:solidFill>
                  <a:srgbClr val="000000"/>
                </a:solidFill>
              </a:rPr>
              <a:t> provided the Fed adds $5b to reserves by issuing  $5b in discount </a:t>
            </a:r>
            <a:r>
              <a:rPr lang="en-US" altLang="en-US" sz="1600" kern="0" dirty="0" smtClean="0">
                <a:solidFill>
                  <a:srgbClr val="000000"/>
                </a:solidFill>
              </a:rPr>
              <a:t>loans.</a:t>
            </a:r>
            <a:endParaRPr kumimoji="1" lang="en-US" altLang="en-US" sz="1600" kern="0" dirty="0" smtClean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5050" y="1038195"/>
            <a:ext cx="4228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Changing the required reserve ratio</a:t>
            </a: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30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33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3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38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39" name="Text Box 95"/>
          <p:cNvSpPr txBox="1">
            <a:spLocks noChangeArrowheads="1"/>
          </p:cNvSpPr>
          <p:nvPr/>
        </p:nvSpPr>
        <p:spPr bwMode="auto">
          <a:xfrm>
            <a:off x="6040120" y="632380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0" name="Line 78"/>
          <p:cNvSpPr>
            <a:spLocks noChangeShapeType="1"/>
          </p:cNvSpPr>
          <p:nvPr/>
        </p:nvSpPr>
        <p:spPr bwMode="auto">
          <a:xfrm flipV="1">
            <a:off x="6215061" y="4521198"/>
            <a:ext cx="0" cy="173736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2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3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28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 74"/>
          <p:cNvSpPr>
            <a:spLocks noChangeAspect="1" noChangeShapeType="1"/>
          </p:cNvSpPr>
          <p:nvPr/>
        </p:nvSpPr>
        <p:spPr bwMode="auto">
          <a:xfrm>
            <a:off x="4765683" y="3001962"/>
            <a:ext cx="1758942" cy="184062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435" y="4420054"/>
            <a:ext cx="146304" cy="158296"/>
          </a:xfrm>
          <a:prstGeom prst="rect">
            <a:avLst/>
          </a:prstGeom>
        </p:spPr>
      </p:pic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68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dirty="0" smtClean="0">
                <a:solidFill>
                  <a:srgbClr val="FF0000"/>
                </a:solidFill>
              </a:rPr>
              <a:t>When the </a:t>
            </a:r>
            <a:r>
              <a:rPr lang="en-US" altLang="en-US" sz="1600" dirty="0">
                <a:solidFill>
                  <a:srgbClr val="FF0000"/>
                </a:solidFill>
              </a:rPr>
              <a:t>Fed raises </a:t>
            </a:r>
            <a:r>
              <a:rPr lang="en-US" altLang="en-US" sz="1600" dirty="0" err="1" smtClean="0">
                <a:solidFill>
                  <a:srgbClr val="FF0000"/>
                </a:solidFill>
              </a:rPr>
              <a:t>rrr</a:t>
            </a:r>
            <a:r>
              <a:rPr lang="en-US" altLang="en-US" sz="1600" dirty="0" smtClean="0">
                <a:solidFill>
                  <a:srgbClr val="FF0000"/>
                </a:solidFill>
              </a:rPr>
              <a:t>, demand for reserves shifts out</a:t>
            </a:r>
            <a:endParaRPr lang="en-US" altLang="en-US" sz="1600" dirty="0" smtClean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i="1" kern="0" dirty="0" err="1" smtClean="0">
                <a:solidFill>
                  <a:srgbClr val="000000"/>
                </a:solidFill>
              </a:rPr>
              <a:t>i</a:t>
            </a:r>
            <a:r>
              <a:rPr lang="en-US" altLang="en-US" sz="1600" i="1" kern="0" baseline="-25000" dirty="0" err="1" smtClean="0">
                <a:solidFill>
                  <a:srgbClr val="000000"/>
                </a:solidFill>
              </a:rPr>
              <a:t>ff</a:t>
            </a:r>
            <a:r>
              <a:rPr lang="en-US" altLang="en-US" sz="1600" kern="0" dirty="0" smtClean="0">
                <a:solidFill>
                  <a:srgbClr val="000000"/>
                </a:solidFill>
              </a:rPr>
              <a:t>  </a:t>
            </a:r>
            <a:r>
              <a:rPr lang="en-US" altLang="en-US" sz="1600" kern="0" dirty="0">
                <a:solidFill>
                  <a:srgbClr val="000000"/>
                </a:solidFill>
              </a:rPr>
              <a:t>rises to </a:t>
            </a:r>
            <a:r>
              <a:rPr lang="en-US" altLang="en-US" sz="1600" i="1" kern="0" dirty="0">
                <a:solidFill>
                  <a:srgbClr val="000000"/>
                </a:solidFill>
              </a:rPr>
              <a:t>i</a:t>
            </a:r>
            <a:r>
              <a:rPr lang="en-US" altLang="en-US" sz="1600" i="1" kern="0" baseline="-25000" dirty="0">
                <a:solidFill>
                  <a:srgbClr val="000000"/>
                </a:solidFill>
              </a:rPr>
              <a:t>d</a:t>
            </a:r>
            <a:r>
              <a:rPr lang="en-US" altLang="en-US" sz="1600" kern="0" dirty="0">
                <a:solidFill>
                  <a:srgbClr val="000000"/>
                </a:solidFill>
              </a:rPr>
              <a:t> provided the Fed adds $5b to reserves by issuing  $5b in discount loans.</a:t>
            </a: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marL="828675" lvl="1" indent="-371475" fontAlgn="base">
              <a:spcBef>
                <a:spcPts val="0"/>
              </a:spcBef>
              <a:spcAft>
                <a:spcPct val="0"/>
              </a:spcAft>
            </a:pPr>
            <a:r>
              <a:rPr lang="en-US" altLang="en-US" sz="1600" kern="0" dirty="0" smtClean="0">
                <a:solidFill>
                  <a:srgbClr val="000000"/>
                </a:solidFill>
              </a:rPr>
              <a:t>The equilibrium quantity of reserves increases to $32b.</a:t>
            </a:r>
            <a:endParaRPr kumimoji="1" lang="en-US" altLang="en-US" sz="1600" kern="0" dirty="0" smtClean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5050" y="1038195"/>
            <a:ext cx="4228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Changing the required reserve ratio</a:t>
            </a: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3009900" y="4509294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6664325" y="4442617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30" name="Line 81"/>
          <p:cNvSpPr>
            <a:spLocks noChangeShapeType="1"/>
          </p:cNvSpPr>
          <p:nvPr/>
        </p:nvSpPr>
        <p:spPr bwMode="auto">
          <a:xfrm>
            <a:off x="3016250" y="2770188"/>
            <a:ext cx="3175" cy="3478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" name="Line 80"/>
          <p:cNvSpPr>
            <a:spLocks noChangeShapeType="1"/>
          </p:cNvSpPr>
          <p:nvPr/>
        </p:nvSpPr>
        <p:spPr bwMode="auto">
          <a:xfrm flipV="1">
            <a:off x="3019425" y="6246812"/>
            <a:ext cx="3876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Rectangle 83"/>
          <p:cNvSpPr>
            <a:spLocks noChangeArrowheads="1"/>
          </p:cNvSpPr>
          <p:nvPr/>
        </p:nvSpPr>
        <p:spPr bwMode="auto">
          <a:xfrm>
            <a:off x="3705225" y="2559050"/>
            <a:ext cx="2203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u="sng" dirty="0">
                <a:solidFill>
                  <a:srgbClr val="000000"/>
                </a:solidFill>
                <a:cs typeface="Times New Roman" panose="02020603050405020304" pitchFamily="18" charset="0"/>
              </a:rPr>
              <a:t>Federal Funds Market</a:t>
            </a:r>
            <a:endParaRPr lang="en-US" altLang="en-US" sz="1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33" name="Text Box 90"/>
          <p:cNvSpPr txBox="1">
            <a:spLocks noChangeArrowheads="1"/>
          </p:cNvSpPr>
          <p:nvPr/>
        </p:nvSpPr>
        <p:spPr bwMode="auto">
          <a:xfrm>
            <a:off x="5305425" y="632460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28</a:t>
            </a: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37" name="Text Box 91"/>
          <p:cNvSpPr txBox="1">
            <a:spLocks noChangeArrowheads="1"/>
          </p:cNvSpPr>
          <p:nvPr/>
        </p:nvSpPr>
        <p:spPr bwMode="auto">
          <a:xfrm>
            <a:off x="6448425" y="63246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38" name="Text Box 93"/>
          <p:cNvSpPr txBox="1">
            <a:spLocks noChangeArrowheads="1"/>
          </p:cNvSpPr>
          <p:nvPr/>
        </p:nvSpPr>
        <p:spPr bwMode="auto">
          <a:xfrm>
            <a:off x="2638425" y="2895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en-US" sz="1600" i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ff</a:t>
            </a:r>
            <a:endParaRPr lang="en-US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39" name="Text Box 95"/>
          <p:cNvSpPr txBox="1">
            <a:spLocks noChangeArrowheads="1"/>
          </p:cNvSpPr>
          <p:nvPr/>
        </p:nvSpPr>
        <p:spPr bwMode="auto">
          <a:xfrm>
            <a:off x="6040120" y="6323807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32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0" name="Line 78"/>
          <p:cNvSpPr>
            <a:spLocks noChangeShapeType="1"/>
          </p:cNvSpPr>
          <p:nvPr/>
        </p:nvSpPr>
        <p:spPr bwMode="auto">
          <a:xfrm flipV="1">
            <a:off x="6215061" y="4521198"/>
            <a:ext cx="0" cy="173736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2" name="Text Box 95"/>
          <p:cNvSpPr txBox="1">
            <a:spLocks noChangeArrowheads="1"/>
          </p:cNvSpPr>
          <p:nvPr/>
        </p:nvSpPr>
        <p:spPr bwMode="auto">
          <a:xfrm>
            <a:off x="2714625" y="43624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43" name="Text Box 92"/>
          <p:cNvSpPr txBox="1">
            <a:spLocks noChangeArrowheads="1"/>
          </p:cNvSpPr>
          <p:nvPr/>
        </p:nvSpPr>
        <p:spPr bwMode="auto">
          <a:xfrm>
            <a:off x="5838825" y="5562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ú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­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r>
              <a:rPr lang="en-US" altLang="en-US" sz="1600" i="1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endParaRPr lang="en-US" altLang="en-US" sz="1600" baseline="30000" dirty="0">
              <a:solidFill>
                <a:srgbClr val="000000"/>
              </a:solidFill>
            </a:endParaRPr>
          </a:p>
        </p:txBody>
      </p:sp>
      <p:sp>
        <p:nvSpPr>
          <p:cNvPr id="44" name="Line 10"/>
          <p:cNvSpPr>
            <a:spLocks noChangeShapeType="1"/>
          </p:cNvSpPr>
          <p:nvPr/>
        </p:nvSpPr>
        <p:spPr bwMode="auto">
          <a:xfrm>
            <a:off x="5537200" y="4509294"/>
            <a:ext cx="100584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7" name="Line 15"/>
          <p:cNvSpPr>
            <a:spLocks noChangeShapeType="1"/>
          </p:cNvSpPr>
          <p:nvPr/>
        </p:nvSpPr>
        <p:spPr bwMode="auto">
          <a:xfrm>
            <a:off x="5551487" y="4521199"/>
            <a:ext cx="0" cy="17373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Line 74"/>
          <p:cNvSpPr>
            <a:spLocks noChangeAspect="1" noChangeShapeType="1"/>
          </p:cNvSpPr>
          <p:nvPr/>
        </p:nvSpPr>
        <p:spPr bwMode="auto">
          <a:xfrm>
            <a:off x="3381947" y="3001962"/>
            <a:ext cx="2507678" cy="26241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78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1"/>
          <p:cNvSpPr txBox="1">
            <a:spLocks/>
          </p:cNvSpPr>
          <p:nvPr/>
        </p:nvSpPr>
        <p:spPr bwMode="auto">
          <a:xfrm>
            <a:off x="709613" y="19050"/>
            <a:ext cx="75961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kern="0" dirty="0">
                <a:solidFill>
                  <a:srgbClr val="000000"/>
                </a:solidFill>
                <a:ea typeface="ヒラギノ角ゴ Pro W3" pitchFamily="-65" charset="-128"/>
              </a:rPr>
              <a:t>Secondary Monetary Policy Tools</a:t>
            </a:r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24" name="Rectangle 8"/>
          <p:cNvSpPr txBox="1">
            <a:spLocks noChangeArrowheads="1"/>
          </p:cNvSpPr>
          <p:nvPr/>
        </p:nvSpPr>
        <p:spPr>
          <a:xfrm>
            <a:off x="441288" y="1162050"/>
            <a:ext cx="8077200" cy="3028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lvl="1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If only required reserves ratio is raised, how will this affect:</a:t>
            </a:r>
          </a:p>
          <a:p>
            <a:pPr lvl="1" fontAlgn="base">
              <a:spcBef>
                <a:spcPts val="0"/>
              </a:spcBef>
              <a:spcAft>
                <a:spcPct val="0"/>
              </a:spcAft>
            </a:pPr>
            <a:endParaRPr kumimoji="1" lang="en-US" altLang="en-US" sz="1600" kern="0" dirty="0">
              <a:solidFill>
                <a:srgbClr val="000000"/>
              </a:solidFill>
            </a:endParaRP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Quantity of reserves</a:t>
            </a: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>
                <a:solidFill>
                  <a:srgbClr val="000000"/>
                </a:solidFill>
              </a:rPr>
              <a:t>Federal funds rate </a:t>
            </a:r>
            <a:endParaRPr kumimoji="1" lang="en-US" altLang="en-US" sz="1600" kern="0" dirty="0" smtClean="0">
              <a:solidFill>
                <a:srgbClr val="000000"/>
              </a:solidFill>
            </a:endParaRP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Overall bank lending</a:t>
            </a: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Money Supply and nominal rate of interest</a:t>
            </a: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Real GDP</a:t>
            </a: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Price level</a:t>
            </a:r>
          </a:p>
          <a:p>
            <a:pPr lvl="2" fontAlgn="base">
              <a:spcBef>
                <a:spcPts val="0"/>
              </a:spcBef>
              <a:spcAft>
                <a:spcPct val="0"/>
              </a:spcAft>
            </a:pPr>
            <a:r>
              <a:rPr kumimoji="1" lang="en-US" altLang="en-US" sz="1600" kern="0" dirty="0" smtClean="0">
                <a:solidFill>
                  <a:srgbClr val="000000"/>
                </a:solidFill>
              </a:rPr>
              <a:t>Unemployment rate</a:t>
            </a:r>
            <a:endParaRPr kumimoji="1" lang="en-US" altLang="en-US" sz="1600" kern="0" dirty="0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5050" y="1038195"/>
            <a:ext cx="4228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en-US" sz="2000" b="1" dirty="0">
                <a:solidFill>
                  <a:srgbClr val="000000"/>
                </a:solidFill>
              </a:rPr>
              <a:t>Changing the required reserve ratio</a:t>
            </a:r>
          </a:p>
        </p:txBody>
      </p:sp>
    </p:spTree>
    <p:extLst>
      <p:ext uri="{BB962C8B-B14F-4D97-AF65-F5344CB8AC3E}">
        <p14:creationId xmlns:p14="http://schemas.microsoft.com/office/powerpoint/2010/main" val="101742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457</Words>
  <Application>Microsoft Office PowerPoint</Application>
  <PresentationFormat>On-screen Show (4:3)</PresentationFormat>
  <Paragraphs>146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Default Design</vt:lpstr>
      <vt:lpstr>Secondary Monetary Policy Tools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Westminster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Monetarist’s take on Fiscal Policy</dc:title>
  <dc:creator>Anyone</dc:creator>
  <cp:lastModifiedBy>Anyone</cp:lastModifiedBy>
  <cp:revision>9</cp:revision>
  <dcterms:created xsi:type="dcterms:W3CDTF">2015-05-12T17:07:24Z</dcterms:created>
  <dcterms:modified xsi:type="dcterms:W3CDTF">2015-05-12T17:30:01Z</dcterms:modified>
</cp:coreProperties>
</file>