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860" y="-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9F0992-9609-4607-B0A3-D8417B2D3DD2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666C16-4AD7-4CC6-8602-55A86CF2CD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185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7138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3920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7294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1398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4095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eaLnBrk="1" hangingPunct="1">
              <a:buFont typeface="Wingdings" panose="05000000000000000000" pitchFamily="2" charset="2"/>
              <a:buNone/>
            </a:pPr>
            <a:r>
              <a:rPr lang="en-US" altLang="en-US" dirty="0" smtClean="0"/>
              <a:t>A bank that can’t meet its reserve requirement (</a:t>
            </a:r>
            <a:r>
              <a:rPr lang="en-US" altLang="en-US" i="1" dirty="0" smtClean="0"/>
              <a:t>R</a:t>
            </a:r>
            <a:r>
              <a:rPr lang="en-US" altLang="en-US" i="1" baseline="-25000" dirty="0" smtClean="0"/>
              <a:t>R</a:t>
            </a:r>
            <a:r>
              <a:rPr lang="en-US" altLang="en-US" sz="1000" i="1" baseline="-25000" dirty="0" smtClean="0"/>
              <a:t> </a:t>
            </a:r>
            <a:r>
              <a:rPr lang="en-US" altLang="en-US" dirty="0" smtClean="0"/>
              <a:t>) borrows from a bank that has excess reserves in the federal funds market and </a:t>
            </a:r>
            <a:r>
              <a:rPr lang="en-US" altLang="en-US" i="1" dirty="0" smtClean="0"/>
              <a:t>Q</a:t>
            </a:r>
            <a:r>
              <a:rPr lang="en-US" altLang="en-US" i="1" baseline="30000" dirty="0" smtClean="0"/>
              <a:t>S</a:t>
            </a:r>
            <a:r>
              <a:rPr lang="en-US" altLang="en-US" dirty="0" smtClean="0"/>
              <a:t> remains unchanged</a:t>
            </a:r>
          </a:p>
          <a:p>
            <a:pPr marL="371475" lvl="0" indent="-371475" algn="l" eaLnBrk="1" hangingPunct="1">
              <a:buFont typeface="Wingdings" panose="05000000000000000000" pitchFamily="2" charset="2"/>
              <a:buChar char="ú"/>
            </a:pPr>
            <a:r>
              <a:rPr lang="en-US" altLang="en-US" dirty="0" smtClean="0"/>
              <a:t>When banks borrow from the Fed, discount loans rise, borrowed reserves (</a:t>
            </a:r>
            <a:r>
              <a:rPr lang="en-US" altLang="en-US" i="1" dirty="0" smtClean="0"/>
              <a:t>R</a:t>
            </a:r>
            <a:r>
              <a:rPr lang="en-US" altLang="en-US" i="1" baseline="-25000" dirty="0" smtClean="0"/>
              <a:t>B</a:t>
            </a:r>
            <a:r>
              <a:rPr lang="en-US" altLang="en-US" dirty="0" smtClean="0"/>
              <a:t>) increase, the quantity of reserves supplied increases.</a:t>
            </a:r>
          </a:p>
          <a:p>
            <a:pPr marL="371475" lvl="0" indent="-371475" algn="l" eaLnBrk="1" hangingPunct="1">
              <a:buFont typeface="Wingdings" panose="05000000000000000000" pitchFamily="2" charset="2"/>
              <a:buChar char="ú"/>
            </a:pPr>
            <a:r>
              <a:rPr lang="en-US" altLang="en-US" dirty="0" smtClean="0"/>
              <a:t>When banks sell US Treasury securities to the Fed, non-borrowed reserves (</a:t>
            </a:r>
            <a:r>
              <a:rPr lang="en-US" altLang="en-US" i="1" dirty="0" smtClean="0"/>
              <a:t>R</a:t>
            </a:r>
            <a:r>
              <a:rPr lang="en-US" altLang="en-US" i="1" baseline="-25000" dirty="0" smtClean="0"/>
              <a:t>N</a:t>
            </a:r>
            <a:r>
              <a:rPr lang="en-US" altLang="en-US" dirty="0" smtClean="0"/>
              <a:t>) increase, which  increases the quantity of reserves.</a:t>
            </a:r>
          </a:p>
          <a:p>
            <a:pPr marL="371475" lvl="0" indent="-371475" algn="l" eaLnBrk="1" hangingPunct="1">
              <a:buFont typeface="Wingdings" panose="05000000000000000000" pitchFamily="2" charset="2"/>
              <a:buChar char="ú"/>
            </a:pPr>
            <a:r>
              <a:rPr lang="en-US" altLang="en-US" dirty="0" smtClean="0"/>
              <a:t>Hence, the supply of reserves is the sum</a:t>
            </a:r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</a:pPr>
            <a:endParaRPr lang="en-US" altLang="en-US" dirty="0" smtClean="0"/>
          </a:p>
          <a:p>
            <a:pPr marL="0" lvl="0" indent="0" algn="l" eaLnBrk="1" hangingPunct="1">
              <a:buFont typeface="Wingdings" panose="05000000000000000000" pitchFamily="2" charset="2"/>
              <a:buNone/>
            </a:pPr>
            <a:r>
              <a:rPr lang="en-US" altLang="en-US" dirty="0" smtClean="0"/>
              <a:t>If the federal funds rate is less than the discount rate (</a:t>
            </a:r>
            <a:r>
              <a:rPr lang="en-US" altLang="en-US" i="1" dirty="0" err="1" smtClean="0"/>
              <a:t>i</a:t>
            </a:r>
            <a:r>
              <a:rPr lang="en-US" altLang="en-US" i="1" baseline="-25000" dirty="0" err="1" smtClean="0"/>
              <a:t>ff</a:t>
            </a:r>
            <a:r>
              <a:rPr lang="en-US" altLang="en-US" i="1" dirty="0" smtClean="0"/>
              <a:t> &lt; i</a:t>
            </a:r>
            <a:r>
              <a:rPr lang="en-US" altLang="en-US" i="1" baseline="-25000" dirty="0" smtClean="0"/>
              <a:t>d</a:t>
            </a:r>
            <a:r>
              <a:rPr lang="en-US" altLang="en-US" dirty="0" smtClean="0"/>
              <a:t>), banks will not borrow from the Fed because </a:t>
            </a:r>
          </a:p>
          <a:p>
            <a:pPr marL="371475" lvl="0" indent="-371475" algn="l" eaLnBrk="1" hangingPunct="1">
              <a:buFont typeface="Times New Roman" panose="02020603050405020304" pitchFamily="18" charset="0"/>
              <a:buChar char="­"/>
            </a:pPr>
            <a:r>
              <a:rPr lang="en-US" altLang="en-US" dirty="0" smtClean="0"/>
              <a:t>“Insurance” purchased from the Fed is more expensive than from other banks</a:t>
            </a:r>
            <a:endParaRPr lang="en-US" altLang="en-US" sz="800" dirty="0" smtClean="0"/>
          </a:p>
          <a:p>
            <a:pPr marL="0" lvl="0" indent="0" algn="l" eaLnBrk="1" hangingPunct="1">
              <a:buFont typeface="Times New Roman" panose="02020603050405020304" pitchFamily="18" charset="0"/>
              <a:buNone/>
            </a:pPr>
            <a:r>
              <a:rPr lang="en-US" altLang="en-US" dirty="0" smtClean="0"/>
              <a:t>If the federal funds rate is more than the discount rate (</a:t>
            </a:r>
            <a:r>
              <a:rPr lang="en-US" altLang="en-US" i="1" dirty="0" err="1" smtClean="0"/>
              <a:t>i</a:t>
            </a:r>
            <a:r>
              <a:rPr lang="en-US" altLang="en-US" i="1" baseline="-25000" dirty="0" err="1" smtClean="0"/>
              <a:t>ff</a:t>
            </a:r>
            <a:r>
              <a:rPr lang="en-US" altLang="en-US" i="1" dirty="0" smtClean="0"/>
              <a:t> &gt; i</a:t>
            </a:r>
            <a:r>
              <a:rPr lang="en-US" altLang="en-US" i="1" baseline="-25000" dirty="0" smtClean="0"/>
              <a:t>d</a:t>
            </a:r>
            <a:r>
              <a:rPr lang="en-US" altLang="en-US" dirty="0" smtClean="0"/>
              <a:t>), banks will want to borrow from the Fed instead of other banks</a:t>
            </a:r>
          </a:p>
          <a:p>
            <a:pPr marL="371475" lvl="0" indent="-371475" algn="l" eaLnBrk="1" hangingPunct="1">
              <a:buFont typeface="Times New Roman" panose="02020603050405020304" pitchFamily="18" charset="0"/>
              <a:buChar char="­"/>
            </a:pPr>
            <a:r>
              <a:rPr lang="en-US" altLang="en-US" dirty="0" smtClean="0"/>
              <a:t>“Insurance” purchased from other banks is more expensive than from the Fed.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542832"/>
            <a:ext cx="2971800" cy="44970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5F053D9-9E72-40B1-A958-388A8AD891EA}" type="slidenum">
              <a:rPr lang="en-US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3522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eaLnBrk="1" hangingPunct="1">
              <a:buFont typeface="Wingdings" panose="05000000000000000000" pitchFamily="2" charset="2"/>
              <a:buNone/>
            </a:pPr>
            <a:r>
              <a:rPr lang="en-US" altLang="en-US" dirty="0" smtClean="0"/>
              <a:t>A bank that can’t meet its reserve requirement (</a:t>
            </a:r>
            <a:r>
              <a:rPr lang="en-US" altLang="en-US" i="1" dirty="0" smtClean="0"/>
              <a:t>R</a:t>
            </a:r>
            <a:r>
              <a:rPr lang="en-US" altLang="en-US" i="1" baseline="-25000" dirty="0" smtClean="0"/>
              <a:t>R</a:t>
            </a:r>
            <a:r>
              <a:rPr lang="en-US" altLang="en-US" sz="1000" i="1" baseline="-25000" dirty="0" smtClean="0"/>
              <a:t> </a:t>
            </a:r>
            <a:r>
              <a:rPr lang="en-US" altLang="en-US" dirty="0" smtClean="0"/>
              <a:t>) borrows from a bank that has excess reserves in the federal funds market and </a:t>
            </a:r>
            <a:r>
              <a:rPr lang="en-US" altLang="en-US" i="1" dirty="0" smtClean="0"/>
              <a:t>Q</a:t>
            </a:r>
            <a:r>
              <a:rPr lang="en-US" altLang="en-US" i="1" baseline="30000" dirty="0" smtClean="0"/>
              <a:t>S</a:t>
            </a:r>
            <a:r>
              <a:rPr lang="en-US" altLang="en-US" dirty="0" smtClean="0"/>
              <a:t> remains unchanged</a:t>
            </a:r>
          </a:p>
          <a:p>
            <a:pPr marL="371475" lvl="0" indent="-371475" algn="l" eaLnBrk="1" hangingPunct="1">
              <a:buFont typeface="Wingdings" panose="05000000000000000000" pitchFamily="2" charset="2"/>
              <a:buChar char="ú"/>
            </a:pPr>
            <a:r>
              <a:rPr lang="en-US" altLang="en-US" dirty="0" smtClean="0"/>
              <a:t>When banks borrow from the Fed, discount loans rise, borrowed reserves (</a:t>
            </a:r>
            <a:r>
              <a:rPr lang="en-US" altLang="en-US" i="1" dirty="0" smtClean="0"/>
              <a:t>R</a:t>
            </a:r>
            <a:r>
              <a:rPr lang="en-US" altLang="en-US" i="1" baseline="-25000" dirty="0" smtClean="0"/>
              <a:t>B</a:t>
            </a:r>
            <a:r>
              <a:rPr lang="en-US" altLang="en-US" dirty="0" smtClean="0"/>
              <a:t>) increase, the quantity of reserves supplied increases.</a:t>
            </a:r>
          </a:p>
          <a:p>
            <a:pPr marL="371475" lvl="0" indent="-371475" algn="l" eaLnBrk="1" hangingPunct="1">
              <a:buFont typeface="Wingdings" panose="05000000000000000000" pitchFamily="2" charset="2"/>
              <a:buChar char="ú"/>
            </a:pPr>
            <a:r>
              <a:rPr lang="en-US" altLang="en-US" dirty="0" smtClean="0"/>
              <a:t>When banks sell US Treasury securities to the Fed, non-borrowed reserves (</a:t>
            </a:r>
            <a:r>
              <a:rPr lang="en-US" altLang="en-US" i="1" dirty="0" smtClean="0"/>
              <a:t>R</a:t>
            </a:r>
            <a:r>
              <a:rPr lang="en-US" altLang="en-US" i="1" baseline="-25000" dirty="0" smtClean="0"/>
              <a:t>N</a:t>
            </a:r>
            <a:r>
              <a:rPr lang="en-US" altLang="en-US" dirty="0" smtClean="0"/>
              <a:t>) increase, which  increases the quantity of reserves.</a:t>
            </a:r>
          </a:p>
          <a:p>
            <a:pPr marL="371475" lvl="0" indent="-371475" algn="l" eaLnBrk="1" hangingPunct="1">
              <a:buFont typeface="Wingdings" panose="05000000000000000000" pitchFamily="2" charset="2"/>
              <a:buChar char="ú"/>
            </a:pPr>
            <a:r>
              <a:rPr lang="en-US" altLang="en-US" dirty="0" smtClean="0"/>
              <a:t>Hence, the supply of reserves is the sum</a:t>
            </a:r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</a:pPr>
            <a:endParaRPr lang="en-US" altLang="en-US" dirty="0" smtClean="0"/>
          </a:p>
          <a:p>
            <a:pPr marL="0" lvl="0" indent="0" algn="l" eaLnBrk="1" hangingPunct="1">
              <a:buFont typeface="Wingdings" panose="05000000000000000000" pitchFamily="2" charset="2"/>
              <a:buNone/>
            </a:pPr>
            <a:r>
              <a:rPr lang="en-US" altLang="en-US" dirty="0" smtClean="0"/>
              <a:t>If the federal funds rate is less than the discount rate (</a:t>
            </a:r>
            <a:r>
              <a:rPr lang="en-US" altLang="en-US" i="1" dirty="0" err="1" smtClean="0"/>
              <a:t>i</a:t>
            </a:r>
            <a:r>
              <a:rPr lang="en-US" altLang="en-US" i="1" baseline="-25000" dirty="0" err="1" smtClean="0"/>
              <a:t>ff</a:t>
            </a:r>
            <a:r>
              <a:rPr lang="en-US" altLang="en-US" i="1" dirty="0" smtClean="0"/>
              <a:t> &lt; i</a:t>
            </a:r>
            <a:r>
              <a:rPr lang="en-US" altLang="en-US" i="1" baseline="-25000" dirty="0" smtClean="0"/>
              <a:t>d</a:t>
            </a:r>
            <a:r>
              <a:rPr lang="en-US" altLang="en-US" dirty="0" smtClean="0"/>
              <a:t>), banks will not borrow from the Fed because </a:t>
            </a:r>
          </a:p>
          <a:p>
            <a:pPr marL="371475" lvl="0" indent="-371475" algn="l" eaLnBrk="1" hangingPunct="1">
              <a:buFont typeface="Times New Roman" panose="02020603050405020304" pitchFamily="18" charset="0"/>
              <a:buChar char="­"/>
            </a:pPr>
            <a:r>
              <a:rPr lang="en-US" altLang="en-US" dirty="0" smtClean="0"/>
              <a:t>“Insurance” purchased from the Fed is more expensive than from other banks</a:t>
            </a:r>
            <a:endParaRPr lang="en-US" altLang="en-US" sz="800" dirty="0" smtClean="0"/>
          </a:p>
          <a:p>
            <a:pPr marL="0" lvl="0" indent="0" algn="l" eaLnBrk="1" hangingPunct="1">
              <a:buFont typeface="Times New Roman" panose="02020603050405020304" pitchFamily="18" charset="0"/>
              <a:buNone/>
            </a:pPr>
            <a:r>
              <a:rPr lang="en-US" altLang="en-US" dirty="0" smtClean="0"/>
              <a:t>If the federal funds rate is more than the discount rate (</a:t>
            </a:r>
            <a:r>
              <a:rPr lang="en-US" altLang="en-US" i="1" dirty="0" err="1" smtClean="0"/>
              <a:t>i</a:t>
            </a:r>
            <a:r>
              <a:rPr lang="en-US" altLang="en-US" i="1" baseline="-25000" dirty="0" err="1" smtClean="0"/>
              <a:t>ff</a:t>
            </a:r>
            <a:r>
              <a:rPr lang="en-US" altLang="en-US" i="1" dirty="0" smtClean="0"/>
              <a:t> &gt; i</a:t>
            </a:r>
            <a:r>
              <a:rPr lang="en-US" altLang="en-US" i="1" baseline="-25000" dirty="0" smtClean="0"/>
              <a:t>d</a:t>
            </a:r>
            <a:r>
              <a:rPr lang="en-US" altLang="en-US" dirty="0" smtClean="0"/>
              <a:t>), banks will want to borrow from the Fed instead of other banks</a:t>
            </a:r>
          </a:p>
          <a:p>
            <a:pPr marL="371475" lvl="0" indent="-371475" algn="l" eaLnBrk="1" hangingPunct="1">
              <a:buFont typeface="Times New Roman" panose="02020603050405020304" pitchFamily="18" charset="0"/>
              <a:buChar char="­"/>
            </a:pPr>
            <a:r>
              <a:rPr lang="en-US" altLang="en-US" dirty="0" smtClean="0"/>
              <a:t>“Insurance” purchased from other banks is more expensive than from the Fed.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542832"/>
            <a:ext cx="2971800" cy="44970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5F053D9-9E72-40B1-A958-388A8AD891EA}" type="slidenum">
              <a:rPr lang="en-US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2629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eaLnBrk="1" hangingPunct="1">
              <a:buFont typeface="Wingdings" panose="05000000000000000000" pitchFamily="2" charset="2"/>
              <a:buNone/>
            </a:pPr>
            <a:r>
              <a:rPr lang="en-US" altLang="en-US" dirty="0" smtClean="0"/>
              <a:t>A bank that can’t meet its reserve requirement (</a:t>
            </a:r>
            <a:r>
              <a:rPr lang="en-US" altLang="en-US" i="1" dirty="0" smtClean="0"/>
              <a:t>R</a:t>
            </a:r>
            <a:r>
              <a:rPr lang="en-US" altLang="en-US" i="1" baseline="-25000" dirty="0" smtClean="0"/>
              <a:t>R</a:t>
            </a:r>
            <a:r>
              <a:rPr lang="en-US" altLang="en-US" sz="1000" i="1" baseline="-25000" dirty="0" smtClean="0"/>
              <a:t> </a:t>
            </a:r>
            <a:r>
              <a:rPr lang="en-US" altLang="en-US" dirty="0" smtClean="0"/>
              <a:t>) borrows from a bank that has excess reserves in the federal funds market and </a:t>
            </a:r>
            <a:r>
              <a:rPr lang="en-US" altLang="en-US" i="1" dirty="0" smtClean="0"/>
              <a:t>Q</a:t>
            </a:r>
            <a:r>
              <a:rPr lang="en-US" altLang="en-US" i="1" baseline="30000" dirty="0" smtClean="0"/>
              <a:t>S</a:t>
            </a:r>
            <a:r>
              <a:rPr lang="en-US" altLang="en-US" dirty="0" smtClean="0"/>
              <a:t> remains unchanged</a:t>
            </a:r>
          </a:p>
          <a:p>
            <a:pPr marL="371475" lvl="0" indent="-371475" algn="l" eaLnBrk="1" hangingPunct="1">
              <a:buFont typeface="Wingdings" panose="05000000000000000000" pitchFamily="2" charset="2"/>
              <a:buChar char="ú"/>
            </a:pPr>
            <a:r>
              <a:rPr lang="en-US" altLang="en-US" dirty="0" smtClean="0"/>
              <a:t>When banks borrow from the Fed, discount loans rise, borrowed reserves (</a:t>
            </a:r>
            <a:r>
              <a:rPr lang="en-US" altLang="en-US" i="1" dirty="0" smtClean="0"/>
              <a:t>R</a:t>
            </a:r>
            <a:r>
              <a:rPr lang="en-US" altLang="en-US" i="1" baseline="-25000" dirty="0" smtClean="0"/>
              <a:t>B</a:t>
            </a:r>
            <a:r>
              <a:rPr lang="en-US" altLang="en-US" dirty="0" smtClean="0"/>
              <a:t>) increase, the quantity of reserves supplied increases.</a:t>
            </a:r>
          </a:p>
          <a:p>
            <a:pPr marL="371475" lvl="0" indent="-371475" algn="l" eaLnBrk="1" hangingPunct="1">
              <a:buFont typeface="Wingdings" panose="05000000000000000000" pitchFamily="2" charset="2"/>
              <a:buChar char="ú"/>
            </a:pPr>
            <a:r>
              <a:rPr lang="en-US" altLang="en-US" dirty="0" smtClean="0"/>
              <a:t>When banks sell US Treasury securities to the Fed, non-borrowed reserves (</a:t>
            </a:r>
            <a:r>
              <a:rPr lang="en-US" altLang="en-US" i="1" dirty="0" smtClean="0"/>
              <a:t>R</a:t>
            </a:r>
            <a:r>
              <a:rPr lang="en-US" altLang="en-US" i="1" baseline="-25000" dirty="0" smtClean="0"/>
              <a:t>N</a:t>
            </a:r>
            <a:r>
              <a:rPr lang="en-US" altLang="en-US" dirty="0" smtClean="0"/>
              <a:t>) increase, which  increases the quantity of reserves.</a:t>
            </a:r>
          </a:p>
          <a:p>
            <a:pPr marL="371475" lvl="0" indent="-371475" algn="l" eaLnBrk="1" hangingPunct="1">
              <a:buFont typeface="Wingdings" panose="05000000000000000000" pitchFamily="2" charset="2"/>
              <a:buChar char="ú"/>
            </a:pPr>
            <a:r>
              <a:rPr lang="en-US" altLang="en-US" dirty="0" smtClean="0"/>
              <a:t>Hence, the supply of reserves is the sum</a:t>
            </a:r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</a:pPr>
            <a:endParaRPr lang="en-US" altLang="en-US" dirty="0" smtClean="0"/>
          </a:p>
          <a:p>
            <a:pPr marL="0" lvl="0" indent="0" algn="l" eaLnBrk="1" hangingPunct="1">
              <a:buFont typeface="Wingdings" panose="05000000000000000000" pitchFamily="2" charset="2"/>
              <a:buNone/>
            </a:pPr>
            <a:r>
              <a:rPr lang="en-US" altLang="en-US" dirty="0" smtClean="0"/>
              <a:t>If the federal funds rate is less than the discount rate (</a:t>
            </a:r>
            <a:r>
              <a:rPr lang="en-US" altLang="en-US" i="1" dirty="0" err="1" smtClean="0"/>
              <a:t>i</a:t>
            </a:r>
            <a:r>
              <a:rPr lang="en-US" altLang="en-US" i="1" baseline="-25000" dirty="0" err="1" smtClean="0"/>
              <a:t>ff</a:t>
            </a:r>
            <a:r>
              <a:rPr lang="en-US" altLang="en-US" i="1" dirty="0" smtClean="0"/>
              <a:t> &lt; i</a:t>
            </a:r>
            <a:r>
              <a:rPr lang="en-US" altLang="en-US" i="1" baseline="-25000" dirty="0" smtClean="0"/>
              <a:t>d</a:t>
            </a:r>
            <a:r>
              <a:rPr lang="en-US" altLang="en-US" dirty="0" smtClean="0"/>
              <a:t>), banks will not borrow from the Fed because </a:t>
            </a:r>
          </a:p>
          <a:p>
            <a:pPr marL="371475" lvl="0" indent="-371475" algn="l" eaLnBrk="1" hangingPunct="1">
              <a:buFont typeface="Times New Roman" panose="02020603050405020304" pitchFamily="18" charset="0"/>
              <a:buChar char="­"/>
            </a:pPr>
            <a:r>
              <a:rPr lang="en-US" altLang="en-US" dirty="0" smtClean="0"/>
              <a:t>“Insurance” purchased from the Fed is more expensive than from other banks</a:t>
            </a:r>
            <a:endParaRPr lang="en-US" altLang="en-US" sz="800" dirty="0" smtClean="0"/>
          </a:p>
          <a:p>
            <a:pPr marL="0" lvl="0" indent="0" algn="l" eaLnBrk="1" hangingPunct="1">
              <a:buFont typeface="Times New Roman" panose="02020603050405020304" pitchFamily="18" charset="0"/>
              <a:buNone/>
            </a:pPr>
            <a:r>
              <a:rPr lang="en-US" altLang="en-US" dirty="0" smtClean="0"/>
              <a:t>If the federal funds rate is more than the discount rate (</a:t>
            </a:r>
            <a:r>
              <a:rPr lang="en-US" altLang="en-US" i="1" dirty="0" err="1" smtClean="0"/>
              <a:t>i</a:t>
            </a:r>
            <a:r>
              <a:rPr lang="en-US" altLang="en-US" i="1" baseline="-25000" dirty="0" err="1" smtClean="0"/>
              <a:t>ff</a:t>
            </a:r>
            <a:r>
              <a:rPr lang="en-US" altLang="en-US" i="1" dirty="0" smtClean="0"/>
              <a:t> &gt; i</a:t>
            </a:r>
            <a:r>
              <a:rPr lang="en-US" altLang="en-US" i="1" baseline="-25000" dirty="0" smtClean="0"/>
              <a:t>d</a:t>
            </a:r>
            <a:r>
              <a:rPr lang="en-US" altLang="en-US" dirty="0" smtClean="0"/>
              <a:t>), banks will want to borrow from the Fed instead of other banks</a:t>
            </a:r>
          </a:p>
          <a:p>
            <a:pPr marL="371475" lvl="0" indent="-371475" algn="l" eaLnBrk="1" hangingPunct="1">
              <a:buFont typeface="Times New Roman" panose="02020603050405020304" pitchFamily="18" charset="0"/>
              <a:buChar char="­"/>
            </a:pPr>
            <a:r>
              <a:rPr lang="en-US" altLang="en-US" dirty="0" smtClean="0"/>
              <a:t>“Insurance” purchased from other banks is more expensive than from the Fed.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542832"/>
            <a:ext cx="2971800" cy="44970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5F053D9-9E72-40B1-A958-388A8AD891EA}" type="slidenum">
              <a:rPr lang="en-US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1106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224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066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391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602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480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751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440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819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591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270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8300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0780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4783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569724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19200"/>
            <a:ext cx="41910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1910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1910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7244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7430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09166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48398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032220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1050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76200"/>
            <a:ext cx="2133600" cy="6324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76200"/>
            <a:ext cx="6248400" cy="6324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2442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76200"/>
            <a:ext cx="82296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219200"/>
            <a:ext cx="4191000" cy="251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19200"/>
            <a:ext cx="4191000" cy="251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04800" y="3886200"/>
            <a:ext cx="4191000" cy="251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886200"/>
            <a:ext cx="4191000" cy="251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485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739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76200"/>
            <a:ext cx="822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219200"/>
            <a:ext cx="85344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86893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ú"/>
        <a:defRPr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Times New Roman" panose="02020603050405020304" pitchFamily="18" charset="0"/>
        <a:buChar char="­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imes New Roman" panose="02020603050405020304" pitchFamily="18" charset="0"/>
        <a:buChar char="­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Times New Roman" panose="02020603050405020304" pitchFamily="18" charset="0"/>
        <a:buChar char="­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­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­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­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­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1600200"/>
            <a:ext cx="8915400" cy="1470025"/>
          </a:xfrm>
        </p:spPr>
        <p:txBody>
          <a:bodyPr/>
          <a:lstStyle/>
          <a:p>
            <a:r>
              <a:rPr lang="en-US" altLang="en-US" kern="0" dirty="0" smtClean="0">
                <a:solidFill>
                  <a:srgbClr val="000000"/>
                </a:solidFill>
                <a:ea typeface="ヒラギノ角ゴ Pro W3" pitchFamily="-65" charset="-128"/>
              </a:rPr>
              <a:t>The Federal Funds Market</a:t>
            </a:r>
            <a:endParaRPr lang="en-US" kern="0" dirty="0">
              <a:solidFill>
                <a:srgbClr val="0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2667000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Jill Student</a:t>
            </a:r>
          </a:p>
          <a:p>
            <a:r>
              <a:rPr lang="en-US" dirty="0" smtClean="0"/>
              <a:t>Jack </a:t>
            </a:r>
            <a:r>
              <a:rPr lang="en-US" dirty="0" err="1" smtClean="0"/>
              <a:t>Deskoccupier</a:t>
            </a:r>
            <a:endParaRPr lang="en-US" dirty="0" smtClean="0"/>
          </a:p>
          <a:p>
            <a:r>
              <a:rPr lang="en-US" dirty="0" smtClean="0"/>
              <a:t>Dan </a:t>
            </a:r>
            <a:r>
              <a:rPr lang="en-US" dirty="0" err="1" smtClean="0"/>
              <a:t>Intheclouds</a:t>
            </a:r>
            <a:endParaRPr lang="en-US" dirty="0" smtClean="0"/>
          </a:p>
          <a:p>
            <a:r>
              <a:rPr lang="en-US" dirty="0" smtClean="0"/>
              <a:t>Joanie </a:t>
            </a:r>
            <a:r>
              <a:rPr lang="en-US" dirty="0" err="1" smtClean="0"/>
              <a:t>Willgraduatesoon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Austrian Economics</a:t>
            </a:r>
          </a:p>
          <a:p>
            <a:r>
              <a:rPr lang="en-US" dirty="0" smtClean="0"/>
              <a:t>May Term 2015</a:t>
            </a:r>
          </a:p>
          <a:p>
            <a:r>
              <a:rPr lang="en-US" dirty="0" smtClean="0"/>
              <a:t>Professor Hal Snarr</a:t>
            </a:r>
          </a:p>
          <a:p>
            <a:r>
              <a:rPr lang="en-US" dirty="0" smtClean="0"/>
              <a:t>Westminster College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289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54" name="Line 81"/>
          <p:cNvSpPr>
            <a:spLocks noChangeShapeType="1"/>
          </p:cNvSpPr>
          <p:nvPr/>
        </p:nvSpPr>
        <p:spPr bwMode="auto">
          <a:xfrm>
            <a:off x="3016250" y="27701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8155" name="Line 80"/>
          <p:cNvSpPr>
            <a:spLocks noChangeShapeType="1"/>
          </p:cNvSpPr>
          <p:nvPr/>
        </p:nvSpPr>
        <p:spPr bwMode="auto">
          <a:xfrm flipV="1">
            <a:off x="3019425" y="6246812"/>
            <a:ext cx="38766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5071" name="Line 79"/>
          <p:cNvSpPr>
            <a:spLocks noChangeShapeType="1"/>
          </p:cNvSpPr>
          <p:nvPr/>
        </p:nvSpPr>
        <p:spPr bwMode="auto">
          <a:xfrm>
            <a:off x="3019425" y="3733800"/>
            <a:ext cx="1066800" cy="1588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5067" name="Text Box 75"/>
          <p:cNvSpPr txBox="1">
            <a:spLocks noChangeArrowheads="1"/>
          </p:cNvSpPr>
          <p:nvPr/>
        </p:nvSpPr>
        <p:spPr bwMode="auto">
          <a:xfrm>
            <a:off x="3857625" y="6324600"/>
            <a:ext cx="457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cs typeface="Times New Roman" panose="02020603050405020304" pitchFamily="18" charset="0"/>
              </a:rPr>
              <a:t>25</a:t>
            </a:r>
            <a:endParaRPr lang="en-US" altLang="en-US" sz="1600">
              <a:solidFill>
                <a:srgbClr val="000000"/>
              </a:solidFill>
            </a:endParaRPr>
          </a:p>
        </p:txBody>
      </p:sp>
      <p:sp>
        <p:nvSpPr>
          <p:cNvPr id="85066" name="Line 74"/>
          <p:cNvSpPr>
            <a:spLocks noChangeAspect="1" noChangeShapeType="1"/>
          </p:cNvSpPr>
          <p:nvPr/>
        </p:nvSpPr>
        <p:spPr bwMode="auto">
          <a:xfrm>
            <a:off x="3257550" y="2871788"/>
            <a:ext cx="2632075" cy="2754312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5065" name="Line 73"/>
          <p:cNvSpPr>
            <a:spLocks noChangeShapeType="1"/>
          </p:cNvSpPr>
          <p:nvPr/>
        </p:nvSpPr>
        <p:spPr bwMode="auto">
          <a:xfrm>
            <a:off x="4086225" y="3733800"/>
            <a:ext cx="0" cy="251460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5064" name="Line 72"/>
          <p:cNvSpPr>
            <a:spLocks noChangeShapeType="1"/>
          </p:cNvSpPr>
          <p:nvPr/>
        </p:nvSpPr>
        <p:spPr bwMode="auto">
          <a:xfrm>
            <a:off x="5534025" y="5257800"/>
            <a:ext cx="0" cy="99060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5082" name="Text Box 90"/>
          <p:cNvSpPr txBox="1">
            <a:spLocks noChangeArrowheads="1"/>
          </p:cNvSpPr>
          <p:nvPr/>
        </p:nvSpPr>
        <p:spPr bwMode="auto">
          <a:xfrm>
            <a:off x="5305425" y="63246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28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  <p:sp>
        <p:nvSpPr>
          <p:cNvPr id="48164" name="Text Box 91"/>
          <p:cNvSpPr txBox="1">
            <a:spLocks noChangeArrowheads="1"/>
          </p:cNvSpPr>
          <p:nvPr/>
        </p:nvSpPr>
        <p:spPr bwMode="auto">
          <a:xfrm>
            <a:off x="6448425" y="63246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  <p:sp>
        <p:nvSpPr>
          <p:cNvPr id="85084" name="Text Box 92"/>
          <p:cNvSpPr txBox="1">
            <a:spLocks noChangeArrowheads="1"/>
          </p:cNvSpPr>
          <p:nvPr/>
        </p:nvSpPr>
        <p:spPr bwMode="auto">
          <a:xfrm>
            <a:off x="5838825" y="5562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lang="en-US" altLang="en-US" sz="160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>
              <a:solidFill>
                <a:srgbClr val="000000"/>
              </a:solidFill>
            </a:endParaRPr>
          </a:p>
        </p:txBody>
      </p:sp>
      <p:sp>
        <p:nvSpPr>
          <p:cNvPr id="48166" name="Text Box 93"/>
          <p:cNvSpPr txBox="1">
            <a:spLocks noChangeArrowheads="1"/>
          </p:cNvSpPr>
          <p:nvPr/>
        </p:nvSpPr>
        <p:spPr bwMode="auto">
          <a:xfrm>
            <a:off x="2638425" y="2895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lang="en-US" altLang="en-US" sz="1600" baseline="-25000">
              <a:solidFill>
                <a:srgbClr val="000000"/>
              </a:solidFill>
            </a:endParaRPr>
          </a:p>
        </p:txBody>
      </p:sp>
      <p:sp>
        <p:nvSpPr>
          <p:cNvPr id="85086" name="Text Box 94"/>
          <p:cNvSpPr txBox="1">
            <a:spLocks noChangeArrowheads="1"/>
          </p:cNvSpPr>
          <p:nvPr/>
        </p:nvSpPr>
        <p:spPr bwMode="auto">
          <a:xfrm>
            <a:off x="2714625" y="3581400"/>
            <a:ext cx="457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5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  <p:sp>
        <p:nvSpPr>
          <p:cNvPr id="85087" name="Text Box 95"/>
          <p:cNvSpPr txBox="1">
            <a:spLocks noChangeArrowheads="1"/>
          </p:cNvSpPr>
          <p:nvPr/>
        </p:nvSpPr>
        <p:spPr bwMode="auto">
          <a:xfrm>
            <a:off x="2714625" y="51054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2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kern="0" dirty="0">
                <a:solidFill>
                  <a:srgbClr val="000000"/>
                </a:solidFill>
                <a:ea typeface="ヒラギノ角ゴ Pro W3" pitchFamily="-65" charset="-128"/>
              </a:rPr>
              <a:t>The Federal Funds Market</a:t>
            </a:r>
            <a:endParaRPr lang="en-US" kern="0" dirty="0">
              <a:solidFill>
                <a:srgbClr val="00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29601" y="1038195"/>
            <a:ext cx="24532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en-US" sz="2000" b="1" dirty="0">
                <a:solidFill>
                  <a:srgbClr val="000000"/>
                </a:solidFill>
              </a:rPr>
              <a:t>Demand for reserves</a:t>
            </a:r>
          </a:p>
        </p:txBody>
      </p:sp>
      <p:sp>
        <p:nvSpPr>
          <p:cNvPr id="32" name="Line 78"/>
          <p:cNvSpPr>
            <a:spLocks noChangeShapeType="1"/>
          </p:cNvSpPr>
          <p:nvPr/>
        </p:nvSpPr>
        <p:spPr bwMode="auto">
          <a:xfrm>
            <a:off x="3019425" y="5257800"/>
            <a:ext cx="2514600" cy="1588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3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Aft>
                <a:spcPct val="0"/>
              </a:spcAft>
              <a:buFont typeface="Arial" panose="020B0604020202020204" pitchFamily="34" charset="0"/>
              <a:buNone/>
            </a:pPr>
            <a:endParaRPr kumimoji="1" lang="en-US" altLang="en-US" sz="1600" kern="0" dirty="0">
              <a:solidFill>
                <a:srgbClr val="000000"/>
              </a:solidFill>
            </a:endParaRP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kern="0" dirty="0">
                <a:solidFill>
                  <a:srgbClr val="000000"/>
                </a:solidFill>
              </a:rPr>
              <a:t>The </a:t>
            </a:r>
            <a:r>
              <a:rPr kumimoji="1" lang="en-US" altLang="en-US" sz="1600" i="1" kern="0" dirty="0">
                <a:solidFill>
                  <a:srgbClr val="008000"/>
                </a:solidFill>
              </a:rPr>
              <a:t>lower</a:t>
            </a:r>
            <a:r>
              <a:rPr kumimoji="1" lang="en-US" altLang="en-US" sz="1600" kern="0" dirty="0">
                <a:solidFill>
                  <a:srgbClr val="000000"/>
                </a:solidFill>
              </a:rPr>
              <a:t> the </a:t>
            </a:r>
            <a:r>
              <a:rPr kumimoji="1" lang="en-US" altLang="en-US" sz="1600" kern="0" dirty="0" smtClean="0">
                <a:solidFill>
                  <a:srgbClr val="000000"/>
                </a:solidFill>
              </a:rPr>
              <a:t>federal funds rate (</a:t>
            </a:r>
            <a:r>
              <a:rPr kumimoji="1" lang="en-US" altLang="en-US" sz="1600" i="1" kern="0" dirty="0" err="1" smtClean="0">
                <a:solidFill>
                  <a:srgbClr val="000000"/>
                </a:solidFill>
              </a:rPr>
              <a:t>i</a:t>
            </a:r>
            <a:r>
              <a:rPr kumimoji="1" lang="en-US" altLang="en-US" sz="1600" i="1" kern="0" baseline="-25000" dirty="0" err="1" smtClean="0">
                <a:solidFill>
                  <a:srgbClr val="000000"/>
                </a:solidFill>
              </a:rPr>
              <a:t>ff</a:t>
            </a:r>
            <a:r>
              <a:rPr kumimoji="1" lang="en-US" altLang="en-US" sz="1600" kern="0" dirty="0" smtClean="0">
                <a:solidFill>
                  <a:srgbClr val="000000"/>
                </a:solidFill>
              </a:rPr>
              <a:t> ), </a:t>
            </a:r>
            <a:r>
              <a:rPr kumimoji="1" lang="en-US" altLang="en-US" sz="1600" kern="0" dirty="0">
                <a:solidFill>
                  <a:srgbClr val="000000"/>
                </a:solidFill>
              </a:rPr>
              <a:t>the lower the opportunity cost of </a:t>
            </a:r>
            <a:r>
              <a:rPr kumimoji="1" lang="en-US" altLang="en-US" sz="1600" kern="0" dirty="0" smtClean="0">
                <a:solidFill>
                  <a:srgbClr val="000000"/>
                </a:solidFill>
              </a:rPr>
              <a:t>holding reserves and the greater than quantity </a:t>
            </a:r>
            <a:r>
              <a:rPr kumimoji="1" lang="en-US" altLang="en-US" sz="1600" kern="0" dirty="0">
                <a:solidFill>
                  <a:srgbClr val="000000"/>
                </a:solidFill>
              </a:rPr>
              <a:t>of </a:t>
            </a:r>
            <a:r>
              <a:rPr kumimoji="1" lang="en-US" altLang="en-US" sz="1600" kern="0" dirty="0" smtClean="0">
                <a:solidFill>
                  <a:srgbClr val="000000"/>
                </a:solidFill>
              </a:rPr>
              <a:t>excess reserves held.</a:t>
            </a:r>
            <a:endParaRPr kumimoji="1" lang="en-US" altLang="en-US" sz="1600" kern="0" dirty="0">
              <a:solidFill>
                <a:srgbClr val="000000"/>
              </a:solidFill>
            </a:endParaRPr>
          </a:p>
        </p:txBody>
      </p:sp>
      <p:sp>
        <p:nvSpPr>
          <p:cNvPr id="22" name="Line 19"/>
          <p:cNvSpPr>
            <a:spLocks noChangeShapeType="1"/>
          </p:cNvSpPr>
          <p:nvPr/>
        </p:nvSpPr>
        <p:spPr bwMode="auto">
          <a:xfrm>
            <a:off x="2839011" y="3883712"/>
            <a:ext cx="0" cy="1188720"/>
          </a:xfrm>
          <a:prstGeom prst="line">
            <a:avLst/>
          </a:prstGeom>
          <a:noFill/>
          <a:ln w="38100">
            <a:solidFill>
              <a:srgbClr val="357B4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4332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5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5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066" grpId="0" animBg="1"/>
      <p:bldP spid="85064" grpId="0" animBg="1"/>
      <p:bldP spid="85082" grpId="0"/>
      <p:bldP spid="85084" grpId="0"/>
      <p:bldP spid="85087" grpId="0"/>
      <p:bldP spid="32" grpId="0" animBg="1"/>
      <p:bldP spid="2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54" name="Line 81"/>
          <p:cNvSpPr>
            <a:spLocks noChangeShapeType="1"/>
          </p:cNvSpPr>
          <p:nvPr/>
        </p:nvSpPr>
        <p:spPr bwMode="auto">
          <a:xfrm>
            <a:off x="3016250" y="27701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8155" name="Line 80"/>
          <p:cNvSpPr>
            <a:spLocks noChangeShapeType="1"/>
          </p:cNvSpPr>
          <p:nvPr/>
        </p:nvSpPr>
        <p:spPr bwMode="auto">
          <a:xfrm flipV="1">
            <a:off x="3019425" y="6246812"/>
            <a:ext cx="38766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5066" name="Line 74"/>
          <p:cNvSpPr>
            <a:spLocks noChangeAspect="1" noChangeShapeType="1"/>
          </p:cNvSpPr>
          <p:nvPr/>
        </p:nvSpPr>
        <p:spPr bwMode="auto">
          <a:xfrm>
            <a:off x="3257550" y="2871788"/>
            <a:ext cx="2632075" cy="2754312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5064" name="Line 72"/>
          <p:cNvSpPr>
            <a:spLocks noChangeShapeType="1"/>
          </p:cNvSpPr>
          <p:nvPr/>
        </p:nvSpPr>
        <p:spPr bwMode="auto">
          <a:xfrm>
            <a:off x="5534025" y="5257800"/>
            <a:ext cx="0" cy="99060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5082" name="Text Box 90"/>
          <p:cNvSpPr txBox="1">
            <a:spLocks noChangeArrowheads="1"/>
          </p:cNvSpPr>
          <p:nvPr/>
        </p:nvSpPr>
        <p:spPr bwMode="auto">
          <a:xfrm>
            <a:off x="5305425" y="63246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cs typeface="Times New Roman" panose="02020603050405020304" pitchFamily="18" charset="0"/>
              </a:rPr>
              <a:t>28</a:t>
            </a:r>
            <a:endParaRPr lang="en-US" altLang="en-US" sz="1600">
              <a:solidFill>
                <a:srgbClr val="000000"/>
              </a:solidFill>
            </a:endParaRPr>
          </a:p>
        </p:txBody>
      </p:sp>
      <p:sp>
        <p:nvSpPr>
          <p:cNvPr id="85084" name="Text Box 92"/>
          <p:cNvSpPr txBox="1">
            <a:spLocks noChangeArrowheads="1"/>
          </p:cNvSpPr>
          <p:nvPr/>
        </p:nvSpPr>
        <p:spPr bwMode="auto">
          <a:xfrm>
            <a:off x="5838825" y="5562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lang="en-US" altLang="en-US" sz="160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>
              <a:solidFill>
                <a:srgbClr val="000000"/>
              </a:solidFill>
            </a:endParaRPr>
          </a:p>
        </p:txBody>
      </p:sp>
      <p:sp>
        <p:nvSpPr>
          <p:cNvPr id="48166" name="Text Box 93"/>
          <p:cNvSpPr txBox="1">
            <a:spLocks noChangeArrowheads="1"/>
          </p:cNvSpPr>
          <p:nvPr/>
        </p:nvSpPr>
        <p:spPr bwMode="auto">
          <a:xfrm>
            <a:off x="2638425" y="2895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lang="en-US" altLang="en-US" sz="1600" baseline="-25000">
              <a:solidFill>
                <a:srgbClr val="000000"/>
              </a:solidFill>
            </a:endParaRPr>
          </a:p>
        </p:txBody>
      </p:sp>
      <p:sp>
        <p:nvSpPr>
          <p:cNvPr id="85087" name="Text Box 95"/>
          <p:cNvSpPr txBox="1">
            <a:spLocks noChangeArrowheads="1"/>
          </p:cNvSpPr>
          <p:nvPr/>
        </p:nvSpPr>
        <p:spPr bwMode="auto">
          <a:xfrm>
            <a:off x="2714625" y="51054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2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kern="0" dirty="0">
                <a:solidFill>
                  <a:srgbClr val="000000"/>
                </a:solidFill>
                <a:ea typeface="ヒラギノ角ゴ Pro W3" pitchFamily="-65" charset="-128"/>
              </a:rPr>
              <a:t>The Federal Funds Market</a:t>
            </a:r>
            <a:endParaRPr lang="en-US" kern="0" dirty="0">
              <a:solidFill>
                <a:srgbClr val="00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29601" y="1038195"/>
            <a:ext cx="24532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en-US" sz="2000" b="1" dirty="0">
                <a:solidFill>
                  <a:srgbClr val="000000"/>
                </a:solidFill>
              </a:rPr>
              <a:t>Demand for reserves</a:t>
            </a:r>
          </a:p>
        </p:txBody>
      </p:sp>
      <p:sp>
        <p:nvSpPr>
          <p:cNvPr id="32" name="Line 78"/>
          <p:cNvSpPr>
            <a:spLocks noChangeShapeType="1"/>
          </p:cNvSpPr>
          <p:nvPr/>
        </p:nvSpPr>
        <p:spPr bwMode="auto">
          <a:xfrm>
            <a:off x="3019425" y="5257800"/>
            <a:ext cx="2514600" cy="1588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3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Aft>
                <a:spcPct val="0"/>
              </a:spcAft>
              <a:buFont typeface="Arial" panose="020B0604020202020204" pitchFamily="34" charset="0"/>
              <a:buNone/>
            </a:pPr>
            <a:endParaRPr kumimoji="1" lang="en-US" altLang="en-US" sz="1600" kern="0" dirty="0">
              <a:solidFill>
                <a:srgbClr val="000000"/>
              </a:solidFill>
            </a:endParaRP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kern="0" dirty="0">
                <a:solidFill>
                  <a:srgbClr val="000000"/>
                </a:solidFill>
              </a:rPr>
              <a:t>The </a:t>
            </a:r>
            <a:r>
              <a:rPr kumimoji="1" lang="en-US" altLang="en-US" sz="1600" i="1" kern="0" dirty="0">
                <a:solidFill>
                  <a:srgbClr val="008000"/>
                </a:solidFill>
              </a:rPr>
              <a:t>lower</a:t>
            </a:r>
            <a:r>
              <a:rPr kumimoji="1" lang="en-US" altLang="en-US" sz="1600" kern="0" dirty="0">
                <a:solidFill>
                  <a:srgbClr val="000000"/>
                </a:solidFill>
              </a:rPr>
              <a:t> the </a:t>
            </a:r>
            <a:r>
              <a:rPr kumimoji="1" lang="en-US" altLang="en-US" sz="1600" kern="0" dirty="0" smtClean="0">
                <a:solidFill>
                  <a:srgbClr val="000000"/>
                </a:solidFill>
              </a:rPr>
              <a:t>federal funds rate (</a:t>
            </a:r>
            <a:r>
              <a:rPr kumimoji="1" lang="en-US" altLang="en-US" sz="1600" i="1" kern="0" dirty="0" err="1" smtClean="0">
                <a:solidFill>
                  <a:srgbClr val="000000"/>
                </a:solidFill>
              </a:rPr>
              <a:t>i</a:t>
            </a:r>
            <a:r>
              <a:rPr kumimoji="1" lang="en-US" altLang="en-US" sz="1600" i="1" kern="0" baseline="-25000" dirty="0" err="1" smtClean="0">
                <a:solidFill>
                  <a:srgbClr val="000000"/>
                </a:solidFill>
              </a:rPr>
              <a:t>ff</a:t>
            </a:r>
            <a:r>
              <a:rPr kumimoji="1" lang="en-US" altLang="en-US" sz="1600" kern="0" dirty="0" smtClean="0">
                <a:solidFill>
                  <a:srgbClr val="000000"/>
                </a:solidFill>
              </a:rPr>
              <a:t> ), </a:t>
            </a:r>
            <a:r>
              <a:rPr kumimoji="1" lang="en-US" altLang="en-US" sz="1600" kern="0" dirty="0">
                <a:solidFill>
                  <a:srgbClr val="000000"/>
                </a:solidFill>
              </a:rPr>
              <a:t>the lower the opportunity cost of </a:t>
            </a:r>
            <a:r>
              <a:rPr kumimoji="1" lang="en-US" altLang="en-US" sz="1600" kern="0" dirty="0" smtClean="0">
                <a:solidFill>
                  <a:srgbClr val="000000"/>
                </a:solidFill>
              </a:rPr>
              <a:t>holding reserves and the greater than quantity </a:t>
            </a:r>
            <a:r>
              <a:rPr kumimoji="1" lang="en-US" altLang="en-US" sz="1600" kern="0" dirty="0">
                <a:solidFill>
                  <a:srgbClr val="000000"/>
                </a:solidFill>
              </a:rPr>
              <a:t>of </a:t>
            </a:r>
            <a:r>
              <a:rPr kumimoji="1" lang="en-US" altLang="en-US" sz="1600" kern="0" dirty="0" smtClean="0">
                <a:solidFill>
                  <a:srgbClr val="000000"/>
                </a:solidFill>
              </a:rPr>
              <a:t>excess reserves held.</a:t>
            </a: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i="1" kern="0" dirty="0" smtClean="0">
                <a:solidFill>
                  <a:srgbClr val="0000FF"/>
                </a:solidFill>
              </a:rPr>
              <a:t>Q </a:t>
            </a:r>
            <a:r>
              <a:rPr kumimoji="1" lang="en-US" altLang="en-US" sz="1600" kern="0" dirty="0" smtClean="0">
                <a:solidFill>
                  <a:srgbClr val="0000FF"/>
                </a:solidFill>
              </a:rPr>
              <a:t>of reserves increases if the </a:t>
            </a:r>
            <a:r>
              <a:rPr kumimoji="1" lang="en-US" altLang="en-US" sz="1600" kern="0" dirty="0" err="1" smtClean="0">
                <a:solidFill>
                  <a:srgbClr val="0000FF"/>
                </a:solidFill>
              </a:rPr>
              <a:t>rrr</a:t>
            </a:r>
            <a:r>
              <a:rPr kumimoji="1" lang="en-US" altLang="en-US" sz="1600" kern="0" dirty="0" smtClean="0">
                <a:solidFill>
                  <a:srgbClr val="0000FF"/>
                </a:solidFill>
              </a:rPr>
              <a:t> is raised</a:t>
            </a:r>
          </a:p>
        </p:txBody>
      </p:sp>
      <p:sp>
        <p:nvSpPr>
          <p:cNvPr id="36" name="Text Box 91"/>
          <p:cNvSpPr txBox="1">
            <a:spLocks noChangeArrowheads="1"/>
          </p:cNvSpPr>
          <p:nvPr/>
        </p:nvSpPr>
        <p:spPr bwMode="auto">
          <a:xfrm>
            <a:off x="6448425" y="63246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126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Line 74"/>
          <p:cNvSpPr>
            <a:spLocks noChangeAspect="1" noChangeShapeType="1"/>
          </p:cNvSpPr>
          <p:nvPr/>
        </p:nvSpPr>
        <p:spPr bwMode="auto">
          <a:xfrm>
            <a:off x="3962400" y="2909888"/>
            <a:ext cx="2632075" cy="2754312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8154" name="Line 81"/>
          <p:cNvSpPr>
            <a:spLocks noChangeShapeType="1"/>
          </p:cNvSpPr>
          <p:nvPr/>
        </p:nvSpPr>
        <p:spPr bwMode="auto">
          <a:xfrm>
            <a:off x="3016250" y="27701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8155" name="Line 80"/>
          <p:cNvSpPr>
            <a:spLocks noChangeShapeType="1"/>
          </p:cNvSpPr>
          <p:nvPr/>
        </p:nvSpPr>
        <p:spPr bwMode="auto">
          <a:xfrm flipV="1">
            <a:off x="3019425" y="6246812"/>
            <a:ext cx="38766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5071" name="Line 79"/>
          <p:cNvSpPr>
            <a:spLocks noChangeShapeType="1"/>
          </p:cNvSpPr>
          <p:nvPr/>
        </p:nvSpPr>
        <p:spPr bwMode="auto">
          <a:xfrm>
            <a:off x="5553076" y="5255418"/>
            <a:ext cx="640080" cy="1588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5067" name="Text Box 75"/>
          <p:cNvSpPr txBox="1">
            <a:spLocks noChangeArrowheads="1"/>
          </p:cNvSpPr>
          <p:nvPr/>
        </p:nvSpPr>
        <p:spPr bwMode="auto">
          <a:xfrm>
            <a:off x="6010275" y="6324600"/>
            <a:ext cx="457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30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  <p:sp>
        <p:nvSpPr>
          <p:cNvPr id="85066" name="Line 74"/>
          <p:cNvSpPr>
            <a:spLocks noChangeAspect="1" noChangeShapeType="1"/>
          </p:cNvSpPr>
          <p:nvPr/>
        </p:nvSpPr>
        <p:spPr bwMode="auto">
          <a:xfrm>
            <a:off x="3257550" y="2871788"/>
            <a:ext cx="2632075" cy="2754312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5065" name="Line 73"/>
          <p:cNvSpPr>
            <a:spLocks noChangeShapeType="1"/>
          </p:cNvSpPr>
          <p:nvPr/>
        </p:nvSpPr>
        <p:spPr bwMode="auto">
          <a:xfrm>
            <a:off x="6193156" y="5257800"/>
            <a:ext cx="0" cy="100584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5064" name="Line 72"/>
          <p:cNvSpPr>
            <a:spLocks noChangeShapeType="1"/>
          </p:cNvSpPr>
          <p:nvPr/>
        </p:nvSpPr>
        <p:spPr bwMode="auto">
          <a:xfrm>
            <a:off x="5534025" y="5257800"/>
            <a:ext cx="0" cy="99060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5082" name="Text Box 90"/>
          <p:cNvSpPr txBox="1">
            <a:spLocks noChangeArrowheads="1"/>
          </p:cNvSpPr>
          <p:nvPr/>
        </p:nvSpPr>
        <p:spPr bwMode="auto">
          <a:xfrm>
            <a:off x="5305425" y="63246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cs typeface="Times New Roman" panose="02020603050405020304" pitchFamily="18" charset="0"/>
              </a:rPr>
              <a:t>28</a:t>
            </a:r>
            <a:endParaRPr lang="en-US" altLang="en-US" sz="1600">
              <a:solidFill>
                <a:srgbClr val="000000"/>
              </a:solidFill>
            </a:endParaRPr>
          </a:p>
        </p:txBody>
      </p:sp>
      <p:sp>
        <p:nvSpPr>
          <p:cNvPr id="85084" name="Text Box 92"/>
          <p:cNvSpPr txBox="1">
            <a:spLocks noChangeArrowheads="1"/>
          </p:cNvSpPr>
          <p:nvPr/>
        </p:nvSpPr>
        <p:spPr bwMode="auto">
          <a:xfrm>
            <a:off x="5838825" y="5562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lang="en-US" altLang="en-US" sz="160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>
              <a:solidFill>
                <a:srgbClr val="000000"/>
              </a:solidFill>
            </a:endParaRPr>
          </a:p>
        </p:txBody>
      </p:sp>
      <p:sp>
        <p:nvSpPr>
          <p:cNvPr id="48166" name="Text Box 93"/>
          <p:cNvSpPr txBox="1">
            <a:spLocks noChangeArrowheads="1"/>
          </p:cNvSpPr>
          <p:nvPr/>
        </p:nvSpPr>
        <p:spPr bwMode="auto">
          <a:xfrm>
            <a:off x="2638425" y="2895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lang="en-US" altLang="en-US" sz="1600" baseline="-25000">
              <a:solidFill>
                <a:srgbClr val="000000"/>
              </a:solidFill>
            </a:endParaRPr>
          </a:p>
        </p:txBody>
      </p:sp>
      <p:sp>
        <p:nvSpPr>
          <p:cNvPr id="85087" name="Text Box 95"/>
          <p:cNvSpPr txBox="1">
            <a:spLocks noChangeArrowheads="1"/>
          </p:cNvSpPr>
          <p:nvPr/>
        </p:nvSpPr>
        <p:spPr bwMode="auto">
          <a:xfrm>
            <a:off x="2714625" y="51054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2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kern="0" dirty="0">
                <a:solidFill>
                  <a:srgbClr val="000000"/>
                </a:solidFill>
                <a:ea typeface="ヒラギノ角ゴ Pro W3" pitchFamily="-65" charset="-128"/>
              </a:rPr>
              <a:t>The Federal Funds Market</a:t>
            </a:r>
            <a:endParaRPr lang="en-US" kern="0" dirty="0">
              <a:solidFill>
                <a:srgbClr val="00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29601" y="1038195"/>
            <a:ext cx="24532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en-US" sz="2000" b="1" dirty="0">
                <a:solidFill>
                  <a:srgbClr val="000000"/>
                </a:solidFill>
              </a:rPr>
              <a:t>Demand for reserves</a:t>
            </a:r>
          </a:p>
        </p:txBody>
      </p:sp>
      <p:sp>
        <p:nvSpPr>
          <p:cNvPr id="32" name="Line 78"/>
          <p:cNvSpPr>
            <a:spLocks noChangeShapeType="1"/>
          </p:cNvSpPr>
          <p:nvPr/>
        </p:nvSpPr>
        <p:spPr bwMode="auto">
          <a:xfrm>
            <a:off x="3019425" y="5257800"/>
            <a:ext cx="2514600" cy="1588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3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Aft>
                <a:spcPct val="0"/>
              </a:spcAft>
              <a:buFont typeface="Arial" panose="020B0604020202020204" pitchFamily="34" charset="0"/>
              <a:buNone/>
            </a:pPr>
            <a:endParaRPr kumimoji="1" lang="en-US" altLang="en-US" sz="1600" kern="0" dirty="0">
              <a:solidFill>
                <a:srgbClr val="000000"/>
              </a:solidFill>
            </a:endParaRP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kern="0" dirty="0">
                <a:solidFill>
                  <a:srgbClr val="000000"/>
                </a:solidFill>
              </a:rPr>
              <a:t>The </a:t>
            </a:r>
            <a:r>
              <a:rPr kumimoji="1" lang="en-US" altLang="en-US" sz="1600" i="1" kern="0" dirty="0">
                <a:solidFill>
                  <a:srgbClr val="008000"/>
                </a:solidFill>
              </a:rPr>
              <a:t>lower</a:t>
            </a:r>
            <a:r>
              <a:rPr kumimoji="1" lang="en-US" altLang="en-US" sz="1600" kern="0" dirty="0">
                <a:solidFill>
                  <a:srgbClr val="000000"/>
                </a:solidFill>
              </a:rPr>
              <a:t> the </a:t>
            </a:r>
            <a:r>
              <a:rPr kumimoji="1" lang="en-US" altLang="en-US" sz="1600" kern="0" dirty="0" smtClean="0">
                <a:solidFill>
                  <a:srgbClr val="000000"/>
                </a:solidFill>
              </a:rPr>
              <a:t>federal funds rate (</a:t>
            </a:r>
            <a:r>
              <a:rPr kumimoji="1" lang="en-US" altLang="en-US" sz="1600" i="1" kern="0" dirty="0" err="1" smtClean="0">
                <a:solidFill>
                  <a:srgbClr val="000000"/>
                </a:solidFill>
              </a:rPr>
              <a:t>i</a:t>
            </a:r>
            <a:r>
              <a:rPr kumimoji="1" lang="en-US" altLang="en-US" sz="1600" i="1" kern="0" baseline="-25000" dirty="0" err="1" smtClean="0">
                <a:solidFill>
                  <a:srgbClr val="000000"/>
                </a:solidFill>
              </a:rPr>
              <a:t>ff</a:t>
            </a:r>
            <a:r>
              <a:rPr kumimoji="1" lang="en-US" altLang="en-US" sz="1600" kern="0" dirty="0" smtClean="0">
                <a:solidFill>
                  <a:srgbClr val="000000"/>
                </a:solidFill>
              </a:rPr>
              <a:t> ), </a:t>
            </a:r>
            <a:r>
              <a:rPr kumimoji="1" lang="en-US" altLang="en-US" sz="1600" kern="0" dirty="0">
                <a:solidFill>
                  <a:srgbClr val="000000"/>
                </a:solidFill>
              </a:rPr>
              <a:t>the lower the opportunity cost of </a:t>
            </a:r>
            <a:r>
              <a:rPr kumimoji="1" lang="en-US" altLang="en-US" sz="1600" kern="0" dirty="0" smtClean="0">
                <a:solidFill>
                  <a:srgbClr val="000000"/>
                </a:solidFill>
              </a:rPr>
              <a:t>holding reserves and the greater than quantity </a:t>
            </a:r>
            <a:r>
              <a:rPr kumimoji="1" lang="en-US" altLang="en-US" sz="1600" kern="0" dirty="0">
                <a:solidFill>
                  <a:srgbClr val="000000"/>
                </a:solidFill>
              </a:rPr>
              <a:t>of </a:t>
            </a:r>
            <a:r>
              <a:rPr kumimoji="1" lang="en-US" altLang="en-US" sz="1600" kern="0" dirty="0" smtClean="0">
                <a:solidFill>
                  <a:srgbClr val="000000"/>
                </a:solidFill>
              </a:rPr>
              <a:t>excess reserves held.</a:t>
            </a: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i="1" kern="0" dirty="0" smtClean="0">
                <a:solidFill>
                  <a:srgbClr val="0000FF"/>
                </a:solidFill>
              </a:rPr>
              <a:t>Q </a:t>
            </a:r>
            <a:r>
              <a:rPr kumimoji="1" lang="en-US" altLang="en-US" sz="1600" kern="0" dirty="0" smtClean="0">
                <a:solidFill>
                  <a:srgbClr val="0000FF"/>
                </a:solidFill>
              </a:rPr>
              <a:t>of reserves increases if the </a:t>
            </a:r>
            <a:r>
              <a:rPr kumimoji="1" lang="en-US" altLang="en-US" sz="1600" kern="0" dirty="0" err="1" smtClean="0">
                <a:solidFill>
                  <a:srgbClr val="0000FF"/>
                </a:solidFill>
              </a:rPr>
              <a:t>rrr</a:t>
            </a:r>
            <a:r>
              <a:rPr kumimoji="1" lang="en-US" altLang="en-US" sz="1600" kern="0" dirty="0" smtClean="0">
                <a:solidFill>
                  <a:srgbClr val="0000FF"/>
                </a:solidFill>
              </a:rPr>
              <a:t> is raised</a:t>
            </a:r>
          </a:p>
        </p:txBody>
      </p:sp>
      <p:sp>
        <p:nvSpPr>
          <p:cNvPr id="36" name="Text Box 91"/>
          <p:cNvSpPr txBox="1">
            <a:spLocks noChangeArrowheads="1"/>
          </p:cNvSpPr>
          <p:nvPr/>
        </p:nvSpPr>
        <p:spPr bwMode="auto">
          <a:xfrm>
            <a:off x="6448425" y="63246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883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Line 74"/>
          <p:cNvSpPr>
            <a:spLocks noChangeAspect="1" noChangeShapeType="1"/>
          </p:cNvSpPr>
          <p:nvPr/>
        </p:nvSpPr>
        <p:spPr bwMode="auto">
          <a:xfrm>
            <a:off x="3962400" y="2909888"/>
            <a:ext cx="2632075" cy="2754312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8154" name="Line 81"/>
          <p:cNvSpPr>
            <a:spLocks noChangeShapeType="1"/>
          </p:cNvSpPr>
          <p:nvPr/>
        </p:nvSpPr>
        <p:spPr bwMode="auto">
          <a:xfrm>
            <a:off x="3016250" y="27701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8155" name="Line 80"/>
          <p:cNvSpPr>
            <a:spLocks noChangeShapeType="1"/>
          </p:cNvSpPr>
          <p:nvPr/>
        </p:nvSpPr>
        <p:spPr bwMode="auto">
          <a:xfrm flipV="1">
            <a:off x="3019425" y="6246812"/>
            <a:ext cx="38766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5071" name="Line 79"/>
          <p:cNvSpPr>
            <a:spLocks noChangeShapeType="1"/>
          </p:cNvSpPr>
          <p:nvPr/>
        </p:nvSpPr>
        <p:spPr bwMode="auto">
          <a:xfrm>
            <a:off x="5553076" y="5255418"/>
            <a:ext cx="640080" cy="1588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5067" name="Text Box 75"/>
          <p:cNvSpPr txBox="1">
            <a:spLocks noChangeArrowheads="1"/>
          </p:cNvSpPr>
          <p:nvPr/>
        </p:nvSpPr>
        <p:spPr bwMode="auto">
          <a:xfrm>
            <a:off x="6010275" y="6324600"/>
            <a:ext cx="457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30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  <p:sp>
        <p:nvSpPr>
          <p:cNvPr id="85066" name="Line 74"/>
          <p:cNvSpPr>
            <a:spLocks noChangeAspect="1" noChangeShapeType="1"/>
          </p:cNvSpPr>
          <p:nvPr/>
        </p:nvSpPr>
        <p:spPr bwMode="auto">
          <a:xfrm>
            <a:off x="3257550" y="2871788"/>
            <a:ext cx="2632075" cy="2754312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5065" name="Line 73"/>
          <p:cNvSpPr>
            <a:spLocks noChangeShapeType="1"/>
          </p:cNvSpPr>
          <p:nvPr/>
        </p:nvSpPr>
        <p:spPr bwMode="auto">
          <a:xfrm>
            <a:off x="6193156" y="5257800"/>
            <a:ext cx="0" cy="100584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5064" name="Line 72"/>
          <p:cNvSpPr>
            <a:spLocks noChangeShapeType="1"/>
          </p:cNvSpPr>
          <p:nvPr/>
        </p:nvSpPr>
        <p:spPr bwMode="auto">
          <a:xfrm>
            <a:off x="5534025" y="5257800"/>
            <a:ext cx="0" cy="99060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5082" name="Text Box 90"/>
          <p:cNvSpPr txBox="1">
            <a:spLocks noChangeArrowheads="1"/>
          </p:cNvSpPr>
          <p:nvPr/>
        </p:nvSpPr>
        <p:spPr bwMode="auto">
          <a:xfrm>
            <a:off x="5305425" y="63246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cs typeface="Times New Roman" panose="02020603050405020304" pitchFamily="18" charset="0"/>
              </a:rPr>
              <a:t>28</a:t>
            </a:r>
            <a:endParaRPr lang="en-US" altLang="en-US" sz="1600">
              <a:solidFill>
                <a:srgbClr val="000000"/>
              </a:solidFill>
            </a:endParaRPr>
          </a:p>
        </p:txBody>
      </p:sp>
      <p:sp>
        <p:nvSpPr>
          <p:cNvPr id="85084" name="Text Box 92"/>
          <p:cNvSpPr txBox="1">
            <a:spLocks noChangeArrowheads="1"/>
          </p:cNvSpPr>
          <p:nvPr/>
        </p:nvSpPr>
        <p:spPr bwMode="auto">
          <a:xfrm>
            <a:off x="5838825" y="5562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lang="en-US" altLang="en-US" sz="160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>
              <a:solidFill>
                <a:srgbClr val="000000"/>
              </a:solidFill>
            </a:endParaRPr>
          </a:p>
        </p:txBody>
      </p:sp>
      <p:sp>
        <p:nvSpPr>
          <p:cNvPr id="48166" name="Text Box 93"/>
          <p:cNvSpPr txBox="1">
            <a:spLocks noChangeArrowheads="1"/>
          </p:cNvSpPr>
          <p:nvPr/>
        </p:nvSpPr>
        <p:spPr bwMode="auto">
          <a:xfrm>
            <a:off x="2638425" y="2895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lang="en-US" altLang="en-US" sz="1600" baseline="-25000">
              <a:solidFill>
                <a:srgbClr val="000000"/>
              </a:solidFill>
            </a:endParaRPr>
          </a:p>
        </p:txBody>
      </p:sp>
      <p:sp>
        <p:nvSpPr>
          <p:cNvPr id="85087" name="Text Box 95"/>
          <p:cNvSpPr txBox="1">
            <a:spLocks noChangeArrowheads="1"/>
          </p:cNvSpPr>
          <p:nvPr/>
        </p:nvSpPr>
        <p:spPr bwMode="auto">
          <a:xfrm>
            <a:off x="2714625" y="51054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2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kern="0" dirty="0">
                <a:solidFill>
                  <a:srgbClr val="000000"/>
                </a:solidFill>
                <a:ea typeface="ヒラギノ角ゴ Pro W3" pitchFamily="-65" charset="-128"/>
              </a:rPr>
              <a:t>The Federal Funds Market</a:t>
            </a:r>
            <a:endParaRPr lang="en-US" kern="0" dirty="0">
              <a:solidFill>
                <a:srgbClr val="00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29601" y="1038195"/>
            <a:ext cx="24532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en-US" sz="2000" b="1" dirty="0">
                <a:solidFill>
                  <a:srgbClr val="000000"/>
                </a:solidFill>
              </a:rPr>
              <a:t>Demand for reserves</a:t>
            </a:r>
          </a:p>
        </p:txBody>
      </p:sp>
      <p:sp>
        <p:nvSpPr>
          <p:cNvPr id="32" name="Line 78"/>
          <p:cNvSpPr>
            <a:spLocks noChangeShapeType="1"/>
          </p:cNvSpPr>
          <p:nvPr/>
        </p:nvSpPr>
        <p:spPr bwMode="auto">
          <a:xfrm>
            <a:off x="3019425" y="5257800"/>
            <a:ext cx="2514600" cy="1588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3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Aft>
                <a:spcPct val="0"/>
              </a:spcAft>
              <a:buFont typeface="Arial" panose="020B0604020202020204" pitchFamily="34" charset="0"/>
              <a:buNone/>
            </a:pPr>
            <a:endParaRPr kumimoji="1" lang="en-US" altLang="en-US" sz="1600" kern="0" dirty="0">
              <a:solidFill>
                <a:srgbClr val="000000"/>
              </a:solidFill>
            </a:endParaRP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kern="0" dirty="0">
                <a:solidFill>
                  <a:srgbClr val="000000"/>
                </a:solidFill>
              </a:rPr>
              <a:t>The </a:t>
            </a:r>
            <a:r>
              <a:rPr kumimoji="1" lang="en-US" altLang="en-US" sz="1600" i="1" kern="0" dirty="0">
                <a:solidFill>
                  <a:srgbClr val="008000"/>
                </a:solidFill>
              </a:rPr>
              <a:t>lower</a:t>
            </a:r>
            <a:r>
              <a:rPr kumimoji="1" lang="en-US" altLang="en-US" sz="1600" kern="0" dirty="0">
                <a:solidFill>
                  <a:srgbClr val="000000"/>
                </a:solidFill>
              </a:rPr>
              <a:t> the </a:t>
            </a:r>
            <a:r>
              <a:rPr kumimoji="1" lang="en-US" altLang="en-US" sz="1600" kern="0" dirty="0" smtClean="0">
                <a:solidFill>
                  <a:srgbClr val="000000"/>
                </a:solidFill>
              </a:rPr>
              <a:t>federal funds rate (</a:t>
            </a:r>
            <a:r>
              <a:rPr kumimoji="1" lang="en-US" altLang="en-US" sz="1600" i="1" kern="0" dirty="0" err="1" smtClean="0">
                <a:solidFill>
                  <a:srgbClr val="000000"/>
                </a:solidFill>
              </a:rPr>
              <a:t>i</a:t>
            </a:r>
            <a:r>
              <a:rPr kumimoji="1" lang="en-US" altLang="en-US" sz="1600" i="1" kern="0" baseline="-25000" dirty="0" err="1" smtClean="0">
                <a:solidFill>
                  <a:srgbClr val="000000"/>
                </a:solidFill>
              </a:rPr>
              <a:t>ff</a:t>
            </a:r>
            <a:r>
              <a:rPr kumimoji="1" lang="en-US" altLang="en-US" sz="1600" kern="0" dirty="0" smtClean="0">
                <a:solidFill>
                  <a:srgbClr val="000000"/>
                </a:solidFill>
              </a:rPr>
              <a:t> ), </a:t>
            </a:r>
            <a:r>
              <a:rPr kumimoji="1" lang="en-US" altLang="en-US" sz="1600" kern="0" dirty="0">
                <a:solidFill>
                  <a:srgbClr val="000000"/>
                </a:solidFill>
              </a:rPr>
              <a:t>the lower the opportunity cost of </a:t>
            </a:r>
            <a:r>
              <a:rPr kumimoji="1" lang="en-US" altLang="en-US" sz="1600" kern="0" dirty="0" smtClean="0">
                <a:solidFill>
                  <a:srgbClr val="000000"/>
                </a:solidFill>
              </a:rPr>
              <a:t>holding reserves and the greater than quantity </a:t>
            </a:r>
            <a:r>
              <a:rPr kumimoji="1" lang="en-US" altLang="en-US" sz="1600" kern="0" dirty="0">
                <a:solidFill>
                  <a:srgbClr val="000000"/>
                </a:solidFill>
              </a:rPr>
              <a:t>of </a:t>
            </a:r>
            <a:r>
              <a:rPr kumimoji="1" lang="en-US" altLang="en-US" sz="1600" kern="0" dirty="0" smtClean="0">
                <a:solidFill>
                  <a:srgbClr val="000000"/>
                </a:solidFill>
              </a:rPr>
              <a:t>excess reserves held.</a:t>
            </a: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i="1" kern="0" dirty="0" smtClean="0">
                <a:solidFill>
                  <a:srgbClr val="0000FF"/>
                </a:solidFill>
              </a:rPr>
              <a:t>Q </a:t>
            </a:r>
            <a:r>
              <a:rPr kumimoji="1" lang="en-US" altLang="en-US" sz="1600" kern="0" dirty="0" smtClean="0">
                <a:solidFill>
                  <a:srgbClr val="0000FF"/>
                </a:solidFill>
              </a:rPr>
              <a:t>of reserves increases if the </a:t>
            </a:r>
            <a:r>
              <a:rPr kumimoji="1" lang="en-US" altLang="en-US" sz="1600" kern="0" dirty="0" err="1" smtClean="0">
                <a:solidFill>
                  <a:srgbClr val="0000FF"/>
                </a:solidFill>
              </a:rPr>
              <a:t>rrr</a:t>
            </a:r>
            <a:r>
              <a:rPr kumimoji="1" lang="en-US" altLang="en-US" sz="1600" kern="0" dirty="0" smtClean="0">
                <a:solidFill>
                  <a:srgbClr val="0000FF"/>
                </a:solidFill>
              </a:rPr>
              <a:t> is raised, checking deposits increase</a:t>
            </a:r>
          </a:p>
        </p:txBody>
      </p:sp>
      <p:sp>
        <p:nvSpPr>
          <p:cNvPr id="21" name="Text Box 91"/>
          <p:cNvSpPr txBox="1">
            <a:spLocks noChangeArrowheads="1"/>
          </p:cNvSpPr>
          <p:nvPr/>
        </p:nvSpPr>
        <p:spPr bwMode="auto">
          <a:xfrm>
            <a:off x="6448425" y="63246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54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Line 74"/>
          <p:cNvSpPr>
            <a:spLocks noChangeAspect="1" noChangeShapeType="1"/>
          </p:cNvSpPr>
          <p:nvPr/>
        </p:nvSpPr>
        <p:spPr bwMode="auto">
          <a:xfrm>
            <a:off x="3962400" y="2909888"/>
            <a:ext cx="2632075" cy="2754312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8154" name="Line 81"/>
          <p:cNvSpPr>
            <a:spLocks noChangeShapeType="1"/>
          </p:cNvSpPr>
          <p:nvPr/>
        </p:nvSpPr>
        <p:spPr bwMode="auto">
          <a:xfrm>
            <a:off x="3016250" y="27701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8155" name="Line 80"/>
          <p:cNvSpPr>
            <a:spLocks noChangeShapeType="1"/>
          </p:cNvSpPr>
          <p:nvPr/>
        </p:nvSpPr>
        <p:spPr bwMode="auto">
          <a:xfrm flipV="1">
            <a:off x="3019425" y="6246812"/>
            <a:ext cx="38766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5071" name="Line 79"/>
          <p:cNvSpPr>
            <a:spLocks noChangeShapeType="1"/>
          </p:cNvSpPr>
          <p:nvPr/>
        </p:nvSpPr>
        <p:spPr bwMode="auto">
          <a:xfrm>
            <a:off x="5553076" y="5255418"/>
            <a:ext cx="640080" cy="1588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5067" name="Text Box 75"/>
          <p:cNvSpPr txBox="1">
            <a:spLocks noChangeArrowheads="1"/>
          </p:cNvSpPr>
          <p:nvPr/>
        </p:nvSpPr>
        <p:spPr bwMode="auto">
          <a:xfrm>
            <a:off x="6010275" y="6324600"/>
            <a:ext cx="457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30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  <p:sp>
        <p:nvSpPr>
          <p:cNvPr id="85066" name="Line 74"/>
          <p:cNvSpPr>
            <a:spLocks noChangeAspect="1" noChangeShapeType="1"/>
          </p:cNvSpPr>
          <p:nvPr/>
        </p:nvSpPr>
        <p:spPr bwMode="auto">
          <a:xfrm>
            <a:off x="3257550" y="2871788"/>
            <a:ext cx="2632075" cy="2754312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5065" name="Line 73"/>
          <p:cNvSpPr>
            <a:spLocks noChangeShapeType="1"/>
          </p:cNvSpPr>
          <p:nvPr/>
        </p:nvSpPr>
        <p:spPr bwMode="auto">
          <a:xfrm>
            <a:off x="6193156" y="5257800"/>
            <a:ext cx="0" cy="100584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5064" name="Line 72"/>
          <p:cNvSpPr>
            <a:spLocks noChangeShapeType="1"/>
          </p:cNvSpPr>
          <p:nvPr/>
        </p:nvSpPr>
        <p:spPr bwMode="auto">
          <a:xfrm>
            <a:off x="5534025" y="5257800"/>
            <a:ext cx="0" cy="99060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5082" name="Text Box 90"/>
          <p:cNvSpPr txBox="1">
            <a:spLocks noChangeArrowheads="1"/>
          </p:cNvSpPr>
          <p:nvPr/>
        </p:nvSpPr>
        <p:spPr bwMode="auto">
          <a:xfrm>
            <a:off x="5305425" y="63246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cs typeface="Times New Roman" panose="02020603050405020304" pitchFamily="18" charset="0"/>
              </a:rPr>
              <a:t>28</a:t>
            </a:r>
            <a:endParaRPr lang="en-US" altLang="en-US" sz="1600">
              <a:solidFill>
                <a:srgbClr val="000000"/>
              </a:solidFill>
            </a:endParaRPr>
          </a:p>
        </p:txBody>
      </p:sp>
      <p:sp>
        <p:nvSpPr>
          <p:cNvPr id="85084" name="Text Box 92"/>
          <p:cNvSpPr txBox="1">
            <a:spLocks noChangeArrowheads="1"/>
          </p:cNvSpPr>
          <p:nvPr/>
        </p:nvSpPr>
        <p:spPr bwMode="auto">
          <a:xfrm>
            <a:off x="5838825" y="5562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lang="en-US" altLang="en-US" sz="160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>
              <a:solidFill>
                <a:srgbClr val="000000"/>
              </a:solidFill>
            </a:endParaRPr>
          </a:p>
        </p:txBody>
      </p:sp>
      <p:sp>
        <p:nvSpPr>
          <p:cNvPr id="48166" name="Text Box 93"/>
          <p:cNvSpPr txBox="1">
            <a:spLocks noChangeArrowheads="1"/>
          </p:cNvSpPr>
          <p:nvPr/>
        </p:nvSpPr>
        <p:spPr bwMode="auto">
          <a:xfrm>
            <a:off x="2638425" y="2895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lang="en-US" altLang="en-US" sz="1600" baseline="-25000">
              <a:solidFill>
                <a:srgbClr val="000000"/>
              </a:solidFill>
            </a:endParaRPr>
          </a:p>
        </p:txBody>
      </p:sp>
      <p:sp>
        <p:nvSpPr>
          <p:cNvPr id="85087" name="Text Box 95"/>
          <p:cNvSpPr txBox="1">
            <a:spLocks noChangeArrowheads="1"/>
          </p:cNvSpPr>
          <p:nvPr/>
        </p:nvSpPr>
        <p:spPr bwMode="auto">
          <a:xfrm>
            <a:off x="2714625" y="51054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2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kern="0" dirty="0">
                <a:solidFill>
                  <a:srgbClr val="000000"/>
                </a:solidFill>
                <a:ea typeface="ヒラギノ角ゴ Pro W3" pitchFamily="-65" charset="-128"/>
              </a:rPr>
              <a:t>The Federal Funds Market</a:t>
            </a:r>
            <a:endParaRPr lang="en-US" kern="0" dirty="0">
              <a:solidFill>
                <a:srgbClr val="00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29601" y="1038195"/>
            <a:ext cx="24532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en-US" sz="2000" b="1" dirty="0">
                <a:solidFill>
                  <a:srgbClr val="000000"/>
                </a:solidFill>
              </a:rPr>
              <a:t>Demand for reserves</a:t>
            </a:r>
          </a:p>
        </p:txBody>
      </p:sp>
      <p:sp>
        <p:nvSpPr>
          <p:cNvPr id="32" name="Line 78"/>
          <p:cNvSpPr>
            <a:spLocks noChangeShapeType="1"/>
          </p:cNvSpPr>
          <p:nvPr/>
        </p:nvSpPr>
        <p:spPr bwMode="auto">
          <a:xfrm>
            <a:off x="3019425" y="5257800"/>
            <a:ext cx="2514600" cy="1588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3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Aft>
                <a:spcPct val="0"/>
              </a:spcAft>
              <a:buFont typeface="Arial" panose="020B0604020202020204" pitchFamily="34" charset="0"/>
              <a:buNone/>
            </a:pPr>
            <a:endParaRPr kumimoji="1" lang="en-US" altLang="en-US" sz="1600" kern="0" dirty="0">
              <a:solidFill>
                <a:srgbClr val="000000"/>
              </a:solidFill>
            </a:endParaRP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kern="0" dirty="0">
                <a:solidFill>
                  <a:srgbClr val="000000"/>
                </a:solidFill>
              </a:rPr>
              <a:t>The </a:t>
            </a:r>
            <a:r>
              <a:rPr kumimoji="1" lang="en-US" altLang="en-US" sz="1600" i="1" kern="0" dirty="0">
                <a:solidFill>
                  <a:srgbClr val="008000"/>
                </a:solidFill>
              </a:rPr>
              <a:t>lower</a:t>
            </a:r>
            <a:r>
              <a:rPr kumimoji="1" lang="en-US" altLang="en-US" sz="1600" kern="0" dirty="0">
                <a:solidFill>
                  <a:srgbClr val="000000"/>
                </a:solidFill>
              </a:rPr>
              <a:t> the </a:t>
            </a:r>
            <a:r>
              <a:rPr kumimoji="1" lang="en-US" altLang="en-US" sz="1600" kern="0" dirty="0" smtClean="0">
                <a:solidFill>
                  <a:srgbClr val="000000"/>
                </a:solidFill>
              </a:rPr>
              <a:t>federal funds rate (</a:t>
            </a:r>
            <a:r>
              <a:rPr kumimoji="1" lang="en-US" altLang="en-US" sz="1600" i="1" kern="0" dirty="0" err="1" smtClean="0">
                <a:solidFill>
                  <a:srgbClr val="000000"/>
                </a:solidFill>
              </a:rPr>
              <a:t>i</a:t>
            </a:r>
            <a:r>
              <a:rPr kumimoji="1" lang="en-US" altLang="en-US" sz="1600" i="1" kern="0" baseline="-25000" dirty="0" err="1" smtClean="0">
                <a:solidFill>
                  <a:srgbClr val="000000"/>
                </a:solidFill>
              </a:rPr>
              <a:t>ff</a:t>
            </a:r>
            <a:r>
              <a:rPr kumimoji="1" lang="en-US" altLang="en-US" sz="1600" kern="0" dirty="0" smtClean="0">
                <a:solidFill>
                  <a:srgbClr val="000000"/>
                </a:solidFill>
              </a:rPr>
              <a:t> ), </a:t>
            </a:r>
            <a:r>
              <a:rPr kumimoji="1" lang="en-US" altLang="en-US" sz="1600" kern="0" dirty="0">
                <a:solidFill>
                  <a:srgbClr val="000000"/>
                </a:solidFill>
              </a:rPr>
              <a:t>the lower the opportunity cost of </a:t>
            </a:r>
            <a:r>
              <a:rPr kumimoji="1" lang="en-US" altLang="en-US" sz="1600" kern="0" dirty="0" smtClean="0">
                <a:solidFill>
                  <a:srgbClr val="000000"/>
                </a:solidFill>
              </a:rPr>
              <a:t>holding reserves and the greater than quantity </a:t>
            </a:r>
            <a:r>
              <a:rPr kumimoji="1" lang="en-US" altLang="en-US" sz="1600" kern="0" dirty="0">
                <a:solidFill>
                  <a:srgbClr val="000000"/>
                </a:solidFill>
              </a:rPr>
              <a:t>of </a:t>
            </a:r>
            <a:r>
              <a:rPr kumimoji="1" lang="en-US" altLang="en-US" sz="1600" kern="0" dirty="0" smtClean="0">
                <a:solidFill>
                  <a:srgbClr val="000000"/>
                </a:solidFill>
              </a:rPr>
              <a:t>excess reserves held.</a:t>
            </a: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i="1" kern="0" dirty="0" smtClean="0">
                <a:solidFill>
                  <a:srgbClr val="0000FF"/>
                </a:solidFill>
              </a:rPr>
              <a:t>Q </a:t>
            </a:r>
            <a:r>
              <a:rPr kumimoji="1" lang="en-US" altLang="en-US" sz="1600" kern="0" dirty="0" smtClean="0">
                <a:solidFill>
                  <a:srgbClr val="0000FF"/>
                </a:solidFill>
              </a:rPr>
              <a:t>of reserves increases if the </a:t>
            </a:r>
            <a:r>
              <a:rPr kumimoji="1" lang="en-US" altLang="en-US" sz="1600" kern="0" dirty="0" err="1" smtClean="0">
                <a:solidFill>
                  <a:srgbClr val="0000FF"/>
                </a:solidFill>
              </a:rPr>
              <a:t>rrr</a:t>
            </a:r>
            <a:r>
              <a:rPr kumimoji="1" lang="en-US" altLang="en-US" sz="1600" kern="0" dirty="0" smtClean="0">
                <a:solidFill>
                  <a:srgbClr val="0000FF"/>
                </a:solidFill>
              </a:rPr>
              <a:t> is raised, checking deposits increase, or a banking shock occurs</a:t>
            </a:r>
          </a:p>
        </p:txBody>
      </p:sp>
      <p:sp>
        <p:nvSpPr>
          <p:cNvPr id="21" name="Text Box 91"/>
          <p:cNvSpPr txBox="1">
            <a:spLocks noChangeArrowheads="1"/>
          </p:cNvSpPr>
          <p:nvPr/>
        </p:nvSpPr>
        <p:spPr bwMode="auto">
          <a:xfrm>
            <a:off x="6448425" y="63246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125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11"/>
          <p:cNvSpPr>
            <a:spLocks noChangeShapeType="1"/>
          </p:cNvSpPr>
          <p:nvPr/>
        </p:nvSpPr>
        <p:spPr bwMode="auto">
          <a:xfrm>
            <a:off x="3009900" y="4509294"/>
            <a:ext cx="32766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kern="0" dirty="0">
                <a:solidFill>
                  <a:srgbClr val="000000"/>
                </a:solidFill>
                <a:ea typeface="ヒラギノ角ゴ Pro W3" pitchFamily="-65" charset="-128"/>
              </a:rPr>
              <a:t>The Federal Funds Market</a:t>
            </a:r>
            <a:endParaRPr lang="en-US" kern="0" dirty="0">
              <a:solidFill>
                <a:srgbClr val="000000"/>
              </a:solidFill>
            </a:endParaRPr>
          </a:p>
        </p:txBody>
      </p:sp>
      <p:sp>
        <p:nvSpPr>
          <p:cNvPr id="28" name="Line 81"/>
          <p:cNvSpPr>
            <a:spLocks noChangeShapeType="1"/>
          </p:cNvSpPr>
          <p:nvPr/>
        </p:nvSpPr>
        <p:spPr bwMode="auto">
          <a:xfrm>
            <a:off x="3016250" y="27701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9" name="Line 80"/>
          <p:cNvSpPr>
            <a:spLocks noChangeShapeType="1"/>
          </p:cNvSpPr>
          <p:nvPr/>
        </p:nvSpPr>
        <p:spPr bwMode="auto">
          <a:xfrm flipV="1">
            <a:off x="3019425" y="6246812"/>
            <a:ext cx="38766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3" name="Text Box 93"/>
          <p:cNvSpPr txBox="1">
            <a:spLocks noChangeArrowheads="1"/>
          </p:cNvSpPr>
          <p:nvPr/>
        </p:nvSpPr>
        <p:spPr bwMode="auto">
          <a:xfrm>
            <a:off x="2638425" y="2895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lang="en-US" altLang="en-US" sz="1600" baseline="-25000">
              <a:solidFill>
                <a:srgbClr val="000000"/>
              </a:solidFill>
            </a:endParaRPr>
          </a:p>
        </p:txBody>
      </p:sp>
      <p:sp>
        <p:nvSpPr>
          <p:cNvPr id="53" name="Text Box 95"/>
          <p:cNvSpPr txBox="1">
            <a:spLocks noChangeArrowheads="1"/>
          </p:cNvSpPr>
          <p:nvPr/>
        </p:nvSpPr>
        <p:spPr bwMode="auto">
          <a:xfrm>
            <a:off x="2714625" y="436245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3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435745" y="1038195"/>
            <a:ext cx="21870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en-US" sz="2000" b="1" dirty="0">
                <a:solidFill>
                  <a:srgbClr val="000000"/>
                </a:solidFill>
              </a:rPr>
              <a:t>Supply of reserves</a:t>
            </a:r>
          </a:p>
        </p:txBody>
      </p:sp>
      <p:sp>
        <p:nvSpPr>
          <p:cNvPr id="56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Aft>
                <a:spcPct val="0"/>
              </a:spcAft>
              <a:buFont typeface="Arial" panose="020B0604020202020204" pitchFamily="34" charset="0"/>
              <a:buNone/>
            </a:pPr>
            <a:endParaRPr kumimoji="1" lang="en-US" altLang="en-US" sz="1600" kern="0" dirty="0">
              <a:solidFill>
                <a:srgbClr val="000000"/>
              </a:solidFill>
            </a:endParaRP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kern="0" dirty="0">
                <a:solidFill>
                  <a:srgbClr val="000000"/>
                </a:solidFill>
              </a:rPr>
              <a:t>The </a:t>
            </a:r>
            <a:r>
              <a:rPr kumimoji="1" lang="en-US" altLang="en-US" sz="1600" kern="0" dirty="0" smtClean="0">
                <a:solidFill>
                  <a:srgbClr val="000000"/>
                </a:solidFill>
              </a:rPr>
              <a:t>horizontal section is determined when the Fed sets the discount rate (</a:t>
            </a:r>
            <a:r>
              <a:rPr kumimoji="1" lang="en-US" altLang="en-US" sz="1600" i="1" kern="0" dirty="0" smtClean="0">
                <a:solidFill>
                  <a:srgbClr val="000000"/>
                </a:solidFill>
              </a:rPr>
              <a:t>i</a:t>
            </a:r>
            <a:r>
              <a:rPr kumimoji="1" lang="en-US" altLang="en-US" sz="1600" i="1" kern="0" baseline="-25000" dirty="0" smtClean="0">
                <a:solidFill>
                  <a:srgbClr val="000000"/>
                </a:solidFill>
              </a:rPr>
              <a:t>d</a:t>
            </a:r>
            <a:r>
              <a:rPr kumimoji="1" lang="en-US" altLang="en-US" sz="1600" kern="0" dirty="0" smtClean="0">
                <a:solidFill>
                  <a:srgbClr val="000000"/>
                </a:solidFill>
              </a:rPr>
              <a:t> = 3%).</a:t>
            </a:r>
          </a:p>
        </p:txBody>
      </p:sp>
      <p:sp>
        <p:nvSpPr>
          <p:cNvPr id="57" name="Text Box 91"/>
          <p:cNvSpPr txBox="1">
            <a:spLocks noChangeArrowheads="1"/>
          </p:cNvSpPr>
          <p:nvPr/>
        </p:nvSpPr>
        <p:spPr bwMode="auto">
          <a:xfrm>
            <a:off x="6448425" y="63246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358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5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11"/>
          <p:cNvSpPr>
            <a:spLocks noChangeShapeType="1"/>
          </p:cNvSpPr>
          <p:nvPr/>
        </p:nvSpPr>
        <p:spPr bwMode="auto">
          <a:xfrm>
            <a:off x="3009900" y="4509294"/>
            <a:ext cx="32766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3" name="Line 14"/>
          <p:cNvSpPr>
            <a:spLocks noChangeShapeType="1"/>
          </p:cNvSpPr>
          <p:nvPr/>
        </p:nvSpPr>
        <p:spPr bwMode="auto">
          <a:xfrm>
            <a:off x="5553075" y="3023394"/>
            <a:ext cx="0" cy="320040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kern="0" dirty="0">
                <a:solidFill>
                  <a:srgbClr val="000000"/>
                </a:solidFill>
                <a:ea typeface="ヒラギノ角ゴ Pro W3" pitchFamily="-65" charset="-128"/>
              </a:rPr>
              <a:t>The Federal Funds Market</a:t>
            </a:r>
            <a:endParaRPr lang="en-US" kern="0" dirty="0">
              <a:solidFill>
                <a:srgbClr val="000000"/>
              </a:solidFill>
            </a:endParaRPr>
          </a:p>
        </p:txBody>
      </p:sp>
      <p:sp>
        <p:nvSpPr>
          <p:cNvPr id="28" name="Line 81"/>
          <p:cNvSpPr>
            <a:spLocks noChangeShapeType="1"/>
          </p:cNvSpPr>
          <p:nvPr/>
        </p:nvSpPr>
        <p:spPr bwMode="auto">
          <a:xfrm>
            <a:off x="3016250" y="27701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9" name="Line 80"/>
          <p:cNvSpPr>
            <a:spLocks noChangeShapeType="1"/>
          </p:cNvSpPr>
          <p:nvPr/>
        </p:nvSpPr>
        <p:spPr bwMode="auto">
          <a:xfrm flipV="1">
            <a:off x="3019425" y="6246812"/>
            <a:ext cx="38766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9" name="Text Box 90"/>
          <p:cNvSpPr txBox="1">
            <a:spLocks noChangeArrowheads="1"/>
          </p:cNvSpPr>
          <p:nvPr/>
        </p:nvSpPr>
        <p:spPr bwMode="auto">
          <a:xfrm>
            <a:off x="5305425" y="63246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cs typeface="Times New Roman" panose="02020603050405020304" pitchFamily="18" charset="0"/>
              </a:rPr>
              <a:t>28</a:t>
            </a:r>
            <a:endParaRPr lang="en-US" altLang="en-US" sz="1600">
              <a:solidFill>
                <a:srgbClr val="000000"/>
              </a:solidFill>
            </a:endParaRPr>
          </a:p>
        </p:txBody>
      </p:sp>
      <p:sp>
        <p:nvSpPr>
          <p:cNvPr id="43" name="Text Box 93"/>
          <p:cNvSpPr txBox="1">
            <a:spLocks noChangeArrowheads="1"/>
          </p:cNvSpPr>
          <p:nvPr/>
        </p:nvSpPr>
        <p:spPr bwMode="auto">
          <a:xfrm>
            <a:off x="2638425" y="2895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lang="en-US" altLang="en-US" sz="1600" baseline="-25000">
              <a:solidFill>
                <a:srgbClr val="000000"/>
              </a:solidFill>
            </a:endParaRPr>
          </a:p>
        </p:txBody>
      </p:sp>
      <p:sp>
        <p:nvSpPr>
          <p:cNvPr id="53" name="Text Box 95"/>
          <p:cNvSpPr txBox="1">
            <a:spLocks noChangeArrowheads="1"/>
          </p:cNvSpPr>
          <p:nvPr/>
        </p:nvSpPr>
        <p:spPr bwMode="auto">
          <a:xfrm>
            <a:off x="2714625" y="436245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3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435745" y="1038195"/>
            <a:ext cx="21870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en-US" sz="2000" b="1" dirty="0">
                <a:solidFill>
                  <a:srgbClr val="000000"/>
                </a:solidFill>
              </a:rPr>
              <a:t>Supply of reserves</a:t>
            </a:r>
          </a:p>
        </p:txBody>
      </p:sp>
      <p:sp>
        <p:nvSpPr>
          <p:cNvPr id="56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Aft>
                <a:spcPct val="0"/>
              </a:spcAft>
              <a:buFont typeface="Arial" panose="020B0604020202020204" pitchFamily="34" charset="0"/>
              <a:buNone/>
            </a:pPr>
            <a:endParaRPr kumimoji="1" lang="en-US" altLang="en-US" sz="1600" kern="0" dirty="0">
              <a:solidFill>
                <a:srgbClr val="000000"/>
              </a:solidFill>
            </a:endParaRP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kern="0" dirty="0">
                <a:solidFill>
                  <a:srgbClr val="000000"/>
                </a:solidFill>
              </a:rPr>
              <a:t>The </a:t>
            </a:r>
            <a:r>
              <a:rPr kumimoji="1" lang="en-US" altLang="en-US" sz="1600" kern="0" dirty="0" smtClean="0">
                <a:solidFill>
                  <a:srgbClr val="000000"/>
                </a:solidFill>
              </a:rPr>
              <a:t>horizontal section is determined when the Fed sets the discount rate (</a:t>
            </a:r>
            <a:r>
              <a:rPr kumimoji="1" lang="en-US" altLang="en-US" sz="1600" i="1" kern="0" dirty="0" smtClean="0">
                <a:solidFill>
                  <a:srgbClr val="000000"/>
                </a:solidFill>
              </a:rPr>
              <a:t>i</a:t>
            </a:r>
            <a:r>
              <a:rPr kumimoji="1" lang="en-US" altLang="en-US" sz="1600" i="1" kern="0" baseline="-25000" dirty="0" smtClean="0">
                <a:solidFill>
                  <a:srgbClr val="000000"/>
                </a:solidFill>
              </a:rPr>
              <a:t>d</a:t>
            </a:r>
            <a:r>
              <a:rPr kumimoji="1" lang="en-US" altLang="en-US" sz="1600" kern="0" dirty="0" smtClean="0">
                <a:solidFill>
                  <a:srgbClr val="000000"/>
                </a:solidFill>
              </a:rPr>
              <a:t> = 3%).</a:t>
            </a: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kern="0" dirty="0">
                <a:solidFill>
                  <a:srgbClr val="000000"/>
                </a:solidFill>
              </a:rPr>
              <a:t>The </a:t>
            </a:r>
            <a:r>
              <a:rPr kumimoji="1" lang="en-US" altLang="en-US" sz="1600" kern="0" dirty="0" smtClean="0">
                <a:solidFill>
                  <a:srgbClr val="000000"/>
                </a:solidFill>
              </a:rPr>
              <a:t>vertical section is the sum or borrowed reserves (</a:t>
            </a:r>
            <a:r>
              <a:rPr kumimoji="1" lang="en-US" altLang="en-US" sz="1600" i="1" kern="0" dirty="0" err="1" smtClean="0">
                <a:solidFill>
                  <a:srgbClr val="000000"/>
                </a:solidFill>
              </a:rPr>
              <a:t>R</a:t>
            </a:r>
            <a:r>
              <a:rPr kumimoji="1" lang="en-US" altLang="en-US" sz="1600" i="1" kern="0" baseline="-25000" dirty="0" err="1" smtClean="0">
                <a:solidFill>
                  <a:srgbClr val="000000"/>
                </a:solidFill>
              </a:rPr>
              <a:t>b</a:t>
            </a:r>
            <a:r>
              <a:rPr kumimoji="1" lang="en-US" altLang="en-US" sz="1600" kern="0" dirty="0" smtClean="0">
                <a:solidFill>
                  <a:srgbClr val="000000"/>
                </a:solidFill>
              </a:rPr>
              <a:t> = $25b) and non-borrowed reserves (</a:t>
            </a:r>
            <a:r>
              <a:rPr kumimoji="1" lang="en-US" altLang="en-US" sz="1600" i="1" kern="0" dirty="0" smtClean="0">
                <a:solidFill>
                  <a:srgbClr val="000000"/>
                </a:solidFill>
              </a:rPr>
              <a:t>R</a:t>
            </a:r>
            <a:r>
              <a:rPr kumimoji="1" lang="en-US" altLang="en-US" sz="1600" i="1" kern="0" baseline="-25000" dirty="0" smtClean="0">
                <a:solidFill>
                  <a:srgbClr val="000000"/>
                </a:solidFill>
              </a:rPr>
              <a:t>n</a:t>
            </a:r>
            <a:r>
              <a:rPr kumimoji="1" lang="en-US" altLang="en-US" sz="1600" kern="0" dirty="0" smtClean="0">
                <a:solidFill>
                  <a:srgbClr val="000000"/>
                </a:solidFill>
              </a:rPr>
              <a:t> = $3b)</a:t>
            </a:r>
            <a:endParaRPr kumimoji="1" lang="en-US" altLang="en-US" sz="1600" kern="0" dirty="0" smtClean="0">
              <a:solidFill>
                <a:srgbClr val="0000FF"/>
              </a:solidFill>
            </a:endParaRPr>
          </a:p>
        </p:txBody>
      </p:sp>
      <p:sp>
        <p:nvSpPr>
          <p:cNvPr id="23" name="Text Box 91"/>
          <p:cNvSpPr txBox="1">
            <a:spLocks noChangeArrowheads="1"/>
          </p:cNvSpPr>
          <p:nvPr/>
        </p:nvSpPr>
        <p:spPr bwMode="auto">
          <a:xfrm>
            <a:off x="6448425" y="63246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698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3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11"/>
          <p:cNvSpPr>
            <a:spLocks noChangeShapeType="1"/>
          </p:cNvSpPr>
          <p:nvPr/>
        </p:nvSpPr>
        <p:spPr bwMode="auto">
          <a:xfrm>
            <a:off x="3009900" y="4509294"/>
            <a:ext cx="32766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>
            <a:off x="5537200" y="4509294"/>
            <a:ext cx="100584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3" name="Line 14"/>
          <p:cNvSpPr>
            <a:spLocks noChangeShapeType="1"/>
          </p:cNvSpPr>
          <p:nvPr/>
        </p:nvSpPr>
        <p:spPr bwMode="auto">
          <a:xfrm>
            <a:off x="5553075" y="3023394"/>
            <a:ext cx="0" cy="320040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8" name="Text Box 19"/>
          <p:cNvSpPr txBox="1">
            <a:spLocks noChangeArrowheads="1"/>
          </p:cNvSpPr>
          <p:nvPr/>
        </p:nvSpPr>
        <p:spPr bwMode="auto">
          <a:xfrm>
            <a:off x="6664325" y="4442617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>
                <a:solidFill>
                  <a:srgbClr val="000000"/>
                </a:solidFill>
                <a:cs typeface="Times New Roman" panose="02020603050405020304" pitchFamily="18" charset="0"/>
              </a:rPr>
              <a:t>S</a:t>
            </a:r>
            <a:r>
              <a:rPr lang="en-US" altLang="en-US" sz="1600" i="1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 dirty="0">
              <a:solidFill>
                <a:srgbClr val="000000"/>
              </a:solidFill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kern="0" dirty="0">
                <a:solidFill>
                  <a:srgbClr val="000000"/>
                </a:solidFill>
                <a:ea typeface="ヒラギノ角ゴ Pro W3" pitchFamily="-65" charset="-128"/>
              </a:rPr>
              <a:t>The Federal Funds Market</a:t>
            </a:r>
            <a:endParaRPr lang="en-US" kern="0" dirty="0">
              <a:solidFill>
                <a:srgbClr val="000000"/>
              </a:solidFill>
            </a:endParaRPr>
          </a:p>
        </p:txBody>
      </p:sp>
      <p:sp>
        <p:nvSpPr>
          <p:cNvPr id="28" name="Line 81"/>
          <p:cNvSpPr>
            <a:spLocks noChangeShapeType="1"/>
          </p:cNvSpPr>
          <p:nvPr/>
        </p:nvSpPr>
        <p:spPr bwMode="auto">
          <a:xfrm>
            <a:off x="3016250" y="27701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9" name="Line 80"/>
          <p:cNvSpPr>
            <a:spLocks noChangeShapeType="1"/>
          </p:cNvSpPr>
          <p:nvPr/>
        </p:nvSpPr>
        <p:spPr bwMode="auto">
          <a:xfrm flipV="1">
            <a:off x="3019425" y="6246812"/>
            <a:ext cx="38766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9" name="Text Box 90"/>
          <p:cNvSpPr txBox="1">
            <a:spLocks noChangeArrowheads="1"/>
          </p:cNvSpPr>
          <p:nvPr/>
        </p:nvSpPr>
        <p:spPr bwMode="auto">
          <a:xfrm>
            <a:off x="5305425" y="63246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28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  <p:sp>
        <p:nvSpPr>
          <p:cNvPr id="43" name="Text Box 93"/>
          <p:cNvSpPr txBox="1">
            <a:spLocks noChangeArrowheads="1"/>
          </p:cNvSpPr>
          <p:nvPr/>
        </p:nvSpPr>
        <p:spPr bwMode="auto">
          <a:xfrm>
            <a:off x="2638425" y="2895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lang="en-US" altLang="en-US" sz="1600" baseline="-25000">
              <a:solidFill>
                <a:srgbClr val="000000"/>
              </a:solidFill>
            </a:endParaRPr>
          </a:p>
        </p:txBody>
      </p:sp>
      <p:sp>
        <p:nvSpPr>
          <p:cNvPr id="53" name="Text Box 95"/>
          <p:cNvSpPr txBox="1">
            <a:spLocks noChangeArrowheads="1"/>
          </p:cNvSpPr>
          <p:nvPr/>
        </p:nvSpPr>
        <p:spPr bwMode="auto">
          <a:xfrm>
            <a:off x="2714625" y="436245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3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35745" y="1038195"/>
            <a:ext cx="21870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en-US" sz="2000" b="1" dirty="0">
                <a:solidFill>
                  <a:srgbClr val="000000"/>
                </a:solidFill>
              </a:rPr>
              <a:t>Supply of reserves</a:t>
            </a:r>
          </a:p>
        </p:txBody>
      </p:sp>
      <p:sp>
        <p:nvSpPr>
          <p:cNvPr id="24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Aft>
                <a:spcPct val="0"/>
              </a:spcAft>
              <a:buFont typeface="Arial" panose="020B0604020202020204" pitchFamily="34" charset="0"/>
              <a:buNone/>
            </a:pPr>
            <a:endParaRPr kumimoji="1" lang="en-US" altLang="en-US" sz="1600" kern="0" dirty="0">
              <a:solidFill>
                <a:srgbClr val="000000"/>
              </a:solidFill>
            </a:endParaRP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kern="0" dirty="0">
                <a:solidFill>
                  <a:srgbClr val="000000"/>
                </a:solidFill>
              </a:rPr>
              <a:t>The </a:t>
            </a:r>
            <a:r>
              <a:rPr kumimoji="1" lang="en-US" altLang="en-US" sz="1600" kern="0" dirty="0" smtClean="0">
                <a:solidFill>
                  <a:srgbClr val="000000"/>
                </a:solidFill>
              </a:rPr>
              <a:t>horizontal section is determined when the Fed sets the discount rate (</a:t>
            </a:r>
            <a:r>
              <a:rPr kumimoji="1" lang="en-US" altLang="en-US" sz="1600" i="1" kern="0" dirty="0" smtClean="0">
                <a:solidFill>
                  <a:srgbClr val="000000"/>
                </a:solidFill>
              </a:rPr>
              <a:t>i</a:t>
            </a:r>
            <a:r>
              <a:rPr kumimoji="1" lang="en-US" altLang="en-US" sz="1600" i="1" kern="0" baseline="-25000" dirty="0" smtClean="0">
                <a:solidFill>
                  <a:srgbClr val="000000"/>
                </a:solidFill>
              </a:rPr>
              <a:t>d</a:t>
            </a:r>
            <a:r>
              <a:rPr kumimoji="1" lang="en-US" altLang="en-US" sz="1600" kern="0" dirty="0" smtClean="0">
                <a:solidFill>
                  <a:srgbClr val="000000"/>
                </a:solidFill>
              </a:rPr>
              <a:t> = 3%).</a:t>
            </a: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kern="0" dirty="0">
                <a:solidFill>
                  <a:srgbClr val="000000"/>
                </a:solidFill>
              </a:rPr>
              <a:t>The </a:t>
            </a:r>
            <a:r>
              <a:rPr kumimoji="1" lang="en-US" altLang="en-US" sz="1600" kern="0" dirty="0" smtClean="0">
                <a:solidFill>
                  <a:srgbClr val="000000"/>
                </a:solidFill>
              </a:rPr>
              <a:t>vertical section is the sum or borrowed reserves (</a:t>
            </a:r>
            <a:r>
              <a:rPr kumimoji="1" lang="en-US" altLang="en-US" sz="1600" i="1" kern="0" dirty="0" err="1" smtClean="0">
                <a:solidFill>
                  <a:srgbClr val="000000"/>
                </a:solidFill>
              </a:rPr>
              <a:t>R</a:t>
            </a:r>
            <a:r>
              <a:rPr kumimoji="1" lang="en-US" altLang="en-US" sz="1600" i="1" kern="0" baseline="-25000" dirty="0" err="1" smtClean="0">
                <a:solidFill>
                  <a:srgbClr val="000000"/>
                </a:solidFill>
              </a:rPr>
              <a:t>b</a:t>
            </a:r>
            <a:r>
              <a:rPr kumimoji="1" lang="en-US" altLang="en-US" sz="1600" kern="0" dirty="0" smtClean="0">
                <a:solidFill>
                  <a:srgbClr val="000000"/>
                </a:solidFill>
              </a:rPr>
              <a:t> = $25b) and non-borrowed reserves (</a:t>
            </a:r>
            <a:r>
              <a:rPr kumimoji="1" lang="en-US" altLang="en-US" sz="1600" i="1" kern="0" dirty="0" smtClean="0">
                <a:solidFill>
                  <a:srgbClr val="000000"/>
                </a:solidFill>
              </a:rPr>
              <a:t>R</a:t>
            </a:r>
            <a:r>
              <a:rPr kumimoji="1" lang="en-US" altLang="en-US" sz="1600" i="1" kern="0" baseline="-25000" dirty="0" smtClean="0">
                <a:solidFill>
                  <a:srgbClr val="000000"/>
                </a:solidFill>
              </a:rPr>
              <a:t>n</a:t>
            </a:r>
            <a:r>
              <a:rPr kumimoji="1" lang="en-US" altLang="en-US" sz="1600" kern="0" dirty="0" smtClean="0">
                <a:solidFill>
                  <a:srgbClr val="000000"/>
                </a:solidFill>
              </a:rPr>
              <a:t> = $3b)</a:t>
            </a:r>
            <a:endParaRPr kumimoji="1" lang="en-US" altLang="en-US" sz="1600" kern="0" dirty="0" smtClean="0">
              <a:solidFill>
                <a:srgbClr val="0000FF"/>
              </a:solidFill>
            </a:endParaRPr>
          </a:p>
        </p:txBody>
      </p:sp>
      <p:sp>
        <p:nvSpPr>
          <p:cNvPr id="25" name="Line 15"/>
          <p:cNvSpPr>
            <a:spLocks noChangeShapeType="1"/>
          </p:cNvSpPr>
          <p:nvPr/>
        </p:nvSpPr>
        <p:spPr bwMode="auto">
          <a:xfrm>
            <a:off x="5551487" y="4521199"/>
            <a:ext cx="0" cy="173736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7" name="Text Box 91"/>
          <p:cNvSpPr txBox="1">
            <a:spLocks noChangeArrowheads="1"/>
          </p:cNvSpPr>
          <p:nvPr/>
        </p:nvSpPr>
        <p:spPr bwMode="auto">
          <a:xfrm>
            <a:off x="6448425" y="63246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008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8" grpId="0"/>
      <p:bldP spid="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Line 11"/>
          <p:cNvSpPr>
            <a:spLocks noChangeShapeType="1"/>
          </p:cNvSpPr>
          <p:nvPr/>
        </p:nvSpPr>
        <p:spPr bwMode="auto">
          <a:xfrm>
            <a:off x="3009900" y="4509294"/>
            <a:ext cx="32766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4" name="Text Box 19"/>
          <p:cNvSpPr txBox="1">
            <a:spLocks noChangeArrowheads="1"/>
          </p:cNvSpPr>
          <p:nvPr/>
        </p:nvSpPr>
        <p:spPr bwMode="auto">
          <a:xfrm>
            <a:off x="6664325" y="4442617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>
                <a:solidFill>
                  <a:srgbClr val="000000"/>
                </a:solidFill>
                <a:cs typeface="Times New Roman" panose="02020603050405020304" pitchFamily="18" charset="0"/>
              </a:rPr>
              <a:t>S</a:t>
            </a:r>
            <a:r>
              <a:rPr lang="en-US" altLang="en-US" sz="1600" i="1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 dirty="0">
              <a:solidFill>
                <a:srgbClr val="000000"/>
              </a:solidFill>
            </a:endParaRPr>
          </a:p>
        </p:txBody>
      </p:sp>
      <p:sp>
        <p:nvSpPr>
          <p:cNvPr id="35" name="Line 81"/>
          <p:cNvSpPr>
            <a:spLocks noChangeShapeType="1"/>
          </p:cNvSpPr>
          <p:nvPr/>
        </p:nvSpPr>
        <p:spPr bwMode="auto">
          <a:xfrm>
            <a:off x="3016250" y="27701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6" name="Line 80"/>
          <p:cNvSpPr>
            <a:spLocks noChangeShapeType="1"/>
          </p:cNvSpPr>
          <p:nvPr/>
        </p:nvSpPr>
        <p:spPr bwMode="auto">
          <a:xfrm flipV="1">
            <a:off x="3019425" y="6246812"/>
            <a:ext cx="38766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4" name="Text Box 90"/>
          <p:cNvSpPr txBox="1">
            <a:spLocks noChangeArrowheads="1"/>
          </p:cNvSpPr>
          <p:nvPr/>
        </p:nvSpPr>
        <p:spPr bwMode="auto">
          <a:xfrm>
            <a:off x="5305425" y="63246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cs typeface="Times New Roman" panose="02020603050405020304" pitchFamily="18" charset="0"/>
              </a:rPr>
              <a:t>28</a:t>
            </a:r>
            <a:endParaRPr lang="en-US" altLang="en-US" sz="1600">
              <a:solidFill>
                <a:srgbClr val="000000"/>
              </a:solidFill>
            </a:endParaRPr>
          </a:p>
        </p:txBody>
      </p:sp>
      <p:sp>
        <p:nvSpPr>
          <p:cNvPr id="56" name="Text Box 93"/>
          <p:cNvSpPr txBox="1">
            <a:spLocks noChangeArrowheads="1"/>
          </p:cNvSpPr>
          <p:nvPr/>
        </p:nvSpPr>
        <p:spPr bwMode="auto">
          <a:xfrm>
            <a:off x="2638425" y="2895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lang="en-US" altLang="en-US" sz="1600" baseline="-25000">
              <a:solidFill>
                <a:srgbClr val="000000"/>
              </a:solidFill>
            </a:endParaRPr>
          </a:p>
        </p:txBody>
      </p:sp>
      <p:sp>
        <p:nvSpPr>
          <p:cNvPr id="59" name="Text Box 95"/>
          <p:cNvSpPr txBox="1">
            <a:spLocks noChangeArrowheads="1"/>
          </p:cNvSpPr>
          <p:nvPr/>
        </p:nvSpPr>
        <p:spPr bwMode="auto">
          <a:xfrm>
            <a:off x="2714625" y="436245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3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  <p:sp>
        <p:nvSpPr>
          <p:cNvPr id="61" name="Text Box 92"/>
          <p:cNvSpPr txBox="1">
            <a:spLocks noChangeArrowheads="1"/>
          </p:cNvSpPr>
          <p:nvPr/>
        </p:nvSpPr>
        <p:spPr bwMode="auto">
          <a:xfrm>
            <a:off x="5838825" y="5562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lang="en-US" altLang="en-US" sz="1600" i="1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 dirty="0">
              <a:solidFill>
                <a:srgbClr val="000000"/>
              </a:solidFill>
            </a:endParaRPr>
          </a:p>
        </p:txBody>
      </p:sp>
      <p:sp>
        <p:nvSpPr>
          <p:cNvPr id="65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kern="0" dirty="0">
                <a:solidFill>
                  <a:srgbClr val="000000"/>
                </a:solidFill>
                <a:ea typeface="ヒラギノ角ゴ Pro W3" pitchFamily="-65" charset="-128"/>
              </a:rPr>
              <a:t>The Federal Funds Market</a:t>
            </a:r>
            <a:endParaRPr lang="en-US" kern="0" dirty="0">
              <a:solidFill>
                <a:srgbClr val="000000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370274" y="1038195"/>
            <a:ext cx="34355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en-US" sz="2000" b="1" dirty="0">
                <a:solidFill>
                  <a:srgbClr val="000000"/>
                </a:solidFill>
              </a:rPr>
              <a:t>Equilibrium in normal mode</a:t>
            </a:r>
          </a:p>
        </p:txBody>
      </p:sp>
      <p:sp>
        <p:nvSpPr>
          <p:cNvPr id="68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Aft>
                <a:spcPct val="0"/>
              </a:spcAft>
              <a:buFont typeface="Arial" panose="020B0604020202020204" pitchFamily="34" charset="0"/>
              <a:buNone/>
            </a:pPr>
            <a:endParaRPr kumimoji="1" lang="en-US" altLang="en-US" sz="1600" kern="0" dirty="0">
              <a:solidFill>
                <a:srgbClr val="000000"/>
              </a:solidFill>
            </a:endParaRP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kern="0" dirty="0" smtClean="0">
                <a:solidFill>
                  <a:srgbClr val="000000"/>
                </a:solidFill>
              </a:rPr>
              <a:t>It is determined by the intersection of supply and demand.</a:t>
            </a:r>
          </a:p>
        </p:txBody>
      </p:sp>
      <p:sp>
        <p:nvSpPr>
          <p:cNvPr id="69" name="Line 10"/>
          <p:cNvSpPr>
            <a:spLocks noChangeShapeType="1"/>
          </p:cNvSpPr>
          <p:nvPr/>
        </p:nvSpPr>
        <p:spPr bwMode="auto">
          <a:xfrm>
            <a:off x="5537200" y="4509294"/>
            <a:ext cx="100584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0" name="Line 15"/>
          <p:cNvSpPr>
            <a:spLocks noChangeShapeType="1"/>
          </p:cNvSpPr>
          <p:nvPr/>
        </p:nvSpPr>
        <p:spPr bwMode="auto">
          <a:xfrm>
            <a:off x="5551487" y="4521199"/>
            <a:ext cx="0" cy="173736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1" name="Line 74"/>
          <p:cNvSpPr>
            <a:spLocks noChangeAspect="1" noChangeShapeType="1"/>
          </p:cNvSpPr>
          <p:nvPr/>
        </p:nvSpPr>
        <p:spPr bwMode="auto">
          <a:xfrm>
            <a:off x="3381947" y="3001962"/>
            <a:ext cx="2507678" cy="262413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2" name="Text Box 91"/>
          <p:cNvSpPr txBox="1">
            <a:spLocks noChangeArrowheads="1"/>
          </p:cNvSpPr>
          <p:nvPr/>
        </p:nvSpPr>
        <p:spPr bwMode="auto">
          <a:xfrm>
            <a:off x="6448425" y="63246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240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Line 11"/>
          <p:cNvSpPr>
            <a:spLocks noChangeShapeType="1"/>
          </p:cNvSpPr>
          <p:nvPr/>
        </p:nvSpPr>
        <p:spPr bwMode="auto">
          <a:xfrm>
            <a:off x="3009900" y="4509294"/>
            <a:ext cx="32766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4" name="Text Box 19"/>
          <p:cNvSpPr txBox="1">
            <a:spLocks noChangeArrowheads="1"/>
          </p:cNvSpPr>
          <p:nvPr/>
        </p:nvSpPr>
        <p:spPr bwMode="auto">
          <a:xfrm>
            <a:off x="6664325" y="4442617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>
                <a:solidFill>
                  <a:srgbClr val="000000"/>
                </a:solidFill>
                <a:cs typeface="Times New Roman" panose="02020603050405020304" pitchFamily="18" charset="0"/>
              </a:rPr>
              <a:t>S</a:t>
            </a:r>
            <a:r>
              <a:rPr lang="en-US" altLang="en-US" sz="1600" i="1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 dirty="0">
              <a:solidFill>
                <a:srgbClr val="000000"/>
              </a:solidFill>
            </a:endParaRPr>
          </a:p>
        </p:txBody>
      </p:sp>
      <p:sp>
        <p:nvSpPr>
          <p:cNvPr id="35" name="Line 81"/>
          <p:cNvSpPr>
            <a:spLocks noChangeShapeType="1"/>
          </p:cNvSpPr>
          <p:nvPr/>
        </p:nvSpPr>
        <p:spPr bwMode="auto">
          <a:xfrm>
            <a:off x="3016250" y="27701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6" name="Line 80"/>
          <p:cNvSpPr>
            <a:spLocks noChangeShapeType="1"/>
          </p:cNvSpPr>
          <p:nvPr/>
        </p:nvSpPr>
        <p:spPr bwMode="auto">
          <a:xfrm flipV="1">
            <a:off x="3019425" y="6246812"/>
            <a:ext cx="38766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4" name="Text Box 90"/>
          <p:cNvSpPr txBox="1">
            <a:spLocks noChangeArrowheads="1"/>
          </p:cNvSpPr>
          <p:nvPr/>
        </p:nvSpPr>
        <p:spPr bwMode="auto">
          <a:xfrm>
            <a:off x="5305425" y="63246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cs typeface="Times New Roman" panose="02020603050405020304" pitchFamily="18" charset="0"/>
              </a:rPr>
              <a:t>28</a:t>
            </a:r>
            <a:endParaRPr lang="en-US" altLang="en-US" sz="1600">
              <a:solidFill>
                <a:srgbClr val="000000"/>
              </a:solidFill>
            </a:endParaRPr>
          </a:p>
        </p:txBody>
      </p:sp>
      <p:sp>
        <p:nvSpPr>
          <p:cNvPr id="56" name="Text Box 93"/>
          <p:cNvSpPr txBox="1">
            <a:spLocks noChangeArrowheads="1"/>
          </p:cNvSpPr>
          <p:nvPr/>
        </p:nvSpPr>
        <p:spPr bwMode="auto">
          <a:xfrm>
            <a:off x="2638425" y="2895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lang="en-US" altLang="en-US" sz="1600" baseline="-25000">
              <a:solidFill>
                <a:srgbClr val="000000"/>
              </a:solidFill>
            </a:endParaRPr>
          </a:p>
        </p:txBody>
      </p:sp>
      <p:sp>
        <p:nvSpPr>
          <p:cNvPr id="59" name="Text Box 95"/>
          <p:cNvSpPr txBox="1">
            <a:spLocks noChangeArrowheads="1"/>
          </p:cNvSpPr>
          <p:nvPr/>
        </p:nvSpPr>
        <p:spPr bwMode="auto">
          <a:xfrm>
            <a:off x="2714625" y="436245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3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  <p:sp>
        <p:nvSpPr>
          <p:cNvPr id="61" name="Text Box 92"/>
          <p:cNvSpPr txBox="1">
            <a:spLocks noChangeArrowheads="1"/>
          </p:cNvSpPr>
          <p:nvPr/>
        </p:nvSpPr>
        <p:spPr bwMode="auto">
          <a:xfrm>
            <a:off x="5838825" y="5562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lang="en-US" altLang="en-US" sz="1600" i="1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 dirty="0">
              <a:solidFill>
                <a:srgbClr val="000000"/>
              </a:solidFill>
            </a:endParaRPr>
          </a:p>
        </p:txBody>
      </p:sp>
      <p:sp>
        <p:nvSpPr>
          <p:cNvPr id="65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kern="0" dirty="0">
                <a:solidFill>
                  <a:srgbClr val="000000"/>
                </a:solidFill>
                <a:ea typeface="ヒラギノ角ゴ Pro W3" pitchFamily="-65" charset="-128"/>
              </a:rPr>
              <a:t>The Federal Funds Market</a:t>
            </a:r>
            <a:endParaRPr lang="en-US" kern="0" dirty="0">
              <a:solidFill>
                <a:srgbClr val="000000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370274" y="1038195"/>
            <a:ext cx="34355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en-US" sz="2000" b="1" dirty="0">
                <a:solidFill>
                  <a:srgbClr val="000000"/>
                </a:solidFill>
              </a:rPr>
              <a:t>Equilibrium in normal mode</a:t>
            </a:r>
          </a:p>
        </p:txBody>
      </p:sp>
      <p:sp>
        <p:nvSpPr>
          <p:cNvPr id="68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Aft>
                <a:spcPct val="0"/>
              </a:spcAft>
              <a:buFont typeface="Arial" panose="020B0604020202020204" pitchFamily="34" charset="0"/>
              <a:buNone/>
            </a:pPr>
            <a:endParaRPr kumimoji="1" lang="en-US" altLang="en-US" sz="1600" kern="0" dirty="0">
              <a:solidFill>
                <a:srgbClr val="000000"/>
              </a:solidFill>
            </a:endParaRP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kern="0" dirty="0" smtClean="0">
                <a:solidFill>
                  <a:srgbClr val="000000"/>
                </a:solidFill>
              </a:rPr>
              <a:t>It is determined by the intersection of supply and demand.</a:t>
            </a: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kern="0" dirty="0" smtClean="0">
                <a:solidFill>
                  <a:srgbClr val="000000"/>
                </a:solidFill>
              </a:rPr>
              <a:t>Equilibrium quantity of reserves equals $28b</a:t>
            </a:r>
            <a:endParaRPr kumimoji="1" lang="en-US" altLang="en-US" sz="1600" kern="0" dirty="0" smtClean="0">
              <a:solidFill>
                <a:srgbClr val="0000FF"/>
              </a:solidFill>
            </a:endParaRPr>
          </a:p>
        </p:txBody>
      </p:sp>
      <p:sp>
        <p:nvSpPr>
          <p:cNvPr id="69" name="Line 10"/>
          <p:cNvSpPr>
            <a:spLocks noChangeShapeType="1"/>
          </p:cNvSpPr>
          <p:nvPr/>
        </p:nvSpPr>
        <p:spPr bwMode="auto">
          <a:xfrm>
            <a:off x="5537200" y="4509294"/>
            <a:ext cx="100584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335" y="5194754"/>
            <a:ext cx="146304" cy="158296"/>
          </a:xfrm>
          <a:prstGeom prst="rect">
            <a:avLst/>
          </a:prstGeom>
        </p:spPr>
      </p:pic>
      <p:sp>
        <p:nvSpPr>
          <p:cNvPr id="70" name="Line 15"/>
          <p:cNvSpPr>
            <a:spLocks noChangeShapeType="1"/>
          </p:cNvSpPr>
          <p:nvPr/>
        </p:nvSpPr>
        <p:spPr bwMode="auto">
          <a:xfrm>
            <a:off x="5551487" y="4521199"/>
            <a:ext cx="0" cy="173736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3" name="Line 74"/>
          <p:cNvSpPr>
            <a:spLocks noChangeAspect="1" noChangeShapeType="1"/>
          </p:cNvSpPr>
          <p:nvPr/>
        </p:nvSpPr>
        <p:spPr bwMode="auto">
          <a:xfrm>
            <a:off x="3381947" y="3001962"/>
            <a:ext cx="2507678" cy="262413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4" name="Text Box 91"/>
          <p:cNvSpPr txBox="1">
            <a:spLocks noChangeArrowheads="1"/>
          </p:cNvSpPr>
          <p:nvPr/>
        </p:nvSpPr>
        <p:spPr bwMode="auto">
          <a:xfrm>
            <a:off x="6448425" y="63246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4338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Line 11"/>
          <p:cNvSpPr>
            <a:spLocks noChangeShapeType="1"/>
          </p:cNvSpPr>
          <p:nvPr/>
        </p:nvSpPr>
        <p:spPr bwMode="auto">
          <a:xfrm>
            <a:off x="3009900" y="4509294"/>
            <a:ext cx="32766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4" name="Text Box 19"/>
          <p:cNvSpPr txBox="1">
            <a:spLocks noChangeArrowheads="1"/>
          </p:cNvSpPr>
          <p:nvPr/>
        </p:nvSpPr>
        <p:spPr bwMode="auto">
          <a:xfrm>
            <a:off x="6664325" y="4442617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>
                <a:solidFill>
                  <a:srgbClr val="000000"/>
                </a:solidFill>
                <a:cs typeface="Times New Roman" panose="02020603050405020304" pitchFamily="18" charset="0"/>
              </a:rPr>
              <a:t>S</a:t>
            </a:r>
            <a:r>
              <a:rPr lang="en-US" altLang="en-US" sz="1600" i="1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 dirty="0">
              <a:solidFill>
                <a:srgbClr val="000000"/>
              </a:solidFill>
            </a:endParaRPr>
          </a:p>
        </p:txBody>
      </p:sp>
      <p:sp>
        <p:nvSpPr>
          <p:cNvPr id="35" name="Line 81"/>
          <p:cNvSpPr>
            <a:spLocks noChangeShapeType="1"/>
          </p:cNvSpPr>
          <p:nvPr/>
        </p:nvSpPr>
        <p:spPr bwMode="auto">
          <a:xfrm>
            <a:off x="3016250" y="27701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6" name="Line 80"/>
          <p:cNvSpPr>
            <a:spLocks noChangeShapeType="1"/>
          </p:cNvSpPr>
          <p:nvPr/>
        </p:nvSpPr>
        <p:spPr bwMode="auto">
          <a:xfrm flipV="1">
            <a:off x="3019425" y="6246812"/>
            <a:ext cx="38766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4" name="Text Box 90"/>
          <p:cNvSpPr txBox="1">
            <a:spLocks noChangeArrowheads="1"/>
          </p:cNvSpPr>
          <p:nvPr/>
        </p:nvSpPr>
        <p:spPr bwMode="auto">
          <a:xfrm>
            <a:off x="5305425" y="63246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cs typeface="Times New Roman" panose="02020603050405020304" pitchFamily="18" charset="0"/>
              </a:rPr>
              <a:t>28</a:t>
            </a:r>
            <a:endParaRPr lang="en-US" altLang="en-US" sz="1600">
              <a:solidFill>
                <a:srgbClr val="000000"/>
              </a:solidFill>
            </a:endParaRPr>
          </a:p>
        </p:txBody>
      </p:sp>
      <p:sp>
        <p:nvSpPr>
          <p:cNvPr id="56" name="Text Box 93"/>
          <p:cNvSpPr txBox="1">
            <a:spLocks noChangeArrowheads="1"/>
          </p:cNvSpPr>
          <p:nvPr/>
        </p:nvSpPr>
        <p:spPr bwMode="auto">
          <a:xfrm>
            <a:off x="2638425" y="2895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lang="en-US" altLang="en-US" sz="1600" baseline="-25000">
              <a:solidFill>
                <a:srgbClr val="000000"/>
              </a:solidFill>
            </a:endParaRPr>
          </a:p>
        </p:txBody>
      </p:sp>
      <p:sp>
        <p:nvSpPr>
          <p:cNvPr id="57" name="Text Box 95"/>
          <p:cNvSpPr txBox="1">
            <a:spLocks noChangeArrowheads="1"/>
          </p:cNvSpPr>
          <p:nvPr/>
        </p:nvSpPr>
        <p:spPr bwMode="auto">
          <a:xfrm>
            <a:off x="2752852" y="5143257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2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  <p:sp>
        <p:nvSpPr>
          <p:cNvPr id="58" name="Line 78"/>
          <p:cNvSpPr>
            <a:spLocks noChangeShapeType="1"/>
          </p:cNvSpPr>
          <p:nvPr/>
        </p:nvSpPr>
        <p:spPr bwMode="auto">
          <a:xfrm>
            <a:off x="3030664" y="5264150"/>
            <a:ext cx="2514600" cy="1588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" name="Text Box 95"/>
          <p:cNvSpPr txBox="1">
            <a:spLocks noChangeArrowheads="1"/>
          </p:cNvSpPr>
          <p:nvPr/>
        </p:nvSpPr>
        <p:spPr bwMode="auto">
          <a:xfrm>
            <a:off x="2714625" y="436245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3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  <p:sp>
        <p:nvSpPr>
          <p:cNvPr id="61" name="Text Box 92"/>
          <p:cNvSpPr txBox="1">
            <a:spLocks noChangeArrowheads="1"/>
          </p:cNvSpPr>
          <p:nvPr/>
        </p:nvSpPr>
        <p:spPr bwMode="auto">
          <a:xfrm>
            <a:off x="5838825" y="5562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lang="en-US" altLang="en-US" sz="1600" i="1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 dirty="0">
              <a:solidFill>
                <a:srgbClr val="000000"/>
              </a:solidFill>
            </a:endParaRPr>
          </a:p>
        </p:txBody>
      </p:sp>
      <p:sp>
        <p:nvSpPr>
          <p:cNvPr id="65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kern="0" dirty="0">
                <a:solidFill>
                  <a:srgbClr val="000000"/>
                </a:solidFill>
                <a:ea typeface="ヒラギノ角ゴ Pro W3" pitchFamily="-65" charset="-128"/>
              </a:rPr>
              <a:t>The Federal Funds Market</a:t>
            </a:r>
            <a:endParaRPr lang="en-US" kern="0" dirty="0">
              <a:solidFill>
                <a:srgbClr val="000000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370274" y="1038195"/>
            <a:ext cx="34355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en-US" sz="2000" b="1" dirty="0">
                <a:solidFill>
                  <a:srgbClr val="000000"/>
                </a:solidFill>
              </a:rPr>
              <a:t>Equilibrium in normal mode</a:t>
            </a:r>
          </a:p>
        </p:txBody>
      </p:sp>
      <p:sp>
        <p:nvSpPr>
          <p:cNvPr id="68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Aft>
                <a:spcPct val="0"/>
              </a:spcAft>
              <a:buFont typeface="Arial" panose="020B0604020202020204" pitchFamily="34" charset="0"/>
              <a:buNone/>
            </a:pPr>
            <a:endParaRPr kumimoji="1" lang="en-US" altLang="en-US" sz="1600" kern="0" dirty="0">
              <a:solidFill>
                <a:srgbClr val="000000"/>
              </a:solidFill>
            </a:endParaRP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kern="0" dirty="0" smtClean="0">
                <a:solidFill>
                  <a:srgbClr val="000000"/>
                </a:solidFill>
              </a:rPr>
              <a:t>It is determined by the intersection of supply and demand.</a:t>
            </a: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kern="0" dirty="0" smtClean="0">
                <a:solidFill>
                  <a:srgbClr val="000000"/>
                </a:solidFill>
              </a:rPr>
              <a:t>Equilibrium quantity of reserves equals $28b</a:t>
            </a: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kern="0" dirty="0" smtClean="0">
                <a:solidFill>
                  <a:srgbClr val="000000"/>
                </a:solidFill>
              </a:rPr>
              <a:t>Equilibrium federal funds rate equals 2%</a:t>
            </a:r>
            <a:endParaRPr kumimoji="1" lang="en-US" altLang="en-US" sz="1600" kern="0" dirty="0" smtClean="0">
              <a:solidFill>
                <a:srgbClr val="0000FF"/>
              </a:solidFill>
            </a:endParaRPr>
          </a:p>
        </p:txBody>
      </p:sp>
      <p:sp>
        <p:nvSpPr>
          <p:cNvPr id="69" name="Line 10"/>
          <p:cNvSpPr>
            <a:spLocks noChangeShapeType="1"/>
          </p:cNvSpPr>
          <p:nvPr/>
        </p:nvSpPr>
        <p:spPr bwMode="auto">
          <a:xfrm>
            <a:off x="5537200" y="4509294"/>
            <a:ext cx="100584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335" y="5194754"/>
            <a:ext cx="146304" cy="158296"/>
          </a:xfrm>
          <a:prstGeom prst="rect">
            <a:avLst/>
          </a:prstGeom>
        </p:spPr>
      </p:pic>
      <p:sp>
        <p:nvSpPr>
          <p:cNvPr id="70" name="Line 15"/>
          <p:cNvSpPr>
            <a:spLocks noChangeShapeType="1"/>
          </p:cNvSpPr>
          <p:nvPr/>
        </p:nvSpPr>
        <p:spPr bwMode="auto">
          <a:xfrm>
            <a:off x="5551487" y="4521199"/>
            <a:ext cx="0" cy="173736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9" name="Line 74"/>
          <p:cNvSpPr>
            <a:spLocks noChangeAspect="1" noChangeShapeType="1"/>
          </p:cNvSpPr>
          <p:nvPr/>
        </p:nvSpPr>
        <p:spPr bwMode="auto">
          <a:xfrm>
            <a:off x="3381947" y="3001962"/>
            <a:ext cx="2507678" cy="262413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" name="Text Box 91"/>
          <p:cNvSpPr txBox="1">
            <a:spLocks noChangeArrowheads="1"/>
          </p:cNvSpPr>
          <p:nvPr/>
        </p:nvSpPr>
        <p:spPr bwMode="auto">
          <a:xfrm>
            <a:off x="6448425" y="63246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780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FF0000"/>
      </a:hlink>
      <a:folHlink>
        <a:srgbClr val="FF0000"/>
      </a:folHlink>
    </a:clrScheme>
    <a:fontScheme name="Default Design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FF00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1005</Words>
  <Application>Microsoft Office PowerPoint</Application>
  <PresentationFormat>On-screen Show (4:3)</PresentationFormat>
  <Paragraphs>154</Paragraphs>
  <Slides>12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Office Theme</vt:lpstr>
      <vt:lpstr>Default Design</vt:lpstr>
      <vt:lpstr>The Federal Funds Market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Westminster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Monetarist’s take on Fiscal Policy</dc:title>
  <dc:creator>Anyone</dc:creator>
  <cp:lastModifiedBy>Anyone</cp:lastModifiedBy>
  <cp:revision>7</cp:revision>
  <dcterms:created xsi:type="dcterms:W3CDTF">2015-05-12T17:07:24Z</dcterms:created>
  <dcterms:modified xsi:type="dcterms:W3CDTF">2015-05-12T17:22:42Z</dcterms:modified>
</cp:coreProperties>
</file>