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4" r:id="rId3"/>
  </p:sldMasterIdLst>
  <p:notesMasterIdLst>
    <p:notesMasterId r:id="rId14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860" y="-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4.wmf"/><Relationship Id="rId1" Type="http://schemas.openxmlformats.org/officeDocument/2006/relationships/image" Target="../media/image5.wmf"/><Relationship Id="rId4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9F0992-9609-4607-B0A3-D8417B2D3DD2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666C16-4AD7-4CC6-8602-55A86CF2CD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185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542832"/>
            <a:ext cx="2971800" cy="449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-65" charset="0"/>
                <a:ea typeface="ヒラギノ角ゴ Pro W3" pitchFamily="-65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itchFamily="-65" charset="0"/>
                <a:ea typeface="ヒラギノ角ゴ Pro W3" pitchFamily="-65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itchFamily="-65" charset="0"/>
                <a:ea typeface="ヒラギノ角ゴ Pro W3" pitchFamily="-65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itchFamily="-65" charset="0"/>
                <a:ea typeface="ヒラギノ角ゴ Pro W3" pitchFamily="-65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itchFamily="-65" charset="0"/>
                <a:ea typeface="ヒラギノ角ゴ Pro W3" pitchFamily="-65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65" charset="0"/>
                <a:ea typeface="ヒラギノ角ゴ Pro W3" pitchFamily="-65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65" charset="0"/>
                <a:ea typeface="ヒラギノ角ゴ Pro W3" pitchFamily="-65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65" charset="0"/>
                <a:ea typeface="ヒラギノ角ゴ Pro W3" pitchFamily="-65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65" charset="0"/>
                <a:ea typeface="ヒラギノ角ゴ Pro W3" pitchFamily="-65" charset="-128"/>
              </a:defRPr>
            </a:lvl9pPr>
          </a:lstStyle>
          <a:p>
            <a:pPr eaLnBrk="1" hangingPunct="1"/>
            <a:fld id="{27B3F947-1967-453A-A75F-B3B3B695AAFA}" type="slidenum">
              <a:rPr lang="en-US" altLang="en-US" sz="1200">
                <a:solidFill>
                  <a:prstClr val="black"/>
                </a:solidFill>
              </a:rPr>
              <a:pPr eaLnBrk="1" hangingPunct="1"/>
              <a:t>2</a:t>
            </a:fld>
            <a:endParaRPr lang="en-US" altLang="en-US" sz="1200">
              <a:solidFill>
                <a:prstClr val="black"/>
              </a:solidFill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 New Roman" pitchFamily="-65" charset="0"/>
              <a:ea typeface="ヒラギノ角ゴ Pro W3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11167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542832"/>
            <a:ext cx="2971800" cy="449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-65" charset="0"/>
                <a:ea typeface="ヒラギノ角ゴ Pro W3" pitchFamily="-65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itchFamily="-65" charset="0"/>
                <a:ea typeface="ヒラギノ角ゴ Pro W3" pitchFamily="-65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itchFamily="-65" charset="0"/>
                <a:ea typeface="ヒラギノ角ゴ Pro W3" pitchFamily="-65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itchFamily="-65" charset="0"/>
                <a:ea typeface="ヒラギノ角ゴ Pro W3" pitchFamily="-65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itchFamily="-65" charset="0"/>
                <a:ea typeface="ヒラギノ角ゴ Pro W3" pitchFamily="-65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65" charset="0"/>
                <a:ea typeface="ヒラギノ角ゴ Pro W3" pitchFamily="-65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65" charset="0"/>
                <a:ea typeface="ヒラギノ角ゴ Pro W3" pitchFamily="-65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65" charset="0"/>
                <a:ea typeface="ヒラギノ角ゴ Pro W3" pitchFamily="-65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65" charset="0"/>
                <a:ea typeface="ヒラギノ角ゴ Pro W3" pitchFamily="-65" charset="-128"/>
              </a:defRPr>
            </a:lvl9pPr>
          </a:lstStyle>
          <a:p>
            <a:pPr eaLnBrk="1" hangingPunct="1"/>
            <a:fld id="{27B3F947-1967-453A-A75F-B3B3B695AAFA}" type="slidenum">
              <a:rPr lang="en-US" altLang="en-US" sz="1200">
                <a:solidFill>
                  <a:prstClr val="black"/>
                </a:solidFill>
              </a:rPr>
              <a:pPr eaLnBrk="1" hangingPunct="1"/>
              <a:t>3</a:t>
            </a:fld>
            <a:endParaRPr lang="en-US" altLang="en-US" sz="1200">
              <a:solidFill>
                <a:prstClr val="black"/>
              </a:solidFill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 New Roman" pitchFamily="-65" charset="0"/>
              <a:ea typeface="ヒラギノ角ゴ Pro W3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383188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542832"/>
            <a:ext cx="2971800" cy="449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-65" charset="0"/>
                <a:ea typeface="ヒラギノ角ゴ Pro W3" pitchFamily="-65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itchFamily="-65" charset="0"/>
                <a:ea typeface="ヒラギノ角ゴ Pro W3" pitchFamily="-65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itchFamily="-65" charset="0"/>
                <a:ea typeface="ヒラギノ角ゴ Pro W3" pitchFamily="-65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itchFamily="-65" charset="0"/>
                <a:ea typeface="ヒラギノ角ゴ Pro W3" pitchFamily="-65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itchFamily="-65" charset="0"/>
                <a:ea typeface="ヒラギノ角ゴ Pro W3" pitchFamily="-65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65" charset="0"/>
                <a:ea typeface="ヒラギノ角ゴ Pro W3" pitchFamily="-65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65" charset="0"/>
                <a:ea typeface="ヒラギノ角ゴ Pro W3" pitchFamily="-65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65" charset="0"/>
                <a:ea typeface="ヒラギノ角ゴ Pro W3" pitchFamily="-65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65" charset="0"/>
                <a:ea typeface="ヒラギノ角ゴ Pro W3" pitchFamily="-65" charset="-128"/>
              </a:defRPr>
            </a:lvl9pPr>
          </a:lstStyle>
          <a:p>
            <a:pPr eaLnBrk="1" hangingPunct="1"/>
            <a:fld id="{27B3F947-1967-453A-A75F-B3B3B695AAFA}" type="slidenum">
              <a:rPr lang="en-US" altLang="en-US" sz="1200">
                <a:solidFill>
                  <a:prstClr val="black"/>
                </a:solidFill>
              </a:rPr>
              <a:pPr eaLnBrk="1" hangingPunct="1"/>
              <a:t>4</a:t>
            </a:fld>
            <a:endParaRPr lang="en-US" altLang="en-US" sz="1200">
              <a:solidFill>
                <a:prstClr val="black"/>
              </a:solidFill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 smtClean="0">
                <a:latin typeface="Times New Roman" pitchFamily="-65" charset="0"/>
                <a:ea typeface="ヒラギノ角ゴ Pro W3" pitchFamily="-65" charset="-128"/>
              </a:rPr>
              <a:t>PIH = permanent income hypothesis </a:t>
            </a:r>
          </a:p>
          <a:p>
            <a:pPr eaLnBrk="1" hangingPunct="1"/>
            <a:r>
              <a:rPr lang="en-US" altLang="en-US" dirty="0" smtClean="0">
                <a:latin typeface="Times New Roman" pitchFamily="-65" charset="0"/>
                <a:ea typeface="ヒラギノ角ゴ Pro W3" pitchFamily="-65" charset="-128"/>
              </a:rPr>
              <a:t>QTM = quantity theory of</a:t>
            </a:r>
            <a:r>
              <a:rPr lang="en-US" altLang="en-US" baseline="0" dirty="0" smtClean="0">
                <a:latin typeface="Times New Roman" pitchFamily="-65" charset="0"/>
                <a:ea typeface="ヒラギノ角ゴ Pro W3" pitchFamily="-65" charset="-128"/>
              </a:rPr>
              <a:t> money</a:t>
            </a:r>
            <a:r>
              <a:rPr lang="en-US" altLang="en-US" dirty="0" smtClean="0">
                <a:latin typeface="Times New Roman" pitchFamily="-65" charset="0"/>
                <a:ea typeface="ヒラギノ角ゴ Pro W3" pitchFamily="-65" charset="-128"/>
              </a:rPr>
              <a:t> </a:t>
            </a:r>
          </a:p>
          <a:p>
            <a:pPr eaLnBrk="1" hangingPunct="1"/>
            <a:r>
              <a:rPr lang="en-US" altLang="en-US" dirty="0" smtClean="0">
                <a:latin typeface="Times New Roman" pitchFamily="-65" charset="0"/>
                <a:ea typeface="ヒラギノ角ゴ Pro W3" pitchFamily="-65" charset="-128"/>
              </a:rPr>
              <a:t>LPT = liquidity preference theory</a:t>
            </a:r>
          </a:p>
        </p:txBody>
      </p:sp>
    </p:spTree>
    <p:extLst>
      <p:ext uri="{BB962C8B-B14F-4D97-AF65-F5344CB8AC3E}">
        <p14:creationId xmlns:p14="http://schemas.microsoft.com/office/powerpoint/2010/main" val="23989312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542832"/>
            <a:ext cx="2971800" cy="449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9pPr>
          </a:lstStyle>
          <a:p>
            <a:pPr>
              <a:spcBef>
                <a:spcPct val="0"/>
              </a:spcBef>
            </a:pPr>
            <a:fld id="{B7E7C78C-950B-46AE-AEDC-DB24775E2AAD}" type="slidenum">
              <a:rPr lang="en-US" altLang="en-US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5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 New Roman" pitchFamily="18" charset="0"/>
              <a:ea typeface="ヒラギノ角ゴ Pro W3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534314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542832"/>
            <a:ext cx="2971800" cy="449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9pPr>
          </a:lstStyle>
          <a:p>
            <a:pPr>
              <a:spcBef>
                <a:spcPct val="0"/>
              </a:spcBef>
            </a:pPr>
            <a:fld id="{B7E7C78C-950B-46AE-AEDC-DB24775E2AAD}" type="slidenum">
              <a:rPr lang="en-US" altLang="en-US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6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 New Roman" pitchFamily="18" charset="0"/>
              <a:ea typeface="ヒラギノ角ゴ Pro W3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54507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542832"/>
            <a:ext cx="2971800" cy="449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ヒラギノ角ゴ Pro W3" pitchFamily="-65" charset="-128"/>
              </a:defRPr>
            </a:lvl9pPr>
          </a:lstStyle>
          <a:p>
            <a:pPr>
              <a:spcBef>
                <a:spcPct val="0"/>
              </a:spcBef>
            </a:pPr>
            <a:fld id="{B7E7C78C-950B-46AE-AEDC-DB24775E2AAD}" type="slidenum">
              <a:rPr lang="en-US" altLang="en-US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7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 New Roman" pitchFamily="18" charset="0"/>
              <a:ea typeface="ヒラギノ角ゴ Pro W3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253125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224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066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391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602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480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751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440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819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591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270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8300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419100" y="5068888"/>
            <a:ext cx="7524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>
                <a:solidFill>
                  <a:srgbClr val="010000"/>
                </a:solidFill>
              </a:rPr>
              <a:t>To Accompany “Economics:  Private and Public Choice 11th ed.”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>
                <a:solidFill>
                  <a:srgbClr val="010000"/>
                </a:solidFill>
              </a:rPr>
              <a:t>        James Gwartney, Richard Stroup, Russell Sobel, &amp; David Macpherson</a:t>
            </a: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419100" y="5730875"/>
            <a:ext cx="58356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>
                <a:solidFill>
                  <a:srgbClr val="010000"/>
                </a:solidFill>
              </a:rPr>
              <a:t>Slides authored and animated by:  </a:t>
            </a:r>
            <a:br>
              <a:rPr kumimoji="0" lang="en-US" altLang="en-US" sz="1800" b="0">
                <a:solidFill>
                  <a:srgbClr val="010000"/>
                </a:solidFill>
              </a:rPr>
            </a:br>
            <a:r>
              <a:rPr kumimoji="0" lang="en-US" altLang="en-US" sz="1800" b="0">
                <a:solidFill>
                  <a:srgbClr val="010000"/>
                </a:solidFill>
              </a:rPr>
              <a:t>        James Gwartney, David Macpherson, &amp; Charles Skipton</a:t>
            </a: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1300163" y="3668713"/>
            <a:ext cx="2076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 i="1">
                <a:solidFill>
                  <a:srgbClr val="010000"/>
                </a:solidFill>
              </a:rPr>
              <a:t>Full Length</a:t>
            </a:r>
            <a:r>
              <a:rPr kumimoji="0" lang="en-US" altLang="en-US" sz="1800" b="0">
                <a:solidFill>
                  <a:srgbClr val="010000"/>
                </a:solidFill>
              </a:rPr>
              <a:t> Text </a:t>
            </a:r>
            <a:r>
              <a:rPr kumimoji="0" lang="en-US" altLang="en-US" sz="1800" b="0">
                <a:solidFill>
                  <a:srgbClr val="010000"/>
                </a:solidFill>
                <a:cs typeface="Times New Roman" pitchFamily="18" charset="0"/>
              </a:rPr>
              <a:t>—</a:t>
            </a:r>
            <a:r>
              <a:rPr kumimoji="0" lang="en-US" altLang="en-US" sz="1800" b="0">
                <a:solidFill>
                  <a:srgbClr val="010000"/>
                </a:solidFill>
              </a:rPr>
              <a:t> 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4602163" y="3667125"/>
            <a:ext cx="615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>
                <a:solidFill>
                  <a:srgbClr val="010000"/>
                </a:solidFill>
              </a:rPr>
              <a:t>Part:</a:t>
            </a: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6275388" y="3667125"/>
            <a:ext cx="971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>
                <a:solidFill>
                  <a:srgbClr val="010000"/>
                </a:solidFill>
              </a:rPr>
              <a:t>Chapter:</a:t>
            </a:r>
          </a:p>
        </p:txBody>
      </p:sp>
      <p:sp>
        <p:nvSpPr>
          <p:cNvPr id="8" name="Text Box 14"/>
          <p:cNvSpPr txBox="1">
            <a:spLocks noChangeArrowheads="1"/>
          </p:cNvSpPr>
          <p:nvPr/>
        </p:nvSpPr>
        <p:spPr bwMode="auto">
          <a:xfrm>
            <a:off x="1295400" y="4095750"/>
            <a:ext cx="2057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 i="1">
                <a:solidFill>
                  <a:srgbClr val="010000"/>
                </a:solidFill>
              </a:rPr>
              <a:t>Macro Only</a:t>
            </a:r>
            <a:r>
              <a:rPr kumimoji="0" lang="en-US" altLang="en-US" sz="1800" b="0">
                <a:solidFill>
                  <a:srgbClr val="010000"/>
                </a:solidFill>
              </a:rPr>
              <a:t> Text </a:t>
            </a:r>
            <a:r>
              <a:rPr kumimoji="0" lang="en-US" altLang="en-US" sz="1800" b="0">
                <a:solidFill>
                  <a:srgbClr val="010000"/>
                </a:solidFill>
                <a:cs typeface="Times New Roman" pitchFamily="18" charset="0"/>
              </a:rPr>
              <a:t>—</a:t>
            </a:r>
          </a:p>
        </p:txBody>
      </p:sp>
      <p:sp>
        <p:nvSpPr>
          <p:cNvPr id="9" name="Text Box 15"/>
          <p:cNvSpPr txBox="1">
            <a:spLocks noChangeArrowheads="1"/>
          </p:cNvSpPr>
          <p:nvPr/>
        </p:nvSpPr>
        <p:spPr bwMode="auto">
          <a:xfrm>
            <a:off x="4594225" y="4095750"/>
            <a:ext cx="615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>
                <a:solidFill>
                  <a:srgbClr val="010000"/>
                </a:solidFill>
              </a:rPr>
              <a:t>Part:</a:t>
            </a:r>
          </a:p>
        </p:txBody>
      </p:sp>
      <p:sp>
        <p:nvSpPr>
          <p:cNvPr id="10" name="Text Box 16"/>
          <p:cNvSpPr txBox="1">
            <a:spLocks noChangeArrowheads="1"/>
          </p:cNvSpPr>
          <p:nvPr/>
        </p:nvSpPr>
        <p:spPr bwMode="auto">
          <a:xfrm>
            <a:off x="6267450" y="4095750"/>
            <a:ext cx="971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>
                <a:solidFill>
                  <a:srgbClr val="010000"/>
                </a:solidFill>
              </a:rPr>
              <a:t>Chapter:</a:t>
            </a:r>
          </a:p>
        </p:txBody>
      </p:sp>
      <p:sp>
        <p:nvSpPr>
          <p:cNvPr id="799746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479550" y="369888"/>
            <a:ext cx="6248400" cy="352425"/>
          </a:xfrm>
        </p:spPr>
        <p:txBody>
          <a:bodyPr anchor="b"/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318533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9979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509364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2625" y="1676400"/>
            <a:ext cx="3722688" cy="4592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57713" y="1676400"/>
            <a:ext cx="3722687" cy="4592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9199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9445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6597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64516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710007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01646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6262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304800"/>
            <a:ext cx="1905000" cy="59642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2625" y="304800"/>
            <a:ext cx="5565775" cy="59642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4842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709613" y="76200"/>
            <a:ext cx="7596187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5763" y="815975"/>
            <a:ext cx="4089400" cy="2806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27563" y="815975"/>
            <a:ext cx="4090987" cy="2806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85763" y="3775075"/>
            <a:ext cx="4089400" cy="2808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7563" y="3775075"/>
            <a:ext cx="4090987" cy="2808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6284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143000"/>
            <a:ext cx="40386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143000"/>
            <a:ext cx="40386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353500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908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3948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108018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219200"/>
            <a:ext cx="41910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1910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26833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1474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15218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39839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495307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8432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65411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76200"/>
            <a:ext cx="2133600" cy="6324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76200"/>
            <a:ext cx="6248400" cy="6324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93566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76200"/>
            <a:ext cx="82296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219200"/>
            <a:ext cx="4191000" cy="2514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19200"/>
            <a:ext cx="4191000" cy="2514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04800" y="3886200"/>
            <a:ext cx="4191000" cy="2514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886200"/>
            <a:ext cx="4191000" cy="2514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426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739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09613" y="7620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5763" y="815975"/>
            <a:ext cx="8332787" cy="576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97081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2600" b="1">
          <a:solidFill>
            <a:schemeClr val="bg2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2600" b="1">
          <a:solidFill>
            <a:schemeClr val="bg2"/>
          </a:solidFill>
          <a:latin typeface="Times New Roman" pitchFamily="18" charset="0"/>
        </a:defRPr>
      </a:lvl2pPr>
      <a:lvl3pPr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2600" b="1">
          <a:solidFill>
            <a:schemeClr val="bg2"/>
          </a:solidFill>
          <a:latin typeface="Times New Roman" pitchFamily="18" charset="0"/>
        </a:defRPr>
      </a:lvl3pPr>
      <a:lvl4pPr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2600" b="1">
          <a:solidFill>
            <a:schemeClr val="bg2"/>
          </a:solidFill>
          <a:latin typeface="Times New Roman" pitchFamily="18" charset="0"/>
        </a:defRPr>
      </a:lvl4pPr>
      <a:lvl5pPr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2600" b="1">
          <a:solidFill>
            <a:schemeClr val="bg2"/>
          </a:solidFill>
          <a:latin typeface="Times New Roman" pitchFamily="18" charset="0"/>
        </a:defRPr>
      </a:lvl5pPr>
      <a:lvl6pPr marL="457200"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3200" b="1">
          <a:solidFill>
            <a:schemeClr val="bg2"/>
          </a:solidFill>
          <a:latin typeface="Times New Roman" pitchFamily="18" charset="0"/>
        </a:defRPr>
      </a:lvl6pPr>
      <a:lvl7pPr marL="914400"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3200" b="1">
          <a:solidFill>
            <a:schemeClr val="bg2"/>
          </a:solidFill>
          <a:latin typeface="Times New Roman" pitchFamily="18" charset="0"/>
        </a:defRPr>
      </a:lvl7pPr>
      <a:lvl8pPr marL="1371600"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3200" b="1">
          <a:solidFill>
            <a:schemeClr val="bg2"/>
          </a:solidFill>
          <a:latin typeface="Times New Roman" pitchFamily="18" charset="0"/>
        </a:defRPr>
      </a:lvl8pPr>
      <a:lvl9pPr marL="1828800"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3200" b="1">
          <a:solidFill>
            <a:schemeClr val="bg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>
          <a:solidFill>
            <a:schemeClr val="bg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>
          <a:solidFill>
            <a:schemeClr val="bg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>
          <a:solidFill>
            <a:schemeClr val="bg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>
          <a:solidFill>
            <a:schemeClr val="bg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>
          <a:solidFill>
            <a:schemeClr val="bg2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2400">
          <a:solidFill>
            <a:schemeClr val="bg2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2400">
          <a:solidFill>
            <a:schemeClr val="bg2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2400">
          <a:solidFill>
            <a:schemeClr val="bg2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2400"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76200"/>
            <a:ext cx="8229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219200"/>
            <a:ext cx="85344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20315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ú"/>
        <a:defRPr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Times New Roman" panose="02020603050405020304" pitchFamily="18" charset="0"/>
        <a:buChar char="­"/>
        <a:defRPr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imes New Roman" panose="02020603050405020304" pitchFamily="18" charset="0"/>
        <a:buChar char="­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Times New Roman" panose="02020603050405020304" pitchFamily="18" charset="0"/>
        <a:buChar char="­"/>
        <a:defRPr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­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­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­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­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13" Type="http://schemas.openxmlformats.org/officeDocument/2006/relationships/oleObject" Target="../embeddings/oleObject4.bin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1.bin"/><Relationship Id="rId12" Type="http://schemas.openxmlformats.org/officeDocument/2006/relationships/image" Target="../media/image6.wmf"/><Relationship Id="rId2" Type="http://schemas.openxmlformats.org/officeDocument/2006/relationships/slideLayout" Target="../slideLayouts/slideLayout26.xml"/><Relationship Id="rId16" Type="http://schemas.openxmlformats.org/officeDocument/2006/relationships/image" Target="../media/image8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11" Type="http://schemas.openxmlformats.org/officeDocument/2006/relationships/oleObject" Target="../embeddings/oleObject3.bin"/><Relationship Id="rId5" Type="http://schemas.openxmlformats.org/officeDocument/2006/relationships/image" Target="../media/image2.png"/><Relationship Id="rId15" Type="http://schemas.openxmlformats.org/officeDocument/2006/relationships/oleObject" Target="../embeddings/oleObject5.bin"/><Relationship Id="rId10" Type="http://schemas.openxmlformats.org/officeDocument/2006/relationships/image" Target="../media/image5.wmf"/><Relationship Id="rId4" Type="http://schemas.openxmlformats.org/officeDocument/2006/relationships/image" Target="../media/image1.png"/><Relationship Id="rId9" Type="http://schemas.openxmlformats.org/officeDocument/2006/relationships/oleObject" Target="../embeddings/oleObject2.bin"/><Relationship Id="rId14" Type="http://schemas.openxmlformats.org/officeDocument/2006/relationships/image" Target="../media/image7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13" Type="http://schemas.openxmlformats.org/officeDocument/2006/relationships/oleObject" Target="../embeddings/oleObject9.bin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6.bin"/><Relationship Id="rId12" Type="http://schemas.openxmlformats.org/officeDocument/2006/relationships/image" Target="../media/image7.wmf"/><Relationship Id="rId2" Type="http://schemas.openxmlformats.org/officeDocument/2006/relationships/slideLayout" Target="../slideLayouts/slideLayout2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png"/><Relationship Id="rId11" Type="http://schemas.openxmlformats.org/officeDocument/2006/relationships/oleObject" Target="../embeddings/oleObject8.bin"/><Relationship Id="rId5" Type="http://schemas.openxmlformats.org/officeDocument/2006/relationships/image" Target="../media/image2.png"/><Relationship Id="rId10" Type="http://schemas.openxmlformats.org/officeDocument/2006/relationships/image" Target="../media/image4.wmf"/><Relationship Id="rId4" Type="http://schemas.openxmlformats.org/officeDocument/2006/relationships/image" Target="../media/image1.png"/><Relationship Id="rId9" Type="http://schemas.openxmlformats.org/officeDocument/2006/relationships/oleObject" Target="../embeddings/oleObject7.bin"/><Relationship Id="rId14" Type="http://schemas.openxmlformats.org/officeDocument/2006/relationships/image" Target="../media/image8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1600200"/>
            <a:ext cx="8915400" cy="1470025"/>
          </a:xfrm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altLang="en-US" dirty="0" smtClean="0">
                <a:ea typeface="ヒラギノ角ゴ Pro W3" pitchFamily="-65" charset="-128"/>
              </a:rPr>
              <a:t>The Market for Money</a:t>
            </a:r>
            <a:endParaRPr lang="en-US" altLang="en-US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2667000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/>
              <a:t>Jill Student</a:t>
            </a:r>
          </a:p>
          <a:p>
            <a:r>
              <a:rPr lang="en-US" dirty="0" smtClean="0"/>
              <a:t>Jack </a:t>
            </a:r>
            <a:r>
              <a:rPr lang="en-US" dirty="0" err="1" smtClean="0"/>
              <a:t>Deskoccupier</a:t>
            </a:r>
            <a:endParaRPr lang="en-US" dirty="0" smtClean="0"/>
          </a:p>
          <a:p>
            <a:r>
              <a:rPr lang="en-US" dirty="0" smtClean="0"/>
              <a:t>Dan </a:t>
            </a:r>
            <a:r>
              <a:rPr lang="en-US" dirty="0" err="1" smtClean="0"/>
              <a:t>Intheclouds</a:t>
            </a:r>
            <a:endParaRPr lang="en-US" dirty="0" smtClean="0"/>
          </a:p>
          <a:p>
            <a:r>
              <a:rPr lang="en-US" dirty="0" smtClean="0"/>
              <a:t>Joanie </a:t>
            </a:r>
            <a:r>
              <a:rPr lang="en-US" dirty="0" err="1" smtClean="0"/>
              <a:t>Willgraduatesoon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Austrian Economics</a:t>
            </a:r>
          </a:p>
          <a:p>
            <a:r>
              <a:rPr lang="en-US" dirty="0" smtClean="0"/>
              <a:t>May Term 2015</a:t>
            </a:r>
          </a:p>
          <a:p>
            <a:r>
              <a:rPr lang="en-US" dirty="0" smtClean="0"/>
              <a:t>Professor Hal Snarr</a:t>
            </a:r>
          </a:p>
          <a:p>
            <a:r>
              <a:rPr lang="en-US" dirty="0" smtClean="0"/>
              <a:t>Westminster College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289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64"/>
          <p:cNvSpPr>
            <a:spLocks noChangeArrowheads="1"/>
          </p:cNvSpPr>
          <p:nvPr/>
        </p:nvSpPr>
        <p:spPr bwMode="auto">
          <a:xfrm>
            <a:off x="2698237" y="3292435"/>
            <a:ext cx="24237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en-US" sz="1600" b="0" i="1" dirty="0" err="1" smtClean="0">
                <a:solidFill>
                  <a:srgbClr val="080808"/>
                </a:solidFill>
                <a:latin typeface="Times New Roman" pitchFamily="-65" charset="0"/>
              </a:rPr>
              <a:t>i</a:t>
            </a:r>
            <a:endParaRPr kumimoji="1" lang="en-US" altLang="en-US" sz="1600" b="0" baseline="30000" dirty="0">
              <a:solidFill>
                <a:srgbClr val="080808"/>
              </a:solidFill>
              <a:latin typeface="Times New Roman" pitchFamily="-65" charset="0"/>
            </a:endParaRPr>
          </a:p>
        </p:txBody>
      </p:sp>
      <p:sp>
        <p:nvSpPr>
          <p:cNvPr id="24" name="Text Box 8"/>
          <p:cNvSpPr txBox="1">
            <a:spLocks noChangeArrowheads="1"/>
          </p:cNvSpPr>
          <p:nvPr/>
        </p:nvSpPr>
        <p:spPr bwMode="auto">
          <a:xfrm>
            <a:off x="2699656" y="3983614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ú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en-US" altLang="en-US" sz="1600" dirty="0" smtClean="0">
                <a:solidFill>
                  <a:srgbClr val="000000"/>
                </a:solidFill>
                <a:cs typeface="Times New Roman" pitchFamily="-1" charset="0"/>
              </a:rPr>
              <a:t>3.5</a:t>
            </a:r>
            <a:endParaRPr kumimoji="1" lang="en-US" altLang="en-US" sz="1600" baseline="-25000" dirty="0">
              <a:solidFill>
                <a:srgbClr val="080808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133724" y="3219254"/>
            <a:ext cx="2514600" cy="914400"/>
            <a:chOff x="3133724" y="4137712"/>
            <a:chExt cx="2514600" cy="914400"/>
          </a:xfrm>
        </p:grpSpPr>
        <p:sp>
          <p:nvSpPr>
            <p:cNvPr id="40" name="Line 15"/>
            <p:cNvSpPr>
              <a:spLocks noChangeShapeType="1"/>
            </p:cNvSpPr>
            <p:nvPr/>
          </p:nvSpPr>
          <p:spPr bwMode="auto">
            <a:xfrm flipH="1">
              <a:off x="3133724" y="5052112"/>
              <a:ext cx="25146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kumimoji="1" lang="en-US" sz="2800">
                <a:solidFill>
                  <a:srgbClr val="010000"/>
                </a:solidFill>
              </a:endParaRPr>
            </a:p>
          </p:txBody>
        </p:sp>
        <p:sp>
          <p:nvSpPr>
            <p:cNvPr id="44" name="Line 19"/>
            <p:cNvSpPr>
              <a:spLocks noChangeShapeType="1"/>
            </p:cNvSpPr>
            <p:nvPr/>
          </p:nvSpPr>
          <p:spPr bwMode="auto">
            <a:xfrm>
              <a:off x="3200400" y="4137712"/>
              <a:ext cx="0" cy="91440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kumimoji="1" lang="en-US" sz="2800">
                <a:solidFill>
                  <a:srgbClr val="010000"/>
                </a:solidFill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209827" y="4219575"/>
            <a:ext cx="1219200" cy="2057400"/>
            <a:chOff x="4429124" y="4219575"/>
            <a:chExt cx="1219200" cy="2057400"/>
          </a:xfrm>
        </p:grpSpPr>
        <p:sp>
          <p:nvSpPr>
            <p:cNvPr id="43" name="Line 18"/>
            <p:cNvSpPr>
              <a:spLocks noChangeShapeType="1"/>
            </p:cNvSpPr>
            <p:nvPr/>
          </p:nvSpPr>
          <p:spPr bwMode="auto">
            <a:xfrm flipH="1">
              <a:off x="5648324" y="4219575"/>
              <a:ext cx="0" cy="20574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 type="none" w="lg" len="lg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kumimoji="1" lang="en-US" sz="2800">
                <a:solidFill>
                  <a:srgbClr val="010000"/>
                </a:solidFill>
              </a:endParaRPr>
            </a:p>
          </p:txBody>
        </p:sp>
        <p:sp>
          <p:nvSpPr>
            <p:cNvPr id="45" name="Line 20"/>
            <p:cNvSpPr>
              <a:spLocks noChangeShapeType="1"/>
            </p:cNvSpPr>
            <p:nvPr/>
          </p:nvSpPr>
          <p:spPr bwMode="auto">
            <a:xfrm flipV="1">
              <a:off x="4429124" y="6191054"/>
              <a:ext cx="1219200" cy="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kumimoji="1" lang="en-US" sz="2800">
                <a:solidFill>
                  <a:srgbClr val="010000"/>
                </a:solidFill>
              </a:endParaRPr>
            </a:p>
          </p:txBody>
        </p:sp>
      </p:grpSp>
      <p:sp>
        <p:nvSpPr>
          <p:cNvPr id="6" name="Rectangle 5"/>
          <p:cNvSpPr/>
          <p:nvPr/>
        </p:nvSpPr>
        <p:spPr>
          <a:xfrm>
            <a:off x="3146573" y="2743200"/>
            <a:ext cx="1673076" cy="13904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>
              <a:solidFill>
                <a:srgbClr val="FFFFFF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219325" y="5117541"/>
            <a:ext cx="2209800" cy="11594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>
              <a:solidFill>
                <a:srgbClr val="FFFFFF"/>
              </a:solidFill>
            </a:endParaRPr>
          </a:p>
        </p:txBody>
      </p:sp>
      <p:sp>
        <p:nvSpPr>
          <p:cNvPr id="28" name="Text Box 14"/>
          <p:cNvSpPr txBox="1">
            <a:spLocks noChangeArrowheads="1"/>
          </p:cNvSpPr>
          <p:nvPr/>
        </p:nvSpPr>
        <p:spPr bwMode="auto">
          <a:xfrm>
            <a:off x="2699658" y="4927042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ú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en-US" altLang="en-US" sz="1600" dirty="0" smtClean="0">
                <a:solidFill>
                  <a:srgbClr val="000000"/>
                </a:solidFill>
                <a:cs typeface="Times New Roman" pitchFamily="-1" charset="0"/>
              </a:rPr>
              <a:t>2.5</a:t>
            </a:r>
            <a:endParaRPr kumimoji="1" lang="en-US" altLang="en-US" sz="1600" baseline="-25000" dirty="0">
              <a:solidFill>
                <a:srgbClr val="080808"/>
              </a:solidFill>
            </a:endParaRPr>
          </a:p>
        </p:txBody>
      </p:sp>
      <p:sp>
        <p:nvSpPr>
          <p:cNvPr id="32" name="Line 47"/>
          <p:cNvSpPr>
            <a:spLocks noChangeShapeType="1"/>
          </p:cNvSpPr>
          <p:nvPr/>
        </p:nvSpPr>
        <p:spPr bwMode="auto">
          <a:xfrm>
            <a:off x="3131625" y="3052724"/>
            <a:ext cx="0" cy="3230185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>
              <a:solidFill>
                <a:srgbClr val="010000"/>
              </a:solidFill>
            </a:endParaRPr>
          </a:p>
        </p:txBody>
      </p:sp>
      <p:sp>
        <p:nvSpPr>
          <p:cNvPr id="33" name="Line 55"/>
          <p:cNvSpPr>
            <a:spLocks noChangeShapeType="1"/>
          </p:cNvSpPr>
          <p:nvPr/>
        </p:nvSpPr>
        <p:spPr bwMode="auto">
          <a:xfrm flipV="1">
            <a:off x="3137048" y="6272214"/>
            <a:ext cx="3474720" cy="0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>
              <a:solidFill>
                <a:srgbClr val="01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 rot="2220000">
            <a:off x="3931510" y="3638496"/>
            <a:ext cx="2838560" cy="10520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>
              <a:solidFill>
                <a:srgbClr val="FFFFFF"/>
              </a:solidFill>
            </a:endParaRPr>
          </a:p>
        </p:txBody>
      </p:sp>
      <p:sp>
        <p:nvSpPr>
          <p:cNvPr id="41" name="Line 9"/>
          <p:cNvSpPr>
            <a:spLocks noChangeShapeType="1"/>
          </p:cNvSpPr>
          <p:nvPr/>
        </p:nvSpPr>
        <p:spPr bwMode="auto">
          <a:xfrm>
            <a:off x="3362324" y="3321736"/>
            <a:ext cx="3249444" cy="246946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>
              <a:solidFill>
                <a:srgbClr val="010000"/>
              </a:solidFill>
            </a:endParaRPr>
          </a:p>
        </p:txBody>
      </p:sp>
      <p:sp>
        <p:nvSpPr>
          <p:cNvPr id="47" name="Line 17"/>
          <p:cNvSpPr>
            <a:spLocks noChangeShapeType="1"/>
          </p:cNvSpPr>
          <p:nvPr/>
        </p:nvSpPr>
        <p:spPr bwMode="auto">
          <a:xfrm flipH="1">
            <a:off x="4429124" y="4137712"/>
            <a:ext cx="0" cy="213360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>
              <a:solidFill>
                <a:srgbClr val="010000"/>
              </a:solidFill>
            </a:endParaRPr>
          </a:p>
        </p:txBody>
      </p:sp>
      <p:sp>
        <p:nvSpPr>
          <p:cNvPr id="48" name="Line 13"/>
          <p:cNvSpPr>
            <a:spLocks noChangeShapeType="1"/>
          </p:cNvSpPr>
          <p:nvPr/>
        </p:nvSpPr>
        <p:spPr bwMode="auto">
          <a:xfrm flipH="1">
            <a:off x="3133724" y="4137712"/>
            <a:ext cx="12954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>
              <a:solidFill>
                <a:srgbClr val="010000"/>
              </a:solidFill>
            </a:endParaRPr>
          </a:p>
        </p:txBody>
      </p:sp>
      <p:sp>
        <p:nvSpPr>
          <p:cNvPr id="50" name="Line 15"/>
          <p:cNvSpPr>
            <a:spLocks noChangeShapeType="1"/>
          </p:cNvSpPr>
          <p:nvPr/>
        </p:nvSpPr>
        <p:spPr bwMode="auto">
          <a:xfrm flipH="1">
            <a:off x="3133724" y="5052112"/>
            <a:ext cx="25146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>
              <a:solidFill>
                <a:srgbClr val="010000"/>
              </a:solidFill>
            </a:endParaRPr>
          </a:p>
        </p:txBody>
      </p:sp>
      <p:sp>
        <p:nvSpPr>
          <p:cNvPr id="51" name="Line 18"/>
          <p:cNvSpPr>
            <a:spLocks noChangeShapeType="1"/>
          </p:cNvSpPr>
          <p:nvPr/>
        </p:nvSpPr>
        <p:spPr bwMode="auto">
          <a:xfrm flipH="1">
            <a:off x="5648324" y="5052112"/>
            <a:ext cx="0" cy="121920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>
              <a:solidFill>
                <a:srgbClr val="010000"/>
              </a:solidFill>
            </a:endParaRPr>
          </a:p>
        </p:txBody>
      </p:sp>
      <p:sp>
        <p:nvSpPr>
          <p:cNvPr id="52" name="Rectangle 54"/>
          <p:cNvSpPr>
            <a:spLocks noChangeArrowheads="1"/>
          </p:cNvSpPr>
          <p:nvPr/>
        </p:nvSpPr>
        <p:spPr bwMode="auto">
          <a:xfrm>
            <a:off x="4191000" y="6290846"/>
            <a:ext cx="24207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en-US" sz="1600" b="0" dirty="0">
                <a:solidFill>
                  <a:srgbClr val="080808"/>
                </a:solidFill>
                <a:latin typeface="Times New Roman" pitchFamily="-65" charset="0"/>
              </a:rPr>
              <a:t>5</a:t>
            </a:r>
            <a:r>
              <a:rPr kumimoji="1" lang="en-US" altLang="en-US" sz="1600" b="0" dirty="0" smtClean="0">
                <a:solidFill>
                  <a:srgbClr val="080808"/>
                </a:solidFill>
                <a:latin typeface="Times New Roman" pitchFamily="-65" charset="0"/>
              </a:rPr>
              <a:t>00                  550  </a:t>
            </a:r>
            <a:r>
              <a:rPr kumimoji="1" lang="en-US" altLang="en-US" sz="1050" b="0" dirty="0" smtClean="0">
                <a:solidFill>
                  <a:srgbClr val="080808"/>
                </a:solidFill>
                <a:latin typeface="Times New Roman" pitchFamily="-65" charset="0"/>
              </a:rPr>
              <a:t> </a:t>
            </a:r>
            <a:r>
              <a:rPr kumimoji="1" lang="en-US" altLang="en-US" sz="1600" b="0" dirty="0" smtClean="0">
                <a:solidFill>
                  <a:srgbClr val="080808"/>
                </a:solidFill>
                <a:latin typeface="Times New Roman" pitchFamily="-65" charset="0"/>
              </a:rPr>
              <a:t>       </a:t>
            </a:r>
            <a:r>
              <a:rPr kumimoji="1" lang="en-US" altLang="en-US" sz="1600" b="0" i="1" dirty="0" smtClean="0">
                <a:solidFill>
                  <a:srgbClr val="080808"/>
                </a:solidFill>
                <a:latin typeface="Times New Roman" pitchFamily="-65" charset="0"/>
              </a:rPr>
              <a:t>M </a:t>
            </a:r>
            <a:endParaRPr kumimoji="1" lang="en-US" altLang="en-US" sz="1600" b="0" baseline="-25000" dirty="0">
              <a:solidFill>
                <a:srgbClr val="080808"/>
              </a:solidFill>
              <a:latin typeface="Times New Roman" pitchFamily="-65" charset="0"/>
            </a:endParaRPr>
          </a:p>
        </p:txBody>
      </p:sp>
      <p:sp>
        <p:nvSpPr>
          <p:cNvPr id="56" name="Text Box 12"/>
          <p:cNvSpPr txBox="1">
            <a:spLocks noChangeArrowheads="1"/>
          </p:cNvSpPr>
          <p:nvPr/>
        </p:nvSpPr>
        <p:spPr bwMode="auto">
          <a:xfrm rot="2321941">
            <a:off x="6241116" y="5425675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ú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en-US" altLang="en-US" sz="1600" i="1" dirty="0">
                <a:solidFill>
                  <a:srgbClr val="080808"/>
                </a:solidFill>
                <a:cs typeface="Times New Roman" pitchFamily="-1" charset="0"/>
              </a:rPr>
              <a:t>MD</a:t>
            </a:r>
            <a:endParaRPr kumimoji="1" lang="en-US" altLang="en-US" sz="1600" baseline="30000" dirty="0">
              <a:solidFill>
                <a:srgbClr val="080808"/>
              </a:solidFill>
            </a:endParaRPr>
          </a:p>
        </p:txBody>
      </p:sp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709613" y="76200"/>
            <a:ext cx="7596187" cy="533400"/>
          </a:xfrm>
        </p:spPr>
        <p:txBody>
          <a:bodyPr/>
          <a:lstStyle/>
          <a:p>
            <a:r>
              <a:rPr lang="en-US" altLang="en-US" dirty="0" smtClean="0">
                <a:ea typeface="ヒラギノ角ゴ Pro W3" pitchFamily="-65" charset="-128"/>
              </a:rPr>
              <a:t>The Market for Money</a:t>
            </a:r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5196918" y="6303511"/>
            <a:ext cx="902811" cy="52322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en-US" sz="2800" dirty="0">
                <a:solidFill>
                  <a:srgbClr val="FFFFFF"/>
                </a:solidFill>
              </a:rPr>
              <a:t>2300</a:t>
            </a:r>
            <a:endParaRPr kumimoji="1" lang="en-US" sz="2800" dirty="0">
              <a:solidFill>
                <a:srgbClr val="FFFFFF"/>
              </a:solidFill>
            </a:endParaRPr>
          </a:p>
        </p:txBody>
      </p:sp>
      <p:sp>
        <p:nvSpPr>
          <p:cNvPr id="34" name="Rectangle 8"/>
          <p:cNvSpPr txBox="1">
            <a:spLocks noChangeArrowheads="1"/>
          </p:cNvSpPr>
          <p:nvPr/>
        </p:nvSpPr>
        <p:spPr>
          <a:xfrm>
            <a:off x="559514" y="1406109"/>
            <a:ext cx="8397912" cy="15582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8675" lvl="1" indent="-371475" fontAlgn="base">
              <a:spcBef>
                <a:spcPts val="0"/>
              </a:spcBef>
              <a:spcAft>
                <a:spcPct val="0"/>
              </a:spcAft>
            </a:pPr>
            <a:r>
              <a:rPr kumimoji="1" lang="en-US" altLang="en-US" sz="1600" kern="0" dirty="0" smtClean="0">
                <a:solidFill>
                  <a:srgbClr val="000000"/>
                </a:solidFill>
              </a:rPr>
              <a:t>The </a:t>
            </a:r>
            <a:r>
              <a:rPr kumimoji="1" lang="en-US" altLang="en-US" sz="1600" i="1" kern="0" dirty="0">
                <a:solidFill>
                  <a:srgbClr val="008000"/>
                </a:solidFill>
              </a:rPr>
              <a:t>lower</a:t>
            </a:r>
            <a:r>
              <a:rPr kumimoji="1" lang="en-US" altLang="en-US" sz="1600" kern="0" dirty="0">
                <a:solidFill>
                  <a:srgbClr val="000000"/>
                </a:solidFill>
              </a:rPr>
              <a:t> the nominal interest rate, the lower the opportunity cost of holding money, the </a:t>
            </a:r>
            <a:r>
              <a:rPr kumimoji="1" lang="en-US" altLang="en-US" sz="1600" i="1" kern="0" dirty="0">
                <a:solidFill>
                  <a:srgbClr val="008000"/>
                </a:solidFill>
              </a:rPr>
              <a:t>greater</a:t>
            </a:r>
            <a:r>
              <a:rPr kumimoji="1" lang="en-US" altLang="en-US" sz="1600" kern="0" dirty="0">
                <a:solidFill>
                  <a:srgbClr val="000000"/>
                </a:solidFill>
              </a:rPr>
              <a:t> </a:t>
            </a:r>
            <a:r>
              <a:rPr kumimoji="1" lang="en-US" altLang="en-US" sz="1600" kern="0" dirty="0" smtClean="0">
                <a:solidFill>
                  <a:srgbClr val="000000"/>
                </a:solidFill>
              </a:rPr>
              <a:t>is </a:t>
            </a:r>
            <a:r>
              <a:rPr kumimoji="1" lang="en-US" altLang="en-US" sz="1600" kern="0" dirty="0">
                <a:solidFill>
                  <a:srgbClr val="000000"/>
                </a:solidFill>
              </a:rPr>
              <a:t>the quantity of real money demanded.</a:t>
            </a:r>
          </a:p>
          <a:p>
            <a:pPr marL="2686050" lvl="6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kumimoji="1" lang="en-US" altLang="en-US" sz="1800" kern="0" dirty="0">
                <a:solidFill>
                  <a:srgbClr val="080808"/>
                </a:solidFill>
              </a:rPr>
              <a:t>	</a:t>
            </a:r>
            <a:endParaRPr kumimoji="1" lang="en-US" altLang="en-US" sz="1800" kern="0" dirty="0">
              <a:solidFill>
                <a:srgbClr val="000000"/>
              </a:solidFill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kumimoji="1" lang="en-US" altLang="en-US" sz="1600" dirty="0" smtClean="0">
              <a:solidFill>
                <a:srgbClr val="080808"/>
              </a:solidFill>
              <a:ea typeface="ヒラギノ角ゴ Pro W3" pitchFamily="-65" charset="-128"/>
            </a:endParaRPr>
          </a:p>
        </p:txBody>
      </p:sp>
      <p:sp>
        <p:nvSpPr>
          <p:cNvPr id="35" name="Rectangle 3"/>
          <p:cNvSpPr txBox="1">
            <a:spLocks noChangeArrowheads="1"/>
          </p:cNvSpPr>
          <p:nvPr/>
        </p:nvSpPr>
        <p:spPr bwMode="auto">
          <a:xfrm>
            <a:off x="444500" y="1028700"/>
            <a:ext cx="2253737" cy="495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 sz="2000" b="1" kern="0" dirty="0" smtClean="0">
                <a:solidFill>
                  <a:srgbClr val="080808"/>
                </a:solidFill>
                <a:ea typeface="MS Mincho" pitchFamily="49" charset="-128"/>
              </a:rPr>
              <a:t>Money Demand</a:t>
            </a:r>
            <a:endParaRPr lang="en-US" altLang="en-US" sz="1600" kern="0" dirty="0">
              <a:solidFill>
                <a:srgbClr val="080808"/>
              </a:solidFill>
              <a:ea typeface="MS Mincho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24114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11111E-6 L 1.66667E-6 0.13333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667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0.00047 L 0.13333 0.0004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67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50" grpId="0" animBg="1"/>
      <p:bldP spid="51" grpId="0" animBg="1"/>
      <p:bldP spid="3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 Box 14"/>
          <p:cNvSpPr txBox="1">
            <a:spLocks noChangeArrowheads="1"/>
          </p:cNvSpPr>
          <p:nvPr/>
        </p:nvSpPr>
        <p:spPr bwMode="auto">
          <a:xfrm>
            <a:off x="2699658" y="4927042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ú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en-US" altLang="en-US" sz="1600" dirty="0" smtClean="0">
                <a:solidFill>
                  <a:srgbClr val="000000"/>
                </a:solidFill>
                <a:cs typeface="Times New Roman" pitchFamily="-1" charset="0"/>
              </a:rPr>
              <a:t>2.5</a:t>
            </a:r>
            <a:endParaRPr kumimoji="1" lang="en-US" altLang="en-US" sz="1600" baseline="-25000" dirty="0">
              <a:solidFill>
                <a:srgbClr val="080808"/>
              </a:solidFill>
            </a:endParaRPr>
          </a:p>
        </p:txBody>
      </p:sp>
      <p:sp>
        <p:nvSpPr>
          <p:cNvPr id="35" name="Line 47"/>
          <p:cNvSpPr>
            <a:spLocks noChangeShapeType="1"/>
          </p:cNvSpPr>
          <p:nvPr/>
        </p:nvSpPr>
        <p:spPr bwMode="auto">
          <a:xfrm>
            <a:off x="3131625" y="3052724"/>
            <a:ext cx="0" cy="3230185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>
              <a:solidFill>
                <a:srgbClr val="010000"/>
              </a:solidFill>
            </a:endParaRPr>
          </a:p>
        </p:txBody>
      </p:sp>
      <p:sp>
        <p:nvSpPr>
          <p:cNvPr id="26" name="Rectangle 64"/>
          <p:cNvSpPr>
            <a:spLocks noChangeArrowheads="1"/>
          </p:cNvSpPr>
          <p:nvPr/>
        </p:nvSpPr>
        <p:spPr bwMode="auto">
          <a:xfrm>
            <a:off x="2698237" y="3292435"/>
            <a:ext cx="24237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en-US" sz="1600" b="0" i="1" dirty="0" err="1" smtClean="0">
                <a:solidFill>
                  <a:srgbClr val="080808"/>
                </a:solidFill>
                <a:latin typeface="Times New Roman" pitchFamily="-65" charset="0"/>
              </a:rPr>
              <a:t>i</a:t>
            </a:r>
            <a:endParaRPr kumimoji="1" lang="en-US" altLang="en-US" sz="1600" b="0" baseline="30000" dirty="0">
              <a:solidFill>
                <a:srgbClr val="080808"/>
              </a:solidFill>
              <a:latin typeface="Times New Roman" pitchFamily="-65" charset="0"/>
            </a:endParaRPr>
          </a:p>
        </p:txBody>
      </p:sp>
      <p:sp>
        <p:nvSpPr>
          <p:cNvPr id="40" name="Line 15"/>
          <p:cNvSpPr>
            <a:spLocks noChangeShapeType="1"/>
          </p:cNvSpPr>
          <p:nvPr/>
        </p:nvSpPr>
        <p:spPr bwMode="auto">
          <a:xfrm flipH="1">
            <a:off x="3133724" y="5052112"/>
            <a:ext cx="25146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>
              <a:solidFill>
                <a:srgbClr val="010000"/>
              </a:solidFill>
            </a:endParaRPr>
          </a:p>
        </p:txBody>
      </p:sp>
      <p:sp>
        <p:nvSpPr>
          <p:cNvPr id="43" name="Line 18"/>
          <p:cNvSpPr>
            <a:spLocks noChangeShapeType="1"/>
          </p:cNvSpPr>
          <p:nvPr/>
        </p:nvSpPr>
        <p:spPr bwMode="auto">
          <a:xfrm flipH="1">
            <a:off x="5648324" y="5052112"/>
            <a:ext cx="0" cy="121920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>
              <a:solidFill>
                <a:srgbClr val="010000"/>
              </a:solidFill>
            </a:endParaRPr>
          </a:p>
        </p:txBody>
      </p:sp>
      <p:sp>
        <p:nvSpPr>
          <p:cNvPr id="47" name="Line 9"/>
          <p:cNvSpPr>
            <a:spLocks noChangeAspect="1" noChangeShapeType="1"/>
          </p:cNvSpPr>
          <p:nvPr/>
        </p:nvSpPr>
        <p:spPr bwMode="auto">
          <a:xfrm>
            <a:off x="3810000" y="3292434"/>
            <a:ext cx="2801768" cy="2170686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>
              <a:solidFill>
                <a:srgbClr val="010000"/>
              </a:solidFill>
            </a:endParaRPr>
          </a:p>
        </p:txBody>
      </p:sp>
      <p:sp>
        <p:nvSpPr>
          <p:cNvPr id="14" name="Line 55"/>
          <p:cNvSpPr>
            <a:spLocks noChangeShapeType="1"/>
          </p:cNvSpPr>
          <p:nvPr/>
        </p:nvSpPr>
        <p:spPr bwMode="auto">
          <a:xfrm flipV="1">
            <a:off x="3137048" y="6272214"/>
            <a:ext cx="3474720" cy="0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>
              <a:solidFill>
                <a:srgbClr val="010000"/>
              </a:solidFill>
            </a:endParaRPr>
          </a:p>
        </p:txBody>
      </p:sp>
      <p:sp>
        <p:nvSpPr>
          <p:cNvPr id="15" name="Rectangle 54"/>
          <p:cNvSpPr>
            <a:spLocks noChangeArrowheads="1"/>
          </p:cNvSpPr>
          <p:nvPr/>
        </p:nvSpPr>
        <p:spPr bwMode="auto">
          <a:xfrm>
            <a:off x="4191000" y="6290846"/>
            <a:ext cx="24207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en-US" sz="1600" b="0" dirty="0" smtClean="0">
                <a:solidFill>
                  <a:srgbClr val="FFFFFF"/>
                </a:solidFill>
                <a:latin typeface="Times New Roman" pitchFamily="-65" charset="0"/>
              </a:rPr>
              <a:t>1900    </a:t>
            </a:r>
            <a:r>
              <a:rPr kumimoji="1" lang="en-US" altLang="en-US" sz="1600" b="0" dirty="0" smtClean="0">
                <a:solidFill>
                  <a:srgbClr val="080808"/>
                </a:solidFill>
                <a:latin typeface="Times New Roman" pitchFamily="-65" charset="0"/>
              </a:rPr>
              <a:t>            550  </a:t>
            </a:r>
            <a:r>
              <a:rPr kumimoji="1" lang="en-US" altLang="en-US" sz="1050" b="0" dirty="0" smtClean="0">
                <a:solidFill>
                  <a:srgbClr val="080808"/>
                </a:solidFill>
                <a:latin typeface="Times New Roman" pitchFamily="-65" charset="0"/>
              </a:rPr>
              <a:t> </a:t>
            </a:r>
            <a:r>
              <a:rPr kumimoji="1" lang="en-US" altLang="en-US" sz="1600" b="0" dirty="0" smtClean="0">
                <a:solidFill>
                  <a:srgbClr val="080808"/>
                </a:solidFill>
                <a:latin typeface="Times New Roman" pitchFamily="-65" charset="0"/>
              </a:rPr>
              <a:t>       </a:t>
            </a:r>
            <a:r>
              <a:rPr kumimoji="1" lang="en-US" altLang="en-US" sz="1600" b="0" i="1" dirty="0" smtClean="0">
                <a:solidFill>
                  <a:srgbClr val="080808"/>
                </a:solidFill>
                <a:latin typeface="Times New Roman" pitchFamily="-65" charset="0"/>
              </a:rPr>
              <a:t>M </a:t>
            </a:r>
            <a:endParaRPr kumimoji="1" lang="en-US" altLang="en-US" sz="1600" b="0" baseline="-25000" dirty="0">
              <a:solidFill>
                <a:srgbClr val="080808"/>
              </a:solidFill>
              <a:latin typeface="Times New Roman" pitchFamily="-65" charset="0"/>
            </a:endParaRPr>
          </a:p>
        </p:txBody>
      </p:sp>
      <p:sp>
        <p:nvSpPr>
          <p:cNvPr id="17" name="Line 15"/>
          <p:cNvSpPr>
            <a:spLocks noChangeShapeType="1"/>
          </p:cNvSpPr>
          <p:nvPr/>
        </p:nvSpPr>
        <p:spPr bwMode="auto">
          <a:xfrm flipH="1">
            <a:off x="6096000" y="5053013"/>
            <a:ext cx="0" cy="1216152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>
              <a:solidFill>
                <a:srgbClr val="010000"/>
              </a:solidFill>
            </a:endParaRPr>
          </a:p>
        </p:txBody>
      </p:sp>
      <p:sp>
        <p:nvSpPr>
          <p:cNvPr id="18" name="Line 18"/>
          <p:cNvSpPr>
            <a:spLocks noChangeShapeType="1"/>
          </p:cNvSpPr>
          <p:nvPr/>
        </p:nvSpPr>
        <p:spPr bwMode="auto">
          <a:xfrm>
            <a:off x="5638800" y="5051131"/>
            <a:ext cx="4572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>
              <a:solidFill>
                <a:srgbClr val="010000"/>
              </a:solidFill>
            </a:endParaRPr>
          </a:p>
        </p:txBody>
      </p:sp>
      <p:sp>
        <p:nvSpPr>
          <p:cNvPr id="19" name="Line 9"/>
          <p:cNvSpPr>
            <a:spLocks noChangeShapeType="1"/>
          </p:cNvSpPr>
          <p:nvPr/>
        </p:nvSpPr>
        <p:spPr bwMode="auto">
          <a:xfrm>
            <a:off x="3362324" y="3321736"/>
            <a:ext cx="3249444" cy="246946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>
              <a:solidFill>
                <a:srgbClr val="010000"/>
              </a:solidFill>
            </a:endParaRPr>
          </a:p>
        </p:txBody>
      </p:sp>
      <p:sp>
        <p:nvSpPr>
          <p:cNvPr id="20" name="Text Box 12"/>
          <p:cNvSpPr txBox="1">
            <a:spLocks noChangeArrowheads="1"/>
          </p:cNvSpPr>
          <p:nvPr/>
        </p:nvSpPr>
        <p:spPr bwMode="auto">
          <a:xfrm rot="2321941">
            <a:off x="6241116" y="5425675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ú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en-US" altLang="en-US" sz="1600" i="1" dirty="0">
                <a:solidFill>
                  <a:srgbClr val="080808"/>
                </a:solidFill>
                <a:cs typeface="Times New Roman" pitchFamily="-1" charset="0"/>
              </a:rPr>
              <a:t>MD</a:t>
            </a:r>
            <a:endParaRPr kumimoji="1" lang="en-US" altLang="en-US" sz="1600" baseline="30000" dirty="0">
              <a:solidFill>
                <a:srgbClr val="080808"/>
              </a:solidFill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709613" y="76200"/>
            <a:ext cx="7596187" cy="533400"/>
          </a:xfrm>
        </p:spPr>
        <p:txBody>
          <a:bodyPr/>
          <a:lstStyle/>
          <a:p>
            <a:r>
              <a:rPr lang="en-US" altLang="en-US" dirty="0">
                <a:ea typeface="ヒラギノ角ゴ Pro W3" pitchFamily="-65" charset="-128"/>
              </a:rPr>
              <a:t>The Market for Money</a:t>
            </a:r>
            <a:endParaRPr lang="en-US" dirty="0"/>
          </a:p>
        </p:txBody>
      </p:sp>
      <p:sp>
        <p:nvSpPr>
          <p:cNvPr id="23" name="Rectangle 8"/>
          <p:cNvSpPr txBox="1">
            <a:spLocks noChangeArrowheads="1"/>
          </p:cNvSpPr>
          <p:nvPr/>
        </p:nvSpPr>
        <p:spPr>
          <a:xfrm>
            <a:off x="559514" y="1406109"/>
            <a:ext cx="8397912" cy="15582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8675" lvl="1" indent="-371475" fontAlgn="base">
              <a:spcBef>
                <a:spcPts val="0"/>
              </a:spcBef>
              <a:spcAft>
                <a:spcPct val="0"/>
              </a:spcAft>
            </a:pPr>
            <a:r>
              <a:rPr kumimoji="1" lang="en-US" altLang="en-US" sz="1600" kern="0" dirty="0" smtClean="0">
                <a:solidFill>
                  <a:srgbClr val="000000"/>
                </a:solidFill>
              </a:rPr>
              <a:t>The </a:t>
            </a:r>
            <a:r>
              <a:rPr kumimoji="1" lang="en-US" altLang="en-US" sz="1600" i="1" kern="0" dirty="0">
                <a:solidFill>
                  <a:srgbClr val="008000"/>
                </a:solidFill>
              </a:rPr>
              <a:t>lower</a:t>
            </a:r>
            <a:r>
              <a:rPr kumimoji="1" lang="en-US" altLang="en-US" sz="1600" kern="0" dirty="0">
                <a:solidFill>
                  <a:srgbClr val="000000"/>
                </a:solidFill>
              </a:rPr>
              <a:t> the nominal interest rate, the lower the opportunity cost of holding money, the </a:t>
            </a:r>
            <a:r>
              <a:rPr kumimoji="1" lang="en-US" altLang="en-US" sz="1600" i="1" kern="0" dirty="0">
                <a:solidFill>
                  <a:srgbClr val="008000"/>
                </a:solidFill>
              </a:rPr>
              <a:t>greater</a:t>
            </a:r>
            <a:r>
              <a:rPr kumimoji="1" lang="en-US" altLang="en-US" sz="1600" kern="0" dirty="0">
                <a:solidFill>
                  <a:srgbClr val="000000"/>
                </a:solidFill>
              </a:rPr>
              <a:t> </a:t>
            </a:r>
            <a:r>
              <a:rPr kumimoji="1" lang="en-US" altLang="en-US" sz="1600" kern="0" dirty="0" smtClean="0">
                <a:solidFill>
                  <a:srgbClr val="000000"/>
                </a:solidFill>
              </a:rPr>
              <a:t>is </a:t>
            </a:r>
            <a:r>
              <a:rPr kumimoji="1" lang="en-US" altLang="en-US" sz="1600" kern="0" dirty="0">
                <a:solidFill>
                  <a:srgbClr val="000000"/>
                </a:solidFill>
              </a:rPr>
              <a:t>the quantity of real money demanded.</a:t>
            </a:r>
          </a:p>
          <a:p>
            <a:pPr marL="828675" lvl="1" indent="-371475" fontAlgn="base">
              <a:spcBef>
                <a:spcPts val="0"/>
              </a:spcBef>
              <a:spcAft>
                <a:spcPct val="0"/>
              </a:spcAft>
            </a:pPr>
            <a:r>
              <a:rPr kumimoji="1" lang="en-US" altLang="en-US" sz="1600" i="1" kern="0" dirty="0" smtClean="0">
                <a:solidFill>
                  <a:srgbClr val="0000FF"/>
                </a:solidFill>
              </a:rPr>
              <a:t>M </a:t>
            </a:r>
            <a:r>
              <a:rPr kumimoji="1" lang="en-US" altLang="en-US" sz="1600" kern="0" dirty="0" smtClean="0">
                <a:solidFill>
                  <a:srgbClr val="0000FF"/>
                </a:solidFill>
              </a:rPr>
              <a:t>rises by 5% if </a:t>
            </a:r>
            <a:r>
              <a:rPr kumimoji="1" lang="en-US" altLang="en-US" sz="1600" i="1" kern="0" dirty="0" smtClean="0">
                <a:solidFill>
                  <a:srgbClr val="0000FF"/>
                </a:solidFill>
              </a:rPr>
              <a:t>PL</a:t>
            </a:r>
            <a:r>
              <a:rPr kumimoji="1" lang="en-US" altLang="en-US" sz="1600" kern="0" dirty="0" smtClean="0">
                <a:solidFill>
                  <a:srgbClr val="0000FF"/>
                </a:solidFill>
              </a:rPr>
              <a:t> rises by 5%</a:t>
            </a:r>
          </a:p>
          <a:p>
            <a:pPr marL="828675" lvl="1" indent="-371475" fontAlgn="base">
              <a:spcBef>
                <a:spcPts val="0"/>
              </a:spcBef>
              <a:spcAft>
                <a:spcPct val="0"/>
              </a:spcAft>
            </a:pPr>
            <a:r>
              <a:rPr kumimoji="1" lang="en-US" altLang="en-US" sz="1600" kern="0" dirty="0" smtClean="0">
                <a:solidFill>
                  <a:srgbClr val="0000FF"/>
                </a:solidFill>
              </a:rPr>
              <a:t>real GDP</a:t>
            </a:r>
            <a:endParaRPr kumimoji="1" lang="en-US" altLang="en-US" sz="1600" kern="0" dirty="0">
              <a:solidFill>
                <a:srgbClr val="0000FF"/>
              </a:solidFill>
            </a:endParaRPr>
          </a:p>
          <a:p>
            <a:pPr marL="828675" lvl="1" indent="-371475" fontAlgn="base">
              <a:spcBef>
                <a:spcPts val="0"/>
              </a:spcBef>
              <a:spcAft>
                <a:spcPct val="0"/>
              </a:spcAft>
            </a:pPr>
            <a:r>
              <a:rPr kumimoji="1" lang="en-US" altLang="en-US" sz="1600" kern="0" dirty="0">
                <a:solidFill>
                  <a:srgbClr val="0000FF"/>
                </a:solidFill>
              </a:rPr>
              <a:t>Financial </a:t>
            </a:r>
            <a:r>
              <a:rPr kumimoji="1" lang="en-US" altLang="en-US" sz="1600" kern="0" dirty="0" smtClean="0">
                <a:solidFill>
                  <a:srgbClr val="0000FF"/>
                </a:solidFill>
              </a:rPr>
              <a:t>technology: ATM</a:t>
            </a:r>
            <a:r>
              <a:rPr kumimoji="1" lang="en-US" altLang="en-US" sz="1600" kern="0" dirty="0">
                <a:solidFill>
                  <a:srgbClr val="0000FF"/>
                </a:solidFill>
              </a:rPr>
              <a:t>, debit cards, interest </a:t>
            </a:r>
            <a:r>
              <a:rPr kumimoji="1" lang="en-US" altLang="en-US" sz="1600" kern="0" dirty="0" smtClean="0">
                <a:solidFill>
                  <a:srgbClr val="0000FF"/>
                </a:solidFill>
              </a:rPr>
              <a:t>checking</a:t>
            </a:r>
            <a:r>
              <a:rPr kumimoji="1" lang="en-US" altLang="en-US" sz="1600" kern="0" dirty="0" smtClean="0">
                <a:solidFill>
                  <a:srgbClr val="080808"/>
                </a:solidFill>
              </a:rPr>
              <a:t> </a:t>
            </a:r>
          </a:p>
          <a:p>
            <a:pPr marL="457200" lvl="1" indent="0" fontAlgn="base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kumimoji="1" lang="en-US" altLang="en-US" sz="1600" kern="0" dirty="0">
                <a:solidFill>
                  <a:srgbClr val="FF0000"/>
                </a:solidFill>
              </a:rPr>
              <a:t>	</a:t>
            </a:r>
            <a:r>
              <a:rPr kumimoji="1" lang="en-US" altLang="en-US" sz="1600" kern="0" dirty="0" smtClean="0">
                <a:solidFill>
                  <a:srgbClr val="FF0000"/>
                </a:solidFill>
              </a:rPr>
              <a:t>	</a:t>
            </a:r>
            <a:r>
              <a:rPr kumimoji="1" lang="en-US" altLang="en-US" sz="1800" kern="0" dirty="0">
                <a:solidFill>
                  <a:srgbClr val="080808"/>
                </a:solidFill>
              </a:rPr>
              <a:t>	</a:t>
            </a:r>
            <a:endParaRPr kumimoji="1" lang="en-US" altLang="en-US" sz="1800" kern="0" dirty="0">
              <a:solidFill>
                <a:srgbClr val="000000"/>
              </a:solidFill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kumimoji="1" lang="en-US" altLang="en-US" sz="1600" dirty="0" smtClean="0">
              <a:solidFill>
                <a:srgbClr val="080808"/>
              </a:solidFill>
              <a:ea typeface="ヒラギノ角ゴ Pro W3" pitchFamily="-65" charset="-128"/>
            </a:endParaRPr>
          </a:p>
        </p:txBody>
      </p:sp>
      <p:sp>
        <p:nvSpPr>
          <p:cNvPr id="24" name="Rectangle 3"/>
          <p:cNvSpPr txBox="1">
            <a:spLocks noChangeArrowheads="1"/>
          </p:cNvSpPr>
          <p:nvPr/>
        </p:nvSpPr>
        <p:spPr bwMode="auto">
          <a:xfrm>
            <a:off x="444500" y="1028700"/>
            <a:ext cx="2253737" cy="495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 sz="2000" b="1" kern="0" dirty="0" smtClean="0">
                <a:solidFill>
                  <a:srgbClr val="080808"/>
                </a:solidFill>
                <a:ea typeface="MS Mincho" pitchFamily="49" charset="-128"/>
              </a:rPr>
              <a:t>Money Demand</a:t>
            </a:r>
            <a:endParaRPr lang="en-US" altLang="en-US" sz="1600" kern="0" dirty="0">
              <a:solidFill>
                <a:srgbClr val="080808"/>
              </a:solidFill>
              <a:ea typeface="MS Mincho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999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 Box 14"/>
          <p:cNvSpPr txBox="1">
            <a:spLocks noChangeArrowheads="1"/>
          </p:cNvSpPr>
          <p:nvPr/>
        </p:nvSpPr>
        <p:spPr bwMode="auto">
          <a:xfrm>
            <a:off x="2699658" y="4927042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ú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en-US" altLang="en-US" sz="1600" dirty="0" smtClean="0">
                <a:solidFill>
                  <a:srgbClr val="000000"/>
                </a:solidFill>
                <a:cs typeface="Times New Roman" pitchFamily="-1" charset="0"/>
              </a:rPr>
              <a:t>2.5</a:t>
            </a:r>
            <a:endParaRPr kumimoji="1" lang="en-US" altLang="en-US" sz="1600" baseline="-25000" dirty="0">
              <a:solidFill>
                <a:srgbClr val="080808"/>
              </a:solidFill>
            </a:endParaRPr>
          </a:p>
        </p:txBody>
      </p:sp>
      <p:sp>
        <p:nvSpPr>
          <p:cNvPr id="35" name="Line 47"/>
          <p:cNvSpPr>
            <a:spLocks noChangeShapeType="1"/>
          </p:cNvSpPr>
          <p:nvPr/>
        </p:nvSpPr>
        <p:spPr bwMode="auto">
          <a:xfrm>
            <a:off x="3131625" y="3052724"/>
            <a:ext cx="0" cy="3230185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>
              <a:solidFill>
                <a:srgbClr val="010000"/>
              </a:solidFill>
            </a:endParaRPr>
          </a:p>
        </p:txBody>
      </p:sp>
      <p:sp>
        <p:nvSpPr>
          <p:cNvPr id="26" name="Rectangle 64"/>
          <p:cNvSpPr>
            <a:spLocks noChangeArrowheads="1"/>
          </p:cNvSpPr>
          <p:nvPr/>
        </p:nvSpPr>
        <p:spPr bwMode="auto">
          <a:xfrm>
            <a:off x="2698237" y="3292435"/>
            <a:ext cx="24237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en-US" sz="1600" b="0" i="1" dirty="0" err="1" smtClean="0">
                <a:solidFill>
                  <a:srgbClr val="080808"/>
                </a:solidFill>
                <a:latin typeface="Times New Roman" pitchFamily="-65" charset="0"/>
              </a:rPr>
              <a:t>i</a:t>
            </a:r>
            <a:endParaRPr kumimoji="1" lang="en-US" altLang="en-US" sz="1600" b="0" baseline="30000" dirty="0">
              <a:solidFill>
                <a:srgbClr val="080808"/>
              </a:solidFill>
              <a:latin typeface="Times New Roman" pitchFamily="-65" charset="0"/>
            </a:endParaRPr>
          </a:p>
        </p:txBody>
      </p:sp>
      <p:sp>
        <p:nvSpPr>
          <p:cNvPr id="40" name="Line 15"/>
          <p:cNvSpPr>
            <a:spLocks noChangeShapeType="1"/>
          </p:cNvSpPr>
          <p:nvPr/>
        </p:nvSpPr>
        <p:spPr bwMode="auto">
          <a:xfrm flipH="1">
            <a:off x="3133724" y="5052112"/>
            <a:ext cx="25146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>
              <a:solidFill>
                <a:srgbClr val="010000"/>
              </a:solidFill>
            </a:endParaRPr>
          </a:p>
        </p:txBody>
      </p:sp>
      <p:sp>
        <p:nvSpPr>
          <p:cNvPr id="43" name="Line 18"/>
          <p:cNvSpPr>
            <a:spLocks noChangeShapeType="1"/>
          </p:cNvSpPr>
          <p:nvPr/>
        </p:nvSpPr>
        <p:spPr bwMode="auto">
          <a:xfrm flipH="1">
            <a:off x="5648324" y="5052112"/>
            <a:ext cx="0" cy="121920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>
              <a:solidFill>
                <a:srgbClr val="010000"/>
              </a:solidFill>
            </a:endParaRPr>
          </a:p>
        </p:txBody>
      </p:sp>
      <p:sp>
        <p:nvSpPr>
          <p:cNvPr id="47" name="Line 9"/>
          <p:cNvSpPr>
            <a:spLocks noChangeAspect="1" noChangeShapeType="1"/>
          </p:cNvSpPr>
          <p:nvPr/>
        </p:nvSpPr>
        <p:spPr bwMode="auto">
          <a:xfrm>
            <a:off x="3362324" y="3627854"/>
            <a:ext cx="2792293" cy="2163346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>
              <a:solidFill>
                <a:srgbClr val="010000"/>
              </a:solidFill>
            </a:endParaRPr>
          </a:p>
        </p:txBody>
      </p:sp>
      <p:sp>
        <p:nvSpPr>
          <p:cNvPr id="14" name="Rectangle 8"/>
          <p:cNvSpPr txBox="1">
            <a:spLocks noChangeArrowheads="1"/>
          </p:cNvSpPr>
          <p:nvPr/>
        </p:nvSpPr>
        <p:spPr>
          <a:xfrm>
            <a:off x="559514" y="1406109"/>
            <a:ext cx="8397912" cy="487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8675" lvl="1" indent="-371475" fontAlgn="base">
              <a:spcBef>
                <a:spcPts val="0"/>
              </a:spcBef>
              <a:spcAft>
                <a:spcPct val="0"/>
              </a:spcAft>
            </a:pPr>
            <a:r>
              <a:rPr kumimoji="1" lang="en-US" altLang="en-US" sz="1600" kern="0" dirty="0" smtClean="0">
                <a:solidFill>
                  <a:srgbClr val="000000"/>
                </a:solidFill>
              </a:rPr>
              <a:t>The </a:t>
            </a:r>
            <a:r>
              <a:rPr kumimoji="1" lang="en-US" altLang="en-US" sz="1600" i="1" kern="0" dirty="0">
                <a:solidFill>
                  <a:srgbClr val="008000"/>
                </a:solidFill>
              </a:rPr>
              <a:t>lower</a:t>
            </a:r>
            <a:r>
              <a:rPr kumimoji="1" lang="en-US" altLang="en-US" sz="1600" kern="0" dirty="0">
                <a:solidFill>
                  <a:srgbClr val="000000"/>
                </a:solidFill>
              </a:rPr>
              <a:t> the nominal interest rate, the lower the opportunity cost of holding money, the </a:t>
            </a:r>
            <a:r>
              <a:rPr kumimoji="1" lang="en-US" altLang="en-US" sz="1600" i="1" kern="0" dirty="0">
                <a:solidFill>
                  <a:srgbClr val="008000"/>
                </a:solidFill>
              </a:rPr>
              <a:t>greater</a:t>
            </a:r>
            <a:r>
              <a:rPr kumimoji="1" lang="en-US" altLang="en-US" sz="1600" kern="0" dirty="0">
                <a:solidFill>
                  <a:srgbClr val="000000"/>
                </a:solidFill>
              </a:rPr>
              <a:t> </a:t>
            </a:r>
            <a:r>
              <a:rPr kumimoji="1" lang="en-US" altLang="en-US" sz="1600" kern="0" dirty="0" smtClean="0">
                <a:solidFill>
                  <a:srgbClr val="000000"/>
                </a:solidFill>
              </a:rPr>
              <a:t>is </a:t>
            </a:r>
            <a:r>
              <a:rPr kumimoji="1" lang="en-US" altLang="en-US" sz="1600" kern="0" dirty="0">
                <a:solidFill>
                  <a:srgbClr val="000000"/>
                </a:solidFill>
              </a:rPr>
              <a:t>the quantity of real money demanded.</a:t>
            </a:r>
          </a:p>
          <a:p>
            <a:pPr marL="828675" lvl="1" indent="-371475" fontAlgn="base">
              <a:spcBef>
                <a:spcPts val="0"/>
              </a:spcBef>
              <a:spcAft>
                <a:spcPct val="0"/>
              </a:spcAft>
            </a:pPr>
            <a:r>
              <a:rPr kumimoji="1" lang="en-US" altLang="en-US" sz="1600" i="1" kern="0" dirty="0" smtClean="0">
                <a:solidFill>
                  <a:srgbClr val="0000FF"/>
                </a:solidFill>
              </a:rPr>
              <a:t>M </a:t>
            </a:r>
            <a:r>
              <a:rPr kumimoji="1" lang="en-US" altLang="en-US" sz="1600" kern="0" dirty="0" smtClean="0">
                <a:solidFill>
                  <a:srgbClr val="0000FF"/>
                </a:solidFill>
              </a:rPr>
              <a:t>rises by 5% if </a:t>
            </a:r>
            <a:r>
              <a:rPr kumimoji="1" lang="en-US" altLang="en-US" sz="1600" i="1" kern="0" dirty="0" smtClean="0">
                <a:solidFill>
                  <a:srgbClr val="0000FF"/>
                </a:solidFill>
              </a:rPr>
              <a:t>PL</a:t>
            </a:r>
            <a:r>
              <a:rPr kumimoji="1" lang="en-US" altLang="en-US" sz="1600" kern="0" dirty="0" smtClean="0">
                <a:solidFill>
                  <a:srgbClr val="0000FF"/>
                </a:solidFill>
              </a:rPr>
              <a:t> rises by 5%</a:t>
            </a:r>
          </a:p>
          <a:p>
            <a:pPr marL="828675" lvl="1" indent="-371475" fontAlgn="base">
              <a:spcBef>
                <a:spcPts val="0"/>
              </a:spcBef>
              <a:spcAft>
                <a:spcPct val="0"/>
              </a:spcAft>
            </a:pPr>
            <a:r>
              <a:rPr kumimoji="1" lang="en-US" altLang="en-US" sz="1600" kern="0" dirty="0" smtClean="0">
                <a:solidFill>
                  <a:srgbClr val="0000FF"/>
                </a:solidFill>
              </a:rPr>
              <a:t>real GDP</a:t>
            </a:r>
            <a:endParaRPr kumimoji="1" lang="en-US" altLang="en-US" sz="1600" kern="0" dirty="0">
              <a:solidFill>
                <a:srgbClr val="0000FF"/>
              </a:solidFill>
            </a:endParaRPr>
          </a:p>
          <a:p>
            <a:pPr marL="828675" lvl="1" indent="-371475" fontAlgn="base">
              <a:spcBef>
                <a:spcPts val="0"/>
              </a:spcBef>
              <a:spcAft>
                <a:spcPct val="0"/>
              </a:spcAft>
            </a:pPr>
            <a:r>
              <a:rPr kumimoji="1" lang="en-US" altLang="en-US" sz="1600" kern="0" dirty="0">
                <a:solidFill>
                  <a:srgbClr val="0000FF"/>
                </a:solidFill>
              </a:rPr>
              <a:t>Financial </a:t>
            </a:r>
            <a:r>
              <a:rPr kumimoji="1" lang="en-US" altLang="en-US" sz="1600" kern="0" dirty="0" smtClean="0">
                <a:solidFill>
                  <a:srgbClr val="0000FF"/>
                </a:solidFill>
              </a:rPr>
              <a:t>technology: ATM</a:t>
            </a:r>
            <a:r>
              <a:rPr kumimoji="1" lang="en-US" altLang="en-US" sz="1600" kern="0" dirty="0">
                <a:solidFill>
                  <a:srgbClr val="0000FF"/>
                </a:solidFill>
              </a:rPr>
              <a:t>, debit cards, interest </a:t>
            </a:r>
            <a:r>
              <a:rPr kumimoji="1" lang="en-US" altLang="en-US" sz="1600" kern="0" dirty="0" smtClean="0">
                <a:solidFill>
                  <a:srgbClr val="0000FF"/>
                </a:solidFill>
              </a:rPr>
              <a:t>checking</a:t>
            </a:r>
            <a:r>
              <a:rPr kumimoji="1" lang="en-US" altLang="en-US" sz="1600" kern="0" dirty="0" smtClean="0">
                <a:solidFill>
                  <a:srgbClr val="080808"/>
                </a:solidFill>
              </a:rPr>
              <a:t> </a:t>
            </a:r>
          </a:p>
          <a:p>
            <a:pPr marL="457200" lvl="1" indent="0" fontAlgn="base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kumimoji="1" lang="en-US" altLang="en-US" sz="1600" kern="0" dirty="0">
                <a:solidFill>
                  <a:srgbClr val="FF0000"/>
                </a:solidFill>
              </a:rPr>
              <a:t>	</a:t>
            </a:r>
            <a:r>
              <a:rPr kumimoji="1" lang="en-US" altLang="en-US" sz="1600" kern="0" dirty="0" smtClean="0">
                <a:solidFill>
                  <a:srgbClr val="FF0000"/>
                </a:solidFill>
              </a:rPr>
              <a:t>	                credit cards     </a:t>
            </a:r>
          </a:p>
          <a:p>
            <a:pPr marL="2686050" lvl="6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kumimoji="1" lang="en-US" altLang="en-US" sz="1800" kern="0" dirty="0">
                <a:solidFill>
                  <a:srgbClr val="080808"/>
                </a:solidFill>
              </a:rPr>
              <a:t>	</a:t>
            </a:r>
            <a:endParaRPr kumimoji="1" lang="en-US" altLang="en-US" sz="1800" kern="0" dirty="0">
              <a:solidFill>
                <a:srgbClr val="000000"/>
              </a:solidFill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kumimoji="1" lang="en-US" altLang="en-US" sz="1600" dirty="0" smtClean="0">
              <a:solidFill>
                <a:srgbClr val="080808"/>
              </a:solidFill>
              <a:ea typeface="ヒラギノ角ゴ Pro W3" pitchFamily="-65" charset="-128"/>
            </a:endParaRPr>
          </a:p>
        </p:txBody>
      </p:sp>
      <p:sp>
        <p:nvSpPr>
          <p:cNvPr id="15" name="Line 55"/>
          <p:cNvSpPr>
            <a:spLocks noChangeShapeType="1"/>
          </p:cNvSpPr>
          <p:nvPr/>
        </p:nvSpPr>
        <p:spPr bwMode="auto">
          <a:xfrm flipV="1">
            <a:off x="3137048" y="6272214"/>
            <a:ext cx="3474720" cy="0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>
              <a:solidFill>
                <a:srgbClr val="010000"/>
              </a:solidFill>
            </a:endParaRPr>
          </a:p>
        </p:txBody>
      </p:sp>
      <p:sp>
        <p:nvSpPr>
          <p:cNvPr id="16" name="Rectangle 54"/>
          <p:cNvSpPr>
            <a:spLocks noChangeArrowheads="1"/>
          </p:cNvSpPr>
          <p:nvPr/>
        </p:nvSpPr>
        <p:spPr bwMode="auto">
          <a:xfrm>
            <a:off x="4191000" y="6290846"/>
            <a:ext cx="24207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en-US" sz="1600" b="0" dirty="0" smtClean="0">
                <a:solidFill>
                  <a:srgbClr val="FFFFFF"/>
                </a:solidFill>
                <a:latin typeface="Times New Roman" pitchFamily="-65" charset="0"/>
              </a:rPr>
              <a:t>1900    </a:t>
            </a:r>
            <a:r>
              <a:rPr kumimoji="1" lang="en-US" altLang="en-US" sz="1600" b="0" dirty="0" smtClean="0">
                <a:solidFill>
                  <a:srgbClr val="080808"/>
                </a:solidFill>
                <a:latin typeface="Times New Roman" pitchFamily="-65" charset="0"/>
              </a:rPr>
              <a:t>            550  </a:t>
            </a:r>
            <a:r>
              <a:rPr kumimoji="1" lang="en-US" altLang="en-US" sz="1050" b="0" dirty="0" smtClean="0">
                <a:solidFill>
                  <a:srgbClr val="080808"/>
                </a:solidFill>
                <a:latin typeface="Times New Roman" pitchFamily="-65" charset="0"/>
              </a:rPr>
              <a:t> </a:t>
            </a:r>
            <a:r>
              <a:rPr kumimoji="1" lang="en-US" altLang="en-US" sz="1600" b="0" dirty="0" smtClean="0">
                <a:solidFill>
                  <a:srgbClr val="080808"/>
                </a:solidFill>
                <a:latin typeface="Times New Roman" pitchFamily="-65" charset="0"/>
              </a:rPr>
              <a:t>       </a:t>
            </a:r>
            <a:r>
              <a:rPr kumimoji="1" lang="en-US" altLang="en-US" sz="1600" b="0" i="1" dirty="0" smtClean="0">
                <a:solidFill>
                  <a:srgbClr val="080808"/>
                </a:solidFill>
                <a:latin typeface="Times New Roman" pitchFamily="-65" charset="0"/>
              </a:rPr>
              <a:t>M </a:t>
            </a:r>
            <a:endParaRPr kumimoji="1" lang="en-US" altLang="en-US" sz="1600" b="0" baseline="-25000" dirty="0">
              <a:solidFill>
                <a:srgbClr val="080808"/>
              </a:solidFill>
              <a:latin typeface="Times New Roman" pitchFamily="-65" charset="0"/>
            </a:endParaRPr>
          </a:p>
        </p:txBody>
      </p:sp>
      <p:sp>
        <p:nvSpPr>
          <p:cNvPr id="18" name="Line 15"/>
          <p:cNvSpPr>
            <a:spLocks noChangeShapeType="1"/>
          </p:cNvSpPr>
          <p:nvPr/>
        </p:nvSpPr>
        <p:spPr bwMode="auto">
          <a:xfrm flipH="1">
            <a:off x="5181600" y="5053013"/>
            <a:ext cx="0" cy="1216152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>
              <a:solidFill>
                <a:srgbClr val="010000"/>
              </a:solidFill>
            </a:endParaRPr>
          </a:p>
        </p:txBody>
      </p:sp>
      <p:sp>
        <p:nvSpPr>
          <p:cNvPr id="19" name="Line 9"/>
          <p:cNvSpPr>
            <a:spLocks noChangeShapeType="1"/>
          </p:cNvSpPr>
          <p:nvPr/>
        </p:nvSpPr>
        <p:spPr bwMode="auto">
          <a:xfrm>
            <a:off x="3362324" y="3321736"/>
            <a:ext cx="3249444" cy="246946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>
              <a:solidFill>
                <a:srgbClr val="010000"/>
              </a:solidFill>
            </a:endParaRPr>
          </a:p>
        </p:txBody>
      </p:sp>
      <p:sp>
        <p:nvSpPr>
          <p:cNvPr id="21" name="Text Box 12"/>
          <p:cNvSpPr txBox="1">
            <a:spLocks noChangeArrowheads="1"/>
          </p:cNvSpPr>
          <p:nvPr/>
        </p:nvSpPr>
        <p:spPr bwMode="auto">
          <a:xfrm rot="2321941">
            <a:off x="6241116" y="5425675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ú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en-US" altLang="en-US" sz="1600" i="1" dirty="0">
                <a:solidFill>
                  <a:srgbClr val="080808"/>
                </a:solidFill>
                <a:cs typeface="Times New Roman" pitchFamily="-1" charset="0"/>
              </a:rPr>
              <a:t>MD</a:t>
            </a:r>
            <a:endParaRPr kumimoji="1" lang="en-US" altLang="en-US" sz="1600" baseline="30000" dirty="0">
              <a:solidFill>
                <a:srgbClr val="080808"/>
              </a:solidFill>
            </a:endParaRPr>
          </a:p>
        </p:txBody>
      </p:sp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709613" y="76200"/>
            <a:ext cx="7596187" cy="533400"/>
          </a:xfrm>
        </p:spPr>
        <p:txBody>
          <a:bodyPr/>
          <a:lstStyle/>
          <a:p>
            <a:r>
              <a:rPr lang="en-US" altLang="en-US" dirty="0">
                <a:ea typeface="ヒラギノ角ゴ Pro W3" pitchFamily="-65" charset="-128"/>
              </a:rPr>
              <a:t>The Market for Money</a:t>
            </a:r>
            <a:endParaRPr lang="en-US" dirty="0"/>
          </a:p>
        </p:txBody>
      </p:sp>
      <p:sp>
        <p:nvSpPr>
          <p:cNvPr id="24" name="Rectangle 3"/>
          <p:cNvSpPr txBox="1">
            <a:spLocks noChangeArrowheads="1"/>
          </p:cNvSpPr>
          <p:nvPr/>
        </p:nvSpPr>
        <p:spPr bwMode="auto">
          <a:xfrm>
            <a:off x="444500" y="1028700"/>
            <a:ext cx="2253737" cy="495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 sz="2000" b="1" kern="0" dirty="0" smtClean="0">
                <a:solidFill>
                  <a:srgbClr val="080808"/>
                </a:solidFill>
                <a:ea typeface="MS Mincho" pitchFamily="49" charset="-128"/>
              </a:rPr>
              <a:t>Money Demand</a:t>
            </a:r>
            <a:endParaRPr lang="en-US" altLang="en-US" sz="1600" kern="0" dirty="0">
              <a:solidFill>
                <a:srgbClr val="080808"/>
              </a:solidFill>
              <a:ea typeface="MS Mincho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1807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914" y="5371708"/>
            <a:ext cx="6812280" cy="1025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 descr="tbl14_01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500" y="1521023"/>
            <a:ext cx="6812280" cy="440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330" name="Picture 74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916" y="1568778"/>
            <a:ext cx="667512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Rectangle 2"/>
          <p:cNvSpPr txBox="1">
            <a:spLocks noChangeArrowheads="1"/>
          </p:cNvSpPr>
          <p:nvPr/>
        </p:nvSpPr>
        <p:spPr bwMode="auto">
          <a:xfrm>
            <a:off x="1281917" y="1580562"/>
            <a:ext cx="6671164" cy="33386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l" eaLnBrk="1" hangingPunct="1"/>
            <a:r>
              <a:rPr lang="en-US" altLang="en-US" sz="1400" kern="0" dirty="0">
                <a:solidFill>
                  <a:srgbClr val="008000"/>
                </a:solidFill>
                <a:ea typeface="ヒラギノ角ゴ Pro W3" pitchFamily="-65" charset="-128"/>
              </a:rPr>
              <a:t>T</a:t>
            </a:r>
            <a:r>
              <a:rPr lang="en-US" altLang="en-US" sz="1400" kern="0" dirty="0" smtClean="0">
                <a:solidFill>
                  <a:srgbClr val="008000"/>
                </a:solidFill>
                <a:ea typeface="ヒラギノ角ゴ Pro W3" pitchFamily="-65" charset="-128"/>
              </a:rPr>
              <a:t>he Fed buys $100 million worth of First National’s Treasury bonds and the reserve requirement ratio is 10%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450" y="3578423"/>
            <a:ext cx="6324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925" y="3883223"/>
            <a:ext cx="6324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925" y="4178498"/>
            <a:ext cx="6324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925" y="4483298"/>
            <a:ext cx="6324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3276600"/>
            <a:ext cx="6324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3014212"/>
            <a:ext cx="6324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850010"/>
            <a:ext cx="6324600" cy="102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dirty="0">
                <a:ea typeface="ヒラギノ角ゴ Pro W3" pitchFamily="-65" charset="-128"/>
              </a:rPr>
              <a:t>The Market for Money</a:t>
            </a:r>
            <a:endParaRPr lang="en-US" kern="0" dirty="0">
              <a:solidFill>
                <a:srgbClr val="000000"/>
              </a:solidFill>
            </a:endParaRPr>
          </a:p>
        </p:txBody>
      </p:sp>
      <p:sp>
        <p:nvSpPr>
          <p:cNvPr id="37" name="Rectangle 3"/>
          <p:cNvSpPr txBox="1">
            <a:spLocks noChangeArrowheads="1"/>
          </p:cNvSpPr>
          <p:nvPr/>
        </p:nvSpPr>
        <p:spPr bwMode="auto">
          <a:xfrm>
            <a:off x="444500" y="1028700"/>
            <a:ext cx="83185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 sz="2000" b="1" kern="0" dirty="0" smtClean="0">
                <a:solidFill>
                  <a:srgbClr val="000000"/>
                </a:solidFill>
                <a:ea typeface="MS Mincho" pitchFamily="49" charset="-128"/>
              </a:rPr>
              <a:t>Money Supply</a:t>
            </a:r>
            <a:endParaRPr lang="en-US" altLang="en-US" sz="1600" kern="0" dirty="0">
              <a:solidFill>
                <a:srgbClr val="000000"/>
              </a:solidFill>
              <a:ea typeface="MS Mincho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17287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0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dirty="0">
                <a:ea typeface="ヒラギノ角ゴ Pro W3" pitchFamily="-65" charset="-128"/>
              </a:rPr>
              <a:t>The Market for Money</a:t>
            </a:r>
            <a:endParaRPr lang="en-US" kern="0" dirty="0">
              <a:solidFill>
                <a:srgbClr val="000000"/>
              </a:solidFill>
            </a:endParaRPr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914" y="5371708"/>
            <a:ext cx="6812280" cy="1025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 descr="tbl14_01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500" y="1521023"/>
            <a:ext cx="6812280" cy="440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74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916" y="1568778"/>
            <a:ext cx="667512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2"/>
          <p:cNvSpPr txBox="1">
            <a:spLocks noChangeArrowheads="1"/>
          </p:cNvSpPr>
          <p:nvPr/>
        </p:nvSpPr>
        <p:spPr bwMode="auto">
          <a:xfrm>
            <a:off x="1281917" y="1580562"/>
            <a:ext cx="6671164" cy="33386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l" eaLnBrk="1" hangingPunct="1"/>
            <a:r>
              <a:rPr lang="en-US" altLang="en-US" sz="1400" kern="0" dirty="0">
                <a:solidFill>
                  <a:srgbClr val="008000"/>
                </a:solidFill>
                <a:ea typeface="ヒラギノ角ゴ Pro W3" pitchFamily="-65" charset="-128"/>
              </a:rPr>
              <a:t>T</a:t>
            </a:r>
            <a:r>
              <a:rPr lang="en-US" altLang="en-US" sz="1400" kern="0" dirty="0" smtClean="0">
                <a:solidFill>
                  <a:srgbClr val="008000"/>
                </a:solidFill>
                <a:ea typeface="ヒラギノ角ゴ Pro W3" pitchFamily="-65" charset="-128"/>
              </a:rPr>
              <a:t>he Fed buys $100 million worth of First National’s Treasury bonds and the reserve requirement ratio is 10%</a:t>
            </a:r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0276286"/>
              </p:ext>
            </p:extLst>
          </p:nvPr>
        </p:nvGraphicFramePr>
        <p:xfrm>
          <a:off x="7189053" y="5863488"/>
          <a:ext cx="401638" cy="27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Equation" r:id="rId7" imgW="241200" imgH="164880" progId="Equation.DSMT4">
                  <p:embed/>
                </p:oleObj>
              </mc:Choice>
              <mc:Fallback>
                <p:oleObj name="Equation" r:id="rId7" imgW="241200" imgH="164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89053" y="5863488"/>
                        <a:ext cx="401638" cy="274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>
            <p:extLst/>
          </p:nvPr>
        </p:nvGraphicFramePr>
        <p:xfrm>
          <a:off x="3619500" y="5863488"/>
          <a:ext cx="422275" cy="27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Equation" r:id="rId9" imgW="253800" imgH="164880" progId="Equation.DSMT4">
                  <p:embed/>
                </p:oleObj>
              </mc:Choice>
              <mc:Fallback>
                <p:oleObj name="Equation" r:id="rId9" imgW="253800" imgH="164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9500" y="5863488"/>
                        <a:ext cx="422275" cy="274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3609197"/>
              </p:ext>
            </p:extLst>
          </p:nvPr>
        </p:nvGraphicFramePr>
        <p:xfrm>
          <a:off x="6747757" y="5884298"/>
          <a:ext cx="271826" cy="274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Equation" r:id="rId11" imgW="177480" imgH="177480" progId="Equation.DSMT4">
                  <p:embed/>
                </p:oleObj>
              </mc:Choice>
              <mc:Fallback>
                <p:oleObj name="Equation" r:id="rId11" imgW="17748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47757" y="5884298"/>
                        <a:ext cx="271826" cy="2743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5740562"/>
              </p:ext>
            </p:extLst>
          </p:nvPr>
        </p:nvGraphicFramePr>
        <p:xfrm>
          <a:off x="6428641" y="5926988"/>
          <a:ext cx="249237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Equation" r:id="rId13" imgW="126720" imgH="114120" progId="Equation.DSMT4">
                  <p:embed/>
                </p:oleObj>
              </mc:Choice>
              <mc:Fallback>
                <p:oleObj name="Equation" r:id="rId13" imgW="126720" imgH="1141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8641" y="5926988"/>
                        <a:ext cx="249237" cy="22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0172697"/>
              </p:ext>
            </p:extLst>
          </p:nvPr>
        </p:nvGraphicFramePr>
        <p:xfrm>
          <a:off x="7076341" y="5953778"/>
          <a:ext cx="147638" cy="198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Equation" r:id="rId15" imgW="76068" imgH="101424" progId="Equation.DSMT4">
                  <p:embed/>
                </p:oleObj>
              </mc:Choice>
              <mc:Fallback>
                <p:oleObj name="Equation" r:id="rId15" imgW="76068" imgH="101424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76341" y="5953778"/>
                        <a:ext cx="147638" cy="198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Rectangle 3"/>
          <p:cNvSpPr txBox="1">
            <a:spLocks noChangeArrowheads="1"/>
          </p:cNvSpPr>
          <p:nvPr/>
        </p:nvSpPr>
        <p:spPr bwMode="auto">
          <a:xfrm>
            <a:off x="444500" y="1028700"/>
            <a:ext cx="83185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 sz="2000" b="1" kern="0" dirty="0" smtClean="0">
                <a:solidFill>
                  <a:srgbClr val="000000"/>
                </a:solidFill>
                <a:ea typeface="MS Mincho" pitchFamily="49" charset="-128"/>
              </a:rPr>
              <a:t>Money Supply</a:t>
            </a:r>
            <a:endParaRPr lang="en-US" altLang="en-US" sz="1600" kern="0" dirty="0">
              <a:solidFill>
                <a:srgbClr val="000000"/>
              </a:solidFill>
              <a:ea typeface="MS Mincho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28193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dirty="0">
                <a:ea typeface="ヒラギノ角ゴ Pro W3" pitchFamily="-65" charset="-128"/>
              </a:rPr>
              <a:t>The Market for Money</a:t>
            </a:r>
            <a:endParaRPr lang="en-US" kern="0" dirty="0">
              <a:solidFill>
                <a:srgbClr val="000000"/>
              </a:solidFill>
            </a:endParaRPr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914" y="5371708"/>
            <a:ext cx="6812280" cy="1025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 descr="tbl14_01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500" y="1521023"/>
            <a:ext cx="6812280" cy="440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74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916" y="1568778"/>
            <a:ext cx="667512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2"/>
          <p:cNvSpPr txBox="1">
            <a:spLocks noChangeArrowheads="1"/>
          </p:cNvSpPr>
          <p:nvPr/>
        </p:nvSpPr>
        <p:spPr bwMode="auto">
          <a:xfrm>
            <a:off x="1281917" y="1580562"/>
            <a:ext cx="6671164" cy="33386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l" eaLnBrk="1" hangingPunct="1"/>
            <a:r>
              <a:rPr lang="en-US" altLang="en-US" sz="1400" kern="0" dirty="0">
                <a:solidFill>
                  <a:srgbClr val="008000"/>
                </a:solidFill>
                <a:ea typeface="ヒラギノ角ゴ Pro W3" pitchFamily="-65" charset="-128"/>
              </a:rPr>
              <a:t>T</a:t>
            </a:r>
            <a:r>
              <a:rPr lang="en-US" altLang="en-US" sz="1400" kern="0" dirty="0" smtClean="0">
                <a:solidFill>
                  <a:srgbClr val="008000"/>
                </a:solidFill>
                <a:ea typeface="ヒラギノ角ゴ Pro W3" pitchFamily="-65" charset="-128"/>
              </a:rPr>
              <a:t>he Fed buys $100 million worth of First National’s Treasury bonds and the reserve requirement ratio is 10%</a:t>
            </a:r>
          </a:p>
        </p:txBody>
      </p:sp>
      <p:graphicFrame>
        <p:nvGraphicFramePr>
          <p:cNvPr id="26" name="Object 25"/>
          <p:cNvGraphicFramePr>
            <a:graphicFrameLocks noChangeAspect="1"/>
          </p:cNvGraphicFramePr>
          <p:nvPr>
            <p:extLst/>
          </p:nvPr>
        </p:nvGraphicFramePr>
        <p:xfrm>
          <a:off x="3619500" y="5863488"/>
          <a:ext cx="422275" cy="27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Equation" r:id="rId7" imgW="253800" imgH="164880" progId="Equation.DSMT4">
                  <p:embed/>
                </p:oleObj>
              </mc:Choice>
              <mc:Fallback>
                <p:oleObj name="Equation" r:id="rId7" imgW="253800" imgH="164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9500" y="5863488"/>
                        <a:ext cx="422275" cy="274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Rectangle 3"/>
          <p:cNvSpPr txBox="1">
            <a:spLocks noChangeArrowheads="1"/>
          </p:cNvSpPr>
          <p:nvPr/>
        </p:nvSpPr>
        <p:spPr bwMode="auto">
          <a:xfrm>
            <a:off x="444500" y="1028700"/>
            <a:ext cx="83185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­"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 sz="2000" b="1" kern="0" dirty="0" smtClean="0">
                <a:solidFill>
                  <a:srgbClr val="000000"/>
                </a:solidFill>
                <a:ea typeface="MS Mincho" pitchFamily="49" charset="-128"/>
              </a:rPr>
              <a:t>Money Supply</a:t>
            </a:r>
            <a:endParaRPr lang="en-US" altLang="en-US" sz="1600" kern="0" dirty="0">
              <a:solidFill>
                <a:srgbClr val="000000"/>
              </a:solidFill>
              <a:ea typeface="MS Mincho" pitchFamily="49" charset="-128"/>
            </a:endParaRPr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4599332"/>
              </p:ext>
            </p:extLst>
          </p:nvPr>
        </p:nvGraphicFramePr>
        <p:xfrm>
          <a:off x="7189053" y="5863488"/>
          <a:ext cx="401638" cy="27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Equation" r:id="rId9" imgW="241200" imgH="164880" progId="Equation.DSMT4">
                  <p:embed/>
                </p:oleObj>
              </mc:Choice>
              <mc:Fallback>
                <p:oleObj name="Equation" r:id="rId9" imgW="241200" imgH="164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89053" y="5863488"/>
                        <a:ext cx="401638" cy="274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8194084"/>
              </p:ext>
            </p:extLst>
          </p:nvPr>
        </p:nvGraphicFramePr>
        <p:xfrm>
          <a:off x="6428641" y="5926988"/>
          <a:ext cx="249237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Equation" r:id="rId11" imgW="126720" imgH="114120" progId="Equation.DSMT4">
                  <p:embed/>
                </p:oleObj>
              </mc:Choice>
              <mc:Fallback>
                <p:oleObj name="Equation" r:id="rId11" imgW="126720" imgH="1141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8641" y="5926988"/>
                        <a:ext cx="249237" cy="22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4391003"/>
              </p:ext>
            </p:extLst>
          </p:nvPr>
        </p:nvGraphicFramePr>
        <p:xfrm>
          <a:off x="7076341" y="5953778"/>
          <a:ext cx="147638" cy="198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Equation" r:id="rId13" imgW="76068" imgH="101424" progId="Equation.DSMT4">
                  <p:embed/>
                </p:oleObj>
              </mc:Choice>
              <mc:Fallback>
                <p:oleObj name="Equation" r:id="rId13" imgW="76068" imgH="101424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76341" y="5953778"/>
                        <a:ext cx="147638" cy="198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7"/>
          <p:cNvSpPr/>
          <p:nvPr/>
        </p:nvSpPr>
        <p:spPr>
          <a:xfrm>
            <a:off x="6595176" y="5820071"/>
            <a:ext cx="6078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i="1" dirty="0">
                <a:solidFill>
                  <a:srgbClr val="000000"/>
                </a:solidFill>
                <a:latin typeface="Arial" panose="020B0604020202020204" pitchFamily="34" charset="0"/>
              </a:rPr>
              <a:t>1/</a:t>
            </a:r>
            <a:r>
              <a:rPr lang="en-US" altLang="en-US" i="1" dirty="0" err="1">
                <a:solidFill>
                  <a:srgbClr val="000000"/>
                </a:solidFill>
                <a:latin typeface="Arial" panose="020B0604020202020204" pitchFamily="34" charset="0"/>
              </a:rPr>
              <a:t>rrr</a:t>
            </a:r>
            <a:endParaRPr lang="en-US" sz="1200" i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488878" y="6054531"/>
            <a:ext cx="79701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i="1" dirty="0">
                <a:solidFill>
                  <a:srgbClr val="000000"/>
                </a:solidFill>
                <a:latin typeface="Arial" panose="020B0604020202020204" pitchFamily="34" charset="0"/>
              </a:rPr>
              <a:t>simple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i="1" dirty="0">
                <a:solidFill>
                  <a:srgbClr val="000000"/>
                </a:solidFill>
                <a:latin typeface="Arial" panose="020B0604020202020204" pitchFamily="34" charset="0"/>
              </a:rPr>
              <a:t>money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i="1" dirty="0">
                <a:solidFill>
                  <a:srgbClr val="000000"/>
                </a:solidFill>
                <a:latin typeface="Arial" panose="020B0604020202020204" pitchFamily="34" charset="0"/>
              </a:rPr>
              <a:t>multiplier</a:t>
            </a:r>
            <a:endParaRPr lang="en-US" sz="1200" i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612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4500" y="1028700"/>
            <a:ext cx="8318500" cy="5410200"/>
          </a:xfrm>
          <a:noFill/>
        </p:spPr>
        <p:txBody>
          <a:bodyPr/>
          <a:lstStyle/>
          <a:p>
            <a:pPr algn="l" eaLnBrk="1" hangingPunct="1"/>
            <a:r>
              <a:rPr lang="en-US" altLang="en-US" sz="2000" b="1" dirty="0" smtClean="0">
                <a:ea typeface="MS Mincho" pitchFamily="49" charset="-128"/>
              </a:rPr>
              <a:t>Money Supply</a:t>
            </a:r>
          </a:p>
          <a:p>
            <a:pPr marL="828675" lvl="1" indent="-371475" algn="l" eaLnBrk="1" hangingPunct="1">
              <a:spcBef>
                <a:spcPts val="0"/>
              </a:spcBef>
              <a:buFont typeface="Times New Roman" panose="02020603050405020304" pitchFamily="18" charset="0"/>
              <a:buChar char="‒"/>
            </a:pPr>
            <a:r>
              <a:rPr lang="en-US" altLang="en-US" sz="1600" dirty="0" smtClean="0">
                <a:ea typeface="MS Mincho" pitchFamily="49" charset="-128"/>
              </a:rPr>
              <a:t>It is the relationship between the quantity of money supplied and </a:t>
            </a:r>
            <a:r>
              <a:rPr lang="en-US" altLang="en-US" sz="1600" i="1" dirty="0" err="1" smtClean="0">
                <a:ea typeface="MS Mincho" pitchFamily="49" charset="-128"/>
              </a:rPr>
              <a:t>i</a:t>
            </a:r>
            <a:r>
              <a:rPr lang="en-US" altLang="en-US" sz="1600" dirty="0" smtClean="0">
                <a:ea typeface="MS Mincho" pitchFamily="49" charset="-128"/>
              </a:rPr>
              <a:t>.</a:t>
            </a:r>
          </a:p>
          <a:p>
            <a:pPr marL="828675" lvl="1" indent="-371475" algn="l" eaLnBrk="1" hangingPunct="1">
              <a:spcBef>
                <a:spcPts val="0"/>
              </a:spcBef>
              <a:buFont typeface="Times New Roman" panose="02020603050405020304" pitchFamily="18" charset="0"/>
              <a:buChar char="‒"/>
            </a:pPr>
            <a:r>
              <a:rPr lang="en-US" altLang="en-US" sz="1600" dirty="0" smtClean="0">
                <a:ea typeface="MS Mincho" pitchFamily="49" charset="-128"/>
              </a:rPr>
              <a:t>On any given day, the quantity of money is fixed independent of the interest rate.</a:t>
            </a:r>
            <a:endParaRPr lang="en-US" altLang="en-US" sz="1600" dirty="0">
              <a:ea typeface="MS Mincho" pitchFamily="49" charset="-128"/>
            </a:endParaRPr>
          </a:p>
        </p:txBody>
      </p:sp>
      <p:sp>
        <p:nvSpPr>
          <p:cNvPr id="4" name="Text Box 14"/>
          <p:cNvSpPr txBox="1">
            <a:spLocks noChangeArrowheads="1"/>
          </p:cNvSpPr>
          <p:nvPr/>
        </p:nvSpPr>
        <p:spPr bwMode="auto">
          <a:xfrm>
            <a:off x="2699658" y="4012642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ú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  <a:cs typeface="Times New Roman" pitchFamily="-1" charset="0"/>
              </a:rPr>
              <a:t>3</a:t>
            </a:r>
            <a:r>
              <a:rPr lang="en-US" altLang="en-US" sz="1600" dirty="0" smtClean="0">
                <a:solidFill>
                  <a:srgbClr val="000000"/>
                </a:solidFill>
                <a:cs typeface="Times New Roman" pitchFamily="-1" charset="0"/>
              </a:rPr>
              <a:t>.5</a:t>
            </a:r>
            <a:endParaRPr lang="en-US" altLang="en-US" sz="1600" baseline="-25000" dirty="0">
              <a:solidFill>
                <a:srgbClr val="000000"/>
              </a:solidFill>
            </a:endParaRPr>
          </a:p>
        </p:txBody>
      </p:sp>
      <p:sp>
        <p:nvSpPr>
          <p:cNvPr id="5" name="Line 47"/>
          <p:cNvSpPr>
            <a:spLocks noChangeShapeType="1"/>
          </p:cNvSpPr>
          <p:nvPr/>
        </p:nvSpPr>
        <p:spPr bwMode="auto">
          <a:xfrm>
            <a:off x="3131625" y="3052724"/>
            <a:ext cx="0" cy="3230185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" name="Line 55"/>
          <p:cNvSpPr>
            <a:spLocks noChangeShapeType="1"/>
          </p:cNvSpPr>
          <p:nvPr/>
        </p:nvSpPr>
        <p:spPr bwMode="auto">
          <a:xfrm flipV="1">
            <a:off x="3137048" y="6272214"/>
            <a:ext cx="3209264" cy="0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" name="Rectangle 64"/>
          <p:cNvSpPr>
            <a:spLocks noChangeArrowheads="1"/>
          </p:cNvSpPr>
          <p:nvPr/>
        </p:nvSpPr>
        <p:spPr bwMode="auto">
          <a:xfrm>
            <a:off x="2698237" y="3292435"/>
            <a:ext cx="24237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600" b="0" i="1" dirty="0" err="1" smtClean="0">
                <a:solidFill>
                  <a:srgbClr val="000000"/>
                </a:solidFill>
                <a:latin typeface="Times New Roman" pitchFamily="-65" charset="0"/>
              </a:rPr>
              <a:t>i</a:t>
            </a:r>
            <a:endParaRPr lang="en-US" altLang="en-US" sz="1600" b="0" baseline="30000" dirty="0">
              <a:solidFill>
                <a:srgbClr val="000000"/>
              </a:solidFill>
              <a:latin typeface="Times New Roman" pitchFamily="-65" charset="0"/>
            </a:endParaRPr>
          </a:p>
        </p:txBody>
      </p:sp>
      <p:sp>
        <p:nvSpPr>
          <p:cNvPr id="8" name="Rectangle 54"/>
          <p:cNvSpPr>
            <a:spLocks noChangeArrowheads="1"/>
          </p:cNvSpPr>
          <p:nvPr/>
        </p:nvSpPr>
        <p:spPr bwMode="auto">
          <a:xfrm>
            <a:off x="4191000" y="6290846"/>
            <a:ext cx="229552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600" b="0" dirty="0">
                <a:solidFill>
                  <a:srgbClr val="000000"/>
                </a:solidFill>
                <a:latin typeface="Times New Roman" pitchFamily="-65" charset="0"/>
              </a:rPr>
              <a:t>5</a:t>
            </a: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-65" charset="0"/>
              </a:rPr>
              <a:t>00               </a:t>
            </a:r>
            <a:r>
              <a:rPr lang="en-US" altLang="en-US" sz="1600" b="0" dirty="0" smtClean="0">
                <a:solidFill>
                  <a:srgbClr val="FFFFFF"/>
                </a:solidFill>
                <a:latin typeface="Times New Roman" pitchFamily="-65" charset="0"/>
              </a:rPr>
              <a:t>2300</a:t>
            </a: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-65" charset="0"/>
              </a:rPr>
              <a:t>  </a:t>
            </a:r>
            <a:r>
              <a:rPr lang="en-US" altLang="en-US" sz="1050" b="0" dirty="0" smtClean="0">
                <a:solidFill>
                  <a:srgbClr val="000000"/>
                </a:solidFill>
                <a:latin typeface="Times New Roman" pitchFamily="-65" charset="0"/>
              </a:rPr>
              <a:t> </a:t>
            </a: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-65" charset="0"/>
              </a:rPr>
              <a:t>  </a:t>
            </a:r>
            <a:r>
              <a:rPr lang="en-US" altLang="en-US" sz="1600" b="0" i="1" dirty="0" smtClean="0">
                <a:solidFill>
                  <a:srgbClr val="000000"/>
                </a:solidFill>
                <a:latin typeface="Times New Roman" pitchFamily="-65" charset="0"/>
              </a:rPr>
              <a:t>M</a:t>
            </a:r>
            <a:endParaRPr lang="en-US" altLang="en-US" sz="1600" b="0" baseline="-25000" dirty="0">
              <a:solidFill>
                <a:srgbClr val="000000"/>
              </a:solidFill>
              <a:latin typeface="Times New Roman" pitchFamily="-65" charset="0"/>
            </a:endParaRP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2699656" y="4898014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ú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0000"/>
                </a:solidFill>
                <a:cs typeface="Times New Roman" pitchFamily="-1" charset="0"/>
              </a:rPr>
              <a:t>2.5</a:t>
            </a:r>
            <a:endParaRPr lang="en-US" altLang="en-US" sz="1600" baseline="-25000" dirty="0">
              <a:solidFill>
                <a:srgbClr val="000000"/>
              </a:solidFill>
            </a:endParaRPr>
          </a:p>
        </p:txBody>
      </p:sp>
      <p:sp>
        <p:nvSpPr>
          <p:cNvPr id="12" name="Line 13"/>
          <p:cNvSpPr>
            <a:spLocks noChangeShapeType="1"/>
          </p:cNvSpPr>
          <p:nvPr/>
        </p:nvSpPr>
        <p:spPr bwMode="auto">
          <a:xfrm flipH="1">
            <a:off x="3145629" y="5052112"/>
            <a:ext cx="12954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3" name="Line 15"/>
          <p:cNvSpPr>
            <a:spLocks noChangeShapeType="1"/>
          </p:cNvSpPr>
          <p:nvPr/>
        </p:nvSpPr>
        <p:spPr bwMode="auto">
          <a:xfrm flipH="1">
            <a:off x="3146424" y="4118662"/>
            <a:ext cx="12954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6" name="Line 19"/>
          <p:cNvSpPr>
            <a:spLocks noChangeShapeType="1"/>
          </p:cNvSpPr>
          <p:nvPr/>
        </p:nvSpPr>
        <p:spPr bwMode="auto">
          <a:xfrm flipV="1">
            <a:off x="2930524" y="4252012"/>
            <a:ext cx="0" cy="640080"/>
          </a:xfrm>
          <a:prstGeom prst="line">
            <a:avLst/>
          </a:prstGeom>
          <a:noFill/>
          <a:ln w="38100">
            <a:solidFill>
              <a:srgbClr val="357B4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dirty="0">
                <a:ea typeface="ヒラギノ角ゴ Pro W3" pitchFamily="-65" charset="-128"/>
              </a:rPr>
              <a:t>The Market for Money</a:t>
            </a:r>
            <a:endParaRPr lang="en-US" kern="0" dirty="0">
              <a:solidFill>
                <a:srgbClr val="000000"/>
              </a:solidFill>
            </a:endParaRPr>
          </a:p>
        </p:txBody>
      </p:sp>
      <p:sp>
        <p:nvSpPr>
          <p:cNvPr id="23" name="Line 9"/>
          <p:cNvSpPr>
            <a:spLocks noChangeShapeType="1"/>
          </p:cNvSpPr>
          <p:nvPr/>
        </p:nvSpPr>
        <p:spPr bwMode="auto">
          <a:xfrm>
            <a:off x="4441824" y="3292436"/>
            <a:ext cx="0" cy="297887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4" name="Text Box 12"/>
          <p:cNvSpPr txBox="1">
            <a:spLocks noChangeArrowheads="1"/>
          </p:cNvSpPr>
          <p:nvPr/>
        </p:nvSpPr>
        <p:spPr bwMode="auto">
          <a:xfrm>
            <a:off x="4280792" y="3037536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ú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 smtClean="0">
                <a:solidFill>
                  <a:srgbClr val="000000"/>
                </a:solidFill>
                <a:cs typeface="Times New Roman" pitchFamily="-1" charset="0"/>
              </a:rPr>
              <a:t>MS</a:t>
            </a:r>
            <a:endParaRPr lang="en-US" altLang="en-US" sz="1600" baseline="30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6242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 animBg="1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Line 9"/>
          <p:cNvSpPr>
            <a:spLocks noChangeShapeType="1"/>
          </p:cNvSpPr>
          <p:nvPr/>
        </p:nvSpPr>
        <p:spPr bwMode="auto">
          <a:xfrm>
            <a:off x="3362324" y="3302686"/>
            <a:ext cx="3249444" cy="2469463"/>
          </a:xfrm>
          <a:prstGeom prst="line">
            <a:avLst/>
          </a:prstGeom>
          <a:noFill/>
          <a:ln w="28575">
            <a:solidFill>
              <a:schemeClr val="bg1">
                <a:lumMod val="8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>
              <a:solidFill>
                <a:srgbClr val="808080"/>
              </a:solidFill>
            </a:endParaRP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4500" y="1028700"/>
            <a:ext cx="8318500" cy="5410200"/>
          </a:xfrm>
          <a:noFill/>
        </p:spPr>
        <p:txBody>
          <a:bodyPr/>
          <a:lstStyle/>
          <a:p>
            <a:pPr algn="l" eaLnBrk="1" hangingPunct="1"/>
            <a:r>
              <a:rPr lang="en-US" altLang="en-US" sz="2000" b="1" dirty="0">
                <a:ea typeface="MS Mincho" pitchFamily="49" charset="-128"/>
              </a:rPr>
              <a:t>Money </a:t>
            </a:r>
            <a:r>
              <a:rPr lang="en-US" altLang="en-US" sz="2000" b="1" dirty="0" smtClean="0">
                <a:ea typeface="MS Mincho" pitchFamily="49" charset="-128"/>
              </a:rPr>
              <a:t>Supply</a:t>
            </a:r>
            <a:endParaRPr lang="en-US" altLang="en-US" sz="2000" b="1" dirty="0">
              <a:ea typeface="MS Mincho" pitchFamily="49" charset="-128"/>
            </a:endParaRPr>
          </a:p>
          <a:p>
            <a:pPr marL="828675" lvl="1" indent="-371475" algn="l" eaLnBrk="1" hangingPunct="1">
              <a:spcBef>
                <a:spcPts val="0"/>
              </a:spcBef>
              <a:buFont typeface="Times New Roman" panose="02020603050405020304" pitchFamily="18" charset="0"/>
              <a:buChar char="‒"/>
            </a:pPr>
            <a:r>
              <a:rPr lang="en-US" altLang="en-US" sz="1600" dirty="0" smtClean="0">
                <a:ea typeface="MS Mincho" pitchFamily="49" charset="-128"/>
              </a:rPr>
              <a:t>It is the relationship between the quantity of money supplied and </a:t>
            </a:r>
            <a:r>
              <a:rPr lang="en-US" altLang="en-US" sz="1600" i="1" dirty="0" err="1" smtClean="0">
                <a:ea typeface="MS Mincho" pitchFamily="49" charset="-128"/>
              </a:rPr>
              <a:t>i</a:t>
            </a:r>
            <a:r>
              <a:rPr lang="en-US" altLang="en-US" sz="1600" dirty="0" smtClean="0">
                <a:ea typeface="MS Mincho" pitchFamily="49" charset="-128"/>
              </a:rPr>
              <a:t>.</a:t>
            </a:r>
          </a:p>
          <a:p>
            <a:pPr marL="828675" lvl="1" indent="-371475" algn="l" eaLnBrk="1" hangingPunct="1">
              <a:spcBef>
                <a:spcPts val="0"/>
              </a:spcBef>
              <a:buFont typeface="Times New Roman" panose="02020603050405020304" pitchFamily="18" charset="0"/>
              <a:buChar char="‒"/>
            </a:pPr>
            <a:r>
              <a:rPr lang="en-US" altLang="en-US" sz="1600" dirty="0" smtClean="0">
                <a:ea typeface="MS Mincho" pitchFamily="49" charset="-128"/>
              </a:rPr>
              <a:t>On any given day, the quantity of money is fixed independent of the interest rate.</a:t>
            </a:r>
          </a:p>
          <a:p>
            <a:pPr marL="828675" lvl="1" indent="-371475" algn="l" eaLnBrk="1" hangingPunct="1">
              <a:spcBef>
                <a:spcPts val="0"/>
              </a:spcBef>
              <a:buFont typeface="Times New Roman" panose="02020603050405020304" pitchFamily="18" charset="0"/>
              <a:buChar char="‒"/>
            </a:pPr>
            <a:r>
              <a:rPr lang="en-US" altLang="en-US" sz="1600" dirty="0" smtClean="0">
                <a:solidFill>
                  <a:srgbClr val="FF0000"/>
                </a:solidFill>
                <a:ea typeface="MS Mincho" pitchFamily="49" charset="-128"/>
              </a:rPr>
              <a:t>Increased bank lending raises MS and lowers the interest rate (see previous slide)</a:t>
            </a:r>
            <a:endParaRPr lang="en-US" altLang="en-US" sz="1600" dirty="0">
              <a:ea typeface="MS Mincho" pitchFamily="49" charset="-128"/>
            </a:endParaRPr>
          </a:p>
        </p:txBody>
      </p:sp>
      <p:sp>
        <p:nvSpPr>
          <p:cNvPr id="5" name="Line 47"/>
          <p:cNvSpPr>
            <a:spLocks noChangeShapeType="1"/>
          </p:cNvSpPr>
          <p:nvPr/>
        </p:nvSpPr>
        <p:spPr bwMode="auto">
          <a:xfrm>
            <a:off x="3131625" y="3052724"/>
            <a:ext cx="0" cy="3230185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" name="Line 55"/>
          <p:cNvSpPr>
            <a:spLocks noChangeShapeType="1"/>
          </p:cNvSpPr>
          <p:nvPr/>
        </p:nvSpPr>
        <p:spPr bwMode="auto">
          <a:xfrm flipV="1">
            <a:off x="3137048" y="6272214"/>
            <a:ext cx="3209264" cy="0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" name="Rectangle 64"/>
          <p:cNvSpPr>
            <a:spLocks noChangeArrowheads="1"/>
          </p:cNvSpPr>
          <p:nvPr/>
        </p:nvSpPr>
        <p:spPr bwMode="auto">
          <a:xfrm>
            <a:off x="2698237" y="3292435"/>
            <a:ext cx="24237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600" b="0" i="1" dirty="0" err="1" smtClean="0">
                <a:solidFill>
                  <a:srgbClr val="000000"/>
                </a:solidFill>
                <a:latin typeface="Times New Roman" pitchFamily="-65" charset="0"/>
              </a:rPr>
              <a:t>i</a:t>
            </a:r>
            <a:endParaRPr lang="en-US" altLang="en-US" sz="1600" b="0" baseline="30000" dirty="0">
              <a:solidFill>
                <a:srgbClr val="000000"/>
              </a:solidFill>
              <a:latin typeface="Times New Roman" pitchFamily="-65" charset="0"/>
            </a:endParaRPr>
          </a:p>
        </p:txBody>
      </p:sp>
      <p:sp>
        <p:nvSpPr>
          <p:cNvPr id="8" name="Rectangle 54"/>
          <p:cNvSpPr>
            <a:spLocks noChangeArrowheads="1"/>
          </p:cNvSpPr>
          <p:nvPr/>
        </p:nvSpPr>
        <p:spPr bwMode="auto">
          <a:xfrm>
            <a:off x="4191000" y="6290846"/>
            <a:ext cx="229552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600" b="0" dirty="0">
                <a:solidFill>
                  <a:srgbClr val="000000"/>
                </a:solidFill>
                <a:latin typeface="Times New Roman" pitchFamily="-65" charset="0"/>
              </a:rPr>
              <a:t>5</a:t>
            </a: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-65" charset="0"/>
              </a:rPr>
              <a:t>00               </a:t>
            </a:r>
            <a:r>
              <a:rPr lang="en-US" altLang="en-US" sz="1600" b="0" dirty="0" smtClean="0">
                <a:solidFill>
                  <a:srgbClr val="FFFFFF"/>
                </a:solidFill>
                <a:latin typeface="Times New Roman" pitchFamily="-65" charset="0"/>
              </a:rPr>
              <a:t>2300</a:t>
            </a: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-65" charset="0"/>
              </a:rPr>
              <a:t>  </a:t>
            </a:r>
            <a:r>
              <a:rPr lang="en-US" altLang="en-US" sz="1050" b="0" dirty="0" smtClean="0">
                <a:solidFill>
                  <a:srgbClr val="000000"/>
                </a:solidFill>
                <a:latin typeface="Times New Roman" pitchFamily="-65" charset="0"/>
              </a:rPr>
              <a:t> </a:t>
            </a: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-65" charset="0"/>
              </a:rPr>
              <a:t>  </a:t>
            </a:r>
            <a:r>
              <a:rPr lang="en-US" altLang="en-US" sz="1600" b="0" i="1" dirty="0" smtClean="0">
                <a:solidFill>
                  <a:srgbClr val="000000"/>
                </a:solidFill>
                <a:latin typeface="Times New Roman" pitchFamily="-65" charset="0"/>
              </a:rPr>
              <a:t>M</a:t>
            </a:r>
            <a:endParaRPr lang="en-US" altLang="en-US" sz="1600" b="0" baseline="-25000" dirty="0">
              <a:solidFill>
                <a:srgbClr val="000000"/>
              </a:solidFill>
              <a:latin typeface="Times New Roman" pitchFamily="-65" charset="0"/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dirty="0">
                <a:ea typeface="ヒラギノ角ゴ Pro W3" pitchFamily="-65" charset="-128"/>
              </a:rPr>
              <a:t>The Market for Money</a:t>
            </a:r>
            <a:endParaRPr lang="en-US" kern="0" dirty="0">
              <a:solidFill>
                <a:srgbClr val="000000"/>
              </a:solidFill>
            </a:endParaRPr>
          </a:p>
        </p:txBody>
      </p:sp>
      <p:sp>
        <p:nvSpPr>
          <p:cNvPr id="17" name="Line 9"/>
          <p:cNvSpPr>
            <a:spLocks noChangeShapeType="1"/>
          </p:cNvSpPr>
          <p:nvPr/>
        </p:nvSpPr>
        <p:spPr bwMode="auto">
          <a:xfrm>
            <a:off x="4841874" y="3273386"/>
            <a:ext cx="0" cy="2978876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1" name="Text Box 12"/>
          <p:cNvSpPr txBox="1">
            <a:spLocks noChangeArrowheads="1"/>
          </p:cNvSpPr>
          <p:nvPr/>
        </p:nvSpPr>
        <p:spPr bwMode="auto">
          <a:xfrm rot="2321941">
            <a:off x="6241116" y="5406625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ú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en-US" altLang="en-US" sz="1600" i="1" dirty="0">
                <a:solidFill>
                  <a:srgbClr val="FFFFFF">
                    <a:lumMod val="75000"/>
                  </a:srgbClr>
                </a:solidFill>
                <a:cs typeface="Times New Roman" pitchFamily="-1" charset="0"/>
              </a:rPr>
              <a:t>MD</a:t>
            </a:r>
            <a:endParaRPr kumimoji="1" lang="en-US" altLang="en-US" sz="1600" baseline="30000" dirty="0">
              <a:solidFill>
                <a:srgbClr val="FFFFFF">
                  <a:lumMod val="75000"/>
                </a:srgbClr>
              </a:solidFill>
            </a:endParaRPr>
          </a:p>
        </p:txBody>
      </p:sp>
      <p:sp>
        <p:nvSpPr>
          <p:cNvPr id="24" name="Text Box 14"/>
          <p:cNvSpPr txBox="1">
            <a:spLocks noChangeArrowheads="1"/>
          </p:cNvSpPr>
          <p:nvPr/>
        </p:nvSpPr>
        <p:spPr bwMode="auto">
          <a:xfrm>
            <a:off x="2699658" y="4317442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ú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FF0000"/>
                </a:solidFill>
                <a:cs typeface="Times New Roman" pitchFamily="-1" charset="0"/>
              </a:rPr>
              <a:t>3.0</a:t>
            </a:r>
            <a:endParaRPr lang="en-US" altLang="en-US" sz="1600" baseline="-25000" dirty="0">
              <a:solidFill>
                <a:srgbClr val="FF0000"/>
              </a:solidFill>
            </a:endParaRPr>
          </a:p>
        </p:txBody>
      </p:sp>
      <p:sp>
        <p:nvSpPr>
          <p:cNvPr id="25" name="Line 15"/>
          <p:cNvSpPr>
            <a:spLocks noChangeShapeType="1"/>
          </p:cNvSpPr>
          <p:nvPr/>
        </p:nvSpPr>
        <p:spPr bwMode="auto">
          <a:xfrm flipH="1">
            <a:off x="3146424" y="4423462"/>
            <a:ext cx="1673352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7" name="Line 9"/>
          <p:cNvSpPr>
            <a:spLocks noChangeShapeType="1"/>
          </p:cNvSpPr>
          <p:nvPr/>
        </p:nvSpPr>
        <p:spPr bwMode="auto">
          <a:xfrm>
            <a:off x="4441824" y="3292436"/>
            <a:ext cx="0" cy="297887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8" name="Text Box 12"/>
          <p:cNvSpPr txBox="1">
            <a:spLocks noChangeArrowheads="1"/>
          </p:cNvSpPr>
          <p:nvPr/>
        </p:nvSpPr>
        <p:spPr bwMode="auto">
          <a:xfrm>
            <a:off x="4280792" y="3037536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ú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 smtClean="0">
                <a:solidFill>
                  <a:srgbClr val="000000"/>
                </a:solidFill>
                <a:cs typeface="Times New Roman" pitchFamily="-1" charset="0"/>
              </a:rPr>
              <a:t>MS</a:t>
            </a:r>
            <a:endParaRPr lang="en-US" altLang="en-US" sz="1600" baseline="30000" dirty="0">
              <a:solidFill>
                <a:srgbClr val="000000"/>
              </a:solidFill>
            </a:endParaRPr>
          </a:p>
        </p:txBody>
      </p:sp>
      <p:sp>
        <p:nvSpPr>
          <p:cNvPr id="29" name="Text Box 14"/>
          <p:cNvSpPr txBox="1">
            <a:spLocks noChangeArrowheads="1"/>
          </p:cNvSpPr>
          <p:nvPr/>
        </p:nvSpPr>
        <p:spPr bwMode="auto">
          <a:xfrm>
            <a:off x="2699658" y="4012642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ú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  <a:cs typeface="Times New Roman" pitchFamily="-1" charset="0"/>
              </a:rPr>
              <a:t>3</a:t>
            </a:r>
            <a:r>
              <a:rPr lang="en-US" altLang="en-US" sz="1600" dirty="0" smtClean="0">
                <a:solidFill>
                  <a:srgbClr val="000000"/>
                </a:solidFill>
                <a:cs typeface="Times New Roman" pitchFamily="-1" charset="0"/>
              </a:rPr>
              <a:t>.5</a:t>
            </a:r>
            <a:endParaRPr lang="en-US" altLang="en-US" sz="1600" baseline="-25000" dirty="0">
              <a:solidFill>
                <a:srgbClr val="000000"/>
              </a:solidFill>
            </a:endParaRPr>
          </a:p>
        </p:txBody>
      </p:sp>
      <p:sp>
        <p:nvSpPr>
          <p:cNvPr id="30" name="Line 15"/>
          <p:cNvSpPr>
            <a:spLocks noChangeShapeType="1"/>
          </p:cNvSpPr>
          <p:nvPr/>
        </p:nvSpPr>
        <p:spPr bwMode="auto">
          <a:xfrm flipH="1">
            <a:off x="3146424" y="4118662"/>
            <a:ext cx="12954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6239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Line 9"/>
          <p:cNvSpPr>
            <a:spLocks noChangeShapeType="1"/>
          </p:cNvSpPr>
          <p:nvPr/>
        </p:nvSpPr>
        <p:spPr bwMode="auto">
          <a:xfrm>
            <a:off x="3362324" y="3302686"/>
            <a:ext cx="3249444" cy="2469463"/>
          </a:xfrm>
          <a:prstGeom prst="line">
            <a:avLst/>
          </a:prstGeom>
          <a:noFill/>
          <a:ln w="28575">
            <a:solidFill>
              <a:schemeClr val="bg1">
                <a:lumMod val="8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800">
              <a:solidFill>
                <a:srgbClr val="808080"/>
              </a:solidFill>
            </a:endParaRP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4500" y="1028700"/>
            <a:ext cx="8318500" cy="5410200"/>
          </a:xfrm>
          <a:noFill/>
        </p:spPr>
        <p:txBody>
          <a:bodyPr/>
          <a:lstStyle/>
          <a:p>
            <a:pPr algn="l" eaLnBrk="1" hangingPunct="1"/>
            <a:r>
              <a:rPr lang="en-US" altLang="en-US" sz="2000" b="1" dirty="0">
                <a:ea typeface="MS Mincho" pitchFamily="49" charset="-128"/>
              </a:rPr>
              <a:t>Money </a:t>
            </a:r>
            <a:r>
              <a:rPr lang="en-US" altLang="en-US" sz="2000" b="1" dirty="0" smtClean="0">
                <a:ea typeface="MS Mincho" pitchFamily="49" charset="-128"/>
              </a:rPr>
              <a:t>Supply</a:t>
            </a:r>
            <a:endParaRPr lang="en-US" altLang="en-US" sz="2000" b="1" dirty="0">
              <a:ea typeface="MS Mincho" pitchFamily="49" charset="-128"/>
            </a:endParaRPr>
          </a:p>
          <a:p>
            <a:pPr marL="828675" lvl="1" indent="-371475" algn="l" eaLnBrk="1" hangingPunct="1">
              <a:spcBef>
                <a:spcPts val="0"/>
              </a:spcBef>
              <a:buFont typeface="Times New Roman" panose="02020603050405020304" pitchFamily="18" charset="0"/>
              <a:buChar char="‒"/>
            </a:pPr>
            <a:r>
              <a:rPr lang="en-US" altLang="en-US" sz="1600" dirty="0" smtClean="0">
                <a:ea typeface="MS Mincho" pitchFamily="49" charset="-128"/>
              </a:rPr>
              <a:t>It is the relationship between the quantity of money supplied and </a:t>
            </a:r>
            <a:r>
              <a:rPr lang="en-US" altLang="en-US" sz="1600" i="1" dirty="0" err="1" smtClean="0">
                <a:ea typeface="MS Mincho" pitchFamily="49" charset="-128"/>
              </a:rPr>
              <a:t>i</a:t>
            </a:r>
            <a:r>
              <a:rPr lang="en-US" altLang="en-US" sz="1600" dirty="0" smtClean="0">
                <a:ea typeface="MS Mincho" pitchFamily="49" charset="-128"/>
              </a:rPr>
              <a:t>.</a:t>
            </a:r>
          </a:p>
          <a:p>
            <a:pPr marL="828675" lvl="1" indent="-371475" algn="l" eaLnBrk="1" hangingPunct="1">
              <a:spcBef>
                <a:spcPts val="0"/>
              </a:spcBef>
              <a:buFont typeface="Times New Roman" panose="02020603050405020304" pitchFamily="18" charset="0"/>
              <a:buChar char="‒"/>
            </a:pPr>
            <a:r>
              <a:rPr lang="en-US" altLang="en-US" sz="1600" dirty="0" smtClean="0">
                <a:ea typeface="MS Mincho" pitchFamily="49" charset="-128"/>
              </a:rPr>
              <a:t>On any given day, the quantity of money is fixed independent of the interest rate.</a:t>
            </a:r>
          </a:p>
          <a:p>
            <a:pPr marL="828675" lvl="1" indent="-371475" algn="l" eaLnBrk="1" hangingPunct="1">
              <a:spcBef>
                <a:spcPts val="0"/>
              </a:spcBef>
              <a:buFont typeface="Times New Roman" panose="02020603050405020304" pitchFamily="18" charset="0"/>
              <a:buChar char="‒"/>
            </a:pPr>
            <a:r>
              <a:rPr lang="en-US" altLang="en-US" sz="1600" dirty="0" smtClean="0">
                <a:solidFill>
                  <a:srgbClr val="FF0000"/>
                </a:solidFill>
                <a:ea typeface="MS Mincho" pitchFamily="49" charset="-128"/>
              </a:rPr>
              <a:t>Increased bank lending raises MS and lowers the interest rate</a:t>
            </a:r>
          </a:p>
          <a:p>
            <a:pPr marL="828675" lvl="1" indent="-371475" algn="l" eaLnBrk="1" hangingPunct="1">
              <a:spcBef>
                <a:spcPts val="0"/>
              </a:spcBef>
              <a:buFont typeface="Times New Roman" panose="02020603050405020304" pitchFamily="18" charset="0"/>
              <a:buChar char="‒"/>
            </a:pPr>
            <a:r>
              <a:rPr lang="en-US" altLang="en-US" sz="1600" dirty="0" smtClean="0">
                <a:solidFill>
                  <a:srgbClr val="0000FF"/>
                </a:solidFill>
                <a:ea typeface="MS Mincho" pitchFamily="49" charset="-128"/>
              </a:rPr>
              <a:t>Expansionary monetary policy raise MS and lowers interest rates (see future slide)</a:t>
            </a:r>
          </a:p>
          <a:p>
            <a:pPr marL="371475" indent="-371475" algn="l" eaLnBrk="1" hangingPunct="1">
              <a:buFont typeface="Wingdings" pitchFamily="2" charset="2"/>
              <a:buChar char="§"/>
            </a:pPr>
            <a:endParaRPr lang="en-US" altLang="en-US" sz="2000" dirty="0" smtClean="0">
              <a:solidFill>
                <a:srgbClr val="0000FF"/>
              </a:solidFill>
            </a:endParaRPr>
          </a:p>
        </p:txBody>
      </p:sp>
      <p:sp>
        <p:nvSpPr>
          <p:cNvPr id="5" name="Line 47"/>
          <p:cNvSpPr>
            <a:spLocks noChangeShapeType="1"/>
          </p:cNvSpPr>
          <p:nvPr/>
        </p:nvSpPr>
        <p:spPr bwMode="auto">
          <a:xfrm>
            <a:off x="3131625" y="3052724"/>
            <a:ext cx="0" cy="3230185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" name="Line 55"/>
          <p:cNvSpPr>
            <a:spLocks noChangeShapeType="1"/>
          </p:cNvSpPr>
          <p:nvPr/>
        </p:nvSpPr>
        <p:spPr bwMode="auto">
          <a:xfrm flipV="1">
            <a:off x="3137048" y="6272214"/>
            <a:ext cx="3209264" cy="0"/>
          </a:xfrm>
          <a:prstGeom prst="lin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" name="Rectangle 64"/>
          <p:cNvSpPr>
            <a:spLocks noChangeArrowheads="1"/>
          </p:cNvSpPr>
          <p:nvPr/>
        </p:nvSpPr>
        <p:spPr bwMode="auto">
          <a:xfrm>
            <a:off x="2698237" y="3292435"/>
            <a:ext cx="24237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600" b="0" i="1" dirty="0" err="1" smtClean="0">
                <a:solidFill>
                  <a:srgbClr val="000000"/>
                </a:solidFill>
                <a:latin typeface="Times New Roman" pitchFamily="-65" charset="0"/>
              </a:rPr>
              <a:t>i</a:t>
            </a:r>
            <a:endParaRPr lang="en-US" altLang="en-US" sz="1600" b="0" baseline="30000" dirty="0">
              <a:solidFill>
                <a:srgbClr val="000000"/>
              </a:solidFill>
              <a:latin typeface="Times New Roman" pitchFamily="-65" charset="0"/>
            </a:endParaRPr>
          </a:p>
        </p:txBody>
      </p:sp>
      <p:sp>
        <p:nvSpPr>
          <p:cNvPr id="8" name="Rectangle 54"/>
          <p:cNvSpPr>
            <a:spLocks noChangeArrowheads="1"/>
          </p:cNvSpPr>
          <p:nvPr/>
        </p:nvSpPr>
        <p:spPr bwMode="auto">
          <a:xfrm>
            <a:off x="4191000" y="6290846"/>
            <a:ext cx="229552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600" b="0" dirty="0">
                <a:solidFill>
                  <a:srgbClr val="000000"/>
                </a:solidFill>
                <a:latin typeface="Times New Roman" pitchFamily="-65" charset="0"/>
              </a:rPr>
              <a:t>5</a:t>
            </a: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-65" charset="0"/>
              </a:rPr>
              <a:t>00               </a:t>
            </a:r>
            <a:r>
              <a:rPr lang="en-US" altLang="en-US" sz="1600" b="0" dirty="0" smtClean="0">
                <a:solidFill>
                  <a:srgbClr val="FFFFFF"/>
                </a:solidFill>
                <a:latin typeface="Times New Roman" pitchFamily="-65" charset="0"/>
              </a:rPr>
              <a:t>2300</a:t>
            </a: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-65" charset="0"/>
              </a:rPr>
              <a:t>  </a:t>
            </a:r>
            <a:r>
              <a:rPr lang="en-US" altLang="en-US" sz="1050" b="0" dirty="0" smtClean="0">
                <a:solidFill>
                  <a:srgbClr val="000000"/>
                </a:solidFill>
                <a:latin typeface="Times New Roman" pitchFamily="-65" charset="0"/>
              </a:rPr>
              <a:t> </a:t>
            </a:r>
            <a:r>
              <a:rPr lang="en-US" altLang="en-US" sz="1600" b="0" dirty="0" smtClean="0">
                <a:solidFill>
                  <a:srgbClr val="000000"/>
                </a:solidFill>
                <a:latin typeface="Times New Roman" pitchFamily="-65" charset="0"/>
              </a:rPr>
              <a:t>  </a:t>
            </a:r>
            <a:r>
              <a:rPr lang="en-US" altLang="en-US" sz="1600" b="0" i="1" dirty="0" smtClean="0">
                <a:solidFill>
                  <a:srgbClr val="000000"/>
                </a:solidFill>
                <a:latin typeface="Times New Roman" pitchFamily="-65" charset="0"/>
              </a:rPr>
              <a:t>M</a:t>
            </a:r>
            <a:endParaRPr lang="en-US" altLang="en-US" sz="1600" b="0" baseline="-25000" dirty="0">
              <a:solidFill>
                <a:srgbClr val="000000"/>
              </a:solidFill>
              <a:latin typeface="Times New Roman" pitchFamily="-65" charset="0"/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dirty="0">
                <a:ea typeface="ヒラギノ角ゴ Pro W3" pitchFamily="-65" charset="-128"/>
              </a:rPr>
              <a:t>The Market for Money</a:t>
            </a:r>
            <a:endParaRPr lang="en-US" kern="0" dirty="0">
              <a:solidFill>
                <a:srgbClr val="000000"/>
              </a:solidFill>
            </a:endParaRPr>
          </a:p>
        </p:txBody>
      </p:sp>
      <p:sp>
        <p:nvSpPr>
          <p:cNvPr id="17" name="Line 9"/>
          <p:cNvSpPr>
            <a:spLocks noChangeShapeType="1"/>
          </p:cNvSpPr>
          <p:nvPr/>
        </p:nvSpPr>
        <p:spPr bwMode="auto">
          <a:xfrm>
            <a:off x="4841874" y="3273386"/>
            <a:ext cx="0" cy="2978876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1" name="Text Box 12"/>
          <p:cNvSpPr txBox="1">
            <a:spLocks noChangeArrowheads="1"/>
          </p:cNvSpPr>
          <p:nvPr/>
        </p:nvSpPr>
        <p:spPr bwMode="auto">
          <a:xfrm rot="2321941">
            <a:off x="6241116" y="5406625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ú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en-US" altLang="en-US" sz="1600" i="1" dirty="0">
                <a:solidFill>
                  <a:srgbClr val="FFFFFF">
                    <a:lumMod val="75000"/>
                  </a:srgbClr>
                </a:solidFill>
                <a:cs typeface="Times New Roman" pitchFamily="-1" charset="0"/>
              </a:rPr>
              <a:t>MD</a:t>
            </a:r>
            <a:endParaRPr kumimoji="1" lang="en-US" altLang="en-US" sz="1600" baseline="30000" dirty="0">
              <a:solidFill>
                <a:srgbClr val="FFFFFF">
                  <a:lumMod val="75000"/>
                </a:srgbClr>
              </a:solidFill>
            </a:endParaRPr>
          </a:p>
        </p:txBody>
      </p:sp>
      <p:sp>
        <p:nvSpPr>
          <p:cNvPr id="26" name="Line 9"/>
          <p:cNvSpPr>
            <a:spLocks noChangeShapeType="1"/>
          </p:cNvSpPr>
          <p:nvPr/>
        </p:nvSpPr>
        <p:spPr bwMode="auto">
          <a:xfrm>
            <a:off x="5260974" y="3273386"/>
            <a:ext cx="0" cy="2978876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7" name="Text Box 14"/>
          <p:cNvSpPr txBox="1">
            <a:spLocks noChangeArrowheads="1"/>
          </p:cNvSpPr>
          <p:nvPr/>
        </p:nvSpPr>
        <p:spPr bwMode="auto">
          <a:xfrm>
            <a:off x="2718708" y="4622242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ú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00FF"/>
                </a:solidFill>
                <a:cs typeface="Times New Roman" pitchFamily="-1" charset="0"/>
              </a:rPr>
              <a:t>2.5</a:t>
            </a:r>
            <a:endParaRPr lang="en-US" altLang="en-US" sz="1600" baseline="-25000" dirty="0">
              <a:solidFill>
                <a:srgbClr val="0000FF"/>
              </a:solidFill>
            </a:endParaRPr>
          </a:p>
        </p:txBody>
      </p:sp>
      <p:sp>
        <p:nvSpPr>
          <p:cNvPr id="28" name="Line 15"/>
          <p:cNvSpPr>
            <a:spLocks noChangeShapeType="1"/>
          </p:cNvSpPr>
          <p:nvPr/>
        </p:nvSpPr>
        <p:spPr bwMode="auto">
          <a:xfrm flipH="1">
            <a:off x="3127374" y="4728262"/>
            <a:ext cx="2103120" cy="0"/>
          </a:xfrm>
          <a:prstGeom prst="line">
            <a:avLst/>
          </a:prstGeom>
          <a:noFill/>
          <a:ln w="9525">
            <a:solidFill>
              <a:srgbClr val="0000FF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0" name="Line 9"/>
          <p:cNvSpPr>
            <a:spLocks noChangeShapeType="1"/>
          </p:cNvSpPr>
          <p:nvPr/>
        </p:nvSpPr>
        <p:spPr bwMode="auto">
          <a:xfrm>
            <a:off x="4441824" y="3292436"/>
            <a:ext cx="0" cy="297887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1" name="Text Box 12"/>
          <p:cNvSpPr txBox="1">
            <a:spLocks noChangeArrowheads="1"/>
          </p:cNvSpPr>
          <p:nvPr/>
        </p:nvSpPr>
        <p:spPr bwMode="auto">
          <a:xfrm>
            <a:off x="4280792" y="3037536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ú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 smtClean="0">
                <a:solidFill>
                  <a:srgbClr val="000000"/>
                </a:solidFill>
                <a:cs typeface="Times New Roman" pitchFamily="-1" charset="0"/>
              </a:rPr>
              <a:t>MS</a:t>
            </a:r>
            <a:endParaRPr lang="en-US" altLang="en-US" sz="1600" baseline="30000" dirty="0">
              <a:solidFill>
                <a:srgbClr val="000000"/>
              </a:solidFill>
            </a:endParaRPr>
          </a:p>
        </p:txBody>
      </p:sp>
      <p:sp>
        <p:nvSpPr>
          <p:cNvPr id="32" name="Text Box 14"/>
          <p:cNvSpPr txBox="1">
            <a:spLocks noChangeArrowheads="1"/>
          </p:cNvSpPr>
          <p:nvPr/>
        </p:nvSpPr>
        <p:spPr bwMode="auto">
          <a:xfrm>
            <a:off x="2699658" y="4317442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ú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FF0000"/>
                </a:solidFill>
                <a:cs typeface="Times New Roman" pitchFamily="-1" charset="0"/>
              </a:rPr>
              <a:t>3.0</a:t>
            </a:r>
            <a:endParaRPr lang="en-US" altLang="en-US" sz="1600" baseline="-25000" dirty="0">
              <a:solidFill>
                <a:srgbClr val="FF0000"/>
              </a:solidFill>
            </a:endParaRPr>
          </a:p>
        </p:txBody>
      </p:sp>
      <p:sp>
        <p:nvSpPr>
          <p:cNvPr id="33" name="Line 15"/>
          <p:cNvSpPr>
            <a:spLocks noChangeShapeType="1"/>
          </p:cNvSpPr>
          <p:nvPr/>
        </p:nvSpPr>
        <p:spPr bwMode="auto">
          <a:xfrm flipH="1">
            <a:off x="3146424" y="4423462"/>
            <a:ext cx="1673352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4" name="Text Box 14"/>
          <p:cNvSpPr txBox="1">
            <a:spLocks noChangeArrowheads="1"/>
          </p:cNvSpPr>
          <p:nvPr/>
        </p:nvSpPr>
        <p:spPr bwMode="auto">
          <a:xfrm>
            <a:off x="2699658" y="4012642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ú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-1" charset="0"/>
              <a:buChar char="­"/>
              <a:defRPr>
                <a:solidFill>
                  <a:schemeClr val="tx1"/>
                </a:solidFill>
                <a:latin typeface="Times New Roman" pitchFamily="-1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  <a:cs typeface="Times New Roman" pitchFamily="-1" charset="0"/>
              </a:rPr>
              <a:t>3</a:t>
            </a:r>
            <a:r>
              <a:rPr lang="en-US" altLang="en-US" sz="1600" dirty="0" smtClean="0">
                <a:solidFill>
                  <a:srgbClr val="000000"/>
                </a:solidFill>
                <a:cs typeface="Times New Roman" pitchFamily="-1" charset="0"/>
              </a:rPr>
              <a:t>.5</a:t>
            </a:r>
            <a:endParaRPr lang="en-US" altLang="en-US" sz="1600" baseline="-25000" dirty="0">
              <a:solidFill>
                <a:srgbClr val="000000"/>
              </a:solidFill>
            </a:endParaRPr>
          </a:p>
        </p:txBody>
      </p:sp>
      <p:sp>
        <p:nvSpPr>
          <p:cNvPr id="35" name="Line 15"/>
          <p:cNvSpPr>
            <a:spLocks noChangeShapeType="1"/>
          </p:cNvSpPr>
          <p:nvPr/>
        </p:nvSpPr>
        <p:spPr bwMode="auto">
          <a:xfrm flipH="1">
            <a:off x="3146424" y="4118662"/>
            <a:ext cx="12954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7932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gwart_temp1">
  <a:themeElements>
    <a:clrScheme name="1_gwart_temp1 4">
      <a:dk1>
        <a:srgbClr val="080808"/>
      </a:dk1>
      <a:lt1>
        <a:srgbClr val="FFFFFF"/>
      </a:lt1>
      <a:dk2>
        <a:srgbClr val="030387"/>
      </a:dk2>
      <a:lt2>
        <a:srgbClr val="010000"/>
      </a:lt2>
      <a:accent1>
        <a:srgbClr val="008080"/>
      </a:accent1>
      <a:accent2>
        <a:srgbClr val="FF0000"/>
      </a:accent2>
      <a:accent3>
        <a:srgbClr val="FFFFFF"/>
      </a:accent3>
      <a:accent4>
        <a:srgbClr val="060606"/>
      </a:accent4>
      <a:accent5>
        <a:srgbClr val="AAC0C0"/>
      </a:accent5>
      <a:accent6>
        <a:srgbClr val="E70000"/>
      </a:accent6>
      <a:hlink>
        <a:srgbClr val="0000FF"/>
      </a:hlink>
      <a:folHlink>
        <a:srgbClr val="009999"/>
      </a:folHlink>
    </a:clrScheme>
    <a:fontScheme name="1_gwart_temp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808080"/>
          </a:outerShdw>
        </a:effec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800" b="1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808080"/>
          </a:outerShdw>
        </a:effec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800" b="1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gwart_temp1 1">
        <a:dk1>
          <a:srgbClr val="009999"/>
        </a:dk1>
        <a:lt1>
          <a:srgbClr val="FFFFFF"/>
        </a:lt1>
        <a:dk2>
          <a:srgbClr val="336699"/>
        </a:dk2>
        <a:lt2>
          <a:srgbClr val="010000"/>
        </a:lt2>
        <a:accent1>
          <a:srgbClr val="CCECFF"/>
        </a:accent1>
        <a:accent2>
          <a:srgbClr val="FFFFCC"/>
        </a:accent2>
        <a:accent3>
          <a:srgbClr val="FFFFFF"/>
        </a:accent3>
        <a:accent4>
          <a:srgbClr val="008282"/>
        </a:accent4>
        <a:accent5>
          <a:srgbClr val="E2F4FF"/>
        </a:accent5>
        <a:accent6>
          <a:srgbClr val="E7E7B9"/>
        </a:accent6>
        <a:hlink>
          <a:srgbClr val="FF9966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gwart_temp1 2">
        <a:dk1>
          <a:srgbClr val="800000"/>
        </a:dk1>
        <a:lt1>
          <a:srgbClr val="FFFFFF"/>
        </a:lt1>
        <a:dk2>
          <a:srgbClr val="000000"/>
        </a:dk2>
        <a:lt2>
          <a:srgbClr val="FFFFCC"/>
        </a:lt2>
        <a:accent1>
          <a:srgbClr val="000000"/>
        </a:accent1>
        <a:accent2>
          <a:srgbClr val="000099"/>
        </a:accent2>
        <a:accent3>
          <a:srgbClr val="AAAAAA"/>
        </a:accent3>
        <a:accent4>
          <a:srgbClr val="DADADA"/>
        </a:accent4>
        <a:accent5>
          <a:srgbClr val="AAAAAA"/>
        </a:accent5>
        <a:accent6>
          <a:srgbClr val="00008A"/>
        </a:accent6>
        <a:hlink>
          <a:srgbClr val="800000"/>
        </a:hlink>
        <a:folHlink>
          <a:srgbClr val="80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gwart_temp1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B2B2B2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D4D4D4"/>
        </a:accent6>
        <a:hlink>
          <a:srgbClr val="B2B2B2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gwart_temp1 4">
        <a:dk1>
          <a:srgbClr val="080808"/>
        </a:dk1>
        <a:lt1>
          <a:srgbClr val="FFFFFF"/>
        </a:lt1>
        <a:dk2>
          <a:srgbClr val="030387"/>
        </a:dk2>
        <a:lt2>
          <a:srgbClr val="010000"/>
        </a:lt2>
        <a:accent1>
          <a:srgbClr val="008080"/>
        </a:accent1>
        <a:accent2>
          <a:srgbClr val="FF0000"/>
        </a:accent2>
        <a:accent3>
          <a:srgbClr val="FFFFFF"/>
        </a:accent3>
        <a:accent4>
          <a:srgbClr val="060606"/>
        </a:accent4>
        <a:accent5>
          <a:srgbClr val="AAC0C0"/>
        </a:accent5>
        <a:accent6>
          <a:srgbClr val="E70000"/>
        </a:accent6>
        <a:hlink>
          <a:srgbClr val="00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Default Design">
  <a:themeElements>
    <a:clrScheme name="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FF0000"/>
      </a:hlink>
      <a:folHlink>
        <a:srgbClr val="FF0000"/>
      </a:folHlink>
    </a:clrScheme>
    <a:fontScheme name="Default Design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FF000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459</Words>
  <Application>Microsoft Office PowerPoint</Application>
  <PresentationFormat>On-screen Show (4:3)</PresentationFormat>
  <Paragraphs>98</Paragraphs>
  <Slides>10</Slides>
  <Notes>6</Notes>
  <HiddenSlides>0</HiddenSlides>
  <MMClips>0</MMClips>
  <ScaleCrop>false</ScaleCrop>
  <HeadingPairs>
    <vt:vector size="6" baseType="variant"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Office Theme</vt:lpstr>
      <vt:lpstr>1_gwart_temp1</vt:lpstr>
      <vt:lpstr>Default Design</vt:lpstr>
      <vt:lpstr>Equation</vt:lpstr>
      <vt:lpstr>The Market for Money</vt:lpstr>
      <vt:lpstr>The Market for Money</vt:lpstr>
      <vt:lpstr>The Market for Money</vt:lpstr>
      <vt:lpstr>The Market for Money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Westminster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Monetarist’s take on Fiscal Policy</dc:title>
  <dc:creator>Anyone</dc:creator>
  <cp:lastModifiedBy>Anyone</cp:lastModifiedBy>
  <cp:revision>5</cp:revision>
  <dcterms:created xsi:type="dcterms:W3CDTF">2015-05-12T17:07:24Z</dcterms:created>
  <dcterms:modified xsi:type="dcterms:W3CDTF">2015-05-12T17:18:41Z</dcterms:modified>
</cp:coreProperties>
</file>