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 smtClean="0"/>
              <a:t>The Austrian school of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is an offshoot of classical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advocates for a limited role for government in the economy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is associated with classical (not present day political) liberalism.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does not acknowledge the need for taxes and minimal intervention by the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1" dirty="0" smtClean="0"/>
              <a:t>generally</a:t>
            </a:r>
            <a:r>
              <a:rPr lang="en-US" sz="1800" b="0" dirty="0" smtClean="0"/>
              <a:t> does not don’t acknowledge macroeconomics existence</a:t>
            </a:r>
          </a:p>
          <a:p>
            <a:pPr marL="569913" lvl="1" indent="-28575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The appropriate unit of analysis is at the individual level</a:t>
            </a:r>
          </a:p>
          <a:p>
            <a:pPr marL="569913" lvl="1" indent="-28575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Austrians comment on macroeconomic issues</a:t>
            </a:r>
          </a:p>
          <a:p>
            <a:pPr marL="569913" lvl="1" indent="-28575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fiscal and monetary stimulus should not be perused </a:t>
            </a:r>
          </a:p>
          <a:p>
            <a:pPr lvl="2" indent="-347663">
              <a:buFont typeface="Wingdings" panose="05000000000000000000" pitchFamily="2" charset="2"/>
              <a:buChar char="§"/>
            </a:pPr>
            <a:r>
              <a:rPr lang="en-US" sz="1800" b="0" dirty="0" smtClean="0"/>
              <a:t>FP an MP are not a cure</a:t>
            </a:r>
          </a:p>
          <a:p>
            <a:pPr lvl="2" indent="-347663">
              <a:buFont typeface="Wingdings" panose="05000000000000000000" pitchFamily="2" charset="2"/>
              <a:buChar char="§"/>
            </a:pPr>
            <a:r>
              <a:rPr lang="en-US" sz="1800" b="0" dirty="0" smtClean="0"/>
              <a:t>FP and MP treat symptoms</a:t>
            </a:r>
          </a:p>
        </p:txBody>
      </p:sp>
    </p:spTree>
    <p:extLst>
      <p:ext uri="{BB962C8B-B14F-4D97-AF65-F5344CB8AC3E}">
        <p14:creationId xmlns:p14="http://schemas.microsoft.com/office/powerpoint/2010/main" val="1337267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00" lvl="1" indent="-292100">
              <a:buFont typeface="Arial" panose="020B0604020202020204" pitchFamily="34" charset="0"/>
              <a:buChar char="•"/>
            </a:pPr>
            <a:r>
              <a:rPr lang="en-US" sz="1800" b="0" dirty="0" smtClean="0"/>
              <a:t>Its solution for persistently high unemployment is the eliminate of policies that make wages and prices rigid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UI compensation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the minimum wage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pro-labor policy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pro-business policy 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public assistance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price controls in farm bills</a:t>
            </a:r>
          </a:p>
          <a:p>
            <a:pPr marL="571500" lvl="1" indent="-279400">
              <a:buFont typeface="Courier New" panose="02070309020205020404" pitchFamily="49" charset="0"/>
              <a:buChar char="o"/>
            </a:pPr>
            <a:r>
              <a:rPr lang="en-US" sz="1800" b="0" dirty="0" smtClean="0"/>
              <a:t>Interest rate targeting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692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Its solution for an inflationary gap is laissez faire, too.</a:t>
            </a:r>
          </a:p>
        </p:txBody>
      </p:sp>
    </p:spTree>
    <p:extLst>
      <p:ext uri="{BB962C8B-B14F-4D97-AF65-F5344CB8AC3E}">
        <p14:creationId xmlns:p14="http://schemas.microsoft.com/office/powerpoint/2010/main" val="2425778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Its solution for an inflationary gap is laissez faire, </a:t>
            </a:r>
            <a:r>
              <a:rPr lang="en-US" sz="1800" b="0" smtClean="0"/>
              <a:t>too.</a:t>
            </a:r>
            <a:endParaRPr lang="en-US" sz="1800" b="0" dirty="0" smtClean="0"/>
          </a:p>
        </p:txBody>
      </p:sp>
    </p:spTree>
    <p:extLst>
      <p:ext uri="{BB962C8B-B14F-4D97-AF65-F5344CB8AC3E}">
        <p14:creationId xmlns:p14="http://schemas.microsoft.com/office/powerpoint/2010/main" val="266954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19100" y="5068888"/>
            <a:ext cx="752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To Accompany “Economics:  Private and Public Choice 11th ed.”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        James Gwartney, Richard Stroup, Russell Sobel, &amp; David Macpherson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19100" y="5730875"/>
            <a:ext cx="583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Slides authored and animated by:  </a:t>
            </a:r>
            <a:br>
              <a:rPr kumimoji="0" lang="en-US" altLang="en-US" sz="1800" b="0">
                <a:solidFill>
                  <a:srgbClr val="010000"/>
                </a:solidFill>
              </a:rPr>
            </a:br>
            <a:r>
              <a:rPr kumimoji="0" lang="en-US" altLang="en-US" sz="1800" b="0">
                <a:solidFill>
                  <a:srgbClr val="010000"/>
                </a:solidFill>
              </a:rPr>
              <a:t>        James Gwartney, David Macpherson, &amp; Charles Skipton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00163" y="3668713"/>
            <a:ext cx="207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Full Length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  <a:r>
              <a:rPr kumimoji="0" lang="en-US" altLang="en-US" sz="1800" b="0">
                <a:solidFill>
                  <a:srgbClr val="010000"/>
                </a:solidFill>
              </a:rPr>
              <a:t>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02163" y="366712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75388" y="366712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295400" y="409575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Macro Only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594225" y="409575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267450" y="409575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79550" y="369888"/>
            <a:ext cx="6248400" cy="352425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034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9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9580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676400"/>
            <a:ext cx="3722688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7713" y="1676400"/>
            <a:ext cx="3722687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30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6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11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2629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2221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8122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9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304800"/>
            <a:ext cx="1905000" cy="59642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304800"/>
            <a:ext cx="5565775" cy="59642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141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815975"/>
            <a:ext cx="4089400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7563" y="815975"/>
            <a:ext cx="4090987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5763" y="3775075"/>
            <a:ext cx="4089400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563" y="3775075"/>
            <a:ext cx="4090987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41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3815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7620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815975"/>
            <a:ext cx="8332787" cy="576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303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en-US" dirty="0" smtClean="0">
                <a:solidFill>
                  <a:srgbClr val="080808"/>
                </a:solidFill>
              </a:rPr>
              <a:t>Austrian Economist’s take on </a:t>
            </a:r>
            <a:r>
              <a:rPr lang="en-US" altLang="en-US" dirty="0" smtClean="0">
                <a:solidFill>
                  <a:schemeClr val="tx1"/>
                </a:solidFill>
              </a:rPr>
              <a:t>Fiscal Policy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Austrian </a:t>
            </a:r>
            <a:r>
              <a:rPr lang="en-US" altLang="en-US" dirty="0">
                <a:solidFill>
                  <a:srgbClr val="080808"/>
                </a:solidFill>
              </a:rPr>
              <a:t>Economist’s take </a:t>
            </a:r>
            <a:r>
              <a:rPr lang="en-US" altLang="en-US" dirty="0" smtClean="0">
                <a:solidFill>
                  <a:srgbClr val="080808"/>
                </a:solidFill>
              </a:rPr>
              <a:t>on Fiscal </a:t>
            </a:r>
            <a:r>
              <a:rPr lang="en-US" altLang="en-US" dirty="0">
                <a:solidFill>
                  <a:srgbClr val="080808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PL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12 </a:t>
            </a: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    </a:t>
            </a: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15            </a:t>
            </a: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Y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>
                <a:solidFill>
                  <a:srgbClr val="080808"/>
                </a:solidFill>
              </a:rPr>
              <a:t>AD</a:t>
            </a:r>
            <a:endParaRPr kumimoji="1" lang="en-US" altLang="en-US" sz="1400" b="1" baseline="-25000">
              <a:solidFill>
                <a:srgbClr val="080808"/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dirty="0">
                <a:solidFill>
                  <a:srgbClr val="080808"/>
                </a:solidFill>
              </a:rPr>
              <a:t>SRAS</a:t>
            </a:r>
            <a:endParaRPr kumimoji="1" lang="en-US" altLang="en-US" sz="1400" b="1" baseline="-25000" dirty="0">
              <a:solidFill>
                <a:srgbClr val="080808"/>
              </a:solidFill>
            </a:endParaRPr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115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cxnSp>
        <p:nvCxnSpPr>
          <p:cNvPr id="77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FF0000"/>
                </a:solidFill>
                <a:cs typeface="Times New Roman" pitchFamily="18" charset="0"/>
              </a:rPr>
              <a:t>118</a:t>
            </a:r>
            <a:endParaRPr kumimoji="1" lang="en-US" altLang="en-US" sz="14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80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81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45799" y="2045026"/>
            <a:ext cx="1614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Doing nothing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in the short run</a:t>
            </a:r>
            <a:endParaRPr kumimoji="1" lang="en-US" b="1" i="1" dirty="0">
              <a:solidFill>
                <a:srgbClr val="010000"/>
              </a:solidFill>
            </a:endParaRPr>
          </a:p>
        </p:txBody>
      </p:sp>
      <p:sp>
        <p:nvSpPr>
          <p:cNvPr id="53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cxnSp>
        <p:nvCxnSpPr>
          <p:cNvPr id="54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0000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0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kumimoji="1" lang="en-US" altLang="en-US" sz="1400" b="1" dirty="0">
              <a:solidFill>
                <a:srgbClr val="080808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83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Austrian </a:t>
            </a:r>
            <a:r>
              <a:rPr lang="en-US" altLang="en-US" dirty="0">
                <a:solidFill>
                  <a:srgbClr val="080808"/>
                </a:solidFill>
              </a:rPr>
              <a:t>Economist’s take </a:t>
            </a:r>
            <a:r>
              <a:rPr lang="en-US" altLang="en-US" dirty="0" smtClean="0">
                <a:solidFill>
                  <a:srgbClr val="080808"/>
                </a:solidFill>
              </a:rPr>
              <a:t>on Fiscal </a:t>
            </a:r>
            <a:r>
              <a:rPr lang="en-US" altLang="en-US" dirty="0">
                <a:solidFill>
                  <a:srgbClr val="080808"/>
                </a:solidFill>
              </a:rPr>
              <a:t>Policy</a:t>
            </a:r>
          </a:p>
        </p:txBody>
      </p: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0"/>
            <a:ext cx="5429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i="1" dirty="0" smtClean="0">
                <a:solidFill>
                  <a:srgbClr val="080808"/>
                </a:solidFill>
                <a:cs typeface="Times New Roman" pitchFamily="18" charset="0"/>
              </a:rPr>
              <a:t>PL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12 </a:t>
            </a: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    </a:t>
            </a: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15            </a:t>
            </a: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Y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>
                <a:solidFill>
                  <a:srgbClr val="080808"/>
                </a:solidFill>
              </a:rPr>
              <a:t>AD</a:t>
            </a:r>
            <a:endParaRPr kumimoji="1" lang="en-US" altLang="en-US" sz="1400" b="1" baseline="-25000">
              <a:solidFill>
                <a:srgbClr val="080808"/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dirty="0">
                <a:solidFill>
                  <a:srgbClr val="080808"/>
                </a:solidFill>
              </a:rPr>
              <a:t>SRAS</a:t>
            </a:r>
            <a:endParaRPr kumimoji="1" lang="en-US" altLang="en-US" sz="1400" b="1" baseline="-25000" dirty="0">
              <a:solidFill>
                <a:srgbClr val="080808"/>
              </a:solidFill>
            </a:endParaRPr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10000">
                    <a:lumMod val="10000"/>
                    <a:lumOff val="90000"/>
                  </a:srgbClr>
                </a:solidFill>
                <a:cs typeface="Times New Roman" pitchFamily="18" charset="0"/>
              </a:rPr>
              <a:t>118</a:t>
            </a:r>
            <a:endParaRPr kumimoji="1" lang="en-US" altLang="en-US" sz="1400" dirty="0">
              <a:solidFill>
                <a:srgbClr val="010000">
                  <a:lumMod val="10000"/>
                  <a:lumOff val="90000"/>
                </a:srgbClr>
              </a:solidFill>
              <a:cs typeface="Times New Roman" pitchFamily="18" charset="0"/>
            </a:endParaRPr>
          </a:p>
        </p:txBody>
      </p:sp>
      <p:cxnSp>
        <p:nvCxnSpPr>
          <p:cNvPr id="31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115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2117374" y="1946768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FF0000"/>
                </a:solidFill>
                <a:cs typeface="Times New Roman" pitchFamily="18" charset="0"/>
              </a:rPr>
              <a:t>121</a:t>
            </a:r>
            <a:endParaRPr kumimoji="1" lang="en-US" altLang="en-US" sz="14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045799" y="2045026"/>
            <a:ext cx="1614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Doing nothing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in the short run</a:t>
            </a:r>
            <a:endParaRPr kumimoji="1" lang="en-US" b="1" i="1" dirty="0">
              <a:solidFill>
                <a:srgbClr val="010000"/>
              </a:solidFill>
            </a:endParaRPr>
          </a:p>
        </p:txBody>
      </p:sp>
      <p:sp>
        <p:nvSpPr>
          <p:cNvPr id="37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38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cxnSp>
        <p:nvCxnSpPr>
          <p:cNvPr id="39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chemeClr val="bg2">
                <a:lumMod val="10000"/>
                <a:lumOff val="90000"/>
              </a:schemeClr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AutoShape 1405"/>
          <p:cNvCxnSpPr>
            <a:cxnSpLocks noChangeAspect="1" noChangeShapeType="1"/>
          </p:cNvCxnSpPr>
          <p:nvPr/>
        </p:nvCxnSpPr>
        <p:spPr bwMode="auto">
          <a:xfrm flipH="1">
            <a:off x="2625665" y="1017219"/>
            <a:ext cx="3232150" cy="27209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0000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is still too high, firms bid up the prices of other production inputs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46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kumimoji="1" lang="en-US" altLang="en-US" sz="1400" b="1" dirty="0">
              <a:solidFill>
                <a:srgbClr val="080808"/>
              </a:solidFill>
              <a:cs typeface="Times New Roman" pitchFamily="18" charset="0"/>
            </a:endParaRPr>
          </a:p>
        </p:txBody>
      </p: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4"/>
          <p:cNvCxnSpPr>
            <a:cxnSpLocks noChangeShapeType="1"/>
          </p:cNvCxnSpPr>
          <p:nvPr/>
        </p:nvCxnSpPr>
        <p:spPr bwMode="auto">
          <a:xfrm flipH="1">
            <a:off x="2632695" y="2181434"/>
            <a:ext cx="1847088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8173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chemeClr val="bg2">
                <a:lumMod val="10000"/>
                <a:lumOff val="90000"/>
              </a:schemeClr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Austrian </a:t>
            </a:r>
            <a:r>
              <a:rPr lang="en-US" altLang="en-US" dirty="0">
                <a:solidFill>
                  <a:srgbClr val="080808"/>
                </a:solidFill>
              </a:rPr>
              <a:t>Economist’s take </a:t>
            </a:r>
            <a:r>
              <a:rPr lang="en-US" altLang="en-US" dirty="0" smtClean="0">
                <a:solidFill>
                  <a:srgbClr val="080808"/>
                </a:solidFill>
              </a:rPr>
              <a:t>on Fiscal </a:t>
            </a:r>
            <a:r>
              <a:rPr lang="en-US" altLang="en-US" dirty="0">
                <a:solidFill>
                  <a:srgbClr val="080808"/>
                </a:solidFill>
              </a:rPr>
              <a:t>Policy</a:t>
            </a:r>
          </a:p>
        </p:txBody>
      </p: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PL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>
                <a:solidFill>
                  <a:srgbClr val="080808"/>
                </a:solidFill>
              </a:rPr>
              <a:t>AD</a:t>
            </a:r>
            <a:endParaRPr kumimoji="1" lang="en-US" altLang="en-US" sz="1400" b="1" baseline="-25000">
              <a:solidFill>
                <a:srgbClr val="080808"/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dirty="0">
                <a:solidFill>
                  <a:srgbClr val="080808"/>
                </a:solidFill>
              </a:rPr>
              <a:t>SRAS</a:t>
            </a:r>
            <a:endParaRPr kumimoji="1" lang="en-US" altLang="en-US" sz="1400" b="1" baseline="-25000" dirty="0">
              <a:solidFill>
                <a:srgbClr val="080808"/>
              </a:solidFill>
            </a:endParaRPr>
          </a:p>
        </p:txBody>
      </p: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115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045799" y="2045026"/>
            <a:ext cx="1862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Worrying about 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higher price level</a:t>
            </a:r>
            <a:endParaRPr kumimoji="1" lang="en-US" b="1" i="1" dirty="0">
              <a:solidFill>
                <a:srgbClr val="010000"/>
              </a:solidFill>
            </a:endParaRPr>
          </a:p>
        </p:txBody>
      </p:sp>
      <p:cxnSp>
        <p:nvCxnSpPr>
          <p:cNvPr id="25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10000">
                    <a:lumMod val="10000"/>
                    <a:lumOff val="90000"/>
                  </a:srgbClr>
                </a:solidFill>
                <a:cs typeface="Times New Roman" pitchFamily="18" charset="0"/>
              </a:rPr>
              <a:t>118</a:t>
            </a:r>
            <a:endParaRPr kumimoji="1" lang="en-US" altLang="en-US" sz="1400" dirty="0">
              <a:solidFill>
                <a:srgbClr val="010000">
                  <a:lumMod val="10000"/>
                  <a:lumOff val="90000"/>
                </a:srgbClr>
              </a:solidFill>
              <a:cs typeface="Times New Roman" pitchFamily="18" charset="0"/>
            </a:endParaRPr>
          </a:p>
        </p:txBody>
      </p:sp>
      <p:sp>
        <p:nvSpPr>
          <p:cNvPr id="28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9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cxnSp>
        <p:nvCxnSpPr>
          <p:cNvPr id="31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4"/>
          <p:cNvCxnSpPr>
            <a:cxnSpLocks noChangeShapeType="1"/>
          </p:cNvCxnSpPr>
          <p:nvPr/>
        </p:nvCxnSpPr>
        <p:spPr bwMode="auto">
          <a:xfrm flipH="1" flipV="1">
            <a:off x="4442304" y="2449932"/>
            <a:ext cx="4572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AutoShape 1405"/>
          <p:cNvCxnSpPr>
            <a:cxnSpLocks noChangeShapeType="1"/>
          </p:cNvCxnSpPr>
          <p:nvPr/>
        </p:nvCxnSpPr>
        <p:spPr bwMode="auto">
          <a:xfrm flipH="1" flipV="1">
            <a:off x="2623503" y="1302035"/>
            <a:ext cx="3301998" cy="204585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still too high, firms bid up the prices of other production inputs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536340" y="55398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To prevent prices from rising, the Fed raises interest rates just enough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9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kumimoji="1" lang="en-US" altLang="en-US" sz="1400" b="1" dirty="0">
              <a:solidFill>
                <a:srgbClr val="080808"/>
              </a:solidFill>
              <a:cs typeface="Times New Roman" pitchFamily="18" charset="0"/>
            </a:endParaRPr>
          </a:p>
        </p:txBody>
      </p: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3023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4"/>
          <p:cNvCxnSpPr>
            <a:cxnSpLocks noChangeShapeType="1"/>
          </p:cNvCxnSpPr>
          <p:nvPr/>
        </p:nvCxnSpPr>
        <p:spPr bwMode="auto">
          <a:xfrm flipH="1" flipV="1">
            <a:off x="2621192" y="2306992"/>
            <a:ext cx="2060359" cy="0"/>
          </a:xfrm>
          <a:prstGeom prst="line">
            <a:avLst/>
          </a:prstGeom>
          <a:noFill/>
          <a:ln w="38100" algn="ctr">
            <a:solidFill>
              <a:schemeClr val="bg2">
                <a:lumMod val="10000"/>
                <a:lumOff val="90000"/>
              </a:schemeClr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AutoShape 1405"/>
          <p:cNvCxnSpPr>
            <a:cxnSpLocks noChangeAspect="1" noChangeShapeType="1"/>
          </p:cNvCxnSpPr>
          <p:nvPr/>
        </p:nvCxnSpPr>
        <p:spPr bwMode="auto">
          <a:xfrm flipH="1">
            <a:off x="2615274" y="1330101"/>
            <a:ext cx="3232150" cy="2720975"/>
          </a:xfrm>
          <a:prstGeom prst="straightConnector1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Line 333"/>
          <p:cNvSpPr>
            <a:spLocks noChangeShapeType="1"/>
          </p:cNvSpPr>
          <p:nvPr/>
        </p:nvSpPr>
        <p:spPr bwMode="auto">
          <a:xfrm>
            <a:off x="4685592" y="2306992"/>
            <a:ext cx="0" cy="1828800"/>
          </a:xfrm>
          <a:prstGeom prst="line">
            <a:avLst/>
          </a:prstGeom>
          <a:noFill/>
          <a:ln w="38100">
            <a:solidFill>
              <a:schemeClr val="bg2">
                <a:lumMod val="10000"/>
                <a:lumOff val="90000"/>
              </a:scheme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120839" y="213727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10000">
                    <a:lumMod val="10000"/>
                    <a:lumOff val="90000"/>
                  </a:srgbClr>
                </a:solidFill>
                <a:cs typeface="Times New Roman" pitchFamily="18" charset="0"/>
              </a:rPr>
              <a:t>118</a:t>
            </a:r>
            <a:endParaRPr kumimoji="1" lang="en-US" altLang="en-US" sz="1400" dirty="0">
              <a:solidFill>
                <a:srgbClr val="010000">
                  <a:lumMod val="10000"/>
                  <a:lumOff val="90000"/>
                </a:srgbClr>
              </a:solidFill>
              <a:cs typeface="Times New Roman" pitchFamily="18" charset="0"/>
            </a:endParaRPr>
          </a:p>
        </p:txBody>
      </p:sp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Austrian </a:t>
            </a:r>
            <a:r>
              <a:rPr lang="en-US" altLang="en-US" dirty="0">
                <a:solidFill>
                  <a:srgbClr val="080808"/>
                </a:solidFill>
              </a:rPr>
              <a:t>Economist’s take </a:t>
            </a:r>
            <a:r>
              <a:rPr lang="en-US" altLang="en-US" dirty="0" smtClean="0">
                <a:solidFill>
                  <a:srgbClr val="080808"/>
                </a:solidFill>
              </a:rPr>
              <a:t>on Fiscal </a:t>
            </a:r>
            <a:r>
              <a:rPr lang="en-US" altLang="en-US" dirty="0">
                <a:solidFill>
                  <a:srgbClr val="080808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PL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12 </a:t>
            </a: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    </a:t>
            </a: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15            </a:t>
            </a: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Y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>
                <a:solidFill>
                  <a:srgbClr val="080808"/>
                </a:solidFill>
              </a:rPr>
              <a:t>AD</a:t>
            </a:r>
            <a:endParaRPr kumimoji="1" lang="en-US" altLang="en-US" sz="1400" b="1" baseline="-25000">
              <a:solidFill>
                <a:srgbClr val="080808"/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dirty="0">
                <a:solidFill>
                  <a:srgbClr val="080808"/>
                </a:solidFill>
              </a:rPr>
              <a:t>SRAS</a:t>
            </a:r>
            <a:endParaRPr kumimoji="1" lang="en-US" altLang="en-US" sz="1400" b="1" baseline="-25000" dirty="0">
              <a:solidFill>
                <a:srgbClr val="080808"/>
              </a:solidFill>
            </a:endParaRPr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115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cxnSp>
        <p:nvCxnSpPr>
          <p:cNvPr id="77" name="Straight Connector 4"/>
          <p:cNvCxnSpPr>
            <a:cxnSpLocks noChangeShapeType="1"/>
          </p:cNvCxnSpPr>
          <p:nvPr/>
        </p:nvCxnSpPr>
        <p:spPr bwMode="auto">
          <a:xfrm flipH="1" flipV="1">
            <a:off x="2623895" y="3083780"/>
            <a:ext cx="150876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prstDash val="sysDot"/>
            <a:miter lim="800000"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Rectangle 14"/>
          <p:cNvSpPr>
            <a:spLocks noChangeArrowheads="1"/>
          </p:cNvSpPr>
          <p:nvPr/>
        </p:nvSpPr>
        <p:spPr bwMode="auto">
          <a:xfrm>
            <a:off x="2120839" y="2916596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FF0000"/>
                </a:solidFill>
                <a:cs typeface="Times New Roman" pitchFamily="18" charset="0"/>
              </a:rPr>
              <a:t>105</a:t>
            </a:r>
            <a:endParaRPr kumimoji="1" lang="en-US" altLang="en-US" sz="14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3965028" y="4132387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FF0000"/>
                </a:solidFill>
                <a:cs typeface="Times New Roman" pitchFamily="18" charset="0"/>
              </a:rPr>
              <a:t>11</a:t>
            </a:r>
            <a:endParaRPr kumimoji="1" lang="en-US" altLang="en-US" sz="14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2" name="Line 333"/>
          <p:cNvSpPr>
            <a:spLocks noChangeShapeType="1"/>
          </p:cNvSpPr>
          <p:nvPr/>
        </p:nvSpPr>
        <p:spPr bwMode="auto">
          <a:xfrm>
            <a:off x="4136811" y="3022737"/>
            <a:ext cx="0" cy="109728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045799" y="2045026"/>
            <a:ext cx="1862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Worrying about 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higher price level</a:t>
            </a:r>
            <a:endParaRPr kumimoji="1" lang="en-US" b="1" i="1" dirty="0">
              <a:solidFill>
                <a:srgbClr val="010000"/>
              </a:solidFill>
            </a:endParaRPr>
          </a:p>
        </p:txBody>
      </p:sp>
      <p:sp>
        <p:nvSpPr>
          <p:cNvPr id="34" name="Line 333"/>
          <p:cNvSpPr>
            <a:spLocks noChangeShapeType="1"/>
          </p:cNvSpPr>
          <p:nvPr/>
        </p:nvSpPr>
        <p:spPr bwMode="auto">
          <a:xfrm flipH="1">
            <a:off x="4498256" y="2456937"/>
            <a:ext cx="37190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35" name="Line 333"/>
          <p:cNvSpPr>
            <a:spLocks noChangeShapeType="1"/>
          </p:cNvSpPr>
          <p:nvPr/>
        </p:nvSpPr>
        <p:spPr bwMode="auto">
          <a:xfrm flipH="1">
            <a:off x="2635771" y="2456937"/>
            <a:ext cx="187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cxnSp>
        <p:nvCxnSpPr>
          <p:cNvPr id="36" name="AutoShape 1405"/>
          <p:cNvCxnSpPr>
            <a:cxnSpLocks noChangeAspect="1" noChangeShapeType="1"/>
          </p:cNvCxnSpPr>
          <p:nvPr/>
        </p:nvCxnSpPr>
        <p:spPr bwMode="auto">
          <a:xfrm flipH="1" flipV="1">
            <a:off x="2663764" y="2144593"/>
            <a:ext cx="3137045" cy="1943658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536340" y="5273102"/>
            <a:ext cx="7858360" cy="30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still too high, firms bid up the prices of other production inputs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536339" y="4981002"/>
            <a:ext cx="8439385" cy="2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Since </a:t>
            </a:r>
            <a:r>
              <a:rPr lang="en-US" altLang="en-US" sz="1800" i="1" dirty="0" smtClean="0">
                <a:solidFill>
                  <a:srgbClr val="FFB7B7"/>
                </a:solidFill>
                <a:cs typeface="Times New Roman" pitchFamily="18" charset="0"/>
              </a:rPr>
              <a:t>u </a:t>
            </a:r>
            <a:r>
              <a:rPr lang="en-US" altLang="en-US" sz="1800" dirty="0" smtClean="0">
                <a:solidFill>
                  <a:srgbClr val="FFB7B7"/>
                </a:solidFill>
                <a:cs typeface="Times New Roman" pitchFamily="18" charset="0"/>
              </a:rPr>
              <a:t>is too high, w is bid up by firms looking for scarce laborers</a:t>
            </a:r>
            <a:endParaRPr lang="en-US" altLang="en-US" sz="1800" dirty="0">
              <a:solidFill>
                <a:srgbClr val="FFB7B7"/>
              </a:solidFill>
              <a:cs typeface="Times New Roman" pitchFamily="18" charset="0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536340" y="5539802"/>
            <a:ext cx="8372148" cy="41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  <a:buFontTx/>
              <a:buChar char="•"/>
            </a:pPr>
            <a:r>
              <a:rPr lang="en-US" altLang="en-US" sz="1800" dirty="0" smtClean="0">
                <a:solidFill>
                  <a:srgbClr val="FF0000"/>
                </a:solidFill>
                <a:cs typeface="Times New Roman" pitchFamily="18" charset="0"/>
              </a:rPr>
              <a:t>To prevent prices from rising, the Fed usually raises interest rates TOO MUCH</a:t>
            </a:r>
            <a:endParaRPr lang="en-US" alt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9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kumimoji="1" lang="en-US" altLang="en-US" sz="1400" b="1" dirty="0">
              <a:solidFill>
                <a:srgbClr val="080808"/>
              </a:solidFill>
              <a:cs typeface="Times New Roman" pitchFamily="18" charset="0"/>
            </a:endParaRPr>
          </a:p>
        </p:txBody>
      </p: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41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21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Austrian </a:t>
            </a:r>
            <a:r>
              <a:rPr lang="en-US" altLang="en-US" dirty="0">
                <a:solidFill>
                  <a:srgbClr val="080808"/>
                </a:solidFill>
              </a:rPr>
              <a:t>Economist’s take </a:t>
            </a:r>
            <a:r>
              <a:rPr lang="en-US" altLang="en-US" dirty="0" smtClean="0">
                <a:solidFill>
                  <a:srgbClr val="080808"/>
                </a:solidFill>
              </a:rPr>
              <a:t>on Fiscal </a:t>
            </a:r>
            <a:r>
              <a:rPr lang="en-US" altLang="en-US" dirty="0">
                <a:solidFill>
                  <a:srgbClr val="080808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PL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12 </a:t>
            </a: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    </a:t>
            </a: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15            </a:t>
            </a: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Y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>
                <a:solidFill>
                  <a:srgbClr val="080808"/>
                </a:solidFill>
              </a:rPr>
              <a:t>AD</a:t>
            </a:r>
            <a:endParaRPr kumimoji="1" lang="en-US" altLang="en-US" sz="1400" b="1" baseline="-25000">
              <a:solidFill>
                <a:srgbClr val="080808"/>
              </a:solidFill>
            </a:endParaRPr>
          </a:p>
        </p:txBody>
      </p:sp>
      <p:sp>
        <p:nvSpPr>
          <p:cNvPr id="62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kumimoji="1" lang="en-US" altLang="en-US" sz="1400" b="1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dirty="0">
                <a:solidFill>
                  <a:srgbClr val="080808"/>
                </a:solidFill>
              </a:rPr>
              <a:t>SRAS</a:t>
            </a:r>
            <a:endParaRPr kumimoji="1" lang="en-US" altLang="en-US" sz="1400" b="1" baseline="-25000" dirty="0">
              <a:solidFill>
                <a:srgbClr val="080808"/>
              </a:solidFill>
            </a:endParaRPr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115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28" name="Line 333"/>
          <p:cNvSpPr>
            <a:spLocks noChangeShapeType="1"/>
          </p:cNvSpPr>
          <p:nvPr/>
        </p:nvSpPr>
        <p:spPr bwMode="auto">
          <a:xfrm flipH="1">
            <a:off x="2641974" y="2456937"/>
            <a:ext cx="224925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9" name="Line 333"/>
          <p:cNvSpPr>
            <a:spLocks noChangeShapeType="1"/>
          </p:cNvSpPr>
          <p:nvPr/>
        </p:nvSpPr>
        <p:spPr bwMode="auto">
          <a:xfrm>
            <a:off x="4870450" y="2449209"/>
            <a:ext cx="0" cy="4572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45799" y="2045026"/>
            <a:ext cx="1781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Doing nothing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over the long run</a:t>
            </a:r>
            <a:endParaRPr kumimoji="1" lang="en-US" b="1" i="1" dirty="0">
              <a:solidFill>
                <a:srgbClr val="01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624" y="5048958"/>
            <a:ext cx="8678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163"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dirty="0">
                <a:solidFill>
                  <a:srgbClr val="010000"/>
                </a:solidFill>
              </a:rPr>
              <a:t>In the absence of </a:t>
            </a:r>
            <a:r>
              <a:rPr kumimoji="1" lang="en-US" b="1" i="1" dirty="0">
                <a:solidFill>
                  <a:srgbClr val="010000"/>
                </a:solidFill>
              </a:rPr>
              <a:t>all</a:t>
            </a:r>
            <a:r>
              <a:rPr kumimoji="1" lang="en-US" dirty="0">
                <a:solidFill>
                  <a:srgbClr val="010000"/>
                </a:solidFill>
              </a:rPr>
              <a:t> government intervention, innovation </a:t>
            </a:r>
            <a:r>
              <a:rPr kumimoji="1" lang="en-US" dirty="0">
                <a:solidFill>
                  <a:srgbClr val="010000"/>
                </a:solidFill>
              </a:rPr>
              <a:t>is </a:t>
            </a:r>
            <a:r>
              <a:rPr kumimoji="1" lang="en-US" dirty="0">
                <a:solidFill>
                  <a:srgbClr val="010000"/>
                </a:solidFill>
              </a:rPr>
              <a:t>not inhibited by the Fed hiking interest rates. </a:t>
            </a:r>
            <a:r>
              <a:rPr kumimoji="1" lang="en-US" dirty="0">
                <a:solidFill>
                  <a:srgbClr val="080808"/>
                </a:solidFill>
              </a:rPr>
              <a:t>Allowing </a:t>
            </a:r>
            <a:r>
              <a:rPr kumimoji="1" lang="en-US" dirty="0">
                <a:solidFill>
                  <a:srgbClr val="080808"/>
                </a:solidFill>
              </a:rPr>
              <a:t>low unemployment to </a:t>
            </a:r>
            <a:r>
              <a:rPr kumimoji="1" lang="en-US" dirty="0">
                <a:solidFill>
                  <a:srgbClr val="080808"/>
                </a:solidFill>
              </a:rPr>
              <a:t>persist</a:t>
            </a:r>
          </a:p>
        </p:txBody>
      </p:sp>
    </p:spTree>
    <p:extLst>
      <p:ext uri="{BB962C8B-B14F-4D97-AF65-F5344CB8AC3E}">
        <p14:creationId xmlns:p14="http://schemas.microsoft.com/office/powerpoint/2010/main" val="262507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333"/>
          <p:cNvSpPr>
            <a:spLocks noChangeShapeType="1"/>
          </p:cNvSpPr>
          <p:nvPr/>
        </p:nvSpPr>
        <p:spPr bwMode="auto">
          <a:xfrm>
            <a:off x="4870450" y="2449209"/>
            <a:ext cx="0" cy="166666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93675" y="142875"/>
            <a:ext cx="87693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80808"/>
              </a:buClr>
            </a:pPr>
            <a:r>
              <a:rPr lang="en-US" altLang="en-US" dirty="0" smtClean="0">
                <a:solidFill>
                  <a:srgbClr val="080808"/>
                </a:solidFill>
              </a:rPr>
              <a:t>Austrian Economist’s </a:t>
            </a:r>
            <a:r>
              <a:rPr lang="en-US" altLang="en-US" dirty="0">
                <a:solidFill>
                  <a:srgbClr val="080808"/>
                </a:solidFill>
              </a:rPr>
              <a:t>take </a:t>
            </a:r>
            <a:r>
              <a:rPr lang="en-US" altLang="en-US" dirty="0" smtClean="0">
                <a:solidFill>
                  <a:srgbClr val="080808"/>
                </a:solidFill>
              </a:rPr>
              <a:t>on Fiscal </a:t>
            </a:r>
            <a:r>
              <a:rPr lang="en-US" altLang="en-US" dirty="0">
                <a:solidFill>
                  <a:srgbClr val="080808"/>
                </a:solidFill>
              </a:rPr>
              <a:t>Policy</a:t>
            </a:r>
          </a:p>
        </p:txBody>
      </p:sp>
      <p:cxnSp>
        <p:nvCxnSpPr>
          <p:cNvPr id="52" name="AutoShape 1405"/>
          <p:cNvCxnSpPr>
            <a:cxnSpLocks noChangeShapeType="1"/>
          </p:cNvCxnSpPr>
          <p:nvPr/>
        </p:nvCxnSpPr>
        <p:spPr bwMode="auto">
          <a:xfrm>
            <a:off x="4486825" y="915475"/>
            <a:ext cx="0" cy="3200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AutoShape 1405"/>
          <p:cNvCxnSpPr>
            <a:cxnSpLocks noChangeShapeType="1"/>
          </p:cNvCxnSpPr>
          <p:nvPr/>
        </p:nvCxnSpPr>
        <p:spPr bwMode="auto">
          <a:xfrm>
            <a:off x="2614697" y="4125400"/>
            <a:ext cx="3452813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AutoShape 1405"/>
          <p:cNvCxnSpPr>
            <a:cxnSpLocks noChangeShapeType="1"/>
          </p:cNvCxnSpPr>
          <p:nvPr/>
        </p:nvCxnSpPr>
        <p:spPr bwMode="auto">
          <a:xfrm>
            <a:off x="2621192" y="780537"/>
            <a:ext cx="0" cy="3352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124304" y="13695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PL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4308704" y="4133337"/>
            <a:ext cx="195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12 </a:t>
            </a: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    </a:t>
            </a:r>
            <a:r>
              <a:rPr kumimoji="1" lang="en-US" altLang="en-US" sz="1400" dirty="0">
                <a:solidFill>
                  <a:srgbClr val="080808"/>
                </a:solidFill>
                <a:cs typeface="Times New Roman" pitchFamily="18" charset="0"/>
              </a:rPr>
              <a:t>15            </a:t>
            </a:r>
            <a:r>
              <a:rPr kumimoji="1" lang="en-US" altLang="en-US" sz="1400" i="1" dirty="0">
                <a:solidFill>
                  <a:srgbClr val="080808"/>
                </a:solidFill>
                <a:cs typeface="Times New Roman" pitchFamily="18" charset="0"/>
              </a:rPr>
              <a:t>Y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 rot="1860000">
            <a:off x="5653317" y="2799837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>
                <a:solidFill>
                  <a:srgbClr val="080808"/>
                </a:solidFill>
              </a:rPr>
              <a:t>AD</a:t>
            </a:r>
            <a:endParaRPr kumimoji="1" lang="en-US" altLang="en-US" sz="1400" b="1" baseline="-25000">
              <a:solidFill>
                <a:srgbClr val="080808"/>
              </a:solidFill>
            </a:endParaRPr>
          </a:p>
        </p:txBody>
      </p:sp>
      <p:sp>
        <p:nvSpPr>
          <p:cNvPr id="64" name="Text Box 20"/>
          <p:cNvSpPr txBox="1">
            <a:spLocks noChangeArrowheads="1"/>
          </p:cNvSpPr>
          <p:nvPr/>
        </p:nvSpPr>
        <p:spPr bwMode="auto">
          <a:xfrm rot="19200000">
            <a:off x="5332642" y="1480625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dirty="0">
                <a:solidFill>
                  <a:srgbClr val="080808"/>
                </a:solidFill>
              </a:rPr>
              <a:t>SRAS</a:t>
            </a:r>
            <a:endParaRPr kumimoji="1" lang="en-US" altLang="en-US" sz="1400" b="1" baseline="-25000" dirty="0">
              <a:solidFill>
                <a:srgbClr val="080808"/>
              </a:solidFill>
            </a:endParaRPr>
          </a:p>
        </p:txBody>
      </p:sp>
      <p:cxnSp>
        <p:nvCxnSpPr>
          <p:cNvPr id="66" name="AutoShape 1405"/>
          <p:cNvCxnSpPr>
            <a:cxnSpLocks noChangeAspect="1" noChangeShapeType="1"/>
          </p:cNvCxnSpPr>
          <p:nvPr/>
        </p:nvCxnSpPr>
        <p:spPr bwMode="auto">
          <a:xfrm flipH="1">
            <a:off x="2958180" y="1596512"/>
            <a:ext cx="2933291" cy="248458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405"/>
          <p:cNvCxnSpPr>
            <a:cxnSpLocks noChangeShapeType="1"/>
          </p:cNvCxnSpPr>
          <p:nvPr/>
        </p:nvCxnSpPr>
        <p:spPr bwMode="auto">
          <a:xfrm>
            <a:off x="2623501" y="1017219"/>
            <a:ext cx="3302000" cy="210343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14"/>
          <p:cNvSpPr>
            <a:spLocks noChangeArrowheads="1"/>
          </p:cNvSpPr>
          <p:nvPr/>
        </p:nvSpPr>
        <p:spPr bwMode="auto">
          <a:xfrm>
            <a:off x="2124304" y="2296601"/>
            <a:ext cx="54292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dirty="0" smtClean="0">
                <a:solidFill>
                  <a:srgbClr val="080808"/>
                </a:solidFill>
                <a:cs typeface="Times New Roman" pitchFamily="18" charset="0"/>
              </a:rPr>
              <a:t>115</a:t>
            </a:r>
            <a:endParaRPr kumimoji="1" lang="en-US" altLang="en-US" sz="1400" dirty="0">
              <a:solidFill>
                <a:srgbClr val="080808"/>
              </a:solidFill>
              <a:cs typeface="Times New Roman" pitchFamily="18" charset="0"/>
            </a:endParaRPr>
          </a:p>
        </p:txBody>
      </p:sp>
      <p:cxnSp>
        <p:nvCxnSpPr>
          <p:cNvPr id="78" name="AutoShape 1405"/>
          <p:cNvCxnSpPr>
            <a:cxnSpLocks noChangeShapeType="1"/>
          </p:cNvCxnSpPr>
          <p:nvPr/>
        </p:nvCxnSpPr>
        <p:spPr bwMode="auto">
          <a:xfrm flipH="1">
            <a:off x="4868573" y="951193"/>
            <a:ext cx="1" cy="318459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Line 333"/>
          <p:cNvSpPr>
            <a:spLocks noChangeShapeType="1"/>
          </p:cNvSpPr>
          <p:nvPr/>
        </p:nvSpPr>
        <p:spPr bwMode="auto">
          <a:xfrm flipH="1">
            <a:off x="2641974" y="2456937"/>
            <a:ext cx="224925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9" name="Line 333"/>
          <p:cNvSpPr>
            <a:spLocks noChangeShapeType="1"/>
          </p:cNvSpPr>
          <p:nvPr/>
        </p:nvSpPr>
        <p:spPr bwMode="auto">
          <a:xfrm>
            <a:off x="4870450" y="2449209"/>
            <a:ext cx="0" cy="4572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1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45799" y="2045026"/>
            <a:ext cx="1781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Doing nothing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i="1" dirty="0">
                <a:solidFill>
                  <a:srgbClr val="010000"/>
                </a:solidFill>
              </a:rPr>
              <a:t>over the long run</a:t>
            </a:r>
            <a:endParaRPr kumimoji="1" lang="en-US" b="1" i="1" dirty="0">
              <a:solidFill>
                <a:srgbClr val="01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625" y="5048958"/>
            <a:ext cx="867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163"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dirty="0">
                <a:solidFill>
                  <a:srgbClr val="010000"/>
                </a:solidFill>
              </a:rPr>
              <a:t>In the absence of </a:t>
            </a:r>
            <a:r>
              <a:rPr kumimoji="1" lang="en-US" b="1" i="1" dirty="0">
                <a:solidFill>
                  <a:srgbClr val="010000"/>
                </a:solidFill>
              </a:rPr>
              <a:t>all</a:t>
            </a:r>
            <a:r>
              <a:rPr kumimoji="1" lang="en-US" dirty="0">
                <a:solidFill>
                  <a:srgbClr val="010000"/>
                </a:solidFill>
              </a:rPr>
              <a:t> government intervention, innovation is not inhibited by the Fed hiking interest rates. </a:t>
            </a:r>
            <a:r>
              <a:rPr kumimoji="1" lang="en-US" dirty="0">
                <a:solidFill>
                  <a:srgbClr val="080808"/>
                </a:solidFill>
              </a:rPr>
              <a:t>Allowing </a:t>
            </a:r>
            <a:r>
              <a:rPr kumimoji="1" lang="en-US" dirty="0">
                <a:solidFill>
                  <a:srgbClr val="080808"/>
                </a:solidFill>
              </a:rPr>
              <a:t>low unemployment to persist</a:t>
            </a:r>
          </a:p>
          <a:p>
            <a:pPr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Times New Roman" panose="02020603050405020304" pitchFamily="18" charset="0"/>
              <a:buChar char="‒"/>
            </a:pPr>
            <a:r>
              <a:rPr kumimoji="1" lang="en-US" b="1" dirty="0">
                <a:solidFill>
                  <a:srgbClr val="FF0000"/>
                </a:solidFill>
              </a:rPr>
              <a:t>drives cost-saving innovation</a:t>
            </a:r>
          </a:p>
          <a:p>
            <a:pPr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Times New Roman" panose="02020603050405020304" pitchFamily="18" charset="0"/>
              <a:buChar char="‒"/>
            </a:pPr>
            <a:r>
              <a:rPr kumimoji="1" lang="en-US" b="1" dirty="0">
                <a:solidFill>
                  <a:srgbClr val="FF0000"/>
                </a:solidFill>
              </a:rPr>
              <a:t>firms employ individuals who find creative ways to lower </a:t>
            </a:r>
            <a:r>
              <a:rPr kumimoji="1" lang="en-US" b="1" dirty="0">
                <a:solidFill>
                  <a:srgbClr val="FF0000"/>
                </a:solidFill>
              </a:rPr>
              <a:t>costs</a:t>
            </a:r>
            <a:endParaRPr kumimoji="1" lang="en-US" b="1" dirty="0">
              <a:solidFill>
                <a:srgbClr val="FF0000"/>
              </a:solidFill>
            </a:endParaRPr>
          </a:p>
          <a:p>
            <a:pPr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Times New Roman" panose="02020603050405020304" pitchFamily="18" charset="0"/>
              <a:buChar char="‒"/>
            </a:pPr>
            <a:r>
              <a:rPr kumimoji="1" lang="en-US" b="1" dirty="0">
                <a:solidFill>
                  <a:srgbClr val="FF0000"/>
                </a:solidFill>
              </a:rPr>
              <a:t>Greater entrepreneurialism and </a:t>
            </a:r>
            <a:r>
              <a:rPr kumimoji="1" lang="en-US" b="1" dirty="0">
                <a:solidFill>
                  <a:srgbClr val="FF0000"/>
                </a:solidFill>
              </a:rPr>
              <a:t>technology raises LRAS</a:t>
            </a:r>
            <a:endParaRPr kumimoji="1" lang="en-US" b="1" dirty="0">
              <a:solidFill>
                <a:srgbClr val="FF0000"/>
              </a:solidFill>
            </a:endParaRPr>
          </a:p>
          <a:p>
            <a:pPr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Times New Roman" panose="02020603050405020304" pitchFamily="18" charset="0"/>
              <a:buChar char="‒"/>
            </a:pPr>
            <a:r>
              <a:rPr kumimoji="1" lang="en-US" b="1" i="1" dirty="0">
                <a:solidFill>
                  <a:srgbClr val="FF0000"/>
                </a:solidFill>
              </a:rPr>
              <a:t>u</a:t>
            </a:r>
            <a:r>
              <a:rPr kumimoji="1" lang="en-US" b="1" dirty="0">
                <a:solidFill>
                  <a:srgbClr val="FF0000"/>
                </a:solidFill>
              </a:rPr>
              <a:t> rises to just equal </a:t>
            </a:r>
            <a:r>
              <a:rPr kumimoji="1" lang="en-US" b="1" i="1" dirty="0">
                <a:solidFill>
                  <a:srgbClr val="FF0000"/>
                </a:solidFill>
              </a:rPr>
              <a:t>u</a:t>
            </a:r>
            <a:r>
              <a:rPr kumimoji="1" lang="en-US" b="1" i="1" baseline="-25000" dirty="0">
                <a:solidFill>
                  <a:srgbClr val="FF0000"/>
                </a:solidFill>
              </a:rPr>
              <a:t>n</a:t>
            </a:r>
            <a:r>
              <a:rPr kumimoji="1" lang="en-US" b="1" dirty="0">
                <a:solidFill>
                  <a:srgbClr val="FF0000"/>
                </a:solidFill>
              </a:rPr>
              <a:t> as workers are replaced by labor-saving </a:t>
            </a:r>
            <a:r>
              <a:rPr kumimoji="1" lang="en-US" b="1" dirty="0">
                <a:solidFill>
                  <a:srgbClr val="FF0000"/>
                </a:solidFill>
              </a:rPr>
              <a:t>technologies</a:t>
            </a:r>
            <a:endParaRPr kumimoji="1" lang="en-US" sz="2800" b="1" dirty="0">
              <a:solidFill>
                <a:srgbClr val="010000"/>
              </a:solidFill>
            </a:endParaRPr>
          </a:p>
        </p:txBody>
      </p:sp>
      <p:sp>
        <p:nvSpPr>
          <p:cNvPr id="20" name="Rectangle 58"/>
          <p:cNvSpPr>
            <a:spLocks noChangeArrowheads="1"/>
          </p:cNvSpPr>
          <p:nvPr/>
        </p:nvSpPr>
        <p:spPr bwMode="auto">
          <a:xfrm>
            <a:off x="4340185" y="699575"/>
            <a:ext cx="6794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LRAS</a:t>
            </a:r>
            <a:endParaRPr kumimoji="1" lang="en-US" altLang="en-US" sz="1400" b="1" dirty="0">
              <a:solidFill>
                <a:srgbClr val="080808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1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1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wart_temp1">
  <a:themeElements>
    <a:clrScheme name="1_gwart_temp1 4">
      <a:dk1>
        <a:srgbClr val="080808"/>
      </a:dk1>
      <a:lt1>
        <a:srgbClr val="FFFFFF"/>
      </a:lt1>
      <a:dk2>
        <a:srgbClr val="030387"/>
      </a:dk2>
      <a:lt2>
        <a:srgbClr val="010000"/>
      </a:lt2>
      <a:accent1>
        <a:srgbClr val="008080"/>
      </a:accent1>
      <a:accent2>
        <a:srgbClr val="FF0000"/>
      </a:accent2>
      <a:accent3>
        <a:srgbClr val="FFFFFF"/>
      </a:accent3>
      <a:accent4>
        <a:srgbClr val="060606"/>
      </a:accent4>
      <a:accent5>
        <a:srgbClr val="AAC0C0"/>
      </a:accent5>
      <a:accent6>
        <a:srgbClr val="E70000"/>
      </a:accent6>
      <a:hlink>
        <a:srgbClr val="0000FF"/>
      </a:hlink>
      <a:folHlink>
        <a:srgbClr val="009999"/>
      </a:folHlink>
    </a:clrScheme>
    <a:fontScheme name="1_gwart_temp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gwart_temp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wart_temp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4">
        <a:dk1>
          <a:srgbClr val="080808"/>
        </a:dk1>
        <a:lt1>
          <a:srgbClr val="FFFFFF"/>
        </a:lt1>
        <a:dk2>
          <a:srgbClr val="030387"/>
        </a:dk2>
        <a:lt2>
          <a:srgbClr val="010000"/>
        </a:lt2>
        <a:accent1>
          <a:srgbClr val="008080"/>
        </a:accent1>
        <a:accent2>
          <a:srgbClr val="FF0000"/>
        </a:accent2>
        <a:accent3>
          <a:srgbClr val="FFFFFF"/>
        </a:accent3>
        <a:accent4>
          <a:srgbClr val="060606"/>
        </a:accent4>
        <a:accent5>
          <a:srgbClr val="AAC0C0"/>
        </a:accent5>
        <a:accent6>
          <a:srgbClr val="E70000"/>
        </a:accent6>
        <a:hlink>
          <a:srgbClr val="00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515</Words>
  <Application>Microsoft Office PowerPoint</Application>
  <PresentationFormat>On-screen Show (4:3)</PresentationFormat>
  <Paragraphs>106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1_gwart_temp1</vt:lpstr>
      <vt:lpstr>Austrian Economist’s take on Fiscal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Anyone</cp:lastModifiedBy>
  <cp:revision>4</cp:revision>
  <dcterms:created xsi:type="dcterms:W3CDTF">2015-05-12T17:07:24Z</dcterms:created>
  <dcterms:modified xsi:type="dcterms:W3CDTF">2015-05-12T17:16:49Z</dcterms:modified>
</cp:coreProperties>
</file>