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F0992-9609-4607-B0A3-D8417B2D3DD2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66C16-4AD7-4CC6-8602-55A86CF2C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85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1" lang="en-US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 Chicago School</a:t>
            </a:r>
            <a:r>
              <a:rPr kumimoji="1" lang="en-US" sz="1200" b="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-- </a:t>
            </a:r>
            <a:r>
              <a:rPr lang="en-US" altLang="en-US" sz="1800" b="0" dirty="0" smtClean="0"/>
              <a:t>The </a:t>
            </a:r>
            <a:r>
              <a:rPr lang="en-US" altLang="en-US" sz="1800" i="1" dirty="0" smtClean="0">
                <a:solidFill>
                  <a:schemeClr val="tx1"/>
                </a:solidFill>
              </a:rPr>
              <a:t>New Classical</a:t>
            </a:r>
            <a:r>
              <a:rPr lang="en-US" altLang="en-US" sz="1800" b="0" dirty="0" smtClean="0"/>
              <a:t> view stresses that: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Debt financing substitutes higher future taxes for lower current taxes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Thus, budget deficits affect the timing of taxes</a:t>
            </a:r>
            <a:r>
              <a:rPr lang="en-US" altLang="en-US" sz="1800" b="0" i="1" dirty="0" smtClean="0"/>
              <a:t> not </a:t>
            </a:r>
            <a:r>
              <a:rPr lang="en-US" altLang="en-US" sz="1800" b="0" dirty="0" smtClean="0"/>
              <a:t>their magnitude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 i="0" dirty="0" smtClean="0">
                <a:solidFill>
                  <a:schemeClr val="tx1"/>
                </a:solidFill>
              </a:rPr>
              <a:t>w</a:t>
            </a:r>
            <a:r>
              <a:rPr lang="en-US" altLang="en-US" sz="1800" b="0" dirty="0" smtClean="0"/>
              <a:t>hen debt is substituted for taxes: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People save the increased income to pay higher future taxes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Hence, budget deficits do not stimulate AD</a:t>
            </a:r>
            <a:endParaRPr lang="en-US" altLang="en-US" sz="1800" i="1" dirty="0" smtClean="0"/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The real interest rate is unaffected by deficits as people save more in order to pay the higher future taxes.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Fiscal policy is completely impotent because it does not affect output, employment, or real interest rates</a:t>
            </a:r>
          </a:p>
        </p:txBody>
      </p:sp>
    </p:spTree>
    <p:extLst>
      <p:ext uri="{BB962C8B-B14F-4D97-AF65-F5344CB8AC3E}">
        <p14:creationId xmlns:p14="http://schemas.microsoft.com/office/powerpoint/2010/main" val="874042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1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307A5F5F-0E4C-42C9-9462-F349D04A0315}" type="datetime1">
              <a:rPr kumimoji="0" lang="en-US" altLang="en-US" sz="1200" b="0">
                <a:solidFill>
                  <a:schemeClr val="tx1"/>
                </a:solidFill>
              </a:rPr>
              <a:pPr algn="r"/>
              <a:t>5/12/2015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0179" name="Rectangle 13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 anchor="b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13B25057-81B9-4DA5-8543-EBCB893F5318}" type="slidenum">
              <a:rPr kumimoji="0" lang="en-US" altLang="en-US" sz="1200" b="0">
                <a:solidFill>
                  <a:schemeClr val="tx1"/>
                </a:solidFill>
              </a:rPr>
              <a:pPr algn="r"/>
              <a:t>3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70601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1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9141381C-3267-4D21-B1DD-1E32322963E4}" type="datetime1">
              <a:rPr kumimoji="0" lang="en-US" altLang="en-US" sz="1200" b="0">
                <a:solidFill>
                  <a:schemeClr val="tx1"/>
                </a:solidFill>
              </a:rPr>
              <a:pPr algn="r"/>
              <a:t>5/12/2015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1203" name="Rectangle 13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 anchor="b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EA7772A8-55AC-44CE-9C63-35ACC93A5D3E}" type="slidenum">
              <a:rPr kumimoji="0" lang="en-US" altLang="en-US" sz="1200" b="0">
                <a:solidFill>
                  <a:schemeClr val="tx1"/>
                </a:solidFill>
              </a:rPr>
              <a:pPr algn="r"/>
              <a:t>4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18197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1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EC10313D-3143-4B9B-98DE-832BD7E41DA9}" type="datetime1">
              <a:rPr kumimoji="0" lang="en-US" altLang="en-US" sz="1200" b="0">
                <a:solidFill>
                  <a:schemeClr val="tx1"/>
                </a:solidFill>
              </a:rPr>
              <a:pPr algn="r"/>
              <a:t>5/12/2015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2227" name="Rectangle 13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 anchor="b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3B4EAD4D-FEAD-4E8D-841C-3B92569897A4}" type="slidenum">
              <a:rPr kumimoji="0" lang="en-US" altLang="en-US" sz="1200" b="0">
                <a:solidFill>
                  <a:schemeClr val="tx1"/>
                </a:solidFill>
              </a:rPr>
              <a:pPr algn="r"/>
              <a:t>5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2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87242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1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5F1D03BF-65B7-4C11-AE8A-DB09B658B0FD}" type="datetime1">
              <a:rPr kumimoji="0" lang="en-US" altLang="en-US" sz="1200" b="0">
                <a:solidFill>
                  <a:schemeClr val="tx1"/>
                </a:solidFill>
              </a:rPr>
              <a:pPr algn="r"/>
              <a:t>5/12/2015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3251" name="Rectangle 13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 anchor="b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ED14A91B-145E-4E0B-8E7D-DC05405833E5}" type="slidenum">
              <a:rPr kumimoji="0" lang="en-US" altLang="en-US" sz="1200" b="0">
                <a:solidFill>
                  <a:schemeClr val="tx1"/>
                </a:solidFill>
              </a:rPr>
              <a:pPr algn="r"/>
              <a:t>6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046702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Changes in marginal tax rates may exert an impact on AS because the changes will influence the relative attractiveness of productive activity in comparison to leisure and tax avoidance.</a:t>
            </a:r>
          </a:p>
          <a:p>
            <a:endParaRPr lang="en-US" dirty="0" smtClean="0"/>
          </a:p>
          <a:p>
            <a:r>
              <a:rPr lang="en-US" dirty="0" smtClean="0"/>
              <a:t>Impact of supply-side effects: </a:t>
            </a:r>
          </a:p>
          <a:p>
            <a:endParaRPr lang="en-US" dirty="0" smtClean="0"/>
          </a:p>
          <a:p>
            <a:r>
              <a:rPr lang="en-US" dirty="0" smtClean="0"/>
              <a:t>Usually take place over a lengthy time period. </a:t>
            </a:r>
          </a:p>
          <a:p>
            <a:endParaRPr lang="en-US" dirty="0" smtClean="0"/>
          </a:p>
          <a:p>
            <a:r>
              <a:rPr lang="en-US" dirty="0" smtClean="0"/>
              <a:t>There is some evidence that countries with high taxes grow more slowly—France versus United Kingdom. </a:t>
            </a:r>
          </a:p>
          <a:p>
            <a:endParaRPr lang="en-US" dirty="0" smtClean="0"/>
          </a:p>
          <a:p>
            <a:r>
              <a:rPr lang="en-US" dirty="0" smtClean="0"/>
              <a:t>There is evidence they are important for taxpayers facing extremely high tax rates – say rates of 40 percent or above.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01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24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6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9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0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8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5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4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1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9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7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30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19100" y="5068888"/>
            <a:ext cx="7524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To Accompany “Economics:  Private and Public Choice 11th ed.”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        James Gwartney, Richard Stroup, Russell Sobel, &amp; David Macpherson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19100" y="5730875"/>
            <a:ext cx="5835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Slides authored and animated by:  </a:t>
            </a:r>
            <a:br>
              <a:rPr kumimoji="0" lang="en-US" altLang="en-US" sz="1800" b="0">
                <a:solidFill>
                  <a:srgbClr val="010000"/>
                </a:solidFill>
              </a:rPr>
            </a:br>
            <a:r>
              <a:rPr kumimoji="0" lang="en-US" altLang="en-US" sz="1800" b="0">
                <a:solidFill>
                  <a:srgbClr val="010000"/>
                </a:solidFill>
              </a:rPr>
              <a:t>        James Gwartney, David Macpherson, &amp; Charles Skipton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300163" y="3668713"/>
            <a:ext cx="2076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>
                <a:solidFill>
                  <a:srgbClr val="010000"/>
                </a:solidFill>
              </a:rPr>
              <a:t>Full Length</a:t>
            </a:r>
            <a:r>
              <a:rPr kumimoji="0" lang="en-US" altLang="en-US" sz="1800" b="0">
                <a:solidFill>
                  <a:srgbClr val="010000"/>
                </a:solidFill>
              </a:rPr>
              <a:t> Text </a:t>
            </a:r>
            <a:r>
              <a:rPr kumimoji="0" lang="en-US" altLang="en-US" sz="1800" b="0">
                <a:solidFill>
                  <a:srgbClr val="010000"/>
                </a:solidFill>
                <a:cs typeface="Times New Roman" pitchFamily="18" charset="0"/>
              </a:rPr>
              <a:t>—</a:t>
            </a:r>
            <a:r>
              <a:rPr kumimoji="0" lang="en-US" altLang="en-US" sz="1800" b="0">
                <a:solidFill>
                  <a:srgbClr val="010000"/>
                </a:solidFill>
              </a:rPr>
              <a:t>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602163" y="3667125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Part: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6275388" y="3667125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Chapter:</a:t>
            </a: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295400" y="409575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>
                <a:solidFill>
                  <a:srgbClr val="010000"/>
                </a:solidFill>
              </a:rPr>
              <a:t>Macro Only</a:t>
            </a:r>
            <a:r>
              <a:rPr kumimoji="0" lang="en-US" altLang="en-US" sz="1800" b="0">
                <a:solidFill>
                  <a:srgbClr val="010000"/>
                </a:solidFill>
              </a:rPr>
              <a:t> Text </a:t>
            </a:r>
            <a:r>
              <a:rPr kumimoji="0" lang="en-US" altLang="en-US" sz="1800" b="0">
                <a:solidFill>
                  <a:srgbClr val="010000"/>
                </a:solidFill>
                <a:cs typeface="Times New Roman" pitchFamily="18" charset="0"/>
              </a:rPr>
              <a:t>—</a:t>
            </a: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4594225" y="409575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Part: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6267450" y="4095750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Chapter:</a:t>
            </a:r>
          </a:p>
        </p:txBody>
      </p:sp>
      <p:sp>
        <p:nvSpPr>
          <p:cNvPr id="79974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479550" y="369888"/>
            <a:ext cx="6248400" cy="352425"/>
          </a:xfrm>
        </p:spPr>
        <p:txBody>
          <a:bodyPr anchor="b"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0124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37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3168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2625" y="1676400"/>
            <a:ext cx="3722688" cy="4592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7713" y="1676400"/>
            <a:ext cx="3722687" cy="4592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970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85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7144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49610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04643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4747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229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304800"/>
            <a:ext cx="1905000" cy="59642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2625" y="304800"/>
            <a:ext cx="5565775" cy="59642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2997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09613" y="76200"/>
            <a:ext cx="7596187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5763" y="815975"/>
            <a:ext cx="4089400" cy="2806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7563" y="815975"/>
            <a:ext cx="4090987" cy="2806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85763" y="3775075"/>
            <a:ext cx="4089400" cy="2808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7563" y="3775075"/>
            <a:ext cx="4090987" cy="2808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9703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11036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3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9613" y="7620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5763" y="815975"/>
            <a:ext cx="8332787" cy="576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2196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2pPr>
      <a:lvl3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3pPr>
      <a:lvl4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4pPr>
      <a:lvl5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5pPr>
      <a:lvl6pPr marL="4572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60000"/>
              </a:lnSpc>
              <a:spcBef>
                <a:spcPct val="20000"/>
              </a:spcBef>
            </a:pPr>
            <a:r>
              <a:rPr lang="en-US" altLang="en-US" dirty="0" smtClean="0">
                <a:solidFill>
                  <a:schemeClr val="tx1"/>
                </a:solidFill>
              </a:rPr>
              <a:t>Supply-side’s take on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667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Jill Student</a:t>
            </a:r>
          </a:p>
          <a:p>
            <a:r>
              <a:rPr lang="en-US" dirty="0" smtClean="0"/>
              <a:t>Jack </a:t>
            </a:r>
            <a:r>
              <a:rPr lang="en-US" dirty="0" err="1" smtClean="0"/>
              <a:t>Deskoccupier</a:t>
            </a:r>
            <a:endParaRPr lang="en-US" dirty="0" smtClean="0"/>
          </a:p>
          <a:p>
            <a:r>
              <a:rPr lang="en-US" dirty="0" smtClean="0"/>
              <a:t>Dan </a:t>
            </a:r>
            <a:r>
              <a:rPr lang="en-US" dirty="0" err="1" smtClean="0"/>
              <a:t>Intheclouds</a:t>
            </a:r>
            <a:endParaRPr lang="en-US" dirty="0" smtClean="0"/>
          </a:p>
          <a:p>
            <a:r>
              <a:rPr lang="en-US" dirty="0" smtClean="0"/>
              <a:t>Joanie </a:t>
            </a:r>
            <a:r>
              <a:rPr lang="en-US" dirty="0" err="1" smtClean="0"/>
              <a:t>Willgraduatesoon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Austrian Economics</a:t>
            </a:r>
          </a:p>
          <a:p>
            <a:r>
              <a:rPr lang="en-US" dirty="0" smtClean="0"/>
              <a:t>May Term 2015</a:t>
            </a:r>
          </a:p>
          <a:p>
            <a:r>
              <a:rPr lang="en-US" dirty="0" smtClean="0"/>
              <a:t>Professor Hal Snarr</a:t>
            </a:r>
          </a:p>
          <a:p>
            <a:r>
              <a:rPr lang="en-US" dirty="0" smtClean="0"/>
              <a:t>Westminster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289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3" name="Rectangle 129"/>
          <p:cNvSpPr>
            <a:spLocks noChangeArrowheads="1"/>
          </p:cNvSpPr>
          <p:nvPr/>
        </p:nvSpPr>
        <p:spPr bwMode="auto">
          <a:xfrm>
            <a:off x="754063" y="1382713"/>
            <a:ext cx="1785937" cy="36147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10000"/>
              </a:solidFill>
            </a:endParaRPr>
          </a:p>
        </p:txBody>
      </p:sp>
      <p:pic>
        <p:nvPicPr>
          <p:cNvPr id="7208" name="Picture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219" y="795120"/>
            <a:ext cx="3944679" cy="997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60"/>
          <p:cNvSpPr>
            <a:spLocks noChangeArrowheads="1"/>
          </p:cNvSpPr>
          <p:nvPr/>
        </p:nvSpPr>
        <p:spPr bwMode="auto">
          <a:xfrm>
            <a:off x="161926" y="1143000"/>
            <a:ext cx="8813800" cy="5041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r>
              <a:rPr lang="en-US" altLang="en-US" sz="1800" b="0" dirty="0" smtClean="0">
                <a:solidFill>
                  <a:srgbClr val="080808"/>
                </a:solidFill>
                <a:cs typeface="Times New Roman" pitchFamily="18" charset="0"/>
              </a:rPr>
              <a:t>Name 2 supply siders and </a:t>
            </a:r>
            <a:r>
              <a:rPr lang="en-US" altLang="en-US" sz="1800" b="0" smtClean="0">
                <a:solidFill>
                  <a:srgbClr val="080808"/>
                </a:solidFill>
                <a:cs typeface="Times New Roman" pitchFamily="18" charset="0"/>
              </a:rPr>
              <a:t>briefly discuss </a:t>
            </a:r>
            <a:r>
              <a:rPr lang="en-US" altLang="en-US" sz="1800" b="0" dirty="0" smtClean="0">
                <a:solidFill>
                  <a:srgbClr val="080808"/>
                </a:solidFill>
                <a:cs typeface="Times New Roman" pitchFamily="18" charset="0"/>
              </a:rPr>
              <a:t>their biography, life history, each’s seminal work, and whether he/she won a Noble Prize in Economics</a:t>
            </a:r>
          </a:p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endParaRPr lang="en-US" altLang="en-US" sz="1800" b="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Supply-side’s take on Fiscal Policy</a:t>
            </a:r>
          </a:p>
        </p:txBody>
      </p:sp>
    </p:spTree>
    <p:extLst>
      <p:ext uri="{BB962C8B-B14F-4D97-AF65-F5344CB8AC3E}">
        <p14:creationId xmlns:p14="http://schemas.microsoft.com/office/powerpoint/2010/main" val="259937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2039938" y="578167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2039938" y="504666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>
            <a:off x="2039938" y="43116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2039938" y="35750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2039938" y="284003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2039938" y="54213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>
            <a:off x="2039938" y="46847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2039938" y="393700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2039938" y="320198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>
            <a:off x="2039938" y="2465388"/>
            <a:ext cx="5038725" cy="0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>
            <a:off x="2549525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3043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>
            <a:off x="3551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4059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>
            <a:off x="45656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>
            <a:off x="5060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4" name="Line 20"/>
          <p:cNvSpPr>
            <a:spLocks noChangeShapeType="1"/>
          </p:cNvSpPr>
          <p:nvPr/>
        </p:nvSpPr>
        <p:spPr bwMode="auto">
          <a:xfrm>
            <a:off x="5568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5" name="Line 21"/>
          <p:cNvSpPr>
            <a:spLocks noChangeShapeType="1"/>
          </p:cNvSpPr>
          <p:nvPr/>
        </p:nvSpPr>
        <p:spPr bwMode="auto">
          <a:xfrm>
            <a:off x="60753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6" name="Line 22"/>
          <p:cNvSpPr>
            <a:spLocks noChangeShapeType="1"/>
          </p:cNvSpPr>
          <p:nvPr/>
        </p:nvSpPr>
        <p:spPr bwMode="auto">
          <a:xfrm>
            <a:off x="65706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>
            <a:off x="7078663" y="2465388"/>
            <a:ext cx="0" cy="369093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8" name="Rectangle 24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 w="762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89" name="Line 25"/>
          <p:cNvSpPr>
            <a:spLocks noChangeShapeType="1"/>
          </p:cNvSpPr>
          <p:nvPr/>
        </p:nvSpPr>
        <p:spPr bwMode="auto">
          <a:xfrm>
            <a:off x="20399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0" name="Line 26"/>
          <p:cNvSpPr>
            <a:spLocks noChangeShapeType="1"/>
          </p:cNvSpPr>
          <p:nvPr/>
        </p:nvSpPr>
        <p:spPr bwMode="auto">
          <a:xfrm>
            <a:off x="1989138" y="6156325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1" name="Line 27"/>
          <p:cNvSpPr>
            <a:spLocks noChangeShapeType="1"/>
          </p:cNvSpPr>
          <p:nvPr/>
        </p:nvSpPr>
        <p:spPr bwMode="auto">
          <a:xfrm>
            <a:off x="1989138" y="54213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2" name="Line 28"/>
          <p:cNvSpPr>
            <a:spLocks noChangeShapeType="1"/>
          </p:cNvSpPr>
          <p:nvPr/>
        </p:nvSpPr>
        <p:spPr bwMode="auto">
          <a:xfrm>
            <a:off x="1989138" y="46847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989138" y="3937000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4" name="Line 30"/>
          <p:cNvSpPr>
            <a:spLocks noChangeShapeType="1"/>
          </p:cNvSpPr>
          <p:nvPr/>
        </p:nvSpPr>
        <p:spPr bwMode="auto">
          <a:xfrm>
            <a:off x="1989138" y="32019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1989138" y="24653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6" name="Line 32"/>
          <p:cNvSpPr>
            <a:spLocks noChangeShapeType="1"/>
          </p:cNvSpPr>
          <p:nvPr/>
        </p:nvSpPr>
        <p:spPr bwMode="auto">
          <a:xfrm>
            <a:off x="2039938" y="615632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7" name="Line 33"/>
          <p:cNvSpPr>
            <a:spLocks noChangeShapeType="1"/>
          </p:cNvSpPr>
          <p:nvPr/>
        </p:nvSpPr>
        <p:spPr bwMode="auto">
          <a:xfrm flipV="1">
            <a:off x="20399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8" name="Line 34"/>
          <p:cNvSpPr>
            <a:spLocks noChangeShapeType="1"/>
          </p:cNvSpPr>
          <p:nvPr/>
        </p:nvSpPr>
        <p:spPr bwMode="auto">
          <a:xfrm flipV="1">
            <a:off x="2549525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9" name="Line 35"/>
          <p:cNvSpPr>
            <a:spLocks noChangeShapeType="1"/>
          </p:cNvSpPr>
          <p:nvPr/>
        </p:nvSpPr>
        <p:spPr bwMode="auto">
          <a:xfrm flipV="1">
            <a:off x="3043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0" name="Line 36"/>
          <p:cNvSpPr>
            <a:spLocks noChangeShapeType="1"/>
          </p:cNvSpPr>
          <p:nvPr/>
        </p:nvSpPr>
        <p:spPr bwMode="auto">
          <a:xfrm flipV="1">
            <a:off x="3551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1" name="Line 37"/>
          <p:cNvSpPr>
            <a:spLocks noChangeShapeType="1"/>
          </p:cNvSpPr>
          <p:nvPr/>
        </p:nvSpPr>
        <p:spPr bwMode="auto">
          <a:xfrm flipV="1">
            <a:off x="4059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2" name="Line 38"/>
          <p:cNvSpPr>
            <a:spLocks noChangeShapeType="1"/>
          </p:cNvSpPr>
          <p:nvPr/>
        </p:nvSpPr>
        <p:spPr bwMode="auto">
          <a:xfrm flipV="1">
            <a:off x="45656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3" name="Line 39"/>
          <p:cNvSpPr>
            <a:spLocks noChangeShapeType="1"/>
          </p:cNvSpPr>
          <p:nvPr/>
        </p:nvSpPr>
        <p:spPr bwMode="auto">
          <a:xfrm flipV="1">
            <a:off x="5060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4" name="Line 40"/>
          <p:cNvSpPr>
            <a:spLocks noChangeShapeType="1"/>
          </p:cNvSpPr>
          <p:nvPr/>
        </p:nvSpPr>
        <p:spPr bwMode="auto">
          <a:xfrm flipV="1">
            <a:off x="5568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5" name="Line 41"/>
          <p:cNvSpPr>
            <a:spLocks noChangeShapeType="1"/>
          </p:cNvSpPr>
          <p:nvPr/>
        </p:nvSpPr>
        <p:spPr bwMode="auto">
          <a:xfrm flipV="1">
            <a:off x="60753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6" name="Line 42"/>
          <p:cNvSpPr>
            <a:spLocks noChangeShapeType="1"/>
          </p:cNvSpPr>
          <p:nvPr/>
        </p:nvSpPr>
        <p:spPr bwMode="auto">
          <a:xfrm flipV="1">
            <a:off x="6570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7" name="Line 43"/>
          <p:cNvSpPr>
            <a:spLocks noChangeShapeType="1"/>
          </p:cNvSpPr>
          <p:nvPr/>
        </p:nvSpPr>
        <p:spPr bwMode="auto">
          <a:xfrm flipV="1">
            <a:off x="7078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8" name="Rectangle 44"/>
          <p:cNvSpPr>
            <a:spLocks noChangeArrowheads="1"/>
          </p:cNvSpPr>
          <p:nvPr/>
        </p:nvSpPr>
        <p:spPr bwMode="auto">
          <a:xfrm>
            <a:off x="1743075" y="6062663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09" name="Rectangle 45"/>
          <p:cNvSpPr>
            <a:spLocks noChangeArrowheads="1"/>
          </p:cNvSpPr>
          <p:nvPr/>
        </p:nvSpPr>
        <p:spPr bwMode="auto">
          <a:xfrm>
            <a:off x="1697038" y="5303838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0" name="Rectangle 46"/>
          <p:cNvSpPr>
            <a:spLocks noChangeArrowheads="1"/>
          </p:cNvSpPr>
          <p:nvPr/>
        </p:nvSpPr>
        <p:spPr bwMode="auto">
          <a:xfrm>
            <a:off x="1687513" y="4570413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1674813" y="3832225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1685925" y="3098800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3" name="Rectangle 49"/>
          <p:cNvSpPr>
            <a:spLocks noChangeArrowheads="1"/>
          </p:cNvSpPr>
          <p:nvPr/>
        </p:nvSpPr>
        <p:spPr bwMode="auto">
          <a:xfrm>
            <a:off x="1676400" y="2327275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4" name="Rectangle 50"/>
          <p:cNvSpPr>
            <a:spLocks noChangeArrowheads="1"/>
          </p:cNvSpPr>
          <p:nvPr/>
        </p:nvSpPr>
        <p:spPr bwMode="auto">
          <a:xfrm>
            <a:off x="1989138" y="6275388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5" name="Rectangle 51"/>
          <p:cNvSpPr>
            <a:spLocks noChangeArrowheads="1"/>
          </p:cNvSpPr>
          <p:nvPr/>
        </p:nvSpPr>
        <p:spPr bwMode="auto">
          <a:xfrm>
            <a:off x="29257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6" name="Rectangle 52"/>
          <p:cNvSpPr>
            <a:spLocks noChangeArrowheads="1"/>
          </p:cNvSpPr>
          <p:nvPr/>
        </p:nvSpPr>
        <p:spPr bwMode="auto">
          <a:xfrm>
            <a:off x="39544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40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7" name="Rectangle 53"/>
          <p:cNvSpPr>
            <a:spLocks noChangeArrowheads="1"/>
          </p:cNvSpPr>
          <p:nvPr/>
        </p:nvSpPr>
        <p:spPr bwMode="auto">
          <a:xfrm>
            <a:off x="4933950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60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8" name="Rectangle 54"/>
          <p:cNvSpPr>
            <a:spLocks noChangeArrowheads="1"/>
          </p:cNvSpPr>
          <p:nvPr/>
        </p:nvSpPr>
        <p:spPr bwMode="auto">
          <a:xfrm>
            <a:off x="5965825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80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9" name="Rectangle 55"/>
          <p:cNvSpPr>
            <a:spLocks noChangeArrowheads="1"/>
          </p:cNvSpPr>
          <p:nvPr/>
        </p:nvSpPr>
        <p:spPr bwMode="auto">
          <a:xfrm>
            <a:off x="6899275" y="6275388"/>
            <a:ext cx="2952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100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20" name="Rectangle 56"/>
          <p:cNvSpPr>
            <a:spLocks noChangeArrowheads="1"/>
          </p:cNvSpPr>
          <p:nvPr/>
        </p:nvSpPr>
        <p:spPr bwMode="auto">
          <a:xfrm>
            <a:off x="3465513" y="6502400"/>
            <a:ext cx="22256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600" b="0">
                <a:solidFill>
                  <a:srgbClr val="000000"/>
                </a:solidFill>
              </a:rPr>
              <a:t>tax rate   (percent) </a:t>
            </a:r>
            <a:endParaRPr kumimoji="0" lang="en-US" altLang="en-US" sz="1600" b="0">
              <a:solidFill>
                <a:schemeClr val="tx1"/>
              </a:solidFill>
            </a:endParaRPr>
          </a:p>
        </p:txBody>
      </p:sp>
      <p:sp>
        <p:nvSpPr>
          <p:cNvPr id="36921" name="Rectangle 57"/>
          <p:cNvSpPr>
            <a:spLocks noChangeArrowheads="1"/>
          </p:cNvSpPr>
          <p:nvPr/>
        </p:nvSpPr>
        <p:spPr bwMode="auto">
          <a:xfrm>
            <a:off x="169863" y="3217863"/>
            <a:ext cx="14605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800" b="0">
                <a:solidFill>
                  <a:srgbClr val="000000"/>
                </a:solidFill>
              </a:rPr>
              <a:t>Tax Revenue</a:t>
            </a:r>
          </a:p>
          <a:p>
            <a:pPr algn="ctr"/>
            <a:r>
              <a:rPr kumimoji="0" lang="en-US" altLang="en-US" sz="1400" b="0">
                <a:solidFill>
                  <a:srgbClr val="000000"/>
                </a:solidFill>
              </a:rPr>
              <a:t>(in trillions of $)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835642" name="Freeform 58"/>
          <p:cNvSpPr>
            <a:spLocks/>
          </p:cNvSpPr>
          <p:nvPr/>
        </p:nvSpPr>
        <p:spPr bwMode="auto">
          <a:xfrm>
            <a:off x="2017713" y="2451100"/>
            <a:ext cx="5057775" cy="3729038"/>
          </a:xfrm>
          <a:custGeom>
            <a:avLst/>
            <a:gdLst>
              <a:gd name="T0" fmla="*/ 0 w 2290"/>
              <a:gd name="T1" fmla="*/ 2349 h 2349"/>
              <a:gd name="T2" fmla="*/ 697 w 2290"/>
              <a:gd name="T3" fmla="*/ 2 h 2349"/>
              <a:gd name="T4" fmla="*/ 2290 w 2290"/>
              <a:gd name="T5" fmla="*/ 2334 h 2349"/>
              <a:gd name="T6" fmla="*/ 0 60000 65536"/>
              <a:gd name="T7" fmla="*/ 0 60000 65536"/>
              <a:gd name="T8" fmla="*/ 0 60000 65536"/>
              <a:gd name="T9" fmla="*/ 0 w 2290"/>
              <a:gd name="T10" fmla="*/ 0 h 2349"/>
              <a:gd name="T11" fmla="*/ 2290 w 2290"/>
              <a:gd name="T12" fmla="*/ 2349 h 23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90" h="2349">
                <a:moveTo>
                  <a:pt x="0" y="2349"/>
                </a:moveTo>
                <a:cubicBezTo>
                  <a:pt x="157" y="1176"/>
                  <a:pt x="315" y="4"/>
                  <a:pt x="697" y="2"/>
                </a:cubicBezTo>
                <a:cubicBezTo>
                  <a:pt x="1079" y="0"/>
                  <a:pt x="2023" y="1945"/>
                  <a:pt x="2290" y="2334"/>
                </a:cubicBezTo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23" name="Rectangle 60"/>
          <p:cNvSpPr>
            <a:spLocks noChangeArrowheads="1"/>
          </p:cNvSpPr>
          <p:nvPr/>
        </p:nvSpPr>
        <p:spPr bwMode="auto">
          <a:xfrm>
            <a:off x="-114300" y="18796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 sz="1800"/>
          </a:p>
        </p:txBody>
      </p:sp>
      <p:sp>
        <p:nvSpPr>
          <p:cNvPr id="835645" name="Oval 61"/>
          <p:cNvSpPr>
            <a:spLocks noChangeArrowheads="1"/>
          </p:cNvSpPr>
          <p:nvPr/>
        </p:nvSpPr>
        <p:spPr bwMode="auto">
          <a:xfrm rot="1579004">
            <a:off x="3476625" y="2374900"/>
            <a:ext cx="141288" cy="147638"/>
          </a:xfrm>
          <a:prstGeom prst="ellipse">
            <a:avLst/>
          </a:prstGeom>
          <a:solidFill>
            <a:srgbClr val="4747FF"/>
          </a:solidFill>
          <a:ln w="12700">
            <a:solidFill>
              <a:srgbClr val="4747FF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925" name="Oval 62"/>
          <p:cNvSpPr>
            <a:spLocks noChangeArrowheads="1"/>
          </p:cNvSpPr>
          <p:nvPr/>
        </p:nvSpPr>
        <p:spPr bwMode="auto">
          <a:xfrm rot="1579004">
            <a:off x="1968500" y="6062663"/>
            <a:ext cx="141288" cy="14763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926" name="Oval 63"/>
          <p:cNvSpPr>
            <a:spLocks noChangeArrowheads="1"/>
          </p:cNvSpPr>
          <p:nvPr/>
        </p:nvSpPr>
        <p:spPr bwMode="auto">
          <a:xfrm rot="1579004">
            <a:off x="7000875" y="6062663"/>
            <a:ext cx="141288" cy="14763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35648" name="Rectangle 64"/>
          <p:cNvSpPr>
            <a:spLocks noChangeArrowheads="1"/>
          </p:cNvSpPr>
          <p:nvPr/>
        </p:nvSpPr>
        <p:spPr bwMode="auto">
          <a:xfrm>
            <a:off x="795338" y="688975"/>
            <a:ext cx="7362825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/>
              <a:t>If tax revenue is </a:t>
            </a:r>
            <a:r>
              <a:rPr lang="en-US" altLang="en-US" sz="1800" b="0">
                <a:solidFill>
                  <a:srgbClr val="FD0000"/>
                </a:solidFill>
              </a:rPr>
              <a:t>0</a:t>
            </a:r>
            <a:r>
              <a:rPr lang="en-US" altLang="en-US" sz="1800" b="0"/>
              <a:t> when the tax rate is </a:t>
            </a:r>
            <a:r>
              <a:rPr lang="en-US" altLang="en-US" sz="1800" b="0">
                <a:solidFill>
                  <a:srgbClr val="FD0000"/>
                </a:solidFill>
              </a:rPr>
              <a:t>0%</a:t>
            </a:r>
            <a:r>
              <a:rPr lang="en-US" altLang="en-US" sz="1800" b="0"/>
              <a:t> or </a:t>
            </a:r>
            <a:r>
              <a:rPr lang="en-US" altLang="en-US" sz="1800" b="0">
                <a:solidFill>
                  <a:srgbClr val="FD0000"/>
                </a:solidFill>
              </a:rPr>
              <a:t>100%</a:t>
            </a:r>
            <a:r>
              <a:rPr lang="en-US" altLang="en-US" sz="1800" b="0"/>
              <a:t>, there is a tax rate where tax revenue reaches a maximum value. </a:t>
            </a:r>
          </a:p>
        </p:txBody>
      </p:sp>
      <p:sp>
        <p:nvSpPr>
          <p:cNvPr id="835651" name="Line 67"/>
          <p:cNvSpPr>
            <a:spLocks noChangeShapeType="1"/>
          </p:cNvSpPr>
          <p:nvPr/>
        </p:nvSpPr>
        <p:spPr bwMode="auto">
          <a:xfrm flipH="1" flipV="1">
            <a:off x="3556000" y="2449513"/>
            <a:ext cx="0" cy="3748087"/>
          </a:xfrm>
          <a:prstGeom prst="line">
            <a:avLst/>
          </a:prstGeom>
          <a:noFill/>
          <a:ln w="38100">
            <a:solidFill>
              <a:srgbClr val="4747FF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5652" name="Line 68"/>
          <p:cNvSpPr>
            <a:spLocks noChangeShapeType="1"/>
          </p:cNvSpPr>
          <p:nvPr/>
        </p:nvSpPr>
        <p:spPr bwMode="auto">
          <a:xfrm>
            <a:off x="2047875" y="2465388"/>
            <a:ext cx="1481138" cy="0"/>
          </a:xfrm>
          <a:prstGeom prst="line">
            <a:avLst/>
          </a:prstGeom>
          <a:noFill/>
          <a:ln w="38100">
            <a:solidFill>
              <a:srgbClr val="4747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5653" name="Rectangle 69"/>
          <p:cNvSpPr>
            <a:spLocks noChangeArrowheads="1"/>
          </p:cNvSpPr>
          <p:nvPr/>
        </p:nvSpPr>
        <p:spPr bwMode="auto">
          <a:xfrm>
            <a:off x="777875" y="1528763"/>
            <a:ext cx="734060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/>
              <a:t>                                                                                                   This tax rate generates </a:t>
            </a:r>
            <a:r>
              <a:rPr lang="en-US" altLang="en-US" sz="1800">
                <a:solidFill>
                  <a:srgbClr val="4747FF"/>
                </a:solidFill>
              </a:rPr>
              <a:t>$2.5</a:t>
            </a:r>
            <a:r>
              <a:rPr lang="en-US" altLang="en-US" sz="1800" b="0"/>
              <a:t> trillion in tax revenue.  </a:t>
            </a:r>
          </a:p>
        </p:txBody>
      </p:sp>
      <p:sp>
        <p:nvSpPr>
          <p:cNvPr id="835654" name="Rectangle 70"/>
          <p:cNvSpPr>
            <a:spLocks noChangeArrowheads="1"/>
          </p:cNvSpPr>
          <p:nvPr/>
        </p:nvSpPr>
        <p:spPr bwMode="auto">
          <a:xfrm>
            <a:off x="769938" y="1525588"/>
            <a:ext cx="722788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 dirty="0"/>
              <a:t>According to the diagram below, the optimal tax rate is </a:t>
            </a:r>
            <a:r>
              <a:rPr lang="en-US" altLang="en-US" sz="1800" dirty="0">
                <a:solidFill>
                  <a:srgbClr val="4747FF"/>
                </a:solidFill>
              </a:rPr>
              <a:t>30%</a:t>
            </a:r>
            <a:r>
              <a:rPr lang="en-US" altLang="en-US" sz="1800" b="0" dirty="0"/>
              <a:t>.   </a:t>
            </a:r>
          </a:p>
        </p:txBody>
      </p:sp>
      <p:sp>
        <p:nvSpPr>
          <p:cNvPr id="68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Supply-side’s take on Fiscal Policy</a:t>
            </a:r>
          </a:p>
        </p:txBody>
      </p:sp>
    </p:spTree>
    <p:extLst>
      <p:ext uri="{BB962C8B-B14F-4D97-AF65-F5344CB8AC3E}">
        <p14:creationId xmlns:p14="http://schemas.microsoft.com/office/powerpoint/2010/main" val="21871169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83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35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3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5642" grpId="0" animBg="1"/>
      <p:bldP spid="835645" grpId="0" animBg="1"/>
      <p:bldP spid="835651" grpId="0" animBg="1"/>
      <p:bldP spid="835652" grpId="0" animBg="1"/>
      <p:bldP spid="835653" grpId="0"/>
      <p:bldP spid="8356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676400" y="2327275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837635" name="Rectangle 3"/>
          <p:cNvSpPr>
            <a:spLocks noChangeArrowheads="1"/>
          </p:cNvSpPr>
          <p:nvPr/>
        </p:nvSpPr>
        <p:spPr bwMode="auto">
          <a:xfrm>
            <a:off x="3038475" y="1266825"/>
            <a:ext cx="347345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2000" b="0"/>
              <a:t>tax revenue is</a:t>
            </a:r>
            <a:r>
              <a:rPr lang="en-US" altLang="en-US" sz="2000">
                <a:solidFill>
                  <a:srgbClr val="FD0000"/>
                </a:solidFill>
              </a:rPr>
              <a:t> $1.7 trillion</a:t>
            </a:r>
            <a:r>
              <a:rPr lang="en-US" altLang="en-US" sz="2000" b="0"/>
              <a:t>.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>
            <a:off x="2039938" y="578167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>
            <a:off x="2039938" y="504666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>
            <a:off x="2039938" y="43116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2039938" y="35750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>
            <a:off x="2039938" y="284003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>
            <a:off x="2039938" y="54213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>
            <a:off x="2039938" y="46847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2039938" y="393700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2039938" y="320198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>
            <a:off x="2039938" y="2465388"/>
            <a:ext cx="5038725" cy="0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>
            <a:off x="2549525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16"/>
          <p:cNvSpPr>
            <a:spLocks noChangeShapeType="1"/>
          </p:cNvSpPr>
          <p:nvPr/>
        </p:nvSpPr>
        <p:spPr bwMode="auto">
          <a:xfrm>
            <a:off x="3043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>
            <a:off x="3551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>
            <a:off x="4059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>
            <a:off x="45656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8" name="Line 20"/>
          <p:cNvSpPr>
            <a:spLocks noChangeShapeType="1"/>
          </p:cNvSpPr>
          <p:nvPr/>
        </p:nvSpPr>
        <p:spPr bwMode="auto">
          <a:xfrm>
            <a:off x="5060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9" name="Line 21"/>
          <p:cNvSpPr>
            <a:spLocks noChangeShapeType="1"/>
          </p:cNvSpPr>
          <p:nvPr/>
        </p:nvSpPr>
        <p:spPr bwMode="auto">
          <a:xfrm>
            <a:off x="5568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0" name="Line 22"/>
          <p:cNvSpPr>
            <a:spLocks noChangeShapeType="1"/>
          </p:cNvSpPr>
          <p:nvPr/>
        </p:nvSpPr>
        <p:spPr bwMode="auto">
          <a:xfrm>
            <a:off x="60753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1" name="Line 23"/>
          <p:cNvSpPr>
            <a:spLocks noChangeShapeType="1"/>
          </p:cNvSpPr>
          <p:nvPr/>
        </p:nvSpPr>
        <p:spPr bwMode="auto">
          <a:xfrm>
            <a:off x="65706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2" name="Line 24"/>
          <p:cNvSpPr>
            <a:spLocks noChangeShapeType="1"/>
          </p:cNvSpPr>
          <p:nvPr/>
        </p:nvSpPr>
        <p:spPr bwMode="auto">
          <a:xfrm>
            <a:off x="7078663" y="2465388"/>
            <a:ext cx="0" cy="369093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 w="762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14" name="Line 26"/>
          <p:cNvSpPr>
            <a:spLocks noChangeShapeType="1"/>
          </p:cNvSpPr>
          <p:nvPr/>
        </p:nvSpPr>
        <p:spPr bwMode="auto">
          <a:xfrm>
            <a:off x="20399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5" name="Line 27"/>
          <p:cNvSpPr>
            <a:spLocks noChangeShapeType="1"/>
          </p:cNvSpPr>
          <p:nvPr/>
        </p:nvSpPr>
        <p:spPr bwMode="auto">
          <a:xfrm>
            <a:off x="1989138" y="6156325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6" name="Line 28"/>
          <p:cNvSpPr>
            <a:spLocks noChangeShapeType="1"/>
          </p:cNvSpPr>
          <p:nvPr/>
        </p:nvSpPr>
        <p:spPr bwMode="auto">
          <a:xfrm>
            <a:off x="1989138" y="54213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7" name="Line 29"/>
          <p:cNvSpPr>
            <a:spLocks noChangeShapeType="1"/>
          </p:cNvSpPr>
          <p:nvPr/>
        </p:nvSpPr>
        <p:spPr bwMode="auto">
          <a:xfrm>
            <a:off x="1989138" y="46847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8" name="Line 30"/>
          <p:cNvSpPr>
            <a:spLocks noChangeShapeType="1"/>
          </p:cNvSpPr>
          <p:nvPr/>
        </p:nvSpPr>
        <p:spPr bwMode="auto">
          <a:xfrm>
            <a:off x="1989138" y="3937000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9" name="Line 31"/>
          <p:cNvSpPr>
            <a:spLocks noChangeShapeType="1"/>
          </p:cNvSpPr>
          <p:nvPr/>
        </p:nvSpPr>
        <p:spPr bwMode="auto">
          <a:xfrm>
            <a:off x="1989138" y="32019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0" name="Line 32"/>
          <p:cNvSpPr>
            <a:spLocks noChangeShapeType="1"/>
          </p:cNvSpPr>
          <p:nvPr/>
        </p:nvSpPr>
        <p:spPr bwMode="auto">
          <a:xfrm>
            <a:off x="1989138" y="24653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1" name="Line 33"/>
          <p:cNvSpPr>
            <a:spLocks noChangeShapeType="1"/>
          </p:cNvSpPr>
          <p:nvPr/>
        </p:nvSpPr>
        <p:spPr bwMode="auto">
          <a:xfrm>
            <a:off x="2039938" y="615632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2" name="Line 34"/>
          <p:cNvSpPr>
            <a:spLocks noChangeShapeType="1"/>
          </p:cNvSpPr>
          <p:nvPr/>
        </p:nvSpPr>
        <p:spPr bwMode="auto">
          <a:xfrm flipV="1">
            <a:off x="20399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3" name="Line 35"/>
          <p:cNvSpPr>
            <a:spLocks noChangeShapeType="1"/>
          </p:cNvSpPr>
          <p:nvPr/>
        </p:nvSpPr>
        <p:spPr bwMode="auto">
          <a:xfrm flipV="1">
            <a:off x="2549525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4" name="Line 36"/>
          <p:cNvSpPr>
            <a:spLocks noChangeShapeType="1"/>
          </p:cNvSpPr>
          <p:nvPr/>
        </p:nvSpPr>
        <p:spPr bwMode="auto">
          <a:xfrm flipV="1">
            <a:off x="3043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5" name="Line 37"/>
          <p:cNvSpPr>
            <a:spLocks noChangeShapeType="1"/>
          </p:cNvSpPr>
          <p:nvPr/>
        </p:nvSpPr>
        <p:spPr bwMode="auto">
          <a:xfrm flipV="1">
            <a:off x="3551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6" name="Line 38"/>
          <p:cNvSpPr>
            <a:spLocks noChangeShapeType="1"/>
          </p:cNvSpPr>
          <p:nvPr/>
        </p:nvSpPr>
        <p:spPr bwMode="auto">
          <a:xfrm flipV="1">
            <a:off x="4059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7" name="Line 39"/>
          <p:cNvSpPr>
            <a:spLocks noChangeShapeType="1"/>
          </p:cNvSpPr>
          <p:nvPr/>
        </p:nvSpPr>
        <p:spPr bwMode="auto">
          <a:xfrm flipV="1">
            <a:off x="45656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8" name="Line 40"/>
          <p:cNvSpPr>
            <a:spLocks noChangeShapeType="1"/>
          </p:cNvSpPr>
          <p:nvPr/>
        </p:nvSpPr>
        <p:spPr bwMode="auto">
          <a:xfrm flipV="1">
            <a:off x="5060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9" name="Line 41"/>
          <p:cNvSpPr>
            <a:spLocks noChangeShapeType="1"/>
          </p:cNvSpPr>
          <p:nvPr/>
        </p:nvSpPr>
        <p:spPr bwMode="auto">
          <a:xfrm flipV="1">
            <a:off x="5568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0" name="Line 42"/>
          <p:cNvSpPr>
            <a:spLocks noChangeShapeType="1"/>
          </p:cNvSpPr>
          <p:nvPr/>
        </p:nvSpPr>
        <p:spPr bwMode="auto">
          <a:xfrm flipV="1">
            <a:off x="60753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1" name="Line 43"/>
          <p:cNvSpPr>
            <a:spLocks noChangeShapeType="1"/>
          </p:cNvSpPr>
          <p:nvPr/>
        </p:nvSpPr>
        <p:spPr bwMode="auto">
          <a:xfrm flipV="1">
            <a:off x="6570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2" name="Line 44"/>
          <p:cNvSpPr>
            <a:spLocks noChangeShapeType="1"/>
          </p:cNvSpPr>
          <p:nvPr/>
        </p:nvSpPr>
        <p:spPr bwMode="auto">
          <a:xfrm flipV="1">
            <a:off x="7078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3" name="Rectangle 45"/>
          <p:cNvSpPr>
            <a:spLocks noChangeArrowheads="1"/>
          </p:cNvSpPr>
          <p:nvPr/>
        </p:nvSpPr>
        <p:spPr bwMode="auto">
          <a:xfrm>
            <a:off x="1743075" y="6062663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34" name="Rectangle 46"/>
          <p:cNvSpPr>
            <a:spLocks noChangeArrowheads="1"/>
          </p:cNvSpPr>
          <p:nvPr/>
        </p:nvSpPr>
        <p:spPr bwMode="auto">
          <a:xfrm>
            <a:off x="1697038" y="5303838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35" name="Rectangle 47"/>
          <p:cNvSpPr>
            <a:spLocks noChangeArrowheads="1"/>
          </p:cNvSpPr>
          <p:nvPr/>
        </p:nvSpPr>
        <p:spPr bwMode="auto">
          <a:xfrm>
            <a:off x="1687513" y="4570413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36" name="Rectangle 48"/>
          <p:cNvSpPr>
            <a:spLocks noChangeArrowheads="1"/>
          </p:cNvSpPr>
          <p:nvPr/>
        </p:nvSpPr>
        <p:spPr bwMode="auto">
          <a:xfrm>
            <a:off x="1674813" y="3832225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37" name="Rectangle 49"/>
          <p:cNvSpPr>
            <a:spLocks noChangeArrowheads="1"/>
          </p:cNvSpPr>
          <p:nvPr/>
        </p:nvSpPr>
        <p:spPr bwMode="auto">
          <a:xfrm>
            <a:off x="1685925" y="3098800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38" name="Rectangle 50"/>
          <p:cNvSpPr>
            <a:spLocks noChangeArrowheads="1"/>
          </p:cNvSpPr>
          <p:nvPr/>
        </p:nvSpPr>
        <p:spPr bwMode="auto">
          <a:xfrm>
            <a:off x="1989138" y="6275388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39" name="Rectangle 51"/>
          <p:cNvSpPr>
            <a:spLocks noChangeArrowheads="1"/>
          </p:cNvSpPr>
          <p:nvPr/>
        </p:nvSpPr>
        <p:spPr bwMode="auto">
          <a:xfrm>
            <a:off x="29257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40" name="Rectangle 52"/>
          <p:cNvSpPr>
            <a:spLocks noChangeArrowheads="1"/>
          </p:cNvSpPr>
          <p:nvPr/>
        </p:nvSpPr>
        <p:spPr bwMode="auto">
          <a:xfrm>
            <a:off x="39544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40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41" name="Rectangle 53"/>
          <p:cNvSpPr>
            <a:spLocks noChangeArrowheads="1"/>
          </p:cNvSpPr>
          <p:nvPr/>
        </p:nvSpPr>
        <p:spPr bwMode="auto">
          <a:xfrm>
            <a:off x="4933950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60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42" name="Rectangle 54"/>
          <p:cNvSpPr>
            <a:spLocks noChangeArrowheads="1"/>
          </p:cNvSpPr>
          <p:nvPr/>
        </p:nvSpPr>
        <p:spPr bwMode="auto">
          <a:xfrm>
            <a:off x="5965825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80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43" name="Rectangle 55"/>
          <p:cNvSpPr>
            <a:spLocks noChangeArrowheads="1"/>
          </p:cNvSpPr>
          <p:nvPr/>
        </p:nvSpPr>
        <p:spPr bwMode="auto">
          <a:xfrm>
            <a:off x="6899275" y="6275388"/>
            <a:ext cx="2952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100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44" name="Rectangle 56"/>
          <p:cNvSpPr>
            <a:spLocks noChangeArrowheads="1"/>
          </p:cNvSpPr>
          <p:nvPr/>
        </p:nvSpPr>
        <p:spPr bwMode="auto">
          <a:xfrm>
            <a:off x="3465513" y="6502400"/>
            <a:ext cx="22256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600" b="0">
                <a:solidFill>
                  <a:srgbClr val="000000"/>
                </a:solidFill>
              </a:rPr>
              <a:t>tax rate   (percent) </a:t>
            </a:r>
            <a:endParaRPr kumimoji="0" lang="en-US" altLang="en-US" sz="1600" b="0">
              <a:solidFill>
                <a:schemeClr val="tx1"/>
              </a:solidFill>
            </a:endParaRPr>
          </a:p>
        </p:txBody>
      </p:sp>
      <p:sp>
        <p:nvSpPr>
          <p:cNvPr id="37945" name="Rectangle 57"/>
          <p:cNvSpPr>
            <a:spLocks noChangeArrowheads="1"/>
          </p:cNvSpPr>
          <p:nvPr/>
        </p:nvSpPr>
        <p:spPr bwMode="auto">
          <a:xfrm>
            <a:off x="169863" y="3217863"/>
            <a:ext cx="14605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800" b="0">
                <a:solidFill>
                  <a:srgbClr val="000000"/>
                </a:solidFill>
              </a:rPr>
              <a:t>Tax Revenue</a:t>
            </a:r>
          </a:p>
          <a:p>
            <a:pPr algn="ctr"/>
            <a:r>
              <a:rPr kumimoji="0" lang="en-US" altLang="en-US" sz="1400" b="0">
                <a:solidFill>
                  <a:srgbClr val="000000"/>
                </a:solidFill>
              </a:rPr>
              <a:t>(in trillions of $)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46" name="Freeform 58"/>
          <p:cNvSpPr>
            <a:spLocks/>
          </p:cNvSpPr>
          <p:nvPr/>
        </p:nvSpPr>
        <p:spPr bwMode="auto">
          <a:xfrm>
            <a:off x="2017713" y="2451100"/>
            <a:ext cx="5057775" cy="3729038"/>
          </a:xfrm>
          <a:custGeom>
            <a:avLst/>
            <a:gdLst>
              <a:gd name="T0" fmla="*/ 0 w 2290"/>
              <a:gd name="T1" fmla="*/ 2349 h 2349"/>
              <a:gd name="T2" fmla="*/ 697 w 2290"/>
              <a:gd name="T3" fmla="*/ 2 h 2349"/>
              <a:gd name="T4" fmla="*/ 2290 w 2290"/>
              <a:gd name="T5" fmla="*/ 2334 h 2349"/>
              <a:gd name="T6" fmla="*/ 0 60000 65536"/>
              <a:gd name="T7" fmla="*/ 0 60000 65536"/>
              <a:gd name="T8" fmla="*/ 0 60000 65536"/>
              <a:gd name="T9" fmla="*/ 0 w 2290"/>
              <a:gd name="T10" fmla="*/ 0 h 2349"/>
              <a:gd name="T11" fmla="*/ 2290 w 2290"/>
              <a:gd name="T12" fmla="*/ 2349 h 23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90" h="2349">
                <a:moveTo>
                  <a:pt x="0" y="2349"/>
                </a:moveTo>
                <a:cubicBezTo>
                  <a:pt x="157" y="1176"/>
                  <a:pt x="315" y="4"/>
                  <a:pt x="697" y="2"/>
                </a:cubicBezTo>
                <a:cubicBezTo>
                  <a:pt x="1079" y="0"/>
                  <a:pt x="2023" y="1945"/>
                  <a:pt x="2290" y="2334"/>
                </a:cubicBezTo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692" name="Oval 60"/>
          <p:cNvSpPr>
            <a:spLocks noChangeArrowheads="1"/>
          </p:cNvSpPr>
          <p:nvPr/>
        </p:nvSpPr>
        <p:spPr bwMode="auto">
          <a:xfrm rot="1579004">
            <a:off x="3476625" y="2374900"/>
            <a:ext cx="141288" cy="147638"/>
          </a:xfrm>
          <a:prstGeom prst="ellipse">
            <a:avLst/>
          </a:prstGeom>
          <a:solidFill>
            <a:srgbClr val="4747FF"/>
          </a:solidFill>
          <a:ln w="12700">
            <a:solidFill>
              <a:srgbClr val="4747FF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37693" name="Oval 61"/>
          <p:cNvSpPr>
            <a:spLocks noChangeArrowheads="1"/>
          </p:cNvSpPr>
          <p:nvPr/>
        </p:nvSpPr>
        <p:spPr bwMode="auto">
          <a:xfrm rot="1579004">
            <a:off x="4989513" y="3597275"/>
            <a:ext cx="141287" cy="147638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37694" name="Rectangle 62"/>
          <p:cNvSpPr>
            <a:spLocks noChangeArrowheads="1"/>
          </p:cNvSpPr>
          <p:nvPr/>
        </p:nvSpPr>
        <p:spPr bwMode="auto">
          <a:xfrm>
            <a:off x="769143" y="1281112"/>
            <a:ext cx="2471738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2000" b="0"/>
              <a:t>If the tax rate is </a:t>
            </a:r>
            <a:r>
              <a:rPr lang="en-US" altLang="en-US" sz="2000">
                <a:solidFill>
                  <a:srgbClr val="FD0000"/>
                </a:solidFill>
              </a:rPr>
              <a:t>60%</a:t>
            </a:r>
            <a:r>
              <a:rPr lang="en-US" altLang="en-US" sz="2000" b="0"/>
              <a:t>,</a:t>
            </a:r>
          </a:p>
        </p:txBody>
      </p:sp>
      <p:sp>
        <p:nvSpPr>
          <p:cNvPr id="837695" name="Line 63"/>
          <p:cNvSpPr>
            <a:spLocks noChangeShapeType="1"/>
          </p:cNvSpPr>
          <p:nvPr/>
        </p:nvSpPr>
        <p:spPr bwMode="auto">
          <a:xfrm flipH="1" flipV="1">
            <a:off x="3556000" y="2449513"/>
            <a:ext cx="0" cy="3748087"/>
          </a:xfrm>
          <a:prstGeom prst="line">
            <a:avLst/>
          </a:prstGeom>
          <a:noFill/>
          <a:ln w="38100">
            <a:solidFill>
              <a:srgbClr val="4747FF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696" name="Line 64"/>
          <p:cNvSpPr>
            <a:spLocks noChangeShapeType="1"/>
          </p:cNvSpPr>
          <p:nvPr/>
        </p:nvSpPr>
        <p:spPr bwMode="auto">
          <a:xfrm>
            <a:off x="2047875" y="2465388"/>
            <a:ext cx="1481138" cy="0"/>
          </a:xfrm>
          <a:prstGeom prst="line">
            <a:avLst/>
          </a:prstGeom>
          <a:noFill/>
          <a:ln w="38100">
            <a:solidFill>
              <a:srgbClr val="4747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697" name="Rectangle 65"/>
          <p:cNvSpPr>
            <a:spLocks noChangeArrowheads="1"/>
          </p:cNvSpPr>
          <p:nvPr/>
        </p:nvSpPr>
        <p:spPr bwMode="auto">
          <a:xfrm>
            <a:off x="1635125" y="2301875"/>
            <a:ext cx="3556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4747FF"/>
                </a:solidFill>
              </a:rPr>
              <a:t>2.5</a:t>
            </a:r>
          </a:p>
        </p:txBody>
      </p:sp>
      <p:sp>
        <p:nvSpPr>
          <p:cNvPr id="837698" name="Rectangle 66"/>
          <p:cNvSpPr>
            <a:spLocks noChangeArrowheads="1"/>
          </p:cNvSpPr>
          <p:nvPr/>
        </p:nvSpPr>
        <p:spPr bwMode="auto">
          <a:xfrm>
            <a:off x="3427413" y="6210300"/>
            <a:ext cx="530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4747FF"/>
                </a:solidFill>
              </a:rPr>
              <a:t>30</a:t>
            </a:r>
          </a:p>
        </p:txBody>
      </p:sp>
      <p:sp>
        <p:nvSpPr>
          <p:cNvPr id="837699" name="Rectangle 67"/>
          <p:cNvSpPr>
            <a:spLocks noChangeArrowheads="1"/>
          </p:cNvSpPr>
          <p:nvPr/>
        </p:nvSpPr>
        <p:spPr bwMode="auto">
          <a:xfrm>
            <a:off x="3811588" y="1308893"/>
            <a:ext cx="3927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 b="0" dirty="0">
                <a:solidFill>
                  <a:srgbClr val="000000"/>
                </a:solidFill>
              </a:rPr>
              <a:t>tax revenue increases to</a:t>
            </a:r>
            <a:r>
              <a:rPr kumimoji="0" lang="en-US" altLang="en-US" sz="2000" dirty="0">
                <a:solidFill>
                  <a:srgbClr val="4747FF"/>
                </a:solidFill>
              </a:rPr>
              <a:t> $2.5 trillion</a:t>
            </a:r>
            <a:r>
              <a:rPr kumimoji="0" lang="en-US" altLang="en-US" sz="2000" b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837700" name="Line 68"/>
          <p:cNvSpPr>
            <a:spLocks noChangeShapeType="1"/>
          </p:cNvSpPr>
          <p:nvPr/>
        </p:nvSpPr>
        <p:spPr bwMode="auto">
          <a:xfrm flipV="1">
            <a:off x="5051425" y="3659188"/>
            <a:ext cx="0" cy="2471737"/>
          </a:xfrm>
          <a:prstGeom prst="line">
            <a:avLst/>
          </a:prstGeom>
          <a:noFill/>
          <a:ln w="38100">
            <a:solidFill>
              <a:srgbClr val="FD0000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701" name="Line 69"/>
          <p:cNvSpPr>
            <a:spLocks noChangeShapeType="1"/>
          </p:cNvSpPr>
          <p:nvPr/>
        </p:nvSpPr>
        <p:spPr bwMode="auto">
          <a:xfrm>
            <a:off x="2033588" y="3675063"/>
            <a:ext cx="3005137" cy="0"/>
          </a:xfrm>
          <a:prstGeom prst="line">
            <a:avLst/>
          </a:prstGeom>
          <a:noFill/>
          <a:ln w="38100">
            <a:solidFill>
              <a:srgbClr val="FD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702" name="Rectangle 70"/>
          <p:cNvSpPr>
            <a:spLocks noChangeArrowheads="1"/>
          </p:cNvSpPr>
          <p:nvPr/>
        </p:nvSpPr>
        <p:spPr bwMode="auto">
          <a:xfrm>
            <a:off x="4899025" y="6232525"/>
            <a:ext cx="530225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 dirty="0">
                <a:solidFill>
                  <a:srgbClr val="FD0000"/>
                </a:solidFill>
              </a:rPr>
              <a:t>60</a:t>
            </a:r>
          </a:p>
        </p:txBody>
      </p:sp>
      <p:sp>
        <p:nvSpPr>
          <p:cNvPr id="837703" name="Rectangle 71"/>
          <p:cNvSpPr>
            <a:spLocks noChangeArrowheads="1"/>
          </p:cNvSpPr>
          <p:nvPr/>
        </p:nvSpPr>
        <p:spPr bwMode="auto">
          <a:xfrm>
            <a:off x="1627188" y="3509963"/>
            <a:ext cx="530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FD0000"/>
                </a:solidFill>
              </a:rPr>
              <a:t>1.7</a:t>
            </a:r>
          </a:p>
        </p:txBody>
      </p:sp>
      <p:sp>
        <p:nvSpPr>
          <p:cNvPr id="837704" name="Rectangle 72"/>
          <p:cNvSpPr>
            <a:spLocks noChangeArrowheads="1"/>
          </p:cNvSpPr>
          <p:nvPr/>
        </p:nvSpPr>
        <p:spPr bwMode="auto">
          <a:xfrm>
            <a:off x="858838" y="1325563"/>
            <a:ext cx="3927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 b="0">
                <a:solidFill>
                  <a:srgbClr val="000000"/>
                </a:solidFill>
              </a:rPr>
              <a:t>If the tax rate is cut to </a:t>
            </a:r>
            <a:r>
              <a:rPr kumimoji="0" lang="en-US" altLang="en-US" sz="2000">
                <a:solidFill>
                  <a:srgbClr val="4747FF"/>
                </a:solidFill>
              </a:rPr>
              <a:t>30%</a:t>
            </a:r>
            <a:r>
              <a:rPr kumimoji="0" lang="en-US" altLang="en-US" sz="2000" b="0">
                <a:solidFill>
                  <a:srgbClr val="000000"/>
                </a:solidFill>
              </a:rPr>
              <a:t>,</a:t>
            </a:r>
          </a:p>
        </p:txBody>
      </p:sp>
      <p:sp>
        <p:nvSpPr>
          <p:cNvPr id="73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Supply-side’s take on Fiscal Policy</a:t>
            </a:r>
          </a:p>
        </p:txBody>
      </p:sp>
    </p:spTree>
    <p:extLst>
      <p:ext uri="{BB962C8B-B14F-4D97-AF65-F5344CB8AC3E}">
        <p14:creationId xmlns:p14="http://schemas.microsoft.com/office/powerpoint/2010/main" val="2076177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3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37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37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837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7635" grpId="0"/>
      <p:bldP spid="837635" grpId="1"/>
      <p:bldP spid="837692" grpId="0" animBg="1"/>
      <p:bldP spid="837693" grpId="0" animBg="1"/>
      <p:bldP spid="837694" grpId="0"/>
      <p:bldP spid="837695" grpId="0" animBg="1"/>
      <p:bldP spid="837696" grpId="0" animBg="1"/>
      <p:bldP spid="837697" grpId="0" animBg="1"/>
      <p:bldP spid="837698" grpId="0"/>
      <p:bldP spid="837699" grpId="0"/>
      <p:bldP spid="837700" grpId="0" animBg="1"/>
      <p:bldP spid="837701" grpId="0" animBg="1"/>
      <p:bldP spid="837702" grpId="0" animBg="1"/>
      <p:bldP spid="837703" grpId="0"/>
      <p:bldP spid="8377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676400" y="2327275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839683" name="Rectangle 3"/>
          <p:cNvSpPr>
            <a:spLocks noChangeArrowheads="1"/>
          </p:cNvSpPr>
          <p:nvPr/>
        </p:nvSpPr>
        <p:spPr bwMode="auto">
          <a:xfrm>
            <a:off x="3046095" y="1274445"/>
            <a:ext cx="347345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2000" b="0"/>
              <a:t>tax revenue is</a:t>
            </a:r>
            <a:r>
              <a:rPr lang="en-US" altLang="en-US" sz="2000">
                <a:solidFill>
                  <a:srgbClr val="FD0000"/>
                </a:solidFill>
              </a:rPr>
              <a:t> $2.5 trillion</a:t>
            </a:r>
            <a:r>
              <a:rPr lang="en-US" altLang="en-US" sz="2000" b="0"/>
              <a:t>.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2039938" y="578167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>
            <a:off x="2039938" y="504666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>
            <a:off x="2039938" y="43116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2039938" y="35750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2039938" y="284003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2039938" y="54213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2039938" y="46847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2039938" y="393700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2039938" y="320198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2039938" y="2465388"/>
            <a:ext cx="5038725" cy="0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>
            <a:off x="2549525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>
            <a:off x="3043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>
            <a:off x="3551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>
            <a:off x="4059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>
            <a:off x="45656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2" name="Line 20"/>
          <p:cNvSpPr>
            <a:spLocks noChangeShapeType="1"/>
          </p:cNvSpPr>
          <p:nvPr/>
        </p:nvSpPr>
        <p:spPr bwMode="auto">
          <a:xfrm>
            <a:off x="5060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3" name="Line 21"/>
          <p:cNvSpPr>
            <a:spLocks noChangeShapeType="1"/>
          </p:cNvSpPr>
          <p:nvPr/>
        </p:nvSpPr>
        <p:spPr bwMode="auto">
          <a:xfrm>
            <a:off x="5568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4" name="Line 22"/>
          <p:cNvSpPr>
            <a:spLocks noChangeShapeType="1"/>
          </p:cNvSpPr>
          <p:nvPr/>
        </p:nvSpPr>
        <p:spPr bwMode="auto">
          <a:xfrm>
            <a:off x="60753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>
            <a:off x="65706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6" name="Line 24"/>
          <p:cNvSpPr>
            <a:spLocks noChangeShapeType="1"/>
          </p:cNvSpPr>
          <p:nvPr/>
        </p:nvSpPr>
        <p:spPr bwMode="auto">
          <a:xfrm>
            <a:off x="7078663" y="2465388"/>
            <a:ext cx="0" cy="369093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7" name="Rectangle 25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 w="762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8938" name="Line 26"/>
          <p:cNvSpPr>
            <a:spLocks noChangeShapeType="1"/>
          </p:cNvSpPr>
          <p:nvPr/>
        </p:nvSpPr>
        <p:spPr bwMode="auto">
          <a:xfrm>
            <a:off x="20399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9" name="Line 27"/>
          <p:cNvSpPr>
            <a:spLocks noChangeShapeType="1"/>
          </p:cNvSpPr>
          <p:nvPr/>
        </p:nvSpPr>
        <p:spPr bwMode="auto">
          <a:xfrm>
            <a:off x="1989138" y="6156325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0" name="Line 28"/>
          <p:cNvSpPr>
            <a:spLocks noChangeShapeType="1"/>
          </p:cNvSpPr>
          <p:nvPr/>
        </p:nvSpPr>
        <p:spPr bwMode="auto">
          <a:xfrm>
            <a:off x="1989138" y="54213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1" name="Line 29"/>
          <p:cNvSpPr>
            <a:spLocks noChangeShapeType="1"/>
          </p:cNvSpPr>
          <p:nvPr/>
        </p:nvSpPr>
        <p:spPr bwMode="auto">
          <a:xfrm>
            <a:off x="1989138" y="46847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2" name="Line 30"/>
          <p:cNvSpPr>
            <a:spLocks noChangeShapeType="1"/>
          </p:cNvSpPr>
          <p:nvPr/>
        </p:nvSpPr>
        <p:spPr bwMode="auto">
          <a:xfrm>
            <a:off x="1989138" y="3937000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3" name="Line 31"/>
          <p:cNvSpPr>
            <a:spLocks noChangeShapeType="1"/>
          </p:cNvSpPr>
          <p:nvPr/>
        </p:nvSpPr>
        <p:spPr bwMode="auto">
          <a:xfrm>
            <a:off x="1989138" y="32019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4" name="Line 32"/>
          <p:cNvSpPr>
            <a:spLocks noChangeShapeType="1"/>
          </p:cNvSpPr>
          <p:nvPr/>
        </p:nvSpPr>
        <p:spPr bwMode="auto">
          <a:xfrm>
            <a:off x="1989138" y="24653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5" name="Line 33"/>
          <p:cNvSpPr>
            <a:spLocks noChangeShapeType="1"/>
          </p:cNvSpPr>
          <p:nvPr/>
        </p:nvSpPr>
        <p:spPr bwMode="auto">
          <a:xfrm>
            <a:off x="2039938" y="615632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6" name="Line 34"/>
          <p:cNvSpPr>
            <a:spLocks noChangeShapeType="1"/>
          </p:cNvSpPr>
          <p:nvPr/>
        </p:nvSpPr>
        <p:spPr bwMode="auto">
          <a:xfrm flipV="1">
            <a:off x="20399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7" name="Line 35"/>
          <p:cNvSpPr>
            <a:spLocks noChangeShapeType="1"/>
          </p:cNvSpPr>
          <p:nvPr/>
        </p:nvSpPr>
        <p:spPr bwMode="auto">
          <a:xfrm flipV="1">
            <a:off x="2549525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8" name="Line 36"/>
          <p:cNvSpPr>
            <a:spLocks noChangeShapeType="1"/>
          </p:cNvSpPr>
          <p:nvPr/>
        </p:nvSpPr>
        <p:spPr bwMode="auto">
          <a:xfrm flipV="1">
            <a:off x="3043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9" name="Line 37"/>
          <p:cNvSpPr>
            <a:spLocks noChangeShapeType="1"/>
          </p:cNvSpPr>
          <p:nvPr/>
        </p:nvSpPr>
        <p:spPr bwMode="auto">
          <a:xfrm flipV="1">
            <a:off x="3551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0" name="Line 38"/>
          <p:cNvSpPr>
            <a:spLocks noChangeShapeType="1"/>
          </p:cNvSpPr>
          <p:nvPr/>
        </p:nvSpPr>
        <p:spPr bwMode="auto">
          <a:xfrm flipV="1">
            <a:off x="4059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1" name="Line 39"/>
          <p:cNvSpPr>
            <a:spLocks noChangeShapeType="1"/>
          </p:cNvSpPr>
          <p:nvPr/>
        </p:nvSpPr>
        <p:spPr bwMode="auto">
          <a:xfrm flipV="1">
            <a:off x="45656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2" name="Line 40"/>
          <p:cNvSpPr>
            <a:spLocks noChangeShapeType="1"/>
          </p:cNvSpPr>
          <p:nvPr/>
        </p:nvSpPr>
        <p:spPr bwMode="auto">
          <a:xfrm flipV="1">
            <a:off x="5060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3" name="Line 41"/>
          <p:cNvSpPr>
            <a:spLocks noChangeShapeType="1"/>
          </p:cNvSpPr>
          <p:nvPr/>
        </p:nvSpPr>
        <p:spPr bwMode="auto">
          <a:xfrm flipV="1">
            <a:off x="5568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4" name="Line 42"/>
          <p:cNvSpPr>
            <a:spLocks noChangeShapeType="1"/>
          </p:cNvSpPr>
          <p:nvPr/>
        </p:nvSpPr>
        <p:spPr bwMode="auto">
          <a:xfrm flipV="1">
            <a:off x="60753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5" name="Line 43"/>
          <p:cNvSpPr>
            <a:spLocks noChangeShapeType="1"/>
          </p:cNvSpPr>
          <p:nvPr/>
        </p:nvSpPr>
        <p:spPr bwMode="auto">
          <a:xfrm flipV="1">
            <a:off x="6570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6" name="Line 44"/>
          <p:cNvSpPr>
            <a:spLocks noChangeShapeType="1"/>
          </p:cNvSpPr>
          <p:nvPr/>
        </p:nvSpPr>
        <p:spPr bwMode="auto">
          <a:xfrm flipV="1">
            <a:off x="7078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7" name="Rectangle 45"/>
          <p:cNvSpPr>
            <a:spLocks noChangeArrowheads="1"/>
          </p:cNvSpPr>
          <p:nvPr/>
        </p:nvSpPr>
        <p:spPr bwMode="auto">
          <a:xfrm>
            <a:off x="1743075" y="6062663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58" name="Rectangle 46"/>
          <p:cNvSpPr>
            <a:spLocks noChangeArrowheads="1"/>
          </p:cNvSpPr>
          <p:nvPr/>
        </p:nvSpPr>
        <p:spPr bwMode="auto">
          <a:xfrm>
            <a:off x="1697038" y="5303838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59" name="Rectangle 47"/>
          <p:cNvSpPr>
            <a:spLocks noChangeArrowheads="1"/>
          </p:cNvSpPr>
          <p:nvPr/>
        </p:nvSpPr>
        <p:spPr bwMode="auto">
          <a:xfrm>
            <a:off x="1687513" y="4570413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0" name="Rectangle 48"/>
          <p:cNvSpPr>
            <a:spLocks noChangeArrowheads="1"/>
          </p:cNvSpPr>
          <p:nvPr/>
        </p:nvSpPr>
        <p:spPr bwMode="auto">
          <a:xfrm>
            <a:off x="1674813" y="3832225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1" name="Rectangle 49"/>
          <p:cNvSpPr>
            <a:spLocks noChangeArrowheads="1"/>
          </p:cNvSpPr>
          <p:nvPr/>
        </p:nvSpPr>
        <p:spPr bwMode="auto">
          <a:xfrm>
            <a:off x="1685925" y="3098800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2" name="Rectangle 50"/>
          <p:cNvSpPr>
            <a:spLocks noChangeArrowheads="1"/>
          </p:cNvSpPr>
          <p:nvPr/>
        </p:nvSpPr>
        <p:spPr bwMode="auto">
          <a:xfrm>
            <a:off x="1989138" y="6275388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3" name="Rectangle 51"/>
          <p:cNvSpPr>
            <a:spLocks noChangeArrowheads="1"/>
          </p:cNvSpPr>
          <p:nvPr/>
        </p:nvSpPr>
        <p:spPr bwMode="auto">
          <a:xfrm>
            <a:off x="29257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4" name="Rectangle 52"/>
          <p:cNvSpPr>
            <a:spLocks noChangeArrowheads="1"/>
          </p:cNvSpPr>
          <p:nvPr/>
        </p:nvSpPr>
        <p:spPr bwMode="auto">
          <a:xfrm>
            <a:off x="39544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40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5" name="Rectangle 53"/>
          <p:cNvSpPr>
            <a:spLocks noChangeArrowheads="1"/>
          </p:cNvSpPr>
          <p:nvPr/>
        </p:nvSpPr>
        <p:spPr bwMode="auto">
          <a:xfrm>
            <a:off x="4933950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60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6" name="Rectangle 54"/>
          <p:cNvSpPr>
            <a:spLocks noChangeArrowheads="1"/>
          </p:cNvSpPr>
          <p:nvPr/>
        </p:nvSpPr>
        <p:spPr bwMode="auto">
          <a:xfrm>
            <a:off x="5965825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80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7" name="Rectangle 55"/>
          <p:cNvSpPr>
            <a:spLocks noChangeArrowheads="1"/>
          </p:cNvSpPr>
          <p:nvPr/>
        </p:nvSpPr>
        <p:spPr bwMode="auto">
          <a:xfrm>
            <a:off x="6899275" y="6275388"/>
            <a:ext cx="2952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100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8" name="Rectangle 56"/>
          <p:cNvSpPr>
            <a:spLocks noChangeArrowheads="1"/>
          </p:cNvSpPr>
          <p:nvPr/>
        </p:nvSpPr>
        <p:spPr bwMode="auto">
          <a:xfrm>
            <a:off x="3465513" y="6502400"/>
            <a:ext cx="22256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600" b="0">
                <a:solidFill>
                  <a:srgbClr val="000000"/>
                </a:solidFill>
              </a:rPr>
              <a:t>tax rate   (percent) </a:t>
            </a:r>
            <a:endParaRPr kumimoji="0" lang="en-US" altLang="en-US" sz="1600" b="0">
              <a:solidFill>
                <a:schemeClr val="tx1"/>
              </a:solidFill>
            </a:endParaRPr>
          </a:p>
        </p:txBody>
      </p:sp>
      <p:sp>
        <p:nvSpPr>
          <p:cNvPr id="38969" name="Rectangle 57"/>
          <p:cNvSpPr>
            <a:spLocks noChangeArrowheads="1"/>
          </p:cNvSpPr>
          <p:nvPr/>
        </p:nvSpPr>
        <p:spPr bwMode="auto">
          <a:xfrm>
            <a:off x="169863" y="3217863"/>
            <a:ext cx="14605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800" b="0">
                <a:solidFill>
                  <a:srgbClr val="000000"/>
                </a:solidFill>
              </a:rPr>
              <a:t>Tax Revenue</a:t>
            </a:r>
          </a:p>
          <a:p>
            <a:pPr algn="ctr"/>
            <a:r>
              <a:rPr kumimoji="0" lang="en-US" altLang="en-US" sz="1400" b="0">
                <a:solidFill>
                  <a:srgbClr val="000000"/>
                </a:solidFill>
              </a:rPr>
              <a:t>(in trillions of $)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70" name="Freeform 58"/>
          <p:cNvSpPr>
            <a:spLocks/>
          </p:cNvSpPr>
          <p:nvPr/>
        </p:nvSpPr>
        <p:spPr bwMode="auto">
          <a:xfrm>
            <a:off x="2017713" y="2451100"/>
            <a:ext cx="5057775" cy="3729038"/>
          </a:xfrm>
          <a:custGeom>
            <a:avLst/>
            <a:gdLst>
              <a:gd name="T0" fmla="*/ 0 w 2290"/>
              <a:gd name="T1" fmla="*/ 2349 h 2349"/>
              <a:gd name="T2" fmla="*/ 697 w 2290"/>
              <a:gd name="T3" fmla="*/ 2 h 2349"/>
              <a:gd name="T4" fmla="*/ 2290 w 2290"/>
              <a:gd name="T5" fmla="*/ 2334 h 2349"/>
              <a:gd name="T6" fmla="*/ 0 60000 65536"/>
              <a:gd name="T7" fmla="*/ 0 60000 65536"/>
              <a:gd name="T8" fmla="*/ 0 60000 65536"/>
              <a:gd name="T9" fmla="*/ 0 w 2290"/>
              <a:gd name="T10" fmla="*/ 0 h 2349"/>
              <a:gd name="T11" fmla="*/ 2290 w 2290"/>
              <a:gd name="T12" fmla="*/ 2349 h 23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90" h="2349">
                <a:moveTo>
                  <a:pt x="0" y="2349"/>
                </a:moveTo>
                <a:cubicBezTo>
                  <a:pt x="157" y="1176"/>
                  <a:pt x="315" y="4"/>
                  <a:pt x="697" y="2"/>
                </a:cubicBezTo>
                <a:cubicBezTo>
                  <a:pt x="1079" y="0"/>
                  <a:pt x="2023" y="1945"/>
                  <a:pt x="2290" y="2334"/>
                </a:cubicBezTo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40" name="Oval 60"/>
          <p:cNvSpPr>
            <a:spLocks noChangeArrowheads="1"/>
          </p:cNvSpPr>
          <p:nvPr/>
        </p:nvSpPr>
        <p:spPr bwMode="auto">
          <a:xfrm rot="1579004">
            <a:off x="3476625" y="2374900"/>
            <a:ext cx="141288" cy="147638"/>
          </a:xfrm>
          <a:prstGeom prst="ellipse">
            <a:avLst/>
          </a:prstGeom>
          <a:solidFill>
            <a:srgbClr val="FD0000"/>
          </a:solidFill>
          <a:ln w="12700">
            <a:solidFill>
              <a:srgbClr val="FD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39741" name="Oval 61"/>
          <p:cNvSpPr>
            <a:spLocks noChangeArrowheads="1"/>
          </p:cNvSpPr>
          <p:nvPr/>
        </p:nvSpPr>
        <p:spPr bwMode="auto">
          <a:xfrm rot="1579004">
            <a:off x="4989513" y="3597275"/>
            <a:ext cx="141287" cy="147638"/>
          </a:xfrm>
          <a:prstGeom prst="ellipse">
            <a:avLst/>
          </a:prstGeom>
          <a:solidFill>
            <a:srgbClr val="0000FF"/>
          </a:solidFill>
          <a:ln w="127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39742" name="Rectangle 62"/>
          <p:cNvSpPr>
            <a:spLocks noChangeArrowheads="1"/>
          </p:cNvSpPr>
          <p:nvPr/>
        </p:nvSpPr>
        <p:spPr bwMode="auto">
          <a:xfrm>
            <a:off x="769620" y="1279208"/>
            <a:ext cx="2471738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2000" b="0"/>
              <a:t>If the tax rate is </a:t>
            </a:r>
            <a:r>
              <a:rPr lang="en-US" altLang="en-US" sz="2000">
                <a:solidFill>
                  <a:srgbClr val="FD0000"/>
                </a:solidFill>
              </a:rPr>
              <a:t>30%</a:t>
            </a:r>
            <a:r>
              <a:rPr lang="en-US" altLang="en-US" sz="2000" b="0"/>
              <a:t>,</a:t>
            </a:r>
          </a:p>
        </p:txBody>
      </p:sp>
      <p:sp>
        <p:nvSpPr>
          <p:cNvPr id="839743" name="Line 63"/>
          <p:cNvSpPr>
            <a:spLocks noChangeShapeType="1"/>
          </p:cNvSpPr>
          <p:nvPr/>
        </p:nvSpPr>
        <p:spPr bwMode="auto">
          <a:xfrm flipH="1" flipV="1">
            <a:off x="3556000" y="2449513"/>
            <a:ext cx="0" cy="3748087"/>
          </a:xfrm>
          <a:prstGeom prst="line">
            <a:avLst/>
          </a:prstGeom>
          <a:noFill/>
          <a:ln w="38100">
            <a:solidFill>
              <a:srgbClr val="FD0000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44" name="Line 64"/>
          <p:cNvSpPr>
            <a:spLocks noChangeShapeType="1"/>
          </p:cNvSpPr>
          <p:nvPr/>
        </p:nvSpPr>
        <p:spPr bwMode="auto">
          <a:xfrm>
            <a:off x="2047875" y="2465388"/>
            <a:ext cx="1481138" cy="0"/>
          </a:xfrm>
          <a:prstGeom prst="line">
            <a:avLst/>
          </a:prstGeom>
          <a:noFill/>
          <a:ln w="38100">
            <a:solidFill>
              <a:srgbClr val="FD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45" name="Rectangle 65"/>
          <p:cNvSpPr>
            <a:spLocks noChangeArrowheads="1"/>
          </p:cNvSpPr>
          <p:nvPr/>
        </p:nvSpPr>
        <p:spPr bwMode="auto">
          <a:xfrm>
            <a:off x="1635125" y="2301875"/>
            <a:ext cx="3556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FD0000"/>
                </a:solidFill>
              </a:rPr>
              <a:t>2.5</a:t>
            </a:r>
          </a:p>
        </p:txBody>
      </p:sp>
      <p:sp>
        <p:nvSpPr>
          <p:cNvPr id="839746" name="Rectangle 66"/>
          <p:cNvSpPr>
            <a:spLocks noChangeArrowheads="1"/>
          </p:cNvSpPr>
          <p:nvPr/>
        </p:nvSpPr>
        <p:spPr bwMode="auto">
          <a:xfrm>
            <a:off x="3427413" y="6210300"/>
            <a:ext cx="530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FD0000"/>
                </a:solidFill>
              </a:rPr>
              <a:t>30</a:t>
            </a:r>
          </a:p>
        </p:txBody>
      </p:sp>
      <p:sp>
        <p:nvSpPr>
          <p:cNvPr id="839747" name="Rectangle 67"/>
          <p:cNvSpPr>
            <a:spLocks noChangeArrowheads="1"/>
          </p:cNvSpPr>
          <p:nvPr/>
        </p:nvSpPr>
        <p:spPr bwMode="auto">
          <a:xfrm>
            <a:off x="4076383" y="1322070"/>
            <a:ext cx="3927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 b="0" dirty="0">
                <a:solidFill>
                  <a:srgbClr val="000000"/>
                </a:solidFill>
              </a:rPr>
              <a:t>tax revenue decreases to</a:t>
            </a:r>
            <a:r>
              <a:rPr kumimoji="0" lang="en-US" altLang="en-US" sz="2000" dirty="0">
                <a:solidFill>
                  <a:srgbClr val="4747FF"/>
                </a:solidFill>
              </a:rPr>
              <a:t> $1.7 trillion</a:t>
            </a:r>
            <a:r>
              <a:rPr kumimoji="0" lang="en-US" altLang="en-US" sz="2000" b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839748" name="Line 68"/>
          <p:cNvSpPr>
            <a:spLocks noChangeShapeType="1"/>
          </p:cNvSpPr>
          <p:nvPr/>
        </p:nvSpPr>
        <p:spPr bwMode="auto">
          <a:xfrm flipV="1">
            <a:off x="5051425" y="3659188"/>
            <a:ext cx="0" cy="2471737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49" name="Line 69"/>
          <p:cNvSpPr>
            <a:spLocks noChangeShapeType="1"/>
          </p:cNvSpPr>
          <p:nvPr/>
        </p:nvSpPr>
        <p:spPr bwMode="auto">
          <a:xfrm>
            <a:off x="2033588" y="3675063"/>
            <a:ext cx="3005137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50" name="Rectangle 70"/>
          <p:cNvSpPr>
            <a:spLocks noChangeArrowheads="1"/>
          </p:cNvSpPr>
          <p:nvPr/>
        </p:nvSpPr>
        <p:spPr bwMode="auto">
          <a:xfrm>
            <a:off x="4899025" y="6232525"/>
            <a:ext cx="530225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0000FF"/>
                </a:solidFill>
              </a:rPr>
              <a:t>60</a:t>
            </a:r>
          </a:p>
        </p:txBody>
      </p:sp>
      <p:sp>
        <p:nvSpPr>
          <p:cNvPr id="839751" name="Rectangle 71"/>
          <p:cNvSpPr>
            <a:spLocks noChangeArrowheads="1"/>
          </p:cNvSpPr>
          <p:nvPr/>
        </p:nvSpPr>
        <p:spPr bwMode="auto">
          <a:xfrm>
            <a:off x="1627188" y="3509963"/>
            <a:ext cx="530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0000FF"/>
                </a:solidFill>
              </a:rPr>
              <a:t>1.7</a:t>
            </a:r>
          </a:p>
        </p:txBody>
      </p:sp>
      <p:sp>
        <p:nvSpPr>
          <p:cNvPr id="839752" name="Rectangle 72"/>
          <p:cNvSpPr>
            <a:spLocks noChangeArrowheads="1"/>
          </p:cNvSpPr>
          <p:nvPr/>
        </p:nvSpPr>
        <p:spPr bwMode="auto">
          <a:xfrm>
            <a:off x="860108" y="1323658"/>
            <a:ext cx="3927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 b="0" dirty="0">
                <a:solidFill>
                  <a:srgbClr val="000000"/>
                </a:solidFill>
              </a:rPr>
              <a:t>If the tax rate is raised to </a:t>
            </a:r>
            <a:r>
              <a:rPr kumimoji="0" lang="en-US" altLang="en-US" sz="2000" dirty="0">
                <a:solidFill>
                  <a:srgbClr val="4747FF"/>
                </a:solidFill>
              </a:rPr>
              <a:t>60%</a:t>
            </a:r>
            <a:r>
              <a:rPr kumimoji="0" lang="en-US" altLang="en-US" sz="2000" b="0" dirty="0">
                <a:solidFill>
                  <a:srgbClr val="000000"/>
                </a:solidFill>
              </a:rPr>
              <a:t>,</a:t>
            </a:r>
          </a:p>
        </p:txBody>
      </p:sp>
      <p:sp>
        <p:nvSpPr>
          <p:cNvPr id="73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Supply-side’s take on Fiscal Policy</a:t>
            </a:r>
          </a:p>
        </p:txBody>
      </p:sp>
    </p:spTree>
    <p:extLst>
      <p:ext uri="{BB962C8B-B14F-4D97-AF65-F5344CB8AC3E}">
        <p14:creationId xmlns:p14="http://schemas.microsoft.com/office/powerpoint/2010/main" val="42408619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39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39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3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3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683" grpId="0"/>
      <p:bldP spid="839683" grpId="1"/>
      <p:bldP spid="839740" grpId="0" animBg="1"/>
      <p:bldP spid="839741" grpId="0" animBg="1"/>
      <p:bldP spid="839742" grpId="0"/>
      <p:bldP spid="839743" grpId="0" animBg="1"/>
      <p:bldP spid="839744" grpId="0" animBg="1"/>
      <p:bldP spid="839745" grpId="0" animBg="1"/>
      <p:bldP spid="839746" grpId="0"/>
      <p:bldP spid="839747" grpId="0"/>
      <p:bldP spid="839748" grpId="0" animBg="1"/>
      <p:bldP spid="839749" grpId="0" animBg="1"/>
      <p:bldP spid="839750" grpId="0" animBg="1"/>
      <p:bldP spid="839751" grpId="0"/>
      <p:bldP spid="8397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9939" name="Line 3"/>
          <p:cNvSpPr>
            <a:spLocks noChangeShapeType="1"/>
          </p:cNvSpPr>
          <p:nvPr/>
        </p:nvSpPr>
        <p:spPr bwMode="auto">
          <a:xfrm>
            <a:off x="2039938" y="578167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2039938" y="504666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2039938" y="43116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>
            <a:off x="2039938" y="35750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>
            <a:off x="2039938" y="284003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2039938" y="54213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2039938" y="46847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2039938" y="393700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>
            <a:off x="2039938" y="320198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2039938" y="2465388"/>
            <a:ext cx="5038725" cy="0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2549525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>
            <a:off x="3043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>
            <a:off x="3551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2" name="Line 16"/>
          <p:cNvSpPr>
            <a:spLocks noChangeShapeType="1"/>
          </p:cNvSpPr>
          <p:nvPr/>
        </p:nvSpPr>
        <p:spPr bwMode="auto">
          <a:xfrm>
            <a:off x="4059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3" name="Line 17"/>
          <p:cNvSpPr>
            <a:spLocks noChangeShapeType="1"/>
          </p:cNvSpPr>
          <p:nvPr/>
        </p:nvSpPr>
        <p:spPr bwMode="auto">
          <a:xfrm>
            <a:off x="45656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4" name="Line 18"/>
          <p:cNvSpPr>
            <a:spLocks noChangeShapeType="1"/>
          </p:cNvSpPr>
          <p:nvPr/>
        </p:nvSpPr>
        <p:spPr bwMode="auto">
          <a:xfrm>
            <a:off x="5060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5568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>
            <a:off x="60753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>
            <a:off x="65706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>
            <a:off x="7078663" y="2465388"/>
            <a:ext cx="0" cy="369093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9" name="Rectangle 23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 w="762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9960" name="Line 24"/>
          <p:cNvSpPr>
            <a:spLocks noChangeShapeType="1"/>
          </p:cNvSpPr>
          <p:nvPr/>
        </p:nvSpPr>
        <p:spPr bwMode="auto">
          <a:xfrm>
            <a:off x="20399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1" name="Line 25"/>
          <p:cNvSpPr>
            <a:spLocks noChangeShapeType="1"/>
          </p:cNvSpPr>
          <p:nvPr/>
        </p:nvSpPr>
        <p:spPr bwMode="auto">
          <a:xfrm>
            <a:off x="1989138" y="6156325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2" name="Line 26"/>
          <p:cNvSpPr>
            <a:spLocks noChangeShapeType="1"/>
          </p:cNvSpPr>
          <p:nvPr/>
        </p:nvSpPr>
        <p:spPr bwMode="auto">
          <a:xfrm>
            <a:off x="1989138" y="54213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3" name="Line 27"/>
          <p:cNvSpPr>
            <a:spLocks noChangeShapeType="1"/>
          </p:cNvSpPr>
          <p:nvPr/>
        </p:nvSpPr>
        <p:spPr bwMode="auto">
          <a:xfrm>
            <a:off x="1989138" y="46847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4" name="Line 28"/>
          <p:cNvSpPr>
            <a:spLocks noChangeShapeType="1"/>
          </p:cNvSpPr>
          <p:nvPr/>
        </p:nvSpPr>
        <p:spPr bwMode="auto">
          <a:xfrm>
            <a:off x="1989138" y="3937000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5" name="Line 29"/>
          <p:cNvSpPr>
            <a:spLocks noChangeShapeType="1"/>
          </p:cNvSpPr>
          <p:nvPr/>
        </p:nvSpPr>
        <p:spPr bwMode="auto">
          <a:xfrm>
            <a:off x="1989138" y="32019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6" name="Line 30"/>
          <p:cNvSpPr>
            <a:spLocks noChangeShapeType="1"/>
          </p:cNvSpPr>
          <p:nvPr/>
        </p:nvSpPr>
        <p:spPr bwMode="auto">
          <a:xfrm>
            <a:off x="1989138" y="24653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7" name="Line 31"/>
          <p:cNvSpPr>
            <a:spLocks noChangeShapeType="1"/>
          </p:cNvSpPr>
          <p:nvPr/>
        </p:nvSpPr>
        <p:spPr bwMode="auto">
          <a:xfrm>
            <a:off x="2039938" y="615632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8" name="Line 32"/>
          <p:cNvSpPr>
            <a:spLocks noChangeShapeType="1"/>
          </p:cNvSpPr>
          <p:nvPr/>
        </p:nvSpPr>
        <p:spPr bwMode="auto">
          <a:xfrm flipV="1">
            <a:off x="20399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9" name="Line 33"/>
          <p:cNvSpPr>
            <a:spLocks noChangeShapeType="1"/>
          </p:cNvSpPr>
          <p:nvPr/>
        </p:nvSpPr>
        <p:spPr bwMode="auto">
          <a:xfrm flipV="1">
            <a:off x="2549525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0" name="Line 34"/>
          <p:cNvSpPr>
            <a:spLocks noChangeShapeType="1"/>
          </p:cNvSpPr>
          <p:nvPr/>
        </p:nvSpPr>
        <p:spPr bwMode="auto">
          <a:xfrm flipV="1">
            <a:off x="3043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1" name="Line 35"/>
          <p:cNvSpPr>
            <a:spLocks noChangeShapeType="1"/>
          </p:cNvSpPr>
          <p:nvPr/>
        </p:nvSpPr>
        <p:spPr bwMode="auto">
          <a:xfrm flipV="1">
            <a:off x="3551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2" name="Line 36"/>
          <p:cNvSpPr>
            <a:spLocks noChangeShapeType="1"/>
          </p:cNvSpPr>
          <p:nvPr/>
        </p:nvSpPr>
        <p:spPr bwMode="auto">
          <a:xfrm flipV="1">
            <a:off x="4059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3" name="Line 37"/>
          <p:cNvSpPr>
            <a:spLocks noChangeShapeType="1"/>
          </p:cNvSpPr>
          <p:nvPr/>
        </p:nvSpPr>
        <p:spPr bwMode="auto">
          <a:xfrm flipV="1">
            <a:off x="45656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4" name="Line 38"/>
          <p:cNvSpPr>
            <a:spLocks noChangeShapeType="1"/>
          </p:cNvSpPr>
          <p:nvPr/>
        </p:nvSpPr>
        <p:spPr bwMode="auto">
          <a:xfrm flipV="1">
            <a:off x="5060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5" name="Line 39"/>
          <p:cNvSpPr>
            <a:spLocks noChangeShapeType="1"/>
          </p:cNvSpPr>
          <p:nvPr/>
        </p:nvSpPr>
        <p:spPr bwMode="auto">
          <a:xfrm flipV="1">
            <a:off x="5568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6" name="Line 40"/>
          <p:cNvSpPr>
            <a:spLocks noChangeShapeType="1"/>
          </p:cNvSpPr>
          <p:nvPr/>
        </p:nvSpPr>
        <p:spPr bwMode="auto">
          <a:xfrm flipV="1">
            <a:off x="60753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7" name="Line 41"/>
          <p:cNvSpPr>
            <a:spLocks noChangeShapeType="1"/>
          </p:cNvSpPr>
          <p:nvPr/>
        </p:nvSpPr>
        <p:spPr bwMode="auto">
          <a:xfrm flipV="1">
            <a:off x="6570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8" name="Line 42"/>
          <p:cNvSpPr>
            <a:spLocks noChangeShapeType="1"/>
          </p:cNvSpPr>
          <p:nvPr/>
        </p:nvSpPr>
        <p:spPr bwMode="auto">
          <a:xfrm flipV="1">
            <a:off x="7078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9" name="Rectangle 43"/>
          <p:cNvSpPr>
            <a:spLocks noChangeArrowheads="1"/>
          </p:cNvSpPr>
          <p:nvPr/>
        </p:nvSpPr>
        <p:spPr bwMode="auto">
          <a:xfrm>
            <a:off x="1743075" y="6062663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0" name="Rectangle 44"/>
          <p:cNvSpPr>
            <a:spLocks noChangeArrowheads="1"/>
          </p:cNvSpPr>
          <p:nvPr/>
        </p:nvSpPr>
        <p:spPr bwMode="auto">
          <a:xfrm>
            <a:off x="1697038" y="5303838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1" name="Rectangle 45"/>
          <p:cNvSpPr>
            <a:spLocks noChangeArrowheads="1"/>
          </p:cNvSpPr>
          <p:nvPr/>
        </p:nvSpPr>
        <p:spPr bwMode="auto">
          <a:xfrm>
            <a:off x="1687513" y="4570413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2" name="Rectangle 46"/>
          <p:cNvSpPr>
            <a:spLocks noChangeArrowheads="1"/>
          </p:cNvSpPr>
          <p:nvPr/>
        </p:nvSpPr>
        <p:spPr bwMode="auto">
          <a:xfrm>
            <a:off x="1674813" y="3832225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3" name="Rectangle 47"/>
          <p:cNvSpPr>
            <a:spLocks noChangeArrowheads="1"/>
          </p:cNvSpPr>
          <p:nvPr/>
        </p:nvSpPr>
        <p:spPr bwMode="auto">
          <a:xfrm>
            <a:off x="1685925" y="3098800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4" name="Rectangle 48"/>
          <p:cNvSpPr>
            <a:spLocks noChangeArrowheads="1"/>
          </p:cNvSpPr>
          <p:nvPr/>
        </p:nvSpPr>
        <p:spPr bwMode="auto">
          <a:xfrm>
            <a:off x="1989138" y="6275388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5" name="Rectangle 49"/>
          <p:cNvSpPr>
            <a:spLocks noChangeArrowheads="1"/>
          </p:cNvSpPr>
          <p:nvPr/>
        </p:nvSpPr>
        <p:spPr bwMode="auto">
          <a:xfrm>
            <a:off x="29257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6" name="Rectangle 50"/>
          <p:cNvSpPr>
            <a:spLocks noChangeArrowheads="1"/>
          </p:cNvSpPr>
          <p:nvPr/>
        </p:nvSpPr>
        <p:spPr bwMode="auto">
          <a:xfrm>
            <a:off x="39544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40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7" name="Rectangle 51"/>
          <p:cNvSpPr>
            <a:spLocks noChangeArrowheads="1"/>
          </p:cNvSpPr>
          <p:nvPr/>
        </p:nvSpPr>
        <p:spPr bwMode="auto">
          <a:xfrm>
            <a:off x="4933950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60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8" name="Rectangle 52"/>
          <p:cNvSpPr>
            <a:spLocks noChangeArrowheads="1"/>
          </p:cNvSpPr>
          <p:nvPr/>
        </p:nvSpPr>
        <p:spPr bwMode="auto">
          <a:xfrm>
            <a:off x="5965825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80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9" name="Rectangle 53"/>
          <p:cNvSpPr>
            <a:spLocks noChangeArrowheads="1"/>
          </p:cNvSpPr>
          <p:nvPr/>
        </p:nvSpPr>
        <p:spPr bwMode="auto">
          <a:xfrm>
            <a:off x="6899275" y="6275388"/>
            <a:ext cx="2952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100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90" name="Rectangle 54"/>
          <p:cNvSpPr>
            <a:spLocks noChangeArrowheads="1"/>
          </p:cNvSpPr>
          <p:nvPr/>
        </p:nvSpPr>
        <p:spPr bwMode="auto">
          <a:xfrm>
            <a:off x="3465513" y="6502400"/>
            <a:ext cx="22256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600" b="0">
                <a:solidFill>
                  <a:srgbClr val="000000"/>
                </a:solidFill>
              </a:rPr>
              <a:t>tax rate   (percent) </a:t>
            </a:r>
            <a:endParaRPr kumimoji="0" lang="en-US" altLang="en-US" sz="1600" b="0">
              <a:solidFill>
                <a:schemeClr val="tx1"/>
              </a:solidFill>
            </a:endParaRPr>
          </a:p>
        </p:txBody>
      </p:sp>
      <p:sp>
        <p:nvSpPr>
          <p:cNvPr id="39991" name="Rectangle 55"/>
          <p:cNvSpPr>
            <a:spLocks noChangeArrowheads="1"/>
          </p:cNvSpPr>
          <p:nvPr/>
        </p:nvSpPr>
        <p:spPr bwMode="auto">
          <a:xfrm>
            <a:off x="169863" y="3217863"/>
            <a:ext cx="14605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800" b="0">
                <a:solidFill>
                  <a:srgbClr val="000000"/>
                </a:solidFill>
              </a:rPr>
              <a:t>Tax Revenue</a:t>
            </a:r>
          </a:p>
          <a:p>
            <a:pPr algn="ctr"/>
            <a:r>
              <a:rPr kumimoji="0" lang="en-US" altLang="en-US" sz="1400" b="0">
                <a:solidFill>
                  <a:srgbClr val="000000"/>
                </a:solidFill>
              </a:rPr>
              <a:t>(in trillions of $)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92" name="Freeform 56"/>
          <p:cNvSpPr>
            <a:spLocks/>
          </p:cNvSpPr>
          <p:nvPr/>
        </p:nvSpPr>
        <p:spPr bwMode="auto">
          <a:xfrm>
            <a:off x="2017713" y="2451100"/>
            <a:ext cx="5057775" cy="3729038"/>
          </a:xfrm>
          <a:custGeom>
            <a:avLst/>
            <a:gdLst>
              <a:gd name="T0" fmla="*/ 0 w 2290"/>
              <a:gd name="T1" fmla="*/ 2349 h 2349"/>
              <a:gd name="T2" fmla="*/ 697 w 2290"/>
              <a:gd name="T3" fmla="*/ 2 h 2349"/>
              <a:gd name="T4" fmla="*/ 2290 w 2290"/>
              <a:gd name="T5" fmla="*/ 2334 h 2349"/>
              <a:gd name="T6" fmla="*/ 0 60000 65536"/>
              <a:gd name="T7" fmla="*/ 0 60000 65536"/>
              <a:gd name="T8" fmla="*/ 0 60000 65536"/>
              <a:gd name="T9" fmla="*/ 0 w 2290"/>
              <a:gd name="T10" fmla="*/ 0 h 2349"/>
              <a:gd name="T11" fmla="*/ 2290 w 2290"/>
              <a:gd name="T12" fmla="*/ 2349 h 23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90" h="2349">
                <a:moveTo>
                  <a:pt x="0" y="2349"/>
                </a:moveTo>
                <a:cubicBezTo>
                  <a:pt x="157" y="1176"/>
                  <a:pt x="315" y="4"/>
                  <a:pt x="697" y="2"/>
                </a:cubicBezTo>
                <a:cubicBezTo>
                  <a:pt x="1079" y="0"/>
                  <a:pt x="2023" y="1945"/>
                  <a:pt x="2290" y="2334"/>
                </a:cubicBezTo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93" name="Rectangle 58"/>
          <p:cNvSpPr>
            <a:spLocks noChangeArrowheads="1"/>
          </p:cNvSpPr>
          <p:nvPr/>
        </p:nvSpPr>
        <p:spPr bwMode="auto">
          <a:xfrm>
            <a:off x="-114300" y="2062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41787" name="Oval 59"/>
          <p:cNvSpPr>
            <a:spLocks noChangeArrowheads="1"/>
          </p:cNvSpPr>
          <p:nvPr/>
        </p:nvSpPr>
        <p:spPr bwMode="auto">
          <a:xfrm rot="1579004">
            <a:off x="3473450" y="2382838"/>
            <a:ext cx="141288" cy="147637"/>
          </a:xfrm>
          <a:prstGeom prst="ellipse">
            <a:avLst/>
          </a:prstGeom>
          <a:solidFill>
            <a:srgbClr val="FD0000"/>
          </a:solidFill>
          <a:ln w="12700">
            <a:solidFill>
              <a:srgbClr val="FD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41788" name="Rectangle 60"/>
          <p:cNvSpPr>
            <a:spLocks noChangeArrowheads="1"/>
          </p:cNvSpPr>
          <p:nvPr/>
        </p:nvSpPr>
        <p:spPr bwMode="auto">
          <a:xfrm>
            <a:off x="776288" y="957263"/>
            <a:ext cx="7362825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2000" b="0"/>
              <a:t>The Laffer Curve also suggests that when tax rates are “low,” a tax cut lowers tax revenue.</a:t>
            </a:r>
          </a:p>
        </p:txBody>
      </p:sp>
      <p:sp>
        <p:nvSpPr>
          <p:cNvPr id="841789" name="Line 61"/>
          <p:cNvSpPr>
            <a:spLocks noChangeShapeType="1"/>
          </p:cNvSpPr>
          <p:nvPr/>
        </p:nvSpPr>
        <p:spPr bwMode="auto">
          <a:xfrm flipV="1">
            <a:off x="3549650" y="2460625"/>
            <a:ext cx="0" cy="3679825"/>
          </a:xfrm>
          <a:prstGeom prst="line">
            <a:avLst/>
          </a:prstGeom>
          <a:noFill/>
          <a:ln w="38100">
            <a:solidFill>
              <a:srgbClr val="FD0000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1790" name="Line 62"/>
          <p:cNvSpPr>
            <a:spLocks noChangeShapeType="1"/>
          </p:cNvSpPr>
          <p:nvPr/>
        </p:nvSpPr>
        <p:spPr bwMode="auto">
          <a:xfrm>
            <a:off x="2063750" y="2460625"/>
            <a:ext cx="1487488" cy="0"/>
          </a:xfrm>
          <a:prstGeom prst="line">
            <a:avLst/>
          </a:prstGeom>
          <a:noFill/>
          <a:ln w="38100">
            <a:solidFill>
              <a:srgbClr val="FD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1792" name="Rectangle 64"/>
          <p:cNvSpPr>
            <a:spLocks noChangeArrowheads="1"/>
          </p:cNvSpPr>
          <p:nvPr/>
        </p:nvSpPr>
        <p:spPr bwMode="auto">
          <a:xfrm>
            <a:off x="3273425" y="6224588"/>
            <a:ext cx="530225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2000">
                <a:solidFill>
                  <a:srgbClr val="FD0000"/>
                </a:solidFill>
              </a:rPr>
              <a:t>30</a:t>
            </a:r>
          </a:p>
        </p:txBody>
      </p:sp>
      <p:sp>
        <p:nvSpPr>
          <p:cNvPr id="40000" name="Rectangle 65"/>
          <p:cNvSpPr>
            <a:spLocks noChangeArrowheads="1"/>
          </p:cNvSpPr>
          <p:nvPr/>
        </p:nvSpPr>
        <p:spPr bwMode="auto">
          <a:xfrm>
            <a:off x="1676400" y="2327275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841794" name="Oval 66"/>
          <p:cNvSpPr>
            <a:spLocks noChangeArrowheads="1"/>
          </p:cNvSpPr>
          <p:nvPr/>
        </p:nvSpPr>
        <p:spPr bwMode="auto">
          <a:xfrm rot="1579004">
            <a:off x="2481263" y="3743325"/>
            <a:ext cx="141287" cy="147638"/>
          </a:xfrm>
          <a:prstGeom prst="ellipse">
            <a:avLst/>
          </a:prstGeom>
          <a:solidFill>
            <a:srgbClr val="0000FF"/>
          </a:solidFill>
          <a:ln w="127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41795" name="Line 67"/>
          <p:cNvSpPr>
            <a:spLocks noChangeShapeType="1"/>
          </p:cNvSpPr>
          <p:nvPr/>
        </p:nvSpPr>
        <p:spPr bwMode="auto">
          <a:xfrm flipH="1" flipV="1">
            <a:off x="2543175" y="3821113"/>
            <a:ext cx="0" cy="2312987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1796" name="Line 68"/>
          <p:cNvSpPr>
            <a:spLocks noChangeShapeType="1"/>
          </p:cNvSpPr>
          <p:nvPr/>
        </p:nvSpPr>
        <p:spPr bwMode="auto">
          <a:xfrm>
            <a:off x="2022475" y="3821113"/>
            <a:ext cx="530225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1797" name="Rectangle 69"/>
          <p:cNvSpPr>
            <a:spLocks noChangeArrowheads="1"/>
          </p:cNvSpPr>
          <p:nvPr/>
        </p:nvSpPr>
        <p:spPr bwMode="auto">
          <a:xfrm>
            <a:off x="1630363" y="3643313"/>
            <a:ext cx="3556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0000FF"/>
                </a:solidFill>
              </a:rPr>
              <a:t>1.6</a:t>
            </a:r>
          </a:p>
          <a:p>
            <a:endParaRPr kumimoji="0" lang="en-US" altLang="en-US" sz="2000">
              <a:solidFill>
                <a:srgbClr val="0000FF"/>
              </a:solidFill>
            </a:endParaRPr>
          </a:p>
        </p:txBody>
      </p:sp>
      <p:sp>
        <p:nvSpPr>
          <p:cNvPr id="841798" name="Rectangle 70"/>
          <p:cNvSpPr>
            <a:spLocks noChangeArrowheads="1"/>
          </p:cNvSpPr>
          <p:nvPr/>
        </p:nvSpPr>
        <p:spPr bwMode="auto">
          <a:xfrm>
            <a:off x="2413000" y="6208713"/>
            <a:ext cx="530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841791" name="Rectangle 63"/>
          <p:cNvSpPr>
            <a:spLocks noChangeArrowheads="1"/>
          </p:cNvSpPr>
          <p:nvPr/>
        </p:nvSpPr>
        <p:spPr bwMode="auto">
          <a:xfrm>
            <a:off x="1649413" y="2262188"/>
            <a:ext cx="3556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 dirty="0">
                <a:solidFill>
                  <a:srgbClr val="FD0000"/>
                </a:solidFill>
              </a:rPr>
              <a:t>2.5</a:t>
            </a:r>
          </a:p>
        </p:txBody>
      </p:sp>
      <p:sp>
        <p:nvSpPr>
          <p:cNvPr id="71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Supply-side’s take on Fiscal Policy</a:t>
            </a:r>
          </a:p>
        </p:txBody>
      </p:sp>
    </p:spTree>
    <p:extLst>
      <p:ext uri="{BB962C8B-B14F-4D97-AF65-F5344CB8AC3E}">
        <p14:creationId xmlns:p14="http://schemas.microsoft.com/office/powerpoint/2010/main" val="16903605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4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41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4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41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1787" grpId="0" animBg="1"/>
      <p:bldP spid="841789" grpId="0" animBg="1"/>
      <p:bldP spid="841790" grpId="0" animBg="1"/>
      <p:bldP spid="841792" grpId="0" animBg="1"/>
      <p:bldP spid="841794" grpId="0" animBg="1"/>
      <p:bldP spid="841795" grpId="0" animBg="1"/>
      <p:bldP spid="841796" grpId="0" animBg="1"/>
      <p:bldP spid="841797" grpId="0" animBg="1"/>
      <p:bldP spid="841798" grpId="0"/>
      <p:bldP spid="84179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9"/>
          <p:cNvGrpSpPr>
            <a:grpSpLocks/>
          </p:cNvGrpSpPr>
          <p:nvPr/>
        </p:nvGrpSpPr>
        <p:grpSpPr bwMode="auto">
          <a:xfrm>
            <a:off x="899795" y="912495"/>
            <a:ext cx="4986338" cy="3854450"/>
            <a:chOff x="562" y="570"/>
            <a:chExt cx="3141" cy="2428"/>
          </a:xfrm>
        </p:grpSpPr>
        <p:sp>
          <p:nvSpPr>
            <p:cNvPr id="42008" name="Line 80"/>
            <p:cNvSpPr>
              <a:spLocks noChangeAspect="1" noChangeShapeType="1"/>
            </p:cNvSpPr>
            <p:nvPr/>
          </p:nvSpPr>
          <p:spPr bwMode="auto">
            <a:xfrm flipH="1">
              <a:off x="562" y="1917"/>
              <a:ext cx="2116" cy="0"/>
            </a:xfrm>
            <a:prstGeom prst="line">
              <a:avLst/>
            </a:prstGeom>
            <a:noFill/>
            <a:ln w="28575" cap="rnd">
              <a:solidFill>
                <a:schemeClr val="bg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2009" name="Group 141"/>
            <p:cNvGrpSpPr>
              <a:grpSpLocks/>
            </p:cNvGrpSpPr>
            <p:nvPr/>
          </p:nvGrpSpPr>
          <p:grpSpPr bwMode="auto">
            <a:xfrm>
              <a:off x="2099" y="570"/>
              <a:ext cx="1604" cy="2428"/>
              <a:chOff x="2567" y="570"/>
              <a:chExt cx="1604" cy="2428"/>
            </a:xfrm>
          </p:grpSpPr>
          <p:sp>
            <p:nvSpPr>
              <p:cNvPr id="42010" name="Rectangle 121"/>
              <p:cNvSpPr>
                <a:spLocks noChangeArrowheads="1"/>
              </p:cNvSpPr>
              <p:nvPr/>
            </p:nvSpPr>
            <p:spPr bwMode="auto">
              <a:xfrm>
                <a:off x="3174" y="1829"/>
                <a:ext cx="997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1pPr>
                <a:lvl2pPr marL="742950" indent="-285750"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2pPr>
                <a:lvl3pPr marL="1143000" indent="-228600"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3pPr>
                <a:lvl4pPr marL="1600200" indent="-228600"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4pPr>
                <a:lvl5pPr marL="2057400" indent="-228600"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grpSp>
            <p:nvGrpSpPr>
              <p:cNvPr id="42011" name="Group 120"/>
              <p:cNvGrpSpPr>
                <a:grpSpLocks/>
              </p:cNvGrpSpPr>
              <p:nvPr/>
            </p:nvGrpSpPr>
            <p:grpSpPr bwMode="auto">
              <a:xfrm>
                <a:off x="2567" y="570"/>
                <a:ext cx="1600" cy="2428"/>
                <a:chOff x="-945" y="-1214"/>
                <a:chExt cx="1600" cy="2428"/>
              </a:xfrm>
            </p:grpSpPr>
            <p:sp>
              <p:nvSpPr>
                <p:cNvPr id="42012" name="Line 106"/>
                <p:cNvSpPr>
                  <a:spLocks noChangeAspect="1" noChangeShapeType="1"/>
                </p:cNvSpPr>
                <p:nvPr/>
              </p:nvSpPr>
              <p:spPr bwMode="auto">
                <a:xfrm>
                  <a:off x="-360" y="164"/>
                  <a:ext cx="0" cy="861"/>
                </a:xfrm>
                <a:prstGeom prst="line">
                  <a:avLst/>
                </a:prstGeom>
                <a:noFill/>
                <a:ln w="31750" cap="rnd">
                  <a:solidFill>
                    <a:schemeClr val="bg2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13" name="Rectangle 107"/>
                <p:cNvSpPr>
                  <a:spLocks noChangeArrowheads="1"/>
                </p:cNvSpPr>
                <p:nvPr/>
              </p:nvSpPr>
              <p:spPr bwMode="auto">
                <a:xfrm>
                  <a:off x="-411" y="1041"/>
                  <a:ext cx="128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kumimoji="0" lang="en-US" altLang="en-US" sz="1800" b="0" i="1" dirty="0">
                      <a:solidFill>
                        <a:schemeClr val="accent2"/>
                      </a:solidFill>
                    </a:rPr>
                    <a:t>Y</a:t>
                  </a:r>
                  <a:r>
                    <a:rPr kumimoji="0" lang="en-US" altLang="en-US" sz="1800" b="0" i="1" baseline="-25000" dirty="0">
                      <a:solidFill>
                        <a:schemeClr val="accent2"/>
                      </a:solidFill>
                    </a:rPr>
                    <a:t>1</a:t>
                  </a:r>
                  <a:endParaRPr kumimoji="0" lang="en-US" altLang="en-US" sz="1800" b="0" baseline="-2500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42016" name="Text Box 110"/>
                <p:cNvSpPr txBox="1">
                  <a:spLocks noChangeArrowheads="1"/>
                </p:cNvSpPr>
                <p:nvPr/>
              </p:nvSpPr>
              <p:spPr bwMode="auto">
                <a:xfrm>
                  <a:off x="-288" y="30"/>
                  <a:ext cx="0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z="1800" b="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42017" name="Rectangle 111"/>
                <p:cNvSpPr>
                  <a:spLocks noChangeAspect="1" noChangeArrowheads="1"/>
                </p:cNvSpPr>
                <p:nvPr/>
              </p:nvSpPr>
              <p:spPr bwMode="auto">
                <a:xfrm>
                  <a:off x="335" y="-853"/>
                  <a:ext cx="320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kumimoji="0" lang="en-US" altLang="en-US" sz="1800" b="0" i="1" dirty="0">
                      <a:solidFill>
                        <a:schemeClr val="accent2"/>
                      </a:solidFill>
                    </a:rPr>
                    <a:t>SRAS</a:t>
                  </a:r>
                  <a:endParaRPr kumimoji="0" lang="en-US" altLang="en-US" sz="1800" b="0" dirty="0">
                    <a:solidFill>
                      <a:schemeClr val="accent2"/>
                    </a:solidFill>
                  </a:endParaRPr>
                </a:p>
              </p:txBody>
            </p:sp>
            <p:grpSp>
              <p:nvGrpSpPr>
                <p:cNvPr id="42018" name="Group 112"/>
                <p:cNvGrpSpPr>
                  <a:grpSpLocks/>
                </p:cNvGrpSpPr>
                <p:nvPr/>
              </p:nvGrpSpPr>
              <p:grpSpPr bwMode="auto">
                <a:xfrm>
                  <a:off x="-503" y="-1214"/>
                  <a:ext cx="328" cy="2235"/>
                  <a:chOff x="2545" y="572"/>
                  <a:chExt cx="328" cy="2235"/>
                </a:xfrm>
              </p:grpSpPr>
              <p:sp>
                <p:nvSpPr>
                  <p:cNvPr id="42022" name="Line 113"/>
                  <p:cNvSpPr>
                    <a:spLocks noChangeShapeType="1"/>
                  </p:cNvSpPr>
                  <p:nvPr/>
                </p:nvSpPr>
                <p:spPr bwMode="auto">
                  <a:xfrm>
                    <a:off x="2688" y="702"/>
                    <a:ext cx="1" cy="2105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023" name="Rectangle 114"/>
                  <p:cNvSpPr>
                    <a:spLocks noChangeArrowheads="1"/>
                  </p:cNvSpPr>
                  <p:nvPr/>
                </p:nvSpPr>
                <p:spPr bwMode="auto">
                  <a:xfrm>
                    <a:off x="2545" y="572"/>
                    <a:ext cx="328" cy="34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>
                    <a:spAutoFit/>
                  </a:bodyPr>
                  <a:lstStyle>
                    <a:lvl1pPr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kumimoji="0" lang="en-US" altLang="en-US" sz="1800" b="0" i="1" dirty="0">
                      <a:solidFill>
                        <a:schemeClr val="accent2"/>
                      </a:solidFill>
                    </a:endParaRPr>
                  </a:p>
                  <a:p>
                    <a:r>
                      <a:rPr kumimoji="0" lang="en-US" altLang="en-US" sz="1800" b="0" i="1" dirty="0">
                        <a:solidFill>
                          <a:schemeClr val="accent2"/>
                        </a:solidFill>
                      </a:rPr>
                      <a:t>LRAS</a:t>
                    </a:r>
                    <a:endParaRPr kumimoji="0" lang="en-US" altLang="en-US" sz="1800" b="0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42019" name="Group 115"/>
                <p:cNvGrpSpPr>
                  <a:grpSpLocks/>
                </p:cNvGrpSpPr>
                <p:nvPr/>
              </p:nvGrpSpPr>
              <p:grpSpPr bwMode="auto">
                <a:xfrm>
                  <a:off x="-945" y="-874"/>
                  <a:ext cx="1485" cy="1805"/>
                  <a:chOff x="2297" y="1024"/>
                  <a:chExt cx="1485" cy="1805"/>
                </a:xfrm>
              </p:grpSpPr>
              <p:sp>
                <p:nvSpPr>
                  <p:cNvPr id="42020" name="Freeform 116"/>
                  <p:cNvSpPr>
                    <a:spLocks noChangeAspect="1"/>
                  </p:cNvSpPr>
                  <p:nvPr/>
                </p:nvSpPr>
                <p:spPr bwMode="auto">
                  <a:xfrm>
                    <a:off x="2297" y="1024"/>
                    <a:ext cx="1119" cy="1679"/>
                  </a:xfrm>
                  <a:custGeom>
                    <a:avLst/>
                    <a:gdLst>
                      <a:gd name="T0" fmla="*/ 20 w 4147"/>
                      <a:gd name="T1" fmla="*/ 72 h 6220"/>
                      <a:gd name="T2" fmla="*/ 53 w 4147"/>
                      <a:gd name="T3" fmla="*/ 183 h 6220"/>
                      <a:gd name="T4" fmla="*/ 94 w 4147"/>
                      <a:gd name="T5" fmla="*/ 300 h 6220"/>
                      <a:gd name="T6" fmla="*/ 140 w 4147"/>
                      <a:gd name="T7" fmla="*/ 421 h 6220"/>
                      <a:gd name="T8" fmla="*/ 192 w 4147"/>
                      <a:gd name="T9" fmla="*/ 546 h 6220"/>
                      <a:gd name="T10" fmla="*/ 249 w 4147"/>
                      <a:gd name="T11" fmla="*/ 675 h 6220"/>
                      <a:gd name="T12" fmla="*/ 312 w 4147"/>
                      <a:gd name="T13" fmla="*/ 808 h 6220"/>
                      <a:gd name="T14" fmla="*/ 380 w 4147"/>
                      <a:gd name="T15" fmla="*/ 943 h 6220"/>
                      <a:gd name="T16" fmla="*/ 452 w 4147"/>
                      <a:gd name="T17" fmla="*/ 1082 h 6220"/>
                      <a:gd name="T18" fmla="*/ 529 w 4147"/>
                      <a:gd name="T19" fmla="*/ 1223 h 6220"/>
                      <a:gd name="T20" fmla="*/ 609 w 4147"/>
                      <a:gd name="T21" fmla="*/ 1367 h 6220"/>
                      <a:gd name="T22" fmla="*/ 693 w 4147"/>
                      <a:gd name="T23" fmla="*/ 1513 h 6220"/>
                      <a:gd name="T24" fmla="*/ 781 w 4147"/>
                      <a:gd name="T25" fmla="*/ 1661 h 6220"/>
                      <a:gd name="T26" fmla="*/ 873 w 4147"/>
                      <a:gd name="T27" fmla="*/ 1811 h 6220"/>
                      <a:gd name="T28" fmla="*/ 966 w 4147"/>
                      <a:gd name="T29" fmla="*/ 1962 h 6220"/>
                      <a:gd name="T30" fmla="*/ 1063 w 4147"/>
                      <a:gd name="T31" fmla="*/ 2116 h 6220"/>
                      <a:gd name="T32" fmla="*/ 1162 w 4147"/>
                      <a:gd name="T33" fmla="*/ 2269 h 6220"/>
                      <a:gd name="T34" fmla="*/ 1264 w 4147"/>
                      <a:gd name="T35" fmla="*/ 2423 h 6220"/>
                      <a:gd name="T36" fmla="*/ 1368 w 4147"/>
                      <a:gd name="T37" fmla="*/ 2577 h 6220"/>
                      <a:gd name="T38" fmla="*/ 1473 w 4147"/>
                      <a:gd name="T39" fmla="*/ 2733 h 6220"/>
                      <a:gd name="T40" fmla="*/ 1579 w 4147"/>
                      <a:gd name="T41" fmla="*/ 2887 h 6220"/>
                      <a:gd name="T42" fmla="*/ 1687 w 4147"/>
                      <a:gd name="T43" fmla="*/ 3041 h 6220"/>
                      <a:gd name="T44" fmla="*/ 1796 w 4147"/>
                      <a:gd name="T45" fmla="*/ 3195 h 6220"/>
                      <a:gd name="T46" fmla="*/ 1905 w 4147"/>
                      <a:gd name="T47" fmla="*/ 3348 h 6220"/>
                      <a:gd name="T48" fmla="*/ 2015 w 4147"/>
                      <a:gd name="T49" fmla="*/ 3500 h 6220"/>
                      <a:gd name="T50" fmla="*/ 2125 w 4147"/>
                      <a:gd name="T51" fmla="*/ 3650 h 6220"/>
                      <a:gd name="T52" fmla="*/ 2235 w 4147"/>
                      <a:gd name="T53" fmla="*/ 3798 h 6220"/>
                      <a:gd name="T54" fmla="*/ 2343 w 4147"/>
                      <a:gd name="T55" fmla="*/ 3944 h 6220"/>
                      <a:gd name="T56" fmla="*/ 2451 w 4147"/>
                      <a:gd name="T57" fmla="*/ 4089 h 6220"/>
                      <a:gd name="T58" fmla="*/ 2559 w 4147"/>
                      <a:gd name="T59" fmla="*/ 4230 h 6220"/>
                      <a:gd name="T60" fmla="*/ 2665 w 4147"/>
                      <a:gd name="T61" fmla="*/ 4370 h 6220"/>
                      <a:gd name="T62" fmla="*/ 2770 w 4147"/>
                      <a:gd name="T63" fmla="*/ 4507 h 6220"/>
                      <a:gd name="T64" fmla="*/ 2872 w 4147"/>
                      <a:gd name="T65" fmla="*/ 4639 h 6220"/>
                      <a:gd name="T66" fmla="*/ 2972 w 4147"/>
                      <a:gd name="T67" fmla="*/ 4768 h 6220"/>
                      <a:gd name="T68" fmla="*/ 3071 w 4147"/>
                      <a:gd name="T69" fmla="*/ 4894 h 6220"/>
                      <a:gd name="T70" fmla="*/ 3167 w 4147"/>
                      <a:gd name="T71" fmla="*/ 5016 h 6220"/>
                      <a:gd name="T72" fmla="*/ 3260 w 4147"/>
                      <a:gd name="T73" fmla="*/ 5134 h 6220"/>
                      <a:gd name="T74" fmla="*/ 3350 w 4147"/>
                      <a:gd name="T75" fmla="*/ 5247 h 6220"/>
                      <a:gd name="T76" fmla="*/ 3436 w 4147"/>
                      <a:gd name="T77" fmla="*/ 5355 h 6220"/>
                      <a:gd name="T78" fmla="*/ 3519 w 4147"/>
                      <a:gd name="T79" fmla="*/ 5457 h 6220"/>
                      <a:gd name="T80" fmla="*/ 3599 w 4147"/>
                      <a:gd name="T81" fmla="*/ 5555 h 6220"/>
                      <a:gd name="T82" fmla="*/ 3673 w 4147"/>
                      <a:gd name="T83" fmla="*/ 5647 h 6220"/>
                      <a:gd name="T84" fmla="*/ 3743 w 4147"/>
                      <a:gd name="T85" fmla="*/ 5733 h 6220"/>
                      <a:gd name="T86" fmla="*/ 3809 w 4147"/>
                      <a:gd name="T87" fmla="*/ 5814 h 6220"/>
                      <a:gd name="T88" fmla="*/ 3870 w 4147"/>
                      <a:gd name="T89" fmla="*/ 5888 h 6220"/>
                      <a:gd name="T90" fmla="*/ 3925 w 4147"/>
                      <a:gd name="T91" fmla="*/ 5954 h 6220"/>
                      <a:gd name="T92" fmla="*/ 3975 w 4147"/>
                      <a:gd name="T93" fmla="*/ 6015 h 6220"/>
                      <a:gd name="T94" fmla="*/ 4019 w 4147"/>
                      <a:gd name="T95" fmla="*/ 6067 h 6220"/>
                      <a:gd name="T96" fmla="*/ 4057 w 4147"/>
                      <a:gd name="T97" fmla="*/ 6113 h 6220"/>
                      <a:gd name="T98" fmla="*/ 4088 w 4147"/>
                      <a:gd name="T99" fmla="*/ 6150 h 6220"/>
                      <a:gd name="T100" fmla="*/ 4113 w 4147"/>
                      <a:gd name="T101" fmla="*/ 6181 h 6220"/>
                      <a:gd name="T102" fmla="*/ 4132 w 4147"/>
                      <a:gd name="T103" fmla="*/ 6202 h 6220"/>
                      <a:gd name="T104" fmla="*/ 4144 w 4147"/>
                      <a:gd name="T105" fmla="*/ 6216 h 6220"/>
                      <a:gd name="T106" fmla="*/ 4147 w 4147"/>
                      <a:gd name="T107" fmla="*/ 6220 h 6220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w 4147"/>
                      <a:gd name="T163" fmla="*/ 0 h 6220"/>
                      <a:gd name="T164" fmla="*/ 4147 w 4147"/>
                      <a:gd name="T165" fmla="*/ 6220 h 6220"/>
                    </a:gdLst>
                    <a:ahLst/>
                    <a:cxnLst>
                      <a:cxn ang="T108">
                        <a:pos x="T0" y="T1"/>
                      </a:cxn>
                      <a:cxn ang="T109">
                        <a:pos x="T2" y="T3"/>
                      </a:cxn>
                      <a:cxn ang="T110">
                        <a:pos x="T4" y="T5"/>
                      </a:cxn>
                      <a:cxn ang="T111">
                        <a:pos x="T6" y="T7"/>
                      </a:cxn>
                      <a:cxn ang="T112">
                        <a:pos x="T8" y="T9"/>
                      </a:cxn>
                      <a:cxn ang="T113">
                        <a:pos x="T10" y="T11"/>
                      </a:cxn>
                      <a:cxn ang="T114">
                        <a:pos x="T12" y="T13"/>
                      </a:cxn>
                      <a:cxn ang="T115">
                        <a:pos x="T14" y="T15"/>
                      </a:cxn>
                      <a:cxn ang="T116">
                        <a:pos x="T16" y="T17"/>
                      </a:cxn>
                      <a:cxn ang="T117">
                        <a:pos x="T18" y="T19"/>
                      </a:cxn>
                      <a:cxn ang="T118">
                        <a:pos x="T20" y="T21"/>
                      </a:cxn>
                      <a:cxn ang="T119">
                        <a:pos x="T22" y="T23"/>
                      </a:cxn>
                      <a:cxn ang="T120">
                        <a:pos x="T24" y="T25"/>
                      </a:cxn>
                      <a:cxn ang="T121">
                        <a:pos x="T26" y="T27"/>
                      </a:cxn>
                      <a:cxn ang="T122">
                        <a:pos x="T28" y="T29"/>
                      </a:cxn>
                      <a:cxn ang="T123">
                        <a:pos x="T30" y="T31"/>
                      </a:cxn>
                      <a:cxn ang="T124">
                        <a:pos x="T32" y="T33"/>
                      </a:cxn>
                      <a:cxn ang="T125">
                        <a:pos x="T34" y="T35"/>
                      </a:cxn>
                      <a:cxn ang="T126">
                        <a:pos x="T36" y="T37"/>
                      </a:cxn>
                      <a:cxn ang="T127">
                        <a:pos x="T38" y="T39"/>
                      </a:cxn>
                      <a:cxn ang="T128">
                        <a:pos x="T40" y="T41"/>
                      </a:cxn>
                      <a:cxn ang="T129">
                        <a:pos x="T42" y="T43"/>
                      </a:cxn>
                      <a:cxn ang="T130">
                        <a:pos x="T44" y="T45"/>
                      </a:cxn>
                      <a:cxn ang="T131">
                        <a:pos x="T46" y="T47"/>
                      </a:cxn>
                      <a:cxn ang="T132">
                        <a:pos x="T48" y="T49"/>
                      </a:cxn>
                      <a:cxn ang="T133">
                        <a:pos x="T50" y="T51"/>
                      </a:cxn>
                      <a:cxn ang="T134">
                        <a:pos x="T52" y="T53"/>
                      </a:cxn>
                      <a:cxn ang="T135">
                        <a:pos x="T54" y="T55"/>
                      </a:cxn>
                      <a:cxn ang="T136">
                        <a:pos x="T56" y="T57"/>
                      </a:cxn>
                      <a:cxn ang="T137">
                        <a:pos x="T58" y="T59"/>
                      </a:cxn>
                      <a:cxn ang="T138">
                        <a:pos x="T60" y="T61"/>
                      </a:cxn>
                      <a:cxn ang="T139">
                        <a:pos x="T62" y="T63"/>
                      </a:cxn>
                      <a:cxn ang="T140">
                        <a:pos x="T64" y="T65"/>
                      </a:cxn>
                      <a:cxn ang="T141">
                        <a:pos x="T66" y="T67"/>
                      </a:cxn>
                      <a:cxn ang="T142">
                        <a:pos x="T68" y="T69"/>
                      </a:cxn>
                      <a:cxn ang="T143">
                        <a:pos x="T70" y="T71"/>
                      </a:cxn>
                      <a:cxn ang="T144">
                        <a:pos x="T72" y="T73"/>
                      </a:cxn>
                      <a:cxn ang="T145">
                        <a:pos x="T74" y="T75"/>
                      </a:cxn>
                      <a:cxn ang="T146">
                        <a:pos x="T76" y="T77"/>
                      </a:cxn>
                      <a:cxn ang="T147">
                        <a:pos x="T78" y="T79"/>
                      </a:cxn>
                      <a:cxn ang="T148">
                        <a:pos x="T80" y="T81"/>
                      </a:cxn>
                      <a:cxn ang="T149">
                        <a:pos x="T82" y="T83"/>
                      </a:cxn>
                      <a:cxn ang="T150">
                        <a:pos x="T84" y="T85"/>
                      </a:cxn>
                      <a:cxn ang="T151">
                        <a:pos x="T86" y="T87"/>
                      </a:cxn>
                      <a:cxn ang="T152">
                        <a:pos x="T88" y="T89"/>
                      </a:cxn>
                      <a:cxn ang="T153">
                        <a:pos x="T90" y="T91"/>
                      </a:cxn>
                      <a:cxn ang="T154">
                        <a:pos x="T92" y="T93"/>
                      </a:cxn>
                      <a:cxn ang="T155">
                        <a:pos x="T94" y="T95"/>
                      </a:cxn>
                      <a:cxn ang="T156">
                        <a:pos x="T96" y="T97"/>
                      </a:cxn>
                      <a:cxn ang="T157">
                        <a:pos x="T98" y="T99"/>
                      </a:cxn>
                      <a:cxn ang="T158">
                        <a:pos x="T100" y="T101"/>
                      </a:cxn>
                      <a:cxn ang="T159">
                        <a:pos x="T102" y="T103"/>
                      </a:cxn>
                      <a:cxn ang="T160">
                        <a:pos x="T104" y="T105"/>
                      </a:cxn>
                      <a:cxn ang="T161">
                        <a:pos x="T106" y="T107"/>
                      </a:cxn>
                    </a:cxnLst>
                    <a:rect l="T162" t="T163" r="T164" b="T165"/>
                    <a:pathLst>
                      <a:path w="4147" h="6220">
                        <a:moveTo>
                          <a:pt x="0" y="0"/>
                        </a:moveTo>
                        <a:lnTo>
                          <a:pt x="10" y="35"/>
                        </a:lnTo>
                        <a:lnTo>
                          <a:pt x="20" y="72"/>
                        </a:lnTo>
                        <a:lnTo>
                          <a:pt x="31" y="108"/>
                        </a:lnTo>
                        <a:lnTo>
                          <a:pt x="42" y="146"/>
                        </a:lnTo>
                        <a:lnTo>
                          <a:pt x="53" y="183"/>
                        </a:lnTo>
                        <a:lnTo>
                          <a:pt x="67" y="222"/>
                        </a:lnTo>
                        <a:lnTo>
                          <a:pt x="79" y="260"/>
                        </a:lnTo>
                        <a:lnTo>
                          <a:pt x="94" y="300"/>
                        </a:lnTo>
                        <a:lnTo>
                          <a:pt x="109" y="340"/>
                        </a:lnTo>
                        <a:lnTo>
                          <a:pt x="124" y="380"/>
                        </a:lnTo>
                        <a:lnTo>
                          <a:pt x="140" y="421"/>
                        </a:lnTo>
                        <a:lnTo>
                          <a:pt x="157" y="463"/>
                        </a:lnTo>
                        <a:lnTo>
                          <a:pt x="174" y="504"/>
                        </a:lnTo>
                        <a:lnTo>
                          <a:pt x="192" y="546"/>
                        </a:lnTo>
                        <a:lnTo>
                          <a:pt x="211" y="589"/>
                        </a:lnTo>
                        <a:lnTo>
                          <a:pt x="231" y="631"/>
                        </a:lnTo>
                        <a:lnTo>
                          <a:pt x="249" y="675"/>
                        </a:lnTo>
                        <a:lnTo>
                          <a:pt x="270" y="719"/>
                        </a:lnTo>
                        <a:lnTo>
                          <a:pt x="291" y="763"/>
                        </a:lnTo>
                        <a:lnTo>
                          <a:pt x="312" y="808"/>
                        </a:lnTo>
                        <a:lnTo>
                          <a:pt x="335" y="852"/>
                        </a:lnTo>
                        <a:lnTo>
                          <a:pt x="357" y="897"/>
                        </a:lnTo>
                        <a:lnTo>
                          <a:pt x="380" y="943"/>
                        </a:lnTo>
                        <a:lnTo>
                          <a:pt x="404" y="989"/>
                        </a:lnTo>
                        <a:lnTo>
                          <a:pt x="428" y="1035"/>
                        </a:lnTo>
                        <a:lnTo>
                          <a:pt x="452" y="1082"/>
                        </a:lnTo>
                        <a:lnTo>
                          <a:pt x="477" y="1129"/>
                        </a:lnTo>
                        <a:lnTo>
                          <a:pt x="503" y="1176"/>
                        </a:lnTo>
                        <a:lnTo>
                          <a:pt x="529" y="1223"/>
                        </a:lnTo>
                        <a:lnTo>
                          <a:pt x="555" y="1270"/>
                        </a:lnTo>
                        <a:lnTo>
                          <a:pt x="582" y="1318"/>
                        </a:lnTo>
                        <a:lnTo>
                          <a:pt x="609" y="1367"/>
                        </a:lnTo>
                        <a:lnTo>
                          <a:pt x="636" y="1415"/>
                        </a:lnTo>
                        <a:lnTo>
                          <a:pt x="664" y="1464"/>
                        </a:lnTo>
                        <a:lnTo>
                          <a:pt x="693" y="1513"/>
                        </a:lnTo>
                        <a:lnTo>
                          <a:pt x="722" y="1562"/>
                        </a:lnTo>
                        <a:lnTo>
                          <a:pt x="752" y="1612"/>
                        </a:lnTo>
                        <a:lnTo>
                          <a:pt x="781" y="1661"/>
                        </a:lnTo>
                        <a:lnTo>
                          <a:pt x="811" y="1711"/>
                        </a:lnTo>
                        <a:lnTo>
                          <a:pt x="841" y="1761"/>
                        </a:lnTo>
                        <a:lnTo>
                          <a:pt x="873" y="1811"/>
                        </a:lnTo>
                        <a:lnTo>
                          <a:pt x="903" y="1861"/>
                        </a:lnTo>
                        <a:lnTo>
                          <a:pt x="934" y="1912"/>
                        </a:lnTo>
                        <a:lnTo>
                          <a:pt x="966" y="1962"/>
                        </a:lnTo>
                        <a:lnTo>
                          <a:pt x="999" y="2014"/>
                        </a:lnTo>
                        <a:lnTo>
                          <a:pt x="1031" y="2065"/>
                        </a:lnTo>
                        <a:lnTo>
                          <a:pt x="1063" y="2116"/>
                        </a:lnTo>
                        <a:lnTo>
                          <a:pt x="1096" y="2167"/>
                        </a:lnTo>
                        <a:lnTo>
                          <a:pt x="1129" y="2218"/>
                        </a:lnTo>
                        <a:lnTo>
                          <a:pt x="1162" y="2269"/>
                        </a:lnTo>
                        <a:lnTo>
                          <a:pt x="1197" y="2320"/>
                        </a:lnTo>
                        <a:lnTo>
                          <a:pt x="1230" y="2372"/>
                        </a:lnTo>
                        <a:lnTo>
                          <a:pt x="1264" y="2423"/>
                        </a:lnTo>
                        <a:lnTo>
                          <a:pt x="1299" y="2474"/>
                        </a:lnTo>
                        <a:lnTo>
                          <a:pt x="1333" y="2526"/>
                        </a:lnTo>
                        <a:lnTo>
                          <a:pt x="1368" y="2577"/>
                        </a:lnTo>
                        <a:lnTo>
                          <a:pt x="1403" y="2630"/>
                        </a:lnTo>
                        <a:lnTo>
                          <a:pt x="1437" y="2681"/>
                        </a:lnTo>
                        <a:lnTo>
                          <a:pt x="1473" y="2733"/>
                        </a:lnTo>
                        <a:lnTo>
                          <a:pt x="1508" y="2784"/>
                        </a:lnTo>
                        <a:lnTo>
                          <a:pt x="1544" y="2836"/>
                        </a:lnTo>
                        <a:lnTo>
                          <a:pt x="1579" y="2887"/>
                        </a:lnTo>
                        <a:lnTo>
                          <a:pt x="1616" y="2939"/>
                        </a:lnTo>
                        <a:lnTo>
                          <a:pt x="1651" y="2990"/>
                        </a:lnTo>
                        <a:lnTo>
                          <a:pt x="1687" y="3041"/>
                        </a:lnTo>
                        <a:lnTo>
                          <a:pt x="1724" y="3093"/>
                        </a:lnTo>
                        <a:lnTo>
                          <a:pt x="1759" y="3144"/>
                        </a:lnTo>
                        <a:lnTo>
                          <a:pt x="1796" y="3195"/>
                        </a:lnTo>
                        <a:lnTo>
                          <a:pt x="1832" y="3247"/>
                        </a:lnTo>
                        <a:lnTo>
                          <a:pt x="1869" y="3298"/>
                        </a:lnTo>
                        <a:lnTo>
                          <a:pt x="1905" y="3348"/>
                        </a:lnTo>
                        <a:lnTo>
                          <a:pt x="1942" y="3399"/>
                        </a:lnTo>
                        <a:lnTo>
                          <a:pt x="1978" y="3450"/>
                        </a:lnTo>
                        <a:lnTo>
                          <a:pt x="2015" y="3500"/>
                        </a:lnTo>
                        <a:lnTo>
                          <a:pt x="2051" y="3550"/>
                        </a:lnTo>
                        <a:lnTo>
                          <a:pt x="2089" y="3600"/>
                        </a:lnTo>
                        <a:lnTo>
                          <a:pt x="2125" y="3650"/>
                        </a:lnTo>
                        <a:lnTo>
                          <a:pt x="2162" y="3700"/>
                        </a:lnTo>
                        <a:lnTo>
                          <a:pt x="2198" y="3749"/>
                        </a:lnTo>
                        <a:lnTo>
                          <a:pt x="2235" y="3798"/>
                        </a:lnTo>
                        <a:lnTo>
                          <a:pt x="2271" y="3847"/>
                        </a:lnTo>
                        <a:lnTo>
                          <a:pt x="2307" y="3896"/>
                        </a:lnTo>
                        <a:lnTo>
                          <a:pt x="2343" y="3944"/>
                        </a:lnTo>
                        <a:lnTo>
                          <a:pt x="2379" y="3993"/>
                        </a:lnTo>
                        <a:lnTo>
                          <a:pt x="2416" y="4041"/>
                        </a:lnTo>
                        <a:lnTo>
                          <a:pt x="2451" y="4089"/>
                        </a:lnTo>
                        <a:lnTo>
                          <a:pt x="2488" y="4137"/>
                        </a:lnTo>
                        <a:lnTo>
                          <a:pt x="2523" y="4184"/>
                        </a:lnTo>
                        <a:lnTo>
                          <a:pt x="2559" y="4230"/>
                        </a:lnTo>
                        <a:lnTo>
                          <a:pt x="2595" y="4277"/>
                        </a:lnTo>
                        <a:lnTo>
                          <a:pt x="2631" y="4324"/>
                        </a:lnTo>
                        <a:lnTo>
                          <a:pt x="2665" y="4370"/>
                        </a:lnTo>
                        <a:lnTo>
                          <a:pt x="2700" y="4416"/>
                        </a:lnTo>
                        <a:lnTo>
                          <a:pt x="2735" y="4461"/>
                        </a:lnTo>
                        <a:lnTo>
                          <a:pt x="2770" y="4507"/>
                        </a:lnTo>
                        <a:lnTo>
                          <a:pt x="2805" y="4550"/>
                        </a:lnTo>
                        <a:lnTo>
                          <a:pt x="2839" y="4595"/>
                        </a:lnTo>
                        <a:lnTo>
                          <a:pt x="2872" y="4639"/>
                        </a:lnTo>
                        <a:lnTo>
                          <a:pt x="2907" y="4683"/>
                        </a:lnTo>
                        <a:lnTo>
                          <a:pt x="2940" y="4726"/>
                        </a:lnTo>
                        <a:lnTo>
                          <a:pt x="2972" y="4768"/>
                        </a:lnTo>
                        <a:lnTo>
                          <a:pt x="3006" y="4811"/>
                        </a:lnTo>
                        <a:lnTo>
                          <a:pt x="3038" y="4853"/>
                        </a:lnTo>
                        <a:lnTo>
                          <a:pt x="3071" y="4894"/>
                        </a:lnTo>
                        <a:lnTo>
                          <a:pt x="3104" y="4935"/>
                        </a:lnTo>
                        <a:lnTo>
                          <a:pt x="3135" y="4976"/>
                        </a:lnTo>
                        <a:lnTo>
                          <a:pt x="3167" y="5016"/>
                        </a:lnTo>
                        <a:lnTo>
                          <a:pt x="3198" y="5056"/>
                        </a:lnTo>
                        <a:lnTo>
                          <a:pt x="3230" y="5094"/>
                        </a:lnTo>
                        <a:lnTo>
                          <a:pt x="3260" y="5134"/>
                        </a:lnTo>
                        <a:lnTo>
                          <a:pt x="3290" y="5172"/>
                        </a:lnTo>
                        <a:lnTo>
                          <a:pt x="3320" y="5209"/>
                        </a:lnTo>
                        <a:lnTo>
                          <a:pt x="3350" y="5247"/>
                        </a:lnTo>
                        <a:lnTo>
                          <a:pt x="3379" y="5283"/>
                        </a:lnTo>
                        <a:lnTo>
                          <a:pt x="3408" y="5319"/>
                        </a:lnTo>
                        <a:lnTo>
                          <a:pt x="3436" y="5355"/>
                        </a:lnTo>
                        <a:lnTo>
                          <a:pt x="3464" y="5389"/>
                        </a:lnTo>
                        <a:lnTo>
                          <a:pt x="3492" y="5424"/>
                        </a:lnTo>
                        <a:lnTo>
                          <a:pt x="3519" y="5457"/>
                        </a:lnTo>
                        <a:lnTo>
                          <a:pt x="3547" y="5491"/>
                        </a:lnTo>
                        <a:lnTo>
                          <a:pt x="3573" y="5523"/>
                        </a:lnTo>
                        <a:lnTo>
                          <a:pt x="3599" y="5555"/>
                        </a:lnTo>
                        <a:lnTo>
                          <a:pt x="3624" y="5586"/>
                        </a:lnTo>
                        <a:lnTo>
                          <a:pt x="3649" y="5618"/>
                        </a:lnTo>
                        <a:lnTo>
                          <a:pt x="3673" y="5647"/>
                        </a:lnTo>
                        <a:lnTo>
                          <a:pt x="3697" y="5677"/>
                        </a:lnTo>
                        <a:lnTo>
                          <a:pt x="3721" y="5705"/>
                        </a:lnTo>
                        <a:lnTo>
                          <a:pt x="3743" y="5733"/>
                        </a:lnTo>
                        <a:lnTo>
                          <a:pt x="3765" y="5761"/>
                        </a:lnTo>
                        <a:lnTo>
                          <a:pt x="3787" y="5788"/>
                        </a:lnTo>
                        <a:lnTo>
                          <a:pt x="3809" y="5814"/>
                        </a:lnTo>
                        <a:lnTo>
                          <a:pt x="3830" y="5839"/>
                        </a:lnTo>
                        <a:lnTo>
                          <a:pt x="3850" y="5864"/>
                        </a:lnTo>
                        <a:lnTo>
                          <a:pt x="3870" y="5888"/>
                        </a:lnTo>
                        <a:lnTo>
                          <a:pt x="3888" y="5911"/>
                        </a:lnTo>
                        <a:lnTo>
                          <a:pt x="3907" y="5932"/>
                        </a:lnTo>
                        <a:lnTo>
                          <a:pt x="3925" y="5954"/>
                        </a:lnTo>
                        <a:lnTo>
                          <a:pt x="3943" y="5975"/>
                        </a:lnTo>
                        <a:lnTo>
                          <a:pt x="3959" y="5995"/>
                        </a:lnTo>
                        <a:lnTo>
                          <a:pt x="3975" y="6015"/>
                        </a:lnTo>
                        <a:lnTo>
                          <a:pt x="3990" y="6033"/>
                        </a:lnTo>
                        <a:lnTo>
                          <a:pt x="4005" y="6050"/>
                        </a:lnTo>
                        <a:lnTo>
                          <a:pt x="4019" y="6067"/>
                        </a:lnTo>
                        <a:lnTo>
                          <a:pt x="4032" y="6084"/>
                        </a:lnTo>
                        <a:lnTo>
                          <a:pt x="4045" y="6098"/>
                        </a:lnTo>
                        <a:lnTo>
                          <a:pt x="4057" y="6113"/>
                        </a:lnTo>
                        <a:lnTo>
                          <a:pt x="4069" y="6126"/>
                        </a:lnTo>
                        <a:lnTo>
                          <a:pt x="4079" y="6139"/>
                        </a:lnTo>
                        <a:lnTo>
                          <a:pt x="4088" y="6150"/>
                        </a:lnTo>
                        <a:lnTo>
                          <a:pt x="4098" y="6162"/>
                        </a:lnTo>
                        <a:lnTo>
                          <a:pt x="4106" y="6171"/>
                        </a:lnTo>
                        <a:lnTo>
                          <a:pt x="4113" y="6181"/>
                        </a:lnTo>
                        <a:lnTo>
                          <a:pt x="4121" y="6189"/>
                        </a:lnTo>
                        <a:lnTo>
                          <a:pt x="4127" y="6196"/>
                        </a:lnTo>
                        <a:lnTo>
                          <a:pt x="4132" y="6202"/>
                        </a:lnTo>
                        <a:lnTo>
                          <a:pt x="4136" y="6208"/>
                        </a:lnTo>
                        <a:lnTo>
                          <a:pt x="4141" y="6212"/>
                        </a:lnTo>
                        <a:lnTo>
                          <a:pt x="4144" y="6216"/>
                        </a:lnTo>
                        <a:lnTo>
                          <a:pt x="4146" y="6218"/>
                        </a:lnTo>
                        <a:lnTo>
                          <a:pt x="4147" y="6219"/>
                        </a:lnTo>
                        <a:lnTo>
                          <a:pt x="4147" y="6220"/>
                        </a:lnTo>
                      </a:path>
                    </a:pathLst>
                  </a:custGeom>
                  <a:noFill/>
                  <a:ln w="57150" cmpd="sng">
                    <a:solidFill>
                      <a:schemeClr val="accent2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021" name="Rectangle 1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89" y="2656"/>
                    <a:ext cx="393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>
                    <a:spAutoFit/>
                  </a:bodyPr>
                  <a:lstStyle>
                    <a:lvl1pPr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r>
                      <a:rPr kumimoji="0" lang="en-US" altLang="en-US" sz="1800" b="0" i="1" dirty="0">
                        <a:solidFill>
                          <a:schemeClr val="accent2"/>
                        </a:solidFill>
                      </a:rPr>
                      <a:t>AD</a:t>
                    </a:r>
                    <a:endParaRPr kumimoji="0" lang="en-US" altLang="en-US" sz="1800" b="0" baseline="-25000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  <p:sp>
              <p:nvSpPr>
                <p:cNvPr id="42014" name="Freeform 108"/>
                <p:cNvSpPr>
                  <a:spLocks noChangeAspect="1"/>
                </p:cNvSpPr>
                <p:nvPr/>
              </p:nvSpPr>
              <p:spPr bwMode="auto">
                <a:xfrm>
                  <a:off x="-925" y="-670"/>
                  <a:ext cx="1273" cy="1296"/>
                </a:xfrm>
                <a:custGeom>
                  <a:avLst/>
                  <a:gdLst>
                    <a:gd name="T0" fmla="*/ 82 w 4625"/>
                    <a:gd name="T1" fmla="*/ 4897 h 4959"/>
                    <a:gd name="T2" fmla="*/ 205 w 4625"/>
                    <a:gd name="T3" fmla="*/ 4803 h 4959"/>
                    <a:gd name="T4" fmla="*/ 328 w 4625"/>
                    <a:gd name="T5" fmla="*/ 4706 h 4959"/>
                    <a:gd name="T6" fmla="*/ 451 w 4625"/>
                    <a:gd name="T7" fmla="*/ 4607 h 4959"/>
                    <a:gd name="T8" fmla="*/ 573 w 4625"/>
                    <a:gd name="T9" fmla="*/ 4506 h 4959"/>
                    <a:gd name="T10" fmla="*/ 695 w 4625"/>
                    <a:gd name="T11" fmla="*/ 4403 h 4959"/>
                    <a:gd name="T12" fmla="*/ 817 w 4625"/>
                    <a:gd name="T13" fmla="*/ 4298 h 4959"/>
                    <a:gd name="T14" fmla="*/ 938 w 4625"/>
                    <a:gd name="T15" fmla="*/ 4190 h 4959"/>
                    <a:gd name="T16" fmla="*/ 1058 w 4625"/>
                    <a:gd name="T17" fmla="*/ 4081 h 4959"/>
                    <a:gd name="T18" fmla="*/ 1179 w 4625"/>
                    <a:gd name="T19" fmla="*/ 3970 h 4959"/>
                    <a:gd name="T20" fmla="*/ 1298 w 4625"/>
                    <a:gd name="T21" fmla="*/ 3858 h 4959"/>
                    <a:gd name="T22" fmla="*/ 1416 w 4625"/>
                    <a:gd name="T23" fmla="*/ 3745 h 4959"/>
                    <a:gd name="T24" fmla="*/ 1533 w 4625"/>
                    <a:gd name="T25" fmla="*/ 3630 h 4959"/>
                    <a:gd name="T26" fmla="*/ 1650 w 4625"/>
                    <a:gd name="T27" fmla="*/ 3515 h 4959"/>
                    <a:gd name="T28" fmla="*/ 1765 w 4625"/>
                    <a:gd name="T29" fmla="*/ 3399 h 4959"/>
                    <a:gd name="T30" fmla="*/ 1880 w 4625"/>
                    <a:gd name="T31" fmla="*/ 3282 h 4959"/>
                    <a:gd name="T32" fmla="*/ 1992 w 4625"/>
                    <a:gd name="T33" fmla="*/ 3166 h 4959"/>
                    <a:gd name="T34" fmla="*/ 2104 w 4625"/>
                    <a:gd name="T35" fmla="*/ 3048 h 4959"/>
                    <a:gd name="T36" fmla="*/ 2216 w 4625"/>
                    <a:gd name="T37" fmla="*/ 2930 h 4959"/>
                    <a:gd name="T38" fmla="*/ 2325 w 4625"/>
                    <a:gd name="T39" fmla="*/ 2812 h 4959"/>
                    <a:gd name="T40" fmla="*/ 2434 w 4625"/>
                    <a:gd name="T41" fmla="*/ 2694 h 4959"/>
                    <a:gd name="T42" fmla="*/ 2540 w 4625"/>
                    <a:gd name="T43" fmla="*/ 2575 h 4959"/>
                    <a:gd name="T44" fmla="*/ 2645 w 4625"/>
                    <a:gd name="T45" fmla="*/ 2457 h 4959"/>
                    <a:gd name="T46" fmla="*/ 2750 w 4625"/>
                    <a:gd name="T47" fmla="*/ 2340 h 4959"/>
                    <a:gd name="T48" fmla="*/ 2852 w 4625"/>
                    <a:gd name="T49" fmla="*/ 2223 h 4959"/>
                    <a:gd name="T50" fmla="*/ 2952 w 4625"/>
                    <a:gd name="T51" fmla="*/ 2107 h 4959"/>
                    <a:gd name="T52" fmla="*/ 3051 w 4625"/>
                    <a:gd name="T53" fmla="*/ 1992 h 4959"/>
                    <a:gd name="T54" fmla="*/ 3148 w 4625"/>
                    <a:gd name="T55" fmla="*/ 1878 h 4959"/>
                    <a:gd name="T56" fmla="*/ 3242 w 4625"/>
                    <a:gd name="T57" fmla="*/ 1765 h 4959"/>
                    <a:gd name="T58" fmla="*/ 3336 w 4625"/>
                    <a:gd name="T59" fmla="*/ 1655 h 4959"/>
                    <a:gd name="T60" fmla="*/ 3426 w 4625"/>
                    <a:gd name="T61" fmla="*/ 1544 h 4959"/>
                    <a:gd name="T62" fmla="*/ 3516 w 4625"/>
                    <a:gd name="T63" fmla="*/ 1435 h 4959"/>
                    <a:gd name="T64" fmla="*/ 3602 w 4625"/>
                    <a:gd name="T65" fmla="*/ 1329 h 4959"/>
                    <a:gd name="T66" fmla="*/ 3686 w 4625"/>
                    <a:gd name="T67" fmla="*/ 1225 h 4959"/>
                    <a:gd name="T68" fmla="*/ 3768 w 4625"/>
                    <a:gd name="T69" fmla="*/ 1121 h 4959"/>
                    <a:gd name="T70" fmla="*/ 3848 w 4625"/>
                    <a:gd name="T71" fmla="*/ 1021 h 4959"/>
                    <a:gd name="T72" fmla="*/ 3925 w 4625"/>
                    <a:gd name="T73" fmla="*/ 923 h 4959"/>
                    <a:gd name="T74" fmla="*/ 4000 w 4625"/>
                    <a:gd name="T75" fmla="*/ 828 h 4959"/>
                    <a:gd name="T76" fmla="*/ 4072 w 4625"/>
                    <a:gd name="T77" fmla="*/ 735 h 4959"/>
                    <a:gd name="T78" fmla="*/ 4142 w 4625"/>
                    <a:gd name="T79" fmla="*/ 645 h 4959"/>
                    <a:gd name="T80" fmla="*/ 4209 w 4625"/>
                    <a:gd name="T81" fmla="*/ 557 h 4959"/>
                    <a:gd name="T82" fmla="*/ 4273 w 4625"/>
                    <a:gd name="T83" fmla="*/ 472 h 4959"/>
                    <a:gd name="T84" fmla="*/ 4334 w 4625"/>
                    <a:gd name="T85" fmla="*/ 391 h 4959"/>
                    <a:gd name="T86" fmla="*/ 4392 w 4625"/>
                    <a:gd name="T87" fmla="*/ 314 h 4959"/>
                    <a:gd name="T88" fmla="*/ 4447 w 4625"/>
                    <a:gd name="T89" fmla="*/ 239 h 4959"/>
                    <a:gd name="T90" fmla="*/ 4501 w 4625"/>
                    <a:gd name="T91" fmla="*/ 169 h 4959"/>
                    <a:gd name="T92" fmla="*/ 4550 w 4625"/>
                    <a:gd name="T93" fmla="*/ 102 h 4959"/>
                    <a:gd name="T94" fmla="*/ 4595 w 4625"/>
                    <a:gd name="T95" fmla="*/ 39 h 4959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4625"/>
                    <a:gd name="T145" fmla="*/ 0 h 4959"/>
                    <a:gd name="T146" fmla="*/ 4625 w 4625"/>
                    <a:gd name="T147" fmla="*/ 4959 h 4959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4625" h="4959">
                      <a:moveTo>
                        <a:pt x="0" y="4959"/>
                      </a:moveTo>
                      <a:lnTo>
                        <a:pt x="40" y="4928"/>
                      </a:lnTo>
                      <a:lnTo>
                        <a:pt x="82" y="4897"/>
                      </a:lnTo>
                      <a:lnTo>
                        <a:pt x="122" y="4866"/>
                      </a:lnTo>
                      <a:lnTo>
                        <a:pt x="164" y="4835"/>
                      </a:lnTo>
                      <a:lnTo>
                        <a:pt x="205" y="4803"/>
                      </a:lnTo>
                      <a:lnTo>
                        <a:pt x="246" y="4771"/>
                      </a:lnTo>
                      <a:lnTo>
                        <a:pt x="287" y="4739"/>
                      </a:lnTo>
                      <a:lnTo>
                        <a:pt x="328" y="4706"/>
                      </a:lnTo>
                      <a:lnTo>
                        <a:pt x="369" y="4673"/>
                      </a:lnTo>
                      <a:lnTo>
                        <a:pt x="409" y="4640"/>
                      </a:lnTo>
                      <a:lnTo>
                        <a:pt x="451" y="4607"/>
                      </a:lnTo>
                      <a:lnTo>
                        <a:pt x="491" y="4574"/>
                      </a:lnTo>
                      <a:lnTo>
                        <a:pt x="532" y="4540"/>
                      </a:lnTo>
                      <a:lnTo>
                        <a:pt x="573" y="4506"/>
                      </a:lnTo>
                      <a:lnTo>
                        <a:pt x="614" y="4472"/>
                      </a:lnTo>
                      <a:lnTo>
                        <a:pt x="654" y="4437"/>
                      </a:lnTo>
                      <a:lnTo>
                        <a:pt x="695" y="4403"/>
                      </a:lnTo>
                      <a:lnTo>
                        <a:pt x="736" y="4368"/>
                      </a:lnTo>
                      <a:lnTo>
                        <a:pt x="776" y="4333"/>
                      </a:lnTo>
                      <a:lnTo>
                        <a:pt x="817" y="4298"/>
                      </a:lnTo>
                      <a:lnTo>
                        <a:pt x="857" y="4261"/>
                      </a:lnTo>
                      <a:lnTo>
                        <a:pt x="898" y="4226"/>
                      </a:lnTo>
                      <a:lnTo>
                        <a:pt x="938" y="4190"/>
                      </a:lnTo>
                      <a:lnTo>
                        <a:pt x="978" y="4154"/>
                      </a:lnTo>
                      <a:lnTo>
                        <a:pt x="1018" y="4118"/>
                      </a:lnTo>
                      <a:lnTo>
                        <a:pt x="1058" y="4081"/>
                      </a:lnTo>
                      <a:lnTo>
                        <a:pt x="1098" y="4044"/>
                      </a:lnTo>
                      <a:lnTo>
                        <a:pt x="1138" y="4007"/>
                      </a:lnTo>
                      <a:lnTo>
                        <a:pt x="1179" y="3970"/>
                      </a:lnTo>
                      <a:lnTo>
                        <a:pt x="1218" y="3933"/>
                      </a:lnTo>
                      <a:lnTo>
                        <a:pt x="1257" y="3895"/>
                      </a:lnTo>
                      <a:lnTo>
                        <a:pt x="1298" y="3858"/>
                      </a:lnTo>
                      <a:lnTo>
                        <a:pt x="1337" y="3821"/>
                      </a:lnTo>
                      <a:lnTo>
                        <a:pt x="1376" y="3782"/>
                      </a:lnTo>
                      <a:lnTo>
                        <a:pt x="1416" y="3745"/>
                      </a:lnTo>
                      <a:lnTo>
                        <a:pt x="1455" y="3707"/>
                      </a:lnTo>
                      <a:lnTo>
                        <a:pt x="1493" y="3669"/>
                      </a:lnTo>
                      <a:lnTo>
                        <a:pt x="1533" y="3630"/>
                      </a:lnTo>
                      <a:lnTo>
                        <a:pt x="1572" y="3592"/>
                      </a:lnTo>
                      <a:lnTo>
                        <a:pt x="1610" y="3554"/>
                      </a:lnTo>
                      <a:lnTo>
                        <a:pt x="1650" y="3515"/>
                      </a:lnTo>
                      <a:lnTo>
                        <a:pt x="1688" y="3477"/>
                      </a:lnTo>
                      <a:lnTo>
                        <a:pt x="1726" y="3438"/>
                      </a:lnTo>
                      <a:lnTo>
                        <a:pt x="1765" y="3399"/>
                      </a:lnTo>
                      <a:lnTo>
                        <a:pt x="1803" y="3360"/>
                      </a:lnTo>
                      <a:lnTo>
                        <a:pt x="1841" y="3322"/>
                      </a:lnTo>
                      <a:lnTo>
                        <a:pt x="1880" y="3282"/>
                      </a:lnTo>
                      <a:lnTo>
                        <a:pt x="1918" y="3244"/>
                      </a:lnTo>
                      <a:lnTo>
                        <a:pt x="1955" y="3204"/>
                      </a:lnTo>
                      <a:lnTo>
                        <a:pt x="1992" y="3166"/>
                      </a:lnTo>
                      <a:lnTo>
                        <a:pt x="2030" y="3127"/>
                      </a:lnTo>
                      <a:lnTo>
                        <a:pt x="2067" y="3087"/>
                      </a:lnTo>
                      <a:lnTo>
                        <a:pt x="2104" y="3048"/>
                      </a:lnTo>
                      <a:lnTo>
                        <a:pt x="2141" y="3009"/>
                      </a:lnTo>
                      <a:lnTo>
                        <a:pt x="2178" y="2969"/>
                      </a:lnTo>
                      <a:lnTo>
                        <a:pt x="2216" y="2930"/>
                      </a:lnTo>
                      <a:lnTo>
                        <a:pt x="2252" y="2890"/>
                      </a:lnTo>
                      <a:lnTo>
                        <a:pt x="2289" y="2851"/>
                      </a:lnTo>
                      <a:lnTo>
                        <a:pt x="2325" y="2812"/>
                      </a:lnTo>
                      <a:lnTo>
                        <a:pt x="2361" y="2772"/>
                      </a:lnTo>
                      <a:lnTo>
                        <a:pt x="2398" y="2733"/>
                      </a:lnTo>
                      <a:lnTo>
                        <a:pt x="2434" y="2694"/>
                      </a:lnTo>
                      <a:lnTo>
                        <a:pt x="2469" y="2654"/>
                      </a:lnTo>
                      <a:lnTo>
                        <a:pt x="2505" y="2615"/>
                      </a:lnTo>
                      <a:lnTo>
                        <a:pt x="2540" y="2575"/>
                      </a:lnTo>
                      <a:lnTo>
                        <a:pt x="2575" y="2536"/>
                      </a:lnTo>
                      <a:lnTo>
                        <a:pt x="2610" y="2497"/>
                      </a:lnTo>
                      <a:lnTo>
                        <a:pt x="2645" y="2457"/>
                      </a:lnTo>
                      <a:lnTo>
                        <a:pt x="2681" y="2418"/>
                      </a:lnTo>
                      <a:lnTo>
                        <a:pt x="2715" y="2380"/>
                      </a:lnTo>
                      <a:lnTo>
                        <a:pt x="2750" y="2340"/>
                      </a:lnTo>
                      <a:lnTo>
                        <a:pt x="2784" y="2301"/>
                      </a:lnTo>
                      <a:lnTo>
                        <a:pt x="2818" y="2262"/>
                      </a:lnTo>
                      <a:lnTo>
                        <a:pt x="2852" y="2223"/>
                      </a:lnTo>
                      <a:lnTo>
                        <a:pt x="2885" y="2185"/>
                      </a:lnTo>
                      <a:lnTo>
                        <a:pt x="2919" y="2146"/>
                      </a:lnTo>
                      <a:lnTo>
                        <a:pt x="2952" y="2107"/>
                      </a:lnTo>
                      <a:lnTo>
                        <a:pt x="2985" y="2069"/>
                      </a:lnTo>
                      <a:lnTo>
                        <a:pt x="3018" y="2030"/>
                      </a:lnTo>
                      <a:lnTo>
                        <a:pt x="3051" y="1992"/>
                      </a:lnTo>
                      <a:lnTo>
                        <a:pt x="3083" y="1955"/>
                      </a:lnTo>
                      <a:lnTo>
                        <a:pt x="3116" y="1917"/>
                      </a:lnTo>
                      <a:lnTo>
                        <a:pt x="3148" y="1878"/>
                      </a:lnTo>
                      <a:lnTo>
                        <a:pt x="3179" y="1841"/>
                      </a:lnTo>
                      <a:lnTo>
                        <a:pt x="3211" y="1804"/>
                      </a:lnTo>
                      <a:lnTo>
                        <a:pt x="3242" y="1765"/>
                      </a:lnTo>
                      <a:lnTo>
                        <a:pt x="3274" y="1728"/>
                      </a:lnTo>
                      <a:lnTo>
                        <a:pt x="3305" y="1691"/>
                      </a:lnTo>
                      <a:lnTo>
                        <a:pt x="3336" y="1655"/>
                      </a:lnTo>
                      <a:lnTo>
                        <a:pt x="3366" y="1617"/>
                      </a:lnTo>
                      <a:lnTo>
                        <a:pt x="3396" y="1581"/>
                      </a:lnTo>
                      <a:lnTo>
                        <a:pt x="3426" y="1544"/>
                      </a:lnTo>
                      <a:lnTo>
                        <a:pt x="3456" y="1508"/>
                      </a:lnTo>
                      <a:lnTo>
                        <a:pt x="3486" y="1472"/>
                      </a:lnTo>
                      <a:lnTo>
                        <a:pt x="3516" y="1435"/>
                      </a:lnTo>
                      <a:lnTo>
                        <a:pt x="3544" y="1400"/>
                      </a:lnTo>
                      <a:lnTo>
                        <a:pt x="3573" y="1365"/>
                      </a:lnTo>
                      <a:lnTo>
                        <a:pt x="3602" y="1329"/>
                      </a:lnTo>
                      <a:lnTo>
                        <a:pt x="3630" y="1294"/>
                      </a:lnTo>
                      <a:lnTo>
                        <a:pt x="3658" y="1260"/>
                      </a:lnTo>
                      <a:lnTo>
                        <a:pt x="3686" y="1225"/>
                      </a:lnTo>
                      <a:lnTo>
                        <a:pt x="3713" y="1191"/>
                      </a:lnTo>
                      <a:lnTo>
                        <a:pt x="3741" y="1155"/>
                      </a:lnTo>
                      <a:lnTo>
                        <a:pt x="3768" y="1121"/>
                      </a:lnTo>
                      <a:lnTo>
                        <a:pt x="3795" y="1088"/>
                      </a:lnTo>
                      <a:lnTo>
                        <a:pt x="3822" y="1054"/>
                      </a:lnTo>
                      <a:lnTo>
                        <a:pt x="3848" y="1021"/>
                      </a:lnTo>
                      <a:lnTo>
                        <a:pt x="3874" y="988"/>
                      </a:lnTo>
                      <a:lnTo>
                        <a:pt x="3900" y="955"/>
                      </a:lnTo>
                      <a:lnTo>
                        <a:pt x="3925" y="923"/>
                      </a:lnTo>
                      <a:lnTo>
                        <a:pt x="3951" y="891"/>
                      </a:lnTo>
                      <a:lnTo>
                        <a:pt x="3975" y="860"/>
                      </a:lnTo>
                      <a:lnTo>
                        <a:pt x="4000" y="828"/>
                      </a:lnTo>
                      <a:lnTo>
                        <a:pt x="4024" y="797"/>
                      </a:lnTo>
                      <a:lnTo>
                        <a:pt x="4049" y="765"/>
                      </a:lnTo>
                      <a:lnTo>
                        <a:pt x="4072" y="735"/>
                      </a:lnTo>
                      <a:lnTo>
                        <a:pt x="4095" y="704"/>
                      </a:lnTo>
                      <a:lnTo>
                        <a:pt x="4119" y="674"/>
                      </a:lnTo>
                      <a:lnTo>
                        <a:pt x="4142" y="645"/>
                      </a:lnTo>
                      <a:lnTo>
                        <a:pt x="4164" y="615"/>
                      </a:lnTo>
                      <a:lnTo>
                        <a:pt x="4187" y="586"/>
                      </a:lnTo>
                      <a:lnTo>
                        <a:pt x="4209" y="557"/>
                      </a:lnTo>
                      <a:lnTo>
                        <a:pt x="4230" y="529"/>
                      </a:lnTo>
                      <a:lnTo>
                        <a:pt x="4252" y="501"/>
                      </a:lnTo>
                      <a:lnTo>
                        <a:pt x="4273" y="472"/>
                      </a:lnTo>
                      <a:lnTo>
                        <a:pt x="4293" y="445"/>
                      </a:lnTo>
                      <a:lnTo>
                        <a:pt x="4314" y="418"/>
                      </a:lnTo>
                      <a:lnTo>
                        <a:pt x="4334" y="391"/>
                      </a:lnTo>
                      <a:lnTo>
                        <a:pt x="4354" y="366"/>
                      </a:lnTo>
                      <a:lnTo>
                        <a:pt x="4373" y="339"/>
                      </a:lnTo>
                      <a:lnTo>
                        <a:pt x="4392" y="314"/>
                      </a:lnTo>
                      <a:lnTo>
                        <a:pt x="4411" y="289"/>
                      </a:lnTo>
                      <a:lnTo>
                        <a:pt x="4429" y="263"/>
                      </a:lnTo>
                      <a:lnTo>
                        <a:pt x="4447" y="239"/>
                      </a:lnTo>
                      <a:lnTo>
                        <a:pt x="4466" y="216"/>
                      </a:lnTo>
                      <a:lnTo>
                        <a:pt x="4484" y="192"/>
                      </a:lnTo>
                      <a:lnTo>
                        <a:pt x="4501" y="169"/>
                      </a:lnTo>
                      <a:lnTo>
                        <a:pt x="4517" y="146"/>
                      </a:lnTo>
                      <a:lnTo>
                        <a:pt x="4534" y="124"/>
                      </a:lnTo>
                      <a:lnTo>
                        <a:pt x="4550" y="102"/>
                      </a:lnTo>
                      <a:lnTo>
                        <a:pt x="4566" y="80"/>
                      </a:lnTo>
                      <a:lnTo>
                        <a:pt x="4580" y="59"/>
                      </a:lnTo>
                      <a:lnTo>
                        <a:pt x="4595" y="39"/>
                      </a:lnTo>
                      <a:lnTo>
                        <a:pt x="4610" y="19"/>
                      </a:lnTo>
                      <a:lnTo>
                        <a:pt x="4625" y="0"/>
                      </a:lnTo>
                    </a:path>
                  </a:pathLst>
                </a:custGeom>
                <a:noFill/>
                <a:ln w="5715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15" name="Freeform 109"/>
                <p:cNvSpPr>
                  <a:spLocks/>
                </p:cNvSpPr>
                <p:nvPr/>
              </p:nvSpPr>
              <p:spPr bwMode="auto">
                <a:xfrm rot="2760000">
                  <a:off x="-414" y="78"/>
                  <a:ext cx="115" cy="115"/>
                </a:xfrm>
                <a:custGeom>
                  <a:avLst/>
                  <a:gdLst>
                    <a:gd name="T0" fmla="*/ 0 w 173"/>
                    <a:gd name="T1" fmla="*/ 87 h 173"/>
                    <a:gd name="T2" fmla="*/ 13 w 173"/>
                    <a:gd name="T3" fmla="*/ 43 h 173"/>
                    <a:gd name="T4" fmla="*/ 43 w 173"/>
                    <a:gd name="T5" fmla="*/ 12 h 173"/>
                    <a:gd name="T6" fmla="*/ 87 w 173"/>
                    <a:gd name="T7" fmla="*/ 0 h 173"/>
                    <a:gd name="T8" fmla="*/ 87 w 173"/>
                    <a:gd name="T9" fmla="*/ 0 h 173"/>
                    <a:gd name="T10" fmla="*/ 131 w 173"/>
                    <a:gd name="T11" fmla="*/ 12 h 173"/>
                    <a:gd name="T12" fmla="*/ 162 w 173"/>
                    <a:gd name="T13" fmla="*/ 43 h 173"/>
                    <a:gd name="T14" fmla="*/ 173 w 173"/>
                    <a:gd name="T15" fmla="*/ 87 h 173"/>
                    <a:gd name="T16" fmla="*/ 173 w 173"/>
                    <a:gd name="T17" fmla="*/ 87 h 173"/>
                    <a:gd name="T18" fmla="*/ 162 w 173"/>
                    <a:gd name="T19" fmla="*/ 130 h 173"/>
                    <a:gd name="T20" fmla="*/ 131 w 173"/>
                    <a:gd name="T21" fmla="*/ 161 h 173"/>
                    <a:gd name="T22" fmla="*/ 87 w 173"/>
                    <a:gd name="T23" fmla="*/ 173 h 173"/>
                    <a:gd name="T24" fmla="*/ 87 w 173"/>
                    <a:gd name="T25" fmla="*/ 173 h 173"/>
                    <a:gd name="T26" fmla="*/ 43 w 173"/>
                    <a:gd name="T27" fmla="*/ 161 h 173"/>
                    <a:gd name="T28" fmla="*/ 13 w 173"/>
                    <a:gd name="T29" fmla="*/ 130 h 173"/>
                    <a:gd name="T30" fmla="*/ 0 w 173"/>
                    <a:gd name="T31" fmla="*/ 87 h 173"/>
                    <a:gd name="T32" fmla="*/ 0 w 173"/>
                    <a:gd name="T33" fmla="*/ 87 h 173"/>
                    <a:gd name="T34" fmla="*/ 0 w 173"/>
                    <a:gd name="T35" fmla="*/ 87 h 173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73"/>
                    <a:gd name="T55" fmla="*/ 0 h 173"/>
                    <a:gd name="T56" fmla="*/ 173 w 173"/>
                    <a:gd name="T57" fmla="*/ 173 h 173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73" h="173">
                      <a:moveTo>
                        <a:pt x="0" y="87"/>
                      </a:moveTo>
                      <a:lnTo>
                        <a:pt x="13" y="43"/>
                      </a:lnTo>
                      <a:lnTo>
                        <a:pt x="43" y="12"/>
                      </a:lnTo>
                      <a:lnTo>
                        <a:pt x="87" y="0"/>
                      </a:lnTo>
                      <a:lnTo>
                        <a:pt x="131" y="12"/>
                      </a:lnTo>
                      <a:lnTo>
                        <a:pt x="162" y="43"/>
                      </a:lnTo>
                      <a:lnTo>
                        <a:pt x="173" y="87"/>
                      </a:lnTo>
                      <a:lnTo>
                        <a:pt x="162" y="130"/>
                      </a:lnTo>
                      <a:lnTo>
                        <a:pt x="131" y="161"/>
                      </a:lnTo>
                      <a:lnTo>
                        <a:pt x="87" y="173"/>
                      </a:lnTo>
                      <a:lnTo>
                        <a:pt x="43" y="161"/>
                      </a:lnTo>
                      <a:lnTo>
                        <a:pt x="13" y="130"/>
                      </a:lnTo>
                      <a:lnTo>
                        <a:pt x="0" y="87"/>
                      </a:lnTo>
                    </a:path>
                  </a:pathLst>
                </a:custGeom>
                <a:solidFill>
                  <a:srgbClr val="FF0000"/>
                </a:solidFill>
                <a:ln w="3175" cmpd="sng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773129" name="Rectangle 9"/>
          <p:cNvSpPr>
            <a:spLocks noChangeArrowheads="1"/>
          </p:cNvSpPr>
          <p:nvPr/>
        </p:nvSpPr>
        <p:spPr bwMode="auto">
          <a:xfrm>
            <a:off x="358775" y="4989512"/>
            <a:ext cx="8785225" cy="494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A </a:t>
            </a:r>
            <a:r>
              <a:rPr lang="en-US" altLang="en-US" sz="1800" i="1" dirty="0">
                <a:solidFill>
                  <a:srgbClr val="FF0000"/>
                </a:solidFill>
                <a:cs typeface="Times New Roman" pitchFamily="18" charset="0"/>
              </a:rPr>
              <a:t>p</a:t>
            </a:r>
            <a:r>
              <a:rPr lang="en-US" altLang="en-US" sz="1800" i="1" dirty="0" smtClean="0">
                <a:solidFill>
                  <a:srgbClr val="FF0000"/>
                </a:solidFill>
                <a:cs typeface="Times New Roman" pitchFamily="18" charset="0"/>
              </a:rPr>
              <a:t>ermanent</a:t>
            </a:r>
            <a:r>
              <a:rPr lang="en-US" altLang="en-US" sz="1800" b="0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en-US" sz="1800" b="0" dirty="0" smtClean="0">
                <a:cs typeface="Times New Roman" pitchFamily="18" charset="0"/>
              </a:rPr>
              <a:t>cut in the </a:t>
            </a: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supply-side tax rate</a:t>
            </a:r>
            <a:r>
              <a:rPr lang="en-US" altLang="en-US" sz="1800" b="0" dirty="0" smtClean="0">
                <a:cs typeface="Times New Roman" pitchFamily="18" charset="0"/>
              </a:rPr>
              <a:t> raises the </a:t>
            </a:r>
            <a:r>
              <a:rPr lang="en-US" altLang="en-US" sz="1800" b="0" dirty="0">
                <a:cs typeface="Times New Roman" pitchFamily="18" charset="0"/>
              </a:rPr>
              <a:t>incentive to earn and </a:t>
            </a:r>
            <a:r>
              <a:rPr lang="en-US" altLang="en-US" sz="1800" b="0" dirty="0" smtClean="0">
                <a:cs typeface="Times New Roman" pitchFamily="18" charset="0"/>
              </a:rPr>
              <a:t>increases resources efficiency.</a:t>
            </a:r>
            <a:endParaRPr lang="en-US" altLang="en-US" sz="1800" b="0" dirty="0">
              <a:cs typeface="Times New Roman" pitchFamily="18" charset="0"/>
            </a:endParaRPr>
          </a:p>
        </p:txBody>
      </p:sp>
      <p:sp>
        <p:nvSpPr>
          <p:cNvPr id="773176" name="Rectangle 56"/>
          <p:cNvSpPr>
            <a:spLocks noChangeArrowheads="1"/>
          </p:cNvSpPr>
          <p:nvPr/>
        </p:nvSpPr>
        <p:spPr bwMode="auto">
          <a:xfrm>
            <a:off x="338138" y="5478463"/>
            <a:ext cx="859631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i="1" dirty="0" smtClean="0">
                <a:solidFill>
                  <a:schemeClr val="tx1"/>
                </a:solidFill>
                <a:cs typeface="Times New Roman" pitchFamily="18" charset="0"/>
              </a:rPr>
              <a:t>SRAS</a:t>
            </a: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and </a:t>
            </a:r>
            <a:r>
              <a:rPr lang="en-US" altLang="en-US" sz="1800" b="0" i="1" dirty="0">
                <a:solidFill>
                  <a:schemeClr val="tx1"/>
                </a:solidFill>
                <a:cs typeface="Times New Roman" pitchFamily="18" charset="0"/>
              </a:rPr>
              <a:t>LRAS</a:t>
            </a: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increase, which is followed by an increase in </a:t>
            </a:r>
            <a:r>
              <a:rPr lang="en-US" altLang="en-US" sz="1800" b="0" i="1" dirty="0" smtClean="0">
                <a:solidFill>
                  <a:schemeClr val="tx1"/>
                </a:solidFill>
                <a:cs typeface="Times New Roman" pitchFamily="18" charset="0"/>
              </a:rPr>
              <a:t>AD</a:t>
            </a: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 (Say’s Law)</a:t>
            </a:r>
            <a:endParaRPr lang="en-US" altLang="en-US" sz="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773177" name="Rectangle 57"/>
          <p:cNvSpPr>
            <a:spLocks noChangeArrowheads="1"/>
          </p:cNvSpPr>
          <p:nvPr/>
        </p:nvSpPr>
        <p:spPr bwMode="auto">
          <a:xfrm>
            <a:off x="338138" y="6292850"/>
            <a:ext cx="76962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>
                <a:cs typeface="Times New Roman" pitchFamily="18" charset="0"/>
              </a:rPr>
              <a:t>If the government </a:t>
            </a:r>
            <a:r>
              <a:rPr lang="en-US" altLang="en-US" sz="1800" b="0" dirty="0" smtClean="0">
                <a:cs typeface="Times New Roman" pitchFamily="18" charset="0"/>
              </a:rPr>
              <a:t>temporarily cuts </a:t>
            </a:r>
            <a:r>
              <a:rPr lang="en-US" altLang="en-US" sz="1800" b="0" i="1" dirty="0" smtClean="0">
                <a:cs typeface="Times New Roman" pitchFamily="18" charset="0"/>
              </a:rPr>
              <a:t>T</a:t>
            </a:r>
            <a:r>
              <a:rPr lang="en-US" altLang="en-US" sz="1800" b="0" dirty="0" smtClean="0">
                <a:cs typeface="Times New Roman" pitchFamily="18" charset="0"/>
              </a:rPr>
              <a:t> or temporarily raises </a:t>
            </a:r>
            <a:r>
              <a:rPr lang="en-US" altLang="en-US" sz="1800" b="0" i="1" dirty="0" smtClean="0">
                <a:cs typeface="Times New Roman" pitchFamily="18" charset="0"/>
              </a:rPr>
              <a:t>G</a:t>
            </a:r>
            <a:r>
              <a:rPr lang="en-US" altLang="en-US" sz="1800" b="0" dirty="0" smtClean="0">
                <a:cs typeface="Times New Roman" pitchFamily="18" charset="0"/>
              </a:rPr>
              <a:t>, </a:t>
            </a:r>
            <a:r>
              <a:rPr lang="en-US" altLang="en-US" sz="1800" b="0" i="1" dirty="0">
                <a:solidFill>
                  <a:schemeClr val="tx1"/>
                </a:solidFill>
                <a:cs typeface="Times New Roman" pitchFamily="18" charset="0"/>
              </a:rPr>
              <a:t>AD</a:t>
            </a:r>
            <a:r>
              <a:rPr lang="en-US" altLang="en-US" sz="1800" b="0" dirty="0">
                <a:cs typeface="Times New Roman" pitchFamily="18" charset="0"/>
              </a:rPr>
              <a:t> </a:t>
            </a:r>
            <a:r>
              <a:rPr lang="en-US" altLang="en-US" sz="1800" b="0" dirty="0" smtClean="0">
                <a:cs typeface="Times New Roman" pitchFamily="18" charset="0"/>
              </a:rPr>
              <a:t>and SRAS will expands but </a:t>
            </a:r>
            <a:r>
              <a:rPr lang="en-US" altLang="en-US" sz="1800" b="0" i="1" dirty="0" smtClean="0">
                <a:cs typeface="Times New Roman" pitchFamily="18" charset="0"/>
              </a:rPr>
              <a:t>LRAS</a:t>
            </a:r>
            <a:r>
              <a:rPr lang="en-US" altLang="en-US" sz="1800" b="0" dirty="0">
                <a:cs typeface="Times New Roman" pitchFamily="18" charset="0"/>
              </a:rPr>
              <a:t> </a:t>
            </a:r>
            <a:r>
              <a:rPr lang="en-US" altLang="en-US" sz="1800" b="0" dirty="0" smtClean="0">
                <a:cs typeface="Times New Roman" pitchFamily="18" charset="0"/>
              </a:rPr>
              <a:t>doesn’t. </a:t>
            </a:r>
            <a:r>
              <a:rPr lang="en-US" altLang="en-US" sz="1800" b="0" dirty="0">
                <a:cs typeface="Times New Roman" pitchFamily="18" charset="0"/>
              </a:rPr>
              <a:t>resulting in </a:t>
            </a:r>
            <a:r>
              <a:rPr lang="en-US" altLang="en-US" sz="1800" b="0" dirty="0" smtClean="0">
                <a:cs typeface="Times New Roman" pitchFamily="18" charset="0"/>
              </a:rPr>
              <a:t>inflation.</a:t>
            </a:r>
            <a:endParaRPr lang="en-US" altLang="en-US" sz="1800" b="0" dirty="0">
              <a:cs typeface="Times New Roman" pitchFamily="18" charset="0"/>
            </a:endParaRPr>
          </a:p>
        </p:txBody>
      </p:sp>
      <p:sp>
        <p:nvSpPr>
          <p:cNvPr id="41990" name="Line 83"/>
          <p:cNvSpPr>
            <a:spLocks noChangeAspect="1" noChangeShapeType="1"/>
          </p:cNvSpPr>
          <p:nvPr/>
        </p:nvSpPr>
        <p:spPr bwMode="auto">
          <a:xfrm>
            <a:off x="2328863" y="4464050"/>
            <a:ext cx="4716462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Text Box 95"/>
          <p:cNvSpPr txBox="1">
            <a:spLocks noChangeAspect="1" noChangeArrowheads="1"/>
          </p:cNvSpPr>
          <p:nvPr/>
        </p:nvSpPr>
        <p:spPr bwMode="auto">
          <a:xfrm>
            <a:off x="1700213" y="1216025"/>
            <a:ext cx="420687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70000"/>
              </a:lnSpc>
            </a:pPr>
            <a:r>
              <a:rPr kumimoji="0" lang="en-US" altLang="en-US" sz="1600" b="0" i="1">
                <a:solidFill>
                  <a:srgbClr val="000000"/>
                </a:solidFill>
              </a:rPr>
              <a:t>PL</a:t>
            </a:r>
            <a:endParaRPr kumimoji="0" lang="en-US" altLang="en-US" sz="1600" b="0" i="1">
              <a:solidFill>
                <a:schemeClr val="tx1"/>
              </a:solidFill>
            </a:endParaRPr>
          </a:p>
        </p:txBody>
      </p:sp>
      <p:sp>
        <p:nvSpPr>
          <p:cNvPr id="41993" name="Line 75"/>
          <p:cNvSpPr>
            <a:spLocks noChangeAspect="1" noChangeShapeType="1"/>
          </p:cNvSpPr>
          <p:nvPr/>
        </p:nvSpPr>
        <p:spPr bwMode="auto">
          <a:xfrm>
            <a:off x="4267200" y="3095625"/>
            <a:ext cx="0" cy="1366838"/>
          </a:xfrm>
          <a:prstGeom prst="line">
            <a:avLst/>
          </a:prstGeom>
          <a:noFill/>
          <a:ln w="317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Rectangle 81"/>
          <p:cNvSpPr>
            <a:spLocks noChangeArrowheads="1"/>
          </p:cNvSpPr>
          <p:nvPr/>
        </p:nvSpPr>
        <p:spPr bwMode="auto">
          <a:xfrm>
            <a:off x="4186238" y="4487863"/>
            <a:ext cx="2032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>
                <a:solidFill>
                  <a:schemeClr val="tx1"/>
                </a:solidFill>
              </a:rPr>
              <a:t>Y</a:t>
            </a:r>
            <a:r>
              <a:rPr kumimoji="0" lang="en-US" altLang="en-US" sz="1800" b="0" i="1" baseline="-25000">
                <a:solidFill>
                  <a:schemeClr val="tx1"/>
                </a:solidFill>
              </a:rPr>
              <a:t>0</a:t>
            </a:r>
            <a:endParaRPr kumimoji="0" lang="en-US" altLang="en-US" sz="1800" b="0" baseline="-25000">
              <a:solidFill>
                <a:schemeClr val="tx1"/>
              </a:solidFill>
            </a:endParaRPr>
          </a:p>
        </p:txBody>
      </p:sp>
      <p:sp>
        <p:nvSpPr>
          <p:cNvPr id="41995" name="Freeform 85"/>
          <p:cNvSpPr>
            <a:spLocks noChangeAspect="1"/>
          </p:cNvSpPr>
          <p:nvPr/>
        </p:nvSpPr>
        <p:spPr bwMode="auto">
          <a:xfrm>
            <a:off x="3370263" y="1771650"/>
            <a:ext cx="2020887" cy="2057400"/>
          </a:xfrm>
          <a:custGeom>
            <a:avLst/>
            <a:gdLst>
              <a:gd name="T0" fmla="*/ 82 w 4625"/>
              <a:gd name="T1" fmla="*/ 4897 h 4959"/>
              <a:gd name="T2" fmla="*/ 205 w 4625"/>
              <a:gd name="T3" fmla="*/ 4803 h 4959"/>
              <a:gd name="T4" fmla="*/ 328 w 4625"/>
              <a:gd name="T5" fmla="*/ 4706 h 4959"/>
              <a:gd name="T6" fmla="*/ 451 w 4625"/>
              <a:gd name="T7" fmla="*/ 4607 h 4959"/>
              <a:gd name="T8" fmla="*/ 573 w 4625"/>
              <a:gd name="T9" fmla="*/ 4506 h 4959"/>
              <a:gd name="T10" fmla="*/ 695 w 4625"/>
              <a:gd name="T11" fmla="*/ 4403 h 4959"/>
              <a:gd name="T12" fmla="*/ 817 w 4625"/>
              <a:gd name="T13" fmla="*/ 4298 h 4959"/>
              <a:gd name="T14" fmla="*/ 938 w 4625"/>
              <a:gd name="T15" fmla="*/ 4190 h 4959"/>
              <a:gd name="T16" fmla="*/ 1058 w 4625"/>
              <a:gd name="T17" fmla="*/ 4081 h 4959"/>
              <a:gd name="T18" fmla="*/ 1179 w 4625"/>
              <a:gd name="T19" fmla="*/ 3970 h 4959"/>
              <a:gd name="T20" fmla="*/ 1298 w 4625"/>
              <a:gd name="T21" fmla="*/ 3858 h 4959"/>
              <a:gd name="T22" fmla="*/ 1416 w 4625"/>
              <a:gd name="T23" fmla="*/ 3745 h 4959"/>
              <a:gd name="T24" fmla="*/ 1533 w 4625"/>
              <a:gd name="T25" fmla="*/ 3630 h 4959"/>
              <a:gd name="T26" fmla="*/ 1650 w 4625"/>
              <a:gd name="T27" fmla="*/ 3515 h 4959"/>
              <a:gd name="T28" fmla="*/ 1765 w 4625"/>
              <a:gd name="T29" fmla="*/ 3399 h 4959"/>
              <a:gd name="T30" fmla="*/ 1880 w 4625"/>
              <a:gd name="T31" fmla="*/ 3282 h 4959"/>
              <a:gd name="T32" fmla="*/ 1992 w 4625"/>
              <a:gd name="T33" fmla="*/ 3166 h 4959"/>
              <a:gd name="T34" fmla="*/ 2104 w 4625"/>
              <a:gd name="T35" fmla="*/ 3048 h 4959"/>
              <a:gd name="T36" fmla="*/ 2216 w 4625"/>
              <a:gd name="T37" fmla="*/ 2930 h 4959"/>
              <a:gd name="T38" fmla="*/ 2325 w 4625"/>
              <a:gd name="T39" fmla="*/ 2812 h 4959"/>
              <a:gd name="T40" fmla="*/ 2434 w 4625"/>
              <a:gd name="T41" fmla="*/ 2694 h 4959"/>
              <a:gd name="T42" fmla="*/ 2540 w 4625"/>
              <a:gd name="T43" fmla="*/ 2575 h 4959"/>
              <a:gd name="T44" fmla="*/ 2645 w 4625"/>
              <a:gd name="T45" fmla="*/ 2457 h 4959"/>
              <a:gd name="T46" fmla="*/ 2750 w 4625"/>
              <a:gd name="T47" fmla="*/ 2340 h 4959"/>
              <a:gd name="T48" fmla="*/ 2852 w 4625"/>
              <a:gd name="T49" fmla="*/ 2223 h 4959"/>
              <a:gd name="T50" fmla="*/ 2952 w 4625"/>
              <a:gd name="T51" fmla="*/ 2107 h 4959"/>
              <a:gd name="T52" fmla="*/ 3051 w 4625"/>
              <a:gd name="T53" fmla="*/ 1992 h 4959"/>
              <a:gd name="T54" fmla="*/ 3148 w 4625"/>
              <a:gd name="T55" fmla="*/ 1878 h 4959"/>
              <a:gd name="T56" fmla="*/ 3242 w 4625"/>
              <a:gd name="T57" fmla="*/ 1765 h 4959"/>
              <a:gd name="T58" fmla="*/ 3336 w 4625"/>
              <a:gd name="T59" fmla="*/ 1655 h 4959"/>
              <a:gd name="T60" fmla="*/ 3426 w 4625"/>
              <a:gd name="T61" fmla="*/ 1544 h 4959"/>
              <a:gd name="T62" fmla="*/ 3516 w 4625"/>
              <a:gd name="T63" fmla="*/ 1435 h 4959"/>
              <a:gd name="T64" fmla="*/ 3602 w 4625"/>
              <a:gd name="T65" fmla="*/ 1329 h 4959"/>
              <a:gd name="T66" fmla="*/ 3686 w 4625"/>
              <a:gd name="T67" fmla="*/ 1225 h 4959"/>
              <a:gd name="T68" fmla="*/ 3768 w 4625"/>
              <a:gd name="T69" fmla="*/ 1121 h 4959"/>
              <a:gd name="T70" fmla="*/ 3848 w 4625"/>
              <a:gd name="T71" fmla="*/ 1021 h 4959"/>
              <a:gd name="T72" fmla="*/ 3925 w 4625"/>
              <a:gd name="T73" fmla="*/ 923 h 4959"/>
              <a:gd name="T74" fmla="*/ 4000 w 4625"/>
              <a:gd name="T75" fmla="*/ 828 h 4959"/>
              <a:gd name="T76" fmla="*/ 4072 w 4625"/>
              <a:gd name="T77" fmla="*/ 735 h 4959"/>
              <a:gd name="T78" fmla="*/ 4142 w 4625"/>
              <a:gd name="T79" fmla="*/ 645 h 4959"/>
              <a:gd name="T80" fmla="*/ 4209 w 4625"/>
              <a:gd name="T81" fmla="*/ 557 h 4959"/>
              <a:gd name="T82" fmla="*/ 4273 w 4625"/>
              <a:gd name="T83" fmla="*/ 472 h 4959"/>
              <a:gd name="T84" fmla="*/ 4334 w 4625"/>
              <a:gd name="T85" fmla="*/ 391 h 4959"/>
              <a:gd name="T86" fmla="*/ 4392 w 4625"/>
              <a:gd name="T87" fmla="*/ 314 h 4959"/>
              <a:gd name="T88" fmla="*/ 4447 w 4625"/>
              <a:gd name="T89" fmla="*/ 239 h 4959"/>
              <a:gd name="T90" fmla="*/ 4501 w 4625"/>
              <a:gd name="T91" fmla="*/ 169 h 4959"/>
              <a:gd name="T92" fmla="*/ 4550 w 4625"/>
              <a:gd name="T93" fmla="*/ 102 h 4959"/>
              <a:gd name="T94" fmla="*/ 4595 w 4625"/>
              <a:gd name="T95" fmla="*/ 39 h 495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4625"/>
              <a:gd name="T145" fmla="*/ 0 h 4959"/>
              <a:gd name="T146" fmla="*/ 4625 w 4625"/>
              <a:gd name="T147" fmla="*/ 4959 h 4959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4625" h="4959">
                <a:moveTo>
                  <a:pt x="0" y="4959"/>
                </a:moveTo>
                <a:lnTo>
                  <a:pt x="40" y="4928"/>
                </a:lnTo>
                <a:lnTo>
                  <a:pt x="82" y="4897"/>
                </a:lnTo>
                <a:lnTo>
                  <a:pt x="122" y="4866"/>
                </a:lnTo>
                <a:lnTo>
                  <a:pt x="164" y="4835"/>
                </a:lnTo>
                <a:lnTo>
                  <a:pt x="205" y="4803"/>
                </a:lnTo>
                <a:lnTo>
                  <a:pt x="246" y="4771"/>
                </a:lnTo>
                <a:lnTo>
                  <a:pt x="287" y="4739"/>
                </a:lnTo>
                <a:lnTo>
                  <a:pt x="328" y="4706"/>
                </a:lnTo>
                <a:lnTo>
                  <a:pt x="369" y="4673"/>
                </a:lnTo>
                <a:lnTo>
                  <a:pt x="409" y="4640"/>
                </a:lnTo>
                <a:lnTo>
                  <a:pt x="451" y="4607"/>
                </a:lnTo>
                <a:lnTo>
                  <a:pt x="491" y="4574"/>
                </a:lnTo>
                <a:lnTo>
                  <a:pt x="532" y="4540"/>
                </a:lnTo>
                <a:lnTo>
                  <a:pt x="573" y="4506"/>
                </a:lnTo>
                <a:lnTo>
                  <a:pt x="614" y="4472"/>
                </a:lnTo>
                <a:lnTo>
                  <a:pt x="654" y="4437"/>
                </a:lnTo>
                <a:lnTo>
                  <a:pt x="695" y="4403"/>
                </a:lnTo>
                <a:lnTo>
                  <a:pt x="736" y="4368"/>
                </a:lnTo>
                <a:lnTo>
                  <a:pt x="776" y="4333"/>
                </a:lnTo>
                <a:lnTo>
                  <a:pt x="817" y="4298"/>
                </a:lnTo>
                <a:lnTo>
                  <a:pt x="857" y="4261"/>
                </a:lnTo>
                <a:lnTo>
                  <a:pt x="898" y="4226"/>
                </a:lnTo>
                <a:lnTo>
                  <a:pt x="938" y="4190"/>
                </a:lnTo>
                <a:lnTo>
                  <a:pt x="978" y="4154"/>
                </a:lnTo>
                <a:lnTo>
                  <a:pt x="1018" y="4118"/>
                </a:lnTo>
                <a:lnTo>
                  <a:pt x="1058" y="4081"/>
                </a:lnTo>
                <a:lnTo>
                  <a:pt x="1098" y="4044"/>
                </a:lnTo>
                <a:lnTo>
                  <a:pt x="1138" y="4007"/>
                </a:lnTo>
                <a:lnTo>
                  <a:pt x="1179" y="3970"/>
                </a:lnTo>
                <a:lnTo>
                  <a:pt x="1218" y="3933"/>
                </a:lnTo>
                <a:lnTo>
                  <a:pt x="1257" y="3895"/>
                </a:lnTo>
                <a:lnTo>
                  <a:pt x="1298" y="3858"/>
                </a:lnTo>
                <a:lnTo>
                  <a:pt x="1337" y="3821"/>
                </a:lnTo>
                <a:lnTo>
                  <a:pt x="1376" y="3782"/>
                </a:lnTo>
                <a:lnTo>
                  <a:pt x="1416" y="3745"/>
                </a:lnTo>
                <a:lnTo>
                  <a:pt x="1455" y="3707"/>
                </a:lnTo>
                <a:lnTo>
                  <a:pt x="1493" y="3669"/>
                </a:lnTo>
                <a:lnTo>
                  <a:pt x="1533" y="3630"/>
                </a:lnTo>
                <a:lnTo>
                  <a:pt x="1572" y="3592"/>
                </a:lnTo>
                <a:lnTo>
                  <a:pt x="1610" y="3554"/>
                </a:lnTo>
                <a:lnTo>
                  <a:pt x="1650" y="3515"/>
                </a:lnTo>
                <a:lnTo>
                  <a:pt x="1688" y="3477"/>
                </a:lnTo>
                <a:lnTo>
                  <a:pt x="1726" y="3438"/>
                </a:lnTo>
                <a:lnTo>
                  <a:pt x="1765" y="3399"/>
                </a:lnTo>
                <a:lnTo>
                  <a:pt x="1803" y="3360"/>
                </a:lnTo>
                <a:lnTo>
                  <a:pt x="1841" y="3322"/>
                </a:lnTo>
                <a:lnTo>
                  <a:pt x="1880" y="3282"/>
                </a:lnTo>
                <a:lnTo>
                  <a:pt x="1918" y="3244"/>
                </a:lnTo>
                <a:lnTo>
                  <a:pt x="1955" y="3204"/>
                </a:lnTo>
                <a:lnTo>
                  <a:pt x="1992" y="3166"/>
                </a:lnTo>
                <a:lnTo>
                  <a:pt x="2030" y="3127"/>
                </a:lnTo>
                <a:lnTo>
                  <a:pt x="2067" y="3087"/>
                </a:lnTo>
                <a:lnTo>
                  <a:pt x="2104" y="3048"/>
                </a:lnTo>
                <a:lnTo>
                  <a:pt x="2141" y="3009"/>
                </a:lnTo>
                <a:lnTo>
                  <a:pt x="2178" y="2969"/>
                </a:lnTo>
                <a:lnTo>
                  <a:pt x="2216" y="2930"/>
                </a:lnTo>
                <a:lnTo>
                  <a:pt x="2252" y="2890"/>
                </a:lnTo>
                <a:lnTo>
                  <a:pt x="2289" y="2851"/>
                </a:lnTo>
                <a:lnTo>
                  <a:pt x="2325" y="2812"/>
                </a:lnTo>
                <a:lnTo>
                  <a:pt x="2361" y="2772"/>
                </a:lnTo>
                <a:lnTo>
                  <a:pt x="2398" y="2733"/>
                </a:lnTo>
                <a:lnTo>
                  <a:pt x="2434" y="2694"/>
                </a:lnTo>
                <a:lnTo>
                  <a:pt x="2469" y="2654"/>
                </a:lnTo>
                <a:lnTo>
                  <a:pt x="2505" y="2615"/>
                </a:lnTo>
                <a:lnTo>
                  <a:pt x="2540" y="2575"/>
                </a:lnTo>
                <a:lnTo>
                  <a:pt x="2575" y="2536"/>
                </a:lnTo>
                <a:lnTo>
                  <a:pt x="2610" y="2497"/>
                </a:lnTo>
                <a:lnTo>
                  <a:pt x="2645" y="2457"/>
                </a:lnTo>
                <a:lnTo>
                  <a:pt x="2681" y="2418"/>
                </a:lnTo>
                <a:lnTo>
                  <a:pt x="2715" y="2380"/>
                </a:lnTo>
                <a:lnTo>
                  <a:pt x="2750" y="2340"/>
                </a:lnTo>
                <a:lnTo>
                  <a:pt x="2784" y="2301"/>
                </a:lnTo>
                <a:lnTo>
                  <a:pt x="2818" y="2262"/>
                </a:lnTo>
                <a:lnTo>
                  <a:pt x="2852" y="2223"/>
                </a:lnTo>
                <a:lnTo>
                  <a:pt x="2885" y="2185"/>
                </a:lnTo>
                <a:lnTo>
                  <a:pt x="2919" y="2146"/>
                </a:lnTo>
                <a:lnTo>
                  <a:pt x="2952" y="2107"/>
                </a:lnTo>
                <a:lnTo>
                  <a:pt x="2985" y="2069"/>
                </a:lnTo>
                <a:lnTo>
                  <a:pt x="3018" y="2030"/>
                </a:lnTo>
                <a:lnTo>
                  <a:pt x="3051" y="1992"/>
                </a:lnTo>
                <a:lnTo>
                  <a:pt x="3083" y="1955"/>
                </a:lnTo>
                <a:lnTo>
                  <a:pt x="3116" y="1917"/>
                </a:lnTo>
                <a:lnTo>
                  <a:pt x="3148" y="1878"/>
                </a:lnTo>
                <a:lnTo>
                  <a:pt x="3179" y="1841"/>
                </a:lnTo>
                <a:lnTo>
                  <a:pt x="3211" y="1804"/>
                </a:lnTo>
                <a:lnTo>
                  <a:pt x="3242" y="1765"/>
                </a:lnTo>
                <a:lnTo>
                  <a:pt x="3274" y="1728"/>
                </a:lnTo>
                <a:lnTo>
                  <a:pt x="3305" y="1691"/>
                </a:lnTo>
                <a:lnTo>
                  <a:pt x="3336" y="1655"/>
                </a:lnTo>
                <a:lnTo>
                  <a:pt x="3366" y="1617"/>
                </a:lnTo>
                <a:lnTo>
                  <a:pt x="3396" y="1581"/>
                </a:lnTo>
                <a:lnTo>
                  <a:pt x="3426" y="1544"/>
                </a:lnTo>
                <a:lnTo>
                  <a:pt x="3456" y="1508"/>
                </a:lnTo>
                <a:lnTo>
                  <a:pt x="3486" y="1472"/>
                </a:lnTo>
                <a:lnTo>
                  <a:pt x="3516" y="1435"/>
                </a:lnTo>
                <a:lnTo>
                  <a:pt x="3544" y="1400"/>
                </a:lnTo>
                <a:lnTo>
                  <a:pt x="3573" y="1365"/>
                </a:lnTo>
                <a:lnTo>
                  <a:pt x="3602" y="1329"/>
                </a:lnTo>
                <a:lnTo>
                  <a:pt x="3630" y="1294"/>
                </a:lnTo>
                <a:lnTo>
                  <a:pt x="3658" y="1260"/>
                </a:lnTo>
                <a:lnTo>
                  <a:pt x="3686" y="1225"/>
                </a:lnTo>
                <a:lnTo>
                  <a:pt x="3713" y="1191"/>
                </a:lnTo>
                <a:lnTo>
                  <a:pt x="3741" y="1155"/>
                </a:lnTo>
                <a:lnTo>
                  <a:pt x="3768" y="1121"/>
                </a:lnTo>
                <a:lnTo>
                  <a:pt x="3795" y="1088"/>
                </a:lnTo>
                <a:lnTo>
                  <a:pt x="3822" y="1054"/>
                </a:lnTo>
                <a:lnTo>
                  <a:pt x="3848" y="1021"/>
                </a:lnTo>
                <a:lnTo>
                  <a:pt x="3874" y="988"/>
                </a:lnTo>
                <a:lnTo>
                  <a:pt x="3900" y="955"/>
                </a:lnTo>
                <a:lnTo>
                  <a:pt x="3925" y="923"/>
                </a:lnTo>
                <a:lnTo>
                  <a:pt x="3951" y="891"/>
                </a:lnTo>
                <a:lnTo>
                  <a:pt x="3975" y="860"/>
                </a:lnTo>
                <a:lnTo>
                  <a:pt x="4000" y="828"/>
                </a:lnTo>
                <a:lnTo>
                  <a:pt x="4024" y="797"/>
                </a:lnTo>
                <a:lnTo>
                  <a:pt x="4049" y="765"/>
                </a:lnTo>
                <a:lnTo>
                  <a:pt x="4072" y="735"/>
                </a:lnTo>
                <a:lnTo>
                  <a:pt x="4095" y="704"/>
                </a:lnTo>
                <a:lnTo>
                  <a:pt x="4119" y="674"/>
                </a:lnTo>
                <a:lnTo>
                  <a:pt x="4142" y="645"/>
                </a:lnTo>
                <a:lnTo>
                  <a:pt x="4164" y="615"/>
                </a:lnTo>
                <a:lnTo>
                  <a:pt x="4187" y="586"/>
                </a:lnTo>
                <a:lnTo>
                  <a:pt x="4209" y="557"/>
                </a:lnTo>
                <a:lnTo>
                  <a:pt x="4230" y="529"/>
                </a:lnTo>
                <a:lnTo>
                  <a:pt x="4252" y="501"/>
                </a:lnTo>
                <a:lnTo>
                  <a:pt x="4273" y="472"/>
                </a:lnTo>
                <a:lnTo>
                  <a:pt x="4293" y="445"/>
                </a:lnTo>
                <a:lnTo>
                  <a:pt x="4314" y="418"/>
                </a:lnTo>
                <a:lnTo>
                  <a:pt x="4334" y="391"/>
                </a:lnTo>
                <a:lnTo>
                  <a:pt x="4354" y="366"/>
                </a:lnTo>
                <a:lnTo>
                  <a:pt x="4373" y="339"/>
                </a:lnTo>
                <a:lnTo>
                  <a:pt x="4392" y="314"/>
                </a:lnTo>
                <a:lnTo>
                  <a:pt x="4411" y="289"/>
                </a:lnTo>
                <a:lnTo>
                  <a:pt x="4429" y="263"/>
                </a:lnTo>
                <a:lnTo>
                  <a:pt x="4447" y="239"/>
                </a:lnTo>
                <a:lnTo>
                  <a:pt x="4466" y="216"/>
                </a:lnTo>
                <a:lnTo>
                  <a:pt x="4484" y="192"/>
                </a:lnTo>
                <a:lnTo>
                  <a:pt x="4501" y="169"/>
                </a:lnTo>
                <a:lnTo>
                  <a:pt x="4517" y="146"/>
                </a:lnTo>
                <a:lnTo>
                  <a:pt x="4534" y="124"/>
                </a:lnTo>
                <a:lnTo>
                  <a:pt x="4550" y="102"/>
                </a:lnTo>
                <a:lnTo>
                  <a:pt x="4566" y="80"/>
                </a:lnTo>
                <a:lnTo>
                  <a:pt x="4580" y="59"/>
                </a:lnTo>
                <a:lnTo>
                  <a:pt x="4595" y="39"/>
                </a:lnTo>
                <a:lnTo>
                  <a:pt x="4610" y="19"/>
                </a:lnTo>
                <a:lnTo>
                  <a:pt x="4625" y="0"/>
                </a:lnTo>
              </a:path>
            </a:pathLst>
          </a:custGeom>
          <a:noFill/>
          <a:ln w="571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Freeform 89"/>
          <p:cNvSpPr>
            <a:spLocks/>
          </p:cNvSpPr>
          <p:nvPr/>
        </p:nvSpPr>
        <p:spPr bwMode="auto">
          <a:xfrm>
            <a:off x="4210050" y="2979738"/>
            <a:ext cx="119063" cy="119062"/>
          </a:xfrm>
          <a:custGeom>
            <a:avLst/>
            <a:gdLst>
              <a:gd name="T0" fmla="*/ 0 w 173"/>
              <a:gd name="T1" fmla="*/ 87 h 173"/>
              <a:gd name="T2" fmla="*/ 13 w 173"/>
              <a:gd name="T3" fmla="*/ 43 h 173"/>
              <a:gd name="T4" fmla="*/ 43 w 173"/>
              <a:gd name="T5" fmla="*/ 12 h 173"/>
              <a:gd name="T6" fmla="*/ 87 w 173"/>
              <a:gd name="T7" fmla="*/ 0 h 173"/>
              <a:gd name="T8" fmla="*/ 87 w 173"/>
              <a:gd name="T9" fmla="*/ 0 h 173"/>
              <a:gd name="T10" fmla="*/ 131 w 173"/>
              <a:gd name="T11" fmla="*/ 12 h 173"/>
              <a:gd name="T12" fmla="*/ 162 w 173"/>
              <a:gd name="T13" fmla="*/ 43 h 173"/>
              <a:gd name="T14" fmla="*/ 173 w 173"/>
              <a:gd name="T15" fmla="*/ 87 h 173"/>
              <a:gd name="T16" fmla="*/ 173 w 173"/>
              <a:gd name="T17" fmla="*/ 87 h 173"/>
              <a:gd name="T18" fmla="*/ 162 w 173"/>
              <a:gd name="T19" fmla="*/ 130 h 173"/>
              <a:gd name="T20" fmla="*/ 131 w 173"/>
              <a:gd name="T21" fmla="*/ 161 h 173"/>
              <a:gd name="T22" fmla="*/ 87 w 173"/>
              <a:gd name="T23" fmla="*/ 173 h 173"/>
              <a:gd name="T24" fmla="*/ 87 w 173"/>
              <a:gd name="T25" fmla="*/ 173 h 173"/>
              <a:gd name="T26" fmla="*/ 43 w 173"/>
              <a:gd name="T27" fmla="*/ 161 h 173"/>
              <a:gd name="T28" fmla="*/ 13 w 173"/>
              <a:gd name="T29" fmla="*/ 130 h 173"/>
              <a:gd name="T30" fmla="*/ 0 w 173"/>
              <a:gd name="T31" fmla="*/ 87 h 173"/>
              <a:gd name="T32" fmla="*/ 0 w 173"/>
              <a:gd name="T33" fmla="*/ 87 h 173"/>
              <a:gd name="T34" fmla="*/ 0 w 173"/>
              <a:gd name="T35" fmla="*/ 87 h 17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3"/>
              <a:gd name="T55" fmla="*/ 0 h 173"/>
              <a:gd name="T56" fmla="*/ 173 w 173"/>
              <a:gd name="T57" fmla="*/ 173 h 17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3" h="173">
                <a:moveTo>
                  <a:pt x="0" y="87"/>
                </a:moveTo>
                <a:lnTo>
                  <a:pt x="13" y="43"/>
                </a:lnTo>
                <a:lnTo>
                  <a:pt x="43" y="12"/>
                </a:lnTo>
                <a:lnTo>
                  <a:pt x="87" y="0"/>
                </a:lnTo>
                <a:lnTo>
                  <a:pt x="131" y="12"/>
                </a:lnTo>
                <a:lnTo>
                  <a:pt x="162" y="43"/>
                </a:lnTo>
                <a:lnTo>
                  <a:pt x="173" y="87"/>
                </a:lnTo>
                <a:lnTo>
                  <a:pt x="162" y="130"/>
                </a:lnTo>
                <a:lnTo>
                  <a:pt x="131" y="161"/>
                </a:lnTo>
                <a:lnTo>
                  <a:pt x="87" y="173"/>
                </a:lnTo>
                <a:lnTo>
                  <a:pt x="43" y="161"/>
                </a:lnTo>
                <a:lnTo>
                  <a:pt x="13" y="130"/>
                </a:lnTo>
                <a:lnTo>
                  <a:pt x="0" y="87"/>
                </a:lnTo>
              </a:path>
            </a:pathLst>
          </a:custGeom>
          <a:solidFill>
            <a:schemeClr val="tx1"/>
          </a:solidFill>
          <a:ln w="38100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7" name="Text Box 90"/>
          <p:cNvSpPr txBox="1">
            <a:spLocks noChangeArrowheads="1"/>
          </p:cNvSpPr>
          <p:nvPr/>
        </p:nvSpPr>
        <p:spPr bwMode="auto">
          <a:xfrm>
            <a:off x="4381500" y="2882900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 sz="1800" b="0" dirty="0">
              <a:solidFill>
                <a:schemeClr val="tx1"/>
              </a:solidFill>
            </a:endParaRPr>
          </a:p>
        </p:txBody>
      </p:sp>
      <p:sp>
        <p:nvSpPr>
          <p:cNvPr id="41998" name="Rectangle 94"/>
          <p:cNvSpPr>
            <a:spLocks noChangeAspect="1" noChangeArrowheads="1"/>
          </p:cNvSpPr>
          <p:nvPr/>
        </p:nvSpPr>
        <p:spPr bwMode="auto">
          <a:xfrm>
            <a:off x="5368608" y="1488758"/>
            <a:ext cx="508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 dirty="0">
                <a:solidFill>
                  <a:schemeClr val="tx1"/>
                </a:solidFill>
              </a:rPr>
              <a:t>SRAS</a:t>
            </a:r>
            <a:endParaRPr kumimoji="0" lang="en-US" altLang="en-US" sz="1800" b="0" dirty="0">
              <a:solidFill>
                <a:schemeClr val="tx1"/>
              </a:solidFill>
            </a:endParaRPr>
          </a:p>
        </p:txBody>
      </p:sp>
      <p:grpSp>
        <p:nvGrpSpPr>
          <p:cNvPr id="41999" name="Group 102"/>
          <p:cNvGrpSpPr>
            <a:grpSpLocks/>
          </p:cNvGrpSpPr>
          <p:nvPr/>
        </p:nvGrpSpPr>
        <p:grpSpPr bwMode="auto">
          <a:xfrm>
            <a:off x="4040188" y="950913"/>
            <a:ext cx="520700" cy="3548062"/>
            <a:chOff x="2545" y="572"/>
            <a:chExt cx="328" cy="2235"/>
          </a:xfrm>
        </p:grpSpPr>
        <p:sp>
          <p:nvSpPr>
            <p:cNvPr id="42006" name="Line 74"/>
            <p:cNvSpPr>
              <a:spLocks noChangeShapeType="1"/>
            </p:cNvSpPr>
            <p:nvPr/>
          </p:nvSpPr>
          <p:spPr bwMode="auto">
            <a:xfrm>
              <a:off x="2688" y="702"/>
              <a:ext cx="1" cy="210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7" name="Rectangle 96"/>
            <p:cNvSpPr>
              <a:spLocks noChangeArrowheads="1"/>
            </p:cNvSpPr>
            <p:nvPr/>
          </p:nvSpPr>
          <p:spPr bwMode="auto">
            <a:xfrm>
              <a:off x="2545" y="572"/>
              <a:ext cx="328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endParaRPr kumimoji="0" lang="en-US" altLang="en-US" sz="1800" b="0" i="1">
                <a:solidFill>
                  <a:schemeClr val="tx1"/>
                </a:solidFill>
              </a:endParaRPr>
            </a:p>
            <a:p>
              <a:endParaRPr kumimoji="0" lang="en-US" altLang="en-US" sz="1800" b="0" baseline="30000">
                <a:solidFill>
                  <a:schemeClr val="tx1"/>
                </a:solidFill>
              </a:endParaRPr>
            </a:p>
          </p:txBody>
        </p:sp>
      </p:grpSp>
      <p:grpSp>
        <p:nvGrpSpPr>
          <p:cNvPr id="42000" name="Group 97"/>
          <p:cNvGrpSpPr>
            <a:grpSpLocks/>
          </p:cNvGrpSpPr>
          <p:nvPr/>
        </p:nvGrpSpPr>
        <p:grpSpPr bwMode="auto">
          <a:xfrm>
            <a:off x="3338513" y="1447800"/>
            <a:ext cx="2357437" cy="2865438"/>
            <a:chOff x="2297" y="1024"/>
            <a:chExt cx="1485" cy="1805"/>
          </a:xfrm>
        </p:grpSpPr>
        <p:sp>
          <p:nvSpPr>
            <p:cNvPr id="42004" name="Freeform 98"/>
            <p:cNvSpPr>
              <a:spLocks noChangeAspect="1"/>
            </p:cNvSpPr>
            <p:nvPr/>
          </p:nvSpPr>
          <p:spPr bwMode="auto">
            <a:xfrm>
              <a:off x="2297" y="1024"/>
              <a:ext cx="1119" cy="1679"/>
            </a:xfrm>
            <a:custGeom>
              <a:avLst/>
              <a:gdLst>
                <a:gd name="T0" fmla="*/ 20 w 4147"/>
                <a:gd name="T1" fmla="*/ 72 h 6220"/>
                <a:gd name="T2" fmla="*/ 53 w 4147"/>
                <a:gd name="T3" fmla="*/ 183 h 6220"/>
                <a:gd name="T4" fmla="*/ 94 w 4147"/>
                <a:gd name="T5" fmla="*/ 300 h 6220"/>
                <a:gd name="T6" fmla="*/ 140 w 4147"/>
                <a:gd name="T7" fmla="*/ 421 h 6220"/>
                <a:gd name="T8" fmla="*/ 192 w 4147"/>
                <a:gd name="T9" fmla="*/ 546 h 6220"/>
                <a:gd name="T10" fmla="*/ 249 w 4147"/>
                <a:gd name="T11" fmla="*/ 675 h 6220"/>
                <a:gd name="T12" fmla="*/ 312 w 4147"/>
                <a:gd name="T13" fmla="*/ 808 h 6220"/>
                <a:gd name="T14" fmla="*/ 380 w 4147"/>
                <a:gd name="T15" fmla="*/ 943 h 6220"/>
                <a:gd name="T16" fmla="*/ 452 w 4147"/>
                <a:gd name="T17" fmla="*/ 1082 h 6220"/>
                <a:gd name="T18" fmla="*/ 529 w 4147"/>
                <a:gd name="T19" fmla="*/ 1223 h 6220"/>
                <a:gd name="T20" fmla="*/ 609 w 4147"/>
                <a:gd name="T21" fmla="*/ 1367 h 6220"/>
                <a:gd name="T22" fmla="*/ 693 w 4147"/>
                <a:gd name="T23" fmla="*/ 1513 h 6220"/>
                <a:gd name="T24" fmla="*/ 781 w 4147"/>
                <a:gd name="T25" fmla="*/ 1661 h 6220"/>
                <a:gd name="T26" fmla="*/ 873 w 4147"/>
                <a:gd name="T27" fmla="*/ 1811 h 6220"/>
                <a:gd name="T28" fmla="*/ 966 w 4147"/>
                <a:gd name="T29" fmla="*/ 1962 h 6220"/>
                <a:gd name="T30" fmla="*/ 1063 w 4147"/>
                <a:gd name="T31" fmla="*/ 2116 h 6220"/>
                <a:gd name="T32" fmla="*/ 1162 w 4147"/>
                <a:gd name="T33" fmla="*/ 2269 h 6220"/>
                <a:gd name="T34" fmla="*/ 1264 w 4147"/>
                <a:gd name="T35" fmla="*/ 2423 h 6220"/>
                <a:gd name="T36" fmla="*/ 1368 w 4147"/>
                <a:gd name="T37" fmla="*/ 2577 h 6220"/>
                <a:gd name="T38" fmla="*/ 1473 w 4147"/>
                <a:gd name="T39" fmla="*/ 2733 h 6220"/>
                <a:gd name="T40" fmla="*/ 1579 w 4147"/>
                <a:gd name="T41" fmla="*/ 2887 h 6220"/>
                <a:gd name="T42" fmla="*/ 1687 w 4147"/>
                <a:gd name="T43" fmla="*/ 3041 h 6220"/>
                <a:gd name="T44" fmla="*/ 1796 w 4147"/>
                <a:gd name="T45" fmla="*/ 3195 h 6220"/>
                <a:gd name="T46" fmla="*/ 1905 w 4147"/>
                <a:gd name="T47" fmla="*/ 3348 h 6220"/>
                <a:gd name="T48" fmla="*/ 2015 w 4147"/>
                <a:gd name="T49" fmla="*/ 3500 h 6220"/>
                <a:gd name="T50" fmla="*/ 2125 w 4147"/>
                <a:gd name="T51" fmla="*/ 3650 h 6220"/>
                <a:gd name="T52" fmla="*/ 2235 w 4147"/>
                <a:gd name="T53" fmla="*/ 3798 h 6220"/>
                <a:gd name="T54" fmla="*/ 2343 w 4147"/>
                <a:gd name="T55" fmla="*/ 3944 h 6220"/>
                <a:gd name="T56" fmla="*/ 2451 w 4147"/>
                <a:gd name="T57" fmla="*/ 4089 h 6220"/>
                <a:gd name="T58" fmla="*/ 2559 w 4147"/>
                <a:gd name="T59" fmla="*/ 4230 h 6220"/>
                <a:gd name="T60" fmla="*/ 2665 w 4147"/>
                <a:gd name="T61" fmla="*/ 4370 h 6220"/>
                <a:gd name="T62" fmla="*/ 2770 w 4147"/>
                <a:gd name="T63" fmla="*/ 4507 h 6220"/>
                <a:gd name="T64" fmla="*/ 2872 w 4147"/>
                <a:gd name="T65" fmla="*/ 4639 h 6220"/>
                <a:gd name="T66" fmla="*/ 2972 w 4147"/>
                <a:gd name="T67" fmla="*/ 4768 h 6220"/>
                <a:gd name="T68" fmla="*/ 3071 w 4147"/>
                <a:gd name="T69" fmla="*/ 4894 h 6220"/>
                <a:gd name="T70" fmla="*/ 3167 w 4147"/>
                <a:gd name="T71" fmla="*/ 5016 h 6220"/>
                <a:gd name="T72" fmla="*/ 3260 w 4147"/>
                <a:gd name="T73" fmla="*/ 5134 h 6220"/>
                <a:gd name="T74" fmla="*/ 3350 w 4147"/>
                <a:gd name="T75" fmla="*/ 5247 h 6220"/>
                <a:gd name="T76" fmla="*/ 3436 w 4147"/>
                <a:gd name="T77" fmla="*/ 5355 h 6220"/>
                <a:gd name="T78" fmla="*/ 3519 w 4147"/>
                <a:gd name="T79" fmla="*/ 5457 h 6220"/>
                <a:gd name="T80" fmla="*/ 3599 w 4147"/>
                <a:gd name="T81" fmla="*/ 5555 h 6220"/>
                <a:gd name="T82" fmla="*/ 3673 w 4147"/>
                <a:gd name="T83" fmla="*/ 5647 h 6220"/>
                <a:gd name="T84" fmla="*/ 3743 w 4147"/>
                <a:gd name="T85" fmla="*/ 5733 h 6220"/>
                <a:gd name="T86" fmla="*/ 3809 w 4147"/>
                <a:gd name="T87" fmla="*/ 5814 h 6220"/>
                <a:gd name="T88" fmla="*/ 3870 w 4147"/>
                <a:gd name="T89" fmla="*/ 5888 h 6220"/>
                <a:gd name="T90" fmla="*/ 3925 w 4147"/>
                <a:gd name="T91" fmla="*/ 5954 h 6220"/>
                <a:gd name="T92" fmla="*/ 3975 w 4147"/>
                <a:gd name="T93" fmla="*/ 6015 h 6220"/>
                <a:gd name="T94" fmla="*/ 4019 w 4147"/>
                <a:gd name="T95" fmla="*/ 6067 h 6220"/>
                <a:gd name="T96" fmla="*/ 4057 w 4147"/>
                <a:gd name="T97" fmla="*/ 6113 h 6220"/>
                <a:gd name="T98" fmla="*/ 4088 w 4147"/>
                <a:gd name="T99" fmla="*/ 6150 h 6220"/>
                <a:gd name="T100" fmla="*/ 4113 w 4147"/>
                <a:gd name="T101" fmla="*/ 6181 h 6220"/>
                <a:gd name="T102" fmla="*/ 4132 w 4147"/>
                <a:gd name="T103" fmla="*/ 6202 h 6220"/>
                <a:gd name="T104" fmla="*/ 4144 w 4147"/>
                <a:gd name="T105" fmla="*/ 6216 h 6220"/>
                <a:gd name="T106" fmla="*/ 4147 w 4147"/>
                <a:gd name="T107" fmla="*/ 6220 h 622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147"/>
                <a:gd name="T163" fmla="*/ 0 h 6220"/>
                <a:gd name="T164" fmla="*/ 4147 w 4147"/>
                <a:gd name="T165" fmla="*/ 6220 h 622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147" h="6220">
                  <a:moveTo>
                    <a:pt x="0" y="0"/>
                  </a:moveTo>
                  <a:lnTo>
                    <a:pt x="10" y="35"/>
                  </a:lnTo>
                  <a:lnTo>
                    <a:pt x="20" y="72"/>
                  </a:lnTo>
                  <a:lnTo>
                    <a:pt x="31" y="108"/>
                  </a:lnTo>
                  <a:lnTo>
                    <a:pt x="42" y="146"/>
                  </a:lnTo>
                  <a:lnTo>
                    <a:pt x="53" y="183"/>
                  </a:lnTo>
                  <a:lnTo>
                    <a:pt x="67" y="222"/>
                  </a:lnTo>
                  <a:lnTo>
                    <a:pt x="79" y="260"/>
                  </a:lnTo>
                  <a:lnTo>
                    <a:pt x="94" y="300"/>
                  </a:lnTo>
                  <a:lnTo>
                    <a:pt x="109" y="340"/>
                  </a:lnTo>
                  <a:lnTo>
                    <a:pt x="124" y="380"/>
                  </a:lnTo>
                  <a:lnTo>
                    <a:pt x="140" y="421"/>
                  </a:lnTo>
                  <a:lnTo>
                    <a:pt x="157" y="463"/>
                  </a:lnTo>
                  <a:lnTo>
                    <a:pt x="174" y="504"/>
                  </a:lnTo>
                  <a:lnTo>
                    <a:pt x="192" y="546"/>
                  </a:lnTo>
                  <a:lnTo>
                    <a:pt x="211" y="589"/>
                  </a:lnTo>
                  <a:lnTo>
                    <a:pt x="231" y="631"/>
                  </a:lnTo>
                  <a:lnTo>
                    <a:pt x="249" y="675"/>
                  </a:lnTo>
                  <a:lnTo>
                    <a:pt x="270" y="719"/>
                  </a:lnTo>
                  <a:lnTo>
                    <a:pt x="291" y="763"/>
                  </a:lnTo>
                  <a:lnTo>
                    <a:pt x="312" y="808"/>
                  </a:lnTo>
                  <a:lnTo>
                    <a:pt x="335" y="852"/>
                  </a:lnTo>
                  <a:lnTo>
                    <a:pt x="357" y="897"/>
                  </a:lnTo>
                  <a:lnTo>
                    <a:pt x="380" y="943"/>
                  </a:lnTo>
                  <a:lnTo>
                    <a:pt x="404" y="989"/>
                  </a:lnTo>
                  <a:lnTo>
                    <a:pt x="428" y="1035"/>
                  </a:lnTo>
                  <a:lnTo>
                    <a:pt x="452" y="1082"/>
                  </a:lnTo>
                  <a:lnTo>
                    <a:pt x="477" y="1129"/>
                  </a:lnTo>
                  <a:lnTo>
                    <a:pt x="503" y="1176"/>
                  </a:lnTo>
                  <a:lnTo>
                    <a:pt x="529" y="1223"/>
                  </a:lnTo>
                  <a:lnTo>
                    <a:pt x="555" y="1270"/>
                  </a:lnTo>
                  <a:lnTo>
                    <a:pt x="582" y="1318"/>
                  </a:lnTo>
                  <a:lnTo>
                    <a:pt x="609" y="1367"/>
                  </a:lnTo>
                  <a:lnTo>
                    <a:pt x="636" y="1415"/>
                  </a:lnTo>
                  <a:lnTo>
                    <a:pt x="664" y="1464"/>
                  </a:lnTo>
                  <a:lnTo>
                    <a:pt x="693" y="1513"/>
                  </a:lnTo>
                  <a:lnTo>
                    <a:pt x="722" y="1562"/>
                  </a:lnTo>
                  <a:lnTo>
                    <a:pt x="752" y="1612"/>
                  </a:lnTo>
                  <a:lnTo>
                    <a:pt x="781" y="1661"/>
                  </a:lnTo>
                  <a:lnTo>
                    <a:pt x="811" y="1711"/>
                  </a:lnTo>
                  <a:lnTo>
                    <a:pt x="841" y="1761"/>
                  </a:lnTo>
                  <a:lnTo>
                    <a:pt x="873" y="1811"/>
                  </a:lnTo>
                  <a:lnTo>
                    <a:pt x="903" y="1861"/>
                  </a:lnTo>
                  <a:lnTo>
                    <a:pt x="934" y="1912"/>
                  </a:lnTo>
                  <a:lnTo>
                    <a:pt x="966" y="1962"/>
                  </a:lnTo>
                  <a:lnTo>
                    <a:pt x="999" y="2014"/>
                  </a:lnTo>
                  <a:lnTo>
                    <a:pt x="1031" y="2065"/>
                  </a:lnTo>
                  <a:lnTo>
                    <a:pt x="1063" y="2116"/>
                  </a:lnTo>
                  <a:lnTo>
                    <a:pt x="1096" y="2167"/>
                  </a:lnTo>
                  <a:lnTo>
                    <a:pt x="1129" y="2218"/>
                  </a:lnTo>
                  <a:lnTo>
                    <a:pt x="1162" y="2269"/>
                  </a:lnTo>
                  <a:lnTo>
                    <a:pt x="1197" y="2320"/>
                  </a:lnTo>
                  <a:lnTo>
                    <a:pt x="1230" y="2372"/>
                  </a:lnTo>
                  <a:lnTo>
                    <a:pt x="1264" y="2423"/>
                  </a:lnTo>
                  <a:lnTo>
                    <a:pt x="1299" y="2474"/>
                  </a:lnTo>
                  <a:lnTo>
                    <a:pt x="1333" y="2526"/>
                  </a:lnTo>
                  <a:lnTo>
                    <a:pt x="1368" y="2577"/>
                  </a:lnTo>
                  <a:lnTo>
                    <a:pt x="1403" y="2630"/>
                  </a:lnTo>
                  <a:lnTo>
                    <a:pt x="1437" y="2681"/>
                  </a:lnTo>
                  <a:lnTo>
                    <a:pt x="1473" y="2733"/>
                  </a:lnTo>
                  <a:lnTo>
                    <a:pt x="1508" y="2784"/>
                  </a:lnTo>
                  <a:lnTo>
                    <a:pt x="1544" y="2836"/>
                  </a:lnTo>
                  <a:lnTo>
                    <a:pt x="1579" y="2887"/>
                  </a:lnTo>
                  <a:lnTo>
                    <a:pt x="1616" y="2939"/>
                  </a:lnTo>
                  <a:lnTo>
                    <a:pt x="1651" y="2990"/>
                  </a:lnTo>
                  <a:lnTo>
                    <a:pt x="1687" y="3041"/>
                  </a:lnTo>
                  <a:lnTo>
                    <a:pt x="1724" y="3093"/>
                  </a:lnTo>
                  <a:lnTo>
                    <a:pt x="1759" y="3144"/>
                  </a:lnTo>
                  <a:lnTo>
                    <a:pt x="1796" y="3195"/>
                  </a:lnTo>
                  <a:lnTo>
                    <a:pt x="1832" y="3247"/>
                  </a:lnTo>
                  <a:lnTo>
                    <a:pt x="1869" y="3298"/>
                  </a:lnTo>
                  <a:lnTo>
                    <a:pt x="1905" y="3348"/>
                  </a:lnTo>
                  <a:lnTo>
                    <a:pt x="1942" y="3399"/>
                  </a:lnTo>
                  <a:lnTo>
                    <a:pt x="1978" y="3450"/>
                  </a:lnTo>
                  <a:lnTo>
                    <a:pt x="2015" y="3500"/>
                  </a:lnTo>
                  <a:lnTo>
                    <a:pt x="2051" y="3550"/>
                  </a:lnTo>
                  <a:lnTo>
                    <a:pt x="2089" y="3600"/>
                  </a:lnTo>
                  <a:lnTo>
                    <a:pt x="2125" y="3650"/>
                  </a:lnTo>
                  <a:lnTo>
                    <a:pt x="2162" y="3700"/>
                  </a:lnTo>
                  <a:lnTo>
                    <a:pt x="2198" y="3749"/>
                  </a:lnTo>
                  <a:lnTo>
                    <a:pt x="2235" y="3798"/>
                  </a:lnTo>
                  <a:lnTo>
                    <a:pt x="2271" y="3847"/>
                  </a:lnTo>
                  <a:lnTo>
                    <a:pt x="2307" y="3896"/>
                  </a:lnTo>
                  <a:lnTo>
                    <a:pt x="2343" y="3944"/>
                  </a:lnTo>
                  <a:lnTo>
                    <a:pt x="2379" y="3993"/>
                  </a:lnTo>
                  <a:lnTo>
                    <a:pt x="2416" y="4041"/>
                  </a:lnTo>
                  <a:lnTo>
                    <a:pt x="2451" y="4089"/>
                  </a:lnTo>
                  <a:lnTo>
                    <a:pt x="2488" y="4137"/>
                  </a:lnTo>
                  <a:lnTo>
                    <a:pt x="2523" y="4184"/>
                  </a:lnTo>
                  <a:lnTo>
                    <a:pt x="2559" y="4230"/>
                  </a:lnTo>
                  <a:lnTo>
                    <a:pt x="2595" y="4277"/>
                  </a:lnTo>
                  <a:lnTo>
                    <a:pt x="2631" y="4324"/>
                  </a:lnTo>
                  <a:lnTo>
                    <a:pt x="2665" y="4370"/>
                  </a:lnTo>
                  <a:lnTo>
                    <a:pt x="2700" y="4416"/>
                  </a:lnTo>
                  <a:lnTo>
                    <a:pt x="2735" y="4461"/>
                  </a:lnTo>
                  <a:lnTo>
                    <a:pt x="2770" y="4507"/>
                  </a:lnTo>
                  <a:lnTo>
                    <a:pt x="2805" y="4550"/>
                  </a:lnTo>
                  <a:lnTo>
                    <a:pt x="2839" y="4595"/>
                  </a:lnTo>
                  <a:lnTo>
                    <a:pt x="2872" y="4639"/>
                  </a:lnTo>
                  <a:lnTo>
                    <a:pt x="2907" y="4683"/>
                  </a:lnTo>
                  <a:lnTo>
                    <a:pt x="2940" y="4726"/>
                  </a:lnTo>
                  <a:lnTo>
                    <a:pt x="2972" y="4768"/>
                  </a:lnTo>
                  <a:lnTo>
                    <a:pt x="3006" y="4811"/>
                  </a:lnTo>
                  <a:lnTo>
                    <a:pt x="3038" y="4853"/>
                  </a:lnTo>
                  <a:lnTo>
                    <a:pt x="3071" y="4894"/>
                  </a:lnTo>
                  <a:lnTo>
                    <a:pt x="3104" y="4935"/>
                  </a:lnTo>
                  <a:lnTo>
                    <a:pt x="3135" y="4976"/>
                  </a:lnTo>
                  <a:lnTo>
                    <a:pt x="3167" y="5016"/>
                  </a:lnTo>
                  <a:lnTo>
                    <a:pt x="3198" y="5056"/>
                  </a:lnTo>
                  <a:lnTo>
                    <a:pt x="3230" y="5094"/>
                  </a:lnTo>
                  <a:lnTo>
                    <a:pt x="3260" y="5134"/>
                  </a:lnTo>
                  <a:lnTo>
                    <a:pt x="3290" y="5172"/>
                  </a:lnTo>
                  <a:lnTo>
                    <a:pt x="3320" y="5209"/>
                  </a:lnTo>
                  <a:lnTo>
                    <a:pt x="3350" y="5247"/>
                  </a:lnTo>
                  <a:lnTo>
                    <a:pt x="3379" y="5283"/>
                  </a:lnTo>
                  <a:lnTo>
                    <a:pt x="3408" y="5319"/>
                  </a:lnTo>
                  <a:lnTo>
                    <a:pt x="3436" y="5355"/>
                  </a:lnTo>
                  <a:lnTo>
                    <a:pt x="3464" y="5389"/>
                  </a:lnTo>
                  <a:lnTo>
                    <a:pt x="3492" y="5424"/>
                  </a:lnTo>
                  <a:lnTo>
                    <a:pt x="3519" y="5457"/>
                  </a:lnTo>
                  <a:lnTo>
                    <a:pt x="3547" y="5491"/>
                  </a:lnTo>
                  <a:lnTo>
                    <a:pt x="3573" y="5523"/>
                  </a:lnTo>
                  <a:lnTo>
                    <a:pt x="3599" y="5555"/>
                  </a:lnTo>
                  <a:lnTo>
                    <a:pt x="3624" y="5586"/>
                  </a:lnTo>
                  <a:lnTo>
                    <a:pt x="3649" y="5618"/>
                  </a:lnTo>
                  <a:lnTo>
                    <a:pt x="3673" y="5647"/>
                  </a:lnTo>
                  <a:lnTo>
                    <a:pt x="3697" y="5677"/>
                  </a:lnTo>
                  <a:lnTo>
                    <a:pt x="3721" y="5705"/>
                  </a:lnTo>
                  <a:lnTo>
                    <a:pt x="3743" y="5733"/>
                  </a:lnTo>
                  <a:lnTo>
                    <a:pt x="3765" y="5761"/>
                  </a:lnTo>
                  <a:lnTo>
                    <a:pt x="3787" y="5788"/>
                  </a:lnTo>
                  <a:lnTo>
                    <a:pt x="3809" y="5814"/>
                  </a:lnTo>
                  <a:lnTo>
                    <a:pt x="3830" y="5839"/>
                  </a:lnTo>
                  <a:lnTo>
                    <a:pt x="3850" y="5864"/>
                  </a:lnTo>
                  <a:lnTo>
                    <a:pt x="3870" y="5888"/>
                  </a:lnTo>
                  <a:lnTo>
                    <a:pt x="3888" y="5911"/>
                  </a:lnTo>
                  <a:lnTo>
                    <a:pt x="3907" y="5932"/>
                  </a:lnTo>
                  <a:lnTo>
                    <a:pt x="3925" y="5954"/>
                  </a:lnTo>
                  <a:lnTo>
                    <a:pt x="3943" y="5975"/>
                  </a:lnTo>
                  <a:lnTo>
                    <a:pt x="3959" y="5995"/>
                  </a:lnTo>
                  <a:lnTo>
                    <a:pt x="3975" y="6015"/>
                  </a:lnTo>
                  <a:lnTo>
                    <a:pt x="3990" y="6033"/>
                  </a:lnTo>
                  <a:lnTo>
                    <a:pt x="4005" y="6050"/>
                  </a:lnTo>
                  <a:lnTo>
                    <a:pt x="4019" y="6067"/>
                  </a:lnTo>
                  <a:lnTo>
                    <a:pt x="4032" y="6084"/>
                  </a:lnTo>
                  <a:lnTo>
                    <a:pt x="4045" y="6098"/>
                  </a:lnTo>
                  <a:lnTo>
                    <a:pt x="4057" y="6113"/>
                  </a:lnTo>
                  <a:lnTo>
                    <a:pt x="4069" y="6126"/>
                  </a:lnTo>
                  <a:lnTo>
                    <a:pt x="4079" y="6139"/>
                  </a:lnTo>
                  <a:lnTo>
                    <a:pt x="4088" y="6150"/>
                  </a:lnTo>
                  <a:lnTo>
                    <a:pt x="4098" y="6162"/>
                  </a:lnTo>
                  <a:lnTo>
                    <a:pt x="4106" y="6171"/>
                  </a:lnTo>
                  <a:lnTo>
                    <a:pt x="4113" y="6181"/>
                  </a:lnTo>
                  <a:lnTo>
                    <a:pt x="4121" y="6189"/>
                  </a:lnTo>
                  <a:lnTo>
                    <a:pt x="4127" y="6196"/>
                  </a:lnTo>
                  <a:lnTo>
                    <a:pt x="4132" y="6202"/>
                  </a:lnTo>
                  <a:lnTo>
                    <a:pt x="4136" y="6208"/>
                  </a:lnTo>
                  <a:lnTo>
                    <a:pt x="4141" y="6212"/>
                  </a:lnTo>
                  <a:lnTo>
                    <a:pt x="4144" y="6216"/>
                  </a:lnTo>
                  <a:lnTo>
                    <a:pt x="4146" y="6218"/>
                  </a:lnTo>
                  <a:lnTo>
                    <a:pt x="4147" y="6219"/>
                  </a:lnTo>
                  <a:lnTo>
                    <a:pt x="4147" y="6220"/>
                  </a:lnTo>
                </a:path>
              </a:pathLst>
            </a:custGeom>
            <a:noFill/>
            <a:ln w="57150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5" name="Rectangle 99"/>
            <p:cNvSpPr>
              <a:spLocks noChangeAspect="1" noChangeArrowheads="1"/>
            </p:cNvSpPr>
            <p:nvPr/>
          </p:nvSpPr>
          <p:spPr bwMode="auto">
            <a:xfrm>
              <a:off x="3389" y="2656"/>
              <a:ext cx="39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r>
                <a:rPr kumimoji="0" lang="en-US" altLang="en-US" sz="1800" b="0" i="1">
                  <a:solidFill>
                    <a:schemeClr val="tx1"/>
                  </a:solidFill>
                </a:rPr>
                <a:t>AD</a:t>
              </a:r>
              <a:endParaRPr kumimoji="0" lang="en-US" altLang="en-US" sz="1800" b="0" baseline="-25000">
                <a:solidFill>
                  <a:schemeClr val="tx1"/>
                </a:solidFill>
              </a:endParaRPr>
            </a:p>
          </p:txBody>
        </p:sp>
      </p:grpSp>
      <p:sp>
        <p:nvSpPr>
          <p:cNvPr id="42001" name="Rectangle 84"/>
          <p:cNvSpPr>
            <a:spLocks noChangeAspect="1" noChangeArrowheads="1"/>
          </p:cNvSpPr>
          <p:nvPr/>
        </p:nvSpPr>
        <p:spPr bwMode="auto">
          <a:xfrm>
            <a:off x="855663" y="2893218"/>
            <a:ext cx="1473200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 dirty="0">
                <a:solidFill>
                  <a:srgbClr val="000000"/>
                </a:solidFill>
              </a:rPr>
              <a:t>                    P</a:t>
            </a:r>
            <a:r>
              <a:rPr kumimoji="0" lang="en-US" altLang="en-US" sz="1800" b="0" i="1" baseline="-25000" dirty="0">
                <a:solidFill>
                  <a:srgbClr val="000000"/>
                </a:solidFill>
              </a:rPr>
              <a:t>0   </a:t>
            </a:r>
            <a:endParaRPr kumimoji="0" lang="en-US" altLang="en-US" sz="3200" b="0" baseline="-25000" dirty="0">
              <a:solidFill>
                <a:schemeClr val="tx1"/>
              </a:solidFill>
            </a:endParaRPr>
          </a:p>
        </p:txBody>
      </p:sp>
      <p:sp>
        <p:nvSpPr>
          <p:cNvPr id="42002" name="Line 88"/>
          <p:cNvSpPr>
            <a:spLocks noChangeAspect="1" noChangeShapeType="1"/>
          </p:cNvSpPr>
          <p:nvPr/>
        </p:nvSpPr>
        <p:spPr bwMode="auto">
          <a:xfrm>
            <a:off x="2333625" y="1270000"/>
            <a:ext cx="0" cy="318452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3280" name="Line 160"/>
          <p:cNvSpPr>
            <a:spLocks noChangeShapeType="1"/>
          </p:cNvSpPr>
          <p:nvPr/>
        </p:nvSpPr>
        <p:spPr bwMode="auto">
          <a:xfrm>
            <a:off x="2368550" y="3046413"/>
            <a:ext cx="1901825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56"/>
          <p:cNvSpPr>
            <a:spLocks noChangeArrowheads="1"/>
          </p:cNvSpPr>
          <p:nvPr/>
        </p:nvSpPr>
        <p:spPr bwMode="auto">
          <a:xfrm>
            <a:off x="334963" y="5783263"/>
            <a:ext cx="859631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Over time</a:t>
            </a:r>
            <a:r>
              <a:rPr kumimoji="0" lang="en-US" altLang="en-US" sz="1800" b="0" dirty="0">
                <a:solidFill>
                  <a:srgbClr val="000000"/>
                </a:solidFill>
              </a:rPr>
              <a:t> </a:t>
            </a:r>
            <a:r>
              <a:rPr kumimoji="0" lang="en-US" altLang="en-US" sz="1800" b="0" i="1" dirty="0" smtClean="0">
                <a:solidFill>
                  <a:srgbClr val="000000"/>
                </a:solidFill>
              </a:rPr>
              <a:t>permanent </a:t>
            </a:r>
            <a:r>
              <a:rPr kumimoji="0" lang="en-US" altLang="en-US" sz="1800" b="0" dirty="0" smtClean="0">
                <a:solidFill>
                  <a:srgbClr val="000000"/>
                </a:solidFill>
              </a:rPr>
              <a:t>lower</a:t>
            </a:r>
            <a:r>
              <a:rPr kumimoji="0" lang="en-US" altLang="en-US" sz="1800" b="0" i="1" dirty="0" smtClean="0">
                <a:solidFill>
                  <a:srgbClr val="000000"/>
                </a:solidFill>
              </a:rPr>
              <a:t> </a:t>
            </a:r>
            <a:r>
              <a:rPr kumimoji="0" lang="en-US" altLang="en-US" sz="1800" b="0" dirty="0" smtClean="0">
                <a:solidFill>
                  <a:srgbClr val="000000"/>
                </a:solidFill>
              </a:rPr>
              <a:t>(competitive)</a:t>
            </a:r>
            <a:r>
              <a:rPr kumimoji="0" lang="en-US" altLang="en-US" sz="1800" b="0" i="1" dirty="0" smtClean="0">
                <a:solidFill>
                  <a:srgbClr val="000000"/>
                </a:solidFill>
              </a:rPr>
              <a:t> </a:t>
            </a:r>
            <a:r>
              <a:rPr kumimoji="0" lang="en-US" altLang="en-US" sz="1800" b="0" dirty="0" smtClean="0">
                <a:solidFill>
                  <a:srgbClr val="000000"/>
                </a:solidFill>
              </a:rPr>
              <a:t>taxes </a:t>
            </a:r>
            <a:r>
              <a:rPr kumimoji="0" lang="en-US" altLang="en-US" sz="1800" b="0" dirty="0">
                <a:solidFill>
                  <a:srgbClr val="000000"/>
                </a:solidFill>
              </a:rPr>
              <a:t>promote more rapid </a:t>
            </a:r>
            <a:r>
              <a:rPr kumimoji="0" lang="en-US" altLang="en-US" sz="1800" b="0" dirty="0" smtClean="0">
                <a:solidFill>
                  <a:srgbClr val="000000"/>
                </a:solidFill>
              </a:rPr>
              <a:t>(sustainable) growth</a:t>
            </a:r>
            <a:r>
              <a:rPr kumimoji="0" lang="en-US" altLang="en-US" sz="1800" b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Supply-side’s take on Fiscal Policy</a:t>
            </a:r>
          </a:p>
        </p:txBody>
      </p:sp>
      <p:sp>
        <p:nvSpPr>
          <p:cNvPr id="49" name="Rectangle 114"/>
          <p:cNvSpPr>
            <a:spLocks noChangeArrowheads="1"/>
          </p:cNvSpPr>
          <p:nvPr/>
        </p:nvSpPr>
        <p:spPr bwMode="auto">
          <a:xfrm>
            <a:off x="4041458" y="912495"/>
            <a:ext cx="594836" cy="549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kumimoji="0" lang="en-US" altLang="en-US" sz="1800" b="0" i="1" dirty="0">
              <a:solidFill>
                <a:schemeClr val="tx1"/>
              </a:solidFill>
            </a:endParaRPr>
          </a:p>
          <a:p>
            <a:r>
              <a:rPr kumimoji="0" lang="en-US" altLang="en-US" sz="1800" b="0" i="1" dirty="0">
                <a:solidFill>
                  <a:schemeClr val="tx1"/>
                </a:solidFill>
              </a:rPr>
              <a:t>LRAS</a:t>
            </a:r>
            <a:endParaRPr kumimoji="0" lang="en-US" altLang="en-US" sz="1800" b="0" dirty="0">
              <a:solidFill>
                <a:schemeClr val="tx1"/>
              </a:solidFill>
            </a:endParaRPr>
          </a:p>
        </p:txBody>
      </p:sp>
      <p:sp>
        <p:nvSpPr>
          <p:cNvPr id="50" name="Rectangle 117"/>
          <p:cNvSpPr>
            <a:spLocks noChangeAspect="1" noChangeArrowheads="1"/>
          </p:cNvSpPr>
          <p:nvPr/>
        </p:nvSpPr>
        <p:spPr bwMode="auto">
          <a:xfrm>
            <a:off x="5073333" y="4043045"/>
            <a:ext cx="6238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 dirty="0">
                <a:solidFill>
                  <a:schemeClr val="tx1"/>
                </a:solidFill>
              </a:rPr>
              <a:t>AD</a:t>
            </a:r>
            <a:endParaRPr kumimoji="0" lang="en-US" altLang="en-US" sz="1800" b="0" baseline="-25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34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45087E-6 L 0.15399 4.45087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3129" grpId="0" autoUpdateAnimBg="0"/>
      <p:bldP spid="773176" grpId="0" autoUpdateAnimBg="0"/>
      <p:bldP spid="773177" grpId="0" autoUpdateAnimBg="0"/>
      <p:bldP spid="773280" grpId="0" animBg="1"/>
      <p:bldP spid="3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wart_temp1">
  <a:themeElements>
    <a:clrScheme name="1_gwart_temp1 4">
      <a:dk1>
        <a:srgbClr val="080808"/>
      </a:dk1>
      <a:lt1>
        <a:srgbClr val="FFFFFF"/>
      </a:lt1>
      <a:dk2>
        <a:srgbClr val="030387"/>
      </a:dk2>
      <a:lt2>
        <a:srgbClr val="010000"/>
      </a:lt2>
      <a:accent1>
        <a:srgbClr val="008080"/>
      </a:accent1>
      <a:accent2>
        <a:srgbClr val="FF0000"/>
      </a:accent2>
      <a:accent3>
        <a:srgbClr val="FFFFFF"/>
      </a:accent3>
      <a:accent4>
        <a:srgbClr val="060606"/>
      </a:accent4>
      <a:accent5>
        <a:srgbClr val="AAC0C0"/>
      </a:accent5>
      <a:accent6>
        <a:srgbClr val="E70000"/>
      </a:accent6>
      <a:hlink>
        <a:srgbClr val="0000FF"/>
      </a:hlink>
      <a:folHlink>
        <a:srgbClr val="009999"/>
      </a:folHlink>
    </a:clrScheme>
    <a:fontScheme name="1_gwart_temp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8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8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gwart_temp1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wart_temp1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8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wart_temp1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D4D4D4"/>
        </a:accent6>
        <a:hlink>
          <a:srgbClr val="B2B2B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wart_temp1 4">
        <a:dk1>
          <a:srgbClr val="080808"/>
        </a:dk1>
        <a:lt1>
          <a:srgbClr val="FFFFFF"/>
        </a:lt1>
        <a:dk2>
          <a:srgbClr val="030387"/>
        </a:dk2>
        <a:lt2>
          <a:srgbClr val="010000"/>
        </a:lt2>
        <a:accent1>
          <a:srgbClr val="008080"/>
        </a:accent1>
        <a:accent2>
          <a:srgbClr val="FF0000"/>
        </a:accent2>
        <a:accent3>
          <a:srgbClr val="FFFFFF"/>
        </a:accent3>
        <a:accent4>
          <a:srgbClr val="060606"/>
        </a:accent4>
        <a:accent5>
          <a:srgbClr val="AAC0C0"/>
        </a:accent5>
        <a:accent6>
          <a:srgbClr val="E70000"/>
        </a:accent6>
        <a:hlink>
          <a:srgbClr val="00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596</Words>
  <Application>Microsoft Office PowerPoint</Application>
  <PresentationFormat>On-screen Show (4:3)</PresentationFormat>
  <Paragraphs>143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1_gwart_temp1</vt:lpstr>
      <vt:lpstr>Supply-side’s take on Fiscal Policy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Westminster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Monetarist’s take on Fiscal Policy</dc:title>
  <dc:creator>Anyone</dc:creator>
  <cp:lastModifiedBy>Anyone</cp:lastModifiedBy>
  <cp:revision>3</cp:revision>
  <dcterms:created xsi:type="dcterms:W3CDTF">2015-05-12T17:07:24Z</dcterms:created>
  <dcterms:modified xsi:type="dcterms:W3CDTF">2015-05-12T17:15:20Z</dcterms:modified>
</cp:coreProperties>
</file>