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338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03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4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2685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1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51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205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193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110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82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479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9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571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57300"/>
            <a:ext cx="8458200" cy="49149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</a:pPr>
            <a:r>
              <a:rPr lang="en-US" altLang="en-US" sz="3100" b="1" dirty="0" smtClean="0">
                <a:ea typeface="ヒラギノ角ゴ Pro W3" pitchFamily="-65" charset="-128"/>
              </a:rPr>
              <a:t>Hyperinflation </a:t>
            </a:r>
            <a:r>
              <a:rPr lang="en-US" altLang="en-US" sz="3100" dirty="0" smtClean="0">
                <a:ea typeface="ヒラギノ角ゴ Pro W3" pitchFamily="-65" charset="-128"/>
              </a:rPr>
              <a:t>is a period of high inflation (&gt; 50% per month)</a:t>
            </a:r>
          </a:p>
          <a:p>
            <a:pPr eaLnBrk="1" hangingPunct="1">
              <a:buFontTx/>
              <a:buNone/>
            </a:pPr>
            <a:endParaRPr lang="en-US" altLang="en-US" sz="1200" dirty="0" smtClean="0">
              <a:ea typeface="ヒラギノ角ゴ Pro W3" pitchFamily="-65" charset="-128"/>
            </a:endParaRPr>
          </a:p>
          <a:p>
            <a:r>
              <a:rPr lang="en-US" sz="3100" dirty="0"/>
              <a:t>Erich Maria Remarque’s </a:t>
            </a:r>
            <a:r>
              <a:rPr lang="en-US" sz="3100" i="1" dirty="0"/>
              <a:t>The Black </a:t>
            </a:r>
            <a:r>
              <a:rPr lang="en-US" sz="3100" i="1" dirty="0" smtClean="0"/>
              <a:t>Obelisk</a:t>
            </a:r>
            <a:r>
              <a:rPr lang="en-US" sz="3100" dirty="0" smtClean="0"/>
              <a:t>:</a:t>
            </a:r>
            <a:r>
              <a:rPr lang="en-US" sz="3400" dirty="0" smtClean="0"/>
              <a:t> </a:t>
            </a:r>
          </a:p>
          <a:p>
            <a:pPr marL="571500" lvl="2" indent="-279400"/>
            <a:endParaRPr lang="en-US" sz="2600" dirty="0" smtClean="0"/>
          </a:p>
          <a:p>
            <a:pPr marL="0" lvl="1" indent="-565150" algn="ctr">
              <a:buNone/>
            </a:pPr>
            <a:r>
              <a:rPr lang="en-US" sz="2600" i="1" dirty="0"/>
              <a:t>Workmen are given their pay twice a day now--in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the morning and </a:t>
            </a:r>
            <a:r>
              <a:rPr lang="en-US" sz="2600" i="1" dirty="0"/>
              <a:t>in the afternoon, with a recess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of a half-hour </a:t>
            </a:r>
            <a:r>
              <a:rPr lang="en-US" sz="2600" i="1" dirty="0"/>
              <a:t>each time so </a:t>
            </a:r>
            <a:r>
              <a:rPr lang="en-US" sz="2600" i="1" dirty="0" smtClean="0"/>
              <a:t>that they can </a:t>
            </a:r>
            <a:r>
              <a:rPr lang="en-US" sz="2600" i="1" dirty="0"/>
              <a:t>rush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out </a:t>
            </a:r>
            <a:r>
              <a:rPr lang="en-US" sz="2600" i="1" dirty="0"/>
              <a:t>and </a:t>
            </a:r>
            <a:r>
              <a:rPr lang="en-US" sz="2600" i="1" dirty="0" smtClean="0"/>
              <a:t>buy </a:t>
            </a:r>
            <a:r>
              <a:rPr lang="en-US" sz="2600" i="1" dirty="0"/>
              <a:t>things--for if they waited a </a:t>
            </a:r>
            <a:r>
              <a:rPr lang="en-US" sz="2600" i="1" dirty="0" smtClean="0"/>
              <a:t>few</a:t>
            </a:r>
            <a:br>
              <a:rPr lang="en-US" sz="2600" i="1" dirty="0" smtClean="0"/>
            </a:br>
            <a:r>
              <a:rPr lang="en-US" sz="2600" i="1" dirty="0" smtClean="0"/>
              <a:t>hours the value of </a:t>
            </a:r>
            <a:r>
              <a:rPr lang="en-US" sz="2600" i="1" dirty="0"/>
              <a:t>their money would </a:t>
            </a:r>
            <a:r>
              <a:rPr lang="en-US" sz="2600" i="1" dirty="0" smtClean="0"/>
              <a:t>drop</a:t>
            </a:r>
          </a:p>
          <a:p>
            <a:endParaRPr lang="en-US" sz="2600" dirty="0" smtClean="0"/>
          </a:p>
          <a:p>
            <a:r>
              <a:rPr lang="en-US" sz="3100" dirty="0" smtClean="0"/>
              <a:t>Steve </a:t>
            </a:r>
            <a:r>
              <a:rPr lang="en-US" sz="3100" dirty="0" err="1" smtClean="0"/>
              <a:t>Hanke’s</a:t>
            </a:r>
            <a:r>
              <a:rPr lang="en-US" sz="3100" i="1" dirty="0" smtClean="0"/>
              <a:t> R.I.P</a:t>
            </a:r>
            <a:r>
              <a:rPr lang="en-US" sz="3100" i="1" dirty="0"/>
              <a:t>. Zimbabwe </a:t>
            </a:r>
            <a:r>
              <a:rPr lang="en-US" sz="3100" i="1" dirty="0" smtClean="0"/>
              <a:t>Dollar</a:t>
            </a:r>
            <a:r>
              <a:rPr lang="en-US" sz="3100" dirty="0" smtClean="0"/>
              <a:t>:</a:t>
            </a:r>
          </a:p>
          <a:p>
            <a:pPr marL="292100" indent="-292100">
              <a:buFont typeface="Arial" panose="020B0604020202020204" pitchFamily="34" charset="0"/>
              <a:buChar char="•"/>
            </a:pPr>
            <a:r>
              <a:rPr lang="en-US" sz="2600" dirty="0"/>
              <a:t>The time it took for prices to double in</a:t>
            </a:r>
            <a:endParaRPr lang="en-US" sz="2600" i="1" dirty="0"/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1994 Yugoslavia, 33.6 hours</a:t>
            </a:r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2008 Zimbabwe, 24.7 hours </a:t>
            </a:r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1946 Hungary, 15.6 hours</a:t>
            </a:r>
            <a:endParaRPr lang="en-US" sz="26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5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457200" y="1838325"/>
          <a:ext cx="3733800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3" imgW="2629267" imgH="1771429" progId="MSPhotoEd.3">
                  <p:embed/>
                </p:oleObj>
              </mc:Choice>
              <mc:Fallback>
                <p:oleObj name="Photo Editor Photo" r:id="rId3" imgW="2629267" imgH="17714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38325"/>
                        <a:ext cx="3733800" cy="251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4533900" y="2128838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March,1922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057525" y="1524000"/>
            <a:ext cx="1155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Feb., 1920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181725" y="2667000"/>
            <a:ext cx="1149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Nov.,1922</a:t>
            </a:r>
          </a:p>
        </p:txBody>
      </p:sp>
      <p:graphicFrame>
        <p:nvGraphicFramePr>
          <p:cNvPr id="68615" name="Object 7"/>
          <p:cNvGraphicFramePr>
            <a:graphicFrameLocks noChangeAspect="1"/>
          </p:cNvGraphicFramePr>
          <p:nvPr/>
        </p:nvGraphicFramePr>
        <p:xfrm>
          <a:off x="1981200" y="2447925"/>
          <a:ext cx="38100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5" imgW="3619048" imgH="2362530" progId="MSPhotoEd.3">
                  <p:embed/>
                </p:oleObj>
              </mc:Choice>
              <mc:Fallback>
                <p:oleObj name="Photo Editor Photo" r:id="rId5" imgW="3619048" imgH="236253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47925"/>
                        <a:ext cx="3810000" cy="248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7607300" y="3038475"/>
            <a:ext cx="1155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Feb., 1923</a:t>
            </a: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2971800" y="2981325"/>
          <a:ext cx="42672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hoto Editor Photo" r:id="rId7" imgW="4219048" imgH="2476190" progId="MSPhotoEd.3">
                  <p:embed/>
                </p:oleObj>
              </mc:Choice>
              <mc:Fallback>
                <p:oleObj name="Photo Editor Photo" r:id="rId7" imgW="4219048" imgH="24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81325"/>
                        <a:ext cx="4267200" cy="250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6" name="Object 8"/>
          <p:cNvGraphicFramePr>
            <a:graphicFrameLocks noChangeAspect="1"/>
          </p:cNvGraphicFramePr>
          <p:nvPr/>
        </p:nvGraphicFramePr>
        <p:xfrm>
          <a:off x="4572000" y="3362325"/>
          <a:ext cx="4114800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 Editor Photo" r:id="rId9" imgW="3982006" imgH="2448267" progId="MSPhotoEd.3">
                  <p:embed/>
                </p:oleObj>
              </mc:Choice>
              <mc:Fallback>
                <p:oleObj name="Photo Editor Photo" r:id="rId9" imgW="3982006" imgH="24482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62325"/>
                        <a:ext cx="4114800" cy="252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Hyperinflation in the Weimar Republic (Germany, post WWI)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ea typeface="ヒラギノ角ゴ Pro W3" pitchFamily="-65" charset="-128"/>
              </a:rPr>
              <a:t>Hyperinflation &amp; Discretionary MP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9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  <p:bldP spid="68613" grpId="0"/>
      <p:bldP spid="68614" grpId="0"/>
      <p:bldP spid="686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806950" y="1295400"/>
            <a:ext cx="1136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July, 1923</a:t>
            </a:r>
          </a:p>
        </p:txBody>
      </p:sp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304800" y="1600200"/>
          <a:ext cx="5562600" cy="231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 Editor Photo" r:id="rId3" imgW="4076190" imgH="1695687" progId="MSPhotoEd.3">
                  <p:embed/>
                </p:oleObj>
              </mc:Choice>
              <mc:Fallback>
                <p:oleObj name="Photo Editor Photo" r:id="rId3" imgW="4076190" imgH="169568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5562600" cy="231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3227388" y="1984375"/>
          <a:ext cx="4164012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hoto Editor Photo" r:id="rId5" imgW="3247619" imgH="1819529" progId="MSPhotoEd.3">
                  <p:embed/>
                </p:oleObj>
              </mc:Choice>
              <mc:Fallback>
                <p:oleObj name="Photo Editor Photo" r:id="rId5" imgW="3247619" imgH="18195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1984375"/>
                        <a:ext cx="4164012" cy="233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4648200" y="2441575"/>
          <a:ext cx="4114800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hoto Editor Photo" r:id="rId7" imgW="2943636" imgH="1914286" progId="MSPhotoEd.3">
                  <p:embed/>
                </p:oleObj>
              </mc:Choice>
              <mc:Fallback>
                <p:oleObj name="Photo Editor Photo" r:id="rId7" imgW="2943636" imgH="19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441575"/>
                        <a:ext cx="4114800" cy="267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248400" y="1679575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Sept., 1923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7696200" y="2136775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Oct., 1923</a:t>
            </a:r>
          </a:p>
        </p:txBody>
      </p:sp>
      <p:sp>
        <p:nvSpPr>
          <p:cNvPr id="15369" name="Rectangle 12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Hyperinflation in the Weimar Republic (Germany, post WWI)</a:t>
            </a: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304800" y="4800600"/>
            <a:ext cx="8610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Why did this happen?</a:t>
            </a:r>
          </a:p>
          <a:p>
            <a:pPr lvl="1" fontAlgn="base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In Nov. of 1918, there were </a:t>
            </a:r>
            <a:r>
              <a:rPr lang="en-US" altLang="en-US" b="1">
                <a:solidFill>
                  <a:srgbClr val="FF0000"/>
                </a:solidFill>
              </a:rPr>
              <a:t>29,200,000,000</a:t>
            </a:r>
            <a:r>
              <a:rPr lang="en-US" altLang="en-US">
                <a:solidFill>
                  <a:srgbClr val="000000"/>
                </a:solidFill>
              </a:rPr>
              <a:t> paper marks in circulation</a:t>
            </a:r>
          </a:p>
          <a:p>
            <a:pPr lvl="1" fontAlgn="base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 year later,  </a:t>
            </a:r>
            <a:r>
              <a:rPr lang="en-US" altLang="en-US" b="1">
                <a:solidFill>
                  <a:srgbClr val="FF0000"/>
                </a:solidFill>
              </a:rPr>
              <a:t>497,000,000,000,000,000,000</a:t>
            </a:r>
            <a:r>
              <a:rPr lang="en-US" altLang="en-US">
                <a:solidFill>
                  <a:srgbClr val="000000"/>
                </a:solidFill>
              </a:rPr>
              <a:t> paper marks in circulation</a:t>
            </a:r>
          </a:p>
          <a:p>
            <a:pPr lvl="1" fontAlgn="base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That was a massive increase in the money supply, an increase of </a:t>
            </a:r>
          </a:p>
          <a:p>
            <a:pPr lvl="1" fontAlgn="base">
              <a:spcAft>
                <a:spcPct val="0"/>
              </a:spcAft>
              <a:buFont typeface="Wingdings" pitchFamily="2" charset="2"/>
              <a:buNone/>
            </a:pPr>
            <a:r>
              <a:rPr lang="en-US" altLang="en-US" sz="900">
                <a:solidFill>
                  <a:srgbClr val="000000"/>
                </a:solidFill>
              </a:rPr>
              <a:t> </a:t>
            </a:r>
          </a:p>
          <a:p>
            <a:pPr algn="ctr" fontAlgn="base">
              <a:spcAft>
                <a:spcPct val="0"/>
              </a:spcAft>
              <a:buFont typeface="Wingdings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1,702,054,794,421%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ea typeface="ヒラギノ角ゴ Pro W3" pitchFamily="-65" charset="-128"/>
              </a:rPr>
              <a:t>Hyperinflation &amp; Discretionary MP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58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/>
      <p:bldP spid="696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5257800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dinar5m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5257800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Yugoslavia had inflation problems in the 1980’s, but in 1993 things really got bad.</a:t>
            </a:r>
          </a:p>
        </p:txBody>
      </p:sp>
      <p:sp>
        <p:nvSpPr>
          <p:cNvPr id="72717" name="Rectangle 13"/>
          <p:cNvSpPr>
            <a:spLocks noChangeArrowheads="1"/>
          </p:cNvSpPr>
          <p:nvPr/>
        </p:nvSpPr>
        <p:spPr bwMode="auto">
          <a:xfrm>
            <a:off x="685800" y="4229100"/>
            <a:ext cx="7696200" cy="25511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900 Dinar (1/1/93)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2,000,000 Dinar (11/12/93)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13,000,000 Dinar (11/23/93)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64,000,000 Dinar (11/31/93 )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6,400,000,000 Dinar (12/15/93)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9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PRICES WERE DOUBLING EVERY DAY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8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$1 = 12,000,000,000,000,000,000,000 Dinar (1/24/94)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>
              <a:solidFill>
                <a:srgbClr val="000000"/>
              </a:solidFill>
            </a:endParaRPr>
          </a:p>
        </p:txBody>
      </p:sp>
      <p:pic>
        <p:nvPicPr>
          <p:cNvPr id="72713" name="Picture 9" descr="YugoslaviaP127-10000000000Dinara-1993_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5246688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10" descr="yug136_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0"/>
            <a:ext cx="51816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Picture 11" descr="yugo137_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525780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573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207</Words>
  <Application>Microsoft Office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Courier New</vt:lpstr>
      <vt:lpstr>Times New Roman</vt:lpstr>
      <vt:lpstr>Wingdings</vt:lpstr>
      <vt:lpstr>ヒラギノ角ゴ Pro W3</vt:lpstr>
      <vt:lpstr>Office Theme</vt:lpstr>
      <vt:lpstr>Default Design</vt:lpstr>
      <vt:lpstr>Photo Editor Photo</vt:lpstr>
      <vt:lpstr>Hyperinflation &amp; Discretionary MP</vt:lpstr>
      <vt:lpstr>Hyperinflation &amp; Discretionary MP</vt:lpstr>
      <vt:lpstr>PowerPoint Presentation</vt:lpstr>
      <vt:lpstr>PowerPoint Presentation</vt:lpstr>
      <vt:lpstr>Hyperinflation &amp; Discretionary MP</vt:lpstr>
    </vt:vector>
  </TitlesOfParts>
  <Company>Westminster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hal snarr</cp:lastModifiedBy>
  <cp:revision>13</cp:revision>
  <dcterms:created xsi:type="dcterms:W3CDTF">2015-05-12T17:07:24Z</dcterms:created>
  <dcterms:modified xsi:type="dcterms:W3CDTF">2015-05-12T23:11:19Z</dcterms:modified>
</cp:coreProperties>
</file>