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7"/>
  </p:notesMasterIdLst>
  <p:sldIdLst>
    <p:sldId id="256" r:id="rId3"/>
    <p:sldId id="259" r:id="rId4"/>
    <p:sldId id="257" r:id="rId5"/>
    <p:sldId id="258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698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9F0992-9609-4607-B0A3-D8417B2D3DD2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666C16-4AD7-4CC6-8602-55A86CF2CD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1855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None/>
              <a:tabLst/>
              <a:defRPr/>
            </a:pPr>
            <a:r>
              <a:rPr kumimoji="1" lang="en-US" sz="1200" b="1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The Chicago School</a:t>
            </a:r>
            <a:r>
              <a:rPr kumimoji="1" lang="en-US" sz="1200" b="0" kern="1200" baseline="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 -- </a:t>
            </a:r>
            <a:r>
              <a:rPr lang="en-US" altLang="en-US" sz="1800" b="0" dirty="0" smtClean="0"/>
              <a:t>The </a:t>
            </a:r>
            <a:r>
              <a:rPr lang="en-US" altLang="en-US" sz="1800" i="1" dirty="0" smtClean="0">
                <a:solidFill>
                  <a:schemeClr val="tx1"/>
                </a:solidFill>
              </a:rPr>
              <a:t>New Classical</a:t>
            </a:r>
            <a:r>
              <a:rPr lang="en-US" altLang="en-US" sz="1800" b="0" dirty="0" smtClean="0"/>
              <a:t> view stresses that: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altLang="en-US" sz="1800" b="0" dirty="0" smtClean="0"/>
              <a:t>Debt financing substitutes higher future taxes for lower current taxes 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altLang="en-US" sz="1800" b="0" dirty="0" smtClean="0"/>
              <a:t>Thus, budget deficits affect the timing of taxes</a:t>
            </a:r>
            <a:r>
              <a:rPr lang="en-US" altLang="en-US" sz="1800" b="0" i="1" dirty="0" smtClean="0"/>
              <a:t> not </a:t>
            </a:r>
            <a:r>
              <a:rPr lang="en-US" altLang="en-US" sz="1800" b="0" dirty="0" smtClean="0"/>
              <a:t>their magnitude</a:t>
            </a: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</a:pPr>
            <a:r>
              <a:rPr lang="en-US" altLang="en-US" sz="1800" b="0" i="0" dirty="0" smtClean="0">
                <a:solidFill>
                  <a:schemeClr val="tx1"/>
                </a:solidFill>
              </a:rPr>
              <a:t>w</a:t>
            </a:r>
            <a:r>
              <a:rPr lang="en-US" altLang="en-US" sz="1800" b="0" dirty="0" smtClean="0"/>
              <a:t>hen debt is substituted for taxes: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altLang="en-US" sz="1800" b="0" dirty="0" smtClean="0"/>
              <a:t>People save the increased income to pay higher future taxes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altLang="en-US" sz="1800" b="0" dirty="0" smtClean="0"/>
              <a:t>Hence, budget deficits do not stimulate AD</a:t>
            </a:r>
            <a:endParaRPr lang="en-US" altLang="en-US" sz="1800" i="1" dirty="0" smtClean="0"/>
          </a:p>
          <a:p>
            <a:pPr lvl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altLang="en-US" sz="1800" b="0" dirty="0" smtClean="0"/>
              <a:t>The real interest rate is unaffected by deficits as people save more in order to pay the higher future taxes.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altLang="en-US" sz="1800" b="0" dirty="0" smtClean="0"/>
              <a:t>Fiscal policy is completely impotent because it does not affect output, employment, or real interest rates</a:t>
            </a:r>
          </a:p>
        </p:txBody>
      </p:sp>
    </p:spTree>
    <p:extLst>
      <p:ext uri="{BB962C8B-B14F-4D97-AF65-F5344CB8AC3E}">
        <p14:creationId xmlns:p14="http://schemas.microsoft.com/office/powerpoint/2010/main" val="8740423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None/>
              <a:tabLst/>
              <a:defRPr/>
            </a:pPr>
            <a:r>
              <a:rPr kumimoji="1" lang="en-US" sz="1200" b="1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The Chicago School</a:t>
            </a:r>
            <a:r>
              <a:rPr kumimoji="1" lang="en-US" sz="1200" b="0" kern="1200" baseline="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 -- </a:t>
            </a:r>
            <a:r>
              <a:rPr lang="en-US" altLang="en-US" sz="1800" b="0" dirty="0" smtClean="0"/>
              <a:t>The </a:t>
            </a:r>
            <a:r>
              <a:rPr lang="en-US" altLang="en-US" sz="1800" i="1" dirty="0" smtClean="0">
                <a:solidFill>
                  <a:schemeClr val="tx1"/>
                </a:solidFill>
              </a:rPr>
              <a:t>New Classical</a:t>
            </a:r>
            <a:r>
              <a:rPr lang="en-US" altLang="en-US" sz="1800" b="0" dirty="0" smtClean="0"/>
              <a:t> view stresses that: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altLang="en-US" sz="1800" b="0" dirty="0" smtClean="0"/>
              <a:t>Debt financing substitutes higher future taxes for lower current taxes 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altLang="en-US" sz="1800" b="0" dirty="0" smtClean="0"/>
              <a:t>Thus, budget deficits affect the timing of taxes</a:t>
            </a:r>
            <a:r>
              <a:rPr lang="en-US" altLang="en-US" sz="1800" b="0" i="1" dirty="0" smtClean="0"/>
              <a:t> not </a:t>
            </a:r>
            <a:r>
              <a:rPr lang="en-US" altLang="en-US" sz="1800" b="0" dirty="0" smtClean="0"/>
              <a:t>their magnitude</a:t>
            </a: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</a:pPr>
            <a:r>
              <a:rPr lang="en-US" altLang="en-US" sz="1800" b="0" i="0" dirty="0" smtClean="0">
                <a:solidFill>
                  <a:schemeClr val="tx1"/>
                </a:solidFill>
              </a:rPr>
              <a:t>w</a:t>
            </a:r>
            <a:r>
              <a:rPr lang="en-US" altLang="en-US" sz="1800" b="0" dirty="0" smtClean="0"/>
              <a:t>hen debt is substituted for taxes: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altLang="en-US" sz="1800" b="0" dirty="0" smtClean="0"/>
              <a:t>People save the increased income to pay higher future taxes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altLang="en-US" sz="1800" b="0" dirty="0" smtClean="0"/>
              <a:t>Hence, budget deficits do not stimulate AD</a:t>
            </a:r>
            <a:endParaRPr lang="en-US" altLang="en-US" sz="1800" i="1" dirty="0" smtClean="0"/>
          </a:p>
          <a:p>
            <a:pPr lvl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altLang="en-US" sz="1800" b="0" dirty="0" smtClean="0"/>
              <a:t>The real interest rate is unaffected by deficits as people save more in order to pay the higher future taxes.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altLang="en-US" sz="1800" b="0" dirty="0" smtClean="0"/>
              <a:t>Fiscal policy is completely impotent because it does not affect output, employment, or real interest rates</a:t>
            </a:r>
          </a:p>
        </p:txBody>
      </p:sp>
    </p:spTree>
    <p:extLst>
      <p:ext uri="{BB962C8B-B14F-4D97-AF65-F5344CB8AC3E}">
        <p14:creationId xmlns:p14="http://schemas.microsoft.com/office/powerpoint/2010/main" val="8740423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1200" b="1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The Chicago School</a:t>
            </a:r>
            <a:endParaRPr kumimoji="1" lang="en-US" sz="1200" kern="1200" dirty="0" smtClean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+mn-c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62112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F71D0-1F9D-4480-BF32-1A3452B09011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694E1-DCAF-476B-A9FF-F831D8762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2243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F71D0-1F9D-4480-BF32-1A3452B09011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694E1-DCAF-476B-A9FF-F831D8762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066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F71D0-1F9D-4480-BF32-1A3452B09011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694E1-DCAF-476B-A9FF-F831D8762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3917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F71D0-1F9D-4480-BF32-1A3452B09011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694E1-DCAF-476B-A9FF-F831D8762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6027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F71D0-1F9D-4480-BF32-1A3452B09011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694E1-DCAF-476B-A9FF-F831D8762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4802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F71D0-1F9D-4480-BF32-1A3452B09011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694E1-DCAF-476B-A9FF-F831D8762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751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F71D0-1F9D-4480-BF32-1A3452B09011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694E1-DCAF-476B-A9FF-F831D8762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4401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F71D0-1F9D-4480-BF32-1A3452B09011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694E1-DCAF-476B-A9FF-F831D8762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8199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F71D0-1F9D-4480-BF32-1A3452B09011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694E1-DCAF-476B-A9FF-F831D8762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5916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F71D0-1F9D-4480-BF32-1A3452B09011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694E1-DCAF-476B-A9FF-F831D8762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270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F71D0-1F9D-4480-BF32-1A3452B09011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694E1-DCAF-476B-A9FF-F831D8762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8300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419100" y="5068888"/>
            <a:ext cx="75247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1800" b="0">
                <a:solidFill>
                  <a:srgbClr val="010000"/>
                </a:solidFill>
              </a:rPr>
              <a:t>To Accompany “Economics:  Private and Public Choice 11th ed.”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1800" b="0">
                <a:solidFill>
                  <a:srgbClr val="010000"/>
                </a:solidFill>
              </a:rPr>
              <a:t>        James Gwartney, Richard Stroup, Russell Sobel, &amp; David Macpherson</a:t>
            </a: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419100" y="5730875"/>
            <a:ext cx="58356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1800" b="0">
                <a:solidFill>
                  <a:srgbClr val="010000"/>
                </a:solidFill>
              </a:rPr>
              <a:t>Slides authored and animated by:  </a:t>
            </a:r>
            <a:br>
              <a:rPr kumimoji="0" lang="en-US" altLang="en-US" sz="1800" b="0">
                <a:solidFill>
                  <a:srgbClr val="010000"/>
                </a:solidFill>
              </a:rPr>
            </a:br>
            <a:r>
              <a:rPr kumimoji="0" lang="en-US" altLang="en-US" sz="1800" b="0">
                <a:solidFill>
                  <a:srgbClr val="010000"/>
                </a:solidFill>
              </a:rPr>
              <a:t>        James Gwartney, David Macpherson, &amp; Charles Skipton</a:t>
            </a:r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1300163" y="3668713"/>
            <a:ext cx="20764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1800" b="0" i="1">
                <a:solidFill>
                  <a:srgbClr val="010000"/>
                </a:solidFill>
              </a:rPr>
              <a:t>Full Length</a:t>
            </a:r>
            <a:r>
              <a:rPr kumimoji="0" lang="en-US" altLang="en-US" sz="1800" b="0">
                <a:solidFill>
                  <a:srgbClr val="010000"/>
                </a:solidFill>
              </a:rPr>
              <a:t> Text </a:t>
            </a:r>
            <a:r>
              <a:rPr kumimoji="0" lang="en-US" altLang="en-US" sz="1800" b="0">
                <a:solidFill>
                  <a:srgbClr val="010000"/>
                </a:solidFill>
                <a:cs typeface="Times New Roman" pitchFamily="18" charset="0"/>
              </a:rPr>
              <a:t>—</a:t>
            </a:r>
            <a:r>
              <a:rPr kumimoji="0" lang="en-US" altLang="en-US" sz="1800" b="0">
                <a:solidFill>
                  <a:srgbClr val="010000"/>
                </a:solidFill>
              </a:rPr>
              <a:t> </a:t>
            </a: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4602163" y="3667125"/>
            <a:ext cx="615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1800" b="0">
                <a:solidFill>
                  <a:srgbClr val="010000"/>
                </a:solidFill>
              </a:rPr>
              <a:t>Part:</a:t>
            </a:r>
          </a:p>
        </p:txBody>
      </p:sp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6275388" y="3667125"/>
            <a:ext cx="971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1800" b="0">
                <a:solidFill>
                  <a:srgbClr val="010000"/>
                </a:solidFill>
              </a:rPr>
              <a:t>Chapter:</a:t>
            </a:r>
          </a:p>
        </p:txBody>
      </p:sp>
      <p:sp>
        <p:nvSpPr>
          <p:cNvPr id="8" name="Text Box 14"/>
          <p:cNvSpPr txBox="1">
            <a:spLocks noChangeArrowheads="1"/>
          </p:cNvSpPr>
          <p:nvPr/>
        </p:nvSpPr>
        <p:spPr bwMode="auto">
          <a:xfrm>
            <a:off x="1295400" y="4095750"/>
            <a:ext cx="2057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1800" b="0" i="1">
                <a:solidFill>
                  <a:srgbClr val="010000"/>
                </a:solidFill>
              </a:rPr>
              <a:t>Macro Only</a:t>
            </a:r>
            <a:r>
              <a:rPr kumimoji="0" lang="en-US" altLang="en-US" sz="1800" b="0">
                <a:solidFill>
                  <a:srgbClr val="010000"/>
                </a:solidFill>
              </a:rPr>
              <a:t> Text </a:t>
            </a:r>
            <a:r>
              <a:rPr kumimoji="0" lang="en-US" altLang="en-US" sz="1800" b="0">
                <a:solidFill>
                  <a:srgbClr val="010000"/>
                </a:solidFill>
                <a:cs typeface="Times New Roman" pitchFamily="18" charset="0"/>
              </a:rPr>
              <a:t>—</a:t>
            </a:r>
          </a:p>
        </p:txBody>
      </p:sp>
      <p:sp>
        <p:nvSpPr>
          <p:cNvPr id="9" name="Text Box 15"/>
          <p:cNvSpPr txBox="1">
            <a:spLocks noChangeArrowheads="1"/>
          </p:cNvSpPr>
          <p:nvPr/>
        </p:nvSpPr>
        <p:spPr bwMode="auto">
          <a:xfrm>
            <a:off x="4594225" y="4095750"/>
            <a:ext cx="615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1800" b="0">
                <a:solidFill>
                  <a:srgbClr val="010000"/>
                </a:solidFill>
              </a:rPr>
              <a:t>Part:</a:t>
            </a:r>
          </a:p>
        </p:txBody>
      </p:sp>
      <p:sp>
        <p:nvSpPr>
          <p:cNvPr id="10" name="Text Box 16"/>
          <p:cNvSpPr txBox="1">
            <a:spLocks noChangeArrowheads="1"/>
          </p:cNvSpPr>
          <p:nvPr/>
        </p:nvSpPr>
        <p:spPr bwMode="auto">
          <a:xfrm>
            <a:off x="6267450" y="4095750"/>
            <a:ext cx="971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1800" b="0">
                <a:solidFill>
                  <a:srgbClr val="010000"/>
                </a:solidFill>
              </a:rPr>
              <a:t>Chapter:</a:t>
            </a:r>
          </a:p>
        </p:txBody>
      </p:sp>
      <p:sp>
        <p:nvSpPr>
          <p:cNvPr id="799746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479550" y="369888"/>
            <a:ext cx="6248400" cy="352425"/>
          </a:xfrm>
        </p:spPr>
        <p:txBody>
          <a:bodyPr anchor="b"/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201244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6374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031682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2625" y="1676400"/>
            <a:ext cx="3722688" cy="45926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57713" y="1676400"/>
            <a:ext cx="3722687" cy="45926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9706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4856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71447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49610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7046430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3474762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2229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00800" y="304800"/>
            <a:ext cx="1905000" cy="59642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2625" y="304800"/>
            <a:ext cx="5565775" cy="59642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29972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709613" y="76200"/>
            <a:ext cx="7596187" cy="533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5763" y="815975"/>
            <a:ext cx="4089400" cy="28067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27563" y="815975"/>
            <a:ext cx="4090987" cy="28067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385763" y="3775075"/>
            <a:ext cx="4089400" cy="2808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7563" y="3775075"/>
            <a:ext cx="4090987" cy="2808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97037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229600" cy="533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1143000"/>
            <a:ext cx="4038600" cy="5410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143000"/>
            <a:ext cx="4038600" cy="5410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110369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EF71D0-1F9D-4480-BF32-1A3452B09011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5694E1-DCAF-476B-A9FF-F831D8762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739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09613" y="76200"/>
            <a:ext cx="759618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5763" y="815975"/>
            <a:ext cx="8332787" cy="576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521965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2600" b="1">
          <a:solidFill>
            <a:schemeClr val="bg2"/>
          </a:solidFill>
          <a:latin typeface="+mj-lt"/>
          <a:ea typeface="+mj-ea"/>
          <a:cs typeface="+mj-cs"/>
        </a:defRPr>
      </a:lvl1pPr>
      <a:lvl2pPr algn="ctr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2600" b="1">
          <a:solidFill>
            <a:schemeClr val="bg2"/>
          </a:solidFill>
          <a:latin typeface="Times New Roman" pitchFamily="18" charset="0"/>
        </a:defRPr>
      </a:lvl2pPr>
      <a:lvl3pPr algn="ctr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2600" b="1">
          <a:solidFill>
            <a:schemeClr val="bg2"/>
          </a:solidFill>
          <a:latin typeface="Times New Roman" pitchFamily="18" charset="0"/>
        </a:defRPr>
      </a:lvl3pPr>
      <a:lvl4pPr algn="ctr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2600" b="1">
          <a:solidFill>
            <a:schemeClr val="bg2"/>
          </a:solidFill>
          <a:latin typeface="Times New Roman" pitchFamily="18" charset="0"/>
        </a:defRPr>
      </a:lvl4pPr>
      <a:lvl5pPr algn="ctr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2600" b="1">
          <a:solidFill>
            <a:schemeClr val="bg2"/>
          </a:solidFill>
          <a:latin typeface="Times New Roman" pitchFamily="18" charset="0"/>
        </a:defRPr>
      </a:lvl5pPr>
      <a:lvl6pPr marL="457200" algn="ctr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3200" b="1">
          <a:solidFill>
            <a:schemeClr val="bg2"/>
          </a:solidFill>
          <a:latin typeface="Times New Roman" pitchFamily="18" charset="0"/>
        </a:defRPr>
      </a:lvl6pPr>
      <a:lvl7pPr marL="914400" algn="ctr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3200" b="1">
          <a:solidFill>
            <a:schemeClr val="bg2"/>
          </a:solidFill>
          <a:latin typeface="Times New Roman" pitchFamily="18" charset="0"/>
        </a:defRPr>
      </a:lvl7pPr>
      <a:lvl8pPr marL="1371600" algn="ctr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3200" b="1">
          <a:solidFill>
            <a:schemeClr val="bg2"/>
          </a:solidFill>
          <a:latin typeface="Times New Roman" pitchFamily="18" charset="0"/>
        </a:defRPr>
      </a:lvl8pPr>
      <a:lvl9pPr marL="1828800" algn="ctr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3200" b="1">
          <a:solidFill>
            <a:schemeClr val="bg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kumimoji="1">
          <a:solidFill>
            <a:schemeClr val="bg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kumimoji="1">
          <a:solidFill>
            <a:schemeClr val="bg2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kumimoji="1">
          <a:solidFill>
            <a:schemeClr val="bg2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kumimoji="1">
          <a:solidFill>
            <a:schemeClr val="bg2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kumimoji="1">
          <a:solidFill>
            <a:schemeClr val="bg2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kumimoji="1" sz="2400">
          <a:solidFill>
            <a:schemeClr val="bg2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kumimoji="1" sz="2400">
          <a:solidFill>
            <a:schemeClr val="bg2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kumimoji="1" sz="2400">
          <a:solidFill>
            <a:schemeClr val="bg2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kumimoji="1" sz="2400">
          <a:solidFill>
            <a:schemeClr val="bg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dirty="0" smtClean="0">
                <a:solidFill>
                  <a:srgbClr val="080808"/>
                </a:solidFill>
              </a:rPr>
              <a:t>Monetarist’s take on Fiscal Policy</a:t>
            </a:r>
            <a:br>
              <a:rPr lang="en-US" altLang="en-US" dirty="0" smtClean="0">
                <a:solidFill>
                  <a:srgbClr val="080808"/>
                </a:solidFill>
              </a:rPr>
            </a:b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2667000"/>
          </a:xfrm>
        </p:spPr>
        <p:txBody>
          <a:bodyPr>
            <a:normAutofit fontScale="55000" lnSpcReduction="20000"/>
          </a:bodyPr>
          <a:lstStyle/>
          <a:p>
            <a:r>
              <a:rPr lang="en-US" dirty="0" smtClean="0"/>
              <a:t>Jill Student</a:t>
            </a:r>
          </a:p>
          <a:p>
            <a:r>
              <a:rPr lang="en-US" dirty="0" smtClean="0"/>
              <a:t>Jack </a:t>
            </a:r>
            <a:r>
              <a:rPr lang="en-US" dirty="0" err="1" smtClean="0"/>
              <a:t>Deskoccupier</a:t>
            </a:r>
            <a:endParaRPr lang="en-US" dirty="0" smtClean="0"/>
          </a:p>
          <a:p>
            <a:r>
              <a:rPr lang="en-US" dirty="0" smtClean="0"/>
              <a:t>Dan </a:t>
            </a:r>
            <a:r>
              <a:rPr lang="en-US" dirty="0" err="1" smtClean="0"/>
              <a:t>Intheclouds</a:t>
            </a:r>
            <a:endParaRPr lang="en-US" dirty="0" smtClean="0"/>
          </a:p>
          <a:p>
            <a:r>
              <a:rPr lang="en-US" dirty="0" smtClean="0"/>
              <a:t>Joanie </a:t>
            </a:r>
            <a:r>
              <a:rPr lang="en-US" dirty="0" err="1" smtClean="0"/>
              <a:t>Willgraduatesoon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Austrian Economics</a:t>
            </a:r>
          </a:p>
          <a:p>
            <a:r>
              <a:rPr lang="en-US" dirty="0" smtClean="0"/>
              <a:t>May Term 2015</a:t>
            </a:r>
          </a:p>
          <a:p>
            <a:r>
              <a:rPr lang="en-US" dirty="0" smtClean="0"/>
              <a:t>Professor Hal Snarr</a:t>
            </a:r>
          </a:p>
          <a:p>
            <a:r>
              <a:rPr lang="en-US" dirty="0" smtClean="0"/>
              <a:t>Westminster College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82897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3" name="Rectangle 129"/>
          <p:cNvSpPr>
            <a:spLocks noChangeArrowheads="1"/>
          </p:cNvSpPr>
          <p:nvPr/>
        </p:nvSpPr>
        <p:spPr bwMode="auto">
          <a:xfrm>
            <a:off x="754063" y="1382713"/>
            <a:ext cx="1785937" cy="36147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010000"/>
              </a:solidFill>
            </a:endParaRPr>
          </a:p>
        </p:txBody>
      </p:sp>
      <p:pic>
        <p:nvPicPr>
          <p:cNvPr id="7208" name="Picture 4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5219" y="795120"/>
            <a:ext cx="3944679" cy="997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sp>
        <p:nvSpPr>
          <p:cNvPr id="39" name="Rectangle 60"/>
          <p:cNvSpPr>
            <a:spLocks noChangeArrowheads="1"/>
          </p:cNvSpPr>
          <p:nvPr/>
        </p:nvSpPr>
        <p:spPr bwMode="auto">
          <a:xfrm>
            <a:off x="161926" y="1143000"/>
            <a:ext cx="8813800" cy="50419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080808"/>
              </a:buClr>
              <a:buFontTx/>
              <a:buChar char="•"/>
            </a:pPr>
            <a:r>
              <a:rPr lang="en-US" altLang="en-US" sz="1800" b="0" dirty="0" smtClean="0">
                <a:solidFill>
                  <a:srgbClr val="080808"/>
                </a:solidFill>
                <a:cs typeface="Times New Roman" pitchFamily="18" charset="0"/>
              </a:rPr>
              <a:t>Name 4 monetarists/Chicago school economists and briefly </a:t>
            </a:r>
            <a:r>
              <a:rPr lang="en-US" altLang="en-US" sz="1800" b="0" dirty="0" smtClean="0">
                <a:solidFill>
                  <a:srgbClr val="080808"/>
                </a:solidFill>
                <a:cs typeface="Times New Roman" pitchFamily="18" charset="0"/>
              </a:rPr>
              <a:t>discuss their </a:t>
            </a:r>
            <a:r>
              <a:rPr lang="en-US" altLang="en-US" sz="1800" b="0" dirty="0" smtClean="0">
                <a:solidFill>
                  <a:srgbClr val="080808"/>
                </a:solidFill>
                <a:cs typeface="Times New Roman" pitchFamily="18" charset="0"/>
              </a:rPr>
              <a:t>biography, life history, each’s seminal work, and whether he/she won a Noble Prize in Economics</a:t>
            </a:r>
          </a:p>
          <a:p>
            <a:pPr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080808"/>
              </a:buClr>
              <a:buFontTx/>
              <a:buChar char="•"/>
            </a:pPr>
            <a:endParaRPr lang="en-US" altLang="en-US" sz="1800" b="0" dirty="0">
              <a:solidFill>
                <a:srgbClr val="080808"/>
              </a:solidFill>
              <a:cs typeface="Times New Roman" pitchFamily="18" charset="0"/>
            </a:endParaRPr>
          </a:p>
        </p:txBody>
      </p:sp>
      <p:sp>
        <p:nvSpPr>
          <p:cNvPr id="33" name="Rectangle 7"/>
          <p:cNvSpPr>
            <a:spLocks noChangeArrowheads="1"/>
          </p:cNvSpPr>
          <p:nvPr/>
        </p:nvSpPr>
        <p:spPr bwMode="auto">
          <a:xfrm>
            <a:off x="161925" y="161925"/>
            <a:ext cx="8813800" cy="52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algn="ctr" eaLnBrk="0" fontAlgn="base" hangingPunct="0">
              <a:lnSpc>
                <a:spcPct val="60000"/>
              </a:lnSpc>
              <a:spcBef>
                <a:spcPct val="20000"/>
              </a:spcBef>
              <a:spcAft>
                <a:spcPct val="0"/>
              </a:spcAft>
              <a:buClr>
                <a:srgbClr val="080808"/>
              </a:buClr>
            </a:pPr>
            <a:r>
              <a:rPr lang="en-US" altLang="en-US" dirty="0">
                <a:solidFill>
                  <a:srgbClr val="080808"/>
                </a:solidFill>
              </a:rPr>
              <a:t>Monetarist’s </a:t>
            </a:r>
            <a:r>
              <a:rPr lang="en-US" altLang="en-US" dirty="0" smtClean="0">
                <a:solidFill>
                  <a:srgbClr val="080808"/>
                </a:solidFill>
              </a:rPr>
              <a:t>take </a:t>
            </a:r>
            <a:r>
              <a:rPr lang="en-US" altLang="en-US" dirty="0">
                <a:solidFill>
                  <a:srgbClr val="080808"/>
                </a:solidFill>
              </a:rPr>
              <a:t>on Fiscal </a:t>
            </a:r>
            <a:r>
              <a:rPr lang="en-US" altLang="en-US" dirty="0" smtClean="0">
                <a:solidFill>
                  <a:srgbClr val="080808"/>
                </a:solidFill>
              </a:rPr>
              <a:t>Policy</a:t>
            </a:r>
            <a:endParaRPr lang="en-US" altLang="en-US" dirty="0">
              <a:solidFill>
                <a:srgbClr val="08080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9371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27"/>
          <p:cNvGrpSpPr>
            <a:grpSpLocks/>
          </p:cNvGrpSpPr>
          <p:nvPr/>
        </p:nvGrpSpPr>
        <p:grpSpPr bwMode="auto">
          <a:xfrm>
            <a:off x="1574800" y="1792288"/>
            <a:ext cx="3622675" cy="3230562"/>
            <a:chOff x="3444" y="430"/>
            <a:chExt cx="2036" cy="1952"/>
          </a:xfrm>
        </p:grpSpPr>
        <p:sp>
          <p:nvSpPr>
            <p:cNvPr id="7194" name="Freeform 122"/>
            <p:cNvSpPr>
              <a:spLocks noChangeAspect="1"/>
            </p:cNvSpPr>
            <p:nvPr/>
          </p:nvSpPr>
          <p:spPr bwMode="auto">
            <a:xfrm>
              <a:off x="4429" y="430"/>
              <a:ext cx="1051" cy="1576"/>
            </a:xfrm>
            <a:custGeom>
              <a:avLst/>
              <a:gdLst>
                <a:gd name="T0" fmla="*/ 20 w 4147"/>
                <a:gd name="T1" fmla="*/ 72 h 6220"/>
                <a:gd name="T2" fmla="*/ 53 w 4147"/>
                <a:gd name="T3" fmla="*/ 183 h 6220"/>
                <a:gd name="T4" fmla="*/ 94 w 4147"/>
                <a:gd name="T5" fmla="*/ 300 h 6220"/>
                <a:gd name="T6" fmla="*/ 140 w 4147"/>
                <a:gd name="T7" fmla="*/ 421 h 6220"/>
                <a:gd name="T8" fmla="*/ 192 w 4147"/>
                <a:gd name="T9" fmla="*/ 546 h 6220"/>
                <a:gd name="T10" fmla="*/ 249 w 4147"/>
                <a:gd name="T11" fmla="*/ 675 h 6220"/>
                <a:gd name="T12" fmla="*/ 312 w 4147"/>
                <a:gd name="T13" fmla="*/ 808 h 6220"/>
                <a:gd name="T14" fmla="*/ 380 w 4147"/>
                <a:gd name="T15" fmla="*/ 943 h 6220"/>
                <a:gd name="T16" fmla="*/ 452 w 4147"/>
                <a:gd name="T17" fmla="*/ 1082 h 6220"/>
                <a:gd name="T18" fmla="*/ 529 w 4147"/>
                <a:gd name="T19" fmla="*/ 1223 h 6220"/>
                <a:gd name="T20" fmla="*/ 609 w 4147"/>
                <a:gd name="T21" fmla="*/ 1367 h 6220"/>
                <a:gd name="T22" fmla="*/ 693 w 4147"/>
                <a:gd name="T23" fmla="*/ 1513 h 6220"/>
                <a:gd name="T24" fmla="*/ 781 w 4147"/>
                <a:gd name="T25" fmla="*/ 1661 h 6220"/>
                <a:gd name="T26" fmla="*/ 873 w 4147"/>
                <a:gd name="T27" fmla="*/ 1811 h 6220"/>
                <a:gd name="T28" fmla="*/ 966 w 4147"/>
                <a:gd name="T29" fmla="*/ 1962 h 6220"/>
                <a:gd name="T30" fmla="*/ 1063 w 4147"/>
                <a:gd name="T31" fmla="*/ 2116 h 6220"/>
                <a:gd name="T32" fmla="*/ 1162 w 4147"/>
                <a:gd name="T33" fmla="*/ 2269 h 6220"/>
                <a:gd name="T34" fmla="*/ 1264 w 4147"/>
                <a:gd name="T35" fmla="*/ 2423 h 6220"/>
                <a:gd name="T36" fmla="*/ 1368 w 4147"/>
                <a:gd name="T37" fmla="*/ 2577 h 6220"/>
                <a:gd name="T38" fmla="*/ 1473 w 4147"/>
                <a:gd name="T39" fmla="*/ 2733 h 6220"/>
                <a:gd name="T40" fmla="*/ 1579 w 4147"/>
                <a:gd name="T41" fmla="*/ 2887 h 6220"/>
                <a:gd name="T42" fmla="*/ 1687 w 4147"/>
                <a:gd name="T43" fmla="*/ 3041 h 6220"/>
                <a:gd name="T44" fmla="*/ 1796 w 4147"/>
                <a:gd name="T45" fmla="*/ 3195 h 6220"/>
                <a:gd name="T46" fmla="*/ 1905 w 4147"/>
                <a:gd name="T47" fmla="*/ 3348 h 6220"/>
                <a:gd name="T48" fmla="*/ 2015 w 4147"/>
                <a:gd name="T49" fmla="*/ 3500 h 6220"/>
                <a:gd name="T50" fmla="*/ 2125 w 4147"/>
                <a:gd name="T51" fmla="*/ 3650 h 6220"/>
                <a:gd name="T52" fmla="*/ 2235 w 4147"/>
                <a:gd name="T53" fmla="*/ 3798 h 6220"/>
                <a:gd name="T54" fmla="*/ 2343 w 4147"/>
                <a:gd name="T55" fmla="*/ 3944 h 6220"/>
                <a:gd name="T56" fmla="*/ 2451 w 4147"/>
                <a:gd name="T57" fmla="*/ 4089 h 6220"/>
                <a:gd name="T58" fmla="*/ 2559 w 4147"/>
                <a:gd name="T59" fmla="*/ 4230 h 6220"/>
                <a:gd name="T60" fmla="*/ 2665 w 4147"/>
                <a:gd name="T61" fmla="*/ 4370 h 6220"/>
                <a:gd name="T62" fmla="*/ 2770 w 4147"/>
                <a:gd name="T63" fmla="*/ 4507 h 6220"/>
                <a:gd name="T64" fmla="*/ 2872 w 4147"/>
                <a:gd name="T65" fmla="*/ 4639 h 6220"/>
                <a:gd name="T66" fmla="*/ 2972 w 4147"/>
                <a:gd name="T67" fmla="*/ 4768 h 6220"/>
                <a:gd name="T68" fmla="*/ 3071 w 4147"/>
                <a:gd name="T69" fmla="*/ 4894 h 6220"/>
                <a:gd name="T70" fmla="*/ 3167 w 4147"/>
                <a:gd name="T71" fmla="*/ 5016 h 6220"/>
                <a:gd name="T72" fmla="*/ 3260 w 4147"/>
                <a:gd name="T73" fmla="*/ 5134 h 6220"/>
                <a:gd name="T74" fmla="*/ 3350 w 4147"/>
                <a:gd name="T75" fmla="*/ 5247 h 6220"/>
                <a:gd name="T76" fmla="*/ 3436 w 4147"/>
                <a:gd name="T77" fmla="*/ 5355 h 6220"/>
                <a:gd name="T78" fmla="*/ 3519 w 4147"/>
                <a:gd name="T79" fmla="*/ 5457 h 6220"/>
                <a:gd name="T80" fmla="*/ 3599 w 4147"/>
                <a:gd name="T81" fmla="*/ 5555 h 6220"/>
                <a:gd name="T82" fmla="*/ 3673 w 4147"/>
                <a:gd name="T83" fmla="*/ 5647 h 6220"/>
                <a:gd name="T84" fmla="*/ 3743 w 4147"/>
                <a:gd name="T85" fmla="*/ 5733 h 6220"/>
                <a:gd name="T86" fmla="*/ 3809 w 4147"/>
                <a:gd name="T87" fmla="*/ 5814 h 6220"/>
                <a:gd name="T88" fmla="*/ 3870 w 4147"/>
                <a:gd name="T89" fmla="*/ 5888 h 6220"/>
                <a:gd name="T90" fmla="*/ 3925 w 4147"/>
                <a:gd name="T91" fmla="*/ 5954 h 6220"/>
                <a:gd name="T92" fmla="*/ 3975 w 4147"/>
                <a:gd name="T93" fmla="*/ 6015 h 6220"/>
                <a:gd name="T94" fmla="*/ 4019 w 4147"/>
                <a:gd name="T95" fmla="*/ 6067 h 6220"/>
                <a:gd name="T96" fmla="*/ 4057 w 4147"/>
                <a:gd name="T97" fmla="*/ 6113 h 6220"/>
                <a:gd name="T98" fmla="*/ 4088 w 4147"/>
                <a:gd name="T99" fmla="*/ 6150 h 6220"/>
                <a:gd name="T100" fmla="*/ 4113 w 4147"/>
                <a:gd name="T101" fmla="*/ 6181 h 6220"/>
                <a:gd name="T102" fmla="*/ 4132 w 4147"/>
                <a:gd name="T103" fmla="*/ 6202 h 6220"/>
                <a:gd name="T104" fmla="*/ 4144 w 4147"/>
                <a:gd name="T105" fmla="*/ 6216 h 6220"/>
                <a:gd name="T106" fmla="*/ 4147 w 4147"/>
                <a:gd name="T107" fmla="*/ 6220 h 6220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4147"/>
                <a:gd name="T163" fmla="*/ 0 h 6220"/>
                <a:gd name="T164" fmla="*/ 4147 w 4147"/>
                <a:gd name="T165" fmla="*/ 6220 h 6220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4147" h="6220">
                  <a:moveTo>
                    <a:pt x="0" y="0"/>
                  </a:moveTo>
                  <a:lnTo>
                    <a:pt x="10" y="35"/>
                  </a:lnTo>
                  <a:lnTo>
                    <a:pt x="20" y="72"/>
                  </a:lnTo>
                  <a:lnTo>
                    <a:pt x="31" y="108"/>
                  </a:lnTo>
                  <a:lnTo>
                    <a:pt x="42" y="146"/>
                  </a:lnTo>
                  <a:lnTo>
                    <a:pt x="53" y="183"/>
                  </a:lnTo>
                  <a:lnTo>
                    <a:pt x="67" y="222"/>
                  </a:lnTo>
                  <a:lnTo>
                    <a:pt x="79" y="260"/>
                  </a:lnTo>
                  <a:lnTo>
                    <a:pt x="94" y="300"/>
                  </a:lnTo>
                  <a:lnTo>
                    <a:pt x="109" y="340"/>
                  </a:lnTo>
                  <a:lnTo>
                    <a:pt x="124" y="380"/>
                  </a:lnTo>
                  <a:lnTo>
                    <a:pt x="140" y="421"/>
                  </a:lnTo>
                  <a:lnTo>
                    <a:pt x="157" y="463"/>
                  </a:lnTo>
                  <a:lnTo>
                    <a:pt x="174" y="504"/>
                  </a:lnTo>
                  <a:lnTo>
                    <a:pt x="192" y="546"/>
                  </a:lnTo>
                  <a:lnTo>
                    <a:pt x="211" y="589"/>
                  </a:lnTo>
                  <a:lnTo>
                    <a:pt x="231" y="631"/>
                  </a:lnTo>
                  <a:lnTo>
                    <a:pt x="249" y="675"/>
                  </a:lnTo>
                  <a:lnTo>
                    <a:pt x="270" y="719"/>
                  </a:lnTo>
                  <a:lnTo>
                    <a:pt x="291" y="763"/>
                  </a:lnTo>
                  <a:lnTo>
                    <a:pt x="312" y="808"/>
                  </a:lnTo>
                  <a:lnTo>
                    <a:pt x="335" y="852"/>
                  </a:lnTo>
                  <a:lnTo>
                    <a:pt x="357" y="897"/>
                  </a:lnTo>
                  <a:lnTo>
                    <a:pt x="380" y="943"/>
                  </a:lnTo>
                  <a:lnTo>
                    <a:pt x="404" y="989"/>
                  </a:lnTo>
                  <a:lnTo>
                    <a:pt x="428" y="1035"/>
                  </a:lnTo>
                  <a:lnTo>
                    <a:pt x="452" y="1082"/>
                  </a:lnTo>
                  <a:lnTo>
                    <a:pt x="477" y="1129"/>
                  </a:lnTo>
                  <a:lnTo>
                    <a:pt x="503" y="1176"/>
                  </a:lnTo>
                  <a:lnTo>
                    <a:pt x="529" y="1223"/>
                  </a:lnTo>
                  <a:lnTo>
                    <a:pt x="555" y="1270"/>
                  </a:lnTo>
                  <a:lnTo>
                    <a:pt x="582" y="1318"/>
                  </a:lnTo>
                  <a:lnTo>
                    <a:pt x="609" y="1367"/>
                  </a:lnTo>
                  <a:lnTo>
                    <a:pt x="636" y="1415"/>
                  </a:lnTo>
                  <a:lnTo>
                    <a:pt x="664" y="1464"/>
                  </a:lnTo>
                  <a:lnTo>
                    <a:pt x="693" y="1513"/>
                  </a:lnTo>
                  <a:lnTo>
                    <a:pt x="722" y="1562"/>
                  </a:lnTo>
                  <a:lnTo>
                    <a:pt x="752" y="1612"/>
                  </a:lnTo>
                  <a:lnTo>
                    <a:pt x="781" y="1661"/>
                  </a:lnTo>
                  <a:lnTo>
                    <a:pt x="811" y="1711"/>
                  </a:lnTo>
                  <a:lnTo>
                    <a:pt x="841" y="1761"/>
                  </a:lnTo>
                  <a:lnTo>
                    <a:pt x="873" y="1811"/>
                  </a:lnTo>
                  <a:lnTo>
                    <a:pt x="903" y="1861"/>
                  </a:lnTo>
                  <a:lnTo>
                    <a:pt x="934" y="1912"/>
                  </a:lnTo>
                  <a:lnTo>
                    <a:pt x="966" y="1962"/>
                  </a:lnTo>
                  <a:lnTo>
                    <a:pt x="999" y="2014"/>
                  </a:lnTo>
                  <a:lnTo>
                    <a:pt x="1031" y="2065"/>
                  </a:lnTo>
                  <a:lnTo>
                    <a:pt x="1063" y="2116"/>
                  </a:lnTo>
                  <a:lnTo>
                    <a:pt x="1096" y="2167"/>
                  </a:lnTo>
                  <a:lnTo>
                    <a:pt x="1129" y="2218"/>
                  </a:lnTo>
                  <a:lnTo>
                    <a:pt x="1162" y="2269"/>
                  </a:lnTo>
                  <a:lnTo>
                    <a:pt x="1197" y="2320"/>
                  </a:lnTo>
                  <a:lnTo>
                    <a:pt x="1230" y="2372"/>
                  </a:lnTo>
                  <a:lnTo>
                    <a:pt x="1264" y="2423"/>
                  </a:lnTo>
                  <a:lnTo>
                    <a:pt x="1299" y="2474"/>
                  </a:lnTo>
                  <a:lnTo>
                    <a:pt x="1333" y="2526"/>
                  </a:lnTo>
                  <a:lnTo>
                    <a:pt x="1368" y="2577"/>
                  </a:lnTo>
                  <a:lnTo>
                    <a:pt x="1403" y="2630"/>
                  </a:lnTo>
                  <a:lnTo>
                    <a:pt x="1437" y="2681"/>
                  </a:lnTo>
                  <a:lnTo>
                    <a:pt x="1473" y="2733"/>
                  </a:lnTo>
                  <a:lnTo>
                    <a:pt x="1508" y="2784"/>
                  </a:lnTo>
                  <a:lnTo>
                    <a:pt x="1544" y="2836"/>
                  </a:lnTo>
                  <a:lnTo>
                    <a:pt x="1579" y="2887"/>
                  </a:lnTo>
                  <a:lnTo>
                    <a:pt x="1616" y="2939"/>
                  </a:lnTo>
                  <a:lnTo>
                    <a:pt x="1651" y="2990"/>
                  </a:lnTo>
                  <a:lnTo>
                    <a:pt x="1687" y="3041"/>
                  </a:lnTo>
                  <a:lnTo>
                    <a:pt x="1724" y="3093"/>
                  </a:lnTo>
                  <a:lnTo>
                    <a:pt x="1759" y="3144"/>
                  </a:lnTo>
                  <a:lnTo>
                    <a:pt x="1796" y="3195"/>
                  </a:lnTo>
                  <a:lnTo>
                    <a:pt x="1832" y="3247"/>
                  </a:lnTo>
                  <a:lnTo>
                    <a:pt x="1869" y="3298"/>
                  </a:lnTo>
                  <a:lnTo>
                    <a:pt x="1905" y="3348"/>
                  </a:lnTo>
                  <a:lnTo>
                    <a:pt x="1942" y="3399"/>
                  </a:lnTo>
                  <a:lnTo>
                    <a:pt x="1978" y="3450"/>
                  </a:lnTo>
                  <a:lnTo>
                    <a:pt x="2015" y="3500"/>
                  </a:lnTo>
                  <a:lnTo>
                    <a:pt x="2051" y="3550"/>
                  </a:lnTo>
                  <a:lnTo>
                    <a:pt x="2089" y="3600"/>
                  </a:lnTo>
                  <a:lnTo>
                    <a:pt x="2125" y="3650"/>
                  </a:lnTo>
                  <a:lnTo>
                    <a:pt x="2162" y="3700"/>
                  </a:lnTo>
                  <a:lnTo>
                    <a:pt x="2198" y="3749"/>
                  </a:lnTo>
                  <a:lnTo>
                    <a:pt x="2235" y="3798"/>
                  </a:lnTo>
                  <a:lnTo>
                    <a:pt x="2271" y="3847"/>
                  </a:lnTo>
                  <a:lnTo>
                    <a:pt x="2307" y="3896"/>
                  </a:lnTo>
                  <a:lnTo>
                    <a:pt x="2343" y="3944"/>
                  </a:lnTo>
                  <a:lnTo>
                    <a:pt x="2379" y="3993"/>
                  </a:lnTo>
                  <a:lnTo>
                    <a:pt x="2416" y="4041"/>
                  </a:lnTo>
                  <a:lnTo>
                    <a:pt x="2451" y="4089"/>
                  </a:lnTo>
                  <a:lnTo>
                    <a:pt x="2488" y="4137"/>
                  </a:lnTo>
                  <a:lnTo>
                    <a:pt x="2523" y="4184"/>
                  </a:lnTo>
                  <a:lnTo>
                    <a:pt x="2559" y="4230"/>
                  </a:lnTo>
                  <a:lnTo>
                    <a:pt x="2595" y="4277"/>
                  </a:lnTo>
                  <a:lnTo>
                    <a:pt x="2631" y="4324"/>
                  </a:lnTo>
                  <a:lnTo>
                    <a:pt x="2665" y="4370"/>
                  </a:lnTo>
                  <a:lnTo>
                    <a:pt x="2700" y="4416"/>
                  </a:lnTo>
                  <a:lnTo>
                    <a:pt x="2735" y="4461"/>
                  </a:lnTo>
                  <a:lnTo>
                    <a:pt x="2770" y="4507"/>
                  </a:lnTo>
                  <a:lnTo>
                    <a:pt x="2805" y="4550"/>
                  </a:lnTo>
                  <a:lnTo>
                    <a:pt x="2839" y="4595"/>
                  </a:lnTo>
                  <a:lnTo>
                    <a:pt x="2872" y="4639"/>
                  </a:lnTo>
                  <a:lnTo>
                    <a:pt x="2907" y="4683"/>
                  </a:lnTo>
                  <a:lnTo>
                    <a:pt x="2940" y="4726"/>
                  </a:lnTo>
                  <a:lnTo>
                    <a:pt x="2972" y="4768"/>
                  </a:lnTo>
                  <a:lnTo>
                    <a:pt x="3006" y="4811"/>
                  </a:lnTo>
                  <a:lnTo>
                    <a:pt x="3038" y="4853"/>
                  </a:lnTo>
                  <a:lnTo>
                    <a:pt x="3071" y="4894"/>
                  </a:lnTo>
                  <a:lnTo>
                    <a:pt x="3104" y="4935"/>
                  </a:lnTo>
                  <a:lnTo>
                    <a:pt x="3135" y="4976"/>
                  </a:lnTo>
                  <a:lnTo>
                    <a:pt x="3167" y="5016"/>
                  </a:lnTo>
                  <a:lnTo>
                    <a:pt x="3198" y="5056"/>
                  </a:lnTo>
                  <a:lnTo>
                    <a:pt x="3230" y="5094"/>
                  </a:lnTo>
                  <a:lnTo>
                    <a:pt x="3260" y="5134"/>
                  </a:lnTo>
                  <a:lnTo>
                    <a:pt x="3290" y="5172"/>
                  </a:lnTo>
                  <a:lnTo>
                    <a:pt x="3320" y="5209"/>
                  </a:lnTo>
                  <a:lnTo>
                    <a:pt x="3350" y="5247"/>
                  </a:lnTo>
                  <a:lnTo>
                    <a:pt x="3379" y="5283"/>
                  </a:lnTo>
                  <a:lnTo>
                    <a:pt x="3408" y="5319"/>
                  </a:lnTo>
                  <a:lnTo>
                    <a:pt x="3436" y="5355"/>
                  </a:lnTo>
                  <a:lnTo>
                    <a:pt x="3464" y="5389"/>
                  </a:lnTo>
                  <a:lnTo>
                    <a:pt x="3492" y="5424"/>
                  </a:lnTo>
                  <a:lnTo>
                    <a:pt x="3519" y="5457"/>
                  </a:lnTo>
                  <a:lnTo>
                    <a:pt x="3547" y="5491"/>
                  </a:lnTo>
                  <a:lnTo>
                    <a:pt x="3573" y="5523"/>
                  </a:lnTo>
                  <a:lnTo>
                    <a:pt x="3599" y="5555"/>
                  </a:lnTo>
                  <a:lnTo>
                    <a:pt x="3624" y="5586"/>
                  </a:lnTo>
                  <a:lnTo>
                    <a:pt x="3649" y="5618"/>
                  </a:lnTo>
                  <a:lnTo>
                    <a:pt x="3673" y="5647"/>
                  </a:lnTo>
                  <a:lnTo>
                    <a:pt x="3697" y="5677"/>
                  </a:lnTo>
                  <a:lnTo>
                    <a:pt x="3721" y="5705"/>
                  </a:lnTo>
                  <a:lnTo>
                    <a:pt x="3743" y="5733"/>
                  </a:lnTo>
                  <a:lnTo>
                    <a:pt x="3765" y="5761"/>
                  </a:lnTo>
                  <a:lnTo>
                    <a:pt x="3787" y="5788"/>
                  </a:lnTo>
                  <a:lnTo>
                    <a:pt x="3809" y="5814"/>
                  </a:lnTo>
                  <a:lnTo>
                    <a:pt x="3830" y="5839"/>
                  </a:lnTo>
                  <a:lnTo>
                    <a:pt x="3850" y="5864"/>
                  </a:lnTo>
                  <a:lnTo>
                    <a:pt x="3870" y="5888"/>
                  </a:lnTo>
                  <a:lnTo>
                    <a:pt x="3888" y="5911"/>
                  </a:lnTo>
                  <a:lnTo>
                    <a:pt x="3907" y="5932"/>
                  </a:lnTo>
                  <a:lnTo>
                    <a:pt x="3925" y="5954"/>
                  </a:lnTo>
                  <a:lnTo>
                    <a:pt x="3943" y="5975"/>
                  </a:lnTo>
                  <a:lnTo>
                    <a:pt x="3959" y="5995"/>
                  </a:lnTo>
                  <a:lnTo>
                    <a:pt x="3975" y="6015"/>
                  </a:lnTo>
                  <a:lnTo>
                    <a:pt x="3990" y="6033"/>
                  </a:lnTo>
                  <a:lnTo>
                    <a:pt x="4005" y="6050"/>
                  </a:lnTo>
                  <a:lnTo>
                    <a:pt x="4019" y="6067"/>
                  </a:lnTo>
                  <a:lnTo>
                    <a:pt x="4032" y="6084"/>
                  </a:lnTo>
                  <a:lnTo>
                    <a:pt x="4045" y="6098"/>
                  </a:lnTo>
                  <a:lnTo>
                    <a:pt x="4057" y="6113"/>
                  </a:lnTo>
                  <a:lnTo>
                    <a:pt x="4069" y="6126"/>
                  </a:lnTo>
                  <a:lnTo>
                    <a:pt x="4079" y="6139"/>
                  </a:lnTo>
                  <a:lnTo>
                    <a:pt x="4088" y="6150"/>
                  </a:lnTo>
                  <a:lnTo>
                    <a:pt x="4098" y="6162"/>
                  </a:lnTo>
                  <a:lnTo>
                    <a:pt x="4106" y="6171"/>
                  </a:lnTo>
                  <a:lnTo>
                    <a:pt x="4113" y="6181"/>
                  </a:lnTo>
                  <a:lnTo>
                    <a:pt x="4121" y="6189"/>
                  </a:lnTo>
                  <a:lnTo>
                    <a:pt x="4127" y="6196"/>
                  </a:lnTo>
                  <a:lnTo>
                    <a:pt x="4132" y="6202"/>
                  </a:lnTo>
                  <a:lnTo>
                    <a:pt x="4136" y="6208"/>
                  </a:lnTo>
                  <a:lnTo>
                    <a:pt x="4141" y="6212"/>
                  </a:lnTo>
                  <a:lnTo>
                    <a:pt x="4144" y="6216"/>
                  </a:lnTo>
                  <a:lnTo>
                    <a:pt x="4146" y="6218"/>
                  </a:lnTo>
                  <a:lnTo>
                    <a:pt x="4147" y="6219"/>
                  </a:lnTo>
                  <a:lnTo>
                    <a:pt x="4147" y="6220"/>
                  </a:lnTo>
                </a:path>
              </a:pathLst>
            </a:custGeom>
            <a:noFill/>
            <a:ln w="57150" cmpd="sng">
              <a:solidFill>
                <a:schemeClr val="accent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kumimoji="1" lang="en-US" sz="2800" b="1">
                <a:solidFill>
                  <a:srgbClr val="010000"/>
                </a:solidFill>
              </a:endParaRPr>
            </a:p>
          </p:txBody>
        </p:sp>
        <p:grpSp>
          <p:nvGrpSpPr>
            <p:cNvPr id="7195" name="Group 123"/>
            <p:cNvGrpSpPr>
              <a:grpSpLocks/>
            </p:cNvGrpSpPr>
            <p:nvPr/>
          </p:nvGrpSpPr>
          <p:grpSpPr bwMode="auto">
            <a:xfrm>
              <a:off x="3444" y="1206"/>
              <a:ext cx="1474" cy="1176"/>
              <a:chOff x="3601" y="1327"/>
              <a:chExt cx="1474" cy="1176"/>
            </a:xfrm>
          </p:grpSpPr>
          <p:sp>
            <p:nvSpPr>
              <p:cNvPr id="7196" name="Line 124"/>
              <p:cNvSpPr>
                <a:spLocks noChangeShapeType="1"/>
              </p:cNvSpPr>
              <p:nvPr/>
            </p:nvSpPr>
            <p:spPr bwMode="auto">
              <a:xfrm flipH="1">
                <a:off x="5035" y="1376"/>
                <a:ext cx="0" cy="1127"/>
              </a:xfrm>
              <a:prstGeom prst="line">
                <a:avLst/>
              </a:prstGeom>
              <a:noFill/>
              <a:ln w="31750" cap="rnd">
                <a:solidFill>
                  <a:schemeClr val="bg2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kumimoji="1" lang="en-US" sz="2800" b="1">
                  <a:solidFill>
                    <a:srgbClr val="010000"/>
                  </a:solidFill>
                </a:endParaRPr>
              </a:p>
            </p:txBody>
          </p:sp>
          <p:sp>
            <p:nvSpPr>
              <p:cNvPr id="7197" name="Freeform 125"/>
              <p:cNvSpPr>
                <a:spLocks/>
              </p:cNvSpPr>
              <p:nvPr/>
            </p:nvSpPr>
            <p:spPr bwMode="auto">
              <a:xfrm>
                <a:off x="5000" y="1327"/>
                <a:ext cx="75" cy="75"/>
              </a:xfrm>
              <a:custGeom>
                <a:avLst/>
                <a:gdLst>
                  <a:gd name="T0" fmla="*/ 0 w 173"/>
                  <a:gd name="T1" fmla="*/ 87 h 173"/>
                  <a:gd name="T2" fmla="*/ 13 w 173"/>
                  <a:gd name="T3" fmla="*/ 43 h 173"/>
                  <a:gd name="T4" fmla="*/ 43 w 173"/>
                  <a:gd name="T5" fmla="*/ 12 h 173"/>
                  <a:gd name="T6" fmla="*/ 87 w 173"/>
                  <a:gd name="T7" fmla="*/ 0 h 173"/>
                  <a:gd name="T8" fmla="*/ 87 w 173"/>
                  <a:gd name="T9" fmla="*/ 0 h 173"/>
                  <a:gd name="T10" fmla="*/ 131 w 173"/>
                  <a:gd name="T11" fmla="*/ 12 h 173"/>
                  <a:gd name="T12" fmla="*/ 162 w 173"/>
                  <a:gd name="T13" fmla="*/ 43 h 173"/>
                  <a:gd name="T14" fmla="*/ 173 w 173"/>
                  <a:gd name="T15" fmla="*/ 87 h 173"/>
                  <a:gd name="T16" fmla="*/ 173 w 173"/>
                  <a:gd name="T17" fmla="*/ 87 h 173"/>
                  <a:gd name="T18" fmla="*/ 162 w 173"/>
                  <a:gd name="T19" fmla="*/ 130 h 173"/>
                  <a:gd name="T20" fmla="*/ 131 w 173"/>
                  <a:gd name="T21" fmla="*/ 161 h 173"/>
                  <a:gd name="T22" fmla="*/ 87 w 173"/>
                  <a:gd name="T23" fmla="*/ 173 h 173"/>
                  <a:gd name="T24" fmla="*/ 87 w 173"/>
                  <a:gd name="T25" fmla="*/ 173 h 173"/>
                  <a:gd name="T26" fmla="*/ 43 w 173"/>
                  <a:gd name="T27" fmla="*/ 161 h 173"/>
                  <a:gd name="T28" fmla="*/ 13 w 173"/>
                  <a:gd name="T29" fmla="*/ 130 h 173"/>
                  <a:gd name="T30" fmla="*/ 0 w 173"/>
                  <a:gd name="T31" fmla="*/ 87 h 173"/>
                  <a:gd name="T32" fmla="*/ 0 w 173"/>
                  <a:gd name="T33" fmla="*/ 87 h 173"/>
                  <a:gd name="T34" fmla="*/ 0 w 173"/>
                  <a:gd name="T35" fmla="*/ 87 h 17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73"/>
                  <a:gd name="T55" fmla="*/ 0 h 173"/>
                  <a:gd name="T56" fmla="*/ 173 w 173"/>
                  <a:gd name="T57" fmla="*/ 173 h 173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73" h="173">
                    <a:moveTo>
                      <a:pt x="0" y="87"/>
                    </a:moveTo>
                    <a:lnTo>
                      <a:pt x="13" y="43"/>
                    </a:lnTo>
                    <a:lnTo>
                      <a:pt x="43" y="12"/>
                    </a:lnTo>
                    <a:lnTo>
                      <a:pt x="87" y="0"/>
                    </a:lnTo>
                    <a:lnTo>
                      <a:pt x="131" y="12"/>
                    </a:lnTo>
                    <a:lnTo>
                      <a:pt x="162" y="43"/>
                    </a:lnTo>
                    <a:lnTo>
                      <a:pt x="173" y="87"/>
                    </a:lnTo>
                    <a:lnTo>
                      <a:pt x="162" y="130"/>
                    </a:lnTo>
                    <a:lnTo>
                      <a:pt x="131" y="161"/>
                    </a:lnTo>
                    <a:lnTo>
                      <a:pt x="87" y="173"/>
                    </a:lnTo>
                    <a:lnTo>
                      <a:pt x="43" y="161"/>
                    </a:lnTo>
                    <a:lnTo>
                      <a:pt x="13" y="130"/>
                    </a:lnTo>
                    <a:lnTo>
                      <a:pt x="0" y="87"/>
                    </a:lnTo>
                  </a:path>
                </a:pathLst>
              </a:custGeom>
              <a:solidFill>
                <a:srgbClr val="000000"/>
              </a:solidFill>
              <a:ln w="38100" cmpd="sng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kumimoji="1" lang="en-US" sz="2800" b="1">
                  <a:solidFill>
                    <a:srgbClr val="010000"/>
                  </a:solidFill>
                </a:endParaRPr>
              </a:p>
            </p:txBody>
          </p:sp>
          <p:sp>
            <p:nvSpPr>
              <p:cNvPr id="7198" name="Line 126"/>
              <p:cNvSpPr>
                <a:spLocks noChangeAspect="1" noChangeShapeType="1"/>
              </p:cNvSpPr>
              <p:nvPr/>
            </p:nvSpPr>
            <p:spPr bwMode="auto">
              <a:xfrm flipH="1">
                <a:off x="3601" y="1369"/>
                <a:ext cx="1440" cy="0"/>
              </a:xfrm>
              <a:prstGeom prst="line">
                <a:avLst/>
              </a:prstGeom>
              <a:noFill/>
              <a:ln w="31750" cap="rnd">
                <a:solidFill>
                  <a:schemeClr val="bg2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kumimoji="1" lang="en-US" sz="2800" b="1">
                  <a:solidFill>
                    <a:srgbClr val="010000"/>
                  </a:solidFill>
                </a:endParaRPr>
              </a:p>
            </p:txBody>
          </p:sp>
        </p:grpSp>
      </p:grpSp>
      <p:sp>
        <p:nvSpPr>
          <p:cNvPr id="3" name="Rectangle 2"/>
          <p:cNvSpPr/>
          <p:nvPr/>
        </p:nvSpPr>
        <p:spPr bwMode="auto">
          <a:xfrm>
            <a:off x="1915931" y="795121"/>
            <a:ext cx="5197250" cy="3605450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en-US" sz="2800" b="1">
              <a:solidFill>
                <a:srgbClr val="010000"/>
              </a:solidFill>
            </a:endParaRPr>
          </a:p>
        </p:txBody>
      </p:sp>
      <p:sp>
        <p:nvSpPr>
          <p:cNvPr id="7178" name="Freeform 90"/>
          <p:cNvSpPr>
            <a:spLocks/>
          </p:cNvSpPr>
          <p:nvPr/>
        </p:nvSpPr>
        <p:spPr bwMode="auto">
          <a:xfrm>
            <a:off x="4067175" y="3073400"/>
            <a:ext cx="119063" cy="119063"/>
          </a:xfrm>
          <a:custGeom>
            <a:avLst/>
            <a:gdLst>
              <a:gd name="T0" fmla="*/ 0 w 173"/>
              <a:gd name="T1" fmla="*/ 87 h 173"/>
              <a:gd name="T2" fmla="*/ 13 w 173"/>
              <a:gd name="T3" fmla="*/ 43 h 173"/>
              <a:gd name="T4" fmla="*/ 43 w 173"/>
              <a:gd name="T5" fmla="*/ 12 h 173"/>
              <a:gd name="T6" fmla="*/ 87 w 173"/>
              <a:gd name="T7" fmla="*/ 0 h 173"/>
              <a:gd name="T8" fmla="*/ 87 w 173"/>
              <a:gd name="T9" fmla="*/ 0 h 173"/>
              <a:gd name="T10" fmla="*/ 131 w 173"/>
              <a:gd name="T11" fmla="*/ 12 h 173"/>
              <a:gd name="T12" fmla="*/ 162 w 173"/>
              <a:gd name="T13" fmla="*/ 43 h 173"/>
              <a:gd name="T14" fmla="*/ 173 w 173"/>
              <a:gd name="T15" fmla="*/ 87 h 173"/>
              <a:gd name="T16" fmla="*/ 173 w 173"/>
              <a:gd name="T17" fmla="*/ 87 h 173"/>
              <a:gd name="T18" fmla="*/ 162 w 173"/>
              <a:gd name="T19" fmla="*/ 130 h 173"/>
              <a:gd name="T20" fmla="*/ 131 w 173"/>
              <a:gd name="T21" fmla="*/ 161 h 173"/>
              <a:gd name="T22" fmla="*/ 87 w 173"/>
              <a:gd name="T23" fmla="*/ 173 h 173"/>
              <a:gd name="T24" fmla="*/ 87 w 173"/>
              <a:gd name="T25" fmla="*/ 173 h 173"/>
              <a:gd name="T26" fmla="*/ 43 w 173"/>
              <a:gd name="T27" fmla="*/ 161 h 173"/>
              <a:gd name="T28" fmla="*/ 13 w 173"/>
              <a:gd name="T29" fmla="*/ 130 h 173"/>
              <a:gd name="T30" fmla="*/ 0 w 173"/>
              <a:gd name="T31" fmla="*/ 87 h 173"/>
              <a:gd name="T32" fmla="*/ 0 w 173"/>
              <a:gd name="T33" fmla="*/ 87 h 173"/>
              <a:gd name="T34" fmla="*/ 0 w 173"/>
              <a:gd name="T35" fmla="*/ 87 h 173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73"/>
              <a:gd name="T55" fmla="*/ 0 h 173"/>
              <a:gd name="T56" fmla="*/ 173 w 173"/>
              <a:gd name="T57" fmla="*/ 173 h 173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73" h="173">
                <a:moveTo>
                  <a:pt x="0" y="87"/>
                </a:moveTo>
                <a:lnTo>
                  <a:pt x="13" y="43"/>
                </a:lnTo>
                <a:lnTo>
                  <a:pt x="43" y="12"/>
                </a:lnTo>
                <a:lnTo>
                  <a:pt x="87" y="0"/>
                </a:lnTo>
                <a:lnTo>
                  <a:pt x="131" y="12"/>
                </a:lnTo>
                <a:lnTo>
                  <a:pt x="162" y="43"/>
                </a:lnTo>
                <a:lnTo>
                  <a:pt x="173" y="87"/>
                </a:lnTo>
                <a:lnTo>
                  <a:pt x="162" y="130"/>
                </a:lnTo>
                <a:lnTo>
                  <a:pt x="131" y="161"/>
                </a:lnTo>
                <a:lnTo>
                  <a:pt x="87" y="173"/>
                </a:lnTo>
                <a:lnTo>
                  <a:pt x="43" y="161"/>
                </a:lnTo>
                <a:lnTo>
                  <a:pt x="13" y="130"/>
                </a:lnTo>
                <a:lnTo>
                  <a:pt x="0" y="87"/>
                </a:lnTo>
              </a:path>
            </a:pathLst>
          </a:custGeom>
          <a:solidFill>
            <a:srgbClr val="000000"/>
          </a:solidFill>
          <a:ln w="38100" cmpd="sng">
            <a:solidFill>
              <a:schemeClr val="bg2"/>
            </a:solidFill>
            <a:prstDash val="solid"/>
            <a:round/>
            <a:headEnd/>
            <a:tailEnd/>
          </a:ln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en-US" sz="2800" b="1">
              <a:solidFill>
                <a:srgbClr val="010000"/>
              </a:solidFill>
            </a:endParaRPr>
          </a:p>
        </p:txBody>
      </p:sp>
      <p:sp>
        <p:nvSpPr>
          <p:cNvPr id="7183" name="Rectangle 129"/>
          <p:cNvSpPr>
            <a:spLocks noChangeArrowheads="1"/>
          </p:cNvSpPr>
          <p:nvPr/>
        </p:nvSpPr>
        <p:spPr bwMode="auto">
          <a:xfrm>
            <a:off x="754063" y="1382713"/>
            <a:ext cx="1785937" cy="36147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010000"/>
              </a:solidFill>
            </a:endParaRPr>
          </a:p>
        </p:txBody>
      </p:sp>
      <p:sp>
        <p:nvSpPr>
          <p:cNvPr id="7189" name="Rectangle 38"/>
          <p:cNvSpPr>
            <a:spLocks noChangeAspect="1" noChangeArrowheads="1"/>
          </p:cNvSpPr>
          <p:nvPr/>
        </p:nvSpPr>
        <p:spPr bwMode="auto">
          <a:xfrm>
            <a:off x="2173288" y="2968625"/>
            <a:ext cx="2159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1800" b="0" i="1" dirty="0">
                <a:solidFill>
                  <a:srgbClr val="080808"/>
                </a:solidFill>
              </a:rPr>
              <a:t>P</a:t>
            </a:r>
            <a:r>
              <a:rPr kumimoji="0" lang="en-US" altLang="en-US" sz="1800" b="0" i="1" baseline="-25000" dirty="0">
                <a:solidFill>
                  <a:srgbClr val="080808"/>
                </a:solidFill>
              </a:rPr>
              <a:t>1</a:t>
            </a:r>
            <a:endParaRPr kumimoji="0" lang="en-US" altLang="en-US" sz="1800" b="0" baseline="-25000" dirty="0">
              <a:solidFill>
                <a:srgbClr val="080808"/>
              </a:solidFill>
            </a:endParaRPr>
          </a:p>
        </p:txBody>
      </p:sp>
      <p:sp>
        <p:nvSpPr>
          <p:cNvPr id="7185" name="Line 70"/>
          <p:cNvSpPr>
            <a:spLocks noChangeAspect="1" noChangeShapeType="1"/>
          </p:cNvSpPr>
          <p:nvPr/>
        </p:nvSpPr>
        <p:spPr bwMode="auto">
          <a:xfrm>
            <a:off x="2538891" y="1285396"/>
            <a:ext cx="0" cy="2921000"/>
          </a:xfrm>
          <a:prstGeom prst="line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en-US" sz="2800" b="1">
              <a:solidFill>
                <a:srgbClr val="010000"/>
              </a:solidFill>
            </a:endParaRPr>
          </a:p>
        </p:txBody>
      </p:sp>
      <p:sp>
        <p:nvSpPr>
          <p:cNvPr id="7186" name="Text Box 71"/>
          <p:cNvSpPr txBox="1">
            <a:spLocks noChangeAspect="1" noChangeArrowheads="1"/>
          </p:cNvSpPr>
          <p:nvPr/>
        </p:nvSpPr>
        <p:spPr bwMode="auto">
          <a:xfrm>
            <a:off x="1835150" y="1066800"/>
            <a:ext cx="923925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endParaRPr kumimoji="0" lang="en-US" altLang="en-US" sz="1800" b="0" dirty="0">
              <a:solidFill>
                <a:srgbClr val="000000"/>
              </a:solidFill>
            </a:endParaRPr>
          </a:p>
          <a:p>
            <a:pPr eaLnBrk="0" fontAlgn="base" hangingPunct="0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1800" b="0" i="1" dirty="0">
                <a:solidFill>
                  <a:srgbClr val="000000"/>
                </a:solidFill>
              </a:rPr>
              <a:t>PL</a:t>
            </a:r>
            <a:endParaRPr kumimoji="0" lang="en-US" altLang="en-US" sz="1800" b="0" i="1" dirty="0">
              <a:solidFill>
                <a:srgbClr val="080808"/>
              </a:solidFill>
            </a:endParaRPr>
          </a:p>
        </p:txBody>
      </p:sp>
      <p:sp>
        <p:nvSpPr>
          <p:cNvPr id="7171" name="Freeform 61"/>
          <p:cNvSpPr>
            <a:spLocks noChangeAspect="1"/>
          </p:cNvSpPr>
          <p:nvPr/>
        </p:nvSpPr>
        <p:spPr bwMode="auto">
          <a:xfrm>
            <a:off x="3303588" y="1774825"/>
            <a:ext cx="1724025" cy="2416175"/>
          </a:xfrm>
          <a:custGeom>
            <a:avLst/>
            <a:gdLst>
              <a:gd name="T0" fmla="*/ 20 w 4147"/>
              <a:gd name="T1" fmla="*/ 72 h 6220"/>
              <a:gd name="T2" fmla="*/ 53 w 4147"/>
              <a:gd name="T3" fmla="*/ 183 h 6220"/>
              <a:gd name="T4" fmla="*/ 94 w 4147"/>
              <a:gd name="T5" fmla="*/ 300 h 6220"/>
              <a:gd name="T6" fmla="*/ 140 w 4147"/>
              <a:gd name="T7" fmla="*/ 421 h 6220"/>
              <a:gd name="T8" fmla="*/ 192 w 4147"/>
              <a:gd name="T9" fmla="*/ 546 h 6220"/>
              <a:gd name="T10" fmla="*/ 249 w 4147"/>
              <a:gd name="T11" fmla="*/ 675 h 6220"/>
              <a:gd name="T12" fmla="*/ 312 w 4147"/>
              <a:gd name="T13" fmla="*/ 808 h 6220"/>
              <a:gd name="T14" fmla="*/ 380 w 4147"/>
              <a:gd name="T15" fmla="*/ 943 h 6220"/>
              <a:gd name="T16" fmla="*/ 452 w 4147"/>
              <a:gd name="T17" fmla="*/ 1082 h 6220"/>
              <a:gd name="T18" fmla="*/ 529 w 4147"/>
              <a:gd name="T19" fmla="*/ 1223 h 6220"/>
              <a:gd name="T20" fmla="*/ 609 w 4147"/>
              <a:gd name="T21" fmla="*/ 1367 h 6220"/>
              <a:gd name="T22" fmla="*/ 693 w 4147"/>
              <a:gd name="T23" fmla="*/ 1513 h 6220"/>
              <a:gd name="T24" fmla="*/ 781 w 4147"/>
              <a:gd name="T25" fmla="*/ 1661 h 6220"/>
              <a:gd name="T26" fmla="*/ 873 w 4147"/>
              <a:gd name="T27" fmla="*/ 1811 h 6220"/>
              <a:gd name="T28" fmla="*/ 966 w 4147"/>
              <a:gd name="T29" fmla="*/ 1962 h 6220"/>
              <a:gd name="T30" fmla="*/ 1063 w 4147"/>
              <a:gd name="T31" fmla="*/ 2116 h 6220"/>
              <a:gd name="T32" fmla="*/ 1162 w 4147"/>
              <a:gd name="T33" fmla="*/ 2269 h 6220"/>
              <a:gd name="T34" fmla="*/ 1264 w 4147"/>
              <a:gd name="T35" fmla="*/ 2423 h 6220"/>
              <a:gd name="T36" fmla="*/ 1368 w 4147"/>
              <a:gd name="T37" fmla="*/ 2577 h 6220"/>
              <a:gd name="T38" fmla="*/ 1473 w 4147"/>
              <a:gd name="T39" fmla="*/ 2733 h 6220"/>
              <a:gd name="T40" fmla="*/ 1579 w 4147"/>
              <a:gd name="T41" fmla="*/ 2887 h 6220"/>
              <a:gd name="T42" fmla="*/ 1687 w 4147"/>
              <a:gd name="T43" fmla="*/ 3041 h 6220"/>
              <a:gd name="T44" fmla="*/ 1796 w 4147"/>
              <a:gd name="T45" fmla="*/ 3195 h 6220"/>
              <a:gd name="T46" fmla="*/ 1905 w 4147"/>
              <a:gd name="T47" fmla="*/ 3348 h 6220"/>
              <a:gd name="T48" fmla="*/ 2015 w 4147"/>
              <a:gd name="T49" fmla="*/ 3500 h 6220"/>
              <a:gd name="T50" fmla="*/ 2125 w 4147"/>
              <a:gd name="T51" fmla="*/ 3650 h 6220"/>
              <a:gd name="T52" fmla="*/ 2235 w 4147"/>
              <a:gd name="T53" fmla="*/ 3798 h 6220"/>
              <a:gd name="T54" fmla="*/ 2343 w 4147"/>
              <a:gd name="T55" fmla="*/ 3944 h 6220"/>
              <a:gd name="T56" fmla="*/ 2451 w 4147"/>
              <a:gd name="T57" fmla="*/ 4089 h 6220"/>
              <a:gd name="T58" fmla="*/ 2559 w 4147"/>
              <a:gd name="T59" fmla="*/ 4230 h 6220"/>
              <a:gd name="T60" fmla="*/ 2665 w 4147"/>
              <a:gd name="T61" fmla="*/ 4370 h 6220"/>
              <a:gd name="T62" fmla="*/ 2770 w 4147"/>
              <a:gd name="T63" fmla="*/ 4507 h 6220"/>
              <a:gd name="T64" fmla="*/ 2872 w 4147"/>
              <a:gd name="T65" fmla="*/ 4639 h 6220"/>
              <a:gd name="T66" fmla="*/ 2972 w 4147"/>
              <a:gd name="T67" fmla="*/ 4768 h 6220"/>
              <a:gd name="T68" fmla="*/ 3071 w 4147"/>
              <a:gd name="T69" fmla="*/ 4894 h 6220"/>
              <a:gd name="T70" fmla="*/ 3167 w 4147"/>
              <a:gd name="T71" fmla="*/ 5016 h 6220"/>
              <a:gd name="T72" fmla="*/ 3260 w 4147"/>
              <a:gd name="T73" fmla="*/ 5134 h 6220"/>
              <a:gd name="T74" fmla="*/ 3350 w 4147"/>
              <a:gd name="T75" fmla="*/ 5247 h 6220"/>
              <a:gd name="T76" fmla="*/ 3436 w 4147"/>
              <a:gd name="T77" fmla="*/ 5355 h 6220"/>
              <a:gd name="T78" fmla="*/ 3519 w 4147"/>
              <a:gd name="T79" fmla="*/ 5457 h 6220"/>
              <a:gd name="T80" fmla="*/ 3599 w 4147"/>
              <a:gd name="T81" fmla="*/ 5555 h 6220"/>
              <a:gd name="T82" fmla="*/ 3673 w 4147"/>
              <a:gd name="T83" fmla="*/ 5647 h 6220"/>
              <a:gd name="T84" fmla="*/ 3743 w 4147"/>
              <a:gd name="T85" fmla="*/ 5733 h 6220"/>
              <a:gd name="T86" fmla="*/ 3809 w 4147"/>
              <a:gd name="T87" fmla="*/ 5814 h 6220"/>
              <a:gd name="T88" fmla="*/ 3870 w 4147"/>
              <a:gd name="T89" fmla="*/ 5888 h 6220"/>
              <a:gd name="T90" fmla="*/ 3925 w 4147"/>
              <a:gd name="T91" fmla="*/ 5954 h 6220"/>
              <a:gd name="T92" fmla="*/ 3975 w 4147"/>
              <a:gd name="T93" fmla="*/ 6015 h 6220"/>
              <a:gd name="T94" fmla="*/ 4019 w 4147"/>
              <a:gd name="T95" fmla="*/ 6067 h 6220"/>
              <a:gd name="T96" fmla="*/ 4057 w 4147"/>
              <a:gd name="T97" fmla="*/ 6113 h 6220"/>
              <a:gd name="T98" fmla="*/ 4088 w 4147"/>
              <a:gd name="T99" fmla="*/ 6150 h 6220"/>
              <a:gd name="T100" fmla="*/ 4113 w 4147"/>
              <a:gd name="T101" fmla="*/ 6181 h 6220"/>
              <a:gd name="T102" fmla="*/ 4132 w 4147"/>
              <a:gd name="T103" fmla="*/ 6202 h 6220"/>
              <a:gd name="T104" fmla="*/ 4144 w 4147"/>
              <a:gd name="T105" fmla="*/ 6216 h 6220"/>
              <a:gd name="T106" fmla="*/ 4147 w 4147"/>
              <a:gd name="T107" fmla="*/ 6220 h 6220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4147"/>
              <a:gd name="T163" fmla="*/ 0 h 6220"/>
              <a:gd name="T164" fmla="*/ 4147 w 4147"/>
              <a:gd name="T165" fmla="*/ 6220 h 6220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4147" h="6220">
                <a:moveTo>
                  <a:pt x="0" y="0"/>
                </a:moveTo>
                <a:lnTo>
                  <a:pt x="10" y="35"/>
                </a:lnTo>
                <a:lnTo>
                  <a:pt x="20" y="72"/>
                </a:lnTo>
                <a:lnTo>
                  <a:pt x="31" y="108"/>
                </a:lnTo>
                <a:lnTo>
                  <a:pt x="42" y="146"/>
                </a:lnTo>
                <a:lnTo>
                  <a:pt x="53" y="183"/>
                </a:lnTo>
                <a:lnTo>
                  <a:pt x="67" y="222"/>
                </a:lnTo>
                <a:lnTo>
                  <a:pt x="79" y="260"/>
                </a:lnTo>
                <a:lnTo>
                  <a:pt x="94" y="300"/>
                </a:lnTo>
                <a:lnTo>
                  <a:pt x="109" y="340"/>
                </a:lnTo>
                <a:lnTo>
                  <a:pt x="124" y="380"/>
                </a:lnTo>
                <a:lnTo>
                  <a:pt x="140" y="421"/>
                </a:lnTo>
                <a:lnTo>
                  <a:pt x="157" y="463"/>
                </a:lnTo>
                <a:lnTo>
                  <a:pt x="174" y="504"/>
                </a:lnTo>
                <a:lnTo>
                  <a:pt x="192" y="546"/>
                </a:lnTo>
                <a:lnTo>
                  <a:pt x="211" y="589"/>
                </a:lnTo>
                <a:lnTo>
                  <a:pt x="231" y="631"/>
                </a:lnTo>
                <a:lnTo>
                  <a:pt x="249" y="675"/>
                </a:lnTo>
                <a:lnTo>
                  <a:pt x="270" y="719"/>
                </a:lnTo>
                <a:lnTo>
                  <a:pt x="291" y="763"/>
                </a:lnTo>
                <a:lnTo>
                  <a:pt x="312" y="808"/>
                </a:lnTo>
                <a:lnTo>
                  <a:pt x="335" y="852"/>
                </a:lnTo>
                <a:lnTo>
                  <a:pt x="357" y="897"/>
                </a:lnTo>
                <a:lnTo>
                  <a:pt x="380" y="943"/>
                </a:lnTo>
                <a:lnTo>
                  <a:pt x="404" y="989"/>
                </a:lnTo>
                <a:lnTo>
                  <a:pt x="428" y="1035"/>
                </a:lnTo>
                <a:lnTo>
                  <a:pt x="452" y="1082"/>
                </a:lnTo>
                <a:lnTo>
                  <a:pt x="477" y="1129"/>
                </a:lnTo>
                <a:lnTo>
                  <a:pt x="503" y="1176"/>
                </a:lnTo>
                <a:lnTo>
                  <a:pt x="529" y="1223"/>
                </a:lnTo>
                <a:lnTo>
                  <a:pt x="555" y="1270"/>
                </a:lnTo>
                <a:lnTo>
                  <a:pt x="582" y="1318"/>
                </a:lnTo>
                <a:lnTo>
                  <a:pt x="609" y="1367"/>
                </a:lnTo>
                <a:lnTo>
                  <a:pt x="636" y="1415"/>
                </a:lnTo>
                <a:lnTo>
                  <a:pt x="664" y="1464"/>
                </a:lnTo>
                <a:lnTo>
                  <a:pt x="693" y="1513"/>
                </a:lnTo>
                <a:lnTo>
                  <a:pt x="722" y="1562"/>
                </a:lnTo>
                <a:lnTo>
                  <a:pt x="752" y="1612"/>
                </a:lnTo>
                <a:lnTo>
                  <a:pt x="781" y="1661"/>
                </a:lnTo>
                <a:lnTo>
                  <a:pt x="811" y="1711"/>
                </a:lnTo>
                <a:lnTo>
                  <a:pt x="841" y="1761"/>
                </a:lnTo>
                <a:lnTo>
                  <a:pt x="873" y="1811"/>
                </a:lnTo>
                <a:lnTo>
                  <a:pt x="903" y="1861"/>
                </a:lnTo>
                <a:lnTo>
                  <a:pt x="934" y="1912"/>
                </a:lnTo>
                <a:lnTo>
                  <a:pt x="966" y="1962"/>
                </a:lnTo>
                <a:lnTo>
                  <a:pt x="999" y="2014"/>
                </a:lnTo>
                <a:lnTo>
                  <a:pt x="1031" y="2065"/>
                </a:lnTo>
                <a:lnTo>
                  <a:pt x="1063" y="2116"/>
                </a:lnTo>
                <a:lnTo>
                  <a:pt x="1096" y="2167"/>
                </a:lnTo>
                <a:lnTo>
                  <a:pt x="1129" y="2218"/>
                </a:lnTo>
                <a:lnTo>
                  <a:pt x="1162" y="2269"/>
                </a:lnTo>
                <a:lnTo>
                  <a:pt x="1197" y="2320"/>
                </a:lnTo>
                <a:lnTo>
                  <a:pt x="1230" y="2372"/>
                </a:lnTo>
                <a:lnTo>
                  <a:pt x="1264" y="2423"/>
                </a:lnTo>
                <a:lnTo>
                  <a:pt x="1299" y="2474"/>
                </a:lnTo>
                <a:lnTo>
                  <a:pt x="1333" y="2526"/>
                </a:lnTo>
                <a:lnTo>
                  <a:pt x="1368" y="2577"/>
                </a:lnTo>
                <a:lnTo>
                  <a:pt x="1403" y="2630"/>
                </a:lnTo>
                <a:lnTo>
                  <a:pt x="1437" y="2681"/>
                </a:lnTo>
                <a:lnTo>
                  <a:pt x="1473" y="2733"/>
                </a:lnTo>
                <a:lnTo>
                  <a:pt x="1508" y="2784"/>
                </a:lnTo>
                <a:lnTo>
                  <a:pt x="1544" y="2836"/>
                </a:lnTo>
                <a:lnTo>
                  <a:pt x="1579" y="2887"/>
                </a:lnTo>
                <a:lnTo>
                  <a:pt x="1616" y="2939"/>
                </a:lnTo>
                <a:lnTo>
                  <a:pt x="1651" y="2990"/>
                </a:lnTo>
                <a:lnTo>
                  <a:pt x="1687" y="3041"/>
                </a:lnTo>
                <a:lnTo>
                  <a:pt x="1724" y="3093"/>
                </a:lnTo>
                <a:lnTo>
                  <a:pt x="1759" y="3144"/>
                </a:lnTo>
                <a:lnTo>
                  <a:pt x="1796" y="3195"/>
                </a:lnTo>
                <a:lnTo>
                  <a:pt x="1832" y="3247"/>
                </a:lnTo>
                <a:lnTo>
                  <a:pt x="1869" y="3298"/>
                </a:lnTo>
                <a:lnTo>
                  <a:pt x="1905" y="3348"/>
                </a:lnTo>
                <a:lnTo>
                  <a:pt x="1942" y="3399"/>
                </a:lnTo>
                <a:lnTo>
                  <a:pt x="1978" y="3450"/>
                </a:lnTo>
                <a:lnTo>
                  <a:pt x="2015" y="3500"/>
                </a:lnTo>
                <a:lnTo>
                  <a:pt x="2051" y="3550"/>
                </a:lnTo>
                <a:lnTo>
                  <a:pt x="2089" y="3600"/>
                </a:lnTo>
                <a:lnTo>
                  <a:pt x="2125" y="3650"/>
                </a:lnTo>
                <a:lnTo>
                  <a:pt x="2162" y="3700"/>
                </a:lnTo>
                <a:lnTo>
                  <a:pt x="2198" y="3749"/>
                </a:lnTo>
                <a:lnTo>
                  <a:pt x="2235" y="3798"/>
                </a:lnTo>
                <a:lnTo>
                  <a:pt x="2271" y="3847"/>
                </a:lnTo>
                <a:lnTo>
                  <a:pt x="2307" y="3896"/>
                </a:lnTo>
                <a:lnTo>
                  <a:pt x="2343" y="3944"/>
                </a:lnTo>
                <a:lnTo>
                  <a:pt x="2379" y="3993"/>
                </a:lnTo>
                <a:lnTo>
                  <a:pt x="2416" y="4041"/>
                </a:lnTo>
                <a:lnTo>
                  <a:pt x="2451" y="4089"/>
                </a:lnTo>
                <a:lnTo>
                  <a:pt x="2488" y="4137"/>
                </a:lnTo>
                <a:lnTo>
                  <a:pt x="2523" y="4184"/>
                </a:lnTo>
                <a:lnTo>
                  <a:pt x="2559" y="4230"/>
                </a:lnTo>
                <a:lnTo>
                  <a:pt x="2595" y="4277"/>
                </a:lnTo>
                <a:lnTo>
                  <a:pt x="2631" y="4324"/>
                </a:lnTo>
                <a:lnTo>
                  <a:pt x="2665" y="4370"/>
                </a:lnTo>
                <a:lnTo>
                  <a:pt x="2700" y="4416"/>
                </a:lnTo>
                <a:lnTo>
                  <a:pt x="2735" y="4461"/>
                </a:lnTo>
                <a:lnTo>
                  <a:pt x="2770" y="4507"/>
                </a:lnTo>
                <a:lnTo>
                  <a:pt x="2805" y="4550"/>
                </a:lnTo>
                <a:lnTo>
                  <a:pt x="2839" y="4595"/>
                </a:lnTo>
                <a:lnTo>
                  <a:pt x="2872" y="4639"/>
                </a:lnTo>
                <a:lnTo>
                  <a:pt x="2907" y="4683"/>
                </a:lnTo>
                <a:lnTo>
                  <a:pt x="2940" y="4726"/>
                </a:lnTo>
                <a:lnTo>
                  <a:pt x="2972" y="4768"/>
                </a:lnTo>
                <a:lnTo>
                  <a:pt x="3006" y="4811"/>
                </a:lnTo>
                <a:lnTo>
                  <a:pt x="3038" y="4853"/>
                </a:lnTo>
                <a:lnTo>
                  <a:pt x="3071" y="4894"/>
                </a:lnTo>
                <a:lnTo>
                  <a:pt x="3104" y="4935"/>
                </a:lnTo>
                <a:lnTo>
                  <a:pt x="3135" y="4976"/>
                </a:lnTo>
                <a:lnTo>
                  <a:pt x="3167" y="5016"/>
                </a:lnTo>
                <a:lnTo>
                  <a:pt x="3198" y="5056"/>
                </a:lnTo>
                <a:lnTo>
                  <a:pt x="3230" y="5094"/>
                </a:lnTo>
                <a:lnTo>
                  <a:pt x="3260" y="5134"/>
                </a:lnTo>
                <a:lnTo>
                  <a:pt x="3290" y="5172"/>
                </a:lnTo>
                <a:lnTo>
                  <a:pt x="3320" y="5209"/>
                </a:lnTo>
                <a:lnTo>
                  <a:pt x="3350" y="5247"/>
                </a:lnTo>
                <a:lnTo>
                  <a:pt x="3379" y="5283"/>
                </a:lnTo>
                <a:lnTo>
                  <a:pt x="3408" y="5319"/>
                </a:lnTo>
                <a:lnTo>
                  <a:pt x="3436" y="5355"/>
                </a:lnTo>
                <a:lnTo>
                  <a:pt x="3464" y="5389"/>
                </a:lnTo>
                <a:lnTo>
                  <a:pt x="3492" y="5424"/>
                </a:lnTo>
                <a:lnTo>
                  <a:pt x="3519" y="5457"/>
                </a:lnTo>
                <a:lnTo>
                  <a:pt x="3547" y="5491"/>
                </a:lnTo>
                <a:lnTo>
                  <a:pt x="3573" y="5523"/>
                </a:lnTo>
                <a:lnTo>
                  <a:pt x="3599" y="5555"/>
                </a:lnTo>
                <a:lnTo>
                  <a:pt x="3624" y="5586"/>
                </a:lnTo>
                <a:lnTo>
                  <a:pt x="3649" y="5618"/>
                </a:lnTo>
                <a:lnTo>
                  <a:pt x="3673" y="5647"/>
                </a:lnTo>
                <a:lnTo>
                  <a:pt x="3697" y="5677"/>
                </a:lnTo>
                <a:lnTo>
                  <a:pt x="3721" y="5705"/>
                </a:lnTo>
                <a:lnTo>
                  <a:pt x="3743" y="5733"/>
                </a:lnTo>
                <a:lnTo>
                  <a:pt x="3765" y="5761"/>
                </a:lnTo>
                <a:lnTo>
                  <a:pt x="3787" y="5788"/>
                </a:lnTo>
                <a:lnTo>
                  <a:pt x="3809" y="5814"/>
                </a:lnTo>
                <a:lnTo>
                  <a:pt x="3830" y="5839"/>
                </a:lnTo>
                <a:lnTo>
                  <a:pt x="3850" y="5864"/>
                </a:lnTo>
                <a:lnTo>
                  <a:pt x="3870" y="5888"/>
                </a:lnTo>
                <a:lnTo>
                  <a:pt x="3888" y="5911"/>
                </a:lnTo>
                <a:lnTo>
                  <a:pt x="3907" y="5932"/>
                </a:lnTo>
                <a:lnTo>
                  <a:pt x="3925" y="5954"/>
                </a:lnTo>
                <a:lnTo>
                  <a:pt x="3943" y="5975"/>
                </a:lnTo>
                <a:lnTo>
                  <a:pt x="3959" y="5995"/>
                </a:lnTo>
                <a:lnTo>
                  <a:pt x="3975" y="6015"/>
                </a:lnTo>
                <a:lnTo>
                  <a:pt x="3990" y="6033"/>
                </a:lnTo>
                <a:lnTo>
                  <a:pt x="4005" y="6050"/>
                </a:lnTo>
                <a:lnTo>
                  <a:pt x="4019" y="6067"/>
                </a:lnTo>
                <a:lnTo>
                  <a:pt x="4032" y="6084"/>
                </a:lnTo>
                <a:lnTo>
                  <a:pt x="4045" y="6098"/>
                </a:lnTo>
                <a:lnTo>
                  <a:pt x="4057" y="6113"/>
                </a:lnTo>
                <a:lnTo>
                  <a:pt x="4069" y="6126"/>
                </a:lnTo>
                <a:lnTo>
                  <a:pt x="4079" y="6139"/>
                </a:lnTo>
                <a:lnTo>
                  <a:pt x="4088" y="6150"/>
                </a:lnTo>
                <a:lnTo>
                  <a:pt x="4098" y="6162"/>
                </a:lnTo>
                <a:lnTo>
                  <a:pt x="4106" y="6171"/>
                </a:lnTo>
                <a:lnTo>
                  <a:pt x="4113" y="6181"/>
                </a:lnTo>
                <a:lnTo>
                  <a:pt x="4121" y="6189"/>
                </a:lnTo>
                <a:lnTo>
                  <a:pt x="4127" y="6196"/>
                </a:lnTo>
                <a:lnTo>
                  <a:pt x="4132" y="6202"/>
                </a:lnTo>
                <a:lnTo>
                  <a:pt x="4136" y="6208"/>
                </a:lnTo>
                <a:lnTo>
                  <a:pt x="4141" y="6212"/>
                </a:lnTo>
                <a:lnTo>
                  <a:pt x="4144" y="6216"/>
                </a:lnTo>
                <a:lnTo>
                  <a:pt x="4146" y="6218"/>
                </a:lnTo>
                <a:lnTo>
                  <a:pt x="4147" y="6219"/>
                </a:lnTo>
                <a:lnTo>
                  <a:pt x="4147" y="6220"/>
                </a:lnTo>
              </a:path>
            </a:pathLst>
          </a:custGeom>
          <a:noFill/>
          <a:ln w="57150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en-US" sz="2800" b="1">
              <a:solidFill>
                <a:srgbClr val="010000"/>
              </a:solidFill>
            </a:endParaRPr>
          </a:p>
        </p:txBody>
      </p:sp>
      <p:sp>
        <p:nvSpPr>
          <p:cNvPr id="7172" name="Line 128"/>
          <p:cNvSpPr>
            <a:spLocks noChangeShapeType="1"/>
          </p:cNvSpPr>
          <p:nvPr/>
        </p:nvSpPr>
        <p:spPr bwMode="auto">
          <a:xfrm flipV="1">
            <a:off x="3178175" y="1204913"/>
            <a:ext cx="2859088" cy="2887662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en-US" sz="2800" b="1">
              <a:solidFill>
                <a:srgbClr val="010000"/>
              </a:solidFill>
            </a:endParaRPr>
          </a:p>
        </p:txBody>
      </p:sp>
      <p:sp>
        <p:nvSpPr>
          <p:cNvPr id="7181" name="Line 53"/>
          <p:cNvSpPr>
            <a:spLocks noChangeShapeType="1"/>
          </p:cNvSpPr>
          <p:nvPr/>
        </p:nvSpPr>
        <p:spPr bwMode="auto">
          <a:xfrm>
            <a:off x="4114800" y="3136900"/>
            <a:ext cx="0" cy="1090613"/>
          </a:xfrm>
          <a:prstGeom prst="line">
            <a:avLst/>
          </a:prstGeom>
          <a:noFill/>
          <a:ln w="31750" cap="rnd">
            <a:solidFill>
              <a:schemeClr val="bg2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en-US" sz="2800" b="1">
              <a:solidFill>
                <a:srgbClr val="010000"/>
              </a:solidFill>
            </a:endParaRPr>
          </a:p>
        </p:txBody>
      </p:sp>
      <p:sp>
        <p:nvSpPr>
          <p:cNvPr id="7176" name="Line 37"/>
          <p:cNvSpPr>
            <a:spLocks noChangeAspect="1" noChangeShapeType="1"/>
          </p:cNvSpPr>
          <p:nvPr/>
        </p:nvSpPr>
        <p:spPr bwMode="auto">
          <a:xfrm flipH="1">
            <a:off x="2579688" y="3125788"/>
            <a:ext cx="1530350" cy="0"/>
          </a:xfrm>
          <a:prstGeom prst="line">
            <a:avLst/>
          </a:prstGeom>
          <a:noFill/>
          <a:ln w="31750" cap="rnd">
            <a:solidFill>
              <a:schemeClr val="bg2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en-US" sz="2800" b="1">
              <a:solidFill>
                <a:srgbClr val="010000"/>
              </a:solidFill>
            </a:endParaRPr>
          </a:p>
        </p:txBody>
      </p:sp>
      <p:pic>
        <p:nvPicPr>
          <p:cNvPr id="7208" name="Picture 4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5219" y="795120"/>
            <a:ext cx="3944679" cy="997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sp>
        <p:nvSpPr>
          <p:cNvPr id="34" name="Rectangle 30"/>
          <p:cNvSpPr>
            <a:spLocks noChangeAspect="1" noChangeArrowheads="1"/>
          </p:cNvSpPr>
          <p:nvPr/>
        </p:nvSpPr>
        <p:spPr bwMode="auto">
          <a:xfrm>
            <a:off x="5334000" y="1279972"/>
            <a:ext cx="1695450" cy="5492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altLang="en-US" sz="1800" b="0" i="1" dirty="0">
              <a:solidFill>
                <a:srgbClr val="080808"/>
              </a:solidFill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1800" b="0" i="1" dirty="0">
                <a:solidFill>
                  <a:srgbClr val="080808"/>
                </a:solidFill>
              </a:rPr>
              <a:t>SRAS</a:t>
            </a:r>
            <a:endParaRPr kumimoji="0" lang="en-US" altLang="en-US" sz="1800" b="0" baseline="-25000" dirty="0">
              <a:solidFill>
                <a:srgbClr val="080808"/>
              </a:solidFill>
            </a:endParaRPr>
          </a:p>
        </p:txBody>
      </p:sp>
      <p:sp>
        <p:nvSpPr>
          <p:cNvPr id="35" name="Rectangle 7"/>
          <p:cNvSpPr>
            <a:spLocks noChangeAspect="1" noChangeArrowheads="1"/>
          </p:cNvSpPr>
          <p:nvPr/>
        </p:nvSpPr>
        <p:spPr bwMode="auto">
          <a:xfrm>
            <a:off x="3090863" y="1542240"/>
            <a:ext cx="623887" cy="274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1800" b="0" i="1" dirty="0">
                <a:solidFill>
                  <a:srgbClr val="080808"/>
                </a:solidFill>
              </a:rPr>
              <a:t>AD</a:t>
            </a:r>
            <a:endParaRPr kumimoji="0" lang="en-US" altLang="en-US" sz="1800" b="0" baseline="-25000" dirty="0">
              <a:solidFill>
                <a:srgbClr val="080808"/>
              </a:solidFill>
            </a:endParaRPr>
          </a:p>
        </p:txBody>
      </p:sp>
      <p:sp>
        <p:nvSpPr>
          <p:cNvPr id="36" name="Rectangle 22"/>
          <p:cNvSpPr>
            <a:spLocks noChangeArrowheads="1"/>
          </p:cNvSpPr>
          <p:nvPr/>
        </p:nvSpPr>
        <p:spPr bwMode="auto">
          <a:xfrm>
            <a:off x="3995738" y="4191003"/>
            <a:ext cx="2117725" cy="1200329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1800" b="0" i="1" dirty="0" smtClean="0">
                <a:solidFill>
                  <a:srgbClr val="080808"/>
                </a:solidFill>
              </a:rPr>
              <a:t>Y</a:t>
            </a:r>
            <a:r>
              <a:rPr kumimoji="0" lang="en-US" altLang="en-US" sz="1800" b="0" i="1" baseline="-25000" dirty="0" smtClean="0">
                <a:solidFill>
                  <a:srgbClr val="080808"/>
                </a:solidFill>
              </a:rPr>
              <a:t>1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altLang="en-US" sz="1800" b="0" i="1" baseline="-25000" dirty="0">
              <a:solidFill>
                <a:srgbClr val="080808"/>
              </a:solidFill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altLang="en-US" sz="1800" b="0" i="1" baseline="-25000" dirty="0" smtClean="0">
              <a:solidFill>
                <a:srgbClr val="080808"/>
              </a:solidFill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altLang="en-US" sz="1800" b="0" i="1" baseline="-25000" dirty="0">
              <a:solidFill>
                <a:srgbClr val="080808"/>
              </a:solidFill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altLang="en-US" sz="1800" b="0" i="1" baseline="-25000" dirty="0">
              <a:solidFill>
                <a:srgbClr val="080808"/>
              </a:solidFill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altLang="en-US" sz="1800" b="0" baseline="-25000" dirty="0">
              <a:solidFill>
                <a:srgbClr val="080808"/>
              </a:solidFill>
            </a:endParaRPr>
          </a:p>
        </p:txBody>
      </p:sp>
      <p:sp>
        <p:nvSpPr>
          <p:cNvPr id="37" name="Line 26"/>
          <p:cNvSpPr>
            <a:spLocks noChangeAspect="1" noChangeShapeType="1"/>
          </p:cNvSpPr>
          <p:nvPr/>
        </p:nvSpPr>
        <p:spPr bwMode="auto">
          <a:xfrm>
            <a:off x="2523017" y="4215921"/>
            <a:ext cx="3603625" cy="0"/>
          </a:xfrm>
          <a:prstGeom prst="line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en-US" sz="2800" b="1">
              <a:solidFill>
                <a:srgbClr val="010000"/>
              </a:solidFill>
            </a:endParaRPr>
          </a:p>
        </p:txBody>
      </p:sp>
      <p:sp>
        <p:nvSpPr>
          <p:cNvPr id="39" name="Rectangle 60"/>
          <p:cNvSpPr>
            <a:spLocks noChangeArrowheads="1"/>
          </p:cNvSpPr>
          <p:nvPr/>
        </p:nvSpPr>
        <p:spPr bwMode="auto">
          <a:xfrm>
            <a:off x="161926" y="5094309"/>
            <a:ext cx="8813800" cy="1090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080808"/>
              </a:buClr>
              <a:buFontTx/>
              <a:buChar char="•"/>
            </a:pPr>
            <a:r>
              <a:rPr lang="en-US" altLang="en-US" sz="1800" b="0" dirty="0">
                <a:solidFill>
                  <a:srgbClr val="080808"/>
                </a:solidFill>
                <a:cs typeface="Times New Roman" pitchFamily="18" charset="0"/>
              </a:rPr>
              <a:t>If households do not anticipate higher future taxes, </a:t>
            </a:r>
            <a:r>
              <a:rPr lang="en-US" altLang="en-US" sz="1800" b="0" dirty="0" smtClean="0">
                <a:solidFill>
                  <a:srgbClr val="080808"/>
                </a:solidFill>
                <a:cs typeface="Times New Roman" pitchFamily="18" charset="0"/>
              </a:rPr>
              <a:t>AD rises when </a:t>
            </a:r>
            <a:r>
              <a:rPr lang="en-US" altLang="en-US" sz="1800" dirty="0" smtClean="0">
                <a:solidFill>
                  <a:srgbClr val="FF0000"/>
                </a:solidFill>
                <a:cs typeface="Times New Roman" pitchFamily="18" charset="0"/>
              </a:rPr>
              <a:t>T is cut</a:t>
            </a:r>
            <a:r>
              <a:rPr lang="en-US" altLang="en-US" sz="1800" b="0" dirty="0" smtClean="0">
                <a:solidFill>
                  <a:srgbClr val="080808"/>
                </a:solidFill>
                <a:cs typeface="Times New Roman" pitchFamily="18" charset="0"/>
              </a:rPr>
              <a:t> or </a:t>
            </a:r>
            <a:r>
              <a:rPr lang="en-US" altLang="en-US" sz="1800" dirty="0" smtClean="0">
                <a:solidFill>
                  <a:srgbClr val="FF0000"/>
                </a:solidFill>
                <a:cs typeface="Times New Roman" pitchFamily="18" charset="0"/>
              </a:rPr>
              <a:t>G is raised</a:t>
            </a:r>
            <a:r>
              <a:rPr lang="en-US" altLang="en-US" sz="1800" b="0" dirty="0" smtClean="0">
                <a:solidFill>
                  <a:srgbClr val="080808"/>
                </a:solidFill>
                <a:cs typeface="Times New Roman" pitchFamily="18" charset="0"/>
              </a:rPr>
              <a:t>.</a:t>
            </a:r>
            <a:endParaRPr lang="en-US" altLang="en-US" sz="1800" b="0" dirty="0">
              <a:solidFill>
                <a:srgbClr val="080808"/>
              </a:solidFill>
              <a:cs typeface="Times New Roman" pitchFamily="18" charset="0"/>
            </a:endParaRPr>
          </a:p>
          <a:p>
            <a:pPr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080808"/>
              </a:buClr>
              <a:buFontTx/>
              <a:buChar char="•"/>
            </a:pPr>
            <a:endParaRPr lang="en-US" altLang="en-US" sz="400" b="0" dirty="0">
              <a:solidFill>
                <a:srgbClr val="080808"/>
              </a:solidFill>
              <a:cs typeface="Times New Roman" pitchFamily="18" charset="0"/>
            </a:endParaRPr>
          </a:p>
          <a:p>
            <a:pPr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080808"/>
              </a:buClr>
              <a:buFontTx/>
              <a:buChar char="•"/>
            </a:pPr>
            <a:r>
              <a:rPr lang="en-US" altLang="en-US" sz="1800" b="0" dirty="0" smtClean="0">
                <a:solidFill>
                  <a:srgbClr val="080808"/>
                </a:solidFill>
                <a:cs typeface="Times New Roman" pitchFamily="18" charset="0"/>
              </a:rPr>
              <a:t>If households </a:t>
            </a:r>
            <a:r>
              <a:rPr lang="en-US" altLang="en-US" sz="1800" b="0" dirty="0">
                <a:solidFill>
                  <a:srgbClr val="080808"/>
                </a:solidFill>
                <a:cs typeface="Times New Roman" pitchFamily="18" charset="0"/>
              </a:rPr>
              <a:t>fully anticipate higher future </a:t>
            </a:r>
            <a:r>
              <a:rPr lang="en-US" altLang="en-US" sz="1800" b="0" dirty="0" smtClean="0">
                <a:solidFill>
                  <a:srgbClr val="080808"/>
                </a:solidFill>
                <a:cs typeface="Times New Roman" pitchFamily="18" charset="0"/>
              </a:rPr>
              <a:t>taxes, the cut in T or hike in G are completely offset by households </a:t>
            </a:r>
            <a:r>
              <a:rPr lang="en-US" altLang="en-US" sz="1800" dirty="0" smtClean="0">
                <a:solidFill>
                  <a:srgbClr val="0000FF"/>
                </a:solidFill>
                <a:cs typeface="Times New Roman" pitchFamily="18" charset="0"/>
              </a:rPr>
              <a:t>expecting less future income</a:t>
            </a:r>
            <a:r>
              <a:rPr lang="en-US" altLang="en-US" sz="1800" b="0" dirty="0" smtClean="0">
                <a:solidFill>
                  <a:srgbClr val="080808"/>
                </a:solidFill>
                <a:cs typeface="Times New Roman" pitchFamily="18" charset="0"/>
              </a:rPr>
              <a:t> due to higher future taxes.</a:t>
            </a:r>
            <a:endParaRPr lang="en-US" altLang="en-US" sz="1800" b="0" dirty="0">
              <a:solidFill>
                <a:srgbClr val="080808"/>
              </a:solidFill>
              <a:cs typeface="Times New Roman" pitchFamily="18" charset="0"/>
            </a:endParaRPr>
          </a:p>
        </p:txBody>
      </p:sp>
      <p:sp>
        <p:nvSpPr>
          <p:cNvPr id="33" name="Rectangle 7"/>
          <p:cNvSpPr>
            <a:spLocks noChangeArrowheads="1"/>
          </p:cNvSpPr>
          <p:nvPr/>
        </p:nvSpPr>
        <p:spPr bwMode="auto">
          <a:xfrm>
            <a:off x="161925" y="161925"/>
            <a:ext cx="8813800" cy="52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algn="ctr" eaLnBrk="0" fontAlgn="base" hangingPunct="0">
              <a:lnSpc>
                <a:spcPct val="60000"/>
              </a:lnSpc>
              <a:spcBef>
                <a:spcPct val="20000"/>
              </a:spcBef>
              <a:spcAft>
                <a:spcPct val="0"/>
              </a:spcAft>
              <a:buClr>
                <a:srgbClr val="080808"/>
              </a:buClr>
            </a:pPr>
            <a:r>
              <a:rPr lang="en-US" altLang="en-US" dirty="0">
                <a:solidFill>
                  <a:srgbClr val="080808"/>
                </a:solidFill>
              </a:rPr>
              <a:t>Monetarist’s </a:t>
            </a:r>
            <a:r>
              <a:rPr lang="en-US" altLang="en-US" dirty="0" smtClean="0">
                <a:solidFill>
                  <a:srgbClr val="080808"/>
                </a:solidFill>
              </a:rPr>
              <a:t>take </a:t>
            </a:r>
            <a:r>
              <a:rPr lang="en-US" altLang="en-US" dirty="0">
                <a:solidFill>
                  <a:srgbClr val="080808"/>
                </a:solidFill>
              </a:rPr>
              <a:t>on Fiscal </a:t>
            </a:r>
            <a:r>
              <a:rPr lang="en-US" altLang="en-US" dirty="0" smtClean="0">
                <a:solidFill>
                  <a:srgbClr val="080808"/>
                </a:solidFill>
              </a:rPr>
              <a:t>Policy</a:t>
            </a:r>
            <a:endParaRPr lang="en-US" altLang="en-US" dirty="0">
              <a:solidFill>
                <a:srgbClr val="08080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5838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42775E-6 L 0.08819 -0.11723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10" y="-58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1"/>
          <p:cNvGrpSpPr>
            <a:grpSpLocks/>
          </p:cNvGrpSpPr>
          <p:nvPr/>
        </p:nvGrpSpPr>
        <p:grpSpPr bwMode="auto">
          <a:xfrm>
            <a:off x="3098800" y="1570038"/>
            <a:ext cx="2152650" cy="2722562"/>
            <a:chOff x="1952" y="1008"/>
            <a:chExt cx="1356" cy="1715"/>
          </a:xfrm>
        </p:grpSpPr>
        <p:sp>
          <p:nvSpPr>
            <p:cNvPr id="29734" name="Freeform 69"/>
            <p:cNvSpPr>
              <a:spLocks noChangeAspect="1"/>
            </p:cNvSpPr>
            <p:nvPr/>
          </p:nvSpPr>
          <p:spPr bwMode="auto">
            <a:xfrm>
              <a:off x="1952" y="1008"/>
              <a:ext cx="1088" cy="1632"/>
            </a:xfrm>
            <a:custGeom>
              <a:avLst/>
              <a:gdLst>
                <a:gd name="T0" fmla="*/ 20 w 4147"/>
                <a:gd name="T1" fmla="*/ 72 h 6220"/>
                <a:gd name="T2" fmla="*/ 53 w 4147"/>
                <a:gd name="T3" fmla="*/ 183 h 6220"/>
                <a:gd name="T4" fmla="*/ 94 w 4147"/>
                <a:gd name="T5" fmla="*/ 300 h 6220"/>
                <a:gd name="T6" fmla="*/ 140 w 4147"/>
                <a:gd name="T7" fmla="*/ 421 h 6220"/>
                <a:gd name="T8" fmla="*/ 192 w 4147"/>
                <a:gd name="T9" fmla="*/ 546 h 6220"/>
                <a:gd name="T10" fmla="*/ 249 w 4147"/>
                <a:gd name="T11" fmla="*/ 675 h 6220"/>
                <a:gd name="T12" fmla="*/ 312 w 4147"/>
                <a:gd name="T13" fmla="*/ 808 h 6220"/>
                <a:gd name="T14" fmla="*/ 380 w 4147"/>
                <a:gd name="T15" fmla="*/ 943 h 6220"/>
                <a:gd name="T16" fmla="*/ 452 w 4147"/>
                <a:gd name="T17" fmla="*/ 1082 h 6220"/>
                <a:gd name="T18" fmla="*/ 529 w 4147"/>
                <a:gd name="T19" fmla="*/ 1223 h 6220"/>
                <a:gd name="T20" fmla="*/ 609 w 4147"/>
                <a:gd name="T21" fmla="*/ 1367 h 6220"/>
                <a:gd name="T22" fmla="*/ 693 w 4147"/>
                <a:gd name="T23" fmla="*/ 1513 h 6220"/>
                <a:gd name="T24" fmla="*/ 781 w 4147"/>
                <a:gd name="T25" fmla="*/ 1661 h 6220"/>
                <a:gd name="T26" fmla="*/ 873 w 4147"/>
                <a:gd name="T27" fmla="*/ 1811 h 6220"/>
                <a:gd name="T28" fmla="*/ 966 w 4147"/>
                <a:gd name="T29" fmla="*/ 1962 h 6220"/>
                <a:gd name="T30" fmla="*/ 1063 w 4147"/>
                <a:gd name="T31" fmla="*/ 2116 h 6220"/>
                <a:gd name="T32" fmla="*/ 1162 w 4147"/>
                <a:gd name="T33" fmla="*/ 2269 h 6220"/>
                <a:gd name="T34" fmla="*/ 1264 w 4147"/>
                <a:gd name="T35" fmla="*/ 2423 h 6220"/>
                <a:gd name="T36" fmla="*/ 1368 w 4147"/>
                <a:gd name="T37" fmla="*/ 2577 h 6220"/>
                <a:gd name="T38" fmla="*/ 1473 w 4147"/>
                <a:gd name="T39" fmla="*/ 2733 h 6220"/>
                <a:gd name="T40" fmla="*/ 1579 w 4147"/>
                <a:gd name="T41" fmla="*/ 2887 h 6220"/>
                <a:gd name="T42" fmla="*/ 1687 w 4147"/>
                <a:gd name="T43" fmla="*/ 3041 h 6220"/>
                <a:gd name="T44" fmla="*/ 1796 w 4147"/>
                <a:gd name="T45" fmla="*/ 3195 h 6220"/>
                <a:gd name="T46" fmla="*/ 1905 w 4147"/>
                <a:gd name="T47" fmla="*/ 3348 h 6220"/>
                <a:gd name="T48" fmla="*/ 2015 w 4147"/>
                <a:gd name="T49" fmla="*/ 3500 h 6220"/>
                <a:gd name="T50" fmla="*/ 2125 w 4147"/>
                <a:gd name="T51" fmla="*/ 3650 h 6220"/>
                <a:gd name="T52" fmla="*/ 2235 w 4147"/>
                <a:gd name="T53" fmla="*/ 3798 h 6220"/>
                <a:gd name="T54" fmla="*/ 2343 w 4147"/>
                <a:gd name="T55" fmla="*/ 3944 h 6220"/>
                <a:gd name="T56" fmla="*/ 2451 w 4147"/>
                <a:gd name="T57" fmla="*/ 4089 h 6220"/>
                <a:gd name="T58" fmla="*/ 2559 w 4147"/>
                <a:gd name="T59" fmla="*/ 4230 h 6220"/>
                <a:gd name="T60" fmla="*/ 2665 w 4147"/>
                <a:gd name="T61" fmla="*/ 4370 h 6220"/>
                <a:gd name="T62" fmla="*/ 2770 w 4147"/>
                <a:gd name="T63" fmla="*/ 4507 h 6220"/>
                <a:gd name="T64" fmla="*/ 2872 w 4147"/>
                <a:gd name="T65" fmla="*/ 4639 h 6220"/>
                <a:gd name="T66" fmla="*/ 2972 w 4147"/>
                <a:gd name="T67" fmla="*/ 4768 h 6220"/>
                <a:gd name="T68" fmla="*/ 3071 w 4147"/>
                <a:gd name="T69" fmla="*/ 4894 h 6220"/>
                <a:gd name="T70" fmla="*/ 3167 w 4147"/>
                <a:gd name="T71" fmla="*/ 5016 h 6220"/>
                <a:gd name="T72" fmla="*/ 3260 w 4147"/>
                <a:gd name="T73" fmla="*/ 5134 h 6220"/>
                <a:gd name="T74" fmla="*/ 3350 w 4147"/>
                <a:gd name="T75" fmla="*/ 5247 h 6220"/>
                <a:gd name="T76" fmla="*/ 3436 w 4147"/>
                <a:gd name="T77" fmla="*/ 5355 h 6220"/>
                <a:gd name="T78" fmla="*/ 3519 w 4147"/>
                <a:gd name="T79" fmla="*/ 5457 h 6220"/>
                <a:gd name="T80" fmla="*/ 3599 w 4147"/>
                <a:gd name="T81" fmla="*/ 5555 h 6220"/>
                <a:gd name="T82" fmla="*/ 3673 w 4147"/>
                <a:gd name="T83" fmla="*/ 5647 h 6220"/>
                <a:gd name="T84" fmla="*/ 3743 w 4147"/>
                <a:gd name="T85" fmla="*/ 5733 h 6220"/>
                <a:gd name="T86" fmla="*/ 3809 w 4147"/>
                <a:gd name="T87" fmla="*/ 5814 h 6220"/>
                <a:gd name="T88" fmla="*/ 3870 w 4147"/>
                <a:gd name="T89" fmla="*/ 5888 h 6220"/>
                <a:gd name="T90" fmla="*/ 3925 w 4147"/>
                <a:gd name="T91" fmla="*/ 5954 h 6220"/>
                <a:gd name="T92" fmla="*/ 3975 w 4147"/>
                <a:gd name="T93" fmla="*/ 6015 h 6220"/>
                <a:gd name="T94" fmla="*/ 4019 w 4147"/>
                <a:gd name="T95" fmla="*/ 6067 h 6220"/>
                <a:gd name="T96" fmla="*/ 4057 w 4147"/>
                <a:gd name="T97" fmla="*/ 6113 h 6220"/>
                <a:gd name="T98" fmla="*/ 4088 w 4147"/>
                <a:gd name="T99" fmla="*/ 6150 h 6220"/>
                <a:gd name="T100" fmla="*/ 4113 w 4147"/>
                <a:gd name="T101" fmla="*/ 6181 h 6220"/>
                <a:gd name="T102" fmla="*/ 4132 w 4147"/>
                <a:gd name="T103" fmla="*/ 6202 h 6220"/>
                <a:gd name="T104" fmla="*/ 4144 w 4147"/>
                <a:gd name="T105" fmla="*/ 6216 h 6220"/>
                <a:gd name="T106" fmla="*/ 4147 w 4147"/>
                <a:gd name="T107" fmla="*/ 6220 h 6220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4147"/>
                <a:gd name="T163" fmla="*/ 0 h 6220"/>
                <a:gd name="T164" fmla="*/ 4147 w 4147"/>
                <a:gd name="T165" fmla="*/ 6220 h 6220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4147" h="6220">
                  <a:moveTo>
                    <a:pt x="0" y="0"/>
                  </a:moveTo>
                  <a:lnTo>
                    <a:pt x="10" y="35"/>
                  </a:lnTo>
                  <a:lnTo>
                    <a:pt x="20" y="72"/>
                  </a:lnTo>
                  <a:lnTo>
                    <a:pt x="31" y="108"/>
                  </a:lnTo>
                  <a:lnTo>
                    <a:pt x="42" y="146"/>
                  </a:lnTo>
                  <a:lnTo>
                    <a:pt x="53" y="183"/>
                  </a:lnTo>
                  <a:lnTo>
                    <a:pt x="67" y="222"/>
                  </a:lnTo>
                  <a:lnTo>
                    <a:pt x="79" y="260"/>
                  </a:lnTo>
                  <a:lnTo>
                    <a:pt x="94" y="300"/>
                  </a:lnTo>
                  <a:lnTo>
                    <a:pt x="109" y="340"/>
                  </a:lnTo>
                  <a:lnTo>
                    <a:pt x="124" y="380"/>
                  </a:lnTo>
                  <a:lnTo>
                    <a:pt x="140" y="421"/>
                  </a:lnTo>
                  <a:lnTo>
                    <a:pt x="157" y="463"/>
                  </a:lnTo>
                  <a:lnTo>
                    <a:pt x="174" y="504"/>
                  </a:lnTo>
                  <a:lnTo>
                    <a:pt x="192" y="546"/>
                  </a:lnTo>
                  <a:lnTo>
                    <a:pt x="211" y="589"/>
                  </a:lnTo>
                  <a:lnTo>
                    <a:pt x="231" y="631"/>
                  </a:lnTo>
                  <a:lnTo>
                    <a:pt x="249" y="675"/>
                  </a:lnTo>
                  <a:lnTo>
                    <a:pt x="270" y="719"/>
                  </a:lnTo>
                  <a:lnTo>
                    <a:pt x="291" y="763"/>
                  </a:lnTo>
                  <a:lnTo>
                    <a:pt x="312" y="808"/>
                  </a:lnTo>
                  <a:lnTo>
                    <a:pt x="335" y="852"/>
                  </a:lnTo>
                  <a:lnTo>
                    <a:pt x="357" y="897"/>
                  </a:lnTo>
                  <a:lnTo>
                    <a:pt x="380" y="943"/>
                  </a:lnTo>
                  <a:lnTo>
                    <a:pt x="404" y="989"/>
                  </a:lnTo>
                  <a:lnTo>
                    <a:pt x="428" y="1035"/>
                  </a:lnTo>
                  <a:lnTo>
                    <a:pt x="452" y="1082"/>
                  </a:lnTo>
                  <a:lnTo>
                    <a:pt x="477" y="1129"/>
                  </a:lnTo>
                  <a:lnTo>
                    <a:pt x="503" y="1176"/>
                  </a:lnTo>
                  <a:lnTo>
                    <a:pt x="529" y="1223"/>
                  </a:lnTo>
                  <a:lnTo>
                    <a:pt x="555" y="1270"/>
                  </a:lnTo>
                  <a:lnTo>
                    <a:pt x="582" y="1318"/>
                  </a:lnTo>
                  <a:lnTo>
                    <a:pt x="609" y="1367"/>
                  </a:lnTo>
                  <a:lnTo>
                    <a:pt x="636" y="1415"/>
                  </a:lnTo>
                  <a:lnTo>
                    <a:pt x="664" y="1464"/>
                  </a:lnTo>
                  <a:lnTo>
                    <a:pt x="693" y="1513"/>
                  </a:lnTo>
                  <a:lnTo>
                    <a:pt x="722" y="1562"/>
                  </a:lnTo>
                  <a:lnTo>
                    <a:pt x="752" y="1612"/>
                  </a:lnTo>
                  <a:lnTo>
                    <a:pt x="781" y="1661"/>
                  </a:lnTo>
                  <a:lnTo>
                    <a:pt x="811" y="1711"/>
                  </a:lnTo>
                  <a:lnTo>
                    <a:pt x="841" y="1761"/>
                  </a:lnTo>
                  <a:lnTo>
                    <a:pt x="873" y="1811"/>
                  </a:lnTo>
                  <a:lnTo>
                    <a:pt x="903" y="1861"/>
                  </a:lnTo>
                  <a:lnTo>
                    <a:pt x="934" y="1912"/>
                  </a:lnTo>
                  <a:lnTo>
                    <a:pt x="966" y="1962"/>
                  </a:lnTo>
                  <a:lnTo>
                    <a:pt x="999" y="2014"/>
                  </a:lnTo>
                  <a:lnTo>
                    <a:pt x="1031" y="2065"/>
                  </a:lnTo>
                  <a:lnTo>
                    <a:pt x="1063" y="2116"/>
                  </a:lnTo>
                  <a:lnTo>
                    <a:pt x="1096" y="2167"/>
                  </a:lnTo>
                  <a:lnTo>
                    <a:pt x="1129" y="2218"/>
                  </a:lnTo>
                  <a:lnTo>
                    <a:pt x="1162" y="2269"/>
                  </a:lnTo>
                  <a:lnTo>
                    <a:pt x="1197" y="2320"/>
                  </a:lnTo>
                  <a:lnTo>
                    <a:pt x="1230" y="2372"/>
                  </a:lnTo>
                  <a:lnTo>
                    <a:pt x="1264" y="2423"/>
                  </a:lnTo>
                  <a:lnTo>
                    <a:pt x="1299" y="2474"/>
                  </a:lnTo>
                  <a:lnTo>
                    <a:pt x="1333" y="2526"/>
                  </a:lnTo>
                  <a:lnTo>
                    <a:pt x="1368" y="2577"/>
                  </a:lnTo>
                  <a:lnTo>
                    <a:pt x="1403" y="2630"/>
                  </a:lnTo>
                  <a:lnTo>
                    <a:pt x="1437" y="2681"/>
                  </a:lnTo>
                  <a:lnTo>
                    <a:pt x="1473" y="2733"/>
                  </a:lnTo>
                  <a:lnTo>
                    <a:pt x="1508" y="2784"/>
                  </a:lnTo>
                  <a:lnTo>
                    <a:pt x="1544" y="2836"/>
                  </a:lnTo>
                  <a:lnTo>
                    <a:pt x="1579" y="2887"/>
                  </a:lnTo>
                  <a:lnTo>
                    <a:pt x="1616" y="2939"/>
                  </a:lnTo>
                  <a:lnTo>
                    <a:pt x="1651" y="2990"/>
                  </a:lnTo>
                  <a:lnTo>
                    <a:pt x="1687" y="3041"/>
                  </a:lnTo>
                  <a:lnTo>
                    <a:pt x="1724" y="3093"/>
                  </a:lnTo>
                  <a:lnTo>
                    <a:pt x="1759" y="3144"/>
                  </a:lnTo>
                  <a:lnTo>
                    <a:pt x="1796" y="3195"/>
                  </a:lnTo>
                  <a:lnTo>
                    <a:pt x="1832" y="3247"/>
                  </a:lnTo>
                  <a:lnTo>
                    <a:pt x="1869" y="3298"/>
                  </a:lnTo>
                  <a:lnTo>
                    <a:pt x="1905" y="3348"/>
                  </a:lnTo>
                  <a:lnTo>
                    <a:pt x="1942" y="3399"/>
                  </a:lnTo>
                  <a:lnTo>
                    <a:pt x="1978" y="3450"/>
                  </a:lnTo>
                  <a:lnTo>
                    <a:pt x="2015" y="3500"/>
                  </a:lnTo>
                  <a:lnTo>
                    <a:pt x="2051" y="3550"/>
                  </a:lnTo>
                  <a:lnTo>
                    <a:pt x="2089" y="3600"/>
                  </a:lnTo>
                  <a:lnTo>
                    <a:pt x="2125" y="3650"/>
                  </a:lnTo>
                  <a:lnTo>
                    <a:pt x="2162" y="3700"/>
                  </a:lnTo>
                  <a:lnTo>
                    <a:pt x="2198" y="3749"/>
                  </a:lnTo>
                  <a:lnTo>
                    <a:pt x="2235" y="3798"/>
                  </a:lnTo>
                  <a:lnTo>
                    <a:pt x="2271" y="3847"/>
                  </a:lnTo>
                  <a:lnTo>
                    <a:pt x="2307" y="3896"/>
                  </a:lnTo>
                  <a:lnTo>
                    <a:pt x="2343" y="3944"/>
                  </a:lnTo>
                  <a:lnTo>
                    <a:pt x="2379" y="3993"/>
                  </a:lnTo>
                  <a:lnTo>
                    <a:pt x="2416" y="4041"/>
                  </a:lnTo>
                  <a:lnTo>
                    <a:pt x="2451" y="4089"/>
                  </a:lnTo>
                  <a:lnTo>
                    <a:pt x="2488" y="4137"/>
                  </a:lnTo>
                  <a:lnTo>
                    <a:pt x="2523" y="4184"/>
                  </a:lnTo>
                  <a:lnTo>
                    <a:pt x="2559" y="4230"/>
                  </a:lnTo>
                  <a:lnTo>
                    <a:pt x="2595" y="4277"/>
                  </a:lnTo>
                  <a:lnTo>
                    <a:pt x="2631" y="4324"/>
                  </a:lnTo>
                  <a:lnTo>
                    <a:pt x="2665" y="4370"/>
                  </a:lnTo>
                  <a:lnTo>
                    <a:pt x="2700" y="4416"/>
                  </a:lnTo>
                  <a:lnTo>
                    <a:pt x="2735" y="4461"/>
                  </a:lnTo>
                  <a:lnTo>
                    <a:pt x="2770" y="4507"/>
                  </a:lnTo>
                  <a:lnTo>
                    <a:pt x="2805" y="4550"/>
                  </a:lnTo>
                  <a:lnTo>
                    <a:pt x="2839" y="4595"/>
                  </a:lnTo>
                  <a:lnTo>
                    <a:pt x="2872" y="4639"/>
                  </a:lnTo>
                  <a:lnTo>
                    <a:pt x="2907" y="4683"/>
                  </a:lnTo>
                  <a:lnTo>
                    <a:pt x="2940" y="4726"/>
                  </a:lnTo>
                  <a:lnTo>
                    <a:pt x="2972" y="4768"/>
                  </a:lnTo>
                  <a:lnTo>
                    <a:pt x="3006" y="4811"/>
                  </a:lnTo>
                  <a:lnTo>
                    <a:pt x="3038" y="4853"/>
                  </a:lnTo>
                  <a:lnTo>
                    <a:pt x="3071" y="4894"/>
                  </a:lnTo>
                  <a:lnTo>
                    <a:pt x="3104" y="4935"/>
                  </a:lnTo>
                  <a:lnTo>
                    <a:pt x="3135" y="4976"/>
                  </a:lnTo>
                  <a:lnTo>
                    <a:pt x="3167" y="5016"/>
                  </a:lnTo>
                  <a:lnTo>
                    <a:pt x="3198" y="5056"/>
                  </a:lnTo>
                  <a:lnTo>
                    <a:pt x="3230" y="5094"/>
                  </a:lnTo>
                  <a:lnTo>
                    <a:pt x="3260" y="5134"/>
                  </a:lnTo>
                  <a:lnTo>
                    <a:pt x="3290" y="5172"/>
                  </a:lnTo>
                  <a:lnTo>
                    <a:pt x="3320" y="5209"/>
                  </a:lnTo>
                  <a:lnTo>
                    <a:pt x="3350" y="5247"/>
                  </a:lnTo>
                  <a:lnTo>
                    <a:pt x="3379" y="5283"/>
                  </a:lnTo>
                  <a:lnTo>
                    <a:pt x="3408" y="5319"/>
                  </a:lnTo>
                  <a:lnTo>
                    <a:pt x="3436" y="5355"/>
                  </a:lnTo>
                  <a:lnTo>
                    <a:pt x="3464" y="5389"/>
                  </a:lnTo>
                  <a:lnTo>
                    <a:pt x="3492" y="5424"/>
                  </a:lnTo>
                  <a:lnTo>
                    <a:pt x="3519" y="5457"/>
                  </a:lnTo>
                  <a:lnTo>
                    <a:pt x="3547" y="5491"/>
                  </a:lnTo>
                  <a:lnTo>
                    <a:pt x="3573" y="5523"/>
                  </a:lnTo>
                  <a:lnTo>
                    <a:pt x="3599" y="5555"/>
                  </a:lnTo>
                  <a:lnTo>
                    <a:pt x="3624" y="5586"/>
                  </a:lnTo>
                  <a:lnTo>
                    <a:pt x="3649" y="5618"/>
                  </a:lnTo>
                  <a:lnTo>
                    <a:pt x="3673" y="5647"/>
                  </a:lnTo>
                  <a:lnTo>
                    <a:pt x="3697" y="5677"/>
                  </a:lnTo>
                  <a:lnTo>
                    <a:pt x="3721" y="5705"/>
                  </a:lnTo>
                  <a:lnTo>
                    <a:pt x="3743" y="5733"/>
                  </a:lnTo>
                  <a:lnTo>
                    <a:pt x="3765" y="5761"/>
                  </a:lnTo>
                  <a:lnTo>
                    <a:pt x="3787" y="5788"/>
                  </a:lnTo>
                  <a:lnTo>
                    <a:pt x="3809" y="5814"/>
                  </a:lnTo>
                  <a:lnTo>
                    <a:pt x="3830" y="5839"/>
                  </a:lnTo>
                  <a:lnTo>
                    <a:pt x="3850" y="5864"/>
                  </a:lnTo>
                  <a:lnTo>
                    <a:pt x="3870" y="5888"/>
                  </a:lnTo>
                  <a:lnTo>
                    <a:pt x="3888" y="5911"/>
                  </a:lnTo>
                  <a:lnTo>
                    <a:pt x="3907" y="5932"/>
                  </a:lnTo>
                  <a:lnTo>
                    <a:pt x="3925" y="5954"/>
                  </a:lnTo>
                  <a:lnTo>
                    <a:pt x="3943" y="5975"/>
                  </a:lnTo>
                  <a:lnTo>
                    <a:pt x="3959" y="5995"/>
                  </a:lnTo>
                  <a:lnTo>
                    <a:pt x="3975" y="6015"/>
                  </a:lnTo>
                  <a:lnTo>
                    <a:pt x="3990" y="6033"/>
                  </a:lnTo>
                  <a:lnTo>
                    <a:pt x="4005" y="6050"/>
                  </a:lnTo>
                  <a:lnTo>
                    <a:pt x="4019" y="6067"/>
                  </a:lnTo>
                  <a:lnTo>
                    <a:pt x="4032" y="6084"/>
                  </a:lnTo>
                  <a:lnTo>
                    <a:pt x="4045" y="6098"/>
                  </a:lnTo>
                  <a:lnTo>
                    <a:pt x="4057" y="6113"/>
                  </a:lnTo>
                  <a:lnTo>
                    <a:pt x="4069" y="6126"/>
                  </a:lnTo>
                  <a:lnTo>
                    <a:pt x="4079" y="6139"/>
                  </a:lnTo>
                  <a:lnTo>
                    <a:pt x="4088" y="6150"/>
                  </a:lnTo>
                  <a:lnTo>
                    <a:pt x="4098" y="6162"/>
                  </a:lnTo>
                  <a:lnTo>
                    <a:pt x="4106" y="6171"/>
                  </a:lnTo>
                  <a:lnTo>
                    <a:pt x="4113" y="6181"/>
                  </a:lnTo>
                  <a:lnTo>
                    <a:pt x="4121" y="6189"/>
                  </a:lnTo>
                  <a:lnTo>
                    <a:pt x="4127" y="6196"/>
                  </a:lnTo>
                  <a:lnTo>
                    <a:pt x="4132" y="6202"/>
                  </a:lnTo>
                  <a:lnTo>
                    <a:pt x="4136" y="6208"/>
                  </a:lnTo>
                  <a:lnTo>
                    <a:pt x="4141" y="6212"/>
                  </a:lnTo>
                  <a:lnTo>
                    <a:pt x="4144" y="6216"/>
                  </a:lnTo>
                  <a:lnTo>
                    <a:pt x="4146" y="6218"/>
                  </a:lnTo>
                  <a:lnTo>
                    <a:pt x="4147" y="6219"/>
                  </a:lnTo>
                  <a:lnTo>
                    <a:pt x="4147" y="6220"/>
                  </a:lnTo>
                </a:path>
              </a:pathLst>
            </a:custGeom>
            <a:noFill/>
            <a:ln w="57150" cmpd="sng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kumimoji="1" lang="en-US" sz="2800" b="1">
                <a:solidFill>
                  <a:srgbClr val="0000FF"/>
                </a:solidFill>
              </a:endParaRPr>
            </a:p>
          </p:txBody>
        </p:sp>
        <p:sp>
          <p:nvSpPr>
            <p:cNvPr id="29735" name="Rectangle 70"/>
            <p:cNvSpPr>
              <a:spLocks noChangeAspect="1" noChangeArrowheads="1"/>
            </p:cNvSpPr>
            <p:nvPr/>
          </p:nvSpPr>
          <p:spPr bwMode="auto">
            <a:xfrm>
              <a:off x="3033" y="2550"/>
              <a:ext cx="275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1pPr>
              <a:lvl2pPr marL="742950" indent="-285750"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2pPr>
              <a:lvl3pPr marL="1143000" indent="-228600"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3pPr>
              <a:lvl4pPr marL="1600200" indent="-228600"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4pPr>
              <a:lvl5pPr marL="2057400" indent="-228600"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kumimoji="0" lang="en-US" altLang="en-US" sz="1800" b="0" i="1">
                  <a:solidFill>
                    <a:srgbClr val="FF0000"/>
                  </a:solidFill>
                </a:rPr>
                <a:t> D</a:t>
              </a:r>
              <a:r>
                <a:rPr kumimoji="0" lang="en-US" altLang="en-US" sz="1800" b="0" i="1" baseline="-25000">
                  <a:solidFill>
                    <a:srgbClr val="FF0000"/>
                  </a:solidFill>
                </a:rPr>
                <a:t>2</a:t>
              </a:r>
              <a:endParaRPr kumimoji="0" lang="en-US" altLang="en-US" sz="1800" b="0" baseline="-25000">
                <a:solidFill>
                  <a:srgbClr val="FF0000"/>
                </a:solidFill>
              </a:endParaRPr>
            </a:p>
          </p:txBody>
        </p:sp>
      </p:grpSp>
      <p:grpSp>
        <p:nvGrpSpPr>
          <p:cNvPr id="3" name="Group 65"/>
          <p:cNvGrpSpPr>
            <a:grpSpLocks/>
          </p:cNvGrpSpPr>
          <p:nvPr/>
        </p:nvGrpSpPr>
        <p:grpSpPr bwMode="auto">
          <a:xfrm>
            <a:off x="2917825" y="1331913"/>
            <a:ext cx="2108200" cy="2382837"/>
            <a:chOff x="1973" y="849"/>
            <a:chExt cx="1328" cy="1501"/>
          </a:xfrm>
        </p:grpSpPr>
        <p:sp>
          <p:nvSpPr>
            <p:cNvPr id="29732" name="Freeform 63"/>
            <p:cNvSpPr>
              <a:spLocks noChangeAspect="1"/>
            </p:cNvSpPr>
            <p:nvPr/>
          </p:nvSpPr>
          <p:spPr bwMode="auto">
            <a:xfrm>
              <a:off x="1973" y="1028"/>
              <a:ext cx="1234" cy="1322"/>
            </a:xfrm>
            <a:custGeom>
              <a:avLst/>
              <a:gdLst>
                <a:gd name="T0" fmla="*/ 82 w 4625"/>
                <a:gd name="T1" fmla="*/ 4897 h 4959"/>
                <a:gd name="T2" fmla="*/ 205 w 4625"/>
                <a:gd name="T3" fmla="*/ 4803 h 4959"/>
                <a:gd name="T4" fmla="*/ 328 w 4625"/>
                <a:gd name="T5" fmla="*/ 4706 h 4959"/>
                <a:gd name="T6" fmla="*/ 451 w 4625"/>
                <a:gd name="T7" fmla="*/ 4607 h 4959"/>
                <a:gd name="T8" fmla="*/ 573 w 4625"/>
                <a:gd name="T9" fmla="*/ 4506 h 4959"/>
                <a:gd name="T10" fmla="*/ 695 w 4625"/>
                <a:gd name="T11" fmla="*/ 4403 h 4959"/>
                <a:gd name="T12" fmla="*/ 817 w 4625"/>
                <a:gd name="T13" fmla="*/ 4298 h 4959"/>
                <a:gd name="T14" fmla="*/ 938 w 4625"/>
                <a:gd name="T15" fmla="*/ 4190 h 4959"/>
                <a:gd name="T16" fmla="*/ 1058 w 4625"/>
                <a:gd name="T17" fmla="*/ 4081 h 4959"/>
                <a:gd name="T18" fmla="*/ 1179 w 4625"/>
                <a:gd name="T19" fmla="*/ 3970 h 4959"/>
                <a:gd name="T20" fmla="*/ 1298 w 4625"/>
                <a:gd name="T21" fmla="*/ 3858 h 4959"/>
                <a:gd name="T22" fmla="*/ 1416 w 4625"/>
                <a:gd name="T23" fmla="*/ 3745 h 4959"/>
                <a:gd name="T24" fmla="*/ 1533 w 4625"/>
                <a:gd name="T25" fmla="*/ 3630 h 4959"/>
                <a:gd name="T26" fmla="*/ 1650 w 4625"/>
                <a:gd name="T27" fmla="*/ 3515 h 4959"/>
                <a:gd name="T28" fmla="*/ 1765 w 4625"/>
                <a:gd name="T29" fmla="*/ 3399 h 4959"/>
                <a:gd name="T30" fmla="*/ 1880 w 4625"/>
                <a:gd name="T31" fmla="*/ 3282 h 4959"/>
                <a:gd name="T32" fmla="*/ 1992 w 4625"/>
                <a:gd name="T33" fmla="*/ 3166 h 4959"/>
                <a:gd name="T34" fmla="*/ 2104 w 4625"/>
                <a:gd name="T35" fmla="*/ 3048 h 4959"/>
                <a:gd name="T36" fmla="*/ 2216 w 4625"/>
                <a:gd name="T37" fmla="*/ 2930 h 4959"/>
                <a:gd name="T38" fmla="*/ 2325 w 4625"/>
                <a:gd name="T39" fmla="*/ 2812 h 4959"/>
                <a:gd name="T40" fmla="*/ 2434 w 4625"/>
                <a:gd name="T41" fmla="*/ 2694 h 4959"/>
                <a:gd name="T42" fmla="*/ 2540 w 4625"/>
                <a:gd name="T43" fmla="*/ 2575 h 4959"/>
                <a:gd name="T44" fmla="*/ 2645 w 4625"/>
                <a:gd name="T45" fmla="*/ 2457 h 4959"/>
                <a:gd name="T46" fmla="*/ 2750 w 4625"/>
                <a:gd name="T47" fmla="*/ 2340 h 4959"/>
                <a:gd name="T48" fmla="*/ 2852 w 4625"/>
                <a:gd name="T49" fmla="*/ 2223 h 4959"/>
                <a:gd name="T50" fmla="*/ 2952 w 4625"/>
                <a:gd name="T51" fmla="*/ 2107 h 4959"/>
                <a:gd name="T52" fmla="*/ 3051 w 4625"/>
                <a:gd name="T53" fmla="*/ 1992 h 4959"/>
                <a:gd name="T54" fmla="*/ 3148 w 4625"/>
                <a:gd name="T55" fmla="*/ 1878 h 4959"/>
                <a:gd name="T56" fmla="*/ 3242 w 4625"/>
                <a:gd name="T57" fmla="*/ 1765 h 4959"/>
                <a:gd name="T58" fmla="*/ 3336 w 4625"/>
                <a:gd name="T59" fmla="*/ 1655 h 4959"/>
                <a:gd name="T60" fmla="*/ 3426 w 4625"/>
                <a:gd name="T61" fmla="*/ 1544 h 4959"/>
                <a:gd name="T62" fmla="*/ 3516 w 4625"/>
                <a:gd name="T63" fmla="*/ 1435 h 4959"/>
                <a:gd name="T64" fmla="*/ 3602 w 4625"/>
                <a:gd name="T65" fmla="*/ 1329 h 4959"/>
                <a:gd name="T66" fmla="*/ 3686 w 4625"/>
                <a:gd name="T67" fmla="*/ 1225 h 4959"/>
                <a:gd name="T68" fmla="*/ 3768 w 4625"/>
                <a:gd name="T69" fmla="*/ 1121 h 4959"/>
                <a:gd name="T70" fmla="*/ 3848 w 4625"/>
                <a:gd name="T71" fmla="*/ 1021 h 4959"/>
                <a:gd name="T72" fmla="*/ 3925 w 4625"/>
                <a:gd name="T73" fmla="*/ 923 h 4959"/>
                <a:gd name="T74" fmla="*/ 4000 w 4625"/>
                <a:gd name="T75" fmla="*/ 828 h 4959"/>
                <a:gd name="T76" fmla="*/ 4072 w 4625"/>
                <a:gd name="T77" fmla="*/ 735 h 4959"/>
                <a:gd name="T78" fmla="*/ 4142 w 4625"/>
                <a:gd name="T79" fmla="*/ 645 h 4959"/>
                <a:gd name="T80" fmla="*/ 4209 w 4625"/>
                <a:gd name="T81" fmla="*/ 557 h 4959"/>
                <a:gd name="T82" fmla="*/ 4273 w 4625"/>
                <a:gd name="T83" fmla="*/ 472 h 4959"/>
                <a:gd name="T84" fmla="*/ 4334 w 4625"/>
                <a:gd name="T85" fmla="*/ 391 h 4959"/>
                <a:gd name="T86" fmla="*/ 4392 w 4625"/>
                <a:gd name="T87" fmla="*/ 314 h 4959"/>
                <a:gd name="T88" fmla="*/ 4447 w 4625"/>
                <a:gd name="T89" fmla="*/ 239 h 4959"/>
                <a:gd name="T90" fmla="*/ 4501 w 4625"/>
                <a:gd name="T91" fmla="*/ 169 h 4959"/>
                <a:gd name="T92" fmla="*/ 4550 w 4625"/>
                <a:gd name="T93" fmla="*/ 102 h 4959"/>
                <a:gd name="T94" fmla="*/ 4595 w 4625"/>
                <a:gd name="T95" fmla="*/ 39 h 4959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4625"/>
                <a:gd name="T145" fmla="*/ 0 h 4959"/>
                <a:gd name="T146" fmla="*/ 4625 w 4625"/>
                <a:gd name="T147" fmla="*/ 4959 h 4959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4625" h="4959">
                  <a:moveTo>
                    <a:pt x="0" y="4959"/>
                  </a:moveTo>
                  <a:lnTo>
                    <a:pt x="40" y="4928"/>
                  </a:lnTo>
                  <a:lnTo>
                    <a:pt x="82" y="4897"/>
                  </a:lnTo>
                  <a:lnTo>
                    <a:pt x="122" y="4866"/>
                  </a:lnTo>
                  <a:lnTo>
                    <a:pt x="164" y="4835"/>
                  </a:lnTo>
                  <a:lnTo>
                    <a:pt x="205" y="4803"/>
                  </a:lnTo>
                  <a:lnTo>
                    <a:pt x="246" y="4771"/>
                  </a:lnTo>
                  <a:lnTo>
                    <a:pt x="287" y="4739"/>
                  </a:lnTo>
                  <a:lnTo>
                    <a:pt x="328" y="4706"/>
                  </a:lnTo>
                  <a:lnTo>
                    <a:pt x="369" y="4673"/>
                  </a:lnTo>
                  <a:lnTo>
                    <a:pt x="409" y="4640"/>
                  </a:lnTo>
                  <a:lnTo>
                    <a:pt x="451" y="4607"/>
                  </a:lnTo>
                  <a:lnTo>
                    <a:pt x="491" y="4574"/>
                  </a:lnTo>
                  <a:lnTo>
                    <a:pt x="532" y="4540"/>
                  </a:lnTo>
                  <a:lnTo>
                    <a:pt x="573" y="4506"/>
                  </a:lnTo>
                  <a:lnTo>
                    <a:pt x="614" y="4472"/>
                  </a:lnTo>
                  <a:lnTo>
                    <a:pt x="654" y="4437"/>
                  </a:lnTo>
                  <a:lnTo>
                    <a:pt x="695" y="4403"/>
                  </a:lnTo>
                  <a:lnTo>
                    <a:pt x="736" y="4368"/>
                  </a:lnTo>
                  <a:lnTo>
                    <a:pt x="776" y="4333"/>
                  </a:lnTo>
                  <a:lnTo>
                    <a:pt x="817" y="4298"/>
                  </a:lnTo>
                  <a:lnTo>
                    <a:pt x="857" y="4261"/>
                  </a:lnTo>
                  <a:lnTo>
                    <a:pt x="898" y="4226"/>
                  </a:lnTo>
                  <a:lnTo>
                    <a:pt x="938" y="4190"/>
                  </a:lnTo>
                  <a:lnTo>
                    <a:pt x="978" y="4154"/>
                  </a:lnTo>
                  <a:lnTo>
                    <a:pt x="1018" y="4118"/>
                  </a:lnTo>
                  <a:lnTo>
                    <a:pt x="1058" y="4081"/>
                  </a:lnTo>
                  <a:lnTo>
                    <a:pt x="1098" y="4044"/>
                  </a:lnTo>
                  <a:lnTo>
                    <a:pt x="1138" y="4007"/>
                  </a:lnTo>
                  <a:lnTo>
                    <a:pt x="1179" y="3970"/>
                  </a:lnTo>
                  <a:lnTo>
                    <a:pt x="1218" y="3933"/>
                  </a:lnTo>
                  <a:lnTo>
                    <a:pt x="1257" y="3895"/>
                  </a:lnTo>
                  <a:lnTo>
                    <a:pt x="1298" y="3858"/>
                  </a:lnTo>
                  <a:lnTo>
                    <a:pt x="1337" y="3821"/>
                  </a:lnTo>
                  <a:lnTo>
                    <a:pt x="1376" y="3782"/>
                  </a:lnTo>
                  <a:lnTo>
                    <a:pt x="1416" y="3745"/>
                  </a:lnTo>
                  <a:lnTo>
                    <a:pt x="1455" y="3707"/>
                  </a:lnTo>
                  <a:lnTo>
                    <a:pt x="1493" y="3669"/>
                  </a:lnTo>
                  <a:lnTo>
                    <a:pt x="1533" y="3630"/>
                  </a:lnTo>
                  <a:lnTo>
                    <a:pt x="1572" y="3592"/>
                  </a:lnTo>
                  <a:lnTo>
                    <a:pt x="1610" y="3554"/>
                  </a:lnTo>
                  <a:lnTo>
                    <a:pt x="1650" y="3515"/>
                  </a:lnTo>
                  <a:lnTo>
                    <a:pt x="1688" y="3477"/>
                  </a:lnTo>
                  <a:lnTo>
                    <a:pt x="1726" y="3438"/>
                  </a:lnTo>
                  <a:lnTo>
                    <a:pt x="1765" y="3399"/>
                  </a:lnTo>
                  <a:lnTo>
                    <a:pt x="1803" y="3360"/>
                  </a:lnTo>
                  <a:lnTo>
                    <a:pt x="1841" y="3322"/>
                  </a:lnTo>
                  <a:lnTo>
                    <a:pt x="1880" y="3282"/>
                  </a:lnTo>
                  <a:lnTo>
                    <a:pt x="1918" y="3244"/>
                  </a:lnTo>
                  <a:lnTo>
                    <a:pt x="1955" y="3204"/>
                  </a:lnTo>
                  <a:lnTo>
                    <a:pt x="1992" y="3166"/>
                  </a:lnTo>
                  <a:lnTo>
                    <a:pt x="2030" y="3127"/>
                  </a:lnTo>
                  <a:lnTo>
                    <a:pt x="2067" y="3087"/>
                  </a:lnTo>
                  <a:lnTo>
                    <a:pt x="2104" y="3048"/>
                  </a:lnTo>
                  <a:lnTo>
                    <a:pt x="2141" y="3009"/>
                  </a:lnTo>
                  <a:lnTo>
                    <a:pt x="2178" y="2969"/>
                  </a:lnTo>
                  <a:lnTo>
                    <a:pt x="2216" y="2930"/>
                  </a:lnTo>
                  <a:lnTo>
                    <a:pt x="2252" y="2890"/>
                  </a:lnTo>
                  <a:lnTo>
                    <a:pt x="2289" y="2851"/>
                  </a:lnTo>
                  <a:lnTo>
                    <a:pt x="2325" y="2812"/>
                  </a:lnTo>
                  <a:lnTo>
                    <a:pt x="2361" y="2772"/>
                  </a:lnTo>
                  <a:lnTo>
                    <a:pt x="2398" y="2733"/>
                  </a:lnTo>
                  <a:lnTo>
                    <a:pt x="2434" y="2694"/>
                  </a:lnTo>
                  <a:lnTo>
                    <a:pt x="2469" y="2654"/>
                  </a:lnTo>
                  <a:lnTo>
                    <a:pt x="2505" y="2615"/>
                  </a:lnTo>
                  <a:lnTo>
                    <a:pt x="2540" y="2575"/>
                  </a:lnTo>
                  <a:lnTo>
                    <a:pt x="2575" y="2536"/>
                  </a:lnTo>
                  <a:lnTo>
                    <a:pt x="2610" y="2497"/>
                  </a:lnTo>
                  <a:lnTo>
                    <a:pt x="2645" y="2457"/>
                  </a:lnTo>
                  <a:lnTo>
                    <a:pt x="2681" y="2418"/>
                  </a:lnTo>
                  <a:lnTo>
                    <a:pt x="2715" y="2380"/>
                  </a:lnTo>
                  <a:lnTo>
                    <a:pt x="2750" y="2340"/>
                  </a:lnTo>
                  <a:lnTo>
                    <a:pt x="2784" y="2301"/>
                  </a:lnTo>
                  <a:lnTo>
                    <a:pt x="2818" y="2262"/>
                  </a:lnTo>
                  <a:lnTo>
                    <a:pt x="2852" y="2223"/>
                  </a:lnTo>
                  <a:lnTo>
                    <a:pt x="2885" y="2185"/>
                  </a:lnTo>
                  <a:lnTo>
                    <a:pt x="2919" y="2146"/>
                  </a:lnTo>
                  <a:lnTo>
                    <a:pt x="2952" y="2107"/>
                  </a:lnTo>
                  <a:lnTo>
                    <a:pt x="2985" y="2069"/>
                  </a:lnTo>
                  <a:lnTo>
                    <a:pt x="3018" y="2030"/>
                  </a:lnTo>
                  <a:lnTo>
                    <a:pt x="3051" y="1992"/>
                  </a:lnTo>
                  <a:lnTo>
                    <a:pt x="3083" y="1955"/>
                  </a:lnTo>
                  <a:lnTo>
                    <a:pt x="3116" y="1917"/>
                  </a:lnTo>
                  <a:lnTo>
                    <a:pt x="3148" y="1878"/>
                  </a:lnTo>
                  <a:lnTo>
                    <a:pt x="3179" y="1841"/>
                  </a:lnTo>
                  <a:lnTo>
                    <a:pt x="3211" y="1804"/>
                  </a:lnTo>
                  <a:lnTo>
                    <a:pt x="3242" y="1765"/>
                  </a:lnTo>
                  <a:lnTo>
                    <a:pt x="3274" y="1728"/>
                  </a:lnTo>
                  <a:lnTo>
                    <a:pt x="3305" y="1691"/>
                  </a:lnTo>
                  <a:lnTo>
                    <a:pt x="3336" y="1655"/>
                  </a:lnTo>
                  <a:lnTo>
                    <a:pt x="3366" y="1617"/>
                  </a:lnTo>
                  <a:lnTo>
                    <a:pt x="3396" y="1581"/>
                  </a:lnTo>
                  <a:lnTo>
                    <a:pt x="3426" y="1544"/>
                  </a:lnTo>
                  <a:lnTo>
                    <a:pt x="3456" y="1508"/>
                  </a:lnTo>
                  <a:lnTo>
                    <a:pt x="3486" y="1472"/>
                  </a:lnTo>
                  <a:lnTo>
                    <a:pt x="3516" y="1435"/>
                  </a:lnTo>
                  <a:lnTo>
                    <a:pt x="3544" y="1400"/>
                  </a:lnTo>
                  <a:lnTo>
                    <a:pt x="3573" y="1365"/>
                  </a:lnTo>
                  <a:lnTo>
                    <a:pt x="3602" y="1329"/>
                  </a:lnTo>
                  <a:lnTo>
                    <a:pt x="3630" y="1294"/>
                  </a:lnTo>
                  <a:lnTo>
                    <a:pt x="3658" y="1260"/>
                  </a:lnTo>
                  <a:lnTo>
                    <a:pt x="3686" y="1225"/>
                  </a:lnTo>
                  <a:lnTo>
                    <a:pt x="3713" y="1191"/>
                  </a:lnTo>
                  <a:lnTo>
                    <a:pt x="3741" y="1155"/>
                  </a:lnTo>
                  <a:lnTo>
                    <a:pt x="3768" y="1121"/>
                  </a:lnTo>
                  <a:lnTo>
                    <a:pt x="3795" y="1088"/>
                  </a:lnTo>
                  <a:lnTo>
                    <a:pt x="3822" y="1054"/>
                  </a:lnTo>
                  <a:lnTo>
                    <a:pt x="3848" y="1021"/>
                  </a:lnTo>
                  <a:lnTo>
                    <a:pt x="3874" y="988"/>
                  </a:lnTo>
                  <a:lnTo>
                    <a:pt x="3900" y="955"/>
                  </a:lnTo>
                  <a:lnTo>
                    <a:pt x="3925" y="923"/>
                  </a:lnTo>
                  <a:lnTo>
                    <a:pt x="3951" y="891"/>
                  </a:lnTo>
                  <a:lnTo>
                    <a:pt x="3975" y="860"/>
                  </a:lnTo>
                  <a:lnTo>
                    <a:pt x="4000" y="828"/>
                  </a:lnTo>
                  <a:lnTo>
                    <a:pt x="4024" y="797"/>
                  </a:lnTo>
                  <a:lnTo>
                    <a:pt x="4049" y="765"/>
                  </a:lnTo>
                  <a:lnTo>
                    <a:pt x="4072" y="735"/>
                  </a:lnTo>
                  <a:lnTo>
                    <a:pt x="4095" y="704"/>
                  </a:lnTo>
                  <a:lnTo>
                    <a:pt x="4119" y="674"/>
                  </a:lnTo>
                  <a:lnTo>
                    <a:pt x="4142" y="645"/>
                  </a:lnTo>
                  <a:lnTo>
                    <a:pt x="4164" y="615"/>
                  </a:lnTo>
                  <a:lnTo>
                    <a:pt x="4187" y="586"/>
                  </a:lnTo>
                  <a:lnTo>
                    <a:pt x="4209" y="557"/>
                  </a:lnTo>
                  <a:lnTo>
                    <a:pt x="4230" y="529"/>
                  </a:lnTo>
                  <a:lnTo>
                    <a:pt x="4252" y="501"/>
                  </a:lnTo>
                  <a:lnTo>
                    <a:pt x="4273" y="472"/>
                  </a:lnTo>
                  <a:lnTo>
                    <a:pt x="4293" y="445"/>
                  </a:lnTo>
                  <a:lnTo>
                    <a:pt x="4314" y="418"/>
                  </a:lnTo>
                  <a:lnTo>
                    <a:pt x="4334" y="391"/>
                  </a:lnTo>
                  <a:lnTo>
                    <a:pt x="4354" y="366"/>
                  </a:lnTo>
                  <a:lnTo>
                    <a:pt x="4373" y="339"/>
                  </a:lnTo>
                  <a:lnTo>
                    <a:pt x="4392" y="314"/>
                  </a:lnTo>
                  <a:lnTo>
                    <a:pt x="4411" y="289"/>
                  </a:lnTo>
                  <a:lnTo>
                    <a:pt x="4429" y="263"/>
                  </a:lnTo>
                  <a:lnTo>
                    <a:pt x="4447" y="239"/>
                  </a:lnTo>
                  <a:lnTo>
                    <a:pt x="4466" y="216"/>
                  </a:lnTo>
                  <a:lnTo>
                    <a:pt x="4484" y="192"/>
                  </a:lnTo>
                  <a:lnTo>
                    <a:pt x="4501" y="169"/>
                  </a:lnTo>
                  <a:lnTo>
                    <a:pt x="4517" y="146"/>
                  </a:lnTo>
                  <a:lnTo>
                    <a:pt x="4534" y="124"/>
                  </a:lnTo>
                  <a:lnTo>
                    <a:pt x="4550" y="102"/>
                  </a:lnTo>
                  <a:lnTo>
                    <a:pt x="4566" y="80"/>
                  </a:lnTo>
                  <a:lnTo>
                    <a:pt x="4580" y="59"/>
                  </a:lnTo>
                  <a:lnTo>
                    <a:pt x="4595" y="39"/>
                  </a:lnTo>
                  <a:lnTo>
                    <a:pt x="4610" y="19"/>
                  </a:lnTo>
                  <a:lnTo>
                    <a:pt x="4625" y="0"/>
                  </a:lnTo>
                </a:path>
              </a:pathLst>
            </a:custGeom>
            <a:noFill/>
            <a:ln w="5715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kumimoji="1" lang="en-US" sz="2800" b="1">
                <a:solidFill>
                  <a:srgbClr val="010000"/>
                </a:solidFill>
              </a:endParaRPr>
            </a:p>
          </p:txBody>
        </p:sp>
        <p:sp>
          <p:nvSpPr>
            <p:cNvPr id="29733" name="Rectangle 64"/>
            <p:cNvSpPr>
              <a:spLocks noChangeAspect="1" noChangeArrowheads="1"/>
            </p:cNvSpPr>
            <p:nvPr/>
          </p:nvSpPr>
          <p:spPr bwMode="auto">
            <a:xfrm>
              <a:off x="3181" y="849"/>
              <a:ext cx="120" cy="17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1pPr>
              <a:lvl2pPr marL="742950" indent="-285750"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2pPr>
              <a:lvl3pPr marL="1143000" indent="-228600"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3pPr>
              <a:lvl4pPr marL="1600200" indent="-228600"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4pPr>
              <a:lvl5pPr marL="2057400" indent="-228600"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kumimoji="0" lang="en-US" altLang="en-US" sz="1800" b="0" i="1" dirty="0">
                  <a:solidFill>
                    <a:srgbClr val="0000FF"/>
                  </a:solidFill>
                </a:rPr>
                <a:t>S</a:t>
              </a:r>
              <a:r>
                <a:rPr kumimoji="0" lang="en-US" altLang="en-US" sz="1800" b="0" i="1" baseline="-25000" dirty="0">
                  <a:solidFill>
                    <a:srgbClr val="0000FF"/>
                  </a:solidFill>
                </a:rPr>
                <a:t>2</a:t>
              </a:r>
              <a:endParaRPr kumimoji="0" lang="en-US" altLang="en-US" sz="1800" b="0" baseline="-25000" dirty="0">
                <a:solidFill>
                  <a:srgbClr val="0000FF"/>
                </a:solidFill>
              </a:endParaRPr>
            </a:p>
          </p:txBody>
        </p:sp>
      </p:grpSp>
      <p:sp>
        <p:nvSpPr>
          <p:cNvPr id="29716" name="Freeform 35"/>
          <p:cNvSpPr>
            <a:spLocks noChangeAspect="1"/>
          </p:cNvSpPr>
          <p:nvPr/>
        </p:nvSpPr>
        <p:spPr bwMode="auto">
          <a:xfrm>
            <a:off x="3098800" y="1570038"/>
            <a:ext cx="1727200" cy="2590800"/>
          </a:xfrm>
          <a:custGeom>
            <a:avLst/>
            <a:gdLst>
              <a:gd name="T0" fmla="*/ 20 w 4147"/>
              <a:gd name="T1" fmla="*/ 72 h 6220"/>
              <a:gd name="T2" fmla="*/ 53 w 4147"/>
              <a:gd name="T3" fmla="*/ 183 h 6220"/>
              <a:gd name="T4" fmla="*/ 94 w 4147"/>
              <a:gd name="T5" fmla="*/ 300 h 6220"/>
              <a:gd name="T6" fmla="*/ 140 w 4147"/>
              <a:gd name="T7" fmla="*/ 421 h 6220"/>
              <a:gd name="T8" fmla="*/ 192 w 4147"/>
              <a:gd name="T9" fmla="*/ 546 h 6220"/>
              <a:gd name="T10" fmla="*/ 249 w 4147"/>
              <a:gd name="T11" fmla="*/ 675 h 6220"/>
              <a:gd name="T12" fmla="*/ 312 w 4147"/>
              <a:gd name="T13" fmla="*/ 808 h 6220"/>
              <a:gd name="T14" fmla="*/ 380 w 4147"/>
              <a:gd name="T15" fmla="*/ 943 h 6220"/>
              <a:gd name="T16" fmla="*/ 452 w 4147"/>
              <a:gd name="T17" fmla="*/ 1082 h 6220"/>
              <a:gd name="T18" fmla="*/ 529 w 4147"/>
              <a:gd name="T19" fmla="*/ 1223 h 6220"/>
              <a:gd name="T20" fmla="*/ 609 w 4147"/>
              <a:gd name="T21" fmla="*/ 1367 h 6220"/>
              <a:gd name="T22" fmla="*/ 693 w 4147"/>
              <a:gd name="T23" fmla="*/ 1513 h 6220"/>
              <a:gd name="T24" fmla="*/ 781 w 4147"/>
              <a:gd name="T25" fmla="*/ 1661 h 6220"/>
              <a:gd name="T26" fmla="*/ 873 w 4147"/>
              <a:gd name="T27" fmla="*/ 1811 h 6220"/>
              <a:gd name="T28" fmla="*/ 966 w 4147"/>
              <a:gd name="T29" fmla="*/ 1962 h 6220"/>
              <a:gd name="T30" fmla="*/ 1063 w 4147"/>
              <a:gd name="T31" fmla="*/ 2116 h 6220"/>
              <a:gd name="T32" fmla="*/ 1162 w 4147"/>
              <a:gd name="T33" fmla="*/ 2269 h 6220"/>
              <a:gd name="T34" fmla="*/ 1264 w 4147"/>
              <a:gd name="T35" fmla="*/ 2423 h 6220"/>
              <a:gd name="T36" fmla="*/ 1368 w 4147"/>
              <a:gd name="T37" fmla="*/ 2577 h 6220"/>
              <a:gd name="T38" fmla="*/ 1473 w 4147"/>
              <a:gd name="T39" fmla="*/ 2733 h 6220"/>
              <a:gd name="T40" fmla="*/ 1579 w 4147"/>
              <a:gd name="T41" fmla="*/ 2887 h 6220"/>
              <a:gd name="T42" fmla="*/ 1687 w 4147"/>
              <a:gd name="T43" fmla="*/ 3041 h 6220"/>
              <a:gd name="T44" fmla="*/ 1796 w 4147"/>
              <a:gd name="T45" fmla="*/ 3195 h 6220"/>
              <a:gd name="T46" fmla="*/ 1905 w 4147"/>
              <a:gd name="T47" fmla="*/ 3348 h 6220"/>
              <a:gd name="T48" fmla="*/ 2015 w 4147"/>
              <a:gd name="T49" fmla="*/ 3500 h 6220"/>
              <a:gd name="T50" fmla="*/ 2125 w 4147"/>
              <a:gd name="T51" fmla="*/ 3650 h 6220"/>
              <a:gd name="T52" fmla="*/ 2235 w 4147"/>
              <a:gd name="T53" fmla="*/ 3798 h 6220"/>
              <a:gd name="T54" fmla="*/ 2343 w 4147"/>
              <a:gd name="T55" fmla="*/ 3944 h 6220"/>
              <a:gd name="T56" fmla="*/ 2451 w 4147"/>
              <a:gd name="T57" fmla="*/ 4089 h 6220"/>
              <a:gd name="T58" fmla="*/ 2559 w 4147"/>
              <a:gd name="T59" fmla="*/ 4230 h 6220"/>
              <a:gd name="T60" fmla="*/ 2665 w 4147"/>
              <a:gd name="T61" fmla="*/ 4370 h 6220"/>
              <a:gd name="T62" fmla="*/ 2770 w 4147"/>
              <a:gd name="T63" fmla="*/ 4507 h 6220"/>
              <a:gd name="T64" fmla="*/ 2872 w 4147"/>
              <a:gd name="T65" fmla="*/ 4639 h 6220"/>
              <a:gd name="T66" fmla="*/ 2972 w 4147"/>
              <a:gd name="T67" fmla="*/ 4768 h 6220"/>
              <a:gd name="T68" fmla="*/ 3071 w 4147"/>
              <a:gd name="T69" fmla="*/ 4894 h 6220"/>
              <a:gd name="T70" fmla="*/ 3167 w 4147"/>
              <a:gd name="T71" fmla="*/ 5016 h 6220"/>
              <a:gd name="T72" fmla="*/ 3260 w 4147"/>
              <a:gd name="T73" fmla="*/ 5134 h 6220"/>
              <a:gd name="T74" fmla="*/ 3350 w 4147"/>
              <a:gd name="T75" fmla="*/ 5247 h 6220"/>
              <a:gd name="T76" fmla="*/ 3436 w 4147"/>
              <a:gd name="T77" fmla="*/ 5355 h 6220"/>
              <a:gd name="T78" fmla="*/ 3519 w 4147"/>
              <a:gd name="T79" fmla="*/ 5457 h 6220"/>
              <a:gd name="T80" fmla="*/ 3599 w 4147"/>
              <a:gd name="T81" fmla="*/ 5555 h 6220"/>
              <a:gd name="T82" fmla="*/ 3673 w 4147"/>
              <a:gd name="T83" fmla="*/ 5647 h 6220"/>
              <a:gd name="T84" fmla="*/ 3743 w 4147"/>
              <a:gd name="T85" fmla="*/ 5733 h 6220"/>
              <a:gd name="T86" fmla="*/ 3809 w 4147"/>
              <a:gd name="T87" fmla="*/ 5814 h 6220"/>
              <a:gd name="T88" fmla="*/ 3870 w 4147"/>
              <a:gd name="T89" fmla="*/ 5888 h 6220"/>
              <a:gd name="T90" fmla="*/ 3925 w 4147"/>
              <a:gd name="T91" fmla="*/ 5954 h 6220"/>
              <a:gd name="T92" fmla="*/ 3975 w 4147"/>
              <a:gd name="T93" fmla="*/ 6015 h 6220"/>
              <a:gd name="T94" fmla="*/ 4019 w 4147"/>
              <a:gd name="T95" fmla="*/ 6067 h 6220"/>
              <a:gd name="T96" fmla="*/ 4057 w 4147"/>
              <a:gd name="T97" fmla="*/ 6113 h 6220"/>
              <a:gd name="T98" fmla="*/ 4088 w 4147"/>
              <a:gd name="T99" fmla="*/ 6150 h 6220"/>
              <a:gd name="T100" fmla="*/ 4113 w 4147"/>
              <a:gd name="T101" fmla="*/ 6181 h 6220"/>
              <a:gd name="T102" fmla="*/ 4132 w 4147"/>
              <a:gd name="T103" fmla="*/ 6202 h 6220"/>
              <a:gd name="T104" fmla="*/ 4144 w 4147"/>
              <a:gd name="T105" fmla="*/ 6216 h 6220"/>
              <a:gd name="T106" fmla="*/ 4147 w 4147"/>
              <a:gd name="T107" fmla="*/ 6220 h 6220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4147"/>
              <a:gd name="T163" fmla="*/ 0 h 6220"/>
              <a:gd name="T164" fmla="*/ 4147 w 4147"/>
              <a:gd name="T165" fmla="*/ 6220 h 6220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4147" h="6220">
                <a:moveTo>
                  <a:pt x="0" y="0"/>
                </a:moveTo>
                <a:lnTo>
                  <a:pt x="10" y="35"/>
                </a:lnTo>
                <a:lnTo>
                  <a:pt x="20" y="72"/>
                </a:lnTo>
                <a:lnTo>
                  <a:pt x="31" y="108"/>
                </a:lnTo>
                <a:lnTo>
                  <a:pt x="42" y="146"/>
                </a:lnTo>
                <a:lnTo>
                  <a:pt x="53" y="183"/>
                </a:lnTo>
                <a:lnTo>
                  <a:pt x="67" y="222"/>
                </a:lnTo>
                <a:lnTo>
                  <a:pt x="79" y="260"/>
                </a:lnTo>
                <a:lnTo>
                  <a:pt x="94" y="300"/>
                </a:lnTo>
                <a:lnTo>
                  <a:pt x="109" y="340"/>
                </a:lnTo>
                <a:lnTo>
                  <a:pt x="124" y="380"/>
                </a:lnTo>
                <a:lnTo>
                  <a:pt x="140" y="421"/>
                </a:lnTo>
                <a:lnTo>
                  <a:pt x="157" y="463"/>
                </a:lnTo>
                <a:lnTo>
                  <a:pt x="174" y="504"/>
                </a:lnTo>
                <a:lnTo>
                  <a:pt x="192" y="546"/>
                </a:lnTo>
                <a:lnTo>
                  <a:pt x="211" y="589"/>
                </a:lnTo>
                <a:lnTo>
                  <a:pt x="231" y="631"/>
                </a:lnTo>
                <a:lnTo>
                  <a:pt x="249" y="675"/>
                </a:lnTo>
                <a:lnTo>
                  <a:pt x="270" y="719"/>
                </a:lnTo>
                <a:lnTo>
                  <a:pt x="291" y="763"/>
                </a:lnTo>
                <a:lnTo>
                  <a:pt x="312" y="808"/>
                </a:lnTo>
                <a:lnTo>
                  <a:pt x="335" y="852"/>
                </a:lnTo>
                <a:lnTo>
                  <a:pt x="357" y="897"/>
                </a:lnTo>
                <a:lnTo>
                  <a:pt x="380" y="943"/>
                </a:lnTo>
                <a:lnTo>
                  <a:pt x="404" y="989"/>
                </a:lnTo>
                <a:lnTo>
                  <a:pt x="428" y="1035"/>
                </a:lnTo>
                <a:lnTo>
                  <a:pt x="452" y="1082"/>
                </a:lnTo>
                <a:lnTo>
                  <a:pt x="477" y="1129"/>
                </a:lnTo>
                <a:lnTo>
                  <a:pt x="503" y="1176"/>
                </a:lnTo>
                <a:lnTo>
                  <a:pt x="529" y="1223"/>
                </a:lnTo>
                <a:lnTo>
                  <a:pt x="555" y="1270"/>
                </a:lnTo>
                <a:lnTo>
                  <a:pt x="582" y="1318"/>
                </a:lnTo>
                <a:lnTo>
                  <a:pt x="609" y="1367"/>
                </a:lnTo>
                <a:lnTo>
                  <a:pt x="636" y="1415"/>
                </a:lnTo>
                <a:lnTo>
                  <a:pt x="664" y="1464"/>
                </a:lnTo>
                <a:lnTo>
                  <a:pt x="693" y="1513"/>
                </a:lnTo>
                <a:lnTo>
                  <a:pt x="722" y="1562"/>
                </a:lnTo>
                <a:lnTo>
                  <a:pt x="752" y="1612"/>
                </a:lnTo>
                <a:lnTo>
                  <a:pt x="781" y="1661"/>
                </a:lnTo>
                <a:lnTo>
                  <a:pt x="811" y="1711"/>
                </a:lnTo>
                <a:lnTo>
                  <a:pt x="841" y="1761"/>
                </a:lnTo>
                <a:lnTo>
                  <a:pt x="873" y="1811"/>
                </a:lnTo>
                <a:lnTo>
                  <a:pt x="903" y="1861"/>
                </a:lnTo>
                <a:lnTo>
                  <a:pt x="934" y="1912"/>
                </a:lnTo>
                <a:lnTo>
                  <a:pt x="966" y="1962"/>
                </a:lnTo>
                <a:lnTo>
                  <a:pt x="999" y="2014"/>
                </a:lnTo>
                <a:lnTo>
                  <a:pt x="1031" y="2065"/>
                </a:lnTo>
                <a:lnTo>
                  <a:pt x="1063" y="2116"/>
                </a:lnTo>
                <a:lnTo>
                  <a:pt x="1096" y="2167"/>
                </a:lnTo>
                <a:lnTo>
                  <a:pt x="1129" y="2218"/>
                </a:lnTo>
                <a:lnTo>
                  <a:pt x="1162" y="2269"/>
                </a:lnTo>
                <a:lnTo>
                  <a:pt x="1197" y="2320"/>
                </a:lnTo>
                <a:lnTo>
                  <a:pt x="1230" y="2372"/>
                </a:lnTo>
                <a:lnTo>
                  <a:pt x="1264" y="2423"/>
                </a:lnTo>
                <a:lnTo>
                  <a:pt x="1299" y="2474"/>
                </a:lnTo>
                <a:lnTo>
                  <a:pt x="1333" y="2526"/>
                </a:lnTo>
                <a:lnTo>
                  <a:pt x="1368" y="2577"/>
                </a:lnTo>
                <a:lnTo>
                  <a:pt x="1403" y="2630"/>
                </a:lnTo>
                <a:lnTo>
                  <a:pt x="1437" y="2681"/>
                </a:lnTo>
                <a:lnTo>
                  <a:pt x="1473" y="2733"/>
                </a:lnTo>
                <a:lnTo>
                  <a:pt x="1508" y="2784"/>
                </a:lnTo>
                <a:lnTo>
                  <a:pt x="1544" y="2836"/>
                </a:lnTo>
                <a:lnTo>
                  <a:pt x="1579" y="2887"/>
                </a:lnTo>
                <a:lnTo>
                  <a:pt x="1616" y="2939"/>
                </a:lnTo>
                <a:lnTo>
                  <a:pt x="1651" y="2990"/>
                </a:lnTo>
                <a:lnTo>
                  <a:pt x="1687" y="3041"/>
                </a:lnTo>
                <a:lnTo>
                  <a:pt x="1724" y="3093"/>
                </a:lnTo>
                <a:lnTo>
                  <a:pt x="1759" y="3144"/>
                </a:lnTo>
                <a:lnTo>
                  <a:pt x="1796" y="3195"/>
                </a:lnTo>
                <a:lnTo>
                  <a:pt x="1832" y="3247"/>
                </a:lnTo>
                <a:lnTo>
                  <a:pt x="1869" y="3298"/>
                </a:lnTo>
                <a:lnTo>
                  <a:pt x="1905" y="3348"/>
                </a:lnTo>
                <a:lnTo>
                  <a:pt x="1942" y="3399"/>
                </a:lnTo>
                <a:lnTo>
                  <a:pt x="1978" y="3450"/>
                </a:lnTo>
                <a:lnTo>
                  <a:pt x="2015" y="3500"/>
                </a:lnTo>
                <a:lnTo>
                  <a:pt x="2051" y="3550"/>
                </a:lnTo>
                <a:lnTo>
                  <a:pt x="2089" y="3600"/>
                </a:lnTo>
                <a:lnTo>
                  <a:pt x="2125" y="3650"/>
                </a:lnTo>
                <a:lnTo>
                  <a:pt x="2162" y="3700"/>
                </a:lnTo>
                <a:lnTo>
                  <a:pt x="2198" y="3749"/>
                </a:lnTo>
                <a:lnTo>
                  <a:pt x="2235" y="3798"/>
                </a:lnTo>
                <a:lnTo>
                  <a:pt x="2271" y="3847"/>
                </a:lnTo>
                <a:lnTo>
                  <a:pt x="2307" y="3896"/>
                </a:lnTo>
                <a:lnTo>
                  <a:pt x="2343" y="3944"/>
                </a:lnTo>
                <a:lnTo>
                  <a:pt x="2379" y="3993"/>
                </a:lnTo>
                <a:lnTo>
                  <a:pt x="2416" y="4041"/>
                </a:lnTo>
                <a:lnTo>
                  <a:pt x="2451" y="4089"/>
                </a:lnTo>
                <a:lnTo>
                  <a:pt x="2488" y="4137"/>
                </a:lnTo>
                <a:lnTo>
                  <a:pt x="2523" y="4184"/>
                </a:lnTo>
                <a:lnTo>
                  <a:pt x="2559" y="4230"/>
                </a:lnTo>
                <a:lnTo>
                  <a:pt x="2595" y="4277"/>
                </a:lnTo>
                <a:lnTo>
                  <a:pt x="2631" y="4324"/>
                </a:lnTo>
                <a:lnTo>
                  <a:pt x="2665" y="4370"/>
                </a:lnTo>
                <a:lnTo>
                  <a:pt x="2700" y="4416"/>
                </a:lnTo>
                <a:lnTo>
                  <a:pt x="2735" y="4461"/>
                </a:lnTo>
                <a:lnTo>
                  <a:pt x="2770" y="4507"/>
                </a:lnTo>
                <a:lnTo>
                  <a:pt x="2805" y="4550"/>
                </a:lnTo>
                <a:lnTo>
                  <a:pt x="2839" y="4595"/>
                </a:lnTo>
                <a:lnTo>
                  <a:pt x="2872" y="4639"/>
                </a:lnTo>
                <a:lnTo>
                  <a:pt x="2907" y="4683"/>
                </a:lnTo>
                <a:lnTo>
                  <a:pt x="2940" y="4726"/>
                </a:lnTo>
                <a:lnTo>
                  <a:pt x="2972" y="4768"/>
                </a:lnTo>
                <a:lnTo>
                  <a:pt x="3006" y="4811"/>
                </a:lnTo>
                <a:lnTo>
                  <a:pt x="3038" y="4853"/>
                </a:lnTo>
                <a:lnTo>
                  <a:pt x="3071" y="4894"/>
                </a:lnTo>
                <a:lnTo>
                  <a:pt x="3104" y="4935"/>
                </a:lnTo>
                <a:lnTo>
                  <a:pt x="3135" y="4976"/>
                </a:lnTo>
                <a:lnTo>
                  <a:pt x="3167" y="5016"/>
                </a:lnTo>
                <a:lnTo>
                  <a:pt x="3198" y="5056"/>
                </a:lnTo>
                <a:lnTo>
                  <a:pt x="3230" y="5094"/>
                </a:lnTo>
                <a:lnTo>
                  <a:pt x="3260" y="5134"/>
                </a:lnTo>
                <a:lnTo>
                  <a:pt x="3290" y="5172"/>
                </a:lnTo>
                <a:lnTo>
                  <a:pt x="3320" y="5209"/>
                </a:lnTo>
                <a:lnTo>
                  <a:pt x="3350" y="5247"/>
                </a:lnTo>
                <a:lnTo>
                  <a:pt x="3379" y="5283"/>
                </a:lnTo>
                <a:lnTo>
                  <a:pt x="3408" y="5319"/>
                </a:lnTo>
                <a:lnTo>
                  <a:pt x="3436" y="5355"/>
                </a:lnTo>
                <a:lnTo>
                  <a:pt x="3464" y="5389"/>
                </a:lnTo>
                <a:lnTo>
                  <a:pt x="3492" y="5424"/>
                </a:lnTo>
                <a:lnTo>
                  <a:pt x="3519" y="5457"/>
                </a:lnTo>
                <a:lnTo>
                  <a:pt x="3547" y="5491"/>
                </a:lnTo>
                <a:lnTo>
                  <a:pt x="3573" y="5523"/>
                </a:lnTo>
                <a:lnTo>
                  <a:pt x="3599" y="5555"/>
                </a:lnTo>
                <a:lnTo>
                  <a:pt x="3624" y="5586"/>
                </a:lnTo>
                <a:lnTo>
                  <a:pt x="3649" y="5618"/>
                </a:lnTo>
                <a:lnTo>
                  <a:pt x="3673" y="5647"/>
                </a:lnTo>
                <a:lnTo>
                  <a:pt x="3697" y="5677"/>
                </a:lnTo>
                <a:lnTo>
                  <a:pt x="3721" y="5705"/>
                </a:lnTo>
                <a:lnTo>
                  <a:pt x="3743" y="5733"/>
                </a:lnTo>
                <a:lnTo>
                  <a:pt x="3765" y="5761"/>
                </a:lnTo>
                <a:lnTo>
                  <a:pt x="3787" y="5788"/>
                </a:lnTo>
                <a:lnTo>
                  <a:pt x="3809" y="5814"/>
                </a:lnTo>
                <a:lnTo>
                  <a:pt x="3830" y="5839"/>
                </a:lnTo>
                <a:lnTo>
                  <a:pt x="3850" y="5864"/>
                </a:lnTo>
                <a:lnTo>
                  <a:pt x="3870" y="5888"/>
                </a:lnTo>
                <a:lnTo>
                  <a:pt x="3888" y="5911"/>
                </a:lnTo>
                <a:lnTo>
                  <a:pt x="3907" y="5932"/>
                </a:lnTo>
                <a:lnTo>
                  <a:pt x="3925" y="5954"/>
                </a:lnTo>
                <a:lnTo>
                  <a:pt x="3943" y="5975"/>
                </a:lnTo>
                <a:lnTo>
                  <a:pt x="3959" y="5995"/>
                </a:lnTo>
                <a:lnTo>
                  <a:pt x="3975" y="6015"/>
                </a:lnTo>
                <a:lnTo>
                  <a:pt x="3990" y="6033"/>
                </a:lnTo>
                <a:lnTo>
                  <a:pt x="4005" y="6050"/>
                </a:lnTo>
                <a:lnTo>
                  <a:pt x="4019" y="6067"/>
                </a:lnTo>
                <a:lnTo>
                  <a:pt x="4032" y="6084"/>
                </a:lnTo>
                <a:lnTo>
                  <a:pt x="4045" y="6098"/>
                </a:lnTo>
                <a:lnTo>
                  <a:pt x="4057" y="6113"/>
                </a:lnTo>
                <a:lnTo>
                  <a:pt x="4069" y="6126"/>
                </a:lnTo>
                <a:lnTo>
                  <a:pt x="4079" y="6139"/>
                </a:lnTo>
                <a:lnTo>
                  <a:pt x="4088" y="6150"/>
                </a:lnTo>
                <a:lnTo>
                  <a:pt x="4098" y="6162"/>
                </a:lnTo>
                <a:lnTo>
                  <a:pt x="4106" y="6171"/>
                </a:lnTo>
                <a:lnTo>
                  <a:pt x="4113" y="6181"/>
                </a:lnTo>
                <a:lnTo>
                  <a:pt x="4121" y="6189"/>
                </a:lnTo>
                <a:lnTo>
                  <a:pt x="4127" y="6196"/>
                </a:lnTo>
                <a:lnTo>
                  <a:pt x="4132" y="6202"/>
                </a:lnTo>
                <a:lnTo>
                  <a:pt x="4136" y="6208"/>
                </a:lnTo>
                <a:lnTo>
                  <a:pt x="4141" y="6212"/>
                </a:lnTo>
                <a:lnTo>
                  <a:pt x="4144" y="6216"/>
                </a:lnTo>
                <a:lnTo>
                  <a:pt x="4146" y="6218"/>
                </a:lnTo>
                <a:lnTo>
                  <a:pt x="4147" y="6219"/>
                </a:lnTo>
                <a:lnTo>
                  <a:pt x="4147" y="6220"/>
                </a:lnTo>
              </a:path>
            </a:pathLst>
          </a:custGeom>
          <a:noFill/>
          <a:ln w="57150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en-US" sz="2800" b="1">
              <a:solidFill>
                <a:srgbClr val="010000"/>
              </a:solidFill>
            </a:endParaRPr>
          </a:p>
        </p:txBody>
      </p:sp>
      <p:sp>
        <p:nvSpPr>
          <p:cNvPr id="29700" name="Rectangle 2"/>
          <p:cNvSpPr>
            <a:spLocks noChangeAspect="1" noChangeArrowheads="1"/>
          </p:cNvSpPr>
          <p:nvPr/>
        </p:nvSpPr>
        <p:spPr bwMode="auto">
          <a:xfrm>
            <a:off x="2179638" y="665163"/>
            <a:ext cx="4859337" cy="415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010000"/>
              </a:solidFill>
            </a:endParaRPr>
          </a:p>
        </p:txBody>
      </p:sp>
      <p:sp>
        <p:nvSpPr>
          <p:cNvPr id="29701" name="Line 4"/>
          <p:cNvSpPr>
            <a:spLocks noChangeAspect="1" noChangeShapeType="1"/>
          </p:cNvSpPr>
          <p:nvPr/>
        </p:nvSpPr>
        <p:spPr bwMode="auto">
          <a:xfrm>
            <a:off x="2751138" y="4560888"/>
            <a:ext cx="3432175" cy="0"/>
          </a:xfrm>
          <a:prstGeom prst="line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en-US" sz="2800" b="1">
              <a:solidFill>
                <a:srgbClr val="010000"/>
              </a:solidFill>
            </a:endParaRPr>
          </a:p>
        </p:txBody>
      </p:sp>
      <p:sp>
        <p:nvSpPr>
          <p:cNvPr id="29702" name="Line 5"/>
          <p:cNvSpPr>
            <a:spLocks noChangeAspect="1" noChangeShapeType="1"/>
          </p:cNvSpPr>
          <p:nvPr/>
        </p:nvSpPr>
        <p:spPr bwMode="auto">
          <a:xfrm>
            <a:off x="2755900" y="1290638"/>
            <a:ext cx="0" cy="3279775"/>
          </a:xfrm>
          <a:prstGeom prst="line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en-US" sz="2800" b="1">
              <a:solidFill>
                <a:srgbClr val="010000"/>
              </a:solidFill>
            </a:endParaRPr>
          </a:p>
        </p:txBody>
      </p:sp>
      <p:grpSp>
        <p:nvGrpSpPr>
          <p:cNvPr id="29725" name="Group 68"/>
          <p:cNvGrpSpPr>
            <a:grpSpLocks/>
          </p:cNvGrpSpPr>
          <p:nvPr/>
        </p:nvGrpSpPr>
        <p:grpSpPr bwMode="auto">
          <a:xfrm>
            <a:off x="2932113" y="1317625"/>
            <a:ext cx="2108200" cy="2382838"/>
            <a:chOff x="1973" y="849"/>
            <a:chExt cx="1328" cy="1501"/>
          </a:xfrm>
        </p:grpSpPr>
        <p:sp>
          <p:nvSpPr>
            <p:cNvPr id="29726" name="Freeform 22"/>
            <p:cNvSpPr>
              <a:spLocks noChangeAspect="1"/>
            </p:cNvSpPr>
            <p:nvPr/>
          </p:nvSpPr>
          <p:spPr bwMode="auto">
            <a:xfrm>
              <a:off x="1973" y="1028"/>
              <a:ext cx="1234" cy="1322"/>
            </a:xfrm>
            <a:custGeom>
              <a:avLst/>
              <a:gdLst>
                <a:gd name="T0" fmla="*/ 82 w 4625"/>
                <a:gd name="T1" fmla="*/ 4897 h 4959"/>
                <a:gd name="T2" fmla="*/ 205 w 4625"/>
                <a:gd name="T3" fmla="*/ 4803 h 4959"/>
                <a:gd name="T4" fmla="*/ 328 w 4625"/>
                <a:gd name="T5" fmla="*/ 4706 h 4959"/>
                <a:gd name="T6" fmla="*/ 451 w 4625"/>
                <a:gd name="T7" fmla="*/ 4607 h 4959"/>
                <a:gd name="T8" fmla="*/ 573 w 4625"/>
                <a:gd name="T9" fmla="*/ 4506 h 4959"/>
                <a:gd name="T10" fmla="*/ 695 w 4625"/>
                <a:gd name="T11" fmla="*/ 4403 h 4959"/>
                <a:gd name="T12" fmla="*/ 817 w 4625"/>
                <a:gd name="T13" fmla="*/ 4298 h 4959"/>
                <a:gd name="T14" fmla="*/ 938 w 4625"/>
                <a:gd name="T15" fmla="*/ 4190 h 4959"/>
                <a:gd name="T16" fmla="*/ 1058 w 4625"/>
                <a:gd name="T17" fmla="*/ 4081 h 4959"/>
                <a:gd name="T18" fmla="*/ 1179 w 4625"/>
                <a:gd name="T19" fmla="*/ 3970 h 4959"/>
                <a:gd name="T20" fmla="*/ 1298 w 4625"/>
                <a:gd name="T21" fmla="*/ 3858 h 4959"/>
                <a:gd name="T22" fmla="*/ 1416 w 4625"/>
                <a:gd name="T23" fmla="*/ 3745 h 4959"/>
                <a:gd name="T24" fmla="*/ 1533 w 4625"/>
                <a:gd name="T25" fmla="*/ 3630 h 4959"/>
                <a:gd name="T26" fmla="*/ 1650 w 4625"/>
                <a:gd name="T27" fmla="*/ 3515 h 4959"/>
                <a:gd name="T28" fmla="*/ 1765 w 4625"/>
                <a:gd name="T29" fmla="*/ 3399 h 4959"/>
                <a:gd name="T30" fmla="*/ 1880 w 4625"/>
                <a:gd name="T31" fmla="*/ 3282 h 4959"/>
                <a:gd name="T32" fmla="*/ 1992 w 4625"/>
                <a:gd name="T33" fmla="*/ 3166 h 4959"/>
                <a:gd name="T34" fmla="*/ 2104 w 4625"/>
                <a:gd name="T35" fmla="*/ 3048 h 4959"/>
                <a:gd name="T36" fmla="*/ 2216 w 4625"/>
                <a:gd name="T37" fmla="*/ 2930 h 4959"/>
                <a:gd name="T38" fmla="*/ 2325 w 4625"/>
                <a:gd name="T39" fmla="*/ 2812 h 4959"/>
                <a:gd name="T40" fmla="*/ 2434 w 4625"/>
                <a:gd name="T41" fmla="*/ 2694 h 4959"/>
                <a:gd name="T42" fmla="*/ 2540 w 4625"/>
                <a:gd name="T43" fmla="*/ 2575 h 4959"/>
                <a:gd name="T44" fmla="*/ 2645 w 4625"/>
                <a:gd name="T45" fmla="*/ 2457 h 4959"/>
                <a:gd name="T46" fmla="*/ 2750 w 4625"/>
                <a:gd name="T47" fmla="*/ 2340 h 4959"/>
                <a:gd name="T48" fmla="*/ 2852 w 4625"/>
                <a:gd name="T49" fmla="*/ 2223 h 4959"/>
                <a:gd name="T50" fmla="*/ 2952 w 4625"/>
                <a:gd name="T51" fmla="*/ 2107 h 4959"/>
                <a:gd name="T52" fmla="*/ 3051 w 4625"/>
                <a:gd name="T53" fmla="*/ 1992 h 4959"/>
                <a:gd name="T54" fmla="*/ 3148 w 4625"/>
                <a:gd name="T55" fmla="*/ 1878 h 4959"/>
                <a:gd name="T56" fmla="*/ 3242 w 4625"/>
                <a:gd name="T57" fmla="*/ 1765 h 4959"/>
                <a:gd name="T58" fmla="*/ 3336 w 4625"/>
                <a:gd name="T59" fmla="*/ 1655 h 4959"/>
                <a:gd name="T60" fmla="*/ 3426 w 4625"/>
                <a:gd name="T61" fmla="*/ 1544 h 4959"/>
                <a:gd name="T62" fmla="*/ 3516 w 4625"/>
                <a:gd name="T63" fmla="*/ 1435 h 4959"/>
                <a:gd name="T64" fmla="*/ 3602 w 4625"/>
                <a:gd name="T65" fmla="*/ 1329 h 4959"/>
                <a:gd name="T66" fmla="*/ 3686 w 4625"/>
                <a:gd name="T67" fmla="*/ 1225 h 4959"/>
                <a:gd name="T68" fmla="*/ 3768 w 4625"/>
                <a:gd name="T69" fmla="*/ 1121 h 4959"/>
                <a:gd name="T70" fmla="*/ 3848 w 4625"/>
                <a:gd name="T71" fmla="*/ 1021 h 4959"/>
                <a:gd name="T72" fmla="*/ 3925 w 4625"/>
                <a:gd name="T73" fmla="*/ 923 h 4959"/>
                <a:gd name="T74" fmla="*/ 4000 w 4625"/>
                <a:gd name="T75" fmla="*/ 828 h 4959"/>
                <a:gd name="T76" fmla="*/ 4072 w 4625"/>
                <a:gd name="T77" fmla="*/ 735 h 4959"/>
                <a:gd name="T78" fmla="*/ 4142 w 4625"/>
                <a:gd name="T79" fmla="*/ 645 h 4959"/>
                <a:gd name="T80" fmla="*/ 4209 w 4625"/>
                <a:gd name="T81" fmla="*/ 557 h 4959"/>
                <a:gd name="T82" fmla="*/ 4273 w 4625"/>
                <a:gd name="T83" fmla="*/ 472 h 4959"/>
                <a:gd name="T84" fmla="*/ 4334 w 4625"/>
                <a:gd name="T85" fmla="*/ 391 h 4959"/>
                <a:gd name="T86" fmla="*/ 4392 w 4625"/>
                <a:gd name="T87" fmla="*/ 314 h 4959"/>
                <a:gd name="T88" fmla="*/ 4447 w 4625"/>
                <a:gd name="T89" fmla="*/ 239 h 4959"/>
                <a:gd name="T90" fmla="*/ 4501 w 4625"/>
                <a:gd name="T91" fmla="*/ 169 h 4959"/>
                <a:gd name="T92" fmla="*/ 4550 w 4625"/>
                <a:gd name="T93" fmla="*/ 102 h 4959"/>
                <a:gd name="T94" fmla="*/ 4595 w 4625"/>
                <a:gd name="T95" fmla="*/ 39 h 4959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4625"/>
                <a:gd name="T145" fmla="*/ 0 h 4959"/>
                <a:gd name="T146" fmla="*/ 4625 w 4625"/>
                <a:gd name="T147" fmla="*/ 4959 h 4959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4625" h="4959">
                  <a:moveTo>
                    <a:pt x="0" y="4959"/>
                  </a:moveTo>
                  <a:lnTo>
                    <a:pt x="40" y="4928"/>
                  </a:lnTo>
                  <a:lnTo>
                    <a:pt x="82" y="4897"/>
                  </a:lnTo>
                  <a:lnTo>
                    <a:pt x="122" y="4866"/>
                  </a:lnTo>
                  <a:lnTo>
                    <a:pt x="164" y="4835"/>
                  </a:lnTo>
                  <a:lnTo>
                    <a:pt x="205" y="4803"/>
                  </a:lnTo>
                  <a:lnTo>
                    <a:pt x="246" y="4771"/>
                  </a:lnTo>
                  <a:lnTo>
                    <a:pt x="287" y="4739"/>
                  </a:lnTo>
                  <a:lnTo>
                    <a:pt x="328" y="4706"/>
                  </a:lnTo>
                  <a:lnTo>
                    <a:pt x="369" y="4673"/>
                  </a:lnTo>
                  <a:lnTo>
                    <a:pt x="409" y="4640"/>
                  </a:lnTo>
                  <a:lnTo>
                    <a:pt x="451" y="4607"/>
                  </a:lnTo>
                  <a:lnTo>
                    <a:pt x="491" y="4574"/>
                  </a:lnTo>
                  <a:lnTo>
                    <a:pt x="532" y="4540"/>
                  </a:lnTo>
                  <a:lnTo>
                    <a:pt x="573" y="4506"/>
                  </a:lnTo>
                  <a:lnTo>
                    <a:pt x="614" y="4472"/>
                  </a:lnTo>
                  <a:lnTo>
                    <a:pt x="654" y="4437"/>
                  </a:lnTo>
                  <a:lnTo>
                    <a:pt x="695" y="4403"/>
                  </a:lnTo>
                  <a:lnTo>
                    <a:pt x="736" y="4368"/>
                  </a:lnTo>
                  <a:lnTo>
                    <a:pt x="776" y="4333"/>
                  </a:lnTo>
                  <a:lnTo>
                    <a:pt x="817" y="4298"/>
                  </a:lnTo>
                  <a:lnTo>
                    <a:pt x="857" y="4261"/>
                  </a:lnTo>
                  <a:lnTo>
                    <a:pt x="898" y="4226"/>
                  </a:lnTo>
                  <a:lnTo>
                    <a:pt x="938" y="4190"/>
                  </a:lnTo>
                  <a:lnTo>
                    <a:pt x="978" y="4154"/>
                  </a:lnTo>
                  <a:lnTo>
                    <a:pt x="1018" y="4118"/>
                  </a:lnTo>
                  <a:lnTo>
                    <a:pt x="1058" y="4081"/>
                  </a:lnTo>
                  <a:lnTo>
                    <a:pt x="1098" y="4044"/>
                  </a:lnTo>
                  <a:lnTo>
                    <a:pt x="1138" y="4007"/>
                  </a:lnTo>
                  <a:lnTo>
                    <a:pt x="1179" y="3970"/>
                  </a:lnTo>
                  <a:lnTo>
                    <a:pt x="1218" y="3933"/>
                  </a:lnTo>
                  <a:lnTo>
                    <a:pt x="1257" y="3895"/>
                  </a:lnTo>
                  <a:lnTo>
                    <a:pt x="1298" y="3858"/>
                  </a:lnTo>
                  <a:lnTo>
                    <a:pt x="1337" y="3821"/>
                  </a:lnTo>
                  <a:lnTo>
                    <a:pt x="1376" y="3782"/>
                  </a:lnTo>
                  <a:lnTo>
                    <a:pt x="1416" y="3745"/>
                  </a:lnTo>
                  <a:lnTo>
                    <a:pt x="1455" y="3707"/>
                  </a:lnTo>
                  <a:lnTo>
                    <a:pt x="1493" y="3669"/>
                  </a:lnTo>
                  <a:lnTo>
                    <a:pt x="1533" y="3630"/>
                  </a:lnTo>
                  <a:lnTo>
                    <a:pt x="1572" y="3592"/>
                  </a:lnTo>
                  <a:lnTo>
                    <a:pt x="1610" y="3554"/>
                  </a:lnTo>
                  <a:lnTo>
                    <a:pt x="1650" y="3515"/>
                  </a:lnTo>
                  <a:lnTo>
                    <a:pt x="1688" y="3477"/>
                  </a:lnTo>
                  <a:lnTo>
                    <a:pt x="1726" y="3438"/>
                  </a:lnTo>
                  <a:lnTo>
                    <a:pt x="1765" y="3399"/>
                  </a:lnTo>
                  <a:lnTo>
                    <a:pt x="1803" y="3360"/>
                  </a:lnTo>
                  <a:lnTo>
                    <a:pt x="1841" y="3322"/>
                  </a:lnTo>
                  <a:lnTo>
                    <a:pt x="1880" y="3282"/>
                  </a:lnTo>
                  <a:lnTo>
                    <a:pt x="1918" y="3244"/>
                  </a:lnTo>
                  <a:lnTo>
                    <a:pt x="1955" y="3204"/>
                  </a:lnTo>
                  <a:lnTo>
                    <a:pt x="1992" y="3166"/>
                  </a:lnTo>
                  <a:lnTo>
                    <a:pt x="2030" y="3127"/>
                  </a:lnTo>
                  <a:lnTo>
                    <a:pt x="2067" y="3087"/>
                  </a:lnTo>
                  <a:lnTo>
                    <a:pt x="2104" y="3048"/>
                  </a:lnTo>
                  <a:lnTo>
                    <a:pt x="2141" y="3009"/>
                  </a:lnTo>
                  <a:lnTo>
                    <a:pt x="2178" y="2969"/>
                  </a:lnTo>
                  <a:lnTo>
                    <a:pt x="2216" y="2930"/>
                  </a:lnTo>
                  <a:lnTo>
                    <a:pt x="2252" y="2890"/>
                  </a:lnTo>
                  <a:lnTo>
                    <a:pt x="2289" y="2851"/>
                  </a:lnTo>
                  <a:lnTo>
                    <a:pt x="2325" y="2812"/>
                  </a:lnTo>
                  <a:lnTo>
                    <a:pt x="2361" y="2772"/>
                  </a:lnTo>
                  <a:lnTo>
                    <a:pt x="2398" y="2733"/>
                  </a:lnTo>
                  <a:lnTo>
                    <a:pt x="2434" y="2694"/>
                  </a:lnTo>
                  <a:lnTo>
                    <a:pt x="2469" y="2654"/>
                  </a:lnTo>
                  <a:lnTo>
                    <a:pt x="2505" y="2615"/>
                  </a:lnTo>
                  <a:lnTo>
                    <a:pt x="2540" y="2575"/>
                  </a:lnTo>
                  <a:lnTo>
                    <a:pt x="2575" y="2536"/>
                  </a:lnTo>
                  <a:lnTo>
                    <a:pt x="2610" y="2497"/>
                  </a:lnTo>
                  <a:lnTo>
                    <a:pt x="2645" y="2457"/>
                  </a:lnTo>
                  <a:lnTo>
                    <a:pt x="2681" y="2418"/>
                  </a:lnTo>
                  <a:lnTo>
                    <a:pt x="2715" y="2380"/>
                  </a:lnTo>
                  <a:lnTo>
                    <a:pt x="2750" y="2340"/>
                  </a:lnTo>
                  <a:lnTo>
                    <a:pt x="2784" y="2301"/>
                  </a:lnTo>
                  <a:lnTo>
                    <a:pt x="2818" y="2262"/>
                  </a:lnTo>
                  <a:lnTo>
                    <a:pt x="2852" y="2223"/>
                  </a:lnTo>
                  <a:lnTo>
                    <a:pt x="2885" y="2185"/>
                  </a:lnTo>
                  <a:lnTo>
                    <a:pt x="2919" y="2146"/>
                  </a:lnTo>
                  <a:lnTo>
                    <a:pt x="2952" y="2107"/>
                  </a:lnTo>
                  <a:lnTo>
                    <a:pt x="2985" y="2069"/>
                  </a:lnTo>
                  <a:lnTo>
                    <a:pt x="3018" y="2030"/>
                  </a:lnTo>
                  <a:lnTo>
                    <a:pt x="3051" y="1992"/>
                  </a:lnTo>
                  <a:lnTo>
                    <a:pt x="3083" y="1955"/>
                  </a:lnTo>
                  <a:lnTo>
                    <a:pt x="3116" y="1917"/>
                  </a:lnTo>
                  <a:lnTo>
                    <a:pt x="3148" y="1878"/>
                  </a:lnTo>
                  <a:lnTo>
                    <a:pt x="3179" y="1841"/>
                  </a:lnTo>
                  <a:lnTo>
                    <a:pt x="3211" y="1804"/>
                  </a:lnTo>
                  <a:lnTo>
                    <a:pt x="3242" y="1765"/>
                  </a:lnTo>
                  <a:lnTo>
                    <a:pt x="3274" y="1728"/>
                  </a:lnTo>
                  <a:lnTo>
                    <a:pt x="3305" y="1691"/>
                  </a:lnTo>
                  <a:lnTo>
                    <a:pt x="3336" y="1655"/>
                  </a:lnTo>
                  <a:lnTo>
                    <a:pt x="3366" y="1617"/>
                  </a:lnTo>
                  <a:lnTo>
                    <a:pt x="3396" y="1581"/>
                  </a:lnTo>
                  <a:lnTo>
                    <a:pt x="3426" y="1544"/>
                  </a:lnTo>
                  <a:lnTo>
                    <a:pt x="3456" y="1508"/>
                  </a:lnTo>
                  <a:lnTo>
                    <a:pt x="3486" y="1472"/>
                  </a:lnTo>
                  <a:lnTo>
                    <a:pt x="3516" y="1435"/>
                  </a:lnTo>
                  <a:lnTo>
                    <a:pt x="3544" y="1400"/>
                  </a:lnTo>
                  <a:lnTo>
                    <a:pt x="3573" y="1365"/>
                  </a:lnTo>
                  <a:lnTo>
                    <a:pt x="3602" y="1329"/>
                  </a:lnTo>
                  <a:lnTo>
                    <a:pt x="3630" y="1294"/>
                  </a:lnTo>
                  <a:lnTo>
                    <a:pt x="3658" y="1260"/>
                  </a:lnTo>
                  <a:lnTo>
                    <a:pt x="3686" y="1225"/>
                  </a:lnTo>
                  <a:lnTo>
                    <a:pt x="3713" y="1191"/>
                  </a:lnTo>
                  <a:lnTo>
                    <a:pt x="3741" y="1155"/>
                  </a:lnTo>
                  <a:lnTo>
                    <a:pt x="3768" y="1121"/>
                  </a:lnTo>
                  <a:lnTo>
                    <a:pt x="3795" y="1088"/>
                  </a:lnTo>
                  <a:lnTo>
                    <a:pt x="3822" y="1054"/>
                  </a:lnTo>
                  <a:lnTo>
                    <a:pt x="3848" y="1021"/>
                  </a:lnTo>
                  <a:lnTo>
                    <a:pt x="3874" y="988"/>
                  </a:lnTo>
                  <a:lnTo>
                    <a:pt x="3900" y="955"/>
                  </a:lnTo>
                  <a:lnTo>
                    <a:pt x="3925" y="923"/>
                  </a:lnTo>
                  <a:lnTo>
                    <a:pt x="3951" y="891"/>
                  </a:lnTo>
                  <a:lnTo>
                    <a:pt x="3975" y="860"/>
                  </a:lnTo>
                  <a:lnTo>
                    <a:pt x="4000" y="828"/>
                  </a:lnTo>
                  <a:lnTo>
                    <a:pt x="4024" y="797"/>
                  </a:lnTo>
                  <a:lnTo>
                    <a:pt x="4049" y="765"/>
                  </a:lnTo>
                  <a:lnTo>
                    <a:pt x="4072" y="735"/>
                  </a:lnTo>
                  <a:lnTo>
                    <a:pt x="4095" y="704"/>
                  </a:lnTo>
                  <a:lnTo>
                    <a:pt x="4119" y="674"/>
                  </a:lnTo>
                  <a:lnTo>
                    <a:pt x="4142" y="645"/>
                  </a:lnTo>
                  <a:lnTo>
                    <a:pt x="4164" y="615"/>
                  </a:lnTo>
                  <a:lnTo>
                    <a:pt x="4187" y="586"/>
                  </a:lnTo>
                  <a:lnTo>
                    <a:pt x="4209" y="557"/>
                  </a:lnTo>
                  <a:lnTo>
                    <a:pt x="4230" y="529"/>
                  </a:lnTo>
                  <a:lnTo>
                    <a:pt x="4252" y="501"/>
                  </a:lnTo>
                  <a:lnTo>
                    <a:pt x="4273" y="472"/>
                  </a:lnTo>
                  <a:lnTo>
                    <a:pt x="4293" y="445"/>
                  </a:lnTo>
                  <a:lnTo>
                    <a:pt x="4314" y="418"/>
                  </a:lnTo>
                  <a:lnTo>
                    <a:pt x="4334" y="391"/>
                  </a:lnTo>
                  <a:lnTo>
                    <a:pt x="4354" y="366"/>
                  </a:lnTo>
                  <a:lnTo>
                    <a:pt x="4373" y="339"/>
                  </a:lnTo>
                  <a:lnTo>
                    <a:pt x="4392" y="314"/>
                  </a:lnTo>
                  <a:lnTo>
                    <a:pt x="4411" y="289"/>
                  </a:lnTo>
                  <a:lnTo>
                    <a:pt x="4429" y="263"/>
                  </a:lnTo>
                  <a:lnTo>
                    <a:pt x="4447" y="239"/>
                  </a:lnTo>
                  <a:lnTo>
                    <a:pt x="4466" y="216"/>
                  </a:lnTo>
                  <a:lnTo>
                    <a:pt x="4484" y="192"/>
                  </a:lnTo>
                  <a:lnTo>
                    <a:pt x="4501" y="169"/>
                  </a:lnTo>
                  <a:lnTo>
                    <a:pt x="4517" y="146"/>
                  </a:lnTo>
                  <a:lnTo>
                    <a:pt x="4534" y="124"/>
                  </a:lnTo>
                  <a:lnTo>
                    <a:pt x="4550" y="102"/>
                  </a:lnTo>
                  <a:lnTo>
                    <a:pt x="4566" y="80"/>
                  </a:lnTo>
                  <a:lnTo>
                    <a:pt x="4580" y="59"/>
                  </a:lnTo>
                  <a:lnTo>
                    <a:pt x="4595" y="39"/>
                  </a:lnTo>
                  <a:lnTo>
                    <a:pt x="4610" y="19"/>
                  </a:lnTo>
                  <a:lnTo>
                    <a:pt x="4625" y="0"/>
                  </a:lnTo>
                </a:path>
              </a:pathLst>
            </a:custGeom>
            <a:noFill/>
            <a:ln w="5715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kumimoji="1" lang="en-US" sz="2800" b="1">
                <a:solidFill>
                  <a:srgbClr val="010000"/>
                </a:solidFill>
              </a:endParaRPr>
            </a:p>
          </p:txBody>
        </p:sp>
        <p:sp>
          <p:nvSpPr>
            <p:cNvPr id="29727" name="Rectangle 13"/>
            <p:cNvSpPr>
              <a:spLocks noChangeAspect="1" noChangeArrowheads="1"/>
            </p:cNvSpPr>
            <p:nvPr/>
          </p:nvSpPr>
          <p:spPr bwMode="auto">
            <a:xfrm>
              <a:off x="3181" y="849"/>
              <a:ext cx="120" cy="17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1pPr>
              <a:lvl2pPr marL="742950" indent="-285750"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2pPr>
              <a:lvl3pPr marL="1143000" indent="-228600"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3pPr>
              <a:lvl4pPr marL="1600200" indent="-228600"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4pPr>
              <a:lvl5pPr marL="2057400" indent="-228600"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kumimoji="0" lang="en-US" altLang="en-US" sz="1800" b="0" i="1" dirty="0">
                  <a:solidFill>
                    <a:srgbClr val="080808"/>
                  </a:solidFill>
                </a:rPr>
                <a:t>S</a:t>
              </a:r>
              <a:r>
                <a:rPr kumimoji="0" lang="en-US" altLang="en-US" sz="1800" b="0" i="1" baseline="-25000" dirty="0">
                  <a:solidFill>
                    <a:srgbClr val="080808"/>
                  </a:solidFill>
                </a:rPr>
                <a:t>1</a:t>
              </a:r>
              <a:endParaRPr kumimoji="0" lang="en-US" altLang="en-US" sz="1800" b="0" dirty="0">
                <a:solidFill>
                  <a:srgbClr val="080808"/>
                </a:solidFill>
              </a:endParaRPr>
            </a:p>
          </p:txBody>
        </p:sp>
      </p:grpSp>
      <p:sp>
        <p:nvSpPr>
          <p:cNvPr id="29704" name="Rectangle 7"/>
          <p:cNvSpPr>
            <a:spLocks noChangeArrowheads="1"/>
          </p:cNvSpPr>
          <p:nvPr/>
        </p:nvSpPr>
        <p:spPr bwMode="auto">
          <a:xfrm>
            <a:off x="3719513" y="4554538"/>
            <a:ext cx="2413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1800" b="0" i="1">
                <a:solidFill>
                  <a:srgbClr val="010000"/>
                </a:solidFill>
              </a:rPr>
              <a:t>Q</a:t>
            </a:r>
            <a:r>
              <a:rPr kumimoji="0" lang="en-US" altLang="en-US" sz="1800" b="0" i="1" baseline="-25000">
                <a:solidFill>
                  <a:srgbClr val="010000"/>
                </a:solidFill>
              </a:rPr>
              <a:t>1</a:t>
            </a:r>
            <a:endParaRPr kumimoji="0" lang="en-US" altLang="en-US" sz="1800" b="0" baseline="-25000">
              <a:solidFill>
                <a:srgbClr val="010000"/>
              </a:solidFill>
            </a:endParaRPr>
          </a:p>
        </p:txBody>
      </p:sp>
      <p:sp>
        <p:nvSpPr>
          <p:cNvPr id="29705" name="Line 12"/>
          <p:cNvSpPr>
            <a:spLocks noChangeAspect="1" noChangeShapeType="1"/>
          </p:cNvSpPr>
          <p:nvPr/>
        </p:nvSpPr>
        <p:spPr bwMode="auto">
          <a:xfrm>
            <a:off x="3824288" y="2894013"/>
            <a:ext cx="0" cy="1662112"/>
          </a:xfrm>
          <a:prstGeom prst="line">
            <a:avLst/>
          </a:prstGeom>
          <a:noFill/>
          <a:ln w="31750" cap="rnd">
            <a:solidFill>
              <a:schemeClr val="bg2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en-US" sz="2800" b="1">
              <a:solidFill>
                <a:srgbClr val="010000"/>
              </a:solidFill>
            </a:endParaRPr>
          </a:p>
        </p:txBody>
      </p:sp>
      <p:sp>
        <p:nvSpPr>
          <p:cNvPr id="740368" name="Line 16"/>
          <p:cNvSpPr>
            <a:spLocks noChangeAspect="1" noChangeShapeType="1"/>
          </p:cNvSpPr>
          <p:nvPr/>
        </p:nvSpPr>
        <p:spPr bwMode="auto">
          <a:xfrm>
            <a:off x="4678363" y="2860675"/>
            <a:ext cx="0" cy="1690688"/>
          </a:xfrm>
          <a:prstGeom prst="line">
            <a:avLst/>
          </a:prstGeom>
          <a:noFill/>
          <a:ln w="31750" cap="rnd">
            <a:solidFill>
              <a:schemeClr val="bg2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en-US" sz="2800" b="1">
              <a:solidFill>
                <a:srgbClr val="010000"/>
              </a:solidFill>
            </a:endParaRPr>
          </a:p>
        </p:txBody>
      </p:sp>
      <p:sp>
        <p:nvSpPr>
          <p:cNvPr id="740371" name="Line 19"/>
          <p:cNvSpPr>
            <a:spLocks noChangeAspect="1" noChangeShapeType="1"/>
          </p:cNvSpPr>
          <p:nvPr/>
        </p:nvSpPr>
        <p:spPr bwMode="auto">
          <a:xfrm flipH="1">
            <a:off x="3792538" y="2886075"/>
            <a:ext cx="871537" cy="0"/>
          </a:xfrm>
          <a:prstGeom prst="line">
            <a:avLst/>
          </a:prstGeom>
          <a:noFill/>
          <a:ln w="31750" cap="rnd">
            <a:solidFill>
              <a:schemeClr val="bg2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en-US" sz="2800" b="1">
              <a:solidFill>
                <a:srgbClr val="010000"/>
              </a:solidFill>
            </a:endParaRPr>
          </a:p>
        </p:txBody>
      </p:sp>
      <p:sp>
        <p:nvSpPr>
          <p:cNvPr id="740372" name="Rectangle 20"/>
          <p:cNvSpPr>
            <a:spLocks noChangeArrowheads="1"/>
          </p:cNvSpPr>
          <p:nvPr/>
        </p:nvSpPr>
        <p:spPr bwMode="auto">
          <a:xfrm>
            <a:off x="4572000" y="4557713"/>
            <a:ext cx="2413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1800" b="0" i="1" dirty="0">
                <a:solidFill>
                  <a:srgbClr val="010000"/>
                </a:solidFill>
              </a:rPr>
              <a:t>Q</a:t>
            </a:r>
            <a:r>
              <a:rPr kumimoji="0" lang="en-US" altLang="en-US" sz="1800" b="0" i="1" baseline="-25000" dirty="0">
                <a:solidFill>
                  <a:srgbClr val="010000"/>
                </a:solidFill>
              </a:rPr>
              <a:t>2</a:t>
            </a:r>
            <a:endParaRPr kumimoji="0" lang="en-US" altLang="en-US" sz="1800" b="0" baseline="-25000" dirty="0">
              <a:solidFill>
                <a:srgbClr val="010000"/>
              </a:solidFill>
            </a:endParaRPr>
          </a:p>
        </p:txBody>
      </p:sp>
      <p:sp>
        <p:nvSpPr>
          <p:cNvPr id="29711" name="Text Box 25"/>
          <p:cNvSpPr txBox="1">
            <a:spLocks noChangeAspect="1" noChangeArrowheads="1"/>
          </p:cNvSpPr>
          <p:nvPr/>
        </p:nvSpPr>
        <p:spPr bwMode="auto">
          <a:xfrm>
            <a:off x="2173288" y="1700213"/>
            <a:ext cx="273050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1800" b="0" i="1">
                <a:solidFill>
                  <a:srgbClr val="000000"/>
                </a:solidFill>
              </a:rPr>
              <a:t>r</a:t>
            </a:r>
            <a:endParaRPr kumimoji="0" lang="en-US" altLang="en-US" sz="1800" b="0" i="1">
              <a:solidFill>
                <a:srgbClr val="080808"/>
              </a:solidFill>
            </a:endParaRPr>
          </a:p>
        </p:txBody>
      </p:sp>
      <p:sp>
        <p:nvSpPr>
          <p:cNvPr id="29712" name="Rectangle 26"/>
          <p:cNvSpPr>
            <a:spLocks noChangeAspect="1" noChangeArrowheads="1"/>
          </p:cNvSpPr>
          <p:nvPr/>
        </p:nvSpPr>
        <p:spPr bwMode="auto">
          <a:xfrm>
            <a:off x="2509838" y="2674938"/>
            <a:ext cx="2222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1800" b="0" i="1">
                <a:solidFill>
                  <a:srgbClr val="000000"/>
                </a:solidFill>
              </a:rPr>
              <a:t>r</a:t>
            </a:r>
            <a:r>
              <a:rPr kumimoji="0" lang="en-US" altLang="en-US" sz="1800" b="0" i="1" baseline="-25000">
                <a:solidFill>
                  <a:srgbClr val="000000"/>
                </a:solidFill>
              </a:rPr>
              <a:t>1</a:t>
            </a:r>
            <a:r>
              <a:rPr kumimoji="0" lang="en-US" altLang="en-US" sz="1800" b="0" i="1">
                <a:solidFill>
                  <a:srgbClr val="000000"/>
                </a:solidFill>
              </a:rPr>
              <a:t> </a:t>
            </a:r>
            <a:endParaRPr kumimoji="0" lang="en-US" altLang="en-US" sz="1800" b="0">
              <a:solidFill>
                <a:srgbClr val="080808"/>
              </a:solidFill>
            </a:endParaRPr>
          </a:p>
        </p:txBody>
      </p:sp>
      <p:sp>
        <p:nvSpPr>
          <p:cNvPr id="740382" name="Rectangle 30"/>
          <p:cNvSpPr>
            <a:spLocks noChangeArrowheads="1"/>
          </p:cNvSpPr>
          <p:nvPr/>
        </p:nvSpPr>
        <p:spPr bwMode="auto">
          <a:xfrm>
            <a:off x="691115" y="5222875"/>
            <a:ext cx="8284610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080808"/>
              </a:buClr>
            </a:pPr>
            <a:r>
              <a:rPr lang="en-US" altLang="en-US" sz="1800" b="0" dirty="0" smtClean="0">
                <a:solidFill>
                  <a:srgbClr val="010000"/>
                </a:solidFill>
                <a:cs typeface="Times New Roman" pitchFamily="18" charset="0"/>
              </a:rPr>
              <a:t>As the budget deficit rise, government </a:t>
            </a:r>
            <a:r>
              <a:rPr lang="en-US" altLang="en-US" sz="1800" b="0" dirty="0">
                <a:solidFill>
                  <a:srgbClr val="010000"/>
                </a:solidFill>
                <a:cs typeface="Times New Roman" pitchFamily="18" charset="0"/>
              </a:rPr>
              <a:t>borrows</a:t>
            </a:r>
            <a:r>
              <a:rPr lang="en-US" altLang="en-US" sz="1800" dirty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en-US" altLang="en-US" sz="1800" dirty="0" smtClean="0">
                <a:solidFill>
                  <a:srgbClr val="FF0000"/>
                </a:solidFill>
                <a:cs typeface="Times New Roman" pitchFamily="18" charset="0"/>
              </a:rPr>
              <a:t>more</a:t>
            </a:r>
            <a:r>
              <a:rPr lang="en-US" altLang="en-US" sz="1800" b="0" dirty="0" smtClean="0">
                <a:solidFill>
                  <a:srgbClr val="010000"/>
                </a:solidFill>
                <a:cs typeface="Times New Roman" pitchFamily="18" charset="0"/>
              </a:rPr>
              <a:t> in the loanable </a:t>
            </a:r>
            <a:r>
              <a:rPr lang="en-US" altLang="en-US" sz="1800" b="0" dirty="0">
                <a:solidFill>
                  <a:srgbClr val="010000"/>
                </a:solidFill>
                <a:cs typeface="Times New Roman" pitchFamily="18" charset="0"/>
              </a:rPr>
              <a:t>funds market.</a:t>
            </a:r>
          </a:p>
        </p:txBody>
      </p:sp>
      <p:sp>
        <p:nvSpPr>
          <p:cNvPr id="740384" name="Rectangle 32"/>
          <p:cNvSpPr>
            <a:spLocks noChangeArrowheads="1"/>
          </p:cNvSpPr>
          <p:nvPr/>
        </p:nvSpPr>
        <p:spPr bwMode="auto">
          <a:xfrm>
            <a:off x="733647" y="5556243"/>
            <a:ext cx="8133906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080808"/>
              </a:buClr>
              <a:buFontTx/>
              <a:buChar char="•"/>
            </a:pPr>
            <a:r>
              <a:rPr lang="en-US" altLang="en-US" sz="1800" b="0" dirty="0">
                <a:solidFill>
                  <a:srgbClr val="010000"/>
                </a:solidFill>
                <a:cs typeface="Times New Roman" pitchFamily="18" charset="0"/>
              </a:rPr>
              <a:t>Under the </a:t>
            </a:r>
            <a:r>
              <a:rPr lang="en-US" altLang="en-US" sz="1800" i="1" dirty="0">
                <a:solidFill>
                  <a:srgbClr val="010000"/>
                </a:solidFill>
                <a:cs typeface="Times New Roman" pitchFamily="18" charset="0"/>
              </a:rPr>
              <a:t>new classical</a:t>
            </a:r>
            <a:r>
              <a:rPr lang="en-US" altLang="en-US" sz="1800" b="0" dirty="0">
                <a:solidFill>
                  <a:srgbClr val="010000"/>
                </a:solidFill>
                <a:cs typeface="Times New Roman" pitchFamily="18" charset="0"/>
              </a:rPr>
              <a:t> view, people </a:t>
            </a:r>
            <a:r>
              <a:rPr lang="en-US" altLang="en-US" sz="1800" dirty="0">
                <a:solidFill>
                  <a:srgbClr val="0000FF"/>
                </a:solidFill>
                <a:cs typeface="Times New Roman" pitchFamily="18" charset="0"/>
              </a:rPr>
              <a:t>save</a:t>
            </a:r>
            <a:r>
              <a:rPr lang="en-US" altLang="en-US" sz="1800" b="0" dirty="0">
                <a:solidFill>
                  <a:srgbClr val="0000FF"/>
                </a:solidFill>
                <a:cs typeface="Times New Roman" pitchFamily="18" charset="0"/>
              </a:rPr>
              <a:t> </a:t>
            </a:r>
            <a:r>
              <a:rPr lang="en-US" altLang="en-US" sz="1800" b="0" dirty="0">
                <a:solidFill>
                  <a:srgbClr val="010000"/>
                </a:solidFill>
                <a:cs typeface="Times New Roman" pitchFamily="18" charset="0"/>
              </a:rPr>
              <a:t>to pay expected higher future taxes.</a:t>
            </a:r>
          </a:p>
        </p:txBody>
      </p:sp>
      <p:sp>
        <p:nvSpPr>
          <p:cNvPr id="740385" name="Rectangle 33"/>
          <p:cNvSpPr>
            <a:spLocks noChangeArrowheads="1"/>
          </p:cNvSpPr>
          <p:nvPr/>
        </p:nvSpPr>
        <p:spPr bwMode="auto">
          <a:xfrm>
            <a:off x="733646" y="5871903"/>
            <a:ext cx="7965523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080808"/>
              </a:buClr>
              <a:buFontTx/>
              <a:buChar char="•"/>
            </a:pPr>
            <a:r>
              <a:rPr lang="en-US" altLang="en-US" sz="1800" b="0" dirty="0">
                <a:solidFill>
                  <a:srgbClr val="010000"/>
                </a:solidFill>
                <a:cs typeface="Times New Roman" pitchFamily="18" charset="0"/>
              </a:rPr>
              <a:t>This permits the government to borrow the funds to finance the deficit without pushing up the interest rate.</a:t>
            </a:r>
          </a:p>
        </p:txBody>
      </p:sp>
      <p:sp>
        <p:nvSpPr>
          <p:cNvPr id="29717" name="Rectangle 36"/>
          <p:cNvSpPr>
            <a:spLocks noChangeAspect="1" noChangeArrowheads="1"/>
          </p:cNvSpPr>
          <p:nvPr/>
        </p:nvSpPr>
        <p:spPr bwMode="auto">
          <a:xfrm>
            <a:off x="4814888" y="4017963"/>
            <a:ext cx="436562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1800" b="0" i="1" dirty="0">
                <a:solidFill>
                  <a:srgbClr val="A70998"/>
                </a:solidFill>
              </a:rPr>
              <a:t> </a:t>
            </a:r>
            <a:r>
              <a:rPr kumimoji="0" lang="en-US" altLang="en-US" sz="1800" b="0" i="1" dirty="0">
                <a:solidFill>
                  <a:srgbClr val="080808"/>
                </a:solidFill>
              </a:rPr>
              <a:t>D</a:t>
            </a:r>
            <a:r>
              <a:rPr kumimoji="0" lang="en-US" altLang="en-US" sz="1800" b="0" i="1" baseline="-25000" dirty="0">
                <a:solidFill>
                  <a:srgbClr val="080808"/>
                </a:solidFill>
              </a:rPr>
              <a:t>1</a:t>
            </a:r>
            <a:endParaRPr kumimoji="0" lang="en-US" altLang="en-US" sz="1800" b="0" baseline="-25000" dirty="0">
              <a:solidFill>
                <a:srgbClr val="080808"/>
              </a:solidFill>
            </a:endParaRPr>
          </a:p>
        </p:txBody>
      </p:sp>
      <p:sp>
        <p:nvSpPr>
          <p:cNvPr id="29718" name="Freeform 15"/>
          <p:cNvSpPr>
            <a:spLocks/>
          </p:cNvSpPr>
          <p:nvPr/>
        </p:nvSpPr>
        <p:spPr bwMode="auto">
          <a:xfrm>
            <a:off x="3767138" y="2808288"/>
            <a:ext cx="119062" cy="119062"/>
          </a:xfrm>
          <a:custGeom>
            <a:avLst/>
            <a:gdLst>
              <a:gd name="T0" fmla="*/ 0 w 173"/>
              <a:gd name="T1" fmla="*/ 87 h 173"/>
              <a:gd name="T2" fmla="*/ 13 w 173"/>
              <a:gd name="T3" fmla="*/ 43 h 173"/>
              <a:gd name="T4" fmla="*/ 43 w 173"/>
              <a:gd name="T5" fmla="*/ 12 h 173"/>
              <a:gd name="T6" fmla="*/ 87 w 173"/>
              <a:gd name="T7" fmla="*/ 0 h 173"/>
              <a:gd name="T8" fmla="*/ 87 w 173"/>
              <a:gd name="T9" fmla="*/ 0 h 173"/>
              <a:gd name="T10" fmla="*/ 131 w 173"/>
              <a:gd name="T11" fmla="*/ 12 h 173"/>
              <a:gd name="T12" fmla="*/ 162 w 173"/>
              <a:gd name="T13" fmla="*/ 43 h 173"/>
              <a:gd name="T14" fmla="*/ 173 w 173"/>
              <a:gd name="T15" fmla="*/ 87 h 173"/>
              <a:gd name="T16" fmla="*/ 173 w 173"/>
              <a:gd name="T17" fmla="*/ 87 h 173"/>
              <a:gd name="T18" fmla="*/ 162 w 173"/>
              <a:gd name="T19" fmla="*/ 130 h 173"/>
              <a:gd name="T20" fmla="*/ 131 w 173"/>
              <a:gd name="T21" fmla="*/ 161 h 173"/>
              <a:gd name="T22" fmla="*/ 87 w 173"/>
              <a:gd name="T23" fmla="*/ 173 h 173"/>
              <a:gd name="T24" fmla="*/ 87 w 173"/>
              <a:gd name="T25" fmla="*/ 173 h 173"/>
              <a:gd name="T26" fmla="*/ 43 w 173"/>
              <a:gd name="T27" fmla="*/ 161 h 173"/>
              <a:gd name="T28" fmla="*/ 13 w 173"/>
              <a:gd name="T29" fmla="*/ 130 h 173"/>
              <a:gd name="T30" fmla="*/ 0 w 173"/>
              <a:gd name="T31" fmla="*/ 87 h 173"/>
              <a:gd name="T32" fmla="*/ 0 w 173"/>
              <a:gd name="T33" fmla="*/ 87 h 173"/>
              <a:gd name="T34" fmla="*/ 0 w 173"/>
              <a:gd name="T35" fmla="*/ 87 h 173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73"/>
              <a:gd name="T55" fmla="*/ 0 h 173"/>
              <a:gd name="T56" fmla="*/ 173 w 173"/>
              <a:gd name="T57" fmla="*/ 173 h 173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73" h="173">
                <a:moveTo>
                  <a:pt x="0" y="87"/>
                </a:moveTo>
                <a:lnTo>
                  <a:pt x="13" y="43"/>
                </a:lnTo>
                <a:lnTo>
                  <a:pt x="43" y="12"/>
                </a:lnTo>
                <a:lnTo>
                  <a:pt x="87" y="0"/>
                </a:lnTo>
                <a:lnTo>
                  <a:pt x="131" y="12"/>
                </a:lnTo>
                <a:lnTo>
                  <a:pt x="162" y="43"/>
                </a:lnTo>
                <a:lnTo>
                  <a:pt x="173" y="87"/>
                </a:lnTo>
                <a:lnTo>
                  <a:pt x="162" y="130"/>
                </a:lnTo>
                <a:lnTo>
                  <a:pt x="131" y="161"/>
                </a:lnTo>
                <a:lnTo>
                  <a:pt x="87" y="173"/>
                </a:lnTo>
                <a:lnTo>
                  <a:pt x="43" y="161"/>
                </a:lnTo>
                <a:lnTo>
                  <a:pt x="13" y="130"/>
                </a:lnTo>
                <a:lnTo>
                  <a:pt x="0" y="87"/>
                </a:lnTo>
              </a:path>
            </a:pathLst>
          </a:custGeom>
          <a:solidFill>
            <a:srgbClr val="000000"/>
          </a:solidFill>
          <a:ln w="38100" cmpd="sng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en-US" sz="2800" b="1">
              <a:solidFill>
                <a:srgbClr val="010000"/>
              </a:solidFill>
            </a:endParaRPr>
          </a:p>
        </p:txBody>
      </p:sp>
      <p:grpSp>
        <p:nvGrpSpPr>
          <p:cNvPr id="5" name="Group 44"/>
          <p:cNvGrpSpPr>
            <a:grpSpLocks/>
          </p:cNvGrpSpPr>
          <p:nvPr/>
        </p:nvGrpSpPr>
        <p:grpSpPr bwMode="auto">
          <a:xfrm>
            <a:off x="4619646" y="2438400"/>
            <a:ext cx="125413" cy="495300"/>
            <a:chOff x="3324" y="1431"/>
            <a:chExt cx="79" cy="312"/>
          </a:xfrm>
        </p:grpSpPr>
        <p:sp>
          <p:nvSpPr>
            <p:cNvPr id="29728" name="Text Box 41"/>
            <p:cNvSpPr txBox="1">
              <a:spLocks noChangeArrowheads="1"/>
            </p:cNvSpPr>
            <p:nvPr/>
          </p:nvSpPr>
          <p:spPr bwMode="auto">
            <a:xfrm>
              <a:off x="3324" y="1431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1pPr>
              <a:lvl2pPr marL="742950" indent="-285750"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2pPr>
              <a:lvl3pPr marL="1143000" indent="-228600"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3pPr>
              <a:lvl4pPr marL="1600200" indent="-228600"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4pPr>
              <a:lvl5pPr marL="2057400" indent="-228600"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altLang="en-US" sz="1800" b="0" dirty="0">
                <a:solidFill>
                  <a:srgbClr val="080808"/>
                </a:solidFill>
              </a:endParaRPr>
            </a:p>
          </p:txBody>
        </p:sp>
        <p:sp>
          <p:nvSpPr>
            <p:cNvPr id="29729" name="Freeform 23"/>
            <p:cNvSpPr>
              <a:spLocks/>
            </p:cNvSpPr>
            <p:nvPr/>
          </p:nvSpPr>
          <p:spPr bwMode="auto">
            <a:xfrm>
              <a:off x="3328" y="1668"/>
              <a:ext cx="75" cy="75"/>
            </a:xfrm>
            <a:custGeom>
              <a:avLst/>
              <a:gdLst>
                <a:gd name="T0" fmla="*/ 0 w 173"/>
                <a:gd name="T1" fmla="*/ 87 h 173"/>
                <a:gd name="T2" fmla="*/ 13 w 173"/>
                <a:gd name="T3" fmla="*/ 43 h 173"/>
                <a:gd name="T4" fmla="*/ 43 w 173"/>
                <a:gd name="T5" fmla="*/ 12 h 173"/>
                <a:gd name="T6" fmla="*/ 87 w 173"/>
                <a:gd name="T7" fmla="*/ 0 h 173"/>
                <a:gd name="T8" fmla="*/ 87 w 173"/>
                <a:gd name="T9" fmla="*/ 0 h 173"/>
                <a:gd name="T10" fmla="*/ 131 w 173"/>
                <a:gd name="T11" fmla="*/ 12 h 173"/>
                <a:gd name="T12" fmla="*/ 162 w 173"/>
                <a:gd name="T13" fmla="*/ 43 h 173"/>
                <a:gd name="T14" fmla="*/ 173 w 173"/>
                <a:gd name="T15" fmla="*/ 87 h 173"/>
                <a:gd name="T16" fmla="*/ 173 w 173"/>
                <a:gd name="T17" fmla="*/ 87 h 173"/>
                <a:gd name="T18" fmla="*/ 162 w 173"/>
                <a:gd name="T19" fmla="*/ 130 h 173"/>
                <a:gd name="T20" fmla="*/ 131 w 173"/>
                <a:gd name="T21" fmla="*/ 161 h 173"/>
                <a:gd name="T22" fmla="*/ 87 w 173"/>
                <a:gd name="T23" fmla="*/ 173 h 173"/>
                <a:gd name="T24" fmla="*/ 87 w 173"/>
                <a:gd name="T25" fmla="*/ 173 h 173"/>
                <a:gd name="T26" fmla="*/ 43 w 173"/>
                <a:gd name="T27" fmla="*/ 161 h 173"/>
                <a:gd name="T28" fmla="*/ 13 w 173"/>
                <a:gd name="T29" fmla="*/ 130 h 173"/>
                <a:gd name="T30" fmla="*/ 0 w 173"/>
                <a:gd name="T31" fmla="*/ 87 h 173"/>
                <a:gd name="T32" fmla="*/ 0 w 173"/>
                <a:gd name="T33" fmla="*/ 87 h 173"/>
                <a:gd name="T34" fmla="*/ 0 w 173"/>
                <a:gd name="T35" fmla="*/ 87 h 17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73"/>
                <a:gd name="T55" fmla="*/ 0 h 173"/>
                <a:gd name="T56" fmla="*/ 173 w 173"/>
                <a:gd name="T57" fmla="*/ 173 h 173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73" h="173">
                  <a:moveTo>
                    <a:pt x="0" y="87"/>
                  </a:moveTo>
                  <a:lnTo>
                    <a:pt x="13" y="43"/>
                  </a:lnTo>
                  <a:lnTo>
                    <a:pt x="43" y="12"/>
                  </a:lnTo>
                  <a:lnTo>
                    <a:pt x="87" y="0"/>
                  </a:lnTo>
                  <a:lnTo>
                    <a:pt x="131" y="12"/>
                  </a:lnTo>
                  <a:lnTo>
                    <a:pt x="162" y="43"/>
                  </a:lnTo>
                  <a:lnTo>
                    <a:pt x="173" y="87"/>
                  </a:lnTo>
                  <a:lnTo>
                    <a:pt x="162" y="130"/>
                  </a:lnTo>
                  <a:lnTo>
                    <a:pt x="131" y="161"/>
                  </a:lnTo>
                  <a:lnTo>
                    <a:pt x="87" y="173"/>
                  </a:lnTo>
                  <a:lnTo>
                    <a:pt x="43" y="161"/>
                  </a:lnTo>
                  <a:lnTo>
                    <a:pt x="13" y="130"/>
                  </a:lnTo>
                  <a:lnTo>
                    <a:pt x="0" y="87"/>
                  </a:lnTo>
                </a:path>
              </a:pathLst>
            </a:custGeom>
            <a:solidFill>
              <a:srgbClr val="000000"/>
            </a:solidFill>
            <a:ln w="38100" cmpd="sng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kumimoji="1" lang="en-US" sz="2800" b="1">
                <a:solidFill>
                  <a:srgbClr val="010000"/>
                </a:solidFill>
              </a:endParaRPr>
            </a:p>
          </p:txBody>
        </p:sp>
      </p:grpSp>
      <p:sp>
        <p:nvSpPr>
          <p:cNvPr id="29722" name="Line 45"/>
          <p:cNvSpPr>
            <a:spLocks noChangeAspect="1" noChangeShapeType="1"/>
          </p:cNvSpPr>
          <p:nvPr/>
        </p:nvSpPr>
        <p:spPr bwMode="auto">
          <a:xfrm flipH="1">
            <a:off x="2741613" y="2882900"/>
            <a:ext cx="1023937" cy="0"/>
          </a:xfrm>
          <a:prstGeom prst="line">
            <a:avLst/>
          </a:prstGeom>
          <a:noFill/>
          <a:ln w="31750" cap="rnd">
            <a:solidFill>
              <a:schemeClr val="bg2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en-US" sz="2800" b="1">
              <a:solidFill>
                <a:srgbClr val="010000"/>
              </a:solidFill>
            </a:endParaRPr>
          </a:p>
        </p:txBody>
      </p:sp>
      <p:sp>
        <p:nvSpPr>
          <p:cNvPr id="29724" name="Rectangle 24"/>
          <p:cNvSpPr>
            <a:spLocks noChangeArrowheads="1"/>
          </p:cNvSpPr>
          <p:nvPr/>
        </p:nvSpPr>
        <p:spPr bwMode="auto">
          <a:xfrm>
            <a:off x="2825750" y="1082675"/>
            <a:ext cx="3346450" cy="327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algn="ctr" eaLnBrk="0" fontAlgn="base" hangingPunct="0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1800" b="0" i="1" u="sng" dirty="0">
                <a:solidFill>
                  <a:srgbClr val="000000"/>
                </a:solidFill>
              </a:rPr>
              <a:t>Loanable Funds Market</a:t>
            </a:r>
            <a:endParaRPr kumimoji="0" lang="en-US" altLang="en-US" sz="3600" b="0" i="1" u="sng" dirty="0">
              <a:solidFill>
                <a:srgbClr val="000000"/>
              </a:solidFill>
            </a:endParaRPr>
          </a:p>
          <a:p>
            <a:pPr algn="ctr" eaLnBrk="0" fontAlgn="base" hangingPunct="0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endParaRPr kumimoji="0" lang="en-US" altLang="en-US" sz="400" b="0" i="1" u="sng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461146" y="2206082"/>
            <a:ext cx="2098675" cy="535531"/>
          </a:xfrm>
          <a:prstGeom prst="rect">
            <a:avLst/>
          </a:prstGeom>
          <a:ln w="28575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1600" dirty="0">
                <a:solidFill>
                  <a:srgbClr val="000000"/>
                </a:solidFill>
              </a:rPr>
              <a:t>Fiscal policy exerts no effect on r, </a:t>
            </a:r>
            <a:r>
              <a:rPr lang="en-US" altLang="en-US" sz="1600" i="1" dirty="0">
                <a:solidFill>
                  <a:srgbClr val="000000"/>
                </a:solidFill>
              </a:rPr>
              <a:t>Y</a:t>
            </a:r>
            <a:r>
              <a:rPr lang="en-US" altLang="en-US" sz="1600" dirty="0">
                <a:solidFill>
                  <a:srgbClr val="000000"/>
                </a:solidFill>
              </a:rPr>
              <a:t>, or </a:t>
            </a:r>
            <a:r>
              <a:rPr lang="en-US" altLang="en-US" sz="1600" i="1" dirty="0">
                <a:solidFill>
                  <a:srgbClr val="000000"/>
                </a:solidFill>
              </a:rPr>
              <a:t>u</a:t>
            </a:r>
            <a:endParaRPr kumimoji="1" lang="en-US" sz="1600" b="1" i="1" dirty="0">
              <a:solidFill>
                <a:srgbClr val="010000"/>
              </a:solidFill>
            </a:endParaRPr>
          </a:p>
        </p:txBody>
      </p:sp>
      <p:sp>
        <p:nvSpPr>
          <p:cNvPr id="35" name="Rectangle 7"/>
          <p:cNvSpPr>
            <a:spLocks noChangeArrowheads="1"/>
          </p:cNvSpPr>
          <p:nvPr/>
        </p:nvSpPr>
        <p:spPr bwMode="auto">
          <a:xfrm>
            <a:off x="161925" y="161925"/>
            <a:ext cx="8813800" cy="52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algn="ctr" eaLnBrk="0" fontAlgn="base" hangingPunct="0">
              <a:lnSpc>
                <a:spcPct val="60000"/>
              </a:lnSpc>
              <a:spcBef>
                <a:spcPct val="20000"/>
              </a:spcBef>
              <a:spcAft>
                <a:spcPct val="0"/>
              </a:spcAft>
              <a:buClr>
                <a:srgbClr val="080808"/>
              </a:buClr>
            </a:pPr>
            <a:r>
              <a:rPr lang="en-US" altLang="en-US" dirty="0" smtClean="0">
                <a:solidFill>
                  <a:srgbClr val="080808"/>
                </a:solidFill>
              </a:rPr>
              <a:t>Monetarist’s take on Fiscal Policy</a:t>
            </a:r>
            <a:endParaRPr lang="en-US" altLang="en-US" dirty="0">
              <a:solidFill>
                <a:srgbClr val="08080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7913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4.81481E-6 L 0.09114 -0.00208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49" y="-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0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1.90751E-6 L 0.0941 -1.90751E-6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0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withGroup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0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0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740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0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740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0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0368" grpId="0" animBg="1"/>
      <p:bldP spid="740371" grpId="0" animBg="1"/>
      <p:bldP spid="740372" grpId="0"/>
      <p:bldP spid="740384" grpId="0"/>
      <p:bldP spid="740385" grpId="0"/>
      <p:bldP spid="6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gwart_temp1">
  <a:themeElements>
    <a:clrScheme name="1_gwart_temp1 4">
      <a:dk1>
        <a:srgbClr val="080808"/>
      </a:dk1>
      <a:lt1>
        <a:srgbClr val="FFFFFF"/>
      </a:lt1>
      <a:dk2>
        <a:srgbClr val="030387"/>
      </a:dk2>
      <a:lt2>
        <a:srgbClr val="010000"/>
      </a:lt2>
      <a:accent1>
        <a:srgbClr val="008080"/>
      </a:accent1>
      <a:accent2>
        <a:srgbClr val="FF0000"/>
      </a:accent2>
      <a:accent3>
        <a:srgbClr val="FFFFFF"/>
      </a:accent3>
      <a:accent4>
        <a:srgbClr val="060606"/>
      </a:accent4>
      <a:accent5>
        <a:srgbClr val="AAC0C0"/>
      </a:accent5>
      <a:accent6>
        <a:srgbClr val="E70000"/>
      </a:accent6>
      <a:hlink>
        <a:srgbClr val="0000FF"/>
      </a:hlink>
      <a:folHlink>
        <a:srgbClr val="009999"/>
      </a:folHlink>
    </a:clrScheme>
    <a:fontScheme name="1_gwart_temp1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35921" dir="2700000" algn="ctr" rotWithShape="0">
            <a:srgbClr val="808080"/>
          </a:outerShdw>
        </a:effec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800" b="1" i="0" u="none" strike="noStrike" cap="none" normalizeH="0" baseline="0" smtClean="0">
            <a:ln>
              <a:noFill/>
            </a:ln>
            <a:solidFill>
              <a:schemeClr val="bg2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35921" dir="2700000" algn="ctr" rotWithShape="0">
            <a:srgbClr val="808080"/>
          </a:outerShdw>
        </a:effec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800" b="1" i="0" u="none" strike="noStrike" cap="none" normalizeH="0" baseline="0" smtClean="0">
            <a:ln>
              <a:noFill/>
            </a:ln>
            <a:solidFill>
              <a:schemeClr val="bg2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1_gwart_temp1 1">
        <a:dk1>
          <a:srgbClr val="009999"/>
        </a:dk1>
        <a:lt1>
          <a:srgbClr val="FFFFFF"/>
        </a:lt1>
        <a:dk2>
          <a:srgbClr val="336699"/>
        </a:dk2>
        <a:lt2>
          <a:srgbClr val="010000"/>
        </a:lt2>
        <a:accent1>
          <a:srgbClr val="CCECFF"/>
        </a:accent1>
        <a:accent2>
          <a:srgbClr val="FFFFCC"/>
        </a:accent2>
        <a:accent3>
          <a:srgbClr val="FFFFFF"/>
        </a:accent3>
        <a:accent4>
          <a:srgbClr val="008282"/>
        </a:accent4>
        <a:accent5>
          <a:srgbClr val="E2F4FF"/>
        </a:accent5>
        <a:accent6>
          <a:srgbClr val="E7E7B9"/>
        </a:accent6>
        <a:hlink>
          <a:srgbClr val="FF9966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gwart_temp1 2">
        <a:dk1>
          <a:srgbClr val="800000"/>
        </a:dk1>
        <a:lt1>
          <a:srgbClr val="FFFFFF"/>
        </a:lt1>
        <a:dk2>
          <a:srgbClr val="000000"/>
        </a:dk2>
        <a:lt2>
          <a:srgbClr val="FFFFCC"/>
        </a:lt2>
        <a:accent1>
          <a:srgbClr val="000000"/>
        </a:accent1>
        <a:accent2>
          <a:srgbClr val="000099"/>
        </a:accent2>
        <a:accent3>
          <a:srgbClr val="AAAAAA"/>
        </a:accent3>
        <a:accent4>
          <a:srgbClr val="DADADA"/>
        </a:accent4>
        <a:accent5>
          <a:srgbClr val="AAAAAA"/>
        </a:accent5>
        <a:accent6>
          <a:srgbClr val="00008A"/>
        </a:accent6>
        <a:hlink>
          <a:srgbClr val="800000"/>
        </a:hlink>
        <a:folHlink>
          <a:srgbClr val="80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gwart_temp1 3">
        <a:dk1>
          <a:srgbClr val="000000"/>
        </a:dk1>
        <a:lt1>
          <a:srgbClr val="FFFFFF"/>
        </a:lt1>
        <a:dk2>
          <a:srgbClr val="000000"/>
        </a:dk2>
        <a:lt2>
          <a:srgbClr val="CBCBCB"/>
        </a:lt2>
        <a:accent1>
          <a:srgbClr val="B2B2B2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D5D5D5"/>
        </a:accent5>
        <a:accent6>
          <a:srgbClr val="D4D4D4"/>
        </a:accent6>
        <a:hlink>
          <a:srgbClr val="B2B2B2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gwart_temp1 4">
        <a:dk1>
          <a:srgbClr val="080808"/>
        </a:dk1>
        <a:lt1>
          <a:srgbClr val="FFFFFF"/>
        </a:lt1>
        <a:dk2>
          <a:srgbClr val="030387"/>
        </a:dk2>
        <a:lt2>
          <a:srgbClr val="010000"/>
        </a:lt2>
        <a:accent1>
          <a:srgbClr val="008080"/>
        </a:accent1>
        <a:accent2>
          <a:srgbClr val="FF0000"/>
        </a:accent2>
        <a:accent3>
          <a:srgbClr val="FFFFFF"/>
        </a:accent3>
        <a:accent4>
          <a:srgbClr val="060606"/>
        </a:accent4>
        <a:accent5>
          <a:srgbClr val="AAC0C0"/>
        </a:accent5>
        <a:accent6>
          <a:srgbClr val="E70000"/>
        </a:accent6>
        <a:hlink>
          <a:srgbClr val="0000FF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392</Words>
  <Application>Microsoft Office PowerPoint</Application>
  <PresentationFormat>On-screen Show (4:3)</PresentationFormat>
  <Paragraphs>57</Paragraphs>
  <Slides>4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4</vt:i4>
      </vt:variant>
    </vt:vector>
  </HeadingPairs>
  <TitlesOfParts>
    <vt:vector size="6" baseType="lpstr">
      <vt:lpstr>Office Theme</vt:lpstr>
      <vt:lpstr>1_gwart_temp1</vt:lpstr>
      <vt:lpstr>Monetarist’s take on Fiscal Policy </vt:lpstr>
      <vt:lpstr>PowerPoint Presentation</vt:lpstr>
      <vt:lpstr>PowerPoint Presentation</vt:lpstr>
      <vt:lpstr>PowerPoint Presentation</vt:lpstr>
    </vt:vector>
  </TitlesOfParts>
  <Company>Westminster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Monetarist’s take on Fiscal Policy </dc:title>
  <dc:creator>Anyone</dc:creator>
  <cp:lastModifiedBy>Anyone</cp:lastModifiedBy>
  <cp:revision>2</cp:revision>
  <dcterms:created xsi:type="dcterms:W3CDTF">2015-05-12T17:07:24Z</dcterms:created>
  <dcterms:modified xsi:type="dcterms:W3CDTF">2015-05-12T17:14:58Z</dcterms:modified>
</cp:coreProperties>
</file>