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notesSlides/notesSlide3.xml" ContentType="application/vnd.openxmlformats-officedocument.presentationml.notesSlide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9" r:id="rId1"/>
    <p:sldMasterId id="2147483660" r:id="rId2"/>
    <p:sldMasterId id="2147483661" r:id="rId3"/>
    <p:sldMasterId id="2147483662" r:id="rId4"/>
  </p:sldMasterIdLst>
  <p:notesMasterIdLst>
    <p:notesMasterId r:id="rId26"/>
  </p:notesMasterIdLst>
  <p:handoutMasterIdLst>
    <p:handoutMasterId r:id="rId27"/>
  </p:handoutMasterIdLst>
  <p:sldIdLst>
    <p:sldId id="725" r:id="rId5"/>
    <p:sldId id="716" r:id="rId6"/>
    <p:sldId id="702" r:id="rId7"/>
    <p:sldId id="715" r:id="rId8"/>
    <p:sldId id="707" r:id="rId9"/>
    <p:sldId id="710" r:id="rId10"/>
    <p:sldId id="718" r:id="rId11"/>
    <p:sldId id="719" r:id="rId12"/>
    <p:sldId id="717" r:id="rId13"/>
    <p:sldId id="709" r:id="rId14"/>
    <p:sldId id="713" r:id="rId15"/>
    <p:sldId id="721" r:id="rId16"/>
    <p:sldId id="722" r:id="rId17"/>
    <p:sldId id="720" r:id="rId18"/>
    <p:sldId id="724" r:id="rId19"/>
    <p:sldId id="714" r:id="rId20"/>
    <p:sldId id="726" r:id="rId21"/>
    <p:sldId id="727" r:id="rId22"/>
    <p:sldId id="728" r:id="rId23"/>
    <p:sldId id="729" r:id="rId24"/>
    <p:sldId id="730" r:id="rId25"/>
  </p:sldIdLst>
  <p:sldSz cx="9144000" cy="6858000" type="screen4x3"/>
  <p:notesSz cx="6858000" cy="9144000"/>
  <p:defaultTextStyle>
    <a:defPPr>
      <a:defRPr lang="en-CA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248">
          <p15:clr>
            <a:srgbClr val="A4A3A4"/>
          </p15:clr>
        </p15:guide>
        <p15:guide id="2" pos="33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FFFF"/>
    <a:srgbClr val="969696"/>
    <a:srgbClr val="000000"/>
    <a:srgbClr val="FF6600"/>
    <a:srgbClr val="E50030"/>
    <a:srgbClr val="000099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137" autoAdjust="0"/>
    <p:restoredTop sz="95501" autoAdjust="0"/>
  </p:normalViewPr>
  <p:slideViewPr>
    <p:cSldViewPr snapToGrid="0" snapToObjects="1">
      <p:cViewPr>
        <p:scale>
          <a:sx n="90" d="100"/>
          <a:sy n="90" d="100"/>
        </p:scale>
        <p:origin x="-2676" y="-600"/>
      </p:cViewPr>
      <p:guideLst>
        <p:guide orient="horz" pos="1248"/>
        <p:guide pos="33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79" d="100"/>
          <a:sy n="79" d="100"/>
        </p:scale>
        <p:origin x="-1998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snarr\Downloads\fredgraph%20(14).xls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snarr\Downloads\fredgraph%20(14).xls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snarr\Downloads\fredgraph%20(14).xls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snarr\Google%20Drive\Textbooks\macro%20book\deficit%20Laffer.xls" TargetMode="External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hsnarr\Downloads\fredgraph%20(15).xls" TargetMode="External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hal\Google%20Drive\Textbooks\macro%20book\deficit%20Laffer.xls" TargetMode="External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hsnarr\Downloads\fredgraph%20(1).xls" TargetMode="External"/><Relationship Id="rId1" Type="http://schemas.openxmlformats.org/officeDocument/2006/relationships/themeOverride" Target="../theme/themeOverride7.xm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al\Google%20Drive\Textbooks\macro%20book\deficit%20Laffer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9.6677694158009114E-2"/>
          <c:y val="6.5323765314216881E-2"/>
          <c:w val="0.85044761296729798"/>
          <c:h val="0.8326195683872849"/>
        </c:manualLayout>
      </c:layout>
      <c:scatterChart>
        <c:scatterStyle val="lineMarker"/>
        <c:varyColors val="0"/>
        <c:ser>
          <c:idx val="1"/>
          <c:order val="1"/>
          <c:spPr>
            <a:ln w="28575">
              <a:solidFill>
                <a:schemeClr val="tx1"/>
              </a:solidFill>
            </a:ln>
          </c:spPr>
          <c:marker>
            <c:symbol val="none"/>
          </c:marker>
          <c:xVal>
            <c:numRef>
              <c:f>'C:\Users\snarr\Google Drive\Textbooks\macro book\[deficit Laffer.xls]Sheet2'!$A$439:$A$718</c:f>
              <c:numCache>
                <c:formatCode>General</c:formatCode>
                <c:ptCount val="280"/>
                <c:pt idx="0">
                  <c:v>32874</c:v>
                </c:pt>
                <c:pt idx="1">
                  <c:v>32905</c:v>
                </c:pt>
                <c:pt idx="2">
                  <c:v>32933</c:v>
                </c:pt>
                <c:pt idx="3">
                  <c:v>32964</c:v>
                </c:pt>
                <c:pt idx="4">
                  <c:v>32994</c:v>
                </c:pt>
                <c:pt idx="5">
                  <c:v>33025</c:v>
                </c:pt>
                <c:pt idx="6">
                  <c:v>33055</c:v>
                </c:pt>
                <c:pt idx="7">
                  <c:v>33086</c:v>
                </c:pt>
                <c:pt idx="8">
                  <c:v>33117</c:v>
                </c:pt>
                <c:pt idx="9">
                  <c:v>33147</c:v>
                </c:pt>
                <c:pt idx="10">
                  <c:v>33178</c:v>
                </c:pt>
                <c:pt idx="11">
                  <c:v>33208</c:v>
                </c:pt>
                <c:pt idx="12">
                  <c:v>33239</c:v>
                </c:pt>
                <c:pt idx="13">
                  <c:v>33270</c:v>
                </c:pt>
                <c:pt idx="14">
                  <c:v>33298</c:v>
                </c:pt>
                <c:pt idx="15">
                  <c:v>33329</c:v>
                </c:pt>
                <c:pt idx="16">
                  <c:v>33359</c:v>
                </c:pt>
                <c:pt idx="17">
                  <c:v>33390</c:v>
                </c:pt>
                <c:pt idx="18">
                  <c:v>33420</c:v>
                </c:pt>
                <c:pt idx="19">
                  <c:v>33451</c:v>
                </c:pt>
                <c:pt idx="20">
                  <c:v>33482</c:v>
                </c:pt>
                <c:pt idx="21">
                  <c:v>33512</c:v>
                </c:pt>
                <c:pt idx="22">
                  <c:v>33543</c:v>
                </c:pt>
                <c:pt idx="23">
                  <c:v>33573</c:v>
                </c:pt>
                <c:pt idx="24">
                  <c:v>33604</c:v>
                </c:pt>
                <c:pt idx="25">
                  <c:v>33635</c:v>
                </c:pt>
                <c:pt idx="26">
                  <c:v>33664</c:v>
                </c:pt>
                <c:pt idx="27">
                  <c:v>33695</c:v>
                </c:pt>
                <c:pt idx="28">
                  <c:v>33725</c:v>
                </c:pt>
                <c:pt idx="29">
                  <c:v>33756</c:v>
                </c:pt>
                <c:pt idx="30">
                  <c:v>33786</c:v>
                </c:pt>
                <c:pt idx="31">
                  <c:v>33817</c:v>
                </c:pt>
                <c:pt idx="32">
                  <c:v>33848</c:v>
                </c:pt>
                <c:pt idx="33">
                  <c:v>33878</c:v>
                </c:pt>
                <c:pt idx="34">
                  <c:v>33909</c:v>
                </c:pt>
                <c:pt idx="35">
                  <c:v>33939</c:v>
                </c:pt>
                <c:pt idx="36">
                  <c:v>33970</c:v>
                </c:pt>
                <c:pt idx="37">
                  <c:v>34001</c:v>
                </c:pt>
                <c:pt idx="38">
                  <c:v>34029</c:v>
                </c:pt>
                <c:pt idx="39">
                  <c:v>34060</c:v>
                </c:pt>
                <c:pt idx="40">
                  <c:v>34090</c:v>
                </c:pt>
                <c:pt idx="41">
                  <c:v>34121</c:v>
                </c:pt>
                <c:pt idx="42">
                  <c:v>34151</c:v>
                </c:pt>
                <c:pt idx="43">
                  <c:v>34182</c:v>
                </c:pt>
                <c:pt idx="44">
                  <c:v>34213</c:v>
                </c:pt>
                <c:pt idx="45">
                  <c:v>34243</c:v>
                </c:pt>
                <c:pt idx="46">
                  <c:v>34274</c:v>
                </c:pt>
                <c:pt idx="47">
                  <c:v>34304</c:v>
                </c:pt>
                <c:pt idx="48">
                  <c:v>34335</c:v>
                </c:pt>
                <c:pt idx="49">
                  <c:v>34366</c:v>
                </c:pt>
                <c:pt idx="50">
                  <c:v>34394</c:v>
                </c:pt>
                <c:pt idx="51">
                  <c:v>34425</c:v>
                </c:pt>
                <c:pt idx="52">
                  <c:v>34455</c:v>
                </c:pt>
                <c:pt idx="53">
                  <c:v>34486</c:v>
                </c:pt>
                <c:pt idx="54">
                  <c:v>34516</c:v>
                </c:pt>
                <c:pt idx="55">
                  <c:v>34547</c:v>
                </c:pt>
                <c:pt idx="56">
                  <c:v>34578</c:v>
                </c:pt>
                <c:pt idx="57">
                  <c:v>34608</c:v>
                </c:pt>
                <c:pt idx="58">
                  <c:v>34639</c:v>
                </c:pt>
                <c:pt idx="59">
                  <c:v>34669</c:v>
                </c:pt>
                <c:pt idx="60">
                  <c:v>34700</c:v>
                </c:pt>
                <c:pt idx="61">
                  <c:v>34731</c:v>
                </c:pt>
                <c:pt idx="62">
                  <c:v>34759</c:v>
                </c:pt>
                <c:pt idx="63">
                  <c:v>34790</c:v>
                </c:pt>
                <c:pt idx="64">
                  <c:v>34820</c:v>
                </c:pt>
                <c:pt idx="65">
                  <c:v>34851</c:v>
                </c:pt>
                <c:pt idx="66">
                  <c:v>34881</c:v>
                </c:pt>
                <c:pt idx="67">
                  <c:v>34912</c:v>
                </c:pt>
                <c:pt idx="68">
                  <c:v>34943</c:v>
                </c:pt>
                <c:pt idx="69">
                  <c:v>34973</c:v>
                </c:pt>
                <c:pt idx="70">
                  <c:v>35004</c:v>
                </c:pt>
                <c:pt idx="71">
                  <c:v>35034</c:v>
                </c:pt>
                <c:pt idx="72">
                  <c:v>35065</c:v>
                </c:pt>
                <c:pt idx="73">
                  <c:v>35096</c:v>
                </c:pt>
                <c:pt idx="74">
                  <c:v>35125</c:v>
                </c:pt>
                <c:pt idx="75">
                  <c:v>35156</c:v>
                </c:pt>
                <c:pt idx="76">
                  <c:v>35186</c:v>
                </c:pt>
                <c:pt idx="77">
                  <c:v>35217</c:v>
                </c:pt>
                <c:pt idx="78">
                  <c:v>35247</c:v>
                </c:pt>
                <c:pt idx="79">
                  <c:v>35278</c:v>
                </c:pt>
                <c:pt idx="80">
                  <c:v>35309</c:v>
                </c:pt>
                <c:pt idx="81">
                  <c:v>35339</c:v>
                </c:pt>
                <c:pt idx="82">
                  <c:v>35370</c:v>
                </c:pt>
                <c:pt idx="83">
                  <c:v>35400</c:v>
                </c:pt>
                <c:pt idx="84">
                  <c:v>35431</c:v>
                </c:pt>
                <c:pt idx="85">
                  <c:v>35462</c:v>
                </c:pt>
                <c:pt idx="86">
                  <c:v>35490</c:v>
                </c:pt>
                <c:pt idx="87">
                  <c:v>35521</c:v>
                </c:pt>
                <c:pt idx="88">
                  <c:v>35551</c:v>
                </c:pt>
                <c:pt idx="89">
                  <c:v>35582</c:v>
                </c:pt>
                <c:pt idx="90">
                  <c:v>35612</c:v>
                </c:pt>
                <c:pt idx="91">
                  <c:v>35643</c:v>
                </c:pt>
                <c:pt idx="92">
                  <c:v>35674</c:v>
                </c:pt>
                <c:pt idx="93">
                  <c:v>35704</c:v>
                </c:pt>
                <c:pt idx="94">
                  <c:v>35735</c:v>
                </c:pt>
                <c:pt idx="95">
                  <c:v>35765</c:v>
                </c:pt>
                <c:pt idx="96">
                  <c:v>35796</c:v>
                </c:pt>
                <c:pt idx="97">
                  <c:v>35827</c:v>
                </c:pt>
                <c:pt idx="98">
                  <c:v>35855</c:v>
                </c:pt>
                <c:pt idx="99">
                  <c:v>35886</c:v>
                </c:pt>
                <c:pt idx="100">
                  <c:v>35916</c:v>
                </c:pt>
                <c:pt idx="101">
                  <c:v>35947</c:v>
                </c:pt>
                <c:pt idx="102">
                  <c:v>35977</c:v>
                </c:pt>
                <c:pt idx="103">
                  <c:v>36008</c:v>
                </c:pt>
                <c:pt idx="104">
                  <c:v>36039</c:v>
                </c:pt>
                <c:pt idx="105">
                  <c:v>36069</c:v>
                </c:pt>
                <c:pt idx="106">
                  <c:v>36100</c:v>
                </c:pt>
                <c:pt idx="107">
                  <c:v>36130</c:v>
                </c:pt>
                <c:pt idx="108">
                  <c:v>36161</c:v>
                </c:pt>
                <c:pt idx="109">
                  <c:v>36192</c:v>
                </c:pt>
                <c:pt idx="110">
                  <c:v>36220</c:v>
                </c:pt>
                <c:pt idx="111">
                  <c:v>36251</c:v>
                </c:pt>
                <c:pt idx="112">
                  <c:v>36281</c:v>
                </c:pt>
                <c:pt idx="113">
                  <c:v>36312</c:v>
                </c:pt>
                <c:pt idx="114">
                  <c:v>36342</c:v>
                </c:pt>
                <c:pt idx="115">
                  <c:v>36373</c:v>
                </c:pt>
                <c:pt idx="116">
                  <c:v>36404</c:v>
                </c:pt>
                <c:pt idx="117">
                  <c:v>36434</c:v>
                </c:pt>
                <c:pt idx="118">
                  <c:v>36465</c:v>
                </c:pt>
                <c:pt idx="119">
                  <c:v>36495</c:v>
                </c:pt>
                <c:pt idx="120">
                  <c:v>36526</c:v>
                </c:pt>
                <c:pt idx="121">
                  <c:v>36557</c:v>
                </c:pt>
                <c:pt idx="122">
                  <c:v>36586</c:v>
                </c:pt>
                <c:pt idx="123">
                  <c:v>36617</c:v>
                </c:pt>
                <c:pt idx="124">
                  <c:v>36647</c:v>
                </c:pt>
                <c:pt idx="125">
                  <c:v>36678</c:v>
                </c:pt>
                <c:pt idx="126">
                  <c:v>36708</c:v>
                </c:pt>
                <c:pt idx="127">
                  <c:v>36739</c:v>
                </c:pt>
                <c:pt idx="128">
                  <c:v>36770</c:v>
                </c:pt>
                <c:pt idx="129">
                  <c:v>36800</c:v>
                </c:pt>
                <c:pt idx="130">
                  <c:v>36831</c:v>
                </c:pt>
                <c:pt idx="131">
                  <c:v>36861</c:v>
                </c:pt>
                <c:pt idx="132">
                  <c:v>36892</c:v>
                </c:pt>
                <c:pt idx="133">
                  <c:v>36923</c:v>
                </c:pt>
                <c:pt idx="134">
                  <c:v>36951</c:v>
                </c:pt>
                <c:pt idx="135">
                  <c:v>36982</c:v>
                </c:pt>
                <c:pt idx="136">
                  <c:v>37012</c:v>
                </c:pt>
                <c:pt idx="137">
                  <c:v>37043</c:v>
                </c:pt>
                <c:pt idx="138">
                  <c:v>37073</c:v>
                </c:pt>
                <c:pt idx="139">
                  <c:v>37104</c:v>
                </c:pt>
                <c:pt idx="140">
                  <c:v>37135</c:v>
                </c:pt>
                <c:pt idx="141">
                  <c:v>37165</c:v>
                </c:pt>
                <c:pt idx="142">
                  <c:v>37196</c:v>
                </c:pt>
                <c:pt idx="143">
                  <c:v>37226</c:v>
                </c:pt>
                <c:pt idx="144">
                  <c:v>37257</c:v>
                </c:pt>
                <c:pt idx="145">
                  <c:v>37288</c:v>
                </c:pt>
                <c:pt idx="146">
                  <c:v>37316</c:v>
                </c:pt>
                <c:pt idx="147">
                  <c:v>37347</c:v>
                </c:pt>
                <c:pt idx="148">
                  <c:v>37377</c:v>
                </c:pt>
                <c:pt idx="149">
                  <c:v>37408</c:v>
                </c:pt>
                <c:pt idx="150">
                  <c:v>37438</c:v>
                </c:pt>
                <c:pt idx="151">
                  <c:v>37469</c:v>
                </c:pt>
                <c:pt idx="152">
                  <c:v>37500</c:v>
                </c:pt>
                <c:pt idx="153">
                  <c:v>37530</c:v>
                </c:pt>
                <c:pt idx="154">
                  <c:v>37561</c:v>
                </c:pt>
                <c:pt idx="155">
                  <c:v>37591</c:v>
                </c:pt>
                <c:pt idx="156">
                  <c:v>37622</c:v>
                </c:pt>
                <c:pt idx="157">
                  <c:v>37653</c:v>
                </c:pt>
                <c:pt idx="158">
                  <c:v>37681</c:v>
                </c:pt>
                <c:pt idx="159">
                  <c:v>37712</c:v>
                </c:pt>
                <c:pt idx="160">
                  <c:v>37742</c:v>
                </c:pt>
                <c:pt idx="161">
                  <c:v>37773</c:v>
                </c:pt>
                <c:pt idx="162">
                  <c:v>37803</c:v>
                </c:pt>
                <c:pt idx="163">
                  <c:v>37834</c:v>
                </c:pt>
                <c:pt idx="164">
                  <c:v>37865</c:v>
                </c:pt>
                <c:pt idx="165">
                  <c:v>37895</c:v>
                </c:pt>
                <c:pt idx="166">
                  <c:v>37926</c:v>
                </c:pt>
                <c:pt idx="167">
                  <c:v>37956</c:v>
                </c:pt>
                <c:pt idx="168">
                  <c:v>37987</c:v>
                </c:pt>
                <c:pt idx="169">
                  <c:v>38018</c:v>
                </c:pt>
                <c:pt idx="170">
                  <c:v>38047</c:v>
                </c:pt>
                <c:pt idx="171">
                  <c:v>38078</c:v>
                </c:pt>
                <c:pt idx="172">
                  <c:v>38108</c:v>
                </c:pt>
                <c:pt idx="173">
                  <c:v>38139</c:v>
                </c:pt>
                <c:pt idx="174">
                  <c:v>38169</c:v>
                </c:pt>
                <c:pt idx="175">
                  <c:v>38200</c:v>
                </c:pt>
                <c:pt idx="176">
                  <c:v>38231</c:v>
                </c:pt>
                <c:pt idx="177">
                  <c:v>38261</c:v>
                </c:pt>
                <c:pt idx="178">
                  <c:v>38292</c:v>
                </c:pt>
                <c:pt idx="179">
                  <c:v>38322</c:v>
                </c:pt>
                <c:pt idx="180">
                  <c:v>38353</c:v>
                </c:pt>
                <c:pt idx="181">
                  <c:v>38384</c:v>
                </c:pt>
                <c:pt idx="182">
                  <c:v>38412</c:v>
                </c:pt>
                <c:pt idx="183">
                  <c:v>38443</c:v>
                </c:pt>
                <c:pt idx="184">
                  <c:v>38473</c:v>
                </c:pt>
                <c:pt idx="185">
                  <c:v>38504</c:v>
                </c:pt>
                <c:pt idx="186">
                  <c:v>38534</c:v>
                </c:pt>
                <c:pt idx="187">
                  <c:v>38565</c:v>
                </c:pt>
                <c:pt idx="188">
                  <c:v>38596</c:v>
                </c:pt>
                <c:pt idx="189">
                  <c:v>38626</c:v>
                </c:pt>
                <c:pt idx="190">
                  <c:v>38657</c:v>
                </c:pt>
                <c:pt idx="191">
                  <c:v>38687</c:v>
                </c:pt>
                <c:pt idx="192">
                  <c:v>38718</c:v>
                </c:pt>
                <c:pt idx="193">
                  <c:v>38749</c:v>
                </c:pt>
                <c:pt idx="194">
                  <c:v>38777</c:v>
                </c:pt>
                <c:pt idx="195">
                  <c:v>38808</c:v>
                </c:pt>
                <c:pt idx="196">
                  <c:v>38838</c:v>
                </c:pt>
                <c:pt idx="197">
                  <c:v>38869</c:v>
                </c:pt>
                <c:pt idx="198">
                  <c:v>38899</c:v>
                </c:pt>
                <c:pt idx="199">
                  <c:v>38930</c:v>
                </c:pt>
                <c:pt idx="200">
                  <c:v>38961</c:v>
                </c:pt>
                <c:pt idx="201">
                  <c:v>38991</c:v>
                </c:pt>
                <c:pt idx="202">
                  <c:v>39022</c:v>
                </c:pt>
                <c:pt idx="203">
                  <c:v>39052</c:v>
                </c:pt>
                <c:pt idx="204">
                  <c:v>39083</c:v>
                </c:pt>
                <c:pt idx="205">
                  <c:v>39114</c:v>
                </c:pt>
                <c:pt idx="206">
                  <c:v>39142</c:v>
                </c:pt>
                <c:pt idx="207">
                  <c:v>39173</c:v>
                </c:pt>
                <c:pt idx="208">
                  <c:v>39203</c:v>
                </c:pt>
                <c:pt idx="209">
                  <c:v>39234</c:v>
                </c:pt>
                <c:pt idx="210">
                  <c:v>39264</c:v>
                </c:pt>
                <c:pt idx="211">
                  <c:v>39295</c:v>
                </c:pt>
                <c:pt idx="212">
                  <c:v>39326</c:v>
                </c:pt>
                <c:pt idx="213">
                  <c:v>39356</c:v>
                </c:pt>
                <c:pt idx="214">
                  <c:v>39387</c:v>
                </c:pt>
                <c:pt idx="215">
                  <c:v>39417</c:v>
                </c:pt>
                <c:pt idx="216">
                  <c:v>39448</c:v>
                </c:pt>
                <c:pt idx="217">
                  <c:v>39479</c:v>
                </c:pt>
                <c:pt idx="218">
                  <c:v>39508</c:v>
                </c:pt>
                <c:pt idx="219">
                  <c:v>39539</c:v>
                </c:pt>
                <c:pt idx="220">
                  <c:v>39569</c:v>
                </c:pt>
                <c:pt idx="221">
                  <c:v>39600</c:v>
                </c:pt>
                <c:pt idx="222">
                  <c:v>39630</c:v>
                </c:pt>
                <c:pt idx="223">
                  <c:v>39661</c:v>
                </c:pt>
                <c:pt idx="224">
                  <c:v>39692</c:v>
                </c:pt>
                <c:pt idx="225">
                  <c:v>39722</c:v>
                </c:pt>
                <c:pt idx="226">
                  <c:v>39753</c:v>
                </c:pt>
                <c:pt idx="227">
                  <c:v>39783</c:v>
                </c:pt>
                <c:pt idx="228">
                  <c:v>39814</c:v>
                </c:pt>
                <c:pt idx="229">
                  <c:v>39845</c:v>
                </c:pt>
                <c:pt idx="230">
                  <c:v>39873</c:v>
                </c:pt>
                <c:pt idx="231">
                  <c:v>39904</c:v>
                </c:pt>
                <c:pt idx="232">
                  <c:v>39934</c:v>
                </c:pt>
                <c:pt idx="233">
                  <c:v>39965</c:v>
                </c:pt>
                <c:pt idx="234">
                  <c:v>39995</c:v>
                </c:pt>
                <c:pt idx="235">
                  <c:v>40026</c:v>
                </c:pt>
                <c:pt idx="236">
                  <c:v>40057</c:v>
                </c:pt>
                <c:pt idx="237">
                  <c:v>40087</c:v>
                </c:pt>
                <c:pt idx="238">
                  <c:v>40118</c:v>
                </c:pt>
                <c:pt idx="239">
                  <c:v>40148</c:v>
                </c:pt>
                <c:pt idx="240">
                  <c:v>40179</c:v>
                </c:pt>
                <c:pt idx="241">
                  <c:v>40210</c:v>
                </c:pt>
                <c:pt idx="242">
                  <c:v>40238</c:v>
                </c:pt>
                <c:pt idx="243">
                  <c:v>40269</c:v>
                </c:pt>
                <c:pt idx="244">
                  <c:v>40299</c:v>
                </c:pt>
                <c:pt idx="245">
                  <c:v>40330</c:v>
                </c:pt>
                <c:pt idx="246">
                  <c:v>40360</c:v>
                </c:pt>
                <c:pt idx="247">
                  <c:v>40391</c:v>
                </c:pt>
                <c:pt idx="248">
                  <c:v>40422</c:v>
                </c:pt>
                <c:pt idx="249">
                  <c:v>40452</c:v>
                </c:pt>
                <c:pt idx="250">
                  <c:v>40483</c:v>
                </c:pt>
                <c:pt idx="251">
                  <c:v>40513</c:v>
                </c:pt>
                <c:pt idx="252">
                  <c:v>40544</c:v>
                </c:pt>
                <c:pt idx="253">
                  <c:v>40575</c:v>
                </c:pt>
                <c:pt idx="254">
                  <c:v>40603</c:v>
                </c:pt>
                <c:pt idx="255">
                  <c:v>40634</c:v>
                </c:pt>
                <c:pt idx="256">
                  <c:v>40664</c:v>
                </c:pt>
                <c:pt idx="257">
                  <c:v>40695</c:v>
                </c:pt>
                <c:pt idx="258">
                  <c:v>40725</c:v>
                </c:pt>
                <c:pt idx="259">
                  <c:v>40756</c:v>
                </c:pt>
                <c:pt idx="260">
                  <c:v>40787</c:v>
                </c:pt>
                <c:pt idx="261">
                  <c:v>40817</c:v>
                </c:pt>
                <c:pt idx="262">
                  <c:v>40848</c:v>
                </c:pt>
                <c:pt idx="263">
                  <c:v>40878</c:v>
                </c:pt>
                <c:pt idx="264">
                  <c:v>40909</c:v>
                </c:pt>
                <c:pt idx="265">
                  <c:v>40940</c:v>
                </c:pt>
                <c:pt idx="266">
                  <c:v>40969</c:v>
                </c:pt>
                <c:pt idx="267">
                  <c:v>41000</c:v>
                </c:pt>
                <c:pt idx="268">
                  <c:v>41030</c:v>
                </c:pt>
                <c:pt idx="269">
                  <c:v>41061</c:v>
                </c:pt>
                <c:pt idx="270">
                  <c:v>41091</c:v>
                </c:pt>
                <c:pt idx="271">
                  <c:v>41122</c:v>
                </c:pt>
                <c:pt idx="272">
                  <c:v>41153</c:v>
                </c:pt>
                <c:pt idx="273">
                  <c:v>41183</c:v>
                </c:pt>
                <c:pt idx="274">
                  <c:v>41214</c:v>
                </c:pt>
                <c:pt idx="275">
                  <c:v>41244</c:v>
                </c:pt>
                <c:pt idx="276">
                  <c:v>41275</c:v>
                </c:pt>
                <c:pt idx="277">
                  <c:v>41306</c:v>
                </c:pt>
                <c:pt idx="278">
                  <c:v>41334</c:v>
                </c:pt>
                <c:pt idx="279">
                  <c:v>41365</c:v>
                </c:pt>
              </c:numCache>
            </c:numRef>
          </c:xVal>
          <c:yVal>
            <c:numRef>
              <c:f>'C:\Users\snarr\Google Drive\Textbooks\macro book\[deficit Laffer.xls]Sheet2'!$F$439:$F$718</c:f>
              <c:numCache>
                <c:formatCode>General</c:formatCode>
                <c:ptCount val="280"/>
                <c:pt idx="0">
                  <c:v>8.23</c:v>
                </c:pt>
                <c:pt idx="1">
                  <c:v>8.24</c:v>
                </c:pt>
                <c:pt idx="2">
                  <c:v>8.2799999999999994</c:v>
                </c:pt>
                <c:pt idx="3">
                  <c:v>8.26</c:v>
                </c:pt>
                <c:pt idx="4">
                  <c:v>8.18</c:v>
                </c:pt>
                <c:pt idx="5">
                  <c:v>8.2899999999999991</c:v>
                </c:pt>
                <c:pt idx="6">
                  <c:v>8.15</c:v>
                </c:pt>
                <c:pt idx="7">
                  <c:v>8.1300000000000008</c:v>
                </c:pt>
                <c:pt idx="8">
                  <c:v>8.1999999999999993</c:v>
                </c:pt>
                <c:pt idx="9">
                  <c:v>8.11</c:v>
                </c:pt>
                <c:pt idx="10">
                  <c:v>7.81</c:v>
                </c:pt>
                <c:pt idx="11">
                  <c:v>7.31</c:v>
                </c:pt>
                <c:pt idx="12">
                  <c:v>6.91</c:v>
                </c:pt>
                <c:pt idx="13">
                  <c:v>6.25</c:v>
                </c:pt>
                <c:pt idx="14">
                  <c:v>6.12</c:v>
                </c:pt>
                <c:pt idx="15">
                  <c:v>5.91</c:v>
                </c:pt>
                <c:pt idx="16">
                  <c:v>5.78</c:v>
                </c:pt>
                <c:pt idx="17">
                  <c:v>5.9</c:v>
                </c:pt>
                <c:pt idx="18">
                  <c:v>5.82</c:v>
                </c:pt>
                <c:pt idx="19">
                  <c:v>5.66</c:v>
                </c:pt>
                <c:pt idx="20">
                  <c:v>5.45</c:v>
                </c:pt>
                <c:pt idx="21">
                  <c:v>5.21</c:v>
                </c:pt>
                <c:pt idx="22">
                  <c:v>4.8099999999999996</c:v>
                </c:pt>
                <c:pt idx="23">
                  <c:v>4.43</c:v>
                </c:pt>
                <c:pt idx="24">
                  <c:v>4.03</c:v>
                </c:pt>
                <c:pt idx="25">
                  <c:v>4.0599999999999996</c:v>
                </c:pt>
                <c:pt idx="26">
                  <c:v>3.98</c:v>
                </c:pt>
                <c:pt idx="27">
                  <c:v>3.73</c:v>
                </c:pt>
                <c:pt idx="28">
                  <c:v>3.82</c:v>
                </c:pt>
                <c:pt idx="29">
                  <c:v>3.76</c:v>
                </c:pt>
                <c:pt idx="30">
                  <c:v>3.25</c:v>
                </c:pt>
                <c:pt idx="31">
                  <c:v>3.3</c:v>
                </c:pt>
                <c:pt idx="32">
                  <c:v>3.22</c:v>
                </c:pt>
                <c:pt idx="33">
                  <c:v>3.1</c:v>
                </c:pt>
                <c:pt idx="34">
                  <c:v>3.09</c:v>
                </c:pt>
                <c:pt idx="35">
                  <c:v>2.92</c:v>
                </c:pt>
                <c:pt idx="36">
                  <c:v>3.02</c:v>
                </c:pt>
                <c:pt idx="37">
                  <c:v>3.03</c:v>
                </c:pt>
                <c:pt idx="38">
                  <c:v>3.07</c:v>
                </c:pt>
                <c:pt idx="39">
                  <c:v>2.96</c:v>
                </c:pt>
                <c:pt idx="40">
                  <c:v>3</c:v>
                </c:pt>
                <c:pt idx="41">
                  <c:v>3.04</c:v>
                </c:pt>
                <c:pt idx="42">
                  <c:v>3.06</c:v>
                </c:pt>
                <c:pt idx="43">
                  <c:v>3.03</c:v>
                </c:pt>
                <c:pt idx="44">
                  <c:v>3.09</c:v>
                </c:pt>
                <c:pt idx="45">
                  <c:v>2.99</c:v>
                </c:pt>
                <c:pt idx="46">
                  <c:v>3.02</c:v>
                </c:pt>
                <c:pt idx="47">
                  <c:v>2.96</c:v>
                </c:pt>
                <c:pt idx="48">
                  <c:v>3.05</c:v>
                </c:pt>
                <c:pt idx="49">
                  <c:v>3.25</c:v>
                </c:pt>
                <c:pt idx="50">
                  <c:v>3.34</c:v>
                </c:pt>
                <c:pt idx="51">
                  <c:v>3.56</c:v>
                </c:pt>
                <c:pt idx="52">
                  <c:v>4.01</c:v>
                </c:pt>
                <c:pt idx="53">
                  <c:v>4.25</c:v>
                </c:pt>
                <c:pt idx="54">
                  <c:v>4.26</c:v>
                </c:pt>
                <c:pt idx="55">
                  <c:v>4.47</c:v>
                </c:pt>
                <c:pt idx="56">
                  <c:v>4.7300000000000004</c:v>
                </c:pt>
                <c:pt idx="57">
                  <c:v>4.76</c:v>
                </c:pt>
                <c:pt idx="58">
                  <c:v>5.29</c:v>
                </c:pt>
                <c:pt idx="59">
                  <c:v>5.45</c:v>
                </c:pt>
                <c:pt idx="60">
                  <c:v>5.53</c:v>
                </c:pt>
                <c:pt idx="61">
                  <c:v>5.92</c:v>
                </c:pt>
                <c:pt idx="62">
                  <c:v>5.98</c:v>
                </c:pt>
                <c:pt idx="63">
                  <c:v>6.05</c:v>
                </c:pt>
                <c:pt idx="64">
                  <c:v>6.01</c:v>
                </c:pt>
                <c:pt idx="65">
                  <c:v>6</c:v>
                </c:pt>
                <c:pt idx="66">
                  <c:v>5.85</c:v>
                </c:pt>
                <c:pt idx="67">
                  <c:v>5.74</c:v>
                </c:pt>
                <c:pt idx="68">
                  <c:v>5.8</c:v>
                </c:pt>
                <c:pt idx="69">
                  <c:v>5.76</c:v>
                </c:pt>
                <c:pt idx="70">
                  <c:v>5.8</c:v>
                </c:pt>
                <c:pt idx="71">
                  <c:v>5.6</c:v>
                </c:pt>
                <c:pt idx="72">
                  <c:v>5.56</c:v>
                </c:pt>
                <c:pt idx="73">
                  <c:v>5.22</c:v>
                </c:pt>
                <c:pt idx="74">
                  <c:v>5.31</c:v>
                </c:pt>
                <c:pt idx="75">
                  <c:v>5.22</c:v>
                </c:pt>
                <c:pt idx="76">
                  <c:v>5.24</c:v>
                </c:pt>
                <c:pt idx="77">
                  <c:v>5.27</c:v>
                </c:pt>
                <c:pt idx="78">
                  <c:v>5.4</c:v>
                </c:pt>
                <c:pt idx="79">
                  <c:v>5.22</c:v>
                </c:pt>
                <c:pt idx="80">
                  <c:v>5.3</c:v>
                </c:pt>
                <c:pt idx="81">
                  <c:v>5.24</c:v>
                </c:pt>
                <c:pt idx="82">
                  <c:v>5.31</c:v>
                </c:pt>
                <c:pt idx="83">
                  <c:v>5.29</c:v>
                </c:pt>
                <c:pt idx="84">
                  <c:v>5.25</c:v>
                </c:pt>
                <c:pt idx="85">
                  <c:v>5.19</c:v>
                </c:pt>
                <c:pt idx="86">
                  <c:v>5.39</c:v>
                </c:pt>
                <c:pt idx="87">
                  <c:v>5.51</c:v>
                </c:pt>
                <c:pt idx="88">
                  <c:v>5.5</c:v>
                </c:pt>
                <c:pt idx="89">
                  <c:v>5.56</c:v>
                </c:pt>
                <c:pt idx="90">
                  <c:v>5.52</c:v>
                </c:pt>
                <c:pt idx="91">
                  <c:v>5.54</c:v>
                </c:pt>
                <c:pt idx="92">
                  <c:v>5.54</c:v>
                </c:pt>
                <c:pt idx="93">
                  <c:v>5.5</c:v>
                </c:pt>
                <c:pt idx="94">
                  <c:v>5.52</c:v>
                </c:pt>
                <c:pt idx="95">
                  <c:v>5.5</c:v>
                </c:pt>
                <c:pt idx="96">
                  <c:v>5.56</c:v>
                </c:pt>
                <c:pt idx="97">
                  <c:v>5.51</c:v>
                </c:pt>
                <c:pt idx="98">
                  <c:v>5.49</c:v>
                </c:pt>
                <c:pt idx="99">
                  <c:v>5.45</c:v>
                </c:pt>
                <c:pt idx="100">
                  <c:v>5.49</c:v>
                </c:pt>
                <c:pt idx="101">
                  <c:v>5.56</c:v>
                </c:pt>
                <c:pt idx="102">
                  <c:v>5.54</c:v>
                </c:pt>
                <c:pt idx="103">
                  <c:v>5.55</c:v>
                </c:pt>
                <c:pt idx="104">
                  <c:v>5.51</c:v>
                </c:pt>
                <c:pt idx="105">
                  <c:v>5.07</c:v>
                </c:pt>
                <c:pt idx="106">
                  <c:v>4.83</c:v>
                </c:pt>
                <c:pt idx="107">
                  <c:v>4.68</c:v>
                </c:pt>
                <c:pt idx="108">
                  <c:v>4.63</c:v>
                </c:pt>
                <c:pt idx="109">
                  <c:v>4.76</c:v>
                </c:pt>
                <c:pt idx="110">
                  <c:v>4.8099999999999996</c:v>
                </c:pt>
                <c:pt idx="111">
                  <c:v>4.74</c:v>
                </c:pt>
                <c:pt idx="112">
                  <c:v>4.74</c:v>
                </c:pt>
                <c:pt idx="113">
                  <c:v>4.76</c:v>
                </c:pt>
                <c:pt idx="114">
                  <c:v>4.99</c:v>
                </c:pt>
                <c:pt idx="115">
                  <c:v>5.07</c:v>
                </c:pt>
                <c:pt idx="116">
                  <c:v>5.22</c:v>
                </c:pt>
                <c:pt idx="117">
                  <c:v>5.2</c:v>
                </c:pt>
                <c:pt idx="118">
                  <c:v>5.42</c:v>
                </c:pt>
                <c:pt idx="119">
                  <c:v>5.3</c:v>
                </c:pt>
                <c:pt idx="120">
                  <c:v>5.45</c:v>
                </c:pt>
                <c:pt idx="121">
                  <c:v>5.73</c:v>
                </c:pt>
                <c:pt idx="122">
                  <c:v>5.85</c:v>
                </c:pt>
                <c:pt idx="123">
                  <c:v>6.02</c:v>
                </c:pt>
                <c:pt idx="124">
                  <c:v>6.27</c:v>
                </c:pt>
                <c:pt idx="125">
                  <c:v>6.53</c:v>
                </c:pt>
                <c:pt idx="126">
                  <c:v>6.54</c:v>
                </c:pt>
                <c:pt idx="127">
                  <c:v>6.5</c:v>
                </c:pt>
                <c:pt idx="128">
                  <c:v>6.52</c:v>
                </c:pt>
                <c:pt idx="129">
                  <c:v>6.51</c:v>
                </c:pt>
                <c:pt idx="130">
                  <c:v>6.51</c:v>
                </c:pt>
                <c:pt idx="131">
                  <c:v>6.4</c:v>
                </c:pt>
                <c:pt idx="132">
                  <c:v>5.98</c:v>
                </c:pt>
                <c:pt idx="133">
                  <c:v>5.49</c:v>
                </c:pt>
                <c:pt idx="134">
                  <c:v>5.31</c:v>
                </c:pt>
                <c:pt idx="135">
                  <c:v>4.8</c:v>
                </c:pt>
                <c:pt idx="136">
                  <c:v>4.21</c:v>
                </c:pt>
                <c:pt idx="137">
                  <c:v>3.97</c:v>
                </c:pt>
                <c:pt idx="138">
                  <c:v>3.77</c:v>
                </c:pt>
                <c:pt idx="139">
                  <c:v>3.65</c:v>
                </c:pt>
                <c:pt idx="140">
                  <c:v>3.07</c:v>
                </c:pt>
                <c:pt idx="141">
                  <c:v>2.4900000000000002</c:v>
                </c:pt>
                <c:pt idx="142">
                  <c:v>2.09</c:v>
                </c:pt>
                <c:pt idx="143">
                  <c:v>1.82</c:v>
                </c:pt>
                <c:pt idx="144">
                  <c:v>1.73</c:v>
                </c:pt>
                <c:pt idx="145">
                  <c:v>1.74</c:v>
                </c:pt>
                <c:pt idx="146">
                  <c:v>1.73</c:v>
                </c:pt>
                <c:pt idx="147">
                  <c:v>1.75</c:v>
                </c:pt>
                <c:pt idx="148">
                  <c:v>1.75</c:v>
                </c:pt>
                <c:pt idx="149">
                  <c:v>1.75</c:v>
                </c:pt>
                <c:pt idx="150">
                  <c:v>1.73</c:v>
                </c:pt>
                <c:pt idx="151">
                  <c:v>1.74</c:v>
                </c:pt>
                <c:pt idx="152">
                  <c:v>1.75</c:v>
                </c:pt>
                <c:pt idx="153">
                  <c:v>1.75</c:v>
                </c:pt>
                <c:pt idx="154">
                  <c:v>1.34</c:v>
                </c:pt>
                <c:pt idx="155">
                  <c:v>1.24</c:v>
                </c:pt>
                <c:pt idx="156">
                  <c:v>1.24</c:v>
                </c:pt>
                <c:pt idx="157">
                  <c:v>1.26</c:v>
                </c:pt>
                <c:pt idx="158">
                  <c:v>1.25</c:v>
                </c:pt>
                <c:pt idx="159">
                  <c:v>1.26</c:v>
                </c:pt>
                <c:pt idx="160">
                  <c:v>1.26</c:v>
                </c:pt>
                <c:pt idx="161">
                  <c:v>1.22</c:v>
                </c:pt>
                <c:pt idx="162">
                  <c:v>1.01</c:v>
                </c:pt>
                <c:pt idx="163">
                  <c:v>1.03</c:v>
                </c:pt>
                <c:pt idx="164">
                  <c:v>1.01</c:v>
                </c:pt>
                <c:pt idx="165">
                  <c:v>1.01</c:v>
                </c:pt>
                <c:pt idx="166">
                  <c:v>1</c:v>
                </c:pt>
                <c:pt idx="167">
                  <c:v>0.98</c:v>
                </c:pt>
                <c:pt idx="168">
                  <c:v>1</c:v>
                </c:pt>
                <c:pt idx="169">
                  <c:v>1.01</c:v>
                </c:pt>
                <c:pt idx="170">
                  <c:v>1</c:v>
                </c:pt>
                <c:pt idx="171">
                  <c:v>1</c:v>
                </c:pt>
                <c:pt idx="172">
                  <c:v>1</c:v>
                </c:pt>
                <c:pt idx="173">
                  <c:v>1.03</c:v>
                </c:pt>
                <c:pt idx="174">
                  <c:v>1.26</c:v>
                </c:pt>
                <c:pt idx="175">
                  <c:v>1.43</c:v>
                </c:pt>
                <c:pt idx="176">
                  <c:v>1.61</c:v>
                </c:pt>
                <c:pt idx="177">
                  <c:v>1.76</c:v>
                </c:pt>
                <c:pt idx="178">
                  <c:v>1.93</c:v>
                </c:pt>
                <c:pt idx="179">
                  <c:v>2.16</c:v>
                </c:pt>
                <c:pt idx="180">
                  <c:v>2.2799999999999998</c:v>
                </c:pt>
                <c:pt idx="181">
                  <c:v>2.5</c:v>
                </c:pt>
                <c:pt idx="182">
                  <c:v>2.63</c:v>
                </c:pt>
                <c:pt idx="183">
                  <c:v>2.79</c:v>
                </c:pt>
                <c:pt idx="184">
                  <c:v>3</c:v>
                </c:pt>
                <c:pt idx="185">
                  <c:v>3.04</c:v>
                </c:pt>
                <c:pt idx="186">
                  <c:v>3.26</c:v>
                </c:pt>
                <c:pt idx="187">
                  <c:v>3.5</c:v>
                </c:pt>
                <c:pt idx="188">
                  <c:v>3.62</c:v>
                </c:pt>
                <c:pt idx="189">
                  <c:v>3.78</c:v>
                </c:pt>
                <c:pt idx="190">
                  <c:v>4</c:v>
                </c:pt>
                <c:pt idx="191">
                  <c:v>4.16</c:v>
                </c:pt>
                <c:pt idx="192">
                  <c:v>4.29</c:v>
                </c:pt>
                <c:pt idx="193">
                  <c:v>4.49</c:v>
                </c:pt>
                <c:pt idx="194">
                  <c:v>4.59</c:v>
                </c:pt>
                <c:pt idx="195">
                  <c:v>4.79</c:v>
                </c:pt>
                <c:pt idx="196">
                  <c:v>4.9400000000000004</c:v>
                </c:pt>
                <c:pt idx="197">
                  <c:v>4.99</c:v>
                </c:pt>
                <c:pt idx="198">
                  <c:v>5.24</c:v>
                </c:pt>
                <c:pt idx="199">
                  <c:v>5.25</c:v>
                </c:pt>
                <c:pt idx="200">
                  <c:v>5.25</c:v>
                </c:pt>
                <c:pt idx="201">
                  <c:v>5.25</c:v>
                </c:pt>
                <c:pt idx="202">
                  <c:v>5.25</c:v>
                </c:pt>
                <c:pt idx="203">
                  <c:v>5.24</c:v>
                </c:pt>
                <c:pt idx="204">
                  <c:v>5.25</c:v>
                </c:pt>
                <c:pt idx="205">
                  <c:v>5.26</c:v>
                </c:pt>
                <c:pt idx="206">
                  <c:v>5.26</c:v>
                </c:pt>
                <c:pt idx="207">
                  <c:v>5.25</c:v>
                </c:pt>
                <c:pt idx="208">
                  <c:v>5.25</c:v>
                </c:pt>
                <c:pt idx="209">
                  <c:v>5.25</c:v>
                </c:pt>
                <c:pt idx="210">
                  <c:v>5.26</c:v>
                </c:pt>
                <c:pt idx="211">
                  <c:v>5.0199999999999996</c:v>
                </c:pt>
                <c:pt idx="212">
                  <c:v>4.9400000000000004</c:v>
                </c:pt>
                <c:pt idx="213">
                  <c:v>4.76</c:v>
                </c:pt>
                <c:pt idx="214">
                  <c:v>4.49</c:v>
                </c:pt>
                <c:pt idx="215">
                  <c:v>4.24</c:v>
                </c:pt>
                <c:pt idx="216">
                  <c:v>3.94</c:v>
                </c:pt>
                <c:pt idx="217">
                  <c:v>2.98</c:v>
                </c:pt>
                <c:pt idx="218">
                  <c:v>2.61</c:v>
                </c:pt>
                <c:pt idx="219">
                  <c:v>2.2799999999999998</c:v>
                </c:pt>
                <c:pt idx="220">
                  <c:v>1.98</c:v>
                </c:pt>
                <c:pt idx="221">
                  <c:v>2</c:v>
                </c:pt>
                <c:pt idx="222">
                  <c:v>2.0099999999999998</c:v>
                </c:pt>
                <c:pt idx="223">
                  <c:v>2</c:v>
                </c:pt>
                <c:pt idx="224">
                  <c:v>1.81</c:v>
                </c:pt>
                <c:pt idx="225">
                  <c:v>0.97</c:v>
                </c:pt>
                <c:pt idx="226">
                  <c:v>0.39</c:v>
                </c:pt>
                <c:pt idx="227">
                  <c:v>0.16</c:v>
                </c:pt>
                <c:pt idx="228">
                  <c:v>0.15</c:v>
                </c:pt>
                <c:pt idx="229">
                  <c:v>0.22</c:v>
                </c:pt>
                <c:pt idx="230">
                  <c:v>0.18</c:v>
                </c:pt>
                <c:pt idx="231">
                  <c:v>0.15</c:v>
                </c:pt>
                <c:pt idx="232">
                  <c:v>0.18</c:v>
                </c:pt>
                <c:pt idx="233">
                  <c:v>0.21</c:v>
                </c:pt>
                <c:pt idx="234">
                  <c:v>0.16</c:v>
                </c:pt>
                <c:pt idx="235">
                  <c:v>0.16</c:v>
                </c:pt>
                <c:pt idx="236">
                  <c:v>0.15</c:v>
                </c:pt>
                <c:pt idx="237">
                  <c:v>0.12</c:v>
                </c:pt>
                <c:pt idx="238">
                  <c:v>0.12</c:v>
                </c:pt>
                <c:pt idx="239">
                  <c:v>0.12</c:v>
                </c:pt>
                <c:pt idx="240">
                  <c:v>0.11</c:v>
                </c:pt>
                <c:pt idx="241">
                  <c:v>0.13</c:v>
                </c:pt>
                <c:pt idx="242">
                  <c:v>0.16</c:v>
                </c:pt>
                <c:pt idx="243">
                  <c:v>0.2</c:v>
                </c:pt>
                <c:pt idx="244">
                  <c:v>0.2</c:v>
                </c:pt>
                <c:pt idx="245">
                  <c:v>0.18</c:v>
                </c:pt>
                <c:pt idx="246">
                  <c:v>0.18</c:v>
                </c:pt>
                <c:pt idx="247">
                  <c:v>0.19</c:v>
                </c:pt>
                <c:pt idx="248">
                  <c:v>0.19</c:v>
                </c:pt>
                <c:pt idx="249">
                  <c:v>0.19</c:v>
                </c:pt>
                <c:pt idx="250">
                  <c:v>0.19</c:v>
                </c:pt>
                <c:pt idx="251">
                  <c:v>0.18</c:v>
                </c:pt>
                <c:pt idx="252">
                  <c:v>0.17</c:v>
                </c:pt>
                <c:pt idx="253">
                  <c:v>0.16</c:v>
                </c:pt>
                <c:pt idx="254">
                  <c:v>0.14000000000000001</c:v>
                </c:pt>
                <c:pt idx="255">
                  <c:v>0.1</c:v>
                </c:pt>
                <c:pt idx="256">
                  <c:v>0.09</c:v>
                </c:pt>
                <c:pt idx="257">
                  <c:v>0.09</c:v>
                </c:pt>
                <c:pt idx="258">
                  <c:v>7.0000000000000007E-2</c:v>
                </c:pt>
                <c:pt idx="259">
                  <c:v>0.1</c:v>
                </c:pt>
                <c:pt idx="260">
                  <c:v>0.08</c:v>
                </c:pt>
                <c:pt idx="261">
                  <c:v>7.0000000000000007E-2</c:v>
                </c:pt>
                <c:pt idx="262">
                  <c:v>0.08</c:v>
                </c:pt>
                <c:pt idx="263">
                  <c:v>7.0000000000000007E-2</c:v>
                </c:pt>
                <c:pt idx="264">
                  <c:v>0.08</c:v>
                </c:pt>
                <c:pt idx="265">
                  <c:v>0.1</c:v>
                </c:pt>
                <c:pt idx="266">
                  <c:v>0.13</c:v>
                </c:pt>
                <c:pt idx="267">
                  <c:v>0.14000000000000001</c:v>
                </c:pt>
                <c:pt idx="268">
                  <c:v>0.16</c:v>
                </c:pt>
                <c:pt idx="269">
                  <c:v>0.16</c:v>
                </c:pt>
                <c:pt idx="270">
                  <c:v>0.16</c:v>
                </c:pt>
                <c:pt idx="271">
                  <c:v>0.13</c:v>
                </c:pt>
                <c:pt idx="272">
                  <c:v>0.14000000000000001</c:v>
                </c:pt>
                <c:pt idx="273">
                  <c:v>0.16</c:v>
                </c:pt>
                <c:pt idx="274">
                  <c:v>0.16</c:v>
                </c:pt>
                <c:pt idx="275">
                  <c:v>0.16</c:v>
                </c:pt>
                <c:pt idx="276">
                  <c:v>0.14000000000000001</c:v>
                </c:pt>
                <c:pt idx="277">
                  <c:v>0.15</c:v>
                </c:pt>
                <c:pt idx="278">
                  <c:v>0.14000000000000001</c:v>
                </c:pt>
                <c:pt idx="279">
                  <c:v>0.15</c:v>
                </c:pt>
              </c:numCache>
            </c:numRef>
          </c:yVal>
          <c:smooth val="0"/>
        </c:ser>
        <c:ser>
          <c:idx val="0"/>
          <c:order val="0"/>
          <c:spPr>
            <a:ln w="28575">
              <a:solidFill>
                <a:schemeClr val="bg1">
                  <a:lumMod val="50000"/>
                </a:schemeClr>
              </a:solidFill>
            </a:ln>
          </c:spPr>
          <c:marker>
            <c:symbol val="none"/>
          </c:marker>
          <c:xVal>
            <c:numRef>
              <c:f>'C:\Users\snarr\Google Drive\Textbooks\macro book\[deficit Laffer.xls]Sheet2'!$A$439:$A$718</c:f>
              <c:numCache>
                <c:formatCode>General</c:formatCode>
                <c:ptCount val="280"/>
                <c:pt idx="0">
                  <c:v>32874</c:v>
                </c:pt>
                <c:pt idx="1">
                  <c:v>32905</c:v>
                </c:pt>
                <c:pt idx="2">
                  <c:v>32933</c:v>
                </c:pt>
                <c:pt idx="3">
                  <c:v>32964</c:v>
                </c:pt>
                <c:pt idx="4">
                  <c:v>32994</c:v>
                </c:pt>
                <c:pt idx="5">
                  <c:v>33025</c:v>
                </c:pt>
                <c:pt idx="6">
                  <c:v>33055</c:v>
                </c:pt>
                <c:pt idx="7">
                  <c:v>33086</c:v>
                </c:pt>
                <c:pt idx="8">
                  <c:v>33117</c:v>
                </c:pt>
                <c:pt idx="9">
                  <c:v>33147</c:v>
                </c:pt>
                <c:pt idx="10">
                  <c:v>33178</c:v>
                </c:pt>
                <c:pt idx="11">
                  <c:v>33208</c:v>
                </c:pt>
                <c:pt idx="12">
                  <c:v>33239</c:v>
                </c:pt>
                <c:pt idx="13">
                  <c:v>33270</c:v>
                </c:pt>
                <c:pt idx="14">
                  <c:v>33298</c:v>
                </c:pt>
                <c:pt idx="15">
                  <c:v>33329</c:v>
                </c:pt>
                <c:pt idx="16">
                  <c:v>33359</c:v>
                </c:pt>
                <c:pt idx="17">
                  <c:v>33390</c:v>
                </c:pt>
                <c:pt idx="18">
                  <c:v>33420</c:v>
                </c:pt>
                <c:pt idx="19">
                  <c:v>33451</c:v>
                </c:pt>
                <c:pt idx="20">
                  <c:v>33482</c:v>
                </c:pt>
                <c:pt idx="21">
                  <c:v>33512</c:v>
                </c:pt>
                <c:pt idx="22">
                  <c:v>33543</c:v>
                </c:pt>
                <c:pt idx="23">
                  <c:v>33573</c:v>
                </c:pt>
                <c:pt idx="24">
                  <c:v>33604</c:v>
                </c:pt>
                <c:pt idx="25">
                  <c:v>33635</c:v>
                </c:pt>
                <c:pt idx="26">
                  <c:v>33664</c:v>
                </c:pt>
                <c:pt idx="27">
                  <c:v>33695</c:v>
                </c:pt>
                <c:pt idx="28">
                  <c:v>33725</c:v>
                </c:pt>
                <c:pt idx="29">
                  <c:v>33756</c:v>
                </c:pt>
                <c:pt idx="30">
                  <c:v>33786</c:v>
                </c:pt>
                <c:pt idx="31">
                  <c:v>33817</c:v>
                </c:pt>
                <c:pt idx="32">
                  <c:v>33848</c:v>
                </c:pt>
                <c:pt idx="33">
                  <c:v>33878</c:v>
                </c:pt>
                <c:pt idx="34">
                  <c:v>33909</c:v>
                </c:pt>
                <c:pt idx="35">
                  <c:v>33939</c:v>
                </c:pt>
                <c:pt idx="36">
                  <c:v>33970</c:v>
                </c:pt>
                <c:pt idx="37">
                  <c:v>34001</c:v>
                </c:pt>
                <c:pt idx="38">
                  <c:v>34029</c:v>
                </c:pt>
                <c:pt idx="39">
                  <c:v>34060</c:v>
                </c:pt>
                <c:pt idx="40">
                  <c:v>34090</c:v>
                </c:pt>
                <c:pt idx="41">
                  <c:v>34121</c:v>
                </c:pt>
                <c:pt idx="42">
                  <c:v>34151</c:v>
                </c:pt>
                <c:pt idx="43">
                  <c:v>34182</c:v>
                </c:pt>
                <c:pt idx="44">
                  <c:v>34213</c:v>
                </c:pt>
                <c:pt idx="45">
                  <c:v>34243</c:v>
                </c:pt>
                <c:pt idx="46">
                  <c:v>34274</c:v>
                </c:pt>
                <c:pt idx="47">
                  <c:v>34304</c:v>
                </c:pt>
                <c:pt idx="48">
                  <c:v>34335</c:v>
                </c:pt>
                <c:pt idx="49">
                  <c:v>34366</c:v>
                </c:pt>
                <c:pt idx="50">
                  <c:v>34394</c:v>
                </c:pt>
                <c:pt idx="51">
                  <c:v>34425</c:v>
                </c:pt>
                <c:pt idx="52">
                  <c:v>34455</c:v>
                </c:pt>
                <c:pt idx="53">
                  <c:v>34486</c:v>
                </c:pt>
                <c:pt idx="54">
                  <c:v>34516</c:v>
                </c:pt>
                <c:pt idx="55">
                  <c:v>34547</c:v>
                </c:pt>
                <c:pt idx="56">
                  <c:v>34578</c:v>
                </c:pt>
                <c:pt idx="57">
                  <c:v>34608</c:v>
                </c:pt>
                <c:pt idx="58">
                  <c:v>34639</c:v>
                </c:pt>
                <c:pt idx="59">
                  <c:v>34669</c:v>
                </c:pt>
                <c:pt idx="60">
                  <c:v>34700</c:v>
                </c:pt>
                <c:pt idx="61">
                  <c:v>34731</c:v>
                </c:pt>
                <c:pt idx="62">
                  <c:v>34759</c:v>
                </c:pt>
                <c:pt idx="63">
                  <c:v>34790</c:v>
                </c:pt>
                <c:pt idx="64">
                  <c:v>34820</c:v>
                </c:pt>
                <c:pt idx="65">
                  <c:v>34851</c:v>
                </c:pt>
                <c:pt idx="66">
                  <c:v>34881</c:v>
                </c:pt>
                <c:pt idx="67">
                  <c:v>34912</c:v>
                </c:pt>
                <c:pt idx="68">
                  <c:v>34943</c:v>
                </c:pt>
                <c:pt idx="69">
                  <c:v>34973</c:v>
                </c:pt>
                <c:pt idx="70">
                  <c:v>35004</c:v>
                </c:pt>
                <c:pt idx="71">
                  <c:v>35034</c:v>
                </c:pt>
                <c:pt idx="72">
                  <c:v>35065</c:v>
                </c:pt>
                <c:pt idx="73">
                  <c:v>35096</c:v>
                </c:pt>
                <c:pt idx="74">
                  <c:v>35125</c:v>
                </c:pt>
                <c:pt idx="75">
                  <c:v>35156</c:v>
                </c:pt>
                <c:pt idx="76">
                  <c:v>35186</c:v>
                </c:pt>
                <c:pt idx="77">
                  <c:v>35217</c:v>
                </c:pt>
                <c:pt idx="78">
                  <c:v>35247</c:v>
                </c:pt>
                <c:pt idx="79">
                  <c:v>35278</c:v>
                </c:pt>
                <c:pt idx="80">
                  <c:v>35309</c:v>
                </c:pt>
                <c:pt idx="81">
                  <c:v>35339</c:v>
                </c:pt>
                <c:pt idx="82">
                  <c:v>35370</c:v>
                </c:pt>
                <c:pt idx="83">
                  <c:v>35400</c:v>
                </c:pt>
                <c:pt idx="84">
                  <c:v>35431</c:v>
                </c:pt>
                <c:pt idx="85">
                  <c:v>35462</c:v>
                </c:pt>
                <c:pt idx="86">
                  <c:v>35490</c:v>
                </c:pt>
                <c:pt idx="87">
                  <c:v>35521</c:v>
                </c:pt>
                <c:pt idx="88">
                  <c:v>35551</c:v>
                </c:pt>
                <c:pt idx="89">
                  <c:v>35582</c:v>
                </c:pt>
                <c:pt idx="90">
                  <c:v>35612</c:v>
                </c:pt>
                <c:pt idx="91">
                  <c:v>35643</c:v>
                </c:pt>
                <c:pt idx="92">
                  <c:v>35674</c:v>
                </c:pt>
                <c:pt idx="93">
                  <c:v>35704</c:v>
                </c:pt>
                <c:pt idx="94">
                  <c:v>35735</c:v>
                </c:pt>
                <c:pt idx="95">
                  <c:v>35765</c:v>
                </c:pt>
                <c:pt idx="96">
                  <c:v>35796</c:v>
                </c:pt>
                <c:pt idx="97">
                  <c:v>35827</c:v>
                </c:pt>
                <c:pt idx="98">
                  <c:v>35855</c:v>
                </c:pt>
                <c:pt idx="99">
                  <c:v>35886</c:v>
                </c:pt>
                <c:pt idx="100">
                  <c:v>35916</c:v>
                </c:pt>
                <c:pt idx="101">
                  <c:v>35947</c:v>
                </c:pt>
                <c:pt idx="102">
                  <c:v>35977</c:v>
                </c:pt>
                <c:pt idx="103">
                  <c:v>36008</c:v>
                </c:pt>
                <c:pt idx="104">
                  <c:v>36039</c:v>
                </c:pt>
                <c:pt idx="105">
                  <c:v>36069</c:v>
                </c:pt>
                <c:pt idx="106">
                  <c:v>36100</c:v>
                </c:pt>
                <c:pt idx="107">
                  <c:v>36130</c:v>
                </c:pt>
                <c:pt idx="108">
                  <c:v>36161</c:v>
                </c:pt>
                <c:pt idx="109">
                  <c:v>36192</c:v>
                </c:pt>
                <c:pt idx="110">
                  <c:v>36220</c:v>
                </c:pt>
                <c:pt idx="111">
                  <c:v>36251</c:v>
                </c:pt>
                <c:pt idx="112">
                  <c:v>36281</c:v>
                </c:pt>
                <c:pt idx="113">
                  <c:v>36312</c:v>
                </c:pt>
                <c:pt idx="114">
                  <c:v>36342</c:v>
                </c:pt>
                <c:pt idx="115">
                  <c:v>36373</c:v>
                </c:pt>
                <c:pt idx="116">
                  <c:v>36404</c:v>
                </c:pt>
                <c:pt idx="117">
                  <c:v>36434</c:v>
                </c:pt>
                <c:pt idx="118">
                  <c:v>36465</c:v>
                </c:pt>
                <c:pt idx="119">
                  <c:v>36495</c:v>
                </c:pt>
                <c:pt idx="120">
                  <c:v>36526</c:v>
                </c:pt>
                <c:pt idx="121">
                  <c:v>36557</c:v>
                </c:pt>
                <c:pt idx="122">
                  <c:v>36586</c:v>
                </c:pt>
                <c:pt idx="123">
                  <c:v>36617</c:v>
                </c:pt>
                <c:pt idx="124">
                  <c:v>36647</c:v>
                </c:pt>
                <c:pt idx="125">
                  <c:v>36678</c:v>
                </c:pt>
                <c:pt idx="126">
                  <c:v>36708</c:v>
                </c:pt>
                <c:pt idx="127">
                  <c:v>36739</c:v>
                </c:pt>
                <c:pt idx="128">
                  <c:v>36770</c:v>
                </c:pt>
                <c:pt idx="129">
                  <c:v>36800</c:v>
                </c:pt>
                <c:pt idx="130">
                  <c:v>36831</c:v>
                </c:pt>
                <c:pt idx="131">
                  <c:v>36861</c:v>
                </c:pt>
                <c:pt idx="132">
                  <c:v>36892</c:v>
                </c:pt>
                <c:pt idx="133">
                  <c:v>36923</c:v>
                </c:pt>
                <c:pt idx="134">
                  <c:v>36951</c:v>
                </c:pt>
                <c:pt idx="135">
                  <c:v>36982</c:v>
                </c:pt>
                <c:pt idx="136">
                  <c:v>37012</c:v>
                </c:pt>
                <c:pt idx="137">
                  <c:v>37043</c:v>
                </c:pt>
                <c:pt idx="138">
                  <c:v>37073</c:v>
                </c:pt>
                <c:pt idx="139">
                  <c:v>37104</c:v>
                </c:pt>
                <c:pt idx="140">
                  <c:v>37135</c:v>
                </c:pt>
                <c:pt idx="141">
                  <c:v>37165</c:v>
                </c:pt>
                <c:pt idx="142">
                  <c:v>37196</c:v>
                </c:pt>
                <c:pt idx="143">
                  <c:v>37226</c:v>
                </c:pt>
                <c:pt idx="144">
                  <c:v>37257</c:v>
                </c:pt>
                <c:pt idx="145">
                  <c:v>37288</c:v>
                </c:pt>
                <c:pt idx="146">
                  <c:v>37316</c:v>
                </c:pt>
                <c:pt idx="147">
                  <c:v>37347</c:v>
                </c:pt>
                <c:pt idx="148">
                  <c:v>37377</c:v>
                </c:pt>
                <c:pt idx="149">
                  <c:v>37408</c:v>
                </c:pt>
                <c:pt idx="150">
                  <c:v>37438</c:v>
                </c:pt>
                <c:pt idx="151">
                  <c:v>37469</c:v>
                </c:pt>
                <c:pt idx="152">
                  <c:v>37500</c:v>
                </c:pt>
                <c:pt idx="153">
                  <c:v>37530</c:v>
                </c:pt>
                <c:pt idx="154">
                  <c:v>37561</c:v>
                </c:pt>
                <c:pt idx="155">
                  <c:v>37591</c:v>
                </c:pt>
                <c:pt idx="156">
                  <c:v>37622</c:v>
                </c:pt>
                <c:pt idx="157">
                  <c:v>37653</c:v>
                </c:pt>
                <c:pt idx="158">
                  <c:v>37681</c:v>
                </c:pt>
                <c:pt idx="159">
                  <c:v>37712</c:v>
                </c:pt>
                <c:pt idx="160">
                  <c:v>37742</c:v>
                </c:pt>
                <c:pt idx="161">
                  <c:v>37773</c:v>
                </c:pt>
                <c:pt idx="162">
                  <c:v>37803</c:v>
                </c:pt>
                <c:pt idx="163">
                  <c:v>37834</c:v>
                </c:pt>
                <c:pt idx="164">
                  <c:v>37865</c:v>
                </c:pt>
                <c:pt idx="165">
                  <c:v>37895</c:v>
                </c:pt>
                <c:pt idx="166">
                  <c:v>37926</c:v>
                </c:pt>
                <c:pt idx="167">
                  <c:v>37956</c:v>
                </c:pt>
                <c:pt idx="168">
                  <c:v>37987</c:v>
                </c:pt>
                <c:pt idx="169">
                  <c:v>38018</c:v>
                </c:pt>
                <c:pt idx="170">
                  <c:v>38047</c:v>
                </c:pt>
                <c:pt idx="171">
                  <c:v>38078</c:v>
                </c:pt>
                <c:pt idx="172">
                  <c:v>38108</c:v>
                </c:pt>
                <c:pt idx="173">
                  <c:v>38139</c:v>
                </c:pt>
                <c:pt idx="174">
                  <c:v>38169</c:v>
                </c:pt>
                <c:pt idx="175">
                  <c:v>38200</c:v>
                </c:pt>
                <c:pt idx="176">
                  <c:v>38231</c:v>
                </c:pt>
                <c:pt idx="177">
                  <c:v>38261</c:v>
                </c:pt>
                <c:pt idx="178">
                  <c:v>38292</c:v>
                </c:pt>
                <c:pt idx="179">
                  <c:v>38322</c:v>
                </c:pt>
                <c:pt idx="180">
                  <c:v>38353</c:v>
                </c:pt>
                <c:pt idx="181">
                  <c:v>38384</c:v>
                </c:pt>
                <c:pt idx="182">
                  <c:v>38412</c:v>
                </c:pt>
                <c:pt idx="183">
                  <c:v>38443</c:v>
                </c:pt>
                <c:pt idx="184">
                  <c:v>38473</c:v>
                </c:pt>
                <c:pt idx="185">
                  <c:v>38504</c:v>
                </c:pt>
                <c:pt idx="186">
                  <c:v>38534</c:v>
                </c:pt>
                <c:pt idx="187">
                  <c:v>38565</c:v>
                </c:pt>
                <c:pt idx="188">
                  <c:v>38596</c:v>
                </c:pt>
                <c:pt idx="189">
                  <c:v>38626</c:v>
                </c:pt>
                <c:pt idx="190">
                  <c:v>38657</c:v>
                </c:pt>
                <c:pt idx="191">
                  <c:v>38687</c:v>
                </c:pt>
                <c:pt idx="192">
                  <c:v>38718</c:v>
                </c:pt>
                <c:pt idx="193">
                  <c:v>38749</c:v>
                </c:pt>
                <c:pt idx="194">
                  <c:v>38777</c:v>
                </c:pt>
                <c:pt idx="195">
                  <c:v>38808</c:v>
                </c:pt>
                <c:pt idx="196">
                  <c:v>38838</c:v>
                </c:pt>
                <c:pt idx="197">
                  <c:v>38869</c:v>
                </c:pt>
                <c:pt idx="198">
                  <c:v>38899</c:v>
                </c:pt>
                <c:pt idx="199">
                  <c:v>38930</c:v>
                </c:pt>
                <c:pt idx="200">
                  <c:v>38961</c:v>
                </c:pt>
                <c:pt idx="201">
                  <c:v>38991</c:v>
                </c:pt>
                <c:pt idx="202">
                  <c:v>39022</c:v>
                </c:pt>
                <c:pt idx="203">
                  <c:v>39052</c:v>
                </c:pt>
                <c:pt idx="204">
                  <c:v>39083</c:v>
                </c:pt>
                <c:pt idx="205">
                  <c:v>39114</c:v>
                </c:pt>
                <c:pt idx="206">
                  <c:v>39142</c:v>
                </c:pt>
                <c:pt idx="207">
                  <c:v>39173</c:v>
                </c:pt>
                <c:pt idx="208">
                  <c:v>39203</c:v>
                </c:pt>
                <c:pt idx="209">
                  <c:v>39234</c:v>
                </c:pt>
                <c:pt idx="210">
                  <c:v>39264</c:v>
                </c:pt>
                <c:pt idx="211">
                  <c:v>39295</c:v>
                </c:pt>
                <c:pt idx="212">
                  <c:v>39326</c:v>
                </c:pt>
                <c:pt idx="213">
                  <c:v>39356</c:v>
                </c:pt>
                <c:pt idx="214">
                  <c:v>39387</c:v>
                </c:pt>
                <c:pt idx="215">
                  <c:v>39417</c:v>
                </c:pt>
                <c:pt idx="216">
                  <c:v>39448</c:v>
                </c:pt>
                <c:pt idx="217">
                  <c:v>39479</c:v>
                </c:pt>
                <c:pt idx="218">
                  <c:v>39508</c:v>
                </c:pt>
                <c:pt idx="219">
                  <c:v>39539</c:v>
                </c:pt>
                <c:pt idx="220">
                  <c:v>39569</c:v>
                </c:pt>
                <c:pt idx="221">
                  <c:v>39600</c:v>
                </c:pt>
                <c:pt idx="222">
                  <c:v>39630</c:v>
                </c:pt>
                <c:pt idx="223">
                  <c:v>39661</c:v>
                </c:pt>
                <c:pt idx="224">
                  <c:v>39692</c:v>
                </c:pt>
                <c:pt idx="225">
                  <c:v>39722</c:v>
                </c:pt>
                <c:pt idx="226">
                  <c:v>39753</c:v>
                </c:pt>
                <c:pt idx="227">
                  <c:v>39783</c:v>
                </c:pt>
                <c:pt idx="228">
                  <c:v>39814</c:v>
                </c:pt>
                <c:pt idx="229">
                  <c:v>39845</c:v>
                </c:pt>
                <c:pt idx="230">
                  <c:v>39873</c:v>
                </c:pt>
                <c:pt idx="231">
                  <c:v>39904</c:v>
                </c:pt>
                <c:pt idx="232">
                  <c:v>39934</c:v>
                </c:pt>
                <c:pt idx="233">
                  <c:v>39965</c:v>
                </c:pt>
                <c:pt idx="234">
                  <c:v>39995</c:v>
                </c:pt>
                <c:pt idx="235">
                  <c:v>40026</c:v>
                </c:pt>
                <c:pt idx="236">
                  <c:v>40057</c:v>
                </c:pt>
                <c:pt idx="237">
                  <c:v>40087</c:v>
                </c:pt>
                <c:pt idx="238">
                  <c:v>40118</c:v>
                </c:pt>
                <c:pt idx="239">
                  <c:v>40148</c:v>
                </c:pt>
                <c:pt idx="240">
                  <c:v>40179</c:v>
                </c:pt>
                <c:pt idx="241">
                  <c:v>40210</c:v>
                </c:pt>
                <c:pt idx="242">
                  <c:v>40238</c:v>
                </c:pt>
                <c:pt idx="243">
                  <c:v>40269</c:v>
                </c:pt>
                <c:pt idx="244">
                  <c:v>40299</c:v>
                </c:pt>
                <c:pt idx="245">
                  <c:v>40330</c:v>
                </c:pt>
                <c:pt idx="246">
                  <c:v>40360</c:v>
                </c:pt>
                <c:pt idx="247">
                  <c:v>40391</c:v>
                </c:pt>
                <c:pt idx="248">
                  <c:v>40422</c:v>
                </c:pt>
                <c:pt idx="249">
                  <c:v>40452</c:v>
                </c:pt>
                <c:pt idx="250">
                  <c:v>40483</c:v>
                </c:pt>
                <c:pt idx="251">
                  <c:v>40513</c:v>
                </c:pt>
                <c:pt idx="252">
                  <c:v>40544</c:v>
                </c:pt>
                <c:pt idx="253">
                  <c:v>40575</c:v>
                </c:pt>
                <c:pt idx="254">
                  <c:v>40603</c:v>
                </c:pt>
                <c:pt idx="255">
                  <c:v>40634</c:v>
                </c:pt>
                <c:pt idx="256">
                  <c:v>40664</c:v>
                </c:pt>
                <c:pt idx="257">
                  <c:v>40695</c:v>
                </c:pt>
                <c:pt idx="258">
                  <c:v>40725</c:v>
                </c:pt>
                <c:pt idx="259">
                  <c:v>40756</c:v>
                </c:pt>
                <c:pt idx="260">
                  <c:v>40787</c:v>
                </c:pt>
                <c:pt idx="261">
                  <c:v>40817</c:v>
                </c:pt>
                <c:pt idx="262">
                  <c:v>40848</c:v>
                </c:pt>
                <c:pt idx="263">
                  <c:v>40878</c:v>
                </c:pt>
                <c:pt idx="264">
                  <c:v>40909</c:v>
                </c:pt>
                <c:pt idx="265">
                  <c:v>40940</c:v>
                </c:pt>
                <c:pt idx="266">
                  <c:v>40969</c:v>
                </c:pt>
                <c:pt idx="267">
                  <c:v>41000</c:v>
                </c:pt>
                <c:pt idx="268">
                  <c:v>41030</c:v>
                </c:pt>
                <c:pt idx="269">
                  <c:v>41061</c:v>
                </c:pt>
                <c:pt idx="270">
                  <c:v>41091</c:v>
                </c:pt>
                <c:pt idx="271">
                  <c:v>41122</c:v>
                </c:pt>
                <c:pt idx="272">
                  <c:v>41153</c:v>
                </c:pt>
                <c:pt idx="273">
                  <c:v>41183</c:v>
                </c:pt>
                <c:pt idx="274">
                  <c:v>41214</c:v>
                </c:pt>
                <c:pt idx="275">
                  <c:v>41244</c:v>
                </c:pt>
                <c:pt idx="276">
                  <c:v>41275</c:v>
                </c:pt>
                <c:pt idx="277">
                  <c:v>41306</c:v>
                </c:pt>
                <c:pt idx="278">
                  <c:v>41334</c:v>
                </c:pt>
                <c:pt idx="279">
                  <c:v>41365</c:v>
                </c:pt>
              </c:numCache>
            </c:numRef>
          </c:xVal>
          <c:yVal>
            <c:numRef>
              <c:f>'C:\Users\snarr\Google Drive\Textbooks\macro book\[deficit Laffer.xls]Sheet2'!$E$439:$E$718</c:f>
              <c:numCache>
                <c:formatCode>General</c:formatCode>
                <c:ptCount val="280"/>
                <c:pt idx="0">
                  <c:v>5.4</c:v>
                </c:pt>
                <c:pt idx="1">
                  <c:v>5.3</c:v>
                </c:pt>
                <c:pt idx="2">
                  <c:v>5.2</c:v>
                </c:pt>
                <c:pt idx="3">
                  <c:v>5.4</c:v>
                </c:pt>
                <c:pt idx="4">
                  <c:v>5.4</c:v>
                </c:pt>
                <c:pt idx="5">
                  <c:v>5.2</c:v>
                </c:pt>
                <c:pt idx="6">
                  <c:v>5.5</c:v>
                </c:pt>
                <c:pt idx="7">
                  <c:v>5.7</c:v>
                </c:pt>
                <c:pt idx="8">
                  <c:v>5.9</c:v>
                </c:pt>
                <c:pt idx="9">
                  <c:v>5.9</c:v>
                </c:pt>
                <c:pt idx="10">
                  <c:v>6.2</c:v>
                </c:pt>
                <c:pt idx="11">
                  <c:v>6.3</c:v>
                </c:pt>
                <c:pt idx="12">
                  <c:v>6.4</c:v>
                </c:pt>
                <c:pt idx="13">
                  <c:v>6.6</c:v>
                </c:pt>
                <c:pt idx="14">
                  <c:v>6.8</c:v>
                </c:pt>
                <c:pt idx="15">
                  <c:v>6.7</c:v>
                </c:pt>
                <c:pt idx="16">
                  <c:v>6.9</c:v>
                </c:pt>
                <c:pt idx="17">
                  <c:v>6.9</c:v>
                </c:pt>
                <c:pt idx="18">
                  <c:v>6.8</c:v>
                </c:pt>
                <c:pt idx="19">
                  <c:v>6.9</c:v>
                </c:pt>
                <c:pt idx="20">
                  <c:v>6.9</c:v>
                </c:pt>
                <c:pt idx="21">
                  <c:v>7</c:v>
                </c:pt>
                <c:pt idx="22">
                  <c:v>7</c:v>
                </c:pt>
                <c:pt idx="23">
                  <c:v>7.3</c:v>
                </c:pt>
                <c:pt idx="24">
                  <c:v>7.3</c:v>
                </c:pt>
                <c:pt idx="25">
                  <c:v>7.4</c:v>
                </c:pt>
                <c:pt idx="26">
                  <c:v>7.4</c:v>
                </c:pt>
                <c:pt idx="27">
                  <c:v>7.4</c:v>
                </c:pt>
                <c:pt idx="28">
                  <c:v>7.6</c:v>
                </c:pt>
                <c:pt idx="29">
                  <c:v>7.8</c:v>
                </c:pt>
                <c:pt idx="30">
                  <c:v>7.7</c:v>
                </c:pt>
                <c:pt idx="31">
                  <c:v>7.6</c:v>
                </c:pt>
                <c:pt idx="32">
                  <c:v>7.6</c:v>
                </c:pt>
                <c:pt idx="33">
                  <c:v>7.3</c:v>
                </c:pt>
                <c:pt idx="34">
                  <c:v>7.4</c:v>
                </c:pt>
                <c:pt idx="35">
                  <c:v>7.4</c:v>
                </c:pt>
                <c:pt idx="36">
                  <c:v>7.3</c:v>
                </c:pt>
                <c:pt idx="37">
                  <c:v>7.1</c:v>
                </c:pt>
                <c:pt idx="38">
                  <c:v>7</c:v>
                </c:pt>
                <c:pt idx="39">
                  <c:v>7.1</c:v>
                </c:pt>
                <c:pt idx="40">
                  <c:v>7.1</c:v>
                </c:pt>
                <c:pt idx="41">
                  <c:v>7</c:v>
                </c:pt>
                <c:pt idx="42">
                  <c:v>6.9</c:v>
                </c:pt>
                <c:pt idx="43">
                  <c:v>6.8</c:v>
                </c:pt>
                <c:pt idx="44">
                  <c:v>6.7</c:v>
                </c:pt>
                <c:pt idx="45">
                  <c:v>6.8</c:v>
                </c:pt>
                <c:pt idx="46">
                  <c:v>6.6</c:v>
                </c:pt>
                <c:pt idx="47">
                  <c:v>6.5</c:v>
                </c:pt>
                <c:pt idx="48">
                  <c:v>6.6</c:v>
                </c:pt>
                <c:pt idx="49">
                  <c:v>6.6</c:v>
                </c:pt>
                <c:pt idx="50">
                  <c:v>6.5</c:v>
                </c:pt>
                <c:pt idx="51">
                  <c:v>6.4</c:v>
                </c:pt>
                <c:pt idx="52">
                  <c:v>6.1</c:v>
                </c:pt>
                <c:pt idx="53">
                  <c:v>6.1</c:v>
                </c:pt>
                <c:pt idx="54">
                  <c:v>6.1</c:v>
                </c:pt>
                <c:pt idx="55">
                  <c:v>6</c:v>
                </c:pt>
                <c:pt idx="56">
                  <c:v>5.9</c:v>
                </c:pt>
                <c:pt idx="57">
                  <c:v>5.8</c:v>
                </c:pt>
                <c:pt idx="58">
                  <c:v>5.6</c:v>
                </c:pt>
                <c:pt idx="59">
                  <c:v>5.5</c:v>
                </c:pt>
                <c:pt idx="60">
                  <c:v>5.6</c:v>
                </c:pt>
                <c:pt idx="61">
                  <c:v>5.4</c:v>
                </c:pt>
                <c:pt idx="62">
                  <c:v>5.4</c:v>
                </c:pt>
                <c:pt idx="63">
                  <c:v>5.8</c:v>
                </c:pt>
                <c:pt idx="64">
                  <c:v>5.6</c:v>
                </c:pt>
                <c:pt idx="65">
                  <c:v>5.6</c:v>
                </c:pt>
                <c:pt idx="66">
                  <c:v>5.7</c:v>
                </c:pt>
                <c:pt idx="67">
                  <c:v>5.7</c:v>
                </c:pt>
                <c:pt idx="68">
                  <c:v>5.6</c:v>
                </c:pt>
                <c:pt idx="69">
                  <c:v>5.5</c:v>
                </c:pt>
                <c:pt idx="70">
                  <c:v>5.6</c:v>
                </c:pt>
                <c:pt idx="71">
                  <c:v>5.6</c:v>
                </c:pt>
                <c:pt idx="72">
                  <c:v>5.6</c:v>
                </c:pt>
                <c:pt idx="73">
                  <c:v>5.5</c:v>
                </c:pt>
                <c:pt idx="74">
                  <c:v>5.5</c:v>
                </c:pt>
                <c:pt idx="75">
                  <c:v>5.6</c:v>
                </c:pt>
                <c:pt idx="76">
                  <c:v>5.6</c:v>
                </c:pt>
                <c:pt idx="77">
                  <c:v>5.3</c:v>
                </c:pt>
                <c:pt idx="78">
                  <c:v>5.5</c:v>
                </c:pt>
                <c:pt idx="79">
                  <c:v>5.0999999999999996</c:v>
                </c:pt>
                <c:pt idx="80">
                  <c:v>5.2</c:v>
                </c:pt>
                <c:pt idx="81">
                  <c:v>5.2</c:v>
                </c:pt>
                <c:pt idx="82">
                  <c:v>5.4</c:v>
                </c:pt>
                <c:pt idx="83">
                  <c:v>5.4</c:v>
                </c:pt>
                <c:pt idx="84">
                  <c:v>5.3</c:v>
                </c:pt>
                <c:pt idx="85">
                  <c:v>5.2</c:v>
                </c:pt>
                <c:pt idx="86">
                  <c:v>5.2</c:v>
                </c:pt>
                <c:pt idx="87">
                  <c:v>5.0999999999999996</c:v>
                </c:pt>
                <c:pt idx="88">
                  <c:v>4.9000000000000004</c:v>
                </c:pt>
                <c:pt idx="89">
                  <c:v>5</c:v>
                </c:pt>
                <c:pt idx="90">
                  <c:v>4.9000000000000004</c:v>
                </c:pt>
                <c:pt idx="91">
                  <c:v>4.8</c:v>
                </c:pt>
                <c:pt idx="92">
                  <c:v>4.9000000000000004</c:v>
                </c:pt>
                <c:pt idx="93">
                  <c:v>4.7</c:v>
                </c:pt>
                <c:pt idx="94">
                  <c:v>4.5999999999999996</c:v>
                </c:pt>
                <c:pt idx="95">
                  <c:v>4.7</c:v>
                </c:pt>
                <c:pt idx="96">
                  <c:v>4.5999999999999996</c:v>
                </c:pt>
                <c:pt idx="97">
                  <c:v>4.5999999999999996</c:v>
                </c:pt>
                <c:pt idx="98">
                  <c:v>4.7</c:v>
                </c:pt>
                <c:pt idx="99">
                  <c:v>4.3</c:v>
                </c:pt>
                <c:pt idx="100">
                  <c:v>4.4000000000000004</c:v>
                </c:pt>
                <c:pt idx="101">
                  <c:v>4.5</c:v>
                </c:pt>
                <c:pt idx="102">
                  <c:v>4.5</c:v>
                </c:pt>
                <c:pt idx="103">
                  <c:v>4.5</c:v>
                </c:pt>
                <c:pt idx="104">
                  <c:v>4.5999999999999996</c:v>
                </c:pt>
                <c:pt idx="105">
                  <c:v>4.5</c:v>
                </c:pt>
                <c:pt idx="106">
                  <c:v>4.4000000000000004</c:v>
                </c:pt>
                <c:pt idx="107">
                  <c:v>4.4000000000000004</c:v>
                </c:pt>
                <c:pt idx="108">
                  <c:v>4.3</c:v>
                </c:pt>
                <c:pt idx="109">
                  <c:v>4.4000000000000004</c:v>
                </c:pt>
                <c:pt idx="110">
                  <c:v>4.2</c:v>
                </c:pt>
                <c:pt idx="111">
                  <c:v>4.3</c:v>
                </c:pt>
                <c:pt idx="112">
                  <c:v>4.2</c:v>
                </c:pt>
                <c:pt idx="113">
                  <c:v>4.3</c:v>
                </c:pt>
                <c:pt idx="114">
                  <c:v>4.3</c:v>
                </c:pt>
                <c:pt idx="115">
                  <c:v>4.2</c:v>
                </c:pt>
                <c:pt idx="116">
                  <c:v>4.2</c:v>
                </c:pt>
                <c:pt idx="117">
                  <c:v>4.0999999999999996</c:v>
                </c:pt>
                <c:pt idx="118">
                  <c:v>4.0999999999999996</c:v>
                </c:pt>
                <c:pt idx="119">
                  <c:v>4</c:v>
                </c:pt>
                <c:pt idx="120">
                  <c:v>4</c:v>
                </c:pt>
                <c:pt idx="121">
                  <c:v>4.0999999999999996</c:v>
                </c:pt>
                <c:pt idx="122">
                  <c:v>4</c:v>
                </c:pt>
                <c:pt idx="123">
                  <c:v>3.8</c:v>
                </c:pt>
                <c:pt idx="124">
                  <c:v>4</c:v>
                </c:pt>
                <c:pt idx="125">
                  <c:v>4</c:v>
                </c:pt>
                <c:pt idx="126">
                  <c:v>4</c:v>
                </c:pt>
                <c:pt idx="127">
                  <c:v>4.0999999999999996</c:v>
                </c:pt>
                <c:pt idx="128">
                  <c:v>3.9</c:v>
                </c:pt>
                <c:pt idx="129">
                  <c:v>3.9</c:v>
                </c:pt>
                <c:pt idx="130">
                  <c:v>3.9</c:v>
                </c:pt>
                <c:pt idx="131">
                  <c:v>3.9</c:v>
                </c:pt>
                <c:pt idx="132">
                  <c:v>4.2</c:v>
                </c:pt>
                <c:pt idx="133">
                  <c:v>4.2</c:v>
                </c:pt>
                <c:pt idx="134">
                  <c:v>4.3</c:v>
                </c:pt>
                <c:pt idx="135">
                  <c:v>4.4000000000000004</c:v>
                </c:pt>
                <c:pt idx="136">
                  <c:v>4.3</c:v>
                </c:pt>
                <c:pt idx="137">
                  <c:v>4.5</c:v>
                </c:pt>
                <c:pt idx="138">
                  <c:v>4.5999999999999996</c:v>
                </c:pt>
                <c:pt idx="139">
                  <c:v>4.9000000000000004</c:v>
                </c:pt>
                <c:pt idx="140">
                  <c:v>5</c:v>
                </c:pt>
                <c:pt idx="141">
                  <c:v>5.3</c:v>
                </c:pt>
                <c:pt idx="142">
                  <c:v>5.5</c:v>
                </c:pt>
                <c:pt idx="143">
                  <c:v>5.7</c:v>
                </c:pt>
                <c:pt idx="144">
                  <c:v>5.7</c:v>
                </c:pt>
                <c:pt idx="145">
                  <c:v>5.7</c:v>
                </c:pt>
                <c:pt idx="146">
                  <c:v>5.7</c:v>
                </c:pt>
                <c:pt idx="147">
                  <c:v>5.9</c:v>
                </c:pt>
                <c:pt idx="148">
                  <c:v>5.8</c:v>
                </c:pt>
                <c:pt idx="149">
                  <c:v>5.8</c:v>
                </c:pt>
                <c:pt idx="150">
                  <c:v>5.8</c:v>
                </c:pt>
                <c:pt idx="151">
                  <c:v>5.7</c:v>
                </c:pt>
                <c:pt idx="152">
                  <c:v>5.7</c:v>
                </c:pt>
                <c:pt idx="153">
                  <c:v>5.7</c:v>
                </c:pt>
                <c:pt idx="154">
                  <c:v>5.9</c:v>
                </c:pt>
                <c:pt idx="155">
                  <c:v>6</c:v>
                </c:pt>
                <c:pt idx="156">
                  <c:v>5.8</c:v>
                </c:pt>
                <c:pt idx="157">
                  <c:v>5.9</c:v>
                </c:pt>
                <c:pt idx="158">
                  <c:v>5.9</c:v>
                </c:pt>
                <c:pt idx="159">
                  <c:v>6</c:v>
                </c:pt>
                <c:pt idx="160">
                  <c:v>6.1</c:v>
                </c:pt>
                <c:pt idx="161">
                  <c:v>6.3</c:v>
                </c:pt>
                <c:pt idx="162">
                  <c:v>6.2</c:v>
                </c:pt>
                <c:pt idx="163">
                  <c:v>6.1</c:v>
                </c:pt>
                <c:pt idx="164">
                  <c:v>6.1</c:v>
                </c:pt>
                <c:pt idx="165">
                  <c:v>6</c:v>
                </c:pt>
                <c:pt idx="166">
                  <c:v>5.8</c:v>
                </c:pt>
                <c:pt idx="167">
                  <c:v>5.7</c:v>
                </c:pt>
                <c:pt idx="168">
                  <c:v>5.7</c:v>
                </c:pt>
                <c:pt idx="169">
                  <c:v>5.6</c:v>
                </c:pt>
                <c:pt idx="170">
                  <c:v>5.8</c:v>
                </c:pt>
                <c:pt idx="171">
                  <c:v>5.6</c:v>
                </c:pt>
                <c:pt idx="172">
                  <c:v>5.6</c:v>
                </c:pt>
                <c:pt idx="173">
                  <c:v>5.6</c:v>
                </c:pt>
                <c:pt idx="174">
                  <c:v>5.5</c:v>
                </c:pt>
                <c:pt idx="175">
                  <c:v>5.4</c:v>
                </c:pt>
                <c:pt idx="176">
                  <c:v>5.4</c:v>
                </c:pt>
                <c:pt idx="177">
                  <c:v>5.5</c:v>
                </c:pt>
                <c:pt idx="178">
                  <c:v>5.4</c:v>
                </c:pt>
                <c:pt idx="179">
                  <c:v>5.4</c:v>
                </c:pt>
                <c:pt idx="180">
                  <c:v>5.3</c:v>
                </c:pt>
                <c:pt idx="181">
                  <c:v>5.4</c:v>
                </c:pt>
                <c:pt idx="182">
                  <c:v>5.2</c:v>
                </c:pt>
                <c:pt idx="183">
                  <c:v>5.2</c:v>
                </c:pt>
                <c:pt idx="184">
                  <c:v>5.0999999999999996</c:v>
                </c:pt>
                <c:pt idx="185">
                  <c:v>5</c:v>
                </c:pt>
                <c:pt idx="186">
                  <c:v>5</c:v>
                </c:pt>
                <c:pt idx="187">
                  <c:v>4.9000000000000004</c:v>
                </c:pt>
                <c:pt idx="188">
                  <c:v>5</c:v>
                </c:pt>
                <c:pt idx="189">
                  <c:v>5</c:v>
                </c:pt>
                <c:pt idx="190">
                  <c:v>5</c:v>
                </c:pt>
                <c:pt idx="191">
                  <c:v>4.9000000000000004</c:v>
                </c:pt>
                <c:pt idx="192">
                  <c:v>4.7</c:v>
                </c:pt>
                <c:pt idx="193">
                  <c:v>4.8</c:v>
                </c:pt>
                <c:pt idx="194">
                  <c:v>4.7</c:v>
                </c:pt>
                <c:pt idx="195">
                  <c:v>4.7</c:v>
                </c:pt>
                <c:pt idx="196">
                  <c:v>4.5999999999999996</c:v>
                </c:pt>
                <c:pt idx="197">
                  <c:v>4.5999999999999996</c:v>
                </c:pt>
                <c:pt idx="198">
                  <c:v>4.7</c:v>
                </c:pt>
                <c:pt idx="199">
                  <c:v>4.7</c:v>
                </c:pt>
                <c:pt idx="200">
                  <c:v>4.5</c:v>
                </c:pt>
                <c:pt idx="201">
                  <c:v>4.4000000000000004</c:v>
                </c:pt>
                <c:pt idx="202">
                  <c:v>4.5</c:v>
                </c:pt>
                <c:pt idx="203">
                  <c:v>4.4000000000000004</c:v>
                </c:pt>
                <c:pt idx="204">
                  <c:v>4.5999999999999996</c:v>
                </c:pt>
                <c:pt idx="205">
                  <c:v>4.5</c:v>
                </c:pt>
                <c:pt idx="206">
                  <c:v>4.4000000000000004</c:v>
                </c:pt>
                <c:pt idx="207">
                  <c:v>4.5</c:v>
                </c:pt>
                <c:pt idx="208">
                  <c:v>4.4000000000000004</c:v>
                </c:pt>
                <c:pt idx="209">
                  <c:v>4.5999999999999996</c:v>
                </c:pt>
                <c:pt idx="210">
                  <c:v>4.7</c:v>
                </c:pt>
                <c:pt idx="211">
                  <c:v>4.5999999999999996</c:v>
                </c:pt>
                <c:pt idx="212">
                  <c:v>4.7</c:v>
                </c:pt>
                <c:pt idx="213">
                  <c:v>4.7</c:v>
                </c:pt>
                <c:pt idx="214">
                  <c:v>4.7</c:v>
                </c:pt>
                <c:pt idx="215">
                  <c:v>5</c:v>
                </c:pt>
                <c:pt idx="216">
                  <c:v>5</c:v>
                </c:pt>
                <c:pt idx="217">
                  <c:v>4.9000000000000004</c:v>
                </c:pt>
                <c:pt idx="218">
                  <c:v>5.0999999999999996</c:v>
                </c:pt>
                <c:pt idx="219">
                  <c:v>5</c:v>
                </c:pt>
                <c:pt idx="220">
                  <c:v>5.4</c:v>
                </c:pt>
                <c:pt idx="221">
                  <c:v>5.6</c:v>
                </c:pt>
                <c:pt idx="222">
                  <c:v>5.8</c:v>
                </c:pt>
                <c:pt idx="223">
                  <c:v>6.1</c:v>
                </c:pt>
                <c:pt idx="224">
                  <c:v>6.1</c:v>
                </c:pt>
                <c:pt idx="225">
                  <c:v>6.5</c:v>
                </c:pt>
                <c:pt idx="226">
                  <c:v>6.8</c:v>
                </c:pt>
                <c:pt idx="227">
                  <c:v>7.3</c:v>
                </c:pt>
                <c:pt idx="228">
                  <c:v>7.8</c:v>
                </c:pt>
                <c:pt idx="229">
                  <c:v>8.3000000000000007</c:v>
                </c:pt>
                <c:pt idx="230">
                  <c:v>8.6999999999999993</c:v>
                </c:pt>
                <c:pt idx="231">
                  <c:v>9</c:v>
                </c:pt>
                <c:pt idx="232">
                  <c:v>9.4</c:v>
                </c:pt>
                <c:pt idx="233">
                  <c:v>9.5</c:v>
                </c:pt>
                <c:pt idx="234">
                  <c:v>9.5</c:v>
                </c:pt>
                <c:pt idx="235">
                  <c:v>9.6</c:v>
                </c:pt>
                <c:pt idx="236">
                  <c:v>9.8000000000000007</c:v>
                </c:pt>
                <c:pt idx="237">
                  <c:v>10</c:v>
                </c:pt>
                <c:pt idx="238">
                  <c:v>9.9</c:v>
                </c:pt>
                <c:pt idx="239">
                  <c:v>9.9</c:v>
                </c:pt>
                <c:pt idx="240">
                  <c:v>9.8000000000000007</c:v>
                </c:pt>
                <c:pt idx="241">
                  <c:v>9.8000000000000007</c:v>
                </c:pt>
                <c:pt idx="242">
                  <c:v>9.9</c:v>
                </c:pt>
                <c:pt idx="243">
                  <c:v>9.9</c:v>
                </c:pt>
                <c:pt idx="244">
                  <c:v>9.6</c:v>
                </c:pt>
                <c:pt idx="245">
                  <c:v>9.4</c:v>
                </c:pt>
                <c:pt idx="246">
                  <c:v>9.5</c:v>
                </c:pt>
                <c:pt idx="247">
                  <c:v>9.5</c:v>
                </c:pt>
                <c:pt idx="248">
                  <c:v>9.5</c:v>
                </c:pt>
                <c:pt idx="249">
                  <c:v>9.5</c:v>
                </c:pt>
                <c:pt idx="250">
                  <c:v>9.8000000000000007</c:v>
                </c:pt>
                <c:pt idx="251">
                  <c:v>9.3000000000000007</c:v>
                </c:pt>
                <c:pt idx="252">
                  <c:v>9.1</c:v>
                </c:pt>
                <c:pt idx="253">
                  <c:v>9</c:v>
                </c:pt>
                <c:pt idx="254">
                  <c:v>8.9</c:v>
                </c:pt>
                <c:pt idx="255">
                  <c:v>9</c:v>
                </c:pt>
                <c:pt idx="256">
                  <c:v>9</c:v>
                </c:pt>
                <c:pt idx="257">
                  <c:v>9.1</c:v>
                </c:pt>
                <c:pt idx="258">
                  <c:v>9</c:v>
                </c:pt>
                <c:pt idx="259">
                  <c:v>9</c:v>
                </c:pt>
                <c:pt idx="260">
                  <c:v>9</c:v>
                </c:pt>
                <c:pt idx="261">
                  <c:v>8.9</c:v>
                </c:pt>
                <c:pt idx="262">
                  <c:v>8.6</c:v>
                </c:pt>
                <c:pt idx="263">
                  <c:v>8.5</c:v>
                </c:pt>
                <c:pt idx="264">
                  <c:v>8.3000000000000007</c:v>
                </c:pt>
                <c:pt idx="265">
                  <c:v>8.3000000000000007</c:v>
                </c:pt>
                <c:pt idx="266">
                  <c:v>8.1999999999999993</c:v>
                </c:pt>
                <c:pt idx="267">
                  <c:v>8.1</c:v>
                </c:pt>
                <c:pt idx="268">
                  <c:v>8.1999999999999993</c:v>
                </c:pt>
                <c:pt idx="269">
                  <c:v>8.1999999999999993</c:v>
                </c:pt>
                <c:pt idx="270">
                  <c:v>8.1999999999999993</c:v>
                </c:pt>
                <c:pt idx="271">
                  <c:v>8.1</c:v>
                </c:pt>
                <c:pt idx="272">
                  <c:v>7.8</c:v>
                </c:pt>
                <c:pt idx="273">
                  <c:v>7.9</c:v>
                </c:pt>
                <c:pt idx="274">
                  <c:v>7.8</c:v>
                </c:pt>
                <c:pt idx="275">
                  <c:v>7.8</c:v>
                </c:pt>
                <c:pt idx="276">
                  <c:v>7.9</c:v>
                </c:pt>
                <c:pt idx="277">
                  <c:v>7.7</c:v>
                </c:pt>
                <c:pt idx="278">
                  <c:v>7.6</c:v>
                </c:pt>
                <c:pt idx="279">
                  <c:v>7.5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9367680"/>
        <c:axId val="69369216"/>
      </c:scatterChart>
      <c:valAx>
        <c:axId val="69367680"/>
        <c:scaling>
          <c:orientation val="minMax"/>
          <c:max val="41290"/>
          <c:min val="32886"/>
        </c:scaling>
        <c:delete val="0"/>
        <c:axPos val="b"/>
        <c:numFmt formatCode="yyyy" sourceLinked="0"/>
        <c:majorTickMark val="out"/>
        <c:minorTickMark val="none"/>
        <c:tickLblPos val="nextTo"/>
        <c:crossAx val="69369216"/>
        <c:crosses val="autoZero"/>
        <c:crossBetween val="midCat"/>
        <c:majorUnit val="1827"/>
        <c:minorUnit val="9"/>
      </c:valAx>
      <c:valAx>
        <c:axId val="69369216"/>
        <c:scaling>
          <c:orientation val="minMax"/>
          <c:min val="0"/>
        </c:scaling>
        <c:delete val="0"/>
        <c:axPos val="l"/>
        <c:numFmt formatCode="0" sourceLinked="0"/>
        <c:majorTickMark val="out"/>
        <c:minorTickMark val="none"/>
        <c:tickLblPos val="nextTo"/>
        <c:crossAx val="69367680"/>
        <c:crosses val="autoZero"/>
        <c:crossBetween val="midCat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9.6677694158009114E-2"/>
          <c:y val="6.5323765314216881E-2"/>
          <c:w val="0.85044761296729798"/>
          <c:h val="0.8326195683872849"/>
        </c:manualLayout>
      </c:layout>
      <c:scatterChart>
        <c:scatterStyle val="lineMarker"/>
        <c:varyColors val="0"/>
        <c:ser>
          <c:idx val="1"/>
          <c:order val="1"/>
          <c:spPr>
            <a:ln w="28575">
              <a:solidFill>
                <a:schemeClr val="tx1"/>
              </a:solidFill>
            </a:ln>
          </c:spPr>
          <c:marker>
            <c:symbol val="none"/>
          </c:marker>
          <c:xVal>
            <c:numRef>
              <c:f>'C:\Users\snarr\Google Drive\Textbooks\macro book\[deficit Laffer.xls]Sheet2'!$A$439:$A$718</c:f>
              <c:numCache>
                <c:formatCode>General</c:formatCode>
                <c:ptCount val="280"/>
                <c:pt idx="0">
                  <c:v>32874</c:v>
                </c:pt>
                <c:pt idx="1">
                  <c:v>32905</c:v>
                </c:pt>
                <c:pt idx="2">
                  <c:v>32933</c:v>
                </c:pt>
                <c:pt idx="3">
                  <c:v>32964</c:v>
                </c:pt>
                <c:pt idx="4">
                  <c:v>32994</c:v>
                </c:pt>
                <c:pt idx="5">
                  <c:v>33025</c:v>
                </c:pt>
                <c:pt idx="6">
                  <c:v>33055</c:v>
                </c:pt>
                <c:pt idx="7">
                  <c:v>33086</c:v>
                </c:pt>
                <c:pt idx="8">
                  <c:v>33117</c:v>
                </c:pt>
                <c:pt idx="9">
                  <c:v>33147</c:v>
                </c:pt>
                <c:pt idx="10">
                  <c:v>33178</c:v>
                </c:pt>
                <c:pt idx="11">
                  <c:v>33208</c:v>
                </c:pt>
                <c:pt idx="12">
                  <c:v>33239</c:v>
                </c:pt>
                <c:pt idx="13">
                  <c:v>33270</c:v>
                </c:pt>
                <c:pt idx="14">
                  <c:v>33298</c:v>
                </c:pt>
                <c:pt idx="15">
                  <c:v>33329</c:v>
                </c:pt>
                <c:pt idx="16">
                  <c:v>33359</c:v>
                </c:pt>
                <c:pt idx="17">
                  <c:v>33390</c:v>
                </c:pt>
                <c:pt idx="18">
                  <c:v>33420</c:v>
                </c:pt>
                <c:pt idx="19">
                  <c:v>33451</c:v>
                </c:pt>
                <c:pt idx="20">
                  <c:v>33482</c:v>
                </c:pt>
                <c:pt idx="21">
                  <c:v>33512</c:v>
                </c:pt>
                <c:pt idx="22">
                  <c:v>33543</c:v>
                </c:pt>
                <c:pt idx="23">
                  <c:v>33573</c:v>
                </c:pt>
                <c:pt idx="24">
                  <c:v>33604</c:v>
                </c:pt>
                <c:pt idx="25">
                  <c:v>33635</c:v>
                </c:pt>
                <c:pt idx="26">
                  <c:v>33664</c:v>
                </c:pt>
                <c:pt idx="27">
                  <c:v>33695</c:v>
                </c:pt>
                <c:pt idx="28">
                  <c:v>33725</c:v>
                </c:pt>
                <c:pt idx="29">
                  <c:v>33756</c:v>
                </c:pt>
                <c:pt idx="30">
                  <c:v>33786</c:v>
                </c:pt>
                <c:pt idx="31">
                  <c:v>33817</c:v>
                </c:pt>
                <c:pt idx="32">
                  <c:v>33848</c:v>
                </c:pt>
                <c:pt idx="33">
                  <c:v>33878</c:v>
                </c:pt>
                <c:pt idx="34">
                  <c:v>33909</c:v>
                </c:pt>
                <c:pt idx="35">
                  <c:v>33939</c:v>
                </c:pt>
                <c:pt idx="36">
                  <c:v>33970</c:v>
                </c:pt>
                <c:pt idx="37">
                  <c:v>34001</c:v>
                </c:pt>
                <c:pt idx="38">
                  <c:v>34029</c:v>
                </c:pt>
                <c:pt idx="39">
                  <c:v>34060</c:v>
                </c:pt>
                <c:pt idx="40">
                  <c:v>34090</c:v>
                </c:pt>
                <c:pt idx="41">
                  <c:v>34121</c:v>
                </c:pt>
                <c:pt idx="42">
                  <c:v>34151</c:v>
                </c:pt>
                <c:pt idx="43">
                  <c:v>34182</c:v>
                </c:pt>
                <c:pt idx="44">
                  <c:v>34213</c:v>
                </c:pt>
                <c:pt idx="45">
                  <c:v>34243</c:v>
                </c:pt>
                <c:pt idx="46">
                  <c:v>34274</c:v>
                </c:pt>
                <c:pt idx="47">
                  <c:v>34304</c:v>
                </c:pt>
                <c:pt idx="48">
                  <c:v>34335</c:v>
                </c:pt>
                <c:pt idx="49">
                  <c:v>34366</c:v>
                </c:pt>
                <c:pt idx="50">
                  <c:v>34394</c:v>
                </c:pt>
                <c:pt idx="51">
                  <c:v>34425</c:v>
                </c:pt>
                <c:pt idx="52">
                  <c:v>34455</c:v>
                </c:pt>
                <c:pt idx="53">
                  <c:v>34486</c:v>
                </c:pt>
                <c:pt idx="54">
                  <c:v>34516</c:v>
                </c:pt>
                <c:pt idx="55">
                  <c:v>34547</c:v>
                </c:pt>
                <c:pt idx="56">
                  <c:v>34578</c:v>
                </c:pt>
                <c:pt idx="57">
                  <c:v>34608</c:v>
                </c:pt>
                <c:pt idx="58">
                  <c:v>34639</c:v>
                </c:pt>
                <c:pt idx="59">
                  <c:v>34669</c:v>
                </c:pt>
                <c:pt idx="60">
                  <c:v>34700</c:v>
                </c:pt>
                <c:pt idx="61">
                  <c:v>34731</c:v>
                </c:pt>
                <c:pt idx="62">
                  <c:v>34759</c:v>
                </c:pt>
                <c:pt idx="63">
                  <c:v>34790</c:v>
                </c:pt>
                <c:pt idx="64">
                  <c:v>34820</c:v>
                </c:pt>
                <c:pt idx="65">
                  <c:v>34851</c:v>
                </c:pt>
                <c:pt idx="66">
                  <c:v>34881</c:v>
                </c:pt>
                <c:pt idx="67">
                  <c:v>34912</c:v>
                </c:pt>
                <c:pt idx="68">
                  <c:v>34943</c:v>
                </c:pt>
                <c:pt idx="69">
                  <c:v>34973</c:v>
                </c:pt>
                <c:pt idx="70">
                  <c:v>35004</c:v>
                </c:pt>
                <c:pt idx="71">
                  <c:v>35034</c:v>
                </c:pt>
                <c:pt idx="72">
                  <c:v>35065</c:v>
                </c:pt>
                <c:pt idx="73">
                  <c:v>35096</c:v>
                </c:pt>
                <c:pt idx="74">
                  <c:v>35125</c:v>
                </c:pt>
                <c:pt idx="75">
                  <c:v>35156</c:v>
                </c:pt>
                <c:pt idx="76">
                  <c:v>35186</c:v>
                </c:pt>
                <c:pt idx="77">
                  <c:v>35217</c:v>
                </c:pt>
                <c:pt idx="78">
                  <c:v>35247</c:v>
                </c:pt>
                <c:pt idx="79">
                  <c:v>35278</c:v>
                </c:pt>
                <c:pt idx="80">
                  <c:v>35309</c:v>
                </c:pt>
                <c:pt idx="81">
                  <c:v>35339</c:v>
                </c:pt>
                <c:pt idx="82">
                  <c:v>35370</c:v>
                </c:pt>
                <c:pt idx="83">
                  <c:v>35400</c:v>
                </c:pt>
                <c:pt idx="84">
                  <c:v>35431</c:v>
                </c:pt>
                <c:pt idx="85">
                  <c:v>35462</c:v>
                </c:pt>
                <c:pt idx="86">
                  <c:v>35490</c:v>
                </c:pt>
                <c:pt idx="87">
                  <c:v>35521</c:v>
                </c:pt>
                <c:pt idx="88">
                  <c:v>35551</c:v>
                </c:pt>
                <c:pt idx="89">
                  <c:v>35582</c:v>
                </c:pt>
                <c:pt idx="90">
                  <c:v>35612</c:v>
                </c:pt>
                <c:pt idx="91">
                  <c:v>35643</c:v>
                </c:pt>
                <c:pt idx="92">
                  <c:v>35674</c:v>
                </c:pt>
                <c:pt idx="93">
                  <c:v>35704</c:v>
                </c:pt>
                <c:pt idx="94">
                  <c:v>35735</c:v>
                </c:pt>
                <c:pt idx="95">
                  <c:v>35765</c:v>
                </c:pt>
                <c:pt idx="96">
                  <c:v>35796</c:v>
                </c:pt>
                <c:pt idx="97">
                  <c:v>35827</c:v>
                </c:pt>
                <c:pt idx="98">
                  <c:v>35855</c:v>
                </c:pt>
                <c:pt idx="99">
                  <c:v>35886</c:v>
                </c:pt>
                <c:pt idx="100">
                  <c:v>35916</c:v>
                </c:pt>
                <c:pt idx="101">
                  <c:v>35947</c:v>
                </c:pt>
                <c:pt idx="102">
                  <c:v>35977</c:v>
                </c:pt>
                <c:pt idx="103">
                  <c:v>36008</c:v>
                </c:pt>
                <c:pt idx="104">
                  <c:v>36039</c:v>
                </c:pt>
                <c:pt idx="105">
                  <c:v>36069</c:v>
                </c:pt>
                <c:pt idx="106">
                  <c:v>36100</c:v>
                </c:pt>
                <c:pt idx="107">
                  <c:v>36130</c:v>
                </c:pt>
                <c:pt idx="108">
                  <c:v>36161</c:v>
                </c:pt>
                <c:pt idx="109">
                  <c:v>36192</c:v>
                </c:pt>
                <c:pt idx="110">
                  <c:v>36220</c:v>
                </c:pt>
                <c:pt idx="111">
                  <c:v>36251</c:v>
                </c:pt>
                <c:pt idx="112">
                  <c:v>36281</c:v>
                </c:pt>
                <c:pt idx="113">
                  <c:v>36312</c:v>
                </c:pt>
                <c:pt idx="114">
                  <c:v>36342</c:v>
                </c:pt>
                <c:pt idx="115">
                  <c:v>36373</c:v>
                </c:pt>
                <c:pt idx="116">
                  <c:v>36404</c:v>
                </c:pt>
                <c:pt idx="117">
                  <c:v>36434</c:v>
                </c:pt>
                <c:pt idx="118">
                  <c:v>36465</c:v>
                </c:pt>
                <c:pt idx="119">
                  <c:v>36495</c:v>
                </c:pt>
                <c:pt idx="120">
                  <c:v>36526</c:v>
                </c:pt>
                <c:pt idx="121">
                  <c:v>36557</c:v>
                </c:pt>
                <c:pt idx="122">
                  <c:v>36586</c:v>
                </c:pt>
                <c:pt idx="123">
                  <c:v>36617</c:v>
                </c:pt>
                <c:pt idx="124">
                  <c:v>36647</c:v>
                </c:pt>
                <c:pt idx="125">
                  <c:v>36678</c:v>
                </c:pt>
                <c:pt idx="126">
                  <c:v>36708</c:v>
                </c:pt>
                <c:pt idx="127">
                  <c:v>36739</c:v>
                </c:pt>
                <c:pt idx="128">
                  <c:v>36770</c:v>
                </c:pt>
                <c:pt idx="129">
                  <c:v>36800</c:v>
                </c:pt>
                <c:pt idx="130">
                  <c:v>36831</c:v>
                </c:pt>
                <c:pt idx="131">
                  <c:v>36861</c:v>
                </c:pt>
                <c:pt idx="132">
                  <c:v>36892</c:v>
                </c:pt>
                <c:pt idx="133">
                  <c:v>36923</c:v>
                </c:pt>
                <c:pt idx="134">
                  <c:v>36951</c:v>
                </c:pt>
                <c:pt idx="135">
                  <c:v>36982</c:v>
                </c:pt>
                <c:pt idx="136">
                  <c:v>37012</c:v>
                </c:pt>
                <c:pt idx="137">
                  <c:v>37043</c:v>
                </c:pt>
                <c:pt idx="138">
                  <c:v>37073</c:v>
                </c:pt>
                <c:pt idx="139">
                  <c:v>37104</c:v>
                </c:pt>
                <c:pt idx="140">
                  <c:v>37135</c:v>
                </c:pt>
                <c:pt idx="141">
                  <c:v>37165</c:v>
                </c:pt>
                <c:pt idx="142">
                  <c:v>37196</c:v>
                </c:pt>
                <c:pt idx="143">
                  <c:v>37226</c:v>
                </c:pt>
                <c:pt idx="144">
                  <c:v>37257</c:v>
                </c:pt>
                <c:pt idx="145">
                  <c:v>37288</c:v>
                </c:pt>
                <c:pt idx="146">
                  <c:v>37316</c:v>
                </c:pt>
                <c:pt idx="147">
                  <c:v>37347</c:v>
                </c:pt>
                <c:pt idx="148">
                  <c:v>37377</c:v>
                </c:pt>
                <c:pt idx="149">
                  <c:v>37408</c:v>
                </c:pt>
                <c:pt idx="150">
                  <c:v>37438</c:v>
                </c:pt>
                <c:pt idx="151">
                  <c:v>37469</c:v>
                </c:pt>
                <c:pt idx="152">
                  <c:v>37500</c:v>
                </c:pt>
                <c:pt idx="153">
                  <c:v>37530</c:v>
                </c:pt>
                <c:pt idx="154">
                  <c:v>37561</c:v>
                </c:pt>
                <c:pt idx="155">
                  <c:v>37591</c:v>
                </c:pt>
                <c:pt idx="156">
                  <c:v>37622</c:v>
                </c:pt>
                <c:pt idx="157">
                  <c:v>37653</c:v>
                </c:pt>
                <c:pt idx="158">
                  <c:v>37681</c:v>
                </c:pt>
                <c:pt idx="159">
                  <c:v>37712</c:v>
                </c:pt>
                <c:pt idx="160">
                  <c:v>37742</c:v>
                </c:pt>
                <c:pt idx="161">
                  <c:v>37773</c:v>
                </c:pt>
                <c:pt idx="162">
                  <c:v>37803</c:v>
                </c:pt>
                <c:pt idx="163">
                  <c:v>37834</c:v>
                </c:pt>
                <c:pt idx="164">
                  <c:v>37865</c:v>
                </c:pt>
                <c:pt idx="165">
                  <c:v>37895</c:v>
                </c:pt>
                <c:pt idx="166">
                  <c:v>37926</c:v>
                </c:pt>
                <c:pt idx="167">
                  <c:v>37956</c:v>
                </c:pt>
                <c:pt idx="168">
                  <c:v>37987</c:v>
                </c:pt>
                <c:pt idx="169">
                  <c:v>38018</c:v>
                </c:pt>
                <c:pt idx="170">
                  <c:v>38047</c:v>
                </c:pt>
                <c:pt idx="171">
                  <c:v>38078</c:v>
                </c:pt>
                <c:pt idx="172">
                  <c:v>38108</c:v>
                </c:pt>
                <c:pt idx="173">
                  <c:v>38139</c:v>
                </c:pt>
                <c:pt idx="174">
                  <c:v>38169</c:v>
                </c:pt>
                <c:pt idx="175">
                  <c:v>38200</c:v>
                </c:pt>
                <c:pt idx="176">
                  <c:v>38231</c:v>
                </c:pt>
                <c:pt idx="177">
                  <c:v>38261</c:v>
                </c:pt>
                <c:pt idx="178">
                  <c:v>38292</c:v>
                </c:pt>
                <c:pt idx="179">
                  <c:v>38322</c:v>
                </c:pt>
                <c:pt idx="180">
                  <c:v>38353</c:v>
                </c:pt>
                <c:pt idx="181">
                  <c:v>38384</c:v>
                </c:pt>
                <c:pt idx="182">
                  <c:v>38412</c:v>
                </c:pt>
                <c:pt idx="183">
                  <c:v>38443</c:v>
                </c:pt>
                <c:pt idx="184">
                  <c:v>38473</c:v>
                </c:pt>
                <c:pt idx="185">
                  <c:v>38504</c:v>
                </c:pt>
                <c:pt idx="186">
                  <c:v>38534</c:v>
                </c:pt>
                <c:pt idx="187">
                  <c:v>38565</c:v>
                </c:pt>
                <c:pt idx="188">
                  <c:v>38596</c:v>
                </c:pt>
                <c:pt idx="189">
                  <c:v>38626</c:v>
                </c:pt>
                <c:pt idx="190">
                  <c:v>38657</c:v>
                </c:pt>
                <c:pt idx="191">
                  <c:v>38687</c:v>
                </c:pt>
                <c:pt idx="192">
                  <c:v>38718</c:v>
                </c:pt>
                <c:pt idx="193">
                  <c:v>38749</c:v>
                </c:pt>
                <c:pt idx="194">
                  <c:v>38777</c:v>
                </c:pt>
                <c:pt idx="195">
                  <c:v>38808</c:v>
                </c:pt>
                <c:pt idx="196">
                  <c:v>38838</c:v>
                </c:pt>
                <c:pt idx="197">
                  <c:v>38869</c:v>
                </c:pt>
                <c:pt idx="198">
                  <c:v>38899</c:v>
                </c:pt>
                <c:pt idx="199">
                  <c:v>38930</c:v>
                </c:pt>
                <c:pt idx="200">
                  <c:v>38961</c:v>
                </c:pt>
                <c:pt idx="201">
                  <c:v>38991</c:v>
                </c:pt>
                <c:pt idx="202">
                  <c:v>39022</c:v>
                </c:pt>
                <c:pt idx="203">
                  <c:v>39052</c:v>
                </c:pt>
                <c:pt idx="204">
                  <c:v>39083</c:v>
                </c:pt>
                <c:pt idx="205">
                  <c:v>39114</c:v>
                </c:pt>
                <c:pt idx="206">
                  <c:v>39142</c:v>
                </c:pt>
                <c:pt idx="207">
                  <c:v>39173</c:v>
                </c:pt>
                <c:pt idx="208">
                  <c:v>39203</c:v>
                </c:pt>
                <c:pt idx="209">
                  <c:v>39234</c:v>
                </c:pt>
                <c:pt idx="210">
                  <c:v>39264</c:v>
                </c:pt>
                <c:pt idx="211">
                  <c:v>39295</c:v>
                </c:pt>
                <c:pt idx="212">
                  <c:v>39326</c:v>
                </c:pt>
                <c:pt idx="213">
                  <c:v>39356</c:v>
                </c:pt>
                <c:pt idx="214">
                  <c:v>39387</c:v>
                </c:pt>
                <c:pt idx="215">
                  <c:v>39417</c:v>
                </c:pt>
                <c:pt idx="216">
                  <c:v>39448</c:v>
                </c:pt>
                <c:pt idx="217">
                  <c:v>39479</c:v>
                </c:pt>
                <c:pt idx="218">
                  <c:v>39508</c:v>
                </c:pt>
                <c:pt idx="219">
                  <c:v>39539</c:v>
                </c:pt>
                <c:pt idx="220">
                  <c:v>39569</c:v>
                </c:pt>
                <c:pt idx="221">
                  <c:v>39600</c:v>
                </c:pt>
                <c:pt idx="222">
                  <c:v>39630</c:v>
                </c:pt>
                <c:pt idx="223">
                  <c:v>39661</c:v>
                </c:pt>
                <c:pt idx="224">
                  <c:v>39692</c:v>
                </c:pt>
                <c:pt idx="225">
                  <c:v>39722</c:v>
                </c:pt>
                <c:pt idx="226">
                  <c:v>39753</c:v>
                </c:pt>
                <c:pt idx="227">
                  <c:v>39783</c:v>
                </c:pt>
                <c:pt idx="228">
                  <c:v>39814</c:v>
                </c:pt>
                <c:pt idx="229">
                  <c:v>39845</c:v>
                </c:pt>
                <c:pt idx="230">
                  <c:v>39873</c:v>
                </c:pt>
                <c:pt idx="231">
                  <c:v>39904</c:v>
                </c:pt>
                <c:pt idx="232">
                  <c:v>39934</c:v>
                </c:pt>
                <c:pt idx="233">
                  <c:v>39965</c:v>
                </c:pt>
                <c:pt idx="234">
                  <c:v>39995</c:v>
                </c:pt>
                <c:pt idx="235">
                  <c:v>40026</c:v>
                </c:pt>
                <c:pt idx="236">
                  <c:v>40057</c:v>
                </c:pt>
                <c:pt idx="237">
                  <c:v>40087</c:v>
                </c:pt>
                <c:pt idx="238">
                  <c:v>40118</c:v>
                </c:pt>
                <c:pt idx="239">
                  <c:v>40148</c:v>
                </c:pt>
                <c:pt idx="240">
                  <c:v>40179</c:v>
                </c:pt>
                <c:pt idx="241">
                  <c:v>40210</c:v>
                </c:pt>
                <c:pt idx="242">
                  <c:v>40238</c:v>
                </c:pt>
                <c:pt idx="243">
                  <c:v>40269</c:v>
                </c:pt>
                <c:pt idx="244">
                  <c:v>40299</c:v>
                </c:pt>
                <c:pt idx="245">
                  <c:v>40330</c:v>
                </c:pt>
                <c:pt idx="246">
                  <c:v>40360</c:v>
                </c:pt>
                <c:pt idx="247">
                  <c:v>40391</c:v>
                </c:pt>
                <c:pt idx="248">
                  <c:v>40422</c:v>
                </c:pt>
                <c:pt idx="249">
                  <c:v>40452</c:v>
                </c:pt>
                <c:pt idx="250">
                  <c:v>40483</c:v>
                </c:pt>
                <c:pt idx="251">
                  <c:v>40513</c:v>
                </c:pt>
                <c:pt idx="252">
                  <c:v>40544</c:v>
                </c:pt>
                <c:pt idx="253">
                  <c:v>40575</c:v>
                </c:pt>
                <c:pt idx="254">
                  <c:v>40603</c:v>
                </c:pt>
                <c:pt idx="255">
                  <c:v>40634</c:v>
                </c:pt>
                <c:pt idx="256">
                  <c:v>40664</c:v>
                </c:pt>
                <c:pt idx="257">
                  <c:v>40695</c:v>
                </c:pt>
                <c:pt idx="258">
                  <c:v>40725</c:v>
                </c:pt>
                <c:pt idx="259">
                  <c:v>40756</c:v>
                </c:pt>
                <c:pt idx="260">
                  <c:v>40787</c:v>
                </c:pt>
                <c:pt idx="261">
                  <c:v>40817</c:v>
                </c:pt>
                <c:pt idx="262">
                  <c:v>40848</c:v>
                </c:pt>
                <c:pt idx="263">
                  <c:v>40878</c:v>
                </c:pt>
                <c:pt idx="264">
                  <c:v>40909</c:v>
                </c:pt>
                <c:pt idx="265">
                  <c:v>40940</c:v>
                </c:pt>
                <c:pt idx="266">
                  <c:v>40969</c:v>
                </c:pt>
                <c:pt idx="267">
                  <c:v>41000</c:v>
                </c:pt>
                <c:pt idx="268">
                  <c:v>41030</c:v>
                </c:pt>
                <c:pt idx="269">
                  <c:v>41061</c:v>
                </c:pt>
                <c:pt idx="270">
                  <c:v>41091</c:v>
                </c:pt>
                <c:pt idx="271">
                  <c:v>41122</c:v>
                </c:pt>
                <c:pt idx="272">
                  <c:v>41153</c:v>
                </c:pt>
                <c:pt idx="273">
                  <c:v>41183</c:v>
                </c:pt>
                <c:pt idx="274">
                  <c:v>41214</c:v>
                </c:pt>
                <c:pt idx="275">
                  <c:v>41244</c:v>
                </c:pt>
                <c:pt idx="276">
                  <c:v>41275</c:v>
                </c:pt>
                <c:pt idx="277">
                  <c:v>41306</c:v>
                </c:pt>
                <c:pt idx="278">
                  <c:v>41334</c:v>
                </c:pt>
                <c:pt idx="279">
                  <c:v>41365</c:v>
                </c:pt>
              </c:numCache>
            </c:numRef>
          </c:xVal>
          <c:yVal>
            <c:numRef>
              <c:f>'C:\Users\snarr\Google Drive\Textbooks\macro book\[deficit Laffer.xls]Sheet2'!$F$439:$F$718</c:f>
              <c:numCache>
                <c:formatCode>General</c:formatCode>
                <c:ptCount val="280"/>
                <c:pt idx="0">
                  <c:v>8.23</c:v>
                </c:pt>
                <c:pt idx="1">
                  <c:v>8.24</c:v>
                </c:pt>
                <c:pt idx="2">
                  <c:v>8.2799999999999994</c:v>
                </c:pt>
                <c:pt idx="3">
                  <c:v>8.26</c:v>
                </c:pt>
                <c:pt idx="4">
                  <c:v>8.18</c:v>
                </c:pt>
                <c:pt idx="5">
                  <c:v>8.2899999999999991</c:v>
                </c:pt>
                <c:pt idx="6">
                  <c:v>8.15</c:v>
                </c:pt>
                <c:pt idx="7">
                  <c:v>8.1300000000000008</c:v>
                </c:pt>
                <c:pt idx="8">
                  <c:v>8.1999999999999993</c:v>
                </c:pt>
                <c:pt idx="9">
                  <c:v>8.11</c:v>
                </c:pt>
                <c:pt idx="10">
                  <c:v>7.81</c:v>
                </c:pt>
                <c:pt idx="11">
                  <c:v>7.31</c:v>
                </c:pt>
                <c:pt idx="12">
                  <c:v>6.91</c:v>
                </c:pt>
                <c:pt idx="13">
                  <c:v>6.25</c:v>
                </c:pt>
                <c:pt idx="14">
                  <c:v>6.12</c:v>
                </c:pt>
                <c:pt idx="15">
                  <c:v>5.91</c:v>
                </c:pt>
                <c:pt idx="16">
                  <c:v>5.78</c:v>
                </c:pt>
                <c:pt idx="17">
                  <c:v>5.9</c:v>
                </c:pt>
                <c:pt idx="18">
                  <c:v>5.82</c:v>
                </c:pt>
                <c:pt idx="19">
                  <c:v>5.66</c:v>
                </c:pt>
                <c:pt idx="20">
                  <c:v>5.45</c:v>
                </c:pt>
                <c:pt idx="21">
                  <c:v>5.21</c:v>
                </c:pt>
                <c:pt idx="22">
                  <c:v>4.8099999999999996</c:v>
                </c:pt>
                <c:pt idx="23">
                  <c:v>4.43</c:v>
                </c:pt>
                <c:pt idx="24">
                  <c:v>4.03</c:v>
                </c:pt>
                <c:pt idx="25">
                  <c:v>4.0599999999999996</c:v>
                </c:pt>
                <c:pt idx="26">
                  <c:v>3.98</c:v>
                </c:pt>
                <c:pt idx="27">
                  <c:v>3.73</c:v>
                </c:pt>
                <c:pt idx="28">
                  <c:v>3.82</c:v>
                </c:pt>
                <c:pt idx="29">
                  <c:v>3.76</c:v>
                </c:pt>
                <c:pt idx="30">
                  <c:v>3.25</c:v>
                </c:pt>
                <c:pt idx="31">
                  <c:v>3.3</c:v>
                </c:pt>
                <c:pt idx="32">
                  <c:v>3.22</c:v>
                </c:pt>
                <c:pt idx="33">
                  <c:v>3.1</c:v>
                </c:pt>
                <c:pt idx="34">
                  <c:v>3.09</c:v>
                </c:pt>
                <c:pt idx="35">
                  <c:v>2.92</c:v>
                </c:pt>
                <c:pt idx="36">
                  <c:v>3.02</c:v>
                </c:pt>
                <c:pt idx="37">
                  <c:v>3.03</c:v>
                </c:pt>
                <c:pt idx="38">
                  <c:v>3.07</c:v>
                </c:pt>
                <c:pt idx="39">
                  <c:v>2.96</c:v>
                </c:pt>
                <c:pt idx="40">
                  <c:v>3</c:v>
                </c:pt>
                <c:pt idx="41">
                  <c:v>3.04</c:v>
                </c:pt>
                <c:pt idx="42">
                  <c:v>3.06</c:v>
                </c:pt>
                <c:pt idx="43">
                  <c:v>3.03</c:v>
                </c:pt>
                <c:pt idx="44">
                  <c:v>3.09</c:v>
                </c:pt>
                <c:pt idx="45">
                  <c:v>2.99</c:v>
                </c:pt>
                <c:pt idx="46">
                  <c:v>3.02</c:v>
                </c:pt>
                <c:pt idx="47">
                  <c:v>2.96</c:v>
                </c:pt>
                <c:pt idx="48">
                  <c:v>3.05</c:v>
                </c:pt>
                <c:pt idx="49">
                  <c:v>3.25</c:v>
                </c:pt>
                <c:pt idx="50">
                  <c:v>3.34</c:v>
                </c:pt>
                <c:pt idx="51">
                  <c:v>3.56</c:v>
                </c:pt>
                <c:pt idx="52">
                  <c:v>4.01</c:v>
                </c:pt>
                <c:pt idx="53">
                  <c:v>4.25</c:v>
                </c:pt>
                <c:pt idx="54">
                  <c:v>4.26</c:v>
                </c:pt>
                <c:pt idx="55">
                  <c:v>4.47</c:v>
                </c:pt>
                <c:pt idx="56">
                  <c:v>4.7300000000000004</c:v>
                </c:pt>
                <c:pt idx="57">
                  <c:v>4.76</c:v>
                </c:pt>
                <c:pt idx="58">
                  <c:v>5.29</c:v>
                </c:pt>
                <c:pt idx="59">
                  <c:v>5.45</c:v>
                </c:pt>
                <c:pt idx="60">
                  <c:v>5.53</c:v>
                </c:pt>
                <c:pt idx="61">
                  <c:v>5.92</c:v>
                </c:pt>
                <c:pt idx="62">
                  <c:v>5.98</c:v>
                </c:pt>
                <c:pt idx="63">
                  <c:v>6.05</c:v>
                </c:pt>
                <c:pt idx="64">
                  <c:v>6.01</c:v>
                </c:pt>
                <c:pt idx="65">
                  <c:v>6</c:v>
                </c:pt>
                <c:pt idx="66">
                  <c:v>5.85</c:v>
                </c:pt>
                <c:pt idx="67">
                  <c:v>5.74</c:v>
                </c:pt>
                <c:pt idx="68">
                  <c:v>5.8</c:v>
                </c:pt>
                <c:pt idx="69">
                  <c:v>5.76</c:v>
                </c:pt>
                <c:pt idx="70">
                  <c:v>5.8</c:v>
                </c:pt>
                <c:pt idx="71">
                  <c:v>5.6</c:v>
                </c:pt>
                <c:pt idx="72">
                  <c:v>5.56</c:v>
                </c:pt>
                <c:pt idx="73">
                  <c:v>5.22</c:v>
                </c:pt>
                <c:pt idx="74">
                  <c:v>5.31</c:v>
                </c:pt>
                <c:pt idx="75">
                  <c:v>5.22</c:v>
                </c:pt>
                <c:pt idx="76">
                  <c:v>5.24</c:v>
                </c:pt>
                <c:pt idx="77">
                  <c:v>5.27</c:v>
                </c:pt>
                <c:pt idx="78">
                  <c:v>5.4</c:v>
                </c:pt>
                <c:pt idx="79">
                  <c:v>5.22</c:v>
                </c:pt>
                <c:pt idx="80">
                  <c:v>5.3</c:v>
                </c:pt>
                <c:pt idx="81">
                  <c:v>5.24</c:v>
                </c:pt>
                <c:pt idx="82">
                  <c:v>5.31</c:v>
                </c:pt>
                <c:pt idx="83">
                  <c:v>5.29</c:v>
                </c:pt>
                <c:pt idx="84">
                  <c:v>5.25</c:v>
                </c:pt>
                <c:pt idx="85">
                  <c:v>5.19</c:v>
                </c:pt>
                <c:pt idx="86">
                  <c:v>5.39</c:v>
                </c:pt>
                <c:pt idx="87">
                  <c:v>5.51</c:v>
                </c:pt>
                <c:pt idx="88">
                  <c:v>5.5</c:v>
                </c:pt>
                <c:pt idx="89">
                  <c:v>5.56</c:v>
                </c:pt>
                <c:pt idx="90">
                  <c:v>5.52</c:v>
                </c:pt>
                <c:pt idx="91">
                  <c:v>5.54</c:v>
                </c:pt>
                <c:pt idx="92">
                  <c:v>5.54</c:v>
                </c:pt>
                <c:pt idx="93">
                  <c:v>5.5</c:v>
                </c:pt>
                <c:pt idx="94">
                  <c:v>5.52</c:v>
                </c:pt>
                <c:pt idx="95">
                  <c:v>5.5</c:v>
                </c:pt>
                <c:pt idx="96">
                  <c:v>5.56</c:v>
                </c:pt>
                <c:pt idx="97">
                  <c:v>5.51</c:v>
                </c:pt>
                <c:pt idx="98">
                  <c:v>5.49</c:v>
                </c:pt>
                <c:pt idx="99">
                  <c:v>5.45</c:v>
                </c:pt>
                <c:pt idx="100">
                  <c:v>5.49</c:v>
                </c:pt>
                <c:pt idx="101">
                  <c:v>5.56</c:v>
                </c:pt>
                <c:pt idx="102">
                  <c:v>5.54</c:v>
                </c:pt>
                <c:pt idx="103">
                  <c:v>5.55</c:v>
                </c:pt>
                <c:pt idx="104">
                  <c:v>5.51</c:v>
                </c:pt>
                <c:pt idx="105">
                  <c:v>5.07</c:v>
                </c:pt>
                <c:pt idx="106">
                  <c:v>4.83</c:v>
                </c:pt>
                <c:pt idx="107">
                  <c:v>4.68</c:v>
                </c:pt>
                <c:pt idx="108">
                  <c:v>4.63</c:v>
                </c:pt>
                <c:pt idx="109">
                  <c:v>4.76</c:v>
                </c:pt>
                <c:pt idx="110">
                  <c:v>4.8099999999999996</c:v>
                </c:pt>
                <c:pt idx="111">
                  <c:v>4.74</c:v>
                </c:pt>
                <c:pt idx="112">
                  <c:v>4.74</c:v>
                </c:pt>
                <c:pt idx="113">
                  <c:v>4.76</c:v>
                </c:pt>
                <c:pt idx="114">
                  <c:v>4.99</c:v>
                </c:pt>
                <c:pt idx="115">
                  <c:v>5.07</c:v>
                </c:pt>
                <c:pt idx="116">
                  <c:v>5.22</c:v>
                </c:pt>
                <c:pt idx="117">
                  <c:v>5.2</c:v>
                </c:pt>
                <c:pt idx="118">
                  <c:v>5.42</c:v>
                </c:pt>
                <c:pt idx="119">
                  <c:v>5.3</c:v>
                </c:pt>
                <c:pt idx="120">
                  <c:v>5.45</c:v>
                </c:pt>
                <c:pt idx="121">
                  <c:v>5.73</c:v>
                </c:pt>
                <c:pt idx="122">
                  <c:v>5.85</c:v>
                </c:pt>
                <c:pt idx="123">
                  <c:v>6.02</c:v>
                </c:pt>
                <c:pt idx="124">
                  <c:v>6.27</c:v>
                </c:pt>
                <c:pt idx="125">
                  <c:v>6.53</c:v>
                </c:pt>
                <c:pt idx="126">
                  <c:v>6.54</c:v>
                </c:pt>
                <c:pt idx="127">
                  <c:v>6.5</c:v>
                </c:pt>
                <c:pt idx="128">
                  <c:v>6.52</c:v>
                </c:pt>
                <c:pt idx="129">
                  <c:v>6.51</c:v>
                </c:pt>
                <c:pt idx="130">
                  <c:v>6.51</c:v>
                </c:pt>
                <c:pt idx="131">
                  <c:v>6.4</c:v>
                </c:pt>
                <c:pt idx="132">
                  <c:v>5.98</c:v>
                </c:pt>
                <c:pt idx="133">
                  <c:v>5.49</c:v>
                </c:pt>
                <c:pt idx="134">
                  <c:v>5.31</c:v>
                </c:pt>
                <c:pt idx="135">
                  <c:v>4.8</c:v>
                </c:pt>
                <c:pt idx="136">
                  <c:v>4.21</c:v>
                </c:pt>
                <c:pt idx="137">
                  <c:v>3.97</c:v>
                </c:pt>
                <c:pt idx="138">
                  <c:v>3.77</c:v>
                </c:pt>
                <c:pt idx="139">
                  <c:v>3.65</c:v>
                </c:pt>
                <c:pt idx="140">
                  <c:v>3.07</c:v>
                </c:pt>
                <c:pt idx="141">
                  <c:v>2.4900000000000002</c:v>
                </c:pt>
                <c:pt idx="142">
                  <c:v>2.09</c:v>
                </c:pt>
                <c:pt idx="143">
                  <c:v>1.82</c:v>
                </c:pt>
                <c:pt idx="144">
                  <c:v>1.73</c:v>
                </c:pt>
                <c:pt idx="145">
                  <c:v>1.74</c:v>
                </c:pt>
                <c:pt idx="146">
                  <c:v>1.73</c:v>
                </c:pt>
                <c:pt idx="147">
                  <c:v>1.75</c:v>
                </c:pt>
                <c:pt idx="148">
                  <c:v>1.75</c:v>
                </c:pt>
                <c:pt idx="149">
                  <c:v>1.75</c:v>
                </c:pt>
                <c:pt idx="150">
                  <c:v>1.73</c:v>
                </c:pt>
                <c:pt idx="151">
                  <c:v>1.74</c:v>
                </c:pt>
                <c:pt idx="152">
                  <c:v>1.75</c:v>
                </c:pt>
                <c:pt idx="153">
                  <c:v>1.75</c:v>
                </c:pt>
                <c:pt idx="154">
                  <c:v>1.34</c:v>
                </c:pt>
                <c:pt idx="155">
                  <c:v>1.24</c:v>
                </c:pt>
                <c:pt idx="156">
                  <c:v>1.24</c:v>
                </c:pt>
                <c:pt idx="157">
                  <c:v>1.26</c:v>
                </c:pt>
                <c:pt idx="158">
                  <c:v>1.25</c:v>
                </c:pt>
                <c:pt idx="159">
                  <c:v>1.26</c:v>
                </c:pt>
                <c:pt idx="160">
                  <c:v>1.26</c:v>
                </c:pt>
                <c:pt idx="161">
                  <c:v>1.22</c:v>
                </c:pt>
                <c:pt idx="162">
                  <c:v>1.01</c:v>
                </c:pt>
                <c:pt idx="163">
                  <c:v>1.03</c:v>
                </c:pt>
                <c:pt idx="164">
                  <c:v>1.01</c:v>
                </c:pt>
                <c:pt idx="165">
                  <c:v>1.01</c:v>
                </c:pt>
                <c:pt idx="166">
                  <c:v>1</c:v>
                </c:pt>
                <c:pt idx="167">
                  <c:v>0.98</c:v>
                </c:pt>
                <c:pt idx="168">
                  <c:v>1</c:v>
                </c:pt>
                <c:pt idx="169">
                  <c:v>1.01</c:v>
                </c:pt>
                <c:pt idx="170">
                  <c:v>1</c:v>
                </c:pt>
                <c:pt idx="171">
                  <c:v>1</c:v>
                </c:pt>
                <c:pt idx="172">
                  <c:v>1</c:v>
                </c:pt>
                <c:pt idx="173">
                  <c:v>1.03</c:v>
                </c:pt>
                <c:pt idx="174">
                  <c:v>1.26</c:v>
                </c:pt>
                <c:pt idx="175">
                  <c:v>1.43</c:v>
                </c:pt>
                <c:pt idx="176">
                  <c:v>1.61</c:v>
                </c:pt>
                <c:pt idx="177">
                  <c:v>1.76</c:v>
                </c:pt>
                <c:pt idx="178">
                  <c:v>1.93</c:v>
                </c:pt>
                <c:pt idx="179">
                  <c:v>2.16</c:v>
                </c:pt>
                <c:pt idx="180">
                  <c:v>2.2799999999999998</c:v>
                </c:pt>
                <c:pt idx="181">
                  <c:v>2.5</c:v>
                </c:pt>
                <c:pt idx="182">
                  <c:v>2.63</c:v>
                </c:pt>
                <c:pt idx="183">
                  <c:v>2.79</c:v>
                </c:pt>
                <c:pt idx="184">
                  <c:v>3</c:v>
                </c:pt>
                <c:pt idx="185">
                  <c:v>3.04</c:v>
                </c:pt>
                <c:pt idx="186">
                  <c:v>3.26</c:v>
                </c:pt>
                <c:pt idx="187">
                  <c:v>3.5</c:v>
                </c:pt>
                <c:pt idx="188">
                  <c:v>3.62</c:v>
                </c:pt>
                <c:pt idx="189">
                  <c:v>3.78</c:v>
                </c:pt>
                <c:pt idx="190">
                  <c:v>4</c:v>
                </c:pt>
                <c:pt idx="191">
                  <c:v>4.16</c:v>
                </c:pt>
                <c:pt idx="192">
                  <c:v>4.29</c:v>
                </c:pt>
                <c:pt idx="193">
                  <c:v>4.49</c:v>
                </c:pt>
                <c:pt idx="194">
                  <c:v>4.59</c:v>
                </c:pt>
                <c:pt idx="195">
                  <c:v>4.79</c:v>
                </c:pt>
                <c:pt idx="196">
                  <c:v>4.9400000000000004</c:v>
                </c:pt>
                <c:pt idx="197">
                  <c:v>4.99</c:v>
                </c:pt>
                <c:pt idx="198">
                  <c:v>5.24</c:v>
                </c:pt>
                <c:pt idx="199">
                  <c:v>5.25</c:v>
                </c:pt>
                <c:pt idx="200">
                  <c:v>5.25</c:v>
                </c:pt>
                <c:pt idx="201">
                  <c:v>5.25</c:v>
                </c:pt>
                <c:pt idx="202">
                  <c:v>5.25</c:v>
                </c:pt>
                <c:pt idx="203">
                  <c:v>5.24</c:v>
                </c:pt>
                <c:pt idx="204">
                  <c:v>5.25</c:v>
                </c:pt>
                <c:pt idx="205">
                  <c:v>5.26</c:v>
                </c:pt>
                <c:pt idx="206">
                  <c:v>5.26</c:v>
                </c:pt>
                <c:pt idx="207">
                  <c:v>5.25</c:v>
                </c:pt>
                <c:pt idx="208">
                  <c:v>5.25</c:v>
                </c:pt>
                <c:pt idx="209">
                  <c:v>5.25</c:v>
                </c:pt>
                <c:pt idx="210">
                  <c:v>5.26</c:v>
                </c:pt>
                <c:pt idx="211">
                  <c:v>5.0199999999999996</c:v>
                </c:pt>
                <c:pt idx="212">
                  <c:v>4.9400000000000004</c:v>
                </c:pt>
                <c:pt idx="213">
                  <c:v>4.76</c:v>
                </c:pt>
                <c:pt idx="214">
                  <c:v>4.49</c:v>
                </c:pt>
                <c:pt idx="215">
                  <c:v>4.24</c:v>
                </c:pt>
                <c:pt idx="216">
                  <c:v>3.94</c:v>
                </c:pt>
                <c:pt idx="217">
                  <c:v>2.98</c:v>
                </c:pt>
                <c:pt idx="218">
                  <c:v>2.61</c:v>
                </c:pt>
                <c:pt idx="219">
                  <c:v>2.2799999999999998</c:v>
                </c:pt>
                <c:pt idx="220">
                  <c:v>1.98</c:v>
                </c:pt>
                <c:pt idx="221">
                  <c:v>2</c:v>
                </c:pt>
                <c:pt idx="222">
                  <c:v>2.0099999999999998</c:v>
                </c:pt>
                <c:pt idx="223">
                  <c:v>2</c:v>
                </c:pt>
                <c:pt idx="224">
                  <c:v>1.81</c:v>
                </c:pt>
                <c:pt idx="225">
                  <c:v>0.97</c:v>
                </c:pt>
                <c:pt idx="226">
                  <c:v>0.39</c:v>
                </c:pt>
                <c:pt idx="227">
                  <c:v>0.16</c:v>
                </c:pt>
                <c:pt idx="228">
                  <c:v>0.15</c:v>
                </c:pt>
                <c:pt idx="229">
                  <c:v>0.22</c:v>
                </c:pt>
                <c:pt idx="230">
                  <c:v>0.18</c:v>
                </c:pt>
                <c:pt idx="231">
                  <c:v>0.15</c:v>
                </c:pt>
                <c:pt idx="232">
                  <c:v>0.18</c:v>
                </c:pt>
                <c:pt idx="233">
                  <c:v>0.21</c:v>
                </c:pt>
                <c:pt idx="234">
                  <c:v>0.16</c:v>
                </c:pt>
                <c:pt idx="235">
                  <c:v>0.16</c:v>
                </c:pt>
                <c:pt idx="236">
                  <c:v>0.15</c:v>
                </c:pt>
                <c:pt idx="237">
                  <c:v>0.12</c:v>
                </c:pt>
                <c:pt idx="238">
                  <c:v>0.12</c:v>
                </c:pt>
                <c:pt idx="239">
                  <c:v>0.12</c:v>
                </c:pt>
                <c:pt idx="240">
                  <c:v>0.11</c:v>
                </c:pt>
                <c:pt idx="241">
                  <c:v>0.13</c:v>
                </c:pt>
                <c:pt idx="242">
                  <c:v>0.16</c:v>
                </c:pt>
                <c:pt idx="243">
                  <c:v>0.2</c:v>
                </c:pt>
                <c:pt idx="244">
                  <c:v>0.2</c:v>
                </c:pt>
                <c:pt idx="245">
                  <c:v>0.18</c:v>
                </c:pt>
                <c:pt idx="246">
                  <c:v>0.18</c:v>
                </c:pt>
                <c:pt idx="247">
                  <c:v>0.19</c:v>
                </c:pt>
                <c:pt idx="248">
                  <c:v>0.19</c:v>
                </c:pt>
                <c:pt idx="249">
                  <c:v>0.19</c:v>
                </c:pt>
                <c:pt idx="250">
                  <c:v>0.19</c:v>
                </c:pt>
                <c:pt idx="251">
                  <c:v>0.18</c:v>
                </c:pt>
                <c:pt idx="252">
                  <c:v>0.17</c:v>
                </c:pt>
                <c:pt idx="253">
                  <c:v>0.16</c:v>
                </c:pt>
                <c:pt idx="254">
                  <c:v>0.14000000000000001</c:v>
                </c:pt>
                <c:pt idx="255">
                  <c:v>0.1</c:v>
                </c:pt>
                <c:pt idx="256">
                  <c:v>0.09</c:v>
                </c:pt>
                <c:pt idx="257">
                  <c:v>0.09</c:v>
                </c:pt>
                <c:pt idx="258">
                  <c:v>7.0000000000000007E-2</c:v>
                </c:pt>
                <c:pt idx="259">
                  <c:v>0.1</c:v>
                </c:pt>
                <c:pt idx="260">
                  <c:v>0.08</c:v>
                </c:pt>
                <c:pt idx="261">
                  <c:v>7.0000000000000007E-2</c:v>
                </c:pt>
                <c:pt idx="262">
                  <c:v>0.08</c:v>
                </c:pt>
                <c:pt idx="263">
                  <c:v>7.0000000000000007E-2</c:v>
                </c:pt>
                <c:pt idx="264">
                  <c:v>0.08</c:v>
                </c:pt>
                <c:pt idx="265">
                  <c:v>0.1</c:v>
                </c:pt>
                <c:pt idx="266">
                  <c:v>0.13</c:v>
                </c:pt>
                <c:pt idx="267">
                  <c:v>0.14000000000000001</c:v>
                </c:pt>
                <c:pt idx="268">
                  <c:v>0.16</c:v>
                </c:pt>
                <c:pt idx="269">
                  <c:v>0.16</c:v>
                </c:pt>
                <c:pt idx="270">
                  <c:v>0.16</c:v>
                </c:pt>
                <c:pt idx="271">
                  <c:v>0.13</c:v>
                </c:pt>
                <c:pt idx="272">
                  <c:v>0.14000000000000001</c:v>
                </c:pt>
                <c:pt idx="273">
                  <c:v>0.16</c:v>
                </c:pt>
                <c:pt idx="274">
                  <c:v>0.16</c:v>
                </c:pt>
                <c:pt idx="275">
                  <c:v>0.16</c:v>
                </c:pt>
                <c:pt idx="276">
                  <c:v>0.14000000000000001</c:v>
                </c:pt>
                <c:pt idx="277">
                  <c:v>0.15</c:v>
                </c:pt>
                <c:pt idx="278">
                  <c:v>0.14000000000000001</c:v>
                </c:pt>
                <c:pt idx="279">
                  <c:v>0.15</c:v>
                </c:pt>
              </c:numCache>
            </c:numRef>
          </c:yVal>
          <c:smooth val="0"/>
        </c:ser>
        <c:ser>
          <c:idx val="0"/>
          <c:order val="0"/>
          <c:spPr>
            <a:ln w="28575">
              <a:solidFill>
                <a:schemeClr val="bg1">
                  <a:lumMod val="50000"/>
                </a:schemeClr>
              </a:solidFill>
            </a:ln>
          </c:spPr>
          <c:marker>
            <c:symbol val="none"/>
          </c:marker>
          <c:xVal>
            <c:numRef>
              <c:f>'C:\Users\snarr\Google Drive\Textbooks\macro book\[deficit Laffer.xls]Sheet2'!$A$439:$A$718</c:f>
              <c:numCache>
                <c:formatCode>General</c:formatCode>
                <c:ptCount val="280"/>
                <c:pt idx="0">
                  <c:v>32874</c:v>
                </c:pt>
                <c:pt idx="1">
                  <c:v>32905</c:v>
                </c:pt>
                <c:pt idx="2">
                  <c:v>32933</c:v>
                </c:pt>
                <c:pt idx="3">
                  <c:v>32964</c:v>
                </c:pt>
                <c:pt idx="4">
                  <c:v>32994</c:v>
                </c:pt>
                <c:pt idx="5">
                  <c:v>33025</c:v>
                </c:pt>
                <c:pt idx="6">
                  <c:v>33055</c:v>
                </c:pt>
                <c:pt idx="7">
                  <c:v>33086</c:v>
                </c:pt>
                <c:pt idx="8">
                  <c:v>33117</c:v>
                </c:pt>
                <c:pt idx="9">
                  <c:v>33147</c:v>
                </c:pt>
                <c:pt idx="10">
                  <c:v>33178</c:v>
                </c:pt>
                <c:pt idx="11">
                  <c:v>33208</c:v>
                </c:pt>
                <c:pt idx="12">
                  <c:v>33239</c:v>
                </c:pt>
                <c:pt idx="13">
                  <c:v>33270</c:v>
                </c:pt>
                <c:pt idx="14">
                  <c:v>33298</c:v>
                </c:pt>
                <c:pt idx="15">
                  <c:v>33329</c:v>
                </c:pt>
                <c:pt idx="16">
                  <c:v>33359</c:v>
                </c:pt>
                <c:pt idx="17">
                  <c:v>33390</c:v>
                </c:pt>
                <c:pt idx="18">
                  <c:v>33420</c:v>
                </c:pt>
                <c:pt idx="19">
                  <c:v>33451</c:v>
                </c:pt>
                <c:pt idx="20">
                  <c:v>33482</c:v>
                </c:pt>
                <c:pt idx="21">
                  <c:v>33512</c:v>
                </c:pt>
                <c:pt idx="22">
                  <c:v>33543</c:v>
                </c:pt>
                <c:pt idx="23">
                  <c:v>33573</c:v>
                </c:pt>
                <c:pt idx="24">
                  <c:v>33604</c:v>
                </c:pt>
                <c:pt idx="25">
                  <c:v>33635</c:v>
                </c:pt>
                <c:pt idx="26">
                  <c:v>33664</c:v>
                </c:pt>
                <c:pt idx="27">
                  <c:v>33695</c:v>
                </c:pt>
                <c:pt idx="28">
                  <c:v>33725</c:v>
                </c:pt>
                <c:pt idx="29">
                  <c:v>33756</c:v>
                </c:pt>
                <c:pt idx="30">
                  <c:v>33786</c:v>
                </c:pt>
                <c:pt idx="31">
                  <c:v>33817</c:v>
                </c:pt>
                <c:pt idx="32">
                  <c:v>33848</c:v>
                </c:pt>
                <c:pt idx="33">
                  <c:v>33878</c:v>
                </c:pt>
                <c:pt idx="34">
                  <c:v>33909</c:v>
                </c:pt>
                <c:pt idx="35">
                  <c:v>33939</c:v>
                </c:pt>
                <c:pt idx="36">
                  <c:v>33970</c:v>
                </c:pt>
                <c:pt idx="37">
                  <c:v>34001</c:v>
                </c:pt>
                <c:pt idx="38">
                  <c:v>34029</c:v>
                </c:pt>
                <c:pt idx="39">
                  <c:v>34060</c:v>
                </c:pt>
                <c:pt idx="40">
                  <c:v>34090</c:v>
                </c:pt>
                <c:pt idx="41">
                  <c:v>34121</c:v>
                </c:pt>
                <c:pt idx="42">
                  <c:v>34151</c:v>
                </c:pt>
                <c:pt idx="43">
                  <c:v>34182</c:v>
                </c:pt>
                <c:pt idx="44">
                  <c:v>34213</c:v>
                </c:pt>
                <c:pt idx="45">
                  <c:v>34243</c:v>
                </c:pt>
                <c:pt idx="46">
                  <c:v>34274</c:v>
                </c:pt>
                <c:pt idx="47">
                  <c:v>34304</c:v>
                </c:pt>
                <c:pt idx="48">
                  <c:v>34335</c:v>
                </c:pt>
                <c:pt idx="49">
                  <c:v>34366</c:v>
                </c:pt>
                <c:pt idx="50">
                  <c:v>34394</c:v>
                </c:pt>
                <c:pt idx="51">
                  <c:v>34425</c:v>
                </c:pt>
                <c:pt idx="52">
                  <c:v>34455</c:v>
                </c:pt>
                <c:pt idx="53">
                  <c:v>34486</c:v>
                </c:pt>
                <c:pt idx="54">
                  <c:v>34516</c:v>
                </c:pt>
                <c:pt idx="55">
                  <c:v>34547</c:v>
                </c:pt>
                <c:pt idx="56">
                  <c:v>34578</c:v>
                </c:pt>
                <c:pt idx="57">
                  <c:v>34608</c:v>
                </c:pt>
                <c:pt idx="58">
                  <c:v>34639</c:v>
                </c:pt>
                <c:pt idx="59">
                  <c:v>34669</c:v>
                </c:pt>
                <c:pt idx="60">
                  <c:v>34700</c:v>
                </c:pt>
                <c:pt idx="61">
                  <c:v>34731</c:v>
                </c:pt>
                <c:pt idx="62">
                  <c:v>34759</c:v>
                </c:pt>
                <c:pt idx="63">
                  <c:v>34790</c:v>
                </c:pt>
                <c:pt idx="64">
                  <c:v>34820</c:v>
                </c:pt>
                <c:pt idx="65">
                  <c:v>34851</c:v>
                </c:pt>
                <c:pt idx="66">
                  <c:v>34881</c:v>
                </c:pt>
                <c:pt idx="67">
                  <c:v>34912</c:v>
                </c:pt>
                <c:pt idx="68">
                  <c:v>34943</c:v>
                </c:pt>
                <c:pt idx="69">
                  <c:v>34973</c:v>
                </c:pt>
                <c:pt idx="70">
                  <c:v>35004</c:v>
                </c:pt>
                <c:pt idx="71">
                  <c:v>35034</c:v>
                </c:pt>
                <c:pt idx="72">
                  <c:v>35065</c:v>
                </c:pt>
                <c:pt idx="73">
                  <c:v>35096</c:v>
                </c:pt>
                <c:pt idx="74">
                  <c:v>35125</c:v>
                </c:pt>
                <c:pt idx="75">
                  <c:v>35156</c:v>
                </c:pt>
                <c:pt idx="76">
                  <c:v>35186</c:v>
                </c:pt>
                <c:pt idx="77">
                  <c:v>35217</c:v>
                </c:pt>
                <c:pt idx="78">
                  <c:v>35247</c:v>
                </c:pt>
                <c:pt idx="79">
                  <c:v>35278</c:v>
                </c:pt>
                <c:pt idx="80">
                  <c:v>35309</c:v>
                </c:pt>
                <c:pt idx="81">
                  <c:v>35339</c:v>
                </c:pt>
                <c:pt idx="82">
                  <c:v>35370</c:v>
                </c:pt>
                <c:pt idx="83">
                  <c:v>35400</c:v>
                </c:pt>
                <c:pt idx="84">
                  <c:v>35431</c:v>
                </c:pt>
                <c:pt idx="85">
                  <c:v>35462</c:v>
                </c:pt>
                <c:pt idx="86">
                  <c:v>35490</c:v>
                </c:pt>
                <c:pt idx="87">
                  <c:v>35521</c:v>
                </c:pt>
                <c:pt idx="88">
                  <c:v>35551</c:v>
                </c:pt>
                <c:pt idx="89">
                  <c:v>35582</c:v>
                </c:pt>
                <c:pt idx="90">
                  <c:v>35612</c:v>
                </c:pt>
                <c:pt idx="91">
                  <c:v>35643</c:v>
                </c:pt>
                <c:pt idx="92">
                  <c:v>35674</c:v>
                </c:pt>
                <c:pt idx="93">
                  <c:v>35704</c:v>
                </c:pt>
                <c:pt idx="94">
                  <c:v>35735</c:v>
                </c:pt>
                <c:pt idx="95">
                  <c:v>35765</c:v>
                </c:pt>
                <c:pt idx="96">
                  <c:v>35796</c:v>
                </c:pt>
                <c:pt idx="97">
                  <c:v>35827</c:v>
                </c:pt>
                <c:pt idx="98">
                  <c:v>35855</c:v>
                </c:pt>
                <c:pt idx="99">
                  <c:v>35886</c:v>
                </c:pt>
                <c:pt idx="100">
                  <c:v>35916</c:v>
                </c:pt>
                <c:pt idx="101">
                  <c:v>35947</c:v>
                </c:pt>
                <c:pt idx="102">
                  <c:v>35977</c:v>
                </c:pt>
                <c:pt idx="103">
                  <c:v>36008</c:v>
                </c:pt>
                <c:pt idx="104">
                  <c:v>36039</c:v>
                </c:pt>
                <c:pt idx="105">
                  <c:v>36069</c:v>
                </c:pt>
                <c:pt idx="106">
                  <c:v>36100</c:v>
                </c:pt>
                <c:pt idx="107">
                  <c:v>36130</c:v>
                </c:pt>
                <c:pt idx="108">
                  <c:v>36161</c:v>
                </c:pt>
                <c:pt idx="109">
                  <c:v>36192</c:v>
                </c:pt>
                <c:pt idx="110">
                  <c:v>36220</c:v>
                </c:pt>
                <c:pt idx="111">
                  <c:v>36251</c:v>
                </c:pt>
                <c:pt idx="112">
                  <c:v>36281</c:v>
                </c:pt>
                <c:pt idx="113">
                  <c:v>36312</c:v>
                </c:pt>
                <c:pt idx="114">
                  <c:v>36342</c:v>
                </c:pt>
                <c:pt idx="115">
                  <c:v>36373</c:v>
                </c:pt>
                <c:pt idx="116">
                  <c:v>36404</c:v>
                </c:pt>
                <c:pt idx="117">
                  <c:v>36434</c:v>
                </c:pt>
                <c:pt idx="118">
                  <c:v>36465</c:v>
                </c:pt>
                <c:pt idx="119">
                  <c:v>36495</c:v>
                </c:pt>
                <c:pt idx="120">
                  <c:v>36526</c:v>
                </c:pt>
                <c:pt idx="121">
                  <c:v>36557</c:v>
                </c:pt>
                <c:pt idx="122">
                  <c:v>36586</c:v>
                </c:pt>
                <c:pt idx="123">
                  <c:v>36617</c:v>
                </c:pt>
                <c:pt idx="124">
                  <c:v>36647</c:v>
                </c:pt>
                <c:pt idx="125">
                  <c:v>36678</c:v>
                </c:pt>
                <c:pt idx="126">
                  <c:v>36708</c:v>
                </c:pt>
                <c:pt idx="127">
                  <c:v>36739</c:v>
                </c:pt>
                <c:pt idx="128">
                  <c:v>36770</c:v>
                </c:pt>
                <c:pt idx="129">
                  <c:v>36800</c:v>
                </c:pt>
                <c:pt idx="130">
                  <c:v>36831</c:v>
                </c:pt>
                <c:pt idx="131">
                  <c:v>36861</c:v>
                </c:pt>
                <c:pt idx="132">
                  <c:v>36892</c:v>
                </c:pt>
                <c:pt idx="133">
                  <c:v>36923</c:v>
                </c:pt>
                <c:pt idx="134">
                  <c:v>36951</c:v>
                </c:pt>
                <c:pt idx="135">
                  <c:v>36982</c:v>
                </c:pt>
                <c:pt idx="136">
                  <c:v>37012</c:v>
                </c:pt>
                <c:pt idx="137">
                  <c:v>37043</c:v>
                </c:pt>
                <c:pt idx="138">
                  <c:v>37073</c:v>
                </c:pt>
                <c:pt idx="139">
                  <c:v>37104</c:v>
                </c:pt>
                <c:pt idx="140">
                  <c:v>37135</c:v>
                </c:pt>
                <c:pt idx="141">
                  <c:v>37165</c:v>
                </c:pt>
                <c:pt idx="142">
                  <c:v>37196</c:v>
                </c:pt>
                <c:pt idx="143">
                  <c:v>37226</c:v>
                </c:pt>
                <c:pt idx="144">
                  <c:v>37257</c:v>
                </c:pt>
                <c:pt idx="145">
                  <c:v>37288</c:v>
                </c:pt>
                <c:pt idx="146">
                  <c:v>37316</c:v>
                </c:pt>
                <c:pt idx="147">
                  <c:v>37347</c:v>
                </c:pt>
                <c:pt idx="148">
                  <c:v>37377</c:v>
                </c:pt>
                <c:pt idx="149">
                  <c:v>37408</c:v>
                </c:pt>
                <c:pt idx="150">
                  <c:v>37438</c:v>
                </c:pt>
                <c:pt idx="151">
                  <c:v>37469</c:v>
                </c:pt>
                <c:pt idx="152">
                  <c:v>37500</c:v>
                </c:pt>
                <c:pt idx="153">
                  <c:v>37530</c:v>
                </c:pt>
                <c:pt idx="154">
                  <c:v>37561</c:v>
                </c:pt>
                <c:pt idx="155">
                  <c:v>37591</c:v>
                </c:pt>
                <c:pt idx="156">
                  <c:v>37622</c:v>
                </c:pt>
                <c:pt idx="157">
                  <c:v>37653</c:v>
                </c:pt>
                <c:pt idx="158">
                  <c:v>37681</c:v>
                </c:pt>
                <c:pt idx="159">
                  <c:v>37712</c:v>
                </c:pt>
                <c:pt idx="160">
                  <c:v>37742</c:v>
                </c:pt>
                <c:pt idx="161">
                  <c:v>37773</c:v>
                </c:pt>
                <c:pt idx="162">
                  <c:v>37803</c:v>
                </c:pt>
                <c:pt idx="163">
                  <c:v>37834</c:v>
                </c:pt>
                <c:pt idx="164">
                  <c:v>37865</c:v>
                </c:pt>
                <c:pt idx="165">
                  <c:v>37895</c:v>
                </c:pt>
                <c:pt idx="166">
                  <c:v>37926</c:v>
                </c:pt>
                <c:pt idx="167">
                  <c:v>37956</c:v>
                </c:pt>
                <c:pt idx="168">
                  <c:v>37987</c:v>
                </c:pt>
                <c:pt idx="169">
                  <c:v>38018</c:v>
                </c:pt>
                <c:pt idx="170">
                  <c:v>38047</c:v>
                </c:pt>
                <c:pt idx="171">
                  <c:v>38078</c:v>
                </c:pt>
                <c:pt idx="172">
                  <c:v>38108</c:v>
                </c:pt>
                <c:pt idx="173">
                  <c:v>38139</c:v>
                </c:pt>
                <c:pt idx="174">
                  <c:v>38169</c:v>
                </c:pt>
                <c:pt idx="175">
                  <c:v>38200</c:v>
                </c:pt>
                <c:pt idx="176">
                  <c:v>38231</c:v>
                </c:pt>
                <c:pt idx="177">
                  <c:v>38261</c:v>
                </c:pt>
                <c:pt idx="178">
                  <c:v>38292</c:v>
                </c:pt>
                <c:pt idx="179">
                  <c:v>38322</c:v>
                </c:pt>
                <c:pt idx="180">
                  <c:v>38353</c:v>
                </c:pt>
                <c:pt idx="181">
                  <c:v>38384</c:v>
                </c:pt>
                <c:pt idx="182">
                  <c:v>38412</c:v>
                </c:pt>
                <c:pt idx="183">
                  <c:v>38443</c:v>
                </c:pt>
                <c:pt idx="184">
                  <c:v>38473</c:v>
                </c:pt>
                <c:pt idx="185">
                  <c:v>38504</c:v>
                </c:pt>
                <c:pt idx="186">
                  <c:v>38534</c:v>
                </c:pt>
                <c:pt idx="187">
                  <c:v>38565</c:v>
                </c:pt>
                <c:pt idx="188">
                  <c:v>38596</c:v>
                </c:pt>
                <c:pt idx="189">
                  <c:v>38626</c:v>
                </c:pt>
                <c:pt idx="190">
                  <c:v>38657</c:v>
                </c:pt>
                <c:pt idx="191">
                  <c:v>38687</c:v>
                </c:pt>
                <c:pt idx="192">
                  <c:v>38718</c:v>
                </c:pt>
                <c:pt idx="193">
                  <c:v>38749</c:v>
                </c:pt>
                <c:pt idx="194">
                  <c:v>38777</c:v>
                </c:pt>
                <c:pt idx="195">
                  <c:v>38808</c:v>
                </c:pt>
                <c:pt idx="196">
                  <c:v>38838</c:v>
                </c:pt>
                <c:pt idx="197">
                  <c:v>38869</c:v>
                </c:pt>
                <c:pt idx="198">
                  <c:v>38899</c:v>
                </c:pt>
                <c:pt idx="199">
                  <c:v>38930</c:v>
                </c:pt>
                <c:pt idx="200">
                  <c:v>38961</c:v>
                </c:pt>
                <c:pt idx="201">
                  <c:v>38991</c:v>
                </c:pt>
                <c:pt idx="202">
                  <c:v>39022</c:v>
                </c:pt>
                <c:pt idx="203">
                  <c:v>39052</c:v>
                </c:pt>
                <c:pt idx="204">
                  <c:v>39083</c:v>
                </c:pt>
                <c:pt idx="205">
                  <c:v>39114</c:v>
                </c:pt>
                <c:pt idx="206">
                  <c:v>39142</c:v>
                </c:pt>
                <c:pt idx="207">
                  <c:v>39173</c:v>
                </c:pt>
                <c:pt idx="208">
                  <c:v>39203</c:v>
                </c:pt>
                <c:pt idx="209">
                  <c:v>39234</c:v>
                </c:pt>
                <c:pt idx="210">
                  <c:v>39264</c:v>
                </c:pt>
                <c:pt idx="211">
                  <c:v>39295</c:v>
                </c:pt>
                <c:pt idx="212">
                  <c:v>39326</c:v>
                </c:pt>
                <c:pt idx="213">
                  <c:v>39356</c:v>
                </c:pt>
                <c:pt idx="214">
                  <c:v>39387</c:v>
                </c:pt>
                <c:pt idx="215">
                  <c:v>39417</c:v>
                </c:pt>
                <c:pt idx="216">
                  <c:v>39448</c:v>
                </c:pt>
                <c:pt idx="217">
                  <c:v>39479</c:v>
                </c:pt>
                <c:pt idx="218">
                  <c:v>39508</c:v>
                </c:pt>
                <c:pt idx="219">
                  <c:v>39539</c:v>
                </c:pt>
                <c:pt idx="220">
                  <c:v>39569</c:v>
                </c:pt>
                <c:pt idx="221">
                  <c:v>39600</c:v>
                </c:pt>
                <c:pt idx="222">
                  <c:v>39630</c:v>
                </c:pt>
                <c:pt idx="223">
                  <c:v>39661</c:v>
                </c:pt>
                <c:pt idx="224">
                  <c:v>39692</c:v>
                </c:pt>
                <c:pt idx="225">
                  <c:v>39722</c:v>
                </c:pt>
                <c:pt idx="226">
                  <c:v>39753</c:v>
                </c:pt>
                <c:pt idx="227">
                  <c:v>39783</c:v>
                </c:pt>
                <c:pt idx="228">
                  <c:v>39814</c:v>
                </c:pt>
                <c:pt idx="229">
                  <c:v>39845</c:v>
                </c:pt>
                <c:pt idx="230">
                  <c:v>39873</c:v>
                </c:pt>
                <c:pt idx="231">
                  <c:v>39904</c:v>
                </c:pt>
                <c:pt idx="232">
                  <c:v>39934</c:v>
                </c:pt>
                <c:pt idx="233">
                  <c:v>39965</c:v>
                </c:pt>
                <c:pt idx="234">
                  <c:v>39995</c:v>
                </c:pt>
                <c:pt idx="235">
                  <c:v>40026</c:v>
                </c:pt>
                <c:pt idx="236">
                  <c:v>40057</c:v>
                </c:pt>
                <c:pt idx="237">
                  <c:v>40087</c:v>
                </c:pt>
                <c:pt idx="238">
                  <c:v>40118</c:v>
                </c:pt>
                <c:pt idx="239">
                  <c:v>40148</c:v>
                </c:pt>
                <c:pt idx="240">
                  <c:v>40179</c:v>
                </c:pt>
                <c:pt idx="241">
                  <c:v>40210</c:v>
                </c:pt>
                <c:pt idx="242">
                  <c:v>40238</c:v>
                </c:pt>
                <c:pt idx="243">
                  <c:v>40269</c:v>
                </c:pt>
                <c:pt idx="244">
                  <c:v>40299</c:v>
                </c:pt>
                <c:pt idx="245">
                  <c:v>40330</c:v>
                </c:pt>
                <c:pt idx="246">
                  <c:v>40360</c:v>
                </c:pt>
                <c:pt idx="247">
                  <c:v>40391</c:v>
                </c:pt>
                <c:pt idx="248">
                  <c:v>40422</c:v>
                </c:pt>
                <c:pt idx="249">
                  <c:v>40452</c:v>
                </c:pt>
                <c:pt idx="250">
                  <c:v>40483</c:v>
                </c:pt>
                <c:pt idx="251">
                  <c:v>40513</c:v>
                </c:pt>
                <c:pt idx="252">
                  <c:v>40544</c:v>
                </c:pt>
                <c:pt idx="253">
                  <c:v>40575</c:v>
                </c:pt>
                <c:pt idx="254">
                  <c:v>40603</c:v>
                </c:pt>
                <c:pt idx="255">
                  <c:v>40634</c:v>
                </c:pt>
                <c:pt idx="256">
                  <c:v>40664</c:v>
                </c:pt>
                <c:pt idx="257">
                  <c:v>40695</c:v>
                </c:pt>
                <c:pt idx="258">
                  <c:v>40725</c:v>
                </c:pt>
                <c:pt idx="259">
                  <c:v>40756</c:v>
                </c:pt>
                <c:pt idx="260">
                  <c:v>40787</c:v>
                </c:pt>
                <c:pt idx="261">
                  <c:v>40817</c:v>
                </c:pt>
                <c:pt idx="262">
                  <c:v>40848</c:v>
                </c:pt>
                <c:pt idx="263">
                  <c:v>40878</c:v>
                </c:pt>
                <c:pt idx="264">
                  <c:v>40909</c:v>
                </c:pt>
                <c:pt idx="265">
                  <c:v>40940</c:v>
                </c:pt>
                <c:pt idx="266">
                  <c:v>40969</c:v>
                </c:pt>
                <c:pt idx="267">
                  <c:v>41000</c:v>
                </c:pt>
                <c:pt idx="268">
                  <c:v>41030</c:v>
                </c:pt>
                <c:pt idx="269">
                  <c:v>41061</c:v>
                </c:pt>
                <c:pt idx="270">
                  <c:v>41091</c:v>
                </c:pt>
                <c:pt idx="271">
                  <c:v>41122</c:v>
                </c:pt>
                <c:pt idx="272">
                  <c:v>41153</c:v>
                </c:pt>
                <c:pt idx="273">
                  <c:v>41183</c:v>
                </c:pt>
                <c:pt idx="274">
                  <c:v>41214</c:v>
                </c:pt>
                <c:pt idx="275">
                  <c:v>41244</c:v>
                </c:pt>
                <c:pt idx="276">
                  <c:v>41275</c:v>
                </c:pt>
                <c:pt idx="277">
                  <c:v>41306</c:v>
                </c:pt>
                <c:pt idx="278">
                  <c:v>41334</c:v>
                </c:pt>
                <c:pt idx="279">
                  <c:v>41365</c:v>
                </c:pt>
              </c:numCache>
            </c:numRef>
          </c:xVal>
          <c:yVal>
            <c:numRef>
              <c:f>'C:\Users\snarr\Google Drive\Textbooks\macro book\[deficit Laffer.xls]Sheet2'!$E$439:$E$718</c:f>
              <c:numCache>
                <c:formatCode>General</c:formatCode>
                <c:ptCount val="280"/>
                <c:pt idx="0">
                  <c:v>5.4</c:v>
                </c:pt>
                <c:pt idx="1">
                  <c:v>5.3</c:v>
                </c:pt>
                <c:pt idx="2">
                  <c:v>5.2</c:v>
                </c:pt>
                <c:pt idx="3">
                  <c:v>5.4</c:v>
                </c:pt>
                <c:pt idx="4">
                  <c:v>5.4</c:v>
                </c:pt>
                <c:pt idx="5">
                  <c:v>5.2</c:v>
                </c:pt>
                <c:pt idx="6">
                  <c:v>5.5</c:v>
                </c:pt>
                <c:pt idx="7">
                  <c:v>5.7</c:v>
                </c:pt>
                <c:pt idx="8">
                  <c:v>5.9</c:v>
                </c:pt>
                <c:pt idx="9">
                  <c:v>5.9</c:v>
                </c:pt>
                <c:pt idx="10">
                  <c:v>6.2</c:v>
                </c:pt>
                <c:pt idx="11">
                  <c:v>6.3</c:v>
                </c:pt>
                <c:pt idx="12">
                  <c:v>6.4</c:v>
                </c:pt>
                <c:pt idx="13">
                  <c:v>6.6</c:v>
                </c:pt>
                <c:pt idx="14">
                  <c:v>6.8</c:v>
                </c:pt>
                <c:pt idx="15">
                  <c:v>6.7</c:v>
                </c:pt>
                <c:pt idx="16">
                  <c:v>6.9</c:v>
                </c:pt>
                <c:pt idx="17">
                  <c:v>6.9</c:v>
                </c:pt>
                <c:pt idx="18">
                  <c:v>6.8</c:v>
                </c:pt>
                <c:pt idx="19">
                  <c:v>6.9</c:v>
                </c:pt>
                <c:pt idx="20">
                  <c:v>6.9</c:v>
                </c:pt>
                <c:pt idx="21">
                  <c:v>7</c:v>
                </c:pt>
                <c:pt idx="22">
                  <c:v>7</c:v>
                </c:pt>
                <c:pt idx="23">
                  <c:v>7.3</c:v>
                </c:pt>
                <c:pt idx="24">
                  <c:v>7.3</c:v>
                </c:pt>
                <c:pt idx="25">
                  <c:v>7.4</c:v>
                </c:pt>
                <c:pt idx="26">
                  <c:v>7.4</c:v>
                </c:pt>
                <c:pt idx="27">
                  <c:v>7.4</c:v>
                </c:pt>
                <c:pt idx="28">
                  <c:v>7.6</c:v>
                </c:pt>
                <c:pt idx="29">
                  <c:v>7.8</c:v>
                </c:pt>
                <c:pt idx="30">
                  <c:v>7.7</c:v>
                </c:pt>
                <c:pt idx="31">
                  <c:v>7.6</c:v>
                </c:pt>
                <c:pt idx="32">
                  <c:v>7.6</c:v>
                </c:pt>
                <c:pt idx="33">
                  <c:v>7.3</c:v>
                </c:pt>
                <c:pt idx="34">
                  <c:v>7.4</c:v>
                </c:pt>
                <c:pt idx="35">
                  <c:v>7.4</c:v>
                </c:pt>
                <c:pt idx="36">
                  <c:v>7.3</c:v>
                </c:pt>
                <c:pt idx="37">
                  <c:v>7.1</c:v>
                </c:pt>
                <c:pt idx="38">
                  <c:v>7</c:v>
                </c:pt>
                <c:pt idx="39">
                  <c:v>7.1</c:v>
                </c:pt>
                <c:pt idx="40">
                  <c:v>7.1</c:v>
                </c:pt>
                <c:pt idx="41">
                  <c:v>7</c:v>
                </c:pt>
                <c:pt idx="42">
                  <c:v>6.9</c:v>
                </c:pt>
                <c:pt idx="43">
                  <c:v>6.8</c:v>
                </c:pt>
                <c:pt idx="44">
                  <c:v>6.7</c:v>
                </c:pt>
                <c:pt idx="45">
                  <c:v>6.8</c:v>
                </c:pt>
                <c:pt idx="46">
                  <c:v>6.6</c:v>
                </c:pt>
                <c:pt idx="47">
                  <c:v>6.5</c:v>
                </c:pt>
                <c:pt idx="48">
                  <c:v>6.6</c:v>
                </c:pt>
                <c:pt idx="49">
                  <c:v>6.6</c:v>
                </c:pt>
                <c:pt idx="50">
                  <c:v>6.5</c:v>
                </c:pt>
                <c:pt idx="51">
                  <c:v>6.4</c:v>
                </c:pt>
                <c:pt idx="52">
                  <c:v>6.1</c:v>
                </c:pt>
                <c:pt idx="53">
                  <c:v>6.1</c:v>
                </c:pt>
                <c:pt idx="54">
                  <c:v>6.1</c:v>
                </c:pt>
                <c:pt idx="55">
                  <c:v>6</c:v>
                </c:pt>
                <c:pt idx="56">
                  <c:v>5.9</c:v>
                </c:pt>
                <c:pt idx="57">
                  <c:v>5.8</c:v>
                </c:pt>
                <c:pt idx="58">
                  <c:v>5.6</c:v>
                </c:pt>
                <c:pt idx="59">
                  <c:v>5.5</c:v>
                </c:pt>
                <c:pt idx="60">
                  <c:v>5.6</c:v>
                </c:pt>
                <c:pt idx="61">
                  <c:v>5.4</c:v>
                </c:pt>
                <c:pt idx="62">
                  <c:v>5.4</c:v>
                </c:pt>
                <c:pt idx="63">
                  <c:v>5.8</c:v>
                </c:pt>
                <c:pt idx="64">
                  <c:v>5.6</c:v>
                </c:pt>
                <c:pt idx="65">
                  <c:v>5.6</c:v>
                </c:pt>
                <c:pt idx="66">
                  <c:v>5.7</c:v>
                </c:pt>
                <c:pt idx="67">
                  <c:v>5.7</c:v>
                </c:pt>
                <c:pt idx="68">
                  <c:v>5.6</c:v>
                </c:pt>
                <c:pt idx="69">
                  <c:v>5.5</c:v>
                </c:pt>
                <c:pt idx="70">
                  <c:v>5.6</c:v>
                </c:pt>
                <c:pt idx="71">
                  <c:v>5.6</c:v>
                </c:pt>
                <c:pt idx="72">
                  <c:v>5.6</c:v>
                </c:pt>
                <c:pt idx="73">
                  <c:v>5.5</c:v>
                </c:pt>
                <c:pt idx="74">
                  <c:v>5.5</c:v>
                </c:pt>
                <c:pt idx="75">
                  <c:v>5.6</c:v>
                </c:pt>
                <c:pt idx="76">
                  <c:v>5.6</c:v>
                </c:pt>
                <c:pt idx="77">
                  <c:v>5.3</c:v>
                </c:pt>
                <c:pt idx="78">
                  <c:v>5.5</c:v>
                </c:pt>
                <c:pt idx="79">
                  <c:v>5.0999999999999996</c:v>
                </c:pt>
                <c:pt idx="80">
                  <c:v>5.2</c:v>
                </c:pt>
                <c:pt idx="81">
                  <c:v>5.2</c:v>
                </c:pt>
                <c:pt idx="82">
                  <c:v>5.4</c:v>
                </c:pt>
                <c:pt idx="83">
                  <c:v>5.4</c:v>
                </c:pt>
                <c:pt idx="84">
                  <c:v>5.3</c:v>
                </c:pt>
                <c:pt idx="85">
                  <c:v>5.2</c:v>
                </c:pt>
                <c:pt idx="86">
                  <c:v>5.2</c:v>
                </c:pt>
                <c:pt idx="87">
                  <c:v>5.0999999999999996</c:v>
                </c:pt>
                <c:pt idx="88">
                  <c:v>4.9000000000000004</c:v>
                </c:pt>
                <c:pt idx="89">
                  <c:v>5</c:v>
                </c:pt>
                <c:pt idx="90">
                  <c:v>4.9000000000000004</c:v>
                </c:pt>
                <c:pt idx="91">
                  <c:v>4.8</c:v>
                </c:pt>
                <c:pt idx="92">
                  <c:v>4.9000000000000004</c:v>
                </c:pt>
                <c:pt idx="93">
                  <c:v>4.7</c:v>
                </c:pt>
                <c:pt idx="94">
                  <c:v>4.5999999999999996</c:v>
                </c:pt>
                <c:pt idx="95">
                  <c:v>4.7</c:v>
                </c:pt>
                <c:pt idx="96">
                  <c:v>4.5999999999999996</c:v>
                </c:pt>
                <c:pt idx="97">
                  <c:v>4.5999999999999996</c:v>
                </c:pt>
                <c:pt idx="98">
                  <c:v>4.7</c:v>
                </c:pt>
                <c:pt idx="99">
                  <c:v>4.3</c:v>
                </c:pt>
                <c:pt idx="100">
                  <c:v>4.4000000000000004</c:v>
                </c:pt>
                <c:pt idx="101">
                  <c:v>4.5</c:v>
                </c:pt>
                <c:pt idx="102">
                  <c:v>4.5</c:v>
                </c:pt>
                <c:pt idx="103">
                  <c:v>4.5</c:v>
                </c:pt>
                <c:pt idx="104">
                  <c:v>4.5999999999999996</c:v>
                </c:pt>
                <c:pt idx="105">
                  <c:v>4.5</c:v>
                </c:pt>
                <c:pt idx="106">
                  <c:v>4.4000000000000004</c:v>
                </c:pt>
                <c:pt idx="107">
                  <c:v>4.4000000000000004</c:v>
                </c:pt>
                <c:pt idx="108">
                  <c:v>4.3</c:v>
                </c:pt>
                <c:pt idx="109">
                  <c:v>4.4000000000000004</c:v>
                </c:pt>
                <c:pt idx="110">
                  <c:v>4.2</c:v>
                </c:pt>
                <c:pt idx="111">
                  <c:v>4.3</c:v>
                </c:pt>
                <c:pt idx="112">
                  <c:v>4.2</c:v>
                </c:pt>
                <c:pt idx="113">
                  <c:v>4.3</c:v>
                </c:pt>
                <c:pt idx="114">
                  <c:v>4.3</c:v>
                </c:pt>
                <c:pt idx="115">
                  <c:v>4.2</c:v>
                </c:pt>
                <c:pt idx="116">
                  <c:v>4.2</c:v>
                </c:pt>
                <c:pt idx="117">
                  <c:v>4.0999999999999996</c:v>
                </c:pt>
                <c:pt idx="118">
                  <c:v>4.0999999999999996</c:v>
                </c:pt>
                <c:pt idx="119">
                  <c:v>4</c:v>
                </c:pt>
                <c:pt idx="120">
                  <c:v>4</c:v>
                </c:pt>
                <c:pt idx="121">
                  <c:v>4.0999999999999996</c:v>
                </c:pt>
                <c:pt idx="122">
                  <c:v>4</c:v>
                </c:pt>
                <c:pt idx="123">
                  <c:v>3.8</c:v>
                </c:pt>
                <c:pt idx="124">
                  <c:v>4</c:v>
                </c:pt>
                <c:pt idx="125">
                  <c:v>4</c:v>
                </c:pt>
                <c:pt idx="126">
                  <c:v>4</c:v>
                </c:pt>
                <c:pt idx="127">
                  <c:v>4.0999999999999996</c:v>
                </c:pt>
                <c:pt idx="128">
                  <c:v>3.9</c:v>
                </c:pt>
                <c:pt idx="129">
                  <c:v>3.9</c:v>
                </c:pt>
                <c:pt idx="130">
                  <c:v>3.9</c:v>
                </c:pt>
                <c:pt idx="131">
                  <c:v>3.9</c:v>
                </c:pt>
                <c:pt idx="132">
                  <c:v>4.2</c:v>
                </c:pt>
                <c:pt idx="133">
                  <c:v>4.2</c:v>
                </c:pt>
                <c:pt idx="134">
                  <c:v>4.3</c:v>
                </c:pt>
                <c:pt idx="135">
                  <c:v>4.4000000000000004</c:v>
                </c:pt>
                <c:pt idx="136">
                  <c:v>4.3</c:v>
                </c:pt>
                <c:pt idx="137">
                  <c:v>4.5</c:v>
                </c:pt>
                <c:pt idx="138">
                  <c:v>4.5999999999999996</c:v>
                </c:pt>
                <c:pt idx="139">
                  <c:v>4.9000000000000004</c:v>
                </c:pt>
                <c:pt idx="140">
                  <c:v>5</c:v>
                </c:pt>
                <c:pt idx="141">
                  <c:v>5.3</c:v>
                </c:pt>
                <c:pt idx="142">
                  <c:v>5.5</c:v>
                </c:pt>
                <c:pt idx="143">
                  <c:v>5.7</c:v>
                </c:pt>
                <c:pt idx="144">
                  <c:v>5.7</c:v>
                </c:pt>
                <c:pt idx="145">
                  <c:v>5.7</c:v>
                </c:pt>
                <c:pt idx="146">
                  <c:v>5.7</c:v>
                </c:pt>
                <c:pt idx="147">
                  <c:v>5.9</c:v>
                </c:pt>
                <c:pt idx="148">
                  <c:v>5.8</c:v>
                </c:pt>
                <c:pt idx="149">
                  <c:v>5.8</c:v>
                </c:pt>
                <c:pt idx="150">
                  <c:v>5.8</c:v>
                </c:pt>
                <c:pt idx="151">
                  <c:v>5.7</c:v>
                </c:pt>
                <c:pt idx="152">
                  <c:v>5.7</c:v>
                </c:pt>
                <c:pt idx="153">
                  <c:v>5.7</c:v>
                </c:pt>
                <c:pt idx="154">
                  <c:v>5.9</c:v>
                </c:pt>
                <c:pt idx="155">
                  <c:v>6</c:v>
                </c:pt>
                <c:pt idx="156">
                  <c:v>5.8</c:v>
                </c:pt>
                <c:pt idx="157">
                  <c:v>5.9</c:v>
                </c:pt>
                <c:pt idx="158">
                  <c:v>5.9</c:v>
                </c:pt>
                <c:pt idx="159">
                  <c:v>6</c:v>
                </c:pt>
                <c:pt idx="160">
                  <c:v>6.1</c:v>
                </c:pt>
                <c:pt idx="161">
                  <c:v>6.3</c:v>
                </c:pt>
                <c:pt idx="162">
                  <c:v>6.2</c:v>
                </c:pt>
                <c:pt idx="163">
                  <c:v>6.1</c:v>
                </c:pt>
                <c:pt idx="164">
                  <c:v>6.1</c:v>
                </c:pt>
                <c:pt idx="165">
                  <c:v>6</c:v>
                </c:pt>
                <c:pt idx="166">
                  <c:v>5.8</c:v>
                </c:pt>
                <c:pt idx="167">
                  <c:v>5.7</c:v>
                </c:pt>
                <c:pt idx="168">
                  <c:v>5.7</c:v>
                </c:pt>
                <c:pt idx="169">
                  <c:v>5.6</c:v>
                </c:pt>
                <c:pt idx="170">
                  <c:v>5.8</c:v>
                </c:pt>
                <c:pt idx="171">
                  <c:v>5.6</c:v>
                </c:pt>
                <c:pt idx="172">
                  <c:v>5.6</c:v>
                </c:pt>
                <c:pt idx="173">
                  <c:v>5.6</c:v>
                </c:pt>
                <c:pt idx="174">
                  <c:v>5.5</c:v>
                </c:pt>
                <c:pt idx="175">
                  <c:v>5.4</c:v>
                </c:pt>
                <c:pt idx="176">
                  <c:v>5.4</c:v>
                </c:pt>
                <c:pt idx="177">
                  <c:v>5.5</c:v>
                </c:pt>
                <c:pt idx="178">
                  <c:v>5.4</c:v>
                </c:pt>
                <c:pt idx="179">
                  <c:v>5.4</c:v>
                </c:pt>
                <c:pt idx="180">
                  <c:v>5.3</c:v>
                </c:pt>
                <c:pt idx="181">
                  <c:v>5.4</c:v>
                </c:pt>
                <c:pt idx="182">
                  <c:v>5.2</c:v>
                </c:pt>
                <c:pt idx="183">
                  <c:v>5.2</c:v>
                </c:pt>
                <c:pt idx="184">
                  <c:v>5.0999999999999996</c:v>
                </c:pt>
                <c:pt idx="185">
                  <c:v>5</c:v>
                </c:pt>
                <c:pt idx="186">
                  <c:v>5</c:v>
                </c:pt>
                <c:pt idx="187">
                  <c:v>4.9000000000000004</c:v>
                </c:pt>
                <c:pt idx="188">
                  <c:v>5</c:v>
                </c:pt>
                <c:pt idx="189">
                  <c:v>5</c:v>
                </c:pt>
                <c:pt idx="190">
                  <c:v>5</c:v>
                </c:pt>
                <c:pt idx="191">
                  <c:v>4.9000000000000004</c:v>
                </c:pt>
                <c:pt idx="192">
                  <c:v>4.7</c:v>
                </c:pt>
                <c:pt idx="193">
                  <c:v>4.8</c:v>
                </c:pt>
                <c:pt idx="194">
                  <c:v>4.7</c:v>
                </c:pt>
                <c:pt idx="195">
                  <c:v>4.7</c:v>
                </c:pt>
                <c:pt idx="196">
                  <c:v>4.5999999999999996</c:v>
                </c:pt>
                <c:pt idx="197">
                  <c:v>4.5999999999999996</c:v>
                </c:pt>
                <c:pt idx="198">
                  <c:v>4.7</c:v>
                </c:pt>
                <c:pt idx="199">
                  <c:v>4.7</c:v>
                </c:pt>
                <c:pt idx="200">
                  <c:v>4.5</c:v>
                </c:pt>
                <c:pt idx="201">
                  <c:v>4.4000000000000004</c:v>
                </c:pt>
                <c:pt idx="202">
                  <c:v>4.5</c:v>
                </c:pt>
                <c:pt idx="203">
                  <c:v>4.4000000000000004</c:v>
                </c:pt>
                <c:pt idx="204">
                  <c:v>4.5999999999999996</c:v>
                </c:pt>
                <c:pt idx="205">
                  <c:v>4.5</c:v>
                </c:pt>
                <c:pt idx="206">
                  <c:v>4.4000000000000004</c:v>
                </c:pt>
                <c:pt idx="207">
                  <c:v>4.5</c:v>
                </c:pt>
                <c:pt idx="208">
                  <c:v>4.4000000000000004</c:v>
                </c:pt>
                <c:pt idx="209">
                  <c:v>4.5999999999999996</c:v>
                </c:pt>
                <c:pt idx="210">
                  <c:v>4.7</c:v>
                </c:pt>
                <c:pt idx="211">
                  <c:v>4.5999999999999996</c:v>
                </c:pt>
                <c:pt idx="212">
                  <c:v>4.7</c:v>
                </c:pt>
                <c:pt idx="213">
                  <c:v>4.7</c:v>
                </c:pt>
                <c:pt idx="214">
                  <c:v>4.7</c:v>
                </c:pt>
                <c:pt idx="215">
                  <c:v>5</c:v>
                </c:pt>
                <c:pt idx="216">
                  <c:v>5</c:v>
                </c:pt>
                <c:pt idx="217">
                  <c:v>4.9000000000000004</c:v>
                </c:pt>
                <c:pt idx="218">
                  <c:v>5.0999999999999996</c:v>
                </c:pt>
                <c:pt idx="219">
                  <c:v>5</c:v>
                </c:pt>
                <c:pt idx="220">
                  <c:v>5.4</c:v>
                </c:pt>
                <c:pt idx="221">
                  <c:v>5.6</c:v>
                </c:pt>
                <c:pt idx="222">
                  <c:v>5.8</c:v>
                </c:pt>
                <c:pt idx="223">
                  <c:v>6.1</c:v>
                </c:pt>
                <c:pt idx="224">
                  <c:v>6.1</c:v>
                </c:pt>
                <c:pt idx="225">
                  <c:v>6.5</c:v>
                </c:pt>
                <c:pt idx="226">
                  <c:v>6.8</c:v>
                </c:pt>
                <c:pt idx="227">
                  <c:v>7.3</c:v>
                </c:pt>
                <c:pt idx="228">
                  <c:v>7.8</c:v>
                </c:pt>
                <c:pt idx="229">
                  <c:v>8.3000000000000007</c:v>
                </c:pt>
                <c:pt idx="230">
                  <c:v>8.6999999999999993</c:v>
                </c:pt>
                <c:pt idx="231">
                  <c:v>9</c:v>
                </c:pt>
                <c:pt idx="232">
                  <c:v>9.4</c:v>
                </c:pt>
                <c:pt idx="233">
                  <c:v>9.5</c:v>
                </c:pt>
                <c:pt idx="234">
                  <c:v>9.5</c:v>
                </c:pt>
                <c:pt idx="235">
                  <c:v>9.6</c:v>
                </c:pt>
                <c:pt idx="236">
                  <c:v>9.8000000000000007</c:v>
                </c:pt>
                <c:pt idx="237">
                  <c:v>10</c:v>
                </c:pt>
                <c:pt idx="238">
                  <c:v>9.9</c:v>
                </c:pt>
                <c:pt idx="239">
                  <c:v>9.9</c:v>
                </c:pt>
                <c:pt idx="240">
                  <c:v>9.8000000000000007</c:v>
                </c:pt>
                <c:pt idx="241">
                  <c:v>9.8000000000000007</c:v>
                </c:pt>
                <c:pt idx="242">
                  <c:v>9.9</c:v>
                </c:pt>
                <c:pt idx="243">
                  <c:v>9.9</c:v>
                </c:pt>
                <c:pt idx="244">
                  <c:v>9.6</c:v>
                </c:pt>
                <c:pt idx="245">
                  <c:v>9.4</c:v>
                </c:pt>
                <c:pt idx="246">
                  <c:v>9.5</c:v>
                </c:pt>
                <c:pt idx="247">
                  <c:v>9.5</c:v>
                </c:pt>
                <c:pt idx="248">
                  <c:v>9.5</c:v>
                </c:pt>
                <c:pt idx="249">
                  <c:v>9.5</c:v>
                </c:pt>
                <c:pt idx="250">
                  <c:v>9.8000000000000007</c:v>
                </c:pt>
                <c:pt idx="251">
                  <c:v>9.3000000000000007</c:v>
                </c:pt>
                <c:pt idx="252">
                  <c:v>9.1</c:v>
                </c:pt>
                <c:pt idx="253">
                  <c:v>9</c:v>
                </c:pt>
                <c:pt idx="254">
                  <c:v>8.9</c:v>
                </c:pt>
                <c:pt idx="255">
                  <c:v>9</c:v>
                </c:pt>
                <c:pt idx="256">
                  <c:v>9</c:v>
                </c:pt>
                <c:pt idx="257">
                  <c:v>9.1</c:v>
                </c:pt>
                <c:pt idx="258">
                  <c:v>9</c:v>
                </c:pt>
                <c:pt idx="259">
                  <c:v>9</c:v>
                </c:pt>
                <c:pt idx="260">
                  <c:v>9</c:v>
                </c:pt>
                <c:pt idx="261">
                  <c:v>8.9</c:v>
                </c:pt>
                <c:pt idx="262">
                  <c:v>8.6</c:v>
                </c:pt>
                <c:pt idx="263">
                  <c:v>8.5</c:v>
                </c:pt>
                <c:pt idx="264">
                  <c:v>8.3000000000000007</c:v>
                </c:pt>
                <c:pt idx="265">
                  <c:v>8.3000000000000007</c:v>
                </c:pt>
                <c:pt idx="266">
                  <c:v>8.1999999999999993</c:v>
                </c:pt>
                <c:pt idx="267">
                  <c:v>8.1</c:v>
                </c:pt>
                <c:pt idx="268">
                  <c:v>8.1999999999999993</c:v>
                </c:pt>
                <c:pt idx="269">
                  <c:v>8.1999999999999993</c:v>
                </c:pt>
                <c:pt idx="270">
                  <c:v>8.1999999999999993</c:v>
                </c:pt>
                <c:pt idx="271">
                  <c:v>8.1</c:v>
                </c:pt>
                <c:pt idx="272">
                  <c:v>7.8</c:v>
                </c:pt>
                <c:pt idx="273">
                  <c:v>7.9</c:v>
                </c:pt>
                <c:pt idx="274">
                  <c:v>7.8</c:v>
                </c:pt>
                <c:pt idx="275">
                  <c:v>7.8</c:v>
                </c:pt>
                <c:pt idx="276">
                  <c:v>7.9</c:v>
                </c:pt>
                <c:pt idx="277">
                  <c:v>7.7</c:v>
                </c:pt>
                <c:pt idx="278">
                  <c:v>7.6</c:v>
                </c:pt>
                <c:pt idx="279">
                  <c:v>7.5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9794816"/>
        <c:axId val="69182208"/>
      </c:scatterChart>
      <c:valAx>
        <c:axId val="69794816"/>
        <c:scaling>
          <c:orientation val="minMax"/>
          <c:max val="41290"/>
          <c:min val="32886"/>
        </c:scaling>
        <c:delete val="0"/>
        <c:axPos val="b"/>
        <c:numFmt formatCode="yyyy" sourceLinked="0"/>
        <c:majorTickMark val="out"/>
        <c:minorTickMark val="none"/>
        <c:tickLblPos val="nextTo"/>
        <c:crossAx val="69182208"/>
        <c:crosses val="autoZero"/>
        <c:crossBetween val="midCat"/>
        <c:majorUnit val="1827"/>
        <c:minorUnit val="9"/>
      </c:valAx>
      <c:valAx>
        <c:axId val="69182208"/>
        <c:scaling>
          <c:orientation val="minMax"/>
          <c:min val="0"/>
        </c:scaling>
        <c:delete val="0"/>
        <c:axPos val="l"/>
        <c:numFmt formatCode="0" sourceLinked="0"/>
        <c:majorTickMark val="out"/>
        <c:minorTickMark val="none"/>
        <c:tickLblPos val="nextTo"/>
        <c:crossAx val="69794816"/>
        <c:crosses val="autoZero"/>
        <c:crossBetween val="midCat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9.6677694158009114E-2"/>
          <c:y val="6.5323765314216881E-2"/>
          <c:w val="0.85044761296729798"/>
          <c:h val="0.8326195683872849"/>
        </c:manualLayout>
      </c:layout>
      <c:scatterChart>
        <c:scatterStyle val="lineMarker"/>
        <c:varyColors val="0"/>
        <c:ser>
          <c:idx val="1"/>
          <c:order val="1"/>
          <c:spPr>
            <a:ln w="28575">
              <a:solidFill>
                <a:schemeClr val="tx1"/>
              </a:solidFill>
            </a:ln>
          </c:spPr>
          <c:marker>
            <c:symbol val="none"/>
          </c:marker>
          <c:xVal>
            <c:numRef>
              <c:f>'C:\Users\snarr\Google Drive\Textbooks\macro book\[deficit Laffer.xls]Sheet2'!$A$439:$A$718</c:f>
              <c:numCache>
                <c:formatCode>General</c:formatCode>
                <c:ptCount val="280"/>
                <c:pt idx="0">
                  <c:v>32874</c:v>
                </c:pt>
                <c:pt idx="1">
                  <c:v>32905</c:v>
                </c:pt>
                <c:pt idx="2">
                  <c:v>32933</c:v>
                </c:pt>
                <c:pt idx="3">
                  <c:v>32964</c:v>
                </c:pt>
                <c:pt idx="4">
                  <c:v>32994</c:v>
                </c:pt>
                <c:pt idx="5">
                  <c:v>33025</c:v>
                </c:pt>
                <c:pt idx="6">
                  <c:v>33055</c:v>
                </c:pt>
                <c:pt idx="7">
                  <c:v>33086</c:v>
                </c:pt>
                <c:pt idx="8">
                  <c:v>33117</c:v>
                </c:pt>
                <c:pt idx="9">
                  <c:v>33147</c:v>
                </c:pt>
                <c:pt idx="10">
                  <c:v>33178</c:v>
                </c:pt>
                <c:pt idx="11">
                  <c:v>33208</c:v>
                </c:pt>
                <c:pt idx="12">
                  <c:v>33239</c:v>
                </c:pt>
                <c:pt idx="13">
                  <c:v>33270</c:v>
                </c:pt>
                <c:pt idx="14">
                  <c:v>33298</c:v>
                </c:pt>
                <c:pt idx="15">
                  <c:v>33329</c:v>
                </c:pt>
                <c:pt idx="16">
                  <c:v>33359</c:v>
                </c:pt>
                <c:pt idx="17">
                  <c:v>33390</c:v>
                </c:pt>
                <c:pt idx="18">
                  <c:v>33420</c:v>
                </c:pt>
                <c:pt idx="19">
                  <c:v>33451</c:v>
                </c:pt>
                <c:pt idx="20">
                  <c:v>33482</c:v>
                </c:pt>
                <c:pt idx="21">
                  <c:v>33512</c:v>
                </c:pt>
                <c:pt idx="22">
                  <c:v>33543</c:v>
                </c:pt>
                <c:pt idx="23">
                  <c:v>33573</c:v>
                </c:pt>
                <c:pt idx="24">
                  <c:v>33604</c:v>
                </c:pt>
                <c:pt idx="25">
                  <c:v>33635</c:v>
                </c:pt>
                <c:pt idx="26">
                  <c:v>33664</c:v>
                </c:pt>
                <c:pt idx="27">
                  <c:v>33695</c:v>
                </c:pt>
                <c:pt idx="28">
                  <c:v>33725</c:v>
                </c:pt>
                <c:pt idx="29">
                  <c:v>33756</c:v>
                </c:pt>
                <c:pt idx="30">
                  <c:v>33786</c:v>
                </c:pt>
                <c:pt idx="31">
                  <c:v>33817</c:v>
                </c:pt>
                <c:pt idx="32">
                  <c:v>33848</c:v>
                </c:pt>
                <c:pt idx="33">
                  <c:v>33878</c:v>
                </c:pt>
                <c:pt idx="34">
                  <c:v>33909</c:v>
                </c:pt>
                <c:pt idx="35">
                  <c:v>33939</c:v>
                </c:pt>
                <c:pt idx="36">
                  <c:v>33970</c:v>
                </c:pt>
                <c:pt idx="37">
                  <c:v>34001</c:v>
                </c:pt>
                <c:pt idx="38">
                  <c:v>34029</c:v>
                </c:pt>
                <c:pt idx="39">
                  <c:v>34060</c:v>
                </c:pt>
                <c:pt idx="40">
                  <c:v>34090</c:v>
                </c:pt>
                <c:pt idx="41">
                  <c:v>34121</c:v>
                </c:pt>
                <c:pt idx="42">
                  <c:v>34151</c:v>
                </c:pt>
                <c:pt idx="43">
                  <c:v>34182</c:v>
                </c:pt>
                <c:pt idx="44">
                  <c:v>34213</c:v>
                </c:pt>
                <c:pt idx="45">
                  <c:v>34243</c:v>
                </c:pt>
                <c:pt idx="46">
                  <c:v>34274</c:v>
                </c:pt>
                <c:pt idx="47">
                  <c:v>34304</c:v>
                </c:pt>
                <c:pt idx="48">
                  <c:v>34335</c:v>
                </c:pt>
                <c:pt idx="49">
                  <c:v>34366</c:v>
                </c:pt>
                <c:pt idx="50">
                  <c:v>34394</c:v>
                </c:pt>
                <c:pt idx="51">
                  <c:v>34425</c:v>
                </c:pt>
                <c:pt idx="52">
                  <c:v>34455</c:v>
                </c:pt>
                <c:pt idx="53">
                  <c:v>34486</c:v>
                </c:pt>
                <c:pt idx="54">
                  <c:v>34516</c:v>
                </c:pt>
                <c:pt idx="55">
                  <c:v>34547</c:v>
                </c:pt>
                <c:pt idx="56">
                  <c:v>34578</c:v>
                </c:pt>
                <c:pt idx="57">
                  <c:v>34608</c:v>
                </c:pt>
                <c:pt idx="58">
                  <c:v>34639</c:v>
                </c:pt>
                <c:pt idx="59">
                  <c:v>34669</c:v>
                </c:pt>
                <c:pt idx="60">
                  <c:v>34700</c:v>
                </c:pt>
                <c:pt idx="61">
                  <c:v>34731</c:v>
                </c:pt>
                <c:pt idx="62">
                  <c:v>34759</c:v>
                </c:pt>
                <c:pt idx="63">
                  <c:v>34790</c:v>
                </c:pt>
                <c:pt idx="64">
                  <c:v>34820</c:v>
                </c:pt>
                <c:pt idx="65">
                  <c:v>34851</c:v>
                </c:pt>
                <c:pt idx="66">
                  <c:v>34881</c:v>
                </c:pt>
                <c:pt idx="67">
                  <c:v>34912</c:v>
                </c:pt>
                <c:pt idx="68">
                  <c:v>34943</c:v>
                </c:pt>
                <c:pt idx="69">
                  <c:v>34973</c:v>
                </c:pt>
                <c:pt idx="70">
                  <c:v>35004</c:v>
                </c:pt>
                <c:pt idx="71">
                  <c:v>35034</c:v>
                </c:pt>
                <c:pt idx="72">
                  <c:v>35065</c:v>
                </c:pt>
                <c:pt idx="73">
                  <c:v>35096</c:v>
                </c:pt>
                <c:pt idx="74">
                  <c:v>35125</c:v>
                </c:pt>
                <c:pt idx="75">
                  <c:v>35156</c:v>
                </c:pt>
                <c:pt idx="76">
                  <c:v>35186</c:v>
                </c:pt>
                <c:pt idx="77">
                  <c:v>35217</c:v>
                </c:pt>
                <c:pt idx="78">
                  <c:v>35247</c:v>
                </c:pt>
                <c:pt idx="79">
                  <c:v>35278</c:v>
                </c:pt>
                <c:pt idx="80">
                  <c:v>35309</c:v>
                </c:pt>
                <c:pt idx="81">
                  <c:v>35339</c:v>
                </c:pt>
                <c:pt idx="82">
                  <c:v>35370</c:v>
                </c:pt>
                <c:pt idx="83">
                  <c:v>35400</c:v>
                </c:pt>
                <c:pt idx="84">
                  <c:v>35431</c:v>
                </c:pt>
                <c:pt idx="85">
                  <c:v>35462</c:v>
                </c:pt>
                <c:pt idx="86">
                  <c:v>35490</c:v>
                </c:pt>
                <c:pt idx="87">
                  <c:v>35521</c:v>
                </c:pt>
                <c:pt idx="88">
                  <c:v>35551</c:v>
                </c:pt>
                <c:pt idx="89">
                  <c:v>35582</c:v>
                </c:pt>
                <c:pt idx="90">
                  <c:v>35612</c:v>
                </c:pt>
                <c:pt idx="91">
                  <c:v>35643</c:v>
                </c:pt>
                <c:pt idx="92">
                  <c:v>35674</c:v>
                </c:pt>
                <c:pt idx="93">
                  <c:v>35704</c:v>
                </c:pt>
                <c:pt idx="94">
                  <c:v>35735</c:v>
                </c:pt>
                <c:pt idx="95">
                  <c:v>35765</c:v>
                </c:pt>
                <c:pt idx="96">
                  <c:v>35796</c:v>
                </c:pt>
                <c:pt idx="97">
                  <c:v>35827</c:v>
                </c:pt>
                <c:pt idx="98">
                  <c:v>35855</c:v>
                </c:pt>
                <c:pt idx="99">
                  <c:v>35886</c:v>
                </c:pt>
                <c:pt idx="100">
                  <c:v>35916</c:v>
                </c:pt>
                <c:pt idx="101">
                  <c:v>35947</c:v>
                </c:pt>
                <c:pt idx="102">
                  <c:v>35977</c:v>
                </c:pt>
                <c:pt idx="103">
                  <c:v>36008</c:v>
                </c:pt>
                <c:pt idx="104">
                  <c:v>36039</c:v>
                </c:pt>
                <c:pt idx="105">
                  <c:v>36069</c:v>
                </c:pt>
                <c:pt idx="106">
                  <c:v>36100</c:v>
                </c:pt>
                <c:pt idx="107">
                  <c:v>36130</c:v>
                </c:pt>
                <c:pt idx="108">
                  <c:v>36161</c:v>
                </c:pt>
                <c:pt idx="109">
                  <c:v>36192</c:v>
                </c:pt>
                <c:pt idx="110">
                  <c:v>36220</c:v>
                </c:pt>
                <c:pt idx="111">
                  <c:v>36251</c:v>
                </c:pt>
                <c:pt idx="112">
                  <c:v>36281</c:v>
                </c:pt>
                <c:pt idx="113">
                  <c:v>36312</c:v>
                </c:pt>
                <c:pt idx="114">
                  <c:v>36342</c:v>
                </c:pt>
                <c:pt idx="115">
                  <c:v>36373</c:v>
                </c:pt>
                <c:pt idx="116">
                  <c:v>36404</c:v>
                </c:pt>
                <c:pt idx="117">
                  <c:v>36434</c:v>
                </c:pt>
                <c:pt idx="118">
                  <c:v>36465</c:v>
                </c:pt>
                <c:pt idx="119">
                  <c:v>36495</c:v>
                </c:pt>
                <c:pt idx="120">
                  <c:v>36526</c:v>
                </c:pt>
                <c:pt idx="121">
                  <c:v>36557</c:v>
                </c:pt>
                <c:pt idx="122">
                  <c:v>36586</c:v>
                </c:pt>
                <c:pt idx="123">
                  <c:v>36617</c:v>
                </c:pt>
                <c:pt idx="124">
                  <c:v>36647</c:v>
                </c:pt>
                <c:pt idx="125">
                  <c:v>36678</c:v>
                </c:pt>
                <c:pt idx="126">
                  <c:v>36708</c:v>
                </c:pt>
                <c:pt idx="127">
                  <c:v>36739</c:v>
                </c:pt>
                <c:pt idx="128">
                  <c:v>36770</c:v>
                </c:pt>
                <c:pt idx="129">
                  <c:v>36800</c:v>
                </c:pt>
                <c:pt idx="130">
                  <c:v>36831</c:v>
                </c:pt>
                <c:pt idx="131">
                  <c:v>36861</c:v>
                </c:pt>
                <c:pt idx="132">
                  <c:v>36892</c:v>
                </c:pt>
                <c:pt idx="133">
                  <c:v>36923</c:v>
                </c:pt>
                <c:pt idx="134">
                  <c:v>36951</c:v>
                </c:pt>
                <c:pt idx="135">
                  <c:v>36982</c:v>
                </c:pt>
                <c:pt idx="136">
                  <c:v>37012</c:v>
                </c:pt>
                <c:pt idx="137">
                  <c:v>37043</c:v>
                </c:pt>
                <c:pt idx="138">
                  <c:v>37073</c:v>
                </c:pt>
                <c:pt idx="139">
                  <c:v>37104</c:v>
                </c:pt>
                <c:pt idx="140">
                  <c:v>37135</c:v>
                </c:pt>
                <c:pt idx="141">
                  <c:v>37165</c:v>
                </c:pt>
                <c:pt idx="142">
                  <c:v>37196</c:v>
                </c:pt>
                <c:pt idx="143">
                  <c:v>37226</c:v>
                </c:pt>
                <c:pt idx="144">
                  <c:v>37257</c:v>
                </c:pt>
                <c:pt idx="145">
                  <c:v>37288</c:v>
                </c:pt>
                <c:pt idx="146">
                  <c:v>37316</c:v>
                </c:pt>
                <c:pt idx="147">
                  <c:v>37347</c:v>
                </c:pt>
                <c:pt idx="148">
                  <c:v>37377</c:v>
                </c:pt>
                <c:pt idx="149">
                  <c:v>37408</c:v>
                </c:pt>
                <c:pt idx="150">
                  <c:v>37438</c:v>
                </c:pt>
                <c:pt idx="151">
                  <c:v>37469</c:v>
                </c:pt>
                <c:pt idx="152">
                  <c:v>37500</c:v>
                </c:pt>
                <c:pt idx="153">
                  <c:v>37530</c:v>
                </c:pt>
                <c:pt idx="154">
                  <c:v>37561</c:v>
                </c:pt>
                <c:pt idx="155">
                  <c:v>37591</c:v>
                </c:pt>
                <c:pt idx="156">
                  <c:v>37622</c:v>
                </c:pt>
                <c:pt idx="157">
                  <c:v>37653</c:v>
                </c:pt>
                <c:pt idx="158">
                  <c:v>37681</c:v>
                </c:pt>
                <c:pt idx="159">
                  <c:v>37712</c:v>
                </c:pt>
                <c:pt idx="160">
                  <c:v>37742</c:v>
                </c:pt>
                <c:pt idx="161">
                  <c:v>37773</c:v>
                </c:pt>
                <c:pt idx="162">
                  <c:v>37803</c:v>
                </c:pt>
                <c:pt idx="163">
                  <c:v>37834</c:v>
                </c:pt>
                <c:pt idx="164">
                  <c:v>37865</c:v>
                </c:pt>
                <c:pt idx="165">
                  <c:v>37895</c:v>
                </c:pt>
                <c:pt idx="166">
                  <c:v>37926</c:v>
                </c:pt>
                <c:pt idx="167">
                  <c:v>37956</c:v>
                </c:pt>
                <c:pt idx="168">
                  <c:v>37987</c:v>
                </c:pt>
                <c:pt idx="169">
                  <c:v>38018</c:v>
                </c:pt>
                <c:pt idx="170">
                  <c:v>38047</c:v>
                </c:pt>
                <c:pt idx="171">
                  <c:v>38078</c:v>
                </c:pt>
                <c:pt idx="172">
                  <c:v>38108</c:v>
                </c:pt>
                <c:pt idx="173">
                  <c:v>38139</c:v>
                </c:pt>
                <c:pt idx="174">
                  <c:v>38169</c:v>
                </c:pt>
                <c:pt idx="175">
                  <c:v>38200</c:v>
                </c:pt>
                <c:pt idx="176">
                  <c:v>38231</c:v>
                </c:pt>
                <c:pt idx="177">
                  <c:v>38261</c:v>
                </c:pt>
                <c:pt idx="178">
                  <c:v>38292</c:v>
                </c:pt>
                <c:pt idx="179">
                  <c:v>38322</c:v>
                </c:pt>
                <c:pt idx="180">
                  <c:v>38353</c:v>
                </c:pt>
                <c:pt idx="181">
                  <c:v>38384</c:v>
                </c:pt>
                <c:pt idx="182">
                  <c:v>38412</c:v>
                </c:pt>
                <c:pt idx="183">
                  <c:v>38443</c:v>
                </c:pt>
                <c:pt idx="184">
                  <c:v>38473</c:v>
                </c:pt>
                <c:pt idx="185">
                  <c:v>38504</c:v>
                </c:pt>
                <c:pt idx="186">
                  <c:v>38534</c:v>
                </c:pt>
                <c:pt idx="187">
                  <c:v>38565</c:v>
                </c:pt>
                <c:pt idx="188">
                  <c:v>38596</c:v>
                </c:pt>
                <c:pt idx="189">
                  <c:v>38626</c:v>
                </c:pt>
                <c:pt idx="190">
                  <c:v>38657</c:v>
                </c:pt>
                <c:pt idx="191">
                  <c:v>38687</c:v>
                </c:pt>
                <c:pt idx="192">
                  <c:v>38718</c:v>
                </c:pt>
                <c:pt idx="193">
                  <c:v>38749</c:v>
                </c:pt>
                <c:pt idx="194">
                  <c:v>38777</c:v>
                </c:pt>
                <c:pt idx="195">
                  <c:v>38808</c:v>
                </c:pt>
                <c:pt idx="196">
                  <c:v>38838</c:v>
                </c:pt>
                <c:pt idx="197">
                  <c:v>38869</c:v>
                </c:pt>
                <c:pt idx="198">
                  <c:v>38899</c:v>
                </c:pt>
                <c:pt idx="199">
                  <c:v>38930</c:v>
                </c:pt>
                <c:pt idx="200">
                  <c:v>38961</c:v>
                </c:pt>
                <c:pt idx="201">
                  <c:v>38991</c:v>
                </c:pt>
                <c:pt idx="202">
                  <c:v>39022</c:v>
                </c:pt>
                <c:pt idx="203">
                  <c:v>39052</c:v>
                </c:pt>
                <c:pt idx="204">
                  <c:v>39083</c:v>
                </c:pt>
                <c:pt idx="205">
                  <c:v>39114</c:v>
                </c:pt>
                <c:pt idx="206">
                  <c:v>39142</c:v>
                </c:pt>
                <c:pt idx="207">
                  <c:v>39173</c:v>
                </c:pt>
                <c:pt idx="208">
                  <c:v>39203</c:v>
                </c:pt>
                <c:pt idx="209">
                  <c:v>39234</c:v>
                </c:pt>
                <c:pt idx="210">
                  <c:v>39264</c:v>
                </c:pt>
                <c:pt idx="211">
                  <c:v>39295</c:v>
                </c:pt>
                <c:pt idx="212">
                  <c:v>39326</c:v>
                </c:pt>
                <c:pt idx="213">
                  <c:v>39356</c:v>
                </c:pt>
                <c:pt idx="214">
                  <c:v>39387</c:v>
                </c:pt>
                <c:pt idx="215">
                  <c:v>39417</c:v>
                </c:pt>
                <c:pt idx="216">
                  <c:v>39448</c:v>
                </c:pt>
                <c:pt idx="217">
                  <c:v>39479</c:v>
                </c:pt>
                <c:pt idx="218">
                  <c:v>39508</c:v>
                </c:pt>
                <c:pt idx="219">
                  <c:v>39539</c:v>
                </c:pt>
                <c:pt idx="220">
                  <c:v>39569</c:v>
                </c:pt>
                <c:pt idx="221">
                  <c:v>39600</c:v>
                </c:pt>
                <c:pt idx="222">
                  <c:v>39630</c:v>
                </c:pt>
                <c:pt idx="223">
                  <c:v>39661</c:v>
                </c:pt>
                <c:pt idx="224">
                  <c:v>39692</c:v>
                </c:pt>
                <c:pt idx="225">
                  <c:v>39722</c:v>
                </c:pt>
                <c:pt idx="226">
                  <c:v>39753</c:v>
                </c:pt>
                <c:pt idx="227">
                  <c:v>39783</c:v>
                </c:pt>
                <c:pt idx="228">
                  <c:v>39814</c:v>
                </c:pt>
                <c:pt idx="229">
                  <c:v>39845</c:v>
                </c:pt>
                <c:pt idx="230">
                  <c:v>39873</c:v>
                </c:pt>
                <c:pt idx="231">
                  <c:v>39904</c:v>
                </c:pt>
                <c:pt idx="232">
                  <c:v>39934</c:v>
                </c:pt>
                <c:pt idx="233">
                  <c:v>39965</c:v>
                </c:pt>
                <c:pt idx="234">
                  <c:v>39995</c:v>
                </c:pt>
                <c:pt idx="235">
                  <c:v>40026</c:v>
                </c:pt>
                <c:pt idx="236">
                  <c:v>40057</c:v>
                </c:pt>
                <c:pt idx="237">
                  <c:v>40087</c:v>
                </c:pt>
                <c:pt idx="238">
                  <c:v>40118</c:v>
                </c:pt>
                <c:pt idx="239">
                  <c:v>40148</c:v>
                </c:pt>
                <c:pt idx="240">
                  <c:v>40179</c:v>
                </c:pt>
                <c:pt idx="241">
                  <c:v>40210</c:v>
                </c:pt>
                <c:pt idx="242">
                  <c:v>40238</c:v>
                </c:pt>
                <c:pt idx="243">
                  <c:v>40269</c:v>
                </c:pt>
                <c:pt idx="244">
                  <c:v>40299</c:v>
                </c:pt>
                <c:pt idx="245">
                  <c:v>40330</c:v>
                </c:pt>
                <c:pt idx="246">
                  <c:v>40360</c:v>
                </c:pt>
                <c:pt idx="247">
                  <c:v>40391</c:v>
                </c:pt>
                <c:pt idx="248">
                  <c:v>40422</c:v>
                </c:pt>
                <c:pt idx="249">
                  <c:v>40452</c:v>
                </c:pt>
                <c:pt idx="250">
                  <c:v>40483</c:v>
                </c:pt>
                <c:pt idx="251">
                  <c:v>40513</c:v>
                </c:pt>
                <c:pt idx="252">
                  <c:v>40544</c:v>
                </c:pt>
                <c:pt idx="253">
                  <c:v>40575</c:v>
                </c:pt>
                <c:pt idx="254">
                  <c:v>40603</c:v>
                </c:pt>
                <c:pt idx="255">
                  <c:v>40634</c:v>
                </c:pt>
                <c:pt idx="256">
                  <c:v>40664</c:v>
                </c:pt>
                <c:pt idx="257">
                  <c:v>40695</c:v>
                </c:pt>
                <c:pt idx="258">
                  <c:v>40725</c:v>
                </c:pt>
                <c:pt idx="259">
                  <c:v>40756</c:v>
                </c:pt>
                <c:pt idx="260">
                  <c:v>40787</c:v>
                </c:pt>
                <c:pt idx="261">
                  <c:v>40817</c:v>
                </c:pt>
                <c:pt idx="262">
                  <c:v>40848</c:v>
                </c:pt>
                <c:pt idx="263">
                  <c:v>40878</c:v>
                </c:pt>
                <c:pt idx="264">
                  <c:v>40909</c:v>
                </c:pt>
                <c:pt idx="265">
                  <c:v>40940</c:v>
                </c:pt>
                <c:pt idx="266">
                  <c:v>40969</c:v>
                </c:pt>
                <c:pt idx="267">
                  <c:v>41000</c:v>
                </c:pt>
                <c:pt idx="268">
                  <c:v>41030</c:v>
                </c:pt>
                <c:pt idx="269">
                  <c:v>41061</c:v>
                </c:pt>
                <c:pt idx="270">
                  <c:v>41091</c:v>
                </c:pt>
                <c:pt idx="271">
                  <c:v>41122</c:v>
                </c:pt>
                <c:pt idx="272">
                  <c:v>41153</c:v>
                </c:pt>
                <c:pt idx="273">
                  <c:v>41183</c:v>
                </c:pt>
                <c:pt idx="274">
                  <c:v>41214</c:v>
                </c:pt>
                <c:pt idx="275">
                  <c:v>41244</c:v>
                </c:pt>
                <c:pt idx="276">
                  <c:v>41275</c:v>
                </c:pt>
                <c:pt idx="277">
                  <c:v>41306</c:v>
                </c:pt>
                <c:pt idx="278">
                  <c:v>41334</c:v>
                </c:pt>
                <c:pt idx="279">
                  <c:v>41365</c:v>
                </c:pt>
              </c:numCache>
            </c:numRef>
          </c:xVal>
          <c:yVal>
            <c:numRef>
              <c:f>'C:\Users\snarr\Google Drive\Textbooks\macro book\[deficit Laffer.xls]Sheet2'!$F$439:$F$718</c:f>
              <c:numCache>
                <c:formatCode>General</c:formatCode>
                <c:ptCount val="280"/>
                <c:pt idx="0">
                  <c:v>8.23</c:v>
                </c:pt>
                <c:pt idx="1">
                  <c:v>8.24</c:v>
                </c:pt>
                <c:pt idx="2">
                  <c:v>8.2799999999999994</c:v>
                </c:pt>
                <c:pt idx="3">
                  <c:v>8.26</c:v>
                </c:pt>
                <c:pt idx="4">
                  <c:v>8.18</c:v>
                </c:pt>
                <c:pt idx="5">
                  <c:v>8.2899999999999991</c:v>
                </c:pt>
                <c:pt idx="6">
                  <c:v>8.15</c:v>
                </c:pt>
                <c:pt idx="7">
                  <c:v>8.1300000000000008</c:v>
                </c:pt>
                <c:pt idx="8">
                  <c:v>8.1999999999999993</c:v>
                </c:pt>
                <c:pt idx="9">
                  <c:v>8.11</c:v>
                </c:pt>
                <c:pt idx="10">
                  <c:v>7.81</c:v>
                </c:pt>
                <c:pt idx="11">
                  <c:v>7.31</c:v>
                </c:pt>
                <c:pt idx="12">
                  <c:v>6.91</c:v>
                </c:pt>
                <c:pt idx="13">
                  <c:v>6.25</c:v>
                </c:pt>
                <c:pt idx="14">
                  <c:v>6.12</c:v>
                </c:pt>
                <c:pt idx="15">
                  <c:v>5.91</c:v>
                </c:pt>
                <c:pt idx="16">
                  <c:v>5.78</c:v>
                </c:pt>
                <c:pt idx="17">
                  <c:v>5.9</c:v>
                </c:pt>
                <c:pt idx="18">
                  <c:v>5.82</c:v>
                </c:pt>
                <c:pt idx="19">
                  <c:v>5.66</c:v>
                </c:pt>
                <c:pt idx="20">
                  <c:v>5.45</c:v>
                </c:pt>
                <c:pt idx="21">
                  <c:v>5.21</c:v>
                </c:pt>
                <c:pt idx="22">
                  <c:v>4.8099999999999996</c:v>
                </c:pt>
                <c:pt idx="23">
                  <c:v>4.43</c:v>
                </c:pt>
                <c:pt idx="24">
                  <c:v>4.03</c:v>
                </c:pt>
                <c:pt idx="25">
                  <c:v>4.0599999999999996</c:v>
                </c:pt>
                <c:pt idx="26">
                  <c:v>3.98</c:v>
                </c:pt>
                <c:pt idx="27">
                  <c:v>3.73</c:v>
                </c:pt>
                <c:pt idx="28">
                  <c:v>3.82</c:v>
                </c:pt>
                <c:pt idx="29">
                  <c:v>3.76</c:v>
                </c:pt>
                <c:pt idx="30">
                  <c:v>3.25</c:v>
                </c:pt>
                <c:pt idx="31">
                  <c:v>3.3</c:v>
                </c:pt>
                <c:pt idx="32">
                  <c:v>3.22</c:v>
                </c:pt>
                <c:pt idx="33">
                  <c:v>3.1</c:v>
                </c:pt>
                <c:pt idx="34">
                  <c:v>3.09</c:v>
                </c:pt>
                <c:pt idx="35">
                  <c:v>2.92</c:v>
                </c:pt>
                <c:pt idx="36">
                  <c:v>3.02</c:v>
                </c:pt>
                <c:pt idx="37">
                  <c:v>3.03</c:v>
                </c:pt>
                <c:pt idx="38">
                  <c:v>3.07</c:v>
                </c:pt>
                <c:pt idx="39">
                  <c:v>2.96</c:v>
                </c:pt>
                <c:pt idx="40">
                  <c:v>3</c:v>
                </c:pt>
                <c:pt idx="41">
                  <c:v>3.04</c:v>
                </c:pt>
                <c:pt idx="42">
                  <c:v>3.06</c:v>
                </c:pt>
                <c:pt idx="43">
                  <c:v>3.03</c:v>
                </c:pt>
                <c:pt idx="44">
                  <c:v>3.09</c:v>
                </c:pt>
                <c:pt idx="45">
                  <c:v>2.99</c:v>
                </c:pt>
                <c:pt idx="46">
                  <c:v>3.02</c:v>
                </c:pt>
                <c:pt idx="47">
                  <c:v>2.96</c:v>
                </c:pt>
                <c:pt idx="48">
                  <c:v>3.05</c:v>
                </c:pt>
                <c:pt idx="49">
                  <c:v>3.25</c:v>
                </c:pt>
                <c:pt idx="50">
                  <c:v>3.34</c:v>
                </c:pt>
                <c:pt idx="51">
                  <c:v>3.56</c:v>
                </c:pt>
                <c:pt idx="52">
                  <c:v>4.01</c:v>
                </c:pt>
                <c:pt idx="53">
                  <c:v>4.25</c:v>
                </c:pt>
                <c:pt idx="54">
                  <c:v>4.26</c:v>
                </c:pt>
                <c:pt idx="55">
                  <c:v>4.47</c:v>
                </c:pt>
                <c:pt idx="56">
                  <c:v>4.7300000000000004</c:v>
                </c:pt>
                <c:pt idx="57">
                  <c:v>4.76</c:v>
                </c:pt>
                <c:pt idx="58">
                  <c:v>5.29</c:v>
                </c:pt>
                <c:pt idx="59">
                  <c:v>5.45</c:v>
                </c:pt>
                <c:pt idx="60">
                  <c:v>5.53</c:v>
                </c:pt>
                <c:pt idx="61">
                  <c:v>5.92</c:v>
                </c:pt>
                <c:pt idx="62">
                  <c:v>5.98</c:v>
                </c:pt>
                <c:pt idx="63">
                  <c:v>6.05</c:v>
                </c:pt>
                <c:pt idx="64">
                  <c:v>6.01</c:v>
                </c:pt>
                <c:pt idx="65">
                  <c:v>6</c:v>
                </c:pt>
                <c:pt idx="66">
                  <c:v>5.85</c:v>
                </c:pt>
                <c:pt idx="67">
                  <c:v>5.74</c:v>
                </c:pt>
                <c:pt idx="68">
                  <c:v>5.8</c:v>
                </c:pt>
                <c:pt idx="69">
                  <c:v>5.76</c:v>
                </c:pt>
                <c:pt idx="70">
                  <c:v>5.8</c:v>
                </c:pt>
                <c:pt idx="71">
                  <c:v>5.6</c:v>
                </c:pt>
                <c:pt idx="72">
                  <c:v>5.56</c:v>
                </c:pt>
                <c:pt idx="73">
                  <c:v>5.22</c:v>
                </c:pt>
                <c:pt idx="74">
                  <c:v>5.31</c:v>
                </c:pt>
                <c:pt idx="75">
                  <c:v>5.22</c:v>
                </c:pt>
                <c:pt idx="76">
                  <c:v>5.24</c:v>
                </c:pt>
                <c:pt idx="77">
                  <c:v>5.27</c:v>
                </c:pt>
                <c:pt idx="78">
                  <c:v>5.4</c:v>
                </c:pt>
                <c:pt idx="79">
                  <c:v>5.22</c:v>
                </c:pt>
                <c:pt idx="80">
                  <c:v>5.3</c:v>
                </c:pt>
                <c:pt idx="81">
                  <c:v>5.24</c:v>
                </c:pt>
                <c:pt idx="82">
                  <c:v>5.31</c:v>
                </c:pt>
                <c:pt idx="83">
                  <c:v>5.29</c:v>
                </c:pt>
                <c:pt idx="84">
                  <c:v>5.25</c:v>
                </c:pt>
                <c:pt idx="85">
                  <c:v>5.19</c:v>
                </c:pt>
                <c:pt idx="86">
                  <c:v>5.39</c:v>
                </c:pt>
                <c:pt idx="87">
                  <c:v>5.51</c:v>
                </c:pt>
                <c:pt idx="88">
                  <c:v>5.5</c:v>
                </c:pt>
                <c:pt idx="89">
                  <c:v>5.56</c:v>
                </c:pt>
                <c:pt idx="90">
                  <c:v>5.52</c:v>
                </c:pt>
                <c:pt idx="91">
                  <c:v>5.54</c:v>
                </c:pt>
                <c:pt idx="92">
                  <c:v>5.54</c:v>
                </c:pt>
                <c:pt idx="93">
                  <c:v>5.5</c:v>
                </c:pt>
                <c:pt idx="94">
                  <c:v>5.52</c:v>
                </c:pt>
                <c:pt idx="95">
                  <c:v>5.5</c:v>
                </c:pt>
                <c:pt idx="96">
                  <c:v>5.56</c:v>
                </c:pt>
                <c:pt idx="97">
                  <c:v>5.51</c:v>
                </c:pt>
                <c:pt idx="98">
                  <c:v>5.49</c:v>
                </c:pt>
                <c:pt idx="99">
                  <c:v>5.45</c:v>
                </c:pt>
                <c:pt idx="100">
                  <c:v>5.49</c:v>
                </c:pt>
                <c:pt idx="101">
                  <c:v>5.56</c:v>
                </c:pt>
                <c:pt idx="102">
                  <c:v>5.54</c:v>
                </c:pt>
                <c:pt idx="103">
                  <c:v>5.55</c:v>
                </c:pt>
                <c:pt idx="104">
                  <c:v>5.51</c:v>
                </c:pt>
                <c:pt idx="105">
                  <c:v>5.07</c:v>
                </c:pt>
                <c:pt idx="106">
                  <c:v>4.83</c:v>
                </c:pt>
                <c:pt idx="107">
                  <c:v>4.68</c:v>
                </c:pt>
                <c:pt idx="108">
                  <c:v>4.63</c:v>
                </c:pt>
                <c:pt idx="109">
                  <c:v>4.76</c:v>
                </c:pt>
                <c:pt idx="110">
                  <c:v>4.8099999999999996</c:v>
                </c:pt>
                <c:pt idx="111">
                  <c:v>4.74</c:v>
                </c:pt>
                <c:pt idx="112">
                  <c:v>4.74</c:v>
                </c:pt>
                <c:pt idx="113">
                  <c:v>4.76</c:v>
                </c:pt>
                <c:pt idx="114">
                  <c:v>4.99</c:v>
                </c:pt>
                <c:pt idx="115">
                  <c:v>5.07</c:v>
                </c:pt>
                <c:pt idx="116">
                  <c:v>5.22</c:v>
                </c:pt>
                <c:pt idx="117">
                  <c:v>5.2</c:v>
                </c:pt>
                <c:pt idx="118">
                  <c:v>5.42</c:v>
                </c:pt>
                <c:pt idx="119">
                  <c:v>5.3</c:v>
                </c:pt>
                <c:pt idx="120">
                  <c:v>5.45</c:v>
                </c:pt>
                <c:pt idx="121">
                  <c:v>5.73</c:v>
                </c:pt>
                <c:pt idx="122">
                  <c:v>5.85</c:v>
                </c:pt>
                <c:pt idx="123">
                  <c:v>6.02</c:v>
                </c:pt>
                <c:pt idx="124">
                  <c:v>6.27</c:v>
                </c:pt>
                <c:pt idx="125">
                  <c:v>6.53</c:v>
                </c:pt>
                <c:pt idx="126">
                  <c:v>6.54</c:v>
                </c:pt>
                <c:pt idx="127">
                  <c:v>6.5</c:v>
                </c:pt>
                <c:pt idx="128">
                  <c:v>6.52</c:v>
                </c:pt>
                <c:pt idx="129">
                  <c:v>6.51</c:v>
                </c:pt>
                <c:pt idx="130">
                  <c:v>6.51</c:v>
                </c:pt>
                <c:pt idx="131">
                  <c:v>6.4</c:v>
                </c:pt>
                <c:pt idx="132">
                  <c:v>5.98</c:v>
                </c:pt>
                <c:pt idx="133">
                  <c:v>5.49</c:v>
                </c:pt>
                <c:pt idx="134">
                  <c:v>5.31</c:v>
                </c:pt>
                <c:pt idx="135">
                  <c:v>4.8</c:v>
                </c:pt>
                <c:pt idx="136">
                  <c:v>4.21</c:v>
                </c:pt>
                <c:pt idx="137">
                  <c:v>3.97</c:v>
                </c:pt>
                <c:pt idx="138">
                  <c:v>3.77</c:v>
                </c:pt>
                <c:pt idx="139">
                  <c:v>3.65</c:v>
                </c:pt>
                <c:pt idx="140">
                  <c:v>3.07</c:v>
                </c:pt>
                <c:pt idx="141">
                  <c:v>2.4900000000000002</c:v>
                </c:pt>
                <c:pt idx="142">
                  <c:v>2.09</c:v>
                </c:pt>
                <c:pt idx="143">
                  <c:v>1.82</c:v>
                </c:pt>
                <c:pt idx="144">
                  <c:v>1.73</c:v>
                </c:pt>
                <c:pt idx="145">
                  <c:v>1.74</c:v>
                </c:pt>
                <c:pt idx="146">
                  <c:v>1.73</c:v>
                </c:pt>
                <c:pt idx="147">
                  <c:v>1.75</c:v>
                </c:pt>
                <c:pt idx="148">
                  <c:v>1.75</c:v>
                </c:pt>
                <c:pt idx="149">
                  <c:v>1.75</c:v>
                </c:pt>
                <c:pt idx="150">
                  <c:v>1.73</c:v>
                </c:pt>
                <c:pt idx="151">
                  <c:v>1.74</c:v>
                </c:pt>
                <c:pt idx="152">
                  <c:v>1.75</c:v>
                </c:pt>
                <c:pt idx="153">
                  <c:v>1.75</c:v>
                </c:pt>
                <c:pt idx="154">
                  <c:v>1.34</c:v>
                </c:pt>
                <c:pt idx="155">
                  <c:v>1.24</c:v>
                </c:pt>
                <c:pt idx="156">
                  <c:v>1.24</c:v>
                </c:pt>
                <c:pt idx="157">
                  <c:v>1.26</c:v>
                </c:pt>
                <c:pt idx="158">
                  <c:v>1.25</c:v>
                </c:pt>
                <c:pt idx="159">
                  <c:v>1.26</c:v>
                </c:pt>
                <c:pt idx="160">
                  <c:v>1.26</c:v>
                </c:pt>
                <c:pt idx="161">
                  <c:v>1.22</c:v>
                </c:pt>
                <c:pt idx="162">
                  <c:v>1.01</c:v>
                </c:pt>
                <c:pt idx="163">
                  <c:v>1.03</c:v>
                </c:pt>
                <c:pt idx="164">
                  <c:v>1.01</c:v>
                </c:pt>
                <c:pt idx="165">
                  <c:v>1.01</c:v>
                </c:pt>
                <c:pt idx="166">
                  <c:v>1</c:v>
                </c:pt>
                <c:pt idx="167">
                  <c:v>0.98</c:v>
                </c:pt>
                <c:pt idx="168">
                  <c:v>1</c:v>
                </c:pt>
                <c:pt idx="169">
                  <c:v>1.01</c:v>
                </c:pt>
                <c:pt idx="170">
                  <c:v>1</c:v>
                </c:pt>
                <c:pt idx="171">
                  <c:v>1</c:v>
                </c:pt>
                <c:pt idx="172">
                  <c:v>1</c:v>
                </c:pt>
                <c:pt idx="173">
                  <c:v>1.03</c:v>
                </c:pt>
                <c:pt idx="174">
                  <c:v>1.26</c:v>
                </c:pt>
                <c:pt idx="175">
                  <c:v>1.43</c:v>
                </c:pt>
                <c:pt idx="176">
                  <c:v>1.61</c:v>
                </c:pt>
                <c:pt idx="177">
                  <c:v>1.76</c:v>
                </c:pt>
                <c:pt idx="178">
                  <c:v>1.93</c:v>
                </c:pt>
                <c:pt idx="179">
                  <c:v>2.16</c:v>
                </c:pt>
                <c:pt idx="180">
                  <c:v>2.2799999999999998</c:v>
                </c:pt>
                <c:pt idx="181">
                  <c:v>2.5</c:v>
                </c:pt>
                <c:pt idx="182">
                  <c:v>2.63</c:v>
                </c:pt>
                <c:pt idx="183">
                  <c:v>2.79</c:v>
                </c:pt>
                <c:pt idx="184">
                  <c:v>3</c:v>
                </c:pt>
                <c:pt idx="185">
                  <c:v>3.04</c:v>
                </c:pt>
                <c:pt idx="186">
                  <c:v>3.26</c:v>
                </c:pt>
                <c:pt idx="187">
                  <c:v>3.5</c:v>
                </c:pt>
                <c:pt idx="188">
                  <c:v>3.62</c:v>
                </c:pt>
                <c:pt idx="189">
                  <c:v>3.78</c:v>
                </c:pt>
                <c:pt idx="190">
                  <c:v>4</c:v>
                </c:pt>
                <c:pt idx="191">
                  <c:v>4.16</c:v>
                </c:pt>
                <c:pt idx="192">
                  <c:v>4.29</c:v>
                </c:pt>
                <c:pt idx="193">
                  <c:v>4.49</c:v>
                </c:pt>
                <c:pt idx="194">
                  <c:v>4.59</c:v>
                </c:pt>
                <c:pt idx="195">
                  <c:v>4.79</c:v>
                </c:pt>
                <c:pt idx="196">
                  <c:v>4.9400000000000004</c:v>
                </c:pt>
                <c:pt idx="197">
                  <c:v>4.99</c:v>
                </c:pt>
                <c:pt idx="198">
                  <c:v>5.24</c:v>
                </c:pt>
                <c:pt idx="199">
                  <c:v>5.25</c:v>
                </c:pt>
                <c:pt idx="200">
                  <c:v>5.25</c:v>
                </c:pt>
                <c:pt idx="201">
                  <c:v>5.25</c:v>
                </c:pt>
                <c:pt idx="202">
                  <c:v>5.25</c:v>
                </c:pt>
                <c:pt idx="203">
                  <c:v>5.24</c:v>
                </c:pt>
                <c:pt idx="204">
                  <c:v>5.25</c:v>
                </c:pt>
                <c:pt idx="205">
                  <c:v>5.26</c:v>
                </c:pt>
                <c:pt idx="206">
                  <c:v>5.26</c:v>
                </c:pt>
                <c:pt idx="207">
                  <c:v>5.25</c:v>
                </c:pt>
                <c:pt idx="208">
                  <c:v>5.25</c:v>
                </c:pt>
                <c:pt idx="209">
                  <c:v>5.25</c:v>
                </c:pt>
                <c:pt idx="210">
                  <c:v>5.26</c:v>
                </c:pt>
                <c:pt idx="211">
                  <c:v>5.0199999999999996</c:v>
                </c:pt>
                <c:pt idx="212">
                  <c:v>4.9400000000000004</c:v>
                </c:pt>
                <c:pt idx="213">
                  <c:v>4.76</c:v>
                </c:pt>
                <c:pt idx="214">
                  <c:v>4.49</c:v>
                </c:pt>
                <c:pt idx="215">
                  <c:v>4.24</c:v>
                </c:pt>
                <c:pt idx="216">
                  <c:v>3.94</c:v>
                </c:pt>
                <c:pt idx="217">
                  <c:v>2.98</c:v>
                </c:pt>
                <c:pt idx="218">
                  <c:v>2.61</c:v>
                </c:pt>
                <c:pt idx="219">
                  <c:v>2.2799999999999998</c:v>
                </c:pt>
                <c:pt idx="220">
                  <c:v>1.98</c:v>
                </c:pt>
                <c:pt idx="221">
                  <c:v>2</c:v>
                </c:pt>
                <c:pt idx="222">
                  <c:v>2.0099999999999998</c:v>
                </c:pt>
                <c:pt idx="223">
                  <c:v>2</c:v>
                </c:pt>
                <c:pt idx="224">
                  <c:v>1.81</c:v>
                </c:pt>
                <c:pt idx="225">
                  <c:v>0.97</c:v>
                </c:pt>
                <c:pt idx="226">
                  <c:v>0.39</c:v>
                </c:pt>
                <c:pt idx="227">
                  <c:v>0.16</c:v>
                </c:pt>
                <c:pt idx="228">
                  <c:v>0.15</c:v>
                </c:pt>
                <c:pt idx="229">
                  <c:v>0.22</c:v>
                </c:pt>
                <c:pt idx="230">
                  <c:v>0.18</c:v>
                </c:pt>
                <c:pt idx="231">
                  <c:v>0.15</c:v>
                </c:pt>
                <c:pt idx="232">
                  <c:v>0.18</c:v>
                </c:pt>
                <c:pt idx="233">
                  <c:v>0.21</c:v>
                </c:pt>
                <c:pt idx="234">
                  <c:v>0.16</c:v>
                </c:pt>
                <c:pt idx="235">
                  <c:v>0.16</c:v>
                </c:pt>
                <c:pt idx="236">
                  <c:v>0.15</c:v>
                </c:pt>
                <c:pt idx="237">
                  <c:v>0.12</c:v>
                </c:pt>
                <c:pt idx="238">
                  <c:v>0.12</c:v>
                </c:pt>
                <c:pt idx="239">
                  <c:v>0.12</c:v>
                </c:pt>
                <c:pt idx="240">
                  <c:v>0.11</c:v>
                </c:pt>
                <c:pt idx="241">
                  <c:v>0.13</c:v>
                </c:pt>
                <c:pt idx="242">
                  <c:v>0.16</c:v>
                </c:pt>
                <c:pt idx="243">
                  <c:v>0.2</c:v>
                </c:pt>
                <c:pt idx="244">
                  <c:v>0.2</c:v>
                </c:pt>
                <c:pt idx="245">
                  <c:v>0.18</c:v>
                </c:pt>
                <c:pt idx="246">
                  <c:v>0.18</c:v>
                </c:pt>
                <c:pt idx="247">
                  <c:v>0.19</c:v>
                </c:pt>
                <c:pt idx="248">
                  <c:v>0.19</c:v>
                </c:pt>
                <c:pt idx="249">
                  <c:v>0.19</c:v>
                </c:pt>
                <c:pt idx="250">
                  <c:v>0.19</c:v>
                </c:pt>
                <c:pt idx="251">
                  <c:v>0.18</c:v>
                </c:pt>
                <c:pt idx="252">
                  <c:v>0.17</c:v>
                </c:pt>
                <c:pt idx="253">
                  <c:v>0.16</c:v>
                </c:pt>
                <c:pt idx="254">
                  <c:v>0.14000000000000001</c:v>
                </c:pt>
                <c:pt idx="255">
                  <c:v>0.1</c:v>
                </c:pt>
                <c:pt idx="256">
                  <c:v>0.09</c:v>
                </c:pt>
                <c:pt idx="257">
                  <c:v>0.09</c:v>
                </c:pt>
                <c:pt idx="258">
                  <c:v>7.0000000000000007E-2</c:v>
                </c:pt>
                <c:pt idx="259">
                  <c:v>0.1</c:v>
                </c:pt>
                <c:pt idx="260">
                  <c:v>0.08</c:v>
                </c:pt>
                <c:pt idx="261">
                  <c:v>7.0000000000000007E-2</c:v>
                </c:pt>
                <c:pt idx="262">
                  <c:v>0.08</c:v>
                </c:pt>
                <c:pt idx="263">
                  <c:v>7.0000000000000007E-2</c:v>
                </c:pt>
                <c:pt idx="264">
                  <c:v>0.08</c:v>
                </c:pt>
                <c:pt idx="265">
                  <c:v>0.1</c:v>
                </c:pt>
                <c:pt idx="266">
                  <c:v>0.13</c:v>
                </c:pt>
                <c:pt idx="267">
                  <c:v>0.14000000000000001</c:v>
                </c:pt>
                <c:pt idx="268">
                  <c:v>0.16</c:v>
                </c:pt>
                <c:pt idx="269">
                  <c:v>0.16</c:v>
                </c:pt>
                <c:pt idx="270">
                  <c:v>0.16</c:v>
                </c:pt>
                <c:pt idx="271">
                  <c:v>0.13</c:v>
                </c:pt>
                <c:pt idx="272">
                  <c:v>0.14000000000000001</c:v>
                </c:pt>
                <c:pt idx="273">
                  <c:v>0.16</c:v>
                </c:pt>
                <c:pt idx="274">
                  <c:v>0.16</c:v>
                </c:pt>
                <c:pt idx="275">
                  <c:v>0.16</c:v>
                </c:pt>
                <c:pt idx="276">
                  <c:v>0.14000000000000001</c:v>
                </c:pt>
                <c:pt idx="277">
                  <c:v>0.15</c:v>
                </c:pt>
                <c:pt idx="278">
                  <c:v>0.14000000000000001</c:v>
                </c:pt>
                <c:pt idx="279">
                  <c:v>0.15</c:v>
                </c:pt>
              </c:numCache>
            </c:numRef>
          </c:yVal>
          <c:smooth val="0"/>
        </c:ser>
        <c:ser>
          <c:idx val="0"/>
          <c:order val="0"/>
          <c:spPr>
            <a:ln w="28575">
              <a:solidFill>
                <a:schemeClr val="bg1">
                  <a:lumMod val="50000"/>
                </a:schemeClr>
              </a:solidFill>
            </a:ln>
          </c:spPr>
          <c:marker>
            <c:symbol val="none"/>
          </c:marker>
          <c:xVal>
            <c:numRef>
              <c:f>'C:\Users\snarr\Google Drive\Textbooks\macro book\[deficit Laffer.xls]Sheet2'!$A$439:$A$718</c:f>
              <c:numCache>
                <c:formatCode>General</c:formatCode>
                <c:ptCount val="280"/>
                <c:pt idx="0">
                  <c:v>32874</c:v>
                </c:pt>
                <c:pt idx="1">
                  <c:v>32905</c:v>
                </c:pt>
                <c:pt idx="2">
                  <c:v>32933</c:v>
                </c:pt>
                <c:pt idx="3">
                  <c:v>32964</c:v>
                </c:pt>
                <c:pt idx="4">
                  <c:v>32994</c:v>
                </c:pt>
                <c:pt idx="5">
                  <c:v>33025</c:v>
                </c:pt>
                <c:pt idx="6">
                  <c:v>33055</c:v>
                </c:pt>
                <c:pt idx="7">
                  <c:v>33086</c:v>
                </c:pt>
                <c:pt idx="8">
                  <c:v>33117</c:v>
                </c:pt>
                <c:pt idx="9">
                  <c:v>33147</c:v>
                </c:pt>
                <c:pt idx="10">
                  <c:v>33178</c:v>
                </c:pt>
                <c:pt idx="11">
                  <c:v>33208</c:v>
                </c:pt>
                <c:pt idx="12">
                  <c:v>33239</c:v>
                </c:pt>
                <c:pt idx="13">
                  <c:v>33270</c:v>
                </c:pt>
                <c:pt idx="14">
                  <c:v>33298</c:v>
                </c:pt>
                <c:pt idx="15">
                  <c:v>33329</c:v>
                </c:pt>
                <c:pt idx="16">
                  <c:v>33359</c:v>
                </c:pt>
                <c:pt idx="17">
                  <c:v>33390</c:v>
                </c:pt>
                <c:pt idx="18">
                  <c:v>33420</c:v>
                </c:pt>
                <c:pt idx="19">
                  <c:v>33451</c:v>
                </c:pt>
                <c:pt idx="20">
                  <c:v>33482</c:v>
                </c:pt>
                <c:pt idx="21">
                  <c:v>33512</c:v>
                </c:pt>
                <c:pt idx="22">
                  <c:v>33543</c:v>
                </c:pt>
                <c:pt idx="23">
                  <c:v>33573</c:v>
                </c:pt>
                <c:pt idx="24">
                  <c:v>33604</c:v>
                </c:pt>
                <c:pt idx="25">
                  <c:v>33635</c:v>
                </c:pt>
                <c:pt idx="26">
                  <c:v>33664</c:v>
                </c:pt>
                <c:pt idx="27">
                  <c:v>33695</c:v>
                </c:pt>
                <c:pt idx="28">
                  <c:v>33725</c:v>
                </c:pt>
                <c:pt idx="29">
                  <c:v>33756</c:v>
                </c:pt>
                <c:pt idx="30">
                  <c:v>33786</c:v>
                </c:pt>
                <c:pt idx="31">
                  <c:v>33817</c:v>
                </c:pt>
                <c:pt idx="32">
                  <c:v>33848</c:v>
                </c:pt>
                <c:pt idx="33">
                  <c:v>33878</c:v>
                </c:pt>
                <c:pt idx="34">
                  <c:v>33909</c:v>
                </c:pt>
                <c:pt idx="35">
                  <c:v>33939</c:v>
                </c:pt>
                <c:pt idx="36">
                  <c:v>33970</c:v>
                </c:pt>
                <c:pt idx="37">
                  <c:v>34001</c:v>
                </c:pt>
                <c:pt idx="38">
                  <c:v>34029</c:v>
                </c:pt>
                <c:pt idx="39">
                  <c:v>34060</c:v>
                </c:pt>
                <c:pt idx="40">
                  <c:v>34090</c:v>
                </c:pt>
                <c:pt idx="41">
                  <c:v>34121</c:v>
                </c:pt>
                <c:pt idx="42">
                  <c:v>34151</c:v>
                </c:pt>
                <c:pt idx="43">
                  <c:v>34182</c:v>
                </c:pt>
                <c:pt idx="44">
                  <c:v>34213</c:v>
                </c:pt>
                <c:pt idx="45">
                  <c:v>34243</c:v>
                </c:pt>
                <c:pt idx="46">
                  <c:v>34274</c:v>
                </c:pt>
                <c:pt idx="47">
                  <c:v>34304</c:v>
                </c:pt>
                <c:pt idx="48">
                  <c:v>34335</c:v>
                </c:pt>
                <c:pt idx="49">
                  <c:v>34366</c:v>
                </c:pt>
                <c:pt idx="50">
                  <c:v>34394</c:v>
                </c:pt>
                <c:pt idx="51">
                  <c:v>34425</c:v>
                </c:pt>
                <c:pt idx="52">
                  <c:v>34455</c:v>
                </c:pt>
                <c:pt idx="53">
                  <c:v>34486</c:v>
                </c:pt>
                <c:pt idx="54">
                  <c:v>34516</c:v>
                </c:pt>
                <c:pt idx="55">
                  <c:v>34547</c:v>
                </c:pt>
                <c:pt idx="56">
                  <c:v>34578</c:v>
                </c:pt>
                <c:pt idx="57">
                  <c:v>34608</c:v>
                </c:pt>
                <c:pt idx="58">
                  <c:v>34639</c:v>
                </c:pt>
                <c:pt idx="59">
                  <c:v>34669</c:v>
                </c:pt>
                <c:pt idx="60">
                  <c:v>34700</c:v>
                </c:pt>
                <c:pt idx="61">
                  <c:v>34731</c:v>
                </c:pt>
                <c:pt idx="62">
                  <c:v>34759</c:v>
                </c:pt>
                <c:pt idx="63">
                  <c:v>34790</c:v>
                </c:pt>
                <c:pt idx="64">
                  <c:v>34820</c:v>
                </c:pt>
                <c:pt idx="65">
                  <c:v>34851</c:v>
                </c:pt>
                <c:pt idx="66">
                  <c:v>34881</c:v>
                </c:pt>
                <c:pt idx="67">
                  <c:v>34912</c:v>
                </c:pt>
                <c:pt idx="68">
                  <c:v>34943</c:v>
                </c:pt>
                <c:pt idx="69">
                  <c:v>34973</c:v>
                </c:pt>
                <c:pt idx="70">
                  <c:v>35004</c:v>
                </c:pt>
                <c:pt idx="71">
                  <c:v>35034</c:v>
                </c:pt>
                <c:pt idx="72">
                  <c:v>35065</c:v>
                </c:pt>
                <c:pt idx="73">
                  <c:v>35096</c:v>
                </c:pt>
                <c:pt idx="74">
                  <c:v>35125</c:v>
                </c:pt>
                <c:pt idx="75">
                  <c:v>35156</c:v>
                </c:pt>
                <c:pt idx="76">
                  <c:v>35186</c:v>
                </c:pt>
                <c:pt idx="77">
                  <c:v>35217</c:v>
                </c:pt>
                <c:pt idx="78">
                  <c:v>35247</c:v>
                </c:pt>
                <c:pt idx="79">
                  <c:v>35278</c:v>
                </c:pt>
                <c:pt idx="80">
                  <c:v>35309</c:v>
                </c:pt>
                <c:pt idx="81">
                  <c:v>35339</c:v>
                </c:pt>
                <c:pt idx="82">
                  <c:v>35370</c:v>
                </c:pt>
                <c:pt idx="83">
                  <c:v>35400</c:v>
                </c:pt>
                <c:pt idx="84">
                  <c:v>35431</c:v>
                </c:pt>
                <c:pt idx="85">
                  <c:v>35462</c:v>
                </c:pt>
                <c:pt idx="86">
                  <c:v>35490</c:v>
                </c:pt>
                <c:pt idx="87">
                  <c:v>35521</c:v>
                </c:pt>
                <c:pt idx="88">
                  <c:v>35551</c:v>
                </c:pt>
                <c:pt idx="89">
                  <c:v>35582</c:v>
                </c:pt>
                <c:pt idx="90">
                  <c:v>35612</c:v>
                </c:pt>
                <c:pt idx="91">
                  <c:v>35643</c:v>
                </c:pt>
                <c:pt idx="92">
                  <c:v>35674</c:v>
                </c:pt>
                <c:pt idx="93">
                  <c:v>35704</c:v>
                </c:pt>
                <c:pt idx="94">
                  <c:v>35735</c:v>
                </c:pt>
                <c:pt idx="95">
                  <c:v>35765</c:v>
                </c:pt>
                <c:pt idx="96">
                  <c:v>35796</c:v>
                </c:pt>
                <c:pt idx="97">
                  <c:v>35827</c:v>
                </c:pt>
                <c:pt idx="98">
                  <c:v>35855</c:v>
                </c:pt>
                <c:pt idx="99">
                  <c:v>35886</c:v>
                </c:pt>
                <c:pt idx="100">
                  <c:v>35916</c:v>
                </c:pt>
                <c:pt idx="101">
                  <c:v>35947</c:v>
                </c:pt>
                <c:pt idx="102">
                  <c:v>35977</c:v>
                </c:pt>
                <c:pt idx="103">
                  <c:v>36008</c:v>
                </c:pt>
                <c:pt idx="104">
                  <c:v>36039</c:v>
                </c:pt>
                <c:pt idx="105">
                  <c:v>36069</c:v>
                </c:pt>
                <c:pt idx="106">
                  <c:v>36100</c:v>
                </c:pt>
                <c:pt idx="107">
                  <c:v>36130</c:v>
                </c:pt>
                <c:pt idx="108">
                  <c:v>36161</c:v>
                </c:pt>
                <c:pt idx="109">
                  <c:v>36192</c:v>
                </c:pt>
                <c:pt idx="110">
                  <c:v>36220</c:v>
                </c:pt>
                <c:pt idx="111">
                  <c:v>36251</c:v>
                </c:pt>
                <c:pt idx="112">
                  <c:v>36281</c:v>
                </c:pt>
                <c:pt idx="113">
                  <c:v>36312</c:v>
                </c:pt>
                <c:pt idx="114">
                  <c:v>36342</c:v>
                </c:pt>
                <c:pt idx="115">
                  <c:v>36373</c:v>
                </c:pt>
                <c:pt idx="116">
                  <c:v>36404</c:v>
                </c:pt>
                <c:pt idx="117">
                  <c:v>36434</c:v>
                </c:pt>
                <c:pt idx="118">
                  <c:v>36465</c:v>
                </c:pt>
                <c:pt idx="119">
                  <c:v>36495</c:v>
                </c:pt>
                <c:pt idx="120">
                  <c:v>36526</c:v>
                </c:pt>
                <c:pt idx="121">
                  <c:v>36557</c:v>
                </c:pt>
                <c:pt idx="122">
                  <c:v>36586</c:v>
                </c:pt>
                <c:pt idx="123">
                  <c:v>36617</c:v>
                </c:pt>
                <c:pt idx="124">
                  <c:v>36647</c:v>
                </c:pt>
                <c:pt idx="125">
                  <c:v>36678</c:v>
                </c:pt>
                <c:pt idx="126">
                  <c:v>36708</c:v>
                </c:pt>
                <c:pt idx="127">
                  <c:v>36739</c:v>
                </c:pt>
                <c:pt idx="128">
                  <c:v>36770</c:v>
                </c:pt>
                <c:pt idx="129">
                  <c:v>36800</c:v>
                </c:pt>
                <c:pt idx="130">
                  <c:v>36831</c:v>
                </c:pt>
                <c:pt idx="131">
                  <c:v>36861</c:v>
                </c:pt>
                <c:pt idx="132">
                  <c:v>36892</c:v>
                </c:pt>
                <c:pt idx="133">
                  <c:v>36923</c:v>
                </c:pt>
                <c:pt idx="134">
                  <c:v>36951</c:v>
                </c:pt>
                <c:pt idx="135">
                  <c:v>36982</c:v>
                </c:pt>
                <c:pt idx="136">
                  <c:v>37012</c:v>
                </c:pt>
                <c:pt idx="137">
                  <c:v>37043</c:v>
                </c:pt>
                <c:pt idx="138">
                  <c:v>37073</c:v>
                </c:pt>
                <c:pt idx="139">
                  <c:v>37104</c:v>
                </c:pt>
                <c:pt idx="140">
                  <c:v>37135</c:v>
                </c:pt>
                <c:pt idx="141">
                  <c:v>37165</c:v>
                </c:pt>
                <c:pt idx="142">
                  <c:v>37196</c:v>
                </c:pt>
                <c:pt idx="143">
                  <c:v>37226</c:v>
                </c:pt>
                <c:pt idx="144">
                  <c:v>37257</c:v>
                </c:pt>
                <c:pt idx="145">
                  <c:v>37288</c:v>
                </c:pt>
                <c:pt idx="146">
                  <c:v>37316</c:v>
                </c:pt>
                <c:pt idx="147">
                  <c:v>37347</c:v>
                </c:pt>
                <c:pt idx="148">
                  <c:v>37377</c:v>
                </c:pt>
                <c:pt idx="149">
                  <c:v>37408</c:v>
                </c:pt>
                <c:pt idx="150">
                  <c:v>37438</c:v>
                </c:pt>
                <c:pt idx="151">
                  <c:v>37469</c:v>
                </c:pt>
                <c:pt idx="152">
                  <c:v>37500</c:v>
                </c:pt>
                <c:pt idx="153">
                  <c:v>37530</c:v>
                </c:pt>
                <c:pt idx="154">
                  <c:v>37561</c:v>
                </c:pt>
                <c:pt idx="155">
                  <c:v>37591</c:v>
                </c:pt>
                <c:pt idx="156">
                  <c:v>37622</c:v>
                </c:pt>
                <c:pt idx="157">
                  <c:v>37653</c:v>
                </c:pt>
                <c:pt idx="158">
                  <c:v>37681</c:v>
                </c:pt>
                <c:pt idx="159">
                  <c:v>37712</c:v>
                </c:pt>
                <c:pt idx="160">
                  <c:v>37742</c:v>
                </c:pt>
                <c:pt idx="161">
                  <c:v>37773</c:v>
                </c:pt>
                <c:pt idx="162">
                  <c:v>37803</c:v>
                </c:pt>
                <c:pt idx="163">
                  <c:v>37834</c:v>
                </c:pt>
                <c:pt idx="164">
                  <c:v>37865</c:v>
                </c:pt>
                <c:pt idx="165">
                  <c:v>37895</c:v>
                </c:pt>
                <c:pt idx="166">
                  <c:v>37926</c:v>
                </c:pt>
                <c:pt idx="167">
                  <c:v>37956</c:v>
                </c:pt>
                <c:pt idx="168">
                  <c:v>37987</c:v>
                </c:pt>
                <c:pt idx="169">
                  <c:v>38018</c:v>
                </c:pt>
                <c:pt idx="170">
                  <c:v>38047</c:v>
                </c:pt>
                <c:pt idx="171">
                  <c:v>38078</c:v>
                </c:pt>
                <c:pt idx="172">
                  <c:v>38108</c:v>
                </c:pt>
                <c:pt idx="173">
                  <c:v>38139</c:v>
                </c:pt>
                <c:pt idx="174">
                  <c:v>38169</c:v>
                </c:pt>
                <c:pt idx="175">
                  <c:v>38200</c:v>
                </c:pt>
                <c:pt idx="176">
                  <c:v>38231</c:v>
                </c:pt>
                <c:pt idx="177">
                  <c:v>38261</c:v>
                </c:pt>
                <c:pt idx="178">
                  <c:v>38292</c:v>
                </c:pt>
                <c:pt idx="179">
                  <c:v>38322</c:v>
                </c:pt>
                <c:pt idx="180">
                  <c:v>38353</c:v>
                </c:pt>
                <c:pt idx="181">
                  <c:v>38384</c:v>
                </c:pt>
                <c:pt idx="182">
                  <c:v>38412</c:v>
                </c:pt>
                <c:pt idx="183">
                  <c:v>38443</c:v>
                </c:pt>
                <c:pt idx="184">
                  <c:v>38473</c:v>
                </c:pt>
                <c:pt idx="185">
                  <c:v>38504</c:v>
                </c:pt>
                <c:pt idx="186">
                  <c:v>38534</c:v>
                </c:pt>
                <c:pt idx="187">
                  <c:v>38565</c:v>
                </c:pt>
                <c:pt idx="188">
                  <c:v>38596</c:v>
                </c:pt>
                <c:pt idx="189">
                  <c:v>38626</c:v>
                </c:pt>
                <c:pt idx="190">
                  <c:v>38657</c:v>
                </c:pt>
                <c:pt idx="191">
                  <c:v>38687</c:v>
                </c:pt>
                <c:pt idx="192">
                  <c:v>38718</c:v>
                </c:pt>
                <c:pt idx="193">
                  <c:v>38749</c:v>
                </c:pt>
                <c:pt idx="194">
                  <c:v>38777</c:v>
                </c:pt>
                <c:pt idx="195">
                  <c:v>38808</c:v>
                </c:pt>
                <c:pt idx="196">
                  <c:v>38838</c:v>
                </c:pt>
                <c:pt idx="197">
                  <c:v>38869</c:v>
                </c:pt>
                <c:pt idx="198">
                  <c:v>38899</c:v>
                </c:pt>
                <c:pt idx="199">
                  <c:v>38930</c:v>
                </c:pt>
                <c:pt idx="200">
                  <c:v>38961</c:v>
                </c:pt>
                <c:pt idx="201">
                  <c:v>38991</c:v>
                </c:pt>
                <c:pt idx="202">
                  <c:v>39022</c:v>
                </c:pt>
                <c:pt idx="203">
                  <c:v>39052</c:v>
                </c:pt>
                <c:pt idx="204">
                  <c:v>39083</c:v>
                </c:pt>
                <c:pt idx="205">
                  <c:v>39114</c:v>
                </c:pt>
                <c:pt idx="206">
                  <c:v>39142</c:v>
                </c:pt>
                <c:pt idx="207">
                  <c:v>39173</c:v>
                </c:pt>
                <c:pt idx="208">
                  <c:v>39203</c:v>
                </c:pt>
                <c:pt idx="209">
                  <c:v>39234</c:v>
                </c:pt>
                <c:pt idx="210">
                  <c:v>39264</c:v>
                </c:pt>
                <c:pt idx="211">
                  <c:v>39295</c:v>
                </c:pt>
                <c:pt idx="212">
                  <c:v>39326</c:v>
                </c:pt>
                <c:pt idx="213">
                  <c:v>39356</c:v>
                </c:pt>
                <c:pt idx="214">
                  <c:v>39387</c:v>
                </c:pt>
                <c:pt idx="215">
                  <c:v>39417</c:v>
                </c:pt>
                <c:pt idx="216">
                  <c:v>39448</c:v>
                </c:pt>
                <c:pt idx="217">
                  <c:v>39479</c:v>
                </c:pt>
                <c:pt idx="218">
                  <c:v>39508</c:v>
                </c:pt>
                <c:pt idx="219">
                  <c:v>39539</c:v>
                </c:pt>
                <c:pt idx="220">
                  <c:v>39569</c:v>
                </c:pt>
                <c:pt idx="221">
                  <c:v>39600</c:v>
                </c:pt>
                <c:pt idx="222">
                  <c:v>39630</c:v>
                </c:pt>
                <c:pt idx="223">
                  <c:v>39661</c:v>
                </c:pt>
                <c:pt idx="224">
                  <c:v>39692</c:v>
                </c:pt>
                <c:pt idx="225">
                  <c:v>39722</c:v>
                </c:pt>
                <c:pt idx="226">
                  <c:v>39753</c:v>
                </c:pt>
                <c:pt idx="227">
                  <c:v>39783</c:v>
                </c:pt>
                <c:pt idx="228">
                  <c:v>39814</c:v>
                </c:pt>
                <c:pt idx="229">
                  <c:v>39845</c:v>
                </c:pt>
                <c:pt idx="230">
                  <c:v>39873</c:v>
                </c:pt>
                <c:pt idx="231">
                  <c:v>39904</c:v>
                </c:pt>
                <c:pt idx="232">
                  <c:v>39934</c:v>
                </c:pt>
                <c:pt idx="233">
                  <c:v>39965</c:v>
                </c:pt>
                <c:pt idx="234">
                  <c:v>39995</c:v>
                </c:pt>
                <c:pt idx="235">
                  <c:v>40026</c:v>
                </c:pt>
                <c:pt idx="236">
                  <c:v>40057</c:v>
                </c:pt>
                <c:pt idx="237">
                  <c:v>40087</c:v>
                </c:pt>
                <c:pt idx="238">
                  <c:v>40118</c:v>
                </c:pt>
                <c:pt idx="239">
                  <c:v>40148</c:v>
                </c:pt>
                <c:pt idx="240">
                  <c:v>40179</c:v>
                </c:pt>
                <c:pt idx="241">
                  <c:v>40210</c:v>
                </c:pt>
                <c:pt idx="242">
                  <c:v>40238</c:v>
                </c:pt>
                <c:pt idx="243">
                  <c:v>40269</c:v>
                </c:pt>
                <c:pt idx="244">
                  <c:v>40299</c:v>
                </c:pt>
                <c:pt idx="245">
                  <c:v>40330</c:v>
                </c:pt>
                <c:pt idx="246">
                  <c:v>40360</c:v>
                </c:pt>
                <c:pt idx="247">
                  <c:v>40391</c:v>
                </c:pt>
                <c:pt idx="248">
                  <c:v>40422</c:v>
                </c:pt>
                <c:pt idx="249">
                  <c:v>40452</c:v>
                </c:pt>
                <c:pt idx="250">
                  <c:v>40483</c:v>
                </c:pt>
                <c:pt idx="251">
                  <c:v>40513</c:v>
                </c:pt>
                <c:pt idx="252">
                  <c:v>40544</c:v>
                </c:pt>
                <c:pt idx="253">
                  <c:v>40575</c:v>
                </c:pt>
                <c:pt idx="254">
                  <c:v>40603</c:v>
                </c:pt>
                <c:pt idx="255">
                  <c:v>40634</c:v>
                </c:pt>
                <c:pt idx="256">
                  <c:v>40664</c:v>
                </c:pt>
                <c:pt idx="257">
                  <c:v>40695</c:v>
                </c:pt>
                <c:pt idx="258">
                  <c:v>40725</c:v>
                </c:pt>
                <c:pt idx="259">
                  <c:v>40756</c:v>
                </c:pt>
                <c:pt idx="260">
                  <c:v>40787</c:v>
                </c:pt>
                <c:pt idx="261">
                  <c:v>40817</c:v>
                </c:pt>
                <c:pt idx="262">
                  <c:v>40848</c:v>
                </c:pt>
                <c:pt idx="263">
                  <c:v>40878</c:v>
                </c:pt>
                <c:pt idx="264">
                  <c:v>40909</c:v>
                </c:pt>
                <c:pt idx="265">
                  <c:v>40940</c:v>
                </c:pt>
                <c:pt idx="266">
                  <c:v>40969</c:v>
                </c:pt>
                <c:pt idx="267">
                  <c:v>41000</c:v>
                </c:pt>
                <c:pt idx="268">
                  <c:v>41030</c:v>
                </c:pt>
                <c:pt idx="269">
                  <c:v>41061</c:v>
                </c:pt>
                <c:pt idx="270">
                  <c:v>41091</c:v>
                </c:pt>
                <c:pt idx="271">
                  <c:v>41122</c:v>
                </c:pt>
                <c:pt idx="272">
                  <c:v>41153</c:v>
                </c:pt>
                <c:pt idx="273">
                  <c:v>41183</c:v>
                </c:pt>
                <c:pt idx="274">
                  <c:v>41214</c:v>
                </c:pt>
                <c:pt idx="275">
                  <c:v>41244</c:v>
                </c:pt>
                <c:pt idx="276">
                  <c:v>41275</c:v>
                </c:pt>
                <c:pt idx="277">
                  <c:v>41306</c:v>
                </c:pt>
                <c:pt idx="278">
                  <c:v>41334</c:v>
                </c:pt>
                <c:pt idx="279">
                  <c:v>41365</c:v>
                </c:pt>
              </c:numCache>
            </c:numRef>
          </c:xVal>
          <c:yVal>
            <c:numRef>
              <c:f>'C:\Users\snarr\Google Drive\Textbooks\macro book\[deficit Laffer.xls]Sheet2'!$E$439:$E$718</c:f>
              <c:numCache>
                <c:formatCode>General</c:formatCode>
                <c:ptCount val="280"/>
                <c:pt idx="0">
                  <c:v>5.4</c:v>
                </c:pt>
                <c:pt idx="1">
                  <c:v>5.3</c:v>
                </c:pt>
                <c:pt idx="2">
                  <c:v>5.2</c:v>
                </c:pt>
                <c:pt idx="3">
                  <c:v>5.4</c:v>
                </c:pt>
                <c:pt idx="4">
                  <c:v>5.4</c:v>
                </c:pt>
                <c:pt idx="5">
                  <c:v>5.2</c:v>
                </c:pt>
                <c:pt idx="6">
                  <c:v>5.5</c:v>
                </c:pt>
                <c:pt idx="7">
                  <c:v>5.7</c:v>
                </c:pt>
                <c:pt idx="8">
                  <c:v>5.9</c:v>
                </c:pt>
                <c:pt idx="9">
                  <c:v>5.9</c:v>
                </c:pt>
                <c:pt idx="10">
                  <c:v>6.2</c:v>
                </c:pt>
                <c:pt idx="11">
                  <c:v>6.3</c:v>
                </c:pt>
                <c:pt idx="12">
                  <c:v>6.4</c:v>
                </c:pt>
                <c:pt idx="13">
                  <c:v>6.6</c:v>
                </c:pt>
                <c:pt idx="14">
                  <c:v>6.8</c:v>
                </c:pt>
                <c:pt idx="15">
                  <c:v>6.7</c:v>
                </c:pt>
                <c:pt idx="16">
                  <c:v>6.9</c:v>
                </c:pt>
                <c:pt idx="17">
                  <c:v>6.9</c:v>
                </c:pt>
                <c:pt idx="18">
                  <c:v>6.8</c:v>
                </c:pt>
                <c:pt idx="19">
                  <c:v>6.9</c:v>
                </c:pt>
                <c:pt idx="20">
                  <c:v>6.9</c:v>
                </c:pt>
                <c:pt idx="21">
                  <c:v>7</c:v>
                </c:pt>
                <c:pt idx="22">
                  <c:v>7</c:v>
                </c:pt>
                <c:pt idx="23">
                  <c:v>7.3</c:v>
                </c:pt>
                <c:pt idx="24">
                  <c:v>7.3</c:v>
                </c:pt>
                <c:pt idx="25">
                  <c:v>7.4</c:v>
                </c:pt>
                <c:pt idx="26">
                  <c:v>7.4</c:v>
                </c:pt>
                <c:pt idx="27">
                  <c:v>7.4</c:v>
                </c:pt>
                <c:pt idx="28">
                  <c:v>7.6</c:v>
                </c:pt>
                <c:pt idx="29">
                  <c:v>7.8</c:v>
                </c:pt>
                <c:pt idx="30">
                  <c:v>7.7</c:v>
                </c:pt>
                <c:pt idx="31">
                  <c:v>7.6</c:v>
                </c:pt>
                <c:pt idx="32">
                  <c:v>7.6</c:v>
                </c:pt>
                <c:pt idx="33">
                  <c:v>7.3</c:v>
                </c:pt>
                <c:pt idx="34">
                  <c:v>7.4</c:v>
                </c:pt>
                <c:pt idx="35">
                  <c:v>7.4</c:v>
                </c:pt>
                <c:pt idx="36">
                  <c:v>7.3</c:v>
                </c:pt>
                <c:pt idx="37">
                  <c:v>7.1</c:v>
                </c:pt>
                <c:pt idx="38">
                  <c:v>7</c:v>
                </c:pt>
                <c:pt idx="39">
                  <c:v>7.1</c:v>
                </c:pt>
                <c:pt idx="40">
                  <c:v>7.1</c:v>
                </c:pt>
                <c:pt idx="41">
                  <c:v>7</c:v>
                </c:pt>
                <c:pt idx="42">
                  <c:v>6.9</c:v>
                </c:pt>
                <c:pt idx="43">
                  <c:v>6.8</c:v>
                </c:pt>
                <c:pt idx="44">
                  <c:v>6.7</c:v>
                </c:pt>
                <c:pt idx="45">
                  <c:v>6.8</c:v>
                </c:pt>
                <c:pt idx="46">
                  <c:v>6.6</c:v>
                </c:pt>
                <c:pt idx="47">
                  <c:v>6.5</c:v>
                </c:pt>
                <c:pt idx="48">
                  <c:v>6.6</c:v>
                </c:pt>
                <c:pt idx="49">
                  <c:v>6.6</c:v>
                </c:pt>
                <c:pt idx="50">
                  <c:v>6.5</c:v>
                </c:pt>
                <c:pt idx="51">
                  <c:v>6.4</c:v>
                </c:pt>
                <c:pt idx="52">
                  <c:v>6.1</c:v>
                </c:pt>
                <c:pt idx="53">
                  <c:v>6.1</c:v>
                </c:pt>
                <c:pt idx="54">
                  <c:v>6.1</c:v>
                </c:pt>
                <c:pt idx="55">
                  <c:v>6</c:v>
                </c:pt>
                <c:pt idx="56">
                  <c:v>5.9</c:v>
                </c:pt>
                <c:pt idx="57">
                  <c:v>5.8</c:v>
                </c:pt>
                <c:pt idx="58">
                  <c:v>5.6</c:v>
                </c:pt>
                <c:pt idx="59">
                  <c:v>5.5</c:v>
                </c:pt>
                <c:pt idx="60">
                  <c:v>5.6</c:v>
                </c:pt>
                <c:pt idx="61">
                  <c:v>5.4</c:v>
                </c:pt>
                <c:pt idx="62">
                  <c:v>5.4</c:v>
                </c:pt>
                <c:pt idx="63">
                  <c:v>5.8</c:v>
                </c:pt>
                <c:pt idx="64">
                  <c:v>5.6</c:v>
                </c:pt>
                <c:pt idx="65">
                  <c:v>5.6</c:v>
                </c:pt>
                <c:pt idx="66">
                  <c:v>5.7</c:v>
                </c:pt>
                <c:pt idx="67">
                  <c:v>5.7</c:v>
                </c:pt>
                <c:pt idx="68">
                  <c:v>5.6</c:v>
                </c:pt>
                <c:pt idx="69">
                  <c:v>5.5</c:v>
                </c:pt>
                <c:pt idx="70">
                  <c:v>5.6</c:v>
                </c:pt>
                <c:pt idx="71">
                  <c:v>5.6</c:v>
                </c:pt>
                <c:pt idx="72">
                  <c:v>5.6</c:v>
                </c:pt>
                <c:pt idx="73">
                  <c:v>5.5</c:v>
                </c:pt>
                <c:pt idx="74">
                  <c:v>5.5</c:v>
                </c:pt>
                <c:pt idx="75">
                  <c:v>5.6</c:v>
                </c:pt>
                <c:pt idx="76">
                  <c:v>5.6</c:v>
                </c:pt>
                <c:pt idx="77">
                  <c:v>5.3</c:v>
                </c:pt>
                <c:pt idx="78">
                  <c:v>5.5</c:v>
                </c:pt>
                <c:pt idx="79">
                  <c:v>5.0999999999999996</c:v>
                </c:pt>
                <c:pt idx="80">
                  <c:v>5.2</c:v>
                </c:pt>
                <c:pt idx="81">
                  <c:v>5.2</c:v>
                </c:pt>
                <c:pt idx="82">
                  <c:v>5.4</c:v>
                </c:pt>
                <c:pt idx="83">
                  <c:v>5.4</c:v>
                </c:pt>
                <c:pt idx="84">
                  <c:v>5.3</c:v>
                </c:pt>
                <c:pt idx="85">
                  <c:v>5.2</c:v>
                </c:pt>
                <c:pt idx="86">
                  <c:v>5.2</c:v>
                </c:pt>
                <c:pt idx="87">
                  <c:v>5.0999999999999996</c:v>
                </c:pt>
                <c:pt idx="88">
                  <c:v>4.9000000000000004</c:v>
                </c:pt>
                <c:pt idx="89">
                  <c:v>5</c:v>
                </c:pt>
                <c:pt idx="90">
                  <c:v>4.9000000000000004</c:v>
                </c:pt>
                <c:pt idx="91">
                  <c:v>4.8</c:v>
                </c:pt>
                <c:pt idx="92">
                  <c:v>4.9000000000000004</c:v>
                </c:pt>
                <c:pt idx="93">
                  <c:v>4.7</c:v>
                </c:pt>
                <c:pt idx="94">
                  <c:v>4.5999999999999996</c:v>
                </c:pt>
                <c:pt idx="95">
                  <c:v>4.7</c:v>
                </c:pt>
                <c:pt idx="96">
                  <c:v>4.5999999999999996</c:v>
                </c:pt>
                <c:pt idx="97">
                  <c:v>4.5999999999999996</c:v>
                </c:pt>
                <c:pt idx="98">
                  <c:v>4.7</c:v>
                </c:pt>
                <c:pt idx="99">
                  <c:v>4.3</c:v>
                </c:pt>
                <c:pt idx="100">
                  <c:v>4.4000000000000004</c:v>
                </c:pt>
                <c:pt idx="101">
                  <c:v>4.5</c:v>
                </c:pt>
                <c:pt idx="102">
                  <c:v>4.5</c:v>
                </c:pt>
                <c:pt idx="103">
                  <c:v>4.5</c:v>
                </c:pt>
                <c:pt idx="104">
                  <c:v>4.5999999999999996</c:v>
                </c:pt>
                <c:pt idx="105">
                  <c:v>4.5</c:v>
                </c:pt>
                <c:pt idx="106">
                  <c:v>4.4000000000000004</c:v>
                </c:pt>
                <c:pt idx="107">
                  <c:v>4.4000000000000004</c:v>
                </c:pt>
                <c:pt idx="108">
                  <c:v>4.3</c:v>
                </c:pt>
                <c:pt idx="109">
                  <c:v>4.4000000000000004</c:v>
                </c:pt>
                <c:pt idx="110">
                  <c:v>4.2</c:v>
                </c:pt>
                <c:pt idx="111">
                  <c:v>4.3</c:v>
                </c:pt>
                <c:pt idx="112">
                  <c:v>4.2</c:v>
                </c:pt>
                <c:pt idx="113">
                  <c:v>4.3</c:v>
                </c:pt>
                <c:pt idx="114">
                  <c:v>4.3</c:v>
                </c:pt>
                <c:pt idx="115">
                  <c:v>4.2</c:v>
                </c:pt>
                <c:pt idx="116">
                  <c:v>4.2</c:v>
                </c:pt>
                <c:pt idx="117">
                  <c:v>4.0999999999999996</c:v>
                </c:pt>
                <c:pt idx="118">
                  <c:v>4.0999999999999996</c:v>
                </c:pt>
                <c:pt idx="119">
                  <c:v>4</c:v>
                </c:pt>
                <c:pt idx="120">
                  <c:v>4</c:v>
                </c:pt>
                <c:pt idx="121">
                  <c:v>4.0999999999999996</c:v>
                </c:pt>
                <c:pt idx="122">
                  <c:v>4</c:v>
                </c:pt>
                <c:pt idx="123">
                  <c:v>3.8</c:v>
                </c:pt>
                <c:pt idx="124">
                  <c:v>4</c:v>
                </c:pt>
                <c:pt idx="125">
                  <c:v>4</c:v>
                </c:pt>
                <c:pt idx="126">
                  <c:v>4</c:v>
                </c:pt>
                <c:pt idx="127">
                  <c:v>4.0999999999999996</c:v>
                </c:pt>
                <c:pt idx="128">
                  <c:v>3.9</c:v>
                </c:pt>
                <c:pt idx="129">
                  <c:v>3.9</c:v>
                </c:pt>
                <c:pt idx="130">
                  <c:v>3.9</c:v>
                </c:pt>
                <c:pt idx="131">
                  <c:v>3.9</c:v>
                </c:pt>
                <c:pt idx="132">
                  <c:v>4.2</c:v>
                </c:pt>
                <c:pt idx="133">
                  <c:v>4.2</c:v>
                </c:pt>
                <c:pt idx="134">
                  <c:v>4.3</c:v>
                </c:pt>
                <c:pt idx="135">
                  <c:v>4.4000000000000004</c:v>
                </c:pt>
                <c:pt idx="136">
                  <c:v>4.3</c:v>
                </c:pt>
                <c:pt idx="137">
                  <c:v>4.5</c:v>
                </c:pt>
                <c:pt idx="138">
                  <c:v>4.5999999999999996</c:v>
                </c:pt>
                <c:pt idx="139">
                  <c:v>4.9000000000000004</c:v>
                </c:pt>
                <c:pt idx="140">
                  <c:v>5</c:v>
                </c:pt>
                <c:pt idx="141">
                  <c:v>5.3</c:v>
                </c:pt>
                <c:pt idx="142">
                  <c:v>5.5</c:v>
                </c:pt>
                <c:pt idx="143">
                  <c:v>5.7</c:v>
                </c:pt>
                <c:pt idx="144">
                  <c:v>5.7</c:v>
                </c:pt>
                <c:pt idx="145">
                  <c:v>5.7</c:v>
                </c:pt>
                <c:pt idx="146">
                  <c:v>5.7</c:v>
                </c:pt>
                <c:pt idx="147">
                  <c:v>5.9</c:v>
                </c:pt>
                <c:pt idx="148">
                  <c:v>5.8</c:v>
                </c:pt>
                <c:pt idx="149">
                  <c:v>5.8</c:v>
                </c:pt>
                <c:pt idx="150">
                  <c:v>5.8</c:v>
                </c:pt>
                <c:pt idx="151">
                  <c:v>5.7</c:v>
                </c:pt>
                <c:pt idx="152">
                  <c:v>5.7</c:v>
                </c:pt>
                <c:pt idx="153">
                  <c:v>5.7</c:v>
                </c:pt>
                <c:pt idx="154">
                  <c:v>5.9</c:v>
                </c:pt>
                <c:pt idx="155">
                  <c:v>6</c:v>
                </c:pt>
                <c:pt idx="156">
                  <c:v>5.8</c:v>
                </c:pt>
                <c:pt idx="157">
                  <c:v>5.9</c:v>
                </c:pt>
                <c:pt idx="158">
                  <c:v>5.9</c:v>
                </c:pt>
                <c:pt idx="159">
                  <c:v>6</c:v>
                </c:pt>
                <c:pt idx="160">
                  <c:v>6.1</c:v>
                </c:pt>
                <c:pt idx="161">
                  <c:v>6.3</c:v>
                </c:pt>
                <c:pt idx="162">
                  <c:v>6.2</c:v>
                </c:pt>
                <c:pt idx="163">
                  <c:v>6.1</c:v>
                </c:pt>
                <c:pt idx="164">
                  <c:v>6.1</c:v>
                </c:pt>
                <c:pt idx="165">
                  <c:v>6</c:v>
                </c:pt>
                <c:pt idx="166">
                  <c:v>5.8</c:v>
                </c:pt>
                <c:pt idx="167">
                  <c:v>5.7</c:v>
                </c:pt>
                <c:pt idx="168">
                  <c:v>5.7</c:v>
                </c:pt>
                <c:pt idx="169">
                  <c:v>5.6</c:v>
                </c:pt>
                <c:pt idx="170">
                  <c:v>5.8</c:v>
                </c:pt>
                <c:pt idx="171">
                  <c:v>5.6</c:v>
                </c:pt>
                <c:pt idx="172">
                  <c:v>5.6</c:v>
                </c:pt>
                <c:pt idx="173">
                  <c:v>5.6</c:v>
                </c:pt>
                <c:pt idx="174">
                  <c:v>5.5</c:v>
                </c:pt>
                <c:pt idx="175">
                  <c:v>5.4</c:v>
                </c:pt>
                <c:pt idx="176">
                  <c:v>5.4</c:v>
                </c:pt>
                <c:pt idx="177">
                  <c:v>5.5</c:v>
                </c:pt>
                <c:pt idx="178">
                  <c:v>5.4</c:v>
                </c:pt>
                <c:pt idx="179">
                  <c:v>5.4</c:v>
                </c:pt>
                <c:pt idx="180">
                  <c:v>5.3</c:v>
                </c:pt>
                <c:pt idx="181">
                  <c:v>5.4</c:v>
                </c:pt>
                <c:pt idx="182">
                  <c:v>5.2</c:v>
                </c:pt>
                <c:pt idx="183">
                  <c:v>5.2</c:v>
                </c:pt>
                <c:pt idx="184">
                  <c:v>5.0999999999999996</c:v>
                </c:pt>
                <c:pt idx="185">
                  <c:v>5</c:v>
                </c:pt>
                <c:pt idx="186">
                  <c:v>5</c:v>
                </c:pt>
                <c:pt idx="187">
                  <c:v>4.9000000000000004</c:v>
                </c:pt>
                <c:pt idx="188">
                  <c:v>5</c:v>
                </c:pt>
                <c:pt idx="189">
                  <c:v>5</c:v>
                </c:pt>
                <c:pt idx="190">
                  <c:v>5</c:v>
                </c:pt>
                <c:pt idx="191">
                  <c:v>4.9000000000000004</c:v>
                </c:pt>
                <c:pt idx="192">
                  <c:v>4.7</c:v>
                </c:pt>
                <c:pt idx="193">
                  <c:v>4.8</c:v>
                </c:pt>
                <c:pt idx="194">
                  <c:v>4.7</c:v>
                </c:pt>
                <c:pt idx="195">
                  <c:v>4.7</c:v>
                </c:pt>
                <c:pt idx="196">
                  <c:v>4.5999999999999996</c:v>
                </c:pt>
                <c:pt idx="197">
                  <c:v>4.5999999999999996</c:v>
                </c:pt>
                <c:pt idx="198">
                  <c:v>4.7</c:v>
                </c:pt>
                <c:pt idx="199">
                  <c:v>4.7</c:v>
                </c:pt>
                <c:pt idx="200">
                  <c:v>4.5</c:v>
                </c:pt>
                <c:pt idx="201">
                  <c:v>4.4000000000000004</c:v>
                </c:pt>
                <c:pt idx="202">
                  <c:v>4.5</c:v>
                </c:pt>
                <c:pt idx="203">
                  <c:v>4.4000000000000004</c:v>
                </c:pt>
                <c:pt idx="204">
                  <c:v>4.5999999999999996</c:v>
                </c:pt>
                <c:pt idx="205">
                  <c:v>4.5</c:v>
                </c:pt>
                <c:pt idx="206">
                  <c:v>4.4000000000000004</c:v>
                </c:pt>
                <c:pt idx="207">
                  <c:v>4.5</c:v>
                </c:pt>
                <c:pt idx="208">
                  <c:v>4.4000000000000004</c:v>
                </c:pt>
                <c:pt idx="209">
                  <c:v>4.5999999999999996</c:v>
                </c:pt>
                <c:pt idx="210">
                  <c:v>4.7</c:v>
                </c:pt>
                <c:pt idx="211">
                  <c:v>4.5999999999999996</c:v>
                </c:pt>
                <c:pt idx="212">
                  <c:v>4.7</c:v>
                </c:pt>
                <c:pt idx="213">
                  <c:v>4.7</c:v>
                </c:pt>
                <c:pt idx="214">
                  <c:v>4.7</c:v>
                </c:pt>
                <c:pt idx="215">
                  <c:v>5</c:v>
                </c:pt>
                <c:pt idx="216">
                  <c:v>5</c:v>
                </c:pt>
                <c:pt idx="217">
                  <c:v>4.9000000000000004</c:v>
                </c:pt>
                <c:pt idx="218">
                  <c:v>5.0999999999999996</c:v>
                </c:pt>
                <c:pt idx="219">
                  <c:v>5</c:v>
                </c:pt>
                <c:pt idx="220">
                  <c:v>5.4</c:v>
                </c:pt>
                <c:pt idx="221">
                  <c:v>5.6</c:v>
                </c:pt>
                <c:pt idx="222">
                  <c:v>5.8</c:v>
                </c:pt>
                <c:pt idx="223">
                  <c:v>6.1</c:v>
                </c:pt>
                <c:pt idx="224">
                  <c:v>6.1</c:v>
                </c:pt>
                <c:pt idx="225">
                  <c:v>6.5</c:v>
                </c:pt>
                <c:pt idx="226">
                  <c:v>6.8</c:v>
                </c:pt>
                <c:pt idx="227">
                  <c:v>7.3</c:v>
                </c:pt>
                <c:pt idx="228">
                  <c:v>7.8</c:v>
                </c:pt>
                <c:pt idx="229">
                  <c:v>8.3000000000000007</c:v>
                </c:pt>
                <c:pt idx="230">
                  <c:v>8.6999999999999993</c:v>
                </c:pt>
                <c:pt idx="231">
                  <c:v>9</c:v>
                </c:pt>
                <c:pt idx="232">
                  <c:v>9.4</c:v>
                </c:pt>
                <c:pt idx="233">
                  <c:v>9.5</c:v>
                </c:pt>
                <c:pt idx="234">
                  <c:v>9.5</c:v>
                </c:pt>
                <c:pt idx="235">
                  <c:v>9.6</c:v>
                </c:pt>
                <c:pt idx="236">
                  <c:v>9.8000000000000007</c:v>
                </c:pt>
                <c:pt idx="237">
                  <c:v>10</c:v>
                </c:pt>
                <c:pt idx="238">
                  <c:v>9.9</c:v>
                </c:pt>
                <c:pt idx="239">
                  <c:v>9.9</c:v>
                </c:pt>
                <c:pt idx="240">
                  <c:v>9.8000000000000007</c:v>
                </c:pt>
                <c:pt idx="241">
                  <c:v>9.8000000000000007</c:v>
                </c:pt>
                <c:pt idx="242">
                  <c:v>9.9</c:v>
                </c:pt>
                <c:pt idx="243">
                  <c:v>9.9</c:v>
                </c:pt>
                <c:pt idx="244">
                  <c:v>9.6</c:v>
                </c:pt>
                <c:pt idx="245">
                  <c:v>9.4</c:v>
                </c:pt>
                <c:pt idx="246">
                  <c:v>9.5</c:v>
                </c:pt>
                <c:pt idx="247">
                  <c:v>9.5</c:v>
                </c:pt>
                <c:pt idx="248">
                  <c:v>9.5</c:v>
                </c:pt>
                <c:pt idx="249">
                  <c:v>9.5</c:v>
                </c:pt>
                <c:pt idx="250">
                  <c:v>9.8000000000000007</c:v>
                </c:pt>
                <c:pt idx="251">
                  <c:v>9.3000000000000007</c:v>
                </c:pt>
                <c:pt idx="252">
                  <c:v>9.1</c:v>
                </c:pt>
                <c:pt idx="253">
                  <c:v>9</c:v>
                </c:pt>
                <c:pt idx="254">
                  <c:v>8.9</c:v>
                </c:pt>
                <c:pt idx="255">
                  <c:v>9</c:v>
                </c:pt>
                <c:pt idx="256">
                  <c:v>9</c:v>
                </c:pt>
                <c:pt idx="257">
                  <c:v>9.1</c:v>
                </c:pt>
                <c:pt idx="258">
                  <c:v>9</c:v>
                </c:pt>
                <c:pt idx="259">
                  <c:v>9</c:v>
                </c:pt>
                <c:pt idx="260">
                  <c:v>9</c:v>
                </c:pt>
                <c:pt idx="261">
                  <c:v>8.9</c:v>
                </c:pt>
                <c:pt idx="262">
                  <c:v>8.6</c:v>
                </c:pt>
                <c:pt idx="263">
                  <c:v>8.5</c:v>
                </c:pt>
                <c:pt idx="264">
                  <c:v>8.3000000000000007</c:v>
                </c:pt>
                <c:pt idx="265">
                  <c:v>8.3000000000000007</c:v>
                </c:pt>
                <c:pt idx="266">
                  <c:v>8.1999999999999993</c:v>
                </c:pt>
                <c:pt idx="267">
                  <c:v>8.1</c:v>
                </c:pt>
                <c:pt idx="268">
                  <c:v>8.1999999999999993</c:v>
                </c:pt>
                <c:pt idx="269">
                  <c:v>8.1999999999999993</c:v>
                </c:pt>
                <c:pt idx="270">
                  <c:v>8.1999999999999993</c:v>
                </c:pt>
                <c:pt idx="271">
                  <c:v>8.1</c:v>
                </c:pt>
                <c:pt idx="272">
                  <c:v>7.8</c:v>
                </c:pt>
                <c:pt idx="273">
                  <c:v>7.9</c:v>
                </c:pt>
                <c:pt idx="274">
                  <c:v>7.8</c:v>
                </c:pt>
                <c:pt idx="275">
                  <c:v>7.8</c:v>
                </c:pt>
                <c:pt idx="276">
                  <c:v>7.9</c:v>
                </c:pt>
                <c:pt idx="277">
                  <c:v>7.7</c:v>
                </c:pt>
                <c:pt idx="278">
                  <c:v>7.6</c:v>
                </c:pt>
                <c:pt idx="279">
                  <c:v>7.5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0573440"/>
        <c:axId val="70669440"/>
      </c:scatterChart>
      <c:valAx>
        <c:axId val="70573440"/>
        <c:scaling>
          <c:orientation val="minMax"/>
          <c:max val="41290"/>
          <c:min val="32886"/>
        </c:scaling>
        <c:delete val="0"/>
        <c:axPos val="b"/>
        <c:numFmt formatCode="yyyy" sourceLinked="0"/>
        <c:majorTickMark val="out"/>
        <c:minorTickMark val="none"/>
        <c:tickLblPos val="nextTo"/>
        <c:crossAx val="70669440"/>
        <c:crosses val="autoZero"/>
        <c:crossBetween val="midCat"/>
        <c:majorUnit val="1827"/>
        <c:minorUnit val="9"/>
      </c:valAx>
      <c:valAx>
        <c:axId val="70669440"/>
        <c:scaling>
          <c:orientation val="minMax"/>
          <c:min val="0"/>
        </c:scaling>
        <c:delete val="0"/>
        <c:axPos val="l"/>
        <c:numFmt formatCode="0" sourceLinked="0"/>
        <c:majorTickMark val="out"/>
        <c:minorTickMark val="none"/>
        <c:tickLblPos val="nextTo"/>
        <c:crossAx val="70573440"/>
        <c:crosses val="autoZero"/>
        <c:crossBetween val="midCat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24464209896557049"/>
          <c:y val="4.4144624779045474E-2"/>
          <c:w val="0.67294375559376918"/>
          <c:h val="0.82369832342385774"/>
        </c:manualLayout>
      </c:layout>
      <c:scatterChart>
        <c:scatterStyle val="lineMarker"/>
        <c:varyColors val="0"/>
        <c:ser>
          <c:idx val="0"/>
          <c:order val="0"/>
          <c:spPr>
            <a:ln w="28575">
              <a:solidFill>
                <a:schemeClr val="tx1"/>
              </a:solidFill>
            </a:ln>
          </c:spPr>
          <c:marker>
            <c:symbol val="none"/>
          </c:marker>
          <c:xVal>
            <c:numRef>
              <c:f>Sheet1!$A$10:$A$397</c:f>
              <c:numCache>
                <c:formatCode>yyyy\-mm\-dd</c:formatCode>
                <c:ptCount val="388"/>
                <c:pt idx="0" formatCode="General">
                  <c:v>29526</c:v>
                </c:pt>
                <c:pt idx="1">
                  <c:v>29556</c:v>
                </c:pt>
                <c:pt idx="2">
                  <c:v>29587</c:v>
                </c:pt>
                <c:pt idx="3">
                  <c:v>29618</c:v>
                </c:pt>
                <c:pt idx="4">
                  <c:v>29646</c:v>
                </c:pt>
                <c:pt idx="5">
                  <c:v>29677</c:v>
                </c:pt>
                <c:pt idx="6">
                  <c:v>29707</c:v>
                </c:pt>
                <c:pt idx="7">
                  <c:v>29738</c:v>
                </c:pt>
                <c:pt idx="8">
                  <c:v>29768</c:v>
                </c:pt>
                <c:pt idx="9">
                  <c:v>29799</c:v>
                </c:pt>
                <c:pt idx="10">
                  <c:v>29830</c:v>
                </c:pt>
                <c:pt idx="11">
                  <c:v>29860</c:v>
                </c:pt>
                <c:pt idx="12">
                  <c:v>29891</c:v>
                </c:pt>
                <c:pt idx="13">
                  <c:v>29921</c:v>
                </c:pt>
                <c:pt idx="14">
                  <c:v>29952</c:v>
                </c:pt>
                <c:pt idx="15">
                  <c:v>29983</c:v>
                </c:pt>
                <c:pt idx="16">
                  <c:v>30011</c:v>
                </c:pt>
                <c:pt idx="17">
                  <c:v>30042</c:v>
                </c:pt>
                <c:pt idx="18">
                  <c:v>30072</c:v>
                </c:pt>
                <c:pt idx="19">
                  <c:v>30103</c:v>
                </c:pt>
                <c:pt idx="20">
                  <c:v>30133</c:v>
                </c:pt>
                <c:pt idx="21">
                  <c:v>30164</c:v>
                </c:pt>
                <c:pt idx="22">
                  <c:v>30195</c:v>
                </c:pt>
                <c:pt idx="23">
                  <c:v>30225</c:v>
                </c:pt>
                <c:pt idx="24">
                  <c:v>30256</c:v>
                </c:pt>
                <c:pt idx="25">
                  <c:v>30286</c:v>
                </c:pt>
                <c:pt idx="26">
                  <c:v>30317</c:v>
                </c:pt>
                <c:pt idx="27">
                  <c:v>30348</c:v>
                </c:pt>
                <c:pt idx="28">
                  <c:v>30376</c:v>
                </c:pt>
                <c:pt idx="29">
                  <c:v>30407</c:v>
                </c:pt>
                <c:pt idx="30">
                  <c:v>30437</c:v>
                </c:pt>
                <c:pt idx="31">
                  <c:v>30468</c:v>
                </c:pt>
                <c:pt idx="32">
                  <c:v>30498</c:v>
                </c:pt>
                <c:pt idx="33">
                  <c:v>30529</c:v>
                </c:pt>
                <c:pt idx="34">
                  <c:v>30560</c:v>
                </c:pt>
                <c:pt idx="35">
                  <c:v>30590</c:v>
                </c:pt>
                <c:pt idx="36">
                  <c:v>30621</c:v>
                </c:pt>
                <c:pt idx="37">
                  <c:v>30651</c:v>
                </c:pt>
                <c:pt idx="38">
                  <c:v>30682</c:v>
                </c:pt>
                <c:pt idx="39">
                  <c:v>30713</c:v>
                </c:pt>
                <c:pt idx="40">
                  <c:v>30742</c:v>
                </c:pt>
                <c:pt idx="41">
                  <c:v>30773</c:v>
                </c:pt>
                <c:pt idx="42">
                  <c:v>30803</c:v>
                </c:pt>
                <c:pt idx="43">
                  <c:v>30834</c:v>
                </c:pt>
                <c:pt idx="44">
                  <c:v>30864</c:v>
                </c:pt>
                <c:pt idx="45">
                  <c:v>30895</c:v>
                </c:pt>
                <c:pt idx="46">
                  <c:v>30926</c:v>
                </c:pt>
                <c:pt idx="47">
                  <c:v>30956</c:v>
                </c:pt>
                <c:pt idx="48">
                  <c:v>30987</c:v>
                </c:pt>
                <c:pt idx="49">
                  <c:v>31017</c:v>
                </c:pt>
                <c:pt idx="50">
                  <c:v>31048</c:v>
                </c:pt>
                <c:pt idx="51">
                  <c:v>31079</c:v>
                </c:pt>
                <c:pt idx="52">
                  <c:v>31107</c:v>
                </c:pt>
                <c:pt idx="53">
                  <c:v>31138</c:v>
                </c:pt>
                <c:pt idx="54">
                  <c:v>31168</c:v>
                </c:pt>
                <c:pt idx="55">
                  <c:v>31199</c:v>
                </c:pt>
                <c:pt idx="56">
                  <c:v>31229</c:v>
                </c:pt>
                <c:pt idx="57">
                  <c:v>31260</c:v>
                </c:pt>
                <c:pt idx="58">
                  <c:v>31291</c:v>
                </c:pt>
                <c:pt idx="59">
                  <c:v>31321</c:v>
                </c:pt>
                <c:pt idx="60">
                  <c:v>31352</c:v>
                </c:pt>
                <c:pt idx="61">
                  <c:v>31382</c:v>
                </c:pt>
                <c:pt idx="62">
                  <c:v>31413</c:v>
                </c:pt>
                <c:pt idx="63">
                  <c:v>31444</c:v>
                </c:pt>
                <c:pt idx="64">
                  <c:v>31472</c:v>
                </c:pt>
                <c:pt idx="65">
                  <c:v>31503</c:v>
                </c:pt>
                <c:pt idx="66">
                  <c:v>31533</c:v>
                </c:pt>
                <c:pt idx="67">
                  <c:v>31564</c:v>
                </c:pt>
                <c:pt idx="68">
                  <c:v>31594</c:v>
                </c:pt>
                <c:pt idx="69">
                  <c:v>31625</c:v>
                </c:pt>
                <c:pt idx="70">
                  <c:v>31656</c:v>
                </c:pt>
                <c:pt idx="71">
                  <c:v>31686</c:v>
                </c:pt>
                <c:pt idx="72">
                  <c:v>31717</c:v>
                </c:pt>
                <c:pt idx="73">
                  <c:v>31747</c:v>
                </c:pt>
                <c:pt idx="74">
                  <c:v>31778</c:v>
                </c:pt>
                <c:pt idx="75">
                  <c:v>31809</c:v>
                </c:pt>
                <c:pt idx="76">
                  <c:v>31837</c:v>
                </c:pt>
                <c:pt idx="77">
                  <c:v>31868</c:v>
                </c:pt>
                <c:pt idx="78">
                  <c:v>31898</c:v>
                </c:pt>
                <c:pt idx="79">
                  <c:v>31929</c:v>
                </c:pt>
                <c:pt idx="80">
                  <c:v>31959</c:v>
                </c:pt>
                <c:pt idx="81">
                  <c:v>31990</c:v>
                </c:pt>
                <c:pt idx="82">
                  <c:v>32021</c:v>
                </c:pt>
                <c:pt idx="83">
                  <c:v>32051</c:v>
                </c:pt>
                <c:pt idx="84">
                  <c:v>32082</c:v>
                </c:pt>
                <c:pt idx="85">
                  <c:v>32112</c:v>
                </c:pt>
                <c:pt idx="86">
                  <c:v>32143</c:v>
                </c:pt>
                <c:pt idx="87">
                  <c:v>32174</c:v>
                </c:pt>
                <c:pt idx="88">
                  <c:v>32203</c:v>
                </c:pt>
                <c:pt idx="89">
                  <c:v>32234</c:v>
                </c:pt>
                <c:pt idx="90">
                  <c:v>32264</c:v>
                </c:pt>
                <c:pt idx="91">
                  <c:v>32295</c:v>
                </c:pt>
                <c:pt idx="92">
                  <c:v>32325</c:v>
                </c:pt>
                <c:pt idx="93">
                  <c:v>32356</c:v>
                </c:pt>
                <c:pt idx="94">
                  <c:v>32387</c:v>
                </c:pt>
                <c:pt idx="95">
                  <c:v>32417</c:v>
                </c:pt>
                <c:pt idx="96">
                  <c:v>32448</c:v>
                </c:pt>
                <c:pt idx="97">
                  <c:v>32478</c:v>
                </c:pt>
                <c:pt idx="98">
                  <c:v>32509</c:v>
                </c:pt>
                <c:pt idx="99">
                  <c:v>32540</c:v>
                </c:pt>
                <c:pt idx="100">
                  <c:v>32568</c:v>
                </c:pt>
                <c:pt idx="101">
                  <c:v>32599</c:v>
                </c:pt>
                <c:pt idx="102">
                  <c:v>32629</c:v>
                </c:pt>
                <c:pt idx="103">
                  <c:v>32660</c:v>
                </c:pt>
                <c:pt idx="104">
                  <c:v>32690</c:v>
                </c:pt>
                <c:pt idx="105">
                  <c:v>32721</c:v>
                </c:pt>
                <c:pt idx="106">
                  <c:v>32752</c:v>
                </c:pt>
                <c:pt idx="107">
                  <c:v>32782</c:v>
                </c:pt>
                <c:pt idx="108">
                  <c:v>32813</c:v>
                </c:pt>
                <c:pt idx="109">
                  <c:v>32843</c:v>
                </c:pt>
                <c:pt idx="110">
                  <c:v>32874</c:v>
                </c:pt>
                <c:pt idx="111">
                  <c:v>32905</c:v>
                </c:pt>
                <c:pt idx="112">
                  <c:v>32933</c:v>
                </c:pt>
                <c:pt idx="113">
                  <c:v>32964</c:v>
                </c:pt>
                <c:pt idx="114">
                  <c:v>32994</c:v>
                </c:pt>
                <c:pt idx="115">
                  <c:v>33025</c:v>
                </c:pt>
                <c:pt idx="116">
                  <c:v>33055</c:v>
                </c:pt>
                <c:pt idx="117">
                  <c:v>33086</c:v>
                </c:pt>
                <c:pt idx="118">
                  <c:v>33117</c:v>
                </c:pt>
                <c:pt idx="119">
                  <c:v>33147</c:v>
                </c:pt>
                <c:pt idx="120">
                  <c:v>33178</c:v>
                </c:pt>
                <c:pt idx="121">
                  <c:v>33208</c:v>
                </c:pt>
                <c:pt idx="122">
                  <c:v>33239</c:v>
                </c:pt>
                <c:pt idx="123">
                  <c:v>33270</c:v>
                </c:pt>
                <c:pt idx="124">
                  <c:v>33298</c:v>
                </c:pt>
                <c:pt idx="125">
                  <c:v>33329</c:v>
                </c:pt>
                <c:pt idx="126">
                  <c:v>33359</c:v>
                </c:pt>
                <c:pt idx="127">
                  <c:v>33390</c:v>
                </c:pt>
                <c:pt idx="128">
                  <c:v>33420</c:v>
                </c:pt>
                <c:pt idx="129">
                  <c:v>33451</c:v>
                </c:pt>
                <c:pt idx="130">
                  <c:v>33482</c:v>
                </c:pt>
                <c:pt idx="131">
                  <c:v>33512</c:v>
                </c:pt>
                <c:pt idx="132">
                  <c:v>33543</c:v>
                </c:pt>
                <c:pt idx="133">
                  <c:v>33573</c:v>
                </c:pt>
                <c:pt idx="134">
                  <c:v>33604</c:v>
                </c:pt>
                <c:pt idx="135">
                  <c:v>33635</c:v>
                </c:pt>
                <c:pt idx="136">
                  <c:v>33664</c:v>
                </c:pt>
                <c:pt idx="137">
                  <c:v>33695</c:v>
                </c:pt>
                <c:pt idx="138">
                  <c:v>33725</c:v>
                </c:pt>
                <c:pt idx="139">
                  <c:v>33756</c:v>
                </c:pt>
                <c:pt idx="140">
                  <c:v>33786</c:v>
                </c:pt>
                <c:pt idx="141">
                  <c:v>33817</c:v>
                </c:pt>
                <c:pt idx="142">
                  <c:v>33848</c:v>
                </c:pt>
                <c:pt idx="143">
                  <c:v>33878</c:v>
                </c:pt>
                <c:pt idx="144">
                  <c:v>33909</c:v>
                </c:pt>
                <c:pt idx="145">
                  <c:v>33939</c:v>
                </c:pt>
                <c:pt idx="146">
                  <c:v>33970</c:v>
                </c:pt>
                <c:pt idx="147">
                  <c:v>34001</c:v>
                </c:pt>
                <c:pt idx="148">
                  <c:v>34029</c:v>
                </c:pt>
                <c:pt idx="149">
                  <c:v>34060</c:v>
                </c:pt>
                <c:pt idx="150">
                  <c:v>34090</c:v>
                </c:pt>
                <c:pt idx="151">
                  <c:v>34121</c:v>
                </c:pt>
                <c:pt idx="152">
                  <c:v>34151</c:v>
                </c:pt>
                <c:pt idx="153">
                  <c:v>34182</c:v>
                </c:pt>
                <c:pt idx="154">
                  <c:v>34213</c:v>
                </c:pt>
                <c:pt idx="155">
                  <c:v>34243</c:v>
                </c:pt>
                <c:pt idx="156">
                  <c:v>34274</c:v>
                </c:pt>
                <c:pt idx="157">
                  <c:v>34304</c:v>
                </c:pt>
                <c:pt idx="158">
                  <c:v>34335</c:v>
                </c:pt>
                <c:pt idx="159">
                  <c:v>34366</c:v>
                </c:pt>
                <c:pt idx="160">
                  <c:v>34394</c:v>
                </c:pt>
                <c:pt idx="161">
                  <c:v>34425</c:v>
                </c:pt>
                <c:pt idx="162">
                  <c:v>34455</c:v>
                </c:pt>
                <c:pt idx="163">
                  <c:v>34486</c:v>
                </c:pt>
                <c:pt idx="164">
                  <c:v>34516</c:v>
                </c:pt>
                <c:pt idx="165">
                  <c:v>34547</c:v>
                </c:pt>
                <c:pt idx="166">
                  <c:v>34578</c:v>
                </c:pt>
                <c:pt idx="167">
                  <c:v>34608</c:v>
                </c:pt>
                <c:pt idx="168">
                  <c:v>34639</c:v>
                </c:pt>
                <c:pt idx="169">
                  <c:v>34669</c:v>
                </c:pt>
                <c:pt idx="170">
                  <c:v>34700</c:v>
                </c:pt>
                <c:pt idx="171">
                  <c:v>34731</c:v>
                </c:pt>
                <c:pt idx="172">
                  <c:v>34759</c:v>
                </c:pt>
                <c:pt idx="173">
                  <c:v>34790</c:v>
                </c:pt>
                <c:pt idx="174">
                  <c:v>34820</c:v>
                </c:pt>
                <c:pt idx="175">
                  <c:v>34851</c:v>
                </c:pt>
                <c:pt idx="176">
                  <c:v>34881</c:v>
                </c:pt>
                <c:pt idx="177">
                  <c:v>34912</c:v>
                </c:pt>
                <c:pt idx="178">
                  <c:v>34943</c:v>
                </c:pt>
                <c:pt idx="179">
                  <c:v>34973</c:v>
                </c:pt>
                <c:pt idx="180">
                  <c:v>35004</c:v>
                </c:pt>
                <c:pt idx="181">
                  <c:v>35034</c:v>
                </c:pt>
                <c:pt idx="182">
                  <c:v>35065</c:v>
                </c:pt>
                <c:pt idx="183">
                  <c:v>35096</c:v>
                </c:pt>
                <c:pt idx="184">
                  <c:v>35125</c:v>
                </c:pt>
                <c:pt idx="185">
                  <c:v>35156</c:v>
                </c:pt>
                <c:pt idx="186">
                  <c:v>35186</c:v>
                </c:pt>
                <c:pt idx="187">
                  <c:v>35217</c:v>
                </c:pt>
                <c:pt idx="188">
                  <c:v>35247</c:v>
                </c:pt>
                <c:pt idx="189">
                  <c:v>35278</c:v>
                </c:pt>
                <c:pt idx="190">
                  <c:v>35309</c:v>
                </c:pt>
                <c:pt idx="191">
                  <c:v>35339</c:v>
                </c:pt>
                <c:pt idx="192">
                  <c:v>35370</c:v>
                </c:pt>
                <c:pt idx="193">
                  <c:v>35400</c:v>
                </c:pt>
                <c:pt idx="194">
                  <c:v>35431</c:v>
                </c:pt>
                <c:pt idx="195">
                  <c:v>35462</c:v>
                </c:pt>
                <c:pt idx="196">
                  <c:v>35490</c:v>
                </c:pt>
                <c:pt idx="197">
                  <c:v>35521</c:v>
                </c:pt>
                <c:pt idx="198">
                  <c:v>35551</c:v>
                </c:pt>
                <c:pt idx="199">
                  <c:v>35582</c:v>
                </c:pt>
                <c:pt idx="200">
                  <c:v>35612</c:v>
                </c:pt>
                <c:pt idx="201">
                  <c:v>35643</c:v>
                </c:pt>
                <c:pt idx="202">
                  <c:v>35674</c:v>
                </c:pt>
                <c:pt idx="203">
                  <c:v>35704</c:v>
                </c:pt>
                <c:pt idx="204">
                  <c:v>35735</c:v>
                </c:pt>
                <c:pt idx="205">
                  <c:v>35765</c:v>
                </c:pt>
                <c:pt idx="206">
                  <c:v>35796</c:v>
                </c:pt>
                <c:pt idx="207">
                  <c:v>35827</c:v>
                </c:pt>
                <c:pt idx="208">
                  <c:v>35855</c:v>
                </c:pt>
                <c:pt idx="209">
                  <c:v>35886</c:v>
                </c:pt>
                <c:pt idx="210">
                  <c:v>35916</c:v>
                </c:pt>
                <c:pt idx="211">
                  <c:v>35947</c:v>
                </c:pt>
                <c:pt idx="212">
                  <c:v>35977</c:v>
                </c:pt>
                <c:pt idx="213">
                  <c:v>36008</c:v>
                </c:pt>
                <c:pt idx="214">
                  <c:v>36039</c:v>
                </c:pt>
                <c:pt idx="215">
                  <c:v>36069</c:v>
                </c:pt>
                <c:pt idx="216">
                  <c:v>36100</c:v>
                </c:pt>
                <c:pt idx="217">
                  <c:v>36130</c:v>
                </c:pt>
                <c:pt idx="218">
                  <c:v>36161</c:v>
                </c:pt>
                <c:pt idx="219">
                  <c:v>36192</c:v>
                </c:pt>
                <c:pt idx="220">
                  <c:v>36220</c:v>
                </c:pt>
                <c:pt idx="221">
                  <c:v>36251</c:v>
                </c:pt>
                <c:pt idx="222">
                  <c:v>36281</c:v>
                </c:pt>
                <c:pt idx="223">
                  <c:v>36312</c:v>
                </c:pt>
                <c:pt idx="224">
                  <c:v>36342</c:v>
                </c:pt>
                <c:pt idx="225">
                  <c:v>36373</c:v>
                </c:pt>
                <c:pt idx="226">
                  <c:v>36404</c:v>
                </c:pt>
                <c:pt idx="227">
                  <c:v>36434</c:v>
                </c:pt>
                <c:pt idx="228">
                  <c:v>36465</c:v>
                </c:pt>
                <c:pt idx="229">
                  <c:v>36495</c:v>
                </c:pt>
                <c:pt idx="230">
                  <c:v>36526</c:v>
                </c:pt>
                <c:pt idx="231">
                  <c:v>36557</c:v>
                </c:pt>
                <c:pt idx="232">
                  <c:v>36586</c:v>
                </c:pt>
                <c:pt idx="233">
                  <c:v>36617</c:v>
                </c:pt>
                <c:pt idx="234">
                  <c:v>36647</c:v>
                </c:pt>
                <c:pt idx="235">
                  <c:v>36678</c:v>
                </c:pt>
                <c:pt idx="236">
                  <c:v>36708</c:v>
                </c:pt>
                <c:pt idx="237">
                  <c:v>36739</c:v>
                </c:pt>
                <c:pt idx="238">
                  <c:v>36770</c:v>
                </c:pt>
                <c:pt idx="239">
                  <c:v>36800</c:v>
                </c:pt>
                <c:pt idx="240">
                  <c:v>36831</c:v>
                </c:pt>
                <c:pt idx="241">
                  <c:v>36861</c:v>
                </c:pt>
                <c:pt idx="242">
                  <c:v>36892</c:v>
                </c:pt>
                <c:pt idx="243">
                  <c:v>36923</c:v>
                </c:pt>
                <c:pt idx="244">
                  <c:v>36951</c:v>
                </c:pt>
                <c:pt idx="245">
                  <c:v>36982</c:v>
                </c:pt>
                <c:pt idx="246">
                  <c:v>37012</c:v>
                </c:pt>
                <c:pt idx="247">
                  <c:v>37043</c:v>
                </c:pt>
                <c:pt idx="248">
                  <c:v>37073</c:v>
                </c:pt>
                <c:pt idx="249">
                  <c:v>37104</c:v>
                </c:pt>
                <c:pt idx="250">
                  <c:v>37135</c:v>
                </c:pt>
                <c:pt idx="251">
                  <c:v>37165</c:v>
                </c:pt>
                <c:pt idx="252">
                  <c:v>37196</c:v>
                </c:pt>
                <c:pt idx="253">
                  <c:v>37226</c:v>
                </c:pt>
                <c:pt idx="254">
                  <c:v>37257</c:v>
                </c:pt>
                <c:pt idx="255">
                  <c:v>37288</c:v>
                </c:pt>
                <c:pt idx="256">
                  <c:v>37316</c:v>
                </c:pt>
                <c:pt idx="257">
                  <c:v>37347</c:v>
                </c:pt>
                <c:pt idx="258">
                  <c:v>37377</c:v>
                </c:pt>
                <c:pt idx="259">
                  <c:v>37408</c:v>
                </c:pt>
                <c:pt idx="260">
                  <c:v>37438</c:v>
                </c:pt>
                <c:pt idx="261">
                  <c:v>37469</c:v>
                </c:pt>
                <c:pt idx="262">
                  <c:v>37500</c:v>
                </c:pt>
                <c:pt idx="263">
                  <c:v>37530</c:v>
                </c:pt>
                <c:pt idx="264">
                  <c:v>37561</c:v>
                </c:pt>
                <c:pt idx="265">
                  <c:v>37591</c:v>
                </c:pt>
                <c:pt idx="266">
                  <c:v>37622</c:v>
                </c:pt>
                <c:pt idx="267">
                  <c:v>37653</c:v>
                </c:pt>
                <c:pt idx="268">
                  <c:v>37681</c:v>
                </c:pt>
                <c:pt idx="269">
                  <c:v>37712</c:v>
                </c:pt>
                <c:pt idx="270">
                  <c:v>37742</c:v>
                </c:pt>
                <c:pt idx="271">
                  <c:v>37773</c:v>
                </c:pt>
                <c:pt idx="272">
                  <c:v>37803</c:v>
                </c:pt>
                <c:pt idx="273">
                  <c:v>37834</c:v>
                </c:pt>
                <c:pt idx="274">
                  <c:v>37865</c:v>
                </c:pt>
                <c:pt idx="275">
                  <c:v>37895</c:v>
                </c:pt>
                <c:pt idx="276">
                  <c:v>37926</c:v>
                </c:pt>
                <c:pt idx="277">
                  <c:v>37956</c:v>
                </c:pt>
                <c:pt idx="278">
                  <c:v>37987</c:v>
                </c:pt>
                <c:pt idx="279">
                  <c:v>38018</c:v>
                </c:pt>
                <c:pt idx="280">
                  <c:v>38047</c:v>
                </c:pt>
                <c:pt idx="281">
                  <c:v>38078</c:v>
                </c:pt>
                <c:pt idx="282">
                  <c:v>38108</c:v>
                </c:pt>
                <c:pt idx="283">
                  <c:v>38139</c:v>
                </c:pt>
                <c:pt idx="284">
                  <c:v>38169</c:v>
                </c:pt>
                <c:pt idx="285">
                  <c:v>38200</c:v>
                </c:pt>
                <c:pt idx="286">
                  <c:v>38231</c:v>
                </c:pt>
                <c:pt idx="287">
                  <c:v>38261</c:v>
                </c:pt>
                <c:pt idx="288">
                  <c:v>38292</c:v>
                </c:pt>
                <c:pt idx="289">
                  <c:v>38322</c:v>
                </c:pt>
                <c:pt idx="290">
                  <c:v>38353</c:v>
                </c:pt>
                <c:pt idx="291">
                  <c:v>38384</c:v>
                </c:pt>
                <c:pt idx="292">
                  <c:v>38412</c:v>
                </c:pt>
                <c:pt idx="293">
                  <c:v>38443</c:v>
                </c:pt>
                <c:pt idx="294">
                  <c:v>38473</c:v>
                </c:pt>
                <c:pt idx="295">
                  <c:v>38504</c:v>
                </c:pt>
                <c:pt idx="296">
                  <c:v>38534</c:v>
                </c:pt>
                <c:pt idx="297">
                  <c:v>38565</c:v>
                </c:pt>
                <c:pt idx="298">
                  <c:v>38596</c:v>
                </c:pt>
                <c:pt idx="299">
                  <c:v>38626</c:v>
                </c:pt>
                <c:pt idx="300">
                  <c:v>38657</c:v>
                </c:pt>
                <c:pt idx="301">
                  <c:v>38687</c:v>
                </c:pt>
                <c:pt idx="302">
                  <c:v>38718</c:v>
                </c:pt>
                <c:pt idx="303">
                  <c:v>38749</c:v>
                </c:pt>
                <c:pt idx="304">
                  <c:v>38777</c:v>
                </c:pt>
                <c:pt idx="305">
                  <c:v>38808</c:v>
                </c:pt>
                <c:pt idx="306">
                  <c:v>38838</c:v>
                </c:pt>
                <c:pt idx="307">
                  <c:v>38869</c:v>
                </c:pt>
                <c:pt idx="308">
                  <c:v>38899</c:v>
                </c:pt>
                <c:pt idx="309">
                  <c:v>38930</c:v>
                </c:pt>
                <c:pt idx="310">
                  <c:v>38961</c:v>
                </c:pt>
                <c:pt idx="311">
                  <c:v>38991</c:v>
                </c:pt>
                <c:pt idx="312">
                  <c:v>39022</c:v>
                </c:pt>
                <c:pt idx="313">
                  <c:v>39052</c:v>
                </c:pt>
                <c:pt idx="314">
                  <c:v>39083</c:v>
                </c:pt>
                <c:pt idx="315">
                  <c:v>39114</c:v>
                </c:pt>
                <c:pt idx="316">
                  <c:v>39142</c:v>
                </c:pt>
                <c:pt idx="317">
                  <c:v>39173</c:v>
                </c:pt>
                <c:pt idx="318">
                  <c:v>39203</c:v>
                </c:pt>
                <c:pt idx="319">
                  <c:v>39234</c:v>
                </c:pt>
                <c:pt idx="320">
                  <c:v>39264</c:v>
                </c:pt>
                <c:pt idx="321">
                  <c:v>39295</c:v>
                </c:pt>
                <c:pt idx="322">
                  <c:v>39326</c:v>
                </c:pt>
                <c:pt idx="323">
                  <c:v>39356</c:v>
                </c:pt>
                <c:pt idx="324">
                  <c:v>39387</c:v>
                </c:pt>
                <c:pt idx="325">
                  <c:v>39417</c:v>
                </c:pt>
                <c:pt idx="326">
                  <c:v>39448</c:v>
                </c:pt>
                <c:pt idx="327">
                  <c:v>39479</c:v>
                </c:pt>
                <c:pt idx="328">
                  <c:v>39508</c:v>
                </c:pt>
                <c:pt idx="329">
                  <c:v>39539</c:v>
                </c:pt>
                <c:pt idx="330">
                  <c:v>39569</c:v>
                </c:pt>
                <c:pt idx="331">
                  <c:v>39600</c:v>
                </c:pt>
                <c:pt idx="332">
                  <c:v>39630</c:v>
                </c:pt>
                <c:pt idx="333">
                  <c:v>39661</c:v>
                </c:pt>
                <c:pt idx="334">
                  <c:v>39692</c:v>
                </c:pt>
                <c:pt idx="335">
                  <c:v>39722</c:v>
                </c:pt>
                <c:pt idx="336">
                  <c:v>39753</c:v>
                </c:pt>
                <c:pt idx="337">
                  <c:v>39783</c:v>
                </c:pt>
                <c:pt idx="338">
                  <c:v>39814</c:v>
                </c:pt>
                <c:pt idx="339">
                  <c:v>39845</c:v>
                </c:pt>
                <c:pt idx="340">
                  <c:v>39873</c:v>
                </c:pt>
                <c:pt idx="341">
                  <c:v>39904</c:v>
                </c:pt>
                <c:pt idx="342">
                  <c:v>39934</c:v>
                </c:pt>
                <c:pt idx="343">
                  <c:v>39965</c:v>
                </c:pt>
                <c:pt idx="344">
                  <c:v>39995</c:v>
                </c:pt>
                <c:pt idx="345">
                  <c:v>40026</c:v>
                </c:pt>
                <c:pt idx="346">
                  <c:v>40057</c:v>
                </c:pt>
                <c:pt idx="347">
                  <c:v>40087</c:v>
                </c:pt>
                <c:pt idx="348">
                  <c:v>40118</c:v>
                </c:pt>
                <c:pt idx="349">
                  <c:v>40148</c:v>
                </c:pt>
                <c:pt idx="350">
                  <c:v>40179</c:v>
                </c:pt>
                <c:pt idx="351">
                  <c:v>40210</c:v>
                </c:pt>
                <c:pt idx="352">
                  <c:v>40238</c:v>
                </c:pt>
                <c:pt idx="353">
                  <c:v>40269</c:v>
                </c:pt>
                <c:pt idx="354">
                  <c:v>40299</c:v>
                </c:pt>
                <c:pt idx="355">
                  <c:v>40330</c:v>
                </c:pt>
                <c:pt idx="356">
                  <c:v>40360</c:v>
                </c:pt>
                <c:pt idx="357">
                  <c:v>40391</c:v>
                </c:pt>
                <c:pt idx="358">
                  <c:v>40422</c:v>
                </c:pt>
                <c:pt idx="359">
                  <c:v>40452</c:v>
                </c:pt>
                <c:pt idx="360">
                  <c:v>40483</c:v>
                </c:pt>
                <c:pt idx="361">
                  <c:v>40513</c:v>
                </c:pt>
                <c:pt idx="362">
                  <c:v>40544</c:v>
                </c:pt>
                <c:pt idx="363">
                  <c:v>40575</c:v>
                </c:pt>
                <c:pt idx="364">
                  <c:v>40603</c:v>
                </c:pt>
                <c:pt idx="365">
                  <c:v>40634</c:v>
                </c:pt>
                <c:pt idx="366">
                  <c:v>40664</c:v>
                </c:pt>
                <c:pt idx="367">
                  <c:v>40695</c:v>
                </c:pt>
                <c:pt idx="368">
                  <c:v>40725</c:v>
                </c:pt>
                <c:pt idx="369">
                  <c:v>40756</c:v>
                </c:pt>
                <c:pt idx="370">
                  <c:v>40787</c:v>
                </c:pt>
                <c:pt idx="371">
                  <c:v>40817</c:v>
                </c:pt>
                <c:pt idx="372">
                  <c:v>40848</c:v>
                </c:pt>
                <c:pt idx="373">
                  <c:v>40878</c:v>
                </c:pt>
                <c:pt idx="374">
                  <c:v>40909</c:v>
                </c:pt>
                <c:pt idx="375">
                  <c:v>40940</c:v>
                </c:pt>
                <c:pt idx="376">
                  <c:v>40969</c:v>
                </c:pt>
                <c:pt idx="377">
                  <c:v>41000</c:v>
                </c:pt>
                <c:pt idx="378">
                  <c:v>41030</c:v>
                </c:pt>
                <c:pt idx="379">
                  <c:v>41061</c:v>
                </c:pt>
                <c:pt idx="380">
                  <c:v>41091</c:v>
                </c:pt>
                <c:pt idx="381">
                  <c:v>41122</c:v>
                </c:pt>
                <c:pt idx="382">
                  <c:v>41153</c:v>
                </c:pt>
                <c:pt idx="383">
                  <c:v>41183</c:v>
                </c:pt>
                <c:pt idx="384">
                  <c:v>41214</c:v>
                </c:pt>
                <c:pt idx="385">
                  <c:v>41244</c:v>
                </c:pt>
                <c:pt idx="386">
                  <c:v>41275</c:v>
                </c:pt>
                <c:pt idx="387">
                  <c:v>41306</c:v>
                </c:pt>
              </c:numCache>
            </c:numRef>
          </c:xVal>
          <c:yVal>
            <c:numRef>
              <c:f>Sheet1!$D$10:$D$397</c:f>
              <c:numCache>
                <c:formatCode>0.000</c:formatCode>
                <c:ptCount val="388"/>
                <c:pt idx="0">
                  <c:v>0.52100000000000002</c:v>
                </c:pt>
                <c:pt idx="1">
                  <c:v>0.51400000000000001</c:v>
                </c:pt>
                <c:pt idx="2">
                  <c:v>0.374</c:v>
                </c:pt>
                <c:pt idx="3">
                  <c:v>0.35</c:v>
                </c:pt>
                <c:pt idx="4">
                  <c:v>0.28000000000000003</c:v>
                </c:pt>
                <c:pt idx="5">
                  <c:v>0.16900000000000001</c:v>
                </c:pt>
                <c:pt idx="6">
                  <c:v>0.25700000000000001</c:v>
                </c:pt>
                <c:pt idx="7">
                  <c:v>0.33800000000000002</c:v>
                </c:pt>
                <c:pt idx="8">
                  <c:v>0.34</c:v>
                </c:pt>
                <c:pt idx="9">
                  <c:v>0.29199999999999998</c:v>
                </c:pt>
                <c:pt idx="10">
                  <c:v>0.41399999999999998</c:v>
                </c:pt>
                <c:pt idx="11">
                  <c:v>0.27800000000000002</c:v>
                </c:pt>
                <c:pt idx="12">
                  <c:v>0.34399999999999997</c:v>
                </c:pt>
                <c:pt idx="13">
                  <c:v>0.31900000000000001</c:v>
                </c:pt>
                <c:pt idx="14">
                  <c:v>0.41799999999999998</c:v>
                </c:pt>
                <c:pt idx="15">
                  <c:v>0.30399999999999999</c:v>
                </c:pt>
                <c:pt idx="16">
                  <c:v>0.36099999999999999</c:v>
                </c:pt>
                <c:pt idx="17">
                  <c:v>0.27300000000000002</c:v>
                </c:pt>
                <c:pt idx="18">
                  <c:v>0.35899999999999999</c:v>
                </c:pt>
                <c:pt idx="19">
                  <c:v>0.308</c:v>
                </c:pt>
                <c:pt idx="20">
                  <c:v>0.314</c:v>
                </c:pt>
                <c:pt idx="21">
                  <c:v>0.312</c:v>
                </c:pt>
                <c:pt idx="22">
                  <c:v>0.38400000000000001</c:v>
                </c:pt>
                <c:pt idx="23">
                  <c:v>0.40400000000000003</c:v>
                </c:pt>
                <c:pt idx="24">
                  <c:v>0.40200000000000002</c:v>
                </c:pt>
                <c:pt idx="25">
                  <c:v>0.5</c:v>
                </c:pt>
                <c:pt idx="26">
                  <c:v>0.54800000000000004</c:v>
                </c:pt>
                <c:pt idx="27">
                  <c:v>0.435</c:v>
                </c:pt>
                <c:pt idx="28">
                  <c:v>0.433</c:v>
                </c:pt>
                <c:pt idx="29">
                  <c:v>0.47599999999999998</c:v>
                </c:pt>
                <c:pt idx="30">
                  <c:v>0.44900000000000001</c:v>
                </c:pt>
                <c:pt idx="31">
                  <c:v>0.48</c:v>
                </c:pt>
                <c:pt idx="32">
                  <c:v>0.50700000000000001</c:v>
                </c:pt>
                <c:pt idx="33">
                  <c:v>0.44600000000000001</c:v>
                </c:pt>
                <c:pt idx="34">
                  <c:v>0.498</c:v>
                </c:pt>
                <c:pt idx="35">
                  <c:v>0.505</c:v>
                </c:pt>
                <c:pt idx="36">
                  <c:v>0.52900000000000003</c:v>
                </c:pt>
                <c:pt idx="37">
                  <c:v>0.56100000000000005</c:v>
                </c:pt>
                <c:pt idx="38">
                  <c:v>0.61299999999999999</c:v>
                </c:pt>
                <c:pt idx="39">
                  <c:v>0.90600000000000003</c:v>
                </c:pt>
                <c:pt idx="40">
                  <c:v>0.66800000000000004</c:v>
                </c:pt>
                <c:pt idx="41">
                  <c:v>0.47299999999999998</c:v>
                </c:pt>
                <c:pt idx="42">
                  <c:v>0.56999999999999995</c:v>
                </c:pt>
                <c:pt idx="43">
                  <c:v>0.76</c:v>
                </c:pt>
                <c:pt idx="44">
                  <c:v>0.63</c:v>
                </c:pt>
                <c:pt idx="45">
                  <c:v>0.68100000000000005</c:v>
                </c:pt>
                <c:pt idx="46">
                  <c:v>0.65</c:v>
                </c:pt>
                <c:pt idx="47">
                  <c:v>0.61799999999999999</c:v>
                </c:pt>
                <c:pt idx="48">
                  <c:v>0.69899999999999995</c:v>
                </c:pt>
                <c:pt idx="49">
                  <c:v>0.83499999999999996</c:v>
                </c:pt>
                <c:pt idx="50">
                  <c:v>0.74299999999999999</c:v>
                </c:pt>
                <c:pt idx="51">
                  <c:v>0.85</c:v>
                </c:pt>
                <c:pt idx="52">
                  <c:v>0.67500000000000004</c:v>
                </c:pt>
                <c:pt idx="53">
                  <c:v>0.73599999999999999</c:v>
                </c:pt>
                <c:pt idx="54">
                  <c:v>0.753</c:v>
                </c:pt>
                <c:pt idx="55">
                  <c:v>0.92300000000000004</c:v>
                </c:pt>
                <c:pt idx="56">
                  <c:v>0.84</c:v>
                </c:pt>
                <c:pt idx="57">
                  <c:v>0.83499999999999996</c:v>
                </c:pt>
                <c:pt idx="58">
                  <c:v>0.69799999999999995</c:v>
                </c:pt>
                <c:pt idx="59">
                  <c:v>0.745</c:v>
                </c:pt>
                <c:pt idx="60">
                  <c:v>0.91900000000000004</c:v>
                </c:pt>
                <c:pt idx="61">
                  <c:v>1.0640000000000001</c:v>
                </c:pt>
                <c:pt idx="62">
                  <c:v>1.083</c:v>
                </c:pt>
                <c:pt idx="63">
                  <c:v>1.014</c:v>
                </c:pt>
                <c:pt idx="64">
                  <c:v>0.88300000000000001</c:v>
                </c:pt>
                <c:pt idx="65">
                  <c:v>0.77300000000000002</c:v>
                </c:pt>
                <c:pt idx="66">
                  <c:v>0.879</c:v>
                </c:pt>
                <c:pt idx="67">
                  <c:v>0.92</c:v>
                </c:pt>
                <c:pt idx="68">
                  <c:v>0.873</c:v>
                </c:pt>
                <c:pt idx="69">
                  <c:v>0.74099999999999999</c:v>
                </c:pt>
                <c:pt idx="70">
                  <c:v>0.69</c:v>
                </c:pt>
                <c:pt idx="71">
                  <c:v>0.71799999999999997</c:v>
                </c:pt>
                <c:pt idx="72">
                  <c:v>0.90200000000000002</c:v>
                </c:pt>
                <c:pt idx="73">
                  <c:v>1.1739999999999999</c:v>
                </c:pt>
                <c:pt idx="74">
                  <c:v>1.071</c:v>
                </c:pt>
                <c:pt idx="75">
                  <c:v>1.1930000000000001</c:v>
                </c:pt>
                <c:pt idx="76">
                  <c:v>0.92100000000000004</c:v>
                </c:pt>
                <c:pt idx="77">
                  <c:v>0.85699999999999998</c:v>
                </c:pt>
                <c:pt idx="78">
                  <c:v>1.0680000000000001</c:v>
                </c:pt>
                <c:pt idx="79">
                  <c:v>1.234</c:v>
                </c:pt>
                <c:pt idx="80">
                  <c:v>0.85899999999999999</c:v>
                </c:pt>
                <c:pt idx="81">
                  <c:v>1.052</c:v>
                </c:pt>
                <c:pt idx="82">
                  <c:v>0.78500000000000003</c:v>
                </c:pt>
                <c:pt idx="83">
                  <c:v>1.0900000000000001</c:v>
                </c:pt>
                <c:pt idx="84">
                  <c:v>0.94</c:v>
                </c:pt>
                <c:pt idx="85">
                  <c:v>1.02</c:v>
                </c:pt>
                <c:pt idx="86">
                  <c:v>1.252</c:v>
                </c:pt>
                <c:pt idx="87">
                  <c:v>1.1379999999999999</c:v>
                </c:pt>
                <c:pt idx="88">
                  <c:v>0.94499999999999995</c:v>
                </c:pt>
                <c:pt idx="89">
                  <c:v>0.88500000000000001</c:v>
                </c:pt>
                <c:pt idx="90">
                  <c:v>1.0469999999999999</c:v>
                </c:pt>
                <c:pt idx="91">
                  <c:v>0.89600000000000002</c:v>
                </c:pt>
                <c:pt idx="92">
                  <c:v>0.89100000000000001</c:v>
                </c:pt>
                <c:pt idx="93">
                  <c:v>0.97</c:v>
                </c:pt>
                <c:pt idx="94">
                  <c:v>1.0169999999999999</c:v>
                </c:pt>
                <c:pt idx="95">
                  <c:v>1.0529999999999999</c:v>
                </c:pt>
                <c:pt idx="96">
                  <c:v>1.1739999999999999</c:v>
                </c:pt>
                <c:pt idx="97">
                  <c:v>1.0620000000000001</c:v>
                </c:pt>
                <c:pt idx="98">
                  <c:v>1.1439999999999999</c:v>
                </c:pt>
                <c:pt idx="99">
                  <c:v>1.155</c:v>
                </c:pt>
                <c:pt idx="100">
                  <c:v>0.91900000000000004</c:v>
                </c:pt>
                <c:pt idx="101">
                  <c:v>0.81399999999999995</c:v>
                </c:pt>
                <c:pt idx="102">
                  <c:v>1.0429999999999999</c:v>
                </c:pt>
                <c:pt idx="103">
                  <c:v>0.90900000000000003</c:v>
                </c:pt>
                <c:pt idx="104">
                  <c:v>0.98299999999999998</c:v>
                </c:pt>
                <c:pt idx="105">
                  <c:v>0.89200000000000002</c:v>
                </c:pt>
                <c:pt idx="106">
                  <c:v>0.94499999999999995</c:v>
                </c:pt>
                <c:pt idx="107">
                  <c:v>1.04</c:v>
                </c:pt>
                <c:pt idx="108">
                  <c:v>0.94899999999999995</c:v>
                </c:pt>
                <c:pt idx="109">
                  <c:v>0.94199999999999995</c:v>
                </c:pt>
                <c:pt idx="110">
                  <c:v>1.0429999999999999</c:v>
                </c:pt>
                <c:pt idx="111">
                  <c:v>1.0009999999999999</c:v>
                </c:pt>
                <c:pt idx="112">
                  <c:v>0.88200000000000001</c:v>
                </c:pt>
                <c:pt idx="113">
                  <c:v>0.872</c:v>
                </c:pt>
                <c:pt idx="114">
                  <c:v>0.95399999999999996</c:v>
                </c:pt>
                <c:pt idx="115">
                  <c:v>0.78800000000000003</c:v>
                </c:pt>
                <c:pt idx="116">
                  <c:v>0.86899999999999999</c:v>
                </c:pt>
                <c:pt idx="117">
                  <c:v>0.876</c:v>
                </c:pt>
                <c:pt idx="118">
                  <c:v>0.91400000000000003</c:v>
                </c:pt>
                <c:pt idx="119">
                  <c:v>0.84099999999999997</c:v>
                </c:pt>
                <c:pt idx="120">
                  <c:v>0.92800000000000005</c:v>
                </c:pt>
                <c:pt idx="121">
                  <c:v>1.665</c:v>
                </c:pt>
                <c:pt idx="122">
                  <c:v>2.141</c:v>
                </c:pt>
                <c:pt idx="123">
                  <c:v>1.8049999999999999</c:v>
                </c:pt>
                <c:pt idx="124">
                  <c:v>1.1819999999999999</c:v>
                </c:pt>
                <c:pt idx="125">
                  <c:v>1.0289999999999999</c:v>
                </c:pt>
                <c:pt idx="126">
                  <c:v>1.0349999999999999</c:v>
                </c:pt>
                <c:pt idx="127">
                  <c:v>0.996</c:v>
                </c:pt>
                <c:pt idx="128">
                  <c:v>0.90500000000000003</c:v>
                </c:pt>
                <c:pt idx="129">
                  <c:v>1.085</c:v>
                </c:pt>
                <c:pt idx="130">
                  <c:v>0.93400000000000005</c:v>
                </c:pt>
                <c:pt idx="131">
                  <c:v>1.0569999999999999</c:v>
                </c:pt>
                <c:pt idx="132">
                  <c:v>0.89300000000000002</c:v>
                </c:pt>
                <c:pt idx="133">
                  <c:v>0.99</c:v>
                </c:pt>
                <c:pt idx="134">
                  <c:v>0.99299999999999999</c:v>
                </c:pt>
                <c:pt idx="135">
                  <c:v>1.046</c:v>
                </c:pt>
                <c:pt idx="136">
                  <c:v>1.026</c:v>
                </c:pt>
                <c:pt idx="137">
                  <c:v>1.1339999999999999</c:v>
                </c:pt>
                <c:pt idx="138">
                  <c:v>1.004</c:v>
                </c:pt>
                <c:pt idx="139">
                  <c:v>0.92400000000000004</c:v>
                </c:pt>
                <c:pt idx="140">
                  <c:v>0.97599999999999998</c:v>
                </c:pt>
                <c:pt idx="141">
                  <c:v>0.94</c:v>
                </c:pt>
                <c:pt idx="142">
                  <c:v>1.0149999999999999</c:v>
                </c:pt>
                <c:pt idx="143">
                  <c:v>1.0629999999999999</c:v>
                </c:pt>
                <c:pt idx="144">
                  <c:v>1.0429999999999999</c:v>
                </c:pt>
                <c:pt idx="145">
                  <c:v>1.155</c:v>
                </c:pt>
                <c:pt idx="146">
                  <c:v>1.2629999999999999</c:v>
                </c:pt>
                <c:pt idx="147">
                  <c:v>1.093</c:v>
                </c:pt>
                <c:pt idx="148">
                  <c:v>1.2330000000000001</c:v>
                </c:pt>
                <c:pt idx="149">
                  <c:v>1.103</c:v>
                </c:pt>
                <c:pt idx="150">
                  <c:v>0.999</c:v>
                </c:pt>
                <c:pt idx="151">
                  <c:v>0.89600000000000002</c:v>
                </c:pt>
                <c:pt idx="152">
                  <c:v>1.0680000000000001</c:v>
                </c:pt>
                <c:pt idx="153">
                  <c:v>0.95299999999999996</c:v>
                </c:pt>
                <c:pt idx="154">
                  <c:v>1.087</c:v>
                </c:pt>
                <c:pt idx="155">
                  <c:v>1.0780000000000001</c:v>
                </c:pt>
                <c:pt idx="156">
                  <c:v>1.1200000000000001</c:v>
                </c:pt>
                <c:pt idx="157">
                  <c:v>1.07</c:v>
                </c:pt>
                <c:pt idx="158">
                  <c:v>1.46</c:v>
                </c:pt>
                <c:pt idx="159">
                  <c:v>1.149</c:v>
                </c:pt>
                <c:pt idx="160">
                  <c:v>0.98399999999999999</c:v>
                </c:pt>
                <c:pt idx="161">
                  <c:v>1.1419999999999999</c:v>
                </c:pt>
                <c:pt idx="162">
                  <c:v>0.87</c:v>
                </c:pt>
                <c:pt idx="163">
                  <c:v>1.117</c:v>
                </c:pt>
                <c:pt idx="164">
                  <c:v>1.117</c:v>
                </c:pt>
                <c:pt idx="165">
                  <c:v>1.01</c:v>
                </c:pt>
                <c:pt idx="166">
                  <c:v>1.0489999999999999</c:v>
                </c:pt>
                <c:pt idx="167">
                  <c:v>0.79800000000000004</c:v>
                </c:pt>
                <c:pt idx="168">
                  <c:v>0.997</c:v>
                </c:pt>
                <c:pt idx="169">
                  <c:v>1.171</c:v>
                </c:pt>
                <c:pt idx="170">
                  <c:v>1.333</c:v>
                </c:pt>
                <c:pt idx="171">
                  <c:v>0.97</c:v>
                </c:pt>
                <c:pt idx="172">
                  <c:v>0.82399999999999995</c:v>
                </c:pt>
                <c:pt idx="173">
                  <c:v>0.75800000000000001</c:v>
                </c:pt>
                <c:pt idx="174">
                  <c:v>0.874</c:v>
                </c:pt>
                <c:pt idx="175">
                  <c:v>0.98399999999999999</c:v>
                </c:pt>
                <c:pt idx="176">
                  <c:v>1.107</c:v>
                </c:pt>
                <c:pt idx="177">
                  <c:v>1.0069999999999999</c:v>
                </c:pt>
                <c:pt idx="178">
                  <c:v>0.97199999999999998</c:v>
                </c:pt>
                <c:pt idx="179">
                  <c:v>1.08</c:v>
                </c:pt>
                <c:pt idx="180">
                  <c:v>0.94599999999999995</c:v>
                </c:pt>
                <c:pt idx="181">
                  <c:v>1.2909999999999999</c:v>
                </c:pt>
                <c:pt idx="182">
                  <c:v>1.468</c:v>
                </c:pt>
                <c:pt idx="183">
                  <c:v>0.86099999999999999</c:v>
                </c:pt>
                <c:pt idx="184">
                  <c:v>1.1419999999999999</c:v>
                </c:pt>
                <c:pt idx="185">
                  <c:v>1.127</c:v>
                </c:pt>
                <c:pt idx="186">
                  <c:v>0.91100000000000003</c:v>
                </c:pt>
                <c:pt idx="187">
                  <c:v>1.115</c:v>
                </c:pt>
                <c:pt idx="188">
                  <c:v>1.022</c:v>
                </c:pt>
                <c:pt idx="189">
                  <c:v>0.96099999999999997</c:v>
                </c:pt>
                <c:pt idx="190">
                  <c:v>1.0509999999999999</c:v>
                </c:pt>
                <c:pt idx="191">
                  <c:v>1.008</c:v>
                </c:pt>
                <c:pt idx="192">
                  <c:v>1.056</c:v>
                </c:pt>
                <c:pt idx="193">
                  <c:v>1.419</c:v>
                </c:pt>
                <c:pt idx="194">
                  <c:v>1.228</c:v>
                </c:pt>
                <c:pt idx="195">
                  <c:v>1.0349999999999999</c:v>
                </c:pt>
                <c:pt idx="196">
                  <c:v>1.169</c:v>
                </c:pt>
                <c:pt idx="197">
                  <c:v>1.0149999999999999</c:v>
                </c:pt>
                <c:pt idx="198">
                  <c:v>1.2829999999999999</c:v>
                </c:pt>
                <c:pt idx="199">
                  <c:v>1.3440000000000001</c:v>
                </c:pt>
                <c:pt idx="200">
                  <c:v>1.238</c:v>
                </c:pt>
                <c:pt idx="201">
                  <c:v>1.26</c:v>
                </c:pt>
                <c:pt idx="202">
                  <c:v>1.2969999999999999</c:v>
                </c:pt>
                <c:pt idx="203">
                  <c:v>1.4159999999999999</c:v>
                </c:pt>
                <c:pt idx="204">
                  <c:v>1.669</c:v>
                </c:pt>
                <c:pt idx="205">
                  <c:v>1.6870000000000001</c:v>
                </c:pt>
                <c:pt idx="206">
                  <c:v>1.7649999999999999</c:v>
                </c:pt>
                <c:pt idx="207">
                  <c:v>1.5349999999999999</c:v>
                </c:pt>
                <c:pt idx="208">
                  <c:v>1.351</c:v>
                </c:pt>
                <c:pt idx="209">
                  <c:v>1.391</c:v>
                </c:pt>
                <c:pt idx="210">
                  <c:v>1.2909999999999999</c:v>
                </c:pt>
                <c:pt idx="211">
                  <c:v>1.619</c:v>
                </c:pt>
                <c:pt idx="212">
                  <c:v>1.375</c:v>
                </c:pt>
                <c:pt idx="213">
                  <c:v>1.5329999999999999</c:v>
                </c:pt>
                <c:pt idx="214">
                  <c:v>1.698</c:v>
                </c:pt>
                <c:pt idx="215">
                  <c:v>1.5760000000000001</c:v>
                </c:pt>
                <c:pt idx="216">
                  <c:v>1.611</c:v>
                </c:pt>
                <c:pt idx="217">
                  <c:v>1.5129999999999999</c:v>
                </c:pt>
                <c:pt idx="218">
                  <c:v>1.49</c:v>
                </c:pt>
                <c:pt idx="219">
                  <c:v>1.194</c:v>
                </c:pt>
                <c:pt idx="220">
                  <c:v>1.2689999999999999</c:v>
                </c:pt>
                <c:pt idx="221">
                  <c:v>1.155</c:v>
                </c:pt>
                <c:pt idx="222">
                  <c:v>1.2210000000000001</c:v>
                </c:pt>
                <c:pt idx="223">
                  <c:v>1.298</c:v>
                </c:pt>
                <c:pt idx="224">
                  <c:v>0.96399999999999997</c:v>
                </c:pt>
                <c:pt idx="225">
                  <c:v>1.1619999999999999</c:v>
                </c:pt>
                <c:pt idx="226">
                  <c:v>1.214</c:v>
                </c:pt>
                <c:pt idx="227">
                  <c:v>1.1479999999999999</c:v>
                </c:pt>
                <c:pt idx="228">
                  <c:v>1.329</c:v>
                </c:pt>
                <c:pt idx="229">
                  <c:v>1.2949999999999999</c:v>
                </c:pt>
                <c:pt idx="230">
                  <c:v>2.0139999999999998</c:v>
                </c:pt>
                <c:pt idx="231">
                  <c:v>1.113</c:v>
                </c:pt>
                <c:pt idx="232">
                  <c:v>1.208</c:v>
                </c:pt>
                <c:pt idx="233">
                  <c:v>1.167</c:v>
                </c:pt>
                <c:pt idx="234">
                  <c:v>0.97099999999999997</c:v>
                </c:pt>
                <c:pt idx="235">
                  <c:v>1.115</c:v>
                </c:pt>
                <c:pt idx="236">
                  <c:v>1.143</c:v>
                </c:pt>
                <c:pt idx="237">
                  <c:v>1.054</c:v>
                </c:pt>
                <c:pt idx="238">
                  <c:v>1.1459999999999999</c:v>
                </c:pt>
                <c:pt idx="239">
                  <c:v>1.1479999999999999</c:v>
                </c:pt>
                <c:pt idx="240">
                  <c:v>1.2030000000000001</c:v>
                </c:pt>
                <c:pt idx="241">
                  <c:v>1.3260000000000001</c:v>
                </c:pt>
                <c:pt idx="242">
                  <c:v>1.264</c:v>
                </c:pt>
                <c:pt idx="243">
                  <c:v>1.345</c:v>
                </c:pt>
                <c:pt idx="244">
                  <c:v>1.2509999999999999</c:v>
                </c:pt>
                <c:pt idx="245">
                  <c:v>1.258</c:v>
                </c:pt>
                <c:pt idx="246">
                  <c:v>1.0189999999999999</c:v>
                </c:pt>
                <c:pt idx="247">
                  <c:v>1.2490000000000001</c:v>
                </c:pt>
                <c:pt idx="248">
                  <c:v>1.4019999999999999</c:v>
                </c:pt>
                <c:pt idx="249">
                  <c:v>1.2030000000000001</c:v>
                </c:pt>
                <c:pt idx="250">
                  <c:v>19.015000000000001</c:v>
                </c:pt>
                <c:pt idx="251">
                  <c:v>1.327</c:v>
                </c:pt>
                <c:pt idx="252">
                  <c:v>1.4390000000000001</c:v>
                </c:pt>
                <c:pt idx="253">
                  <c:v>1.643</c:v>
                </c:pt>
                <c:pt idx="254">
                  <c:v>1.4059999999999999</c:v>
                </c:pt>
                <c:pt idx="255">
                  <c:v>1.373</c:v>
                </c:pt>
                <c:pt idx="256">
                  <c:v>1.403</c:v>
                </c:pt>
                <c:pt idx="257">
                  <c:v>1.2050000000000001</c:v>
                </c:pt>
                <c:pt idx="258">
                  <c:v>1.2589999999999999</c:v>
                </c:pt>
                <c:pt idx="259">
                  <c:v>1.238</c:v>
                </c:pt>
                <c:pt idx="260">
                  <c:v>1.377</c:v>
                </c:pt>
                <c:pt idx="261">
                  <c:v>1.607</c:v>
                </c:pt>
                <c:pt idx="262">
                  <c:v>1.484</c:v>
                </c:pt>
                <c:pt idx="263">
                  <c:v>1.5329999999999999</c:v>
                </c:pt>
                <c:pt idx="264">
                  <c:v>1.6379999999999999</c:v>
                </c:pt>
                <c:pt idx="265">
                  <c:v>2.008</c:v>
                </c:pt>
                <c:pt idx="266">
                  <c:v>1.708</c:v>
                </c:pt>
                <c:pt idx="267">
                  <c:v>1.964</c:v>
                </c:pt>
                <c:pt idx="268">
                  <c:v>1.629</c:v>
                </c:pt>
                <c:pt idx="269">
                  <c:v>1.5389999999999999</c:v>
                </c:pt>
                <c:pt idx="270">
                  <c:v>1.617</c:v>
                </c:pt>
                <c:pt idx="271">
                  <c:v>2.04</c:v>
                </c:pt>
                <c:pt idx="272">
                  <c:v>1.9339999999999999</c:v>
                </c:pt>
                <c:pt idx="273">
                  <c:v>3.7639999999999998</c:v>
                </c:pt>
                <c:pt idx="274">
                  <c:v>1.508</c:v>
                </c:pt>
                <c:pt idx="275">
                  <c:v>1.4670000000000001</c:v>
                </c:pt>
                <c:pt idx="276">
                  <c:v>1.4830000000000001</c:v>
                </c:pt>
                <c:pt idx="277">
                  <c:v>1.0469999999999999</c:v>
                </c:pt>
                <c:pt idx="278">
                  <c:v>0.88800000000000001</c:v>
                </c:pt>
                <c:pt idx="279">
                  <c:v>1.1919999999999999</c:v>
                </c:pt>
                <c:pt idx="280">
                  <c:v>1.8069999999999999</c:v>
                </c:pt>
                <c:pt idx="281">
                  <c:v>1.8049999999999999</c:v>
                </c:pt>
                <c:pt idx="282">
                  <c:v>1.6839999999999999</c:v>
                </c:pt>
                <c:pt idx="283">
                  <c:v>1.931</c:v>
                </c:pt>
                <c:pt idx="284">
                  <c:v>1.7210000000000001</c:v>
                </c:pt>
                <c:pt idx="285">
                  <c:v>1.581</c:v>
                </c:pt>
                <c:pt idx="286">
                  <c:v>1.6539999999999999</c:v>
                </c:pt>
                <c:pt idx="287">
                  <c:v>1.756</c:v>
                </c:pt>
                <c:pt idx="288">
                  <c:v>1.7849999999999999</c:v>
                </c:pt>
                <c:pt idx="289">
                  <c:v>1.9079999999999999</c:v>
                </c:pt>
                <c:pt idx="290">
                  <c:v>1.7390000000000001</c:v>
                </c:pt>
                <c:pt idx="291">
                  <c:v>1.4890000000000001</c:v>
                </c:pt>
                <c:pt idx="292">
                  <c:v>1.7809999999999999</c:v>
                </c:pt>
                <c:pt idx="293">
                  <c:v>1.6639999999999999</c:v>
                </c:pt>
                <c:pt idx="294">
                  <c:v>1.526</c:v>
                </c:pt>
                <c:pt idx="295">
                  <c:v>1.7390000000000001</c:v>
                </c:pt>
                <c:pt idx="296">
                  <c:v>1.7909999999999999</c:v>
                </c:pt>
                <c:pt idx="297">
                  <c:v>1.62</c:v>
                </c:pt>
                <c:pt idx="298">
                  <c:v>1.9950000000000001</c:v>
                </c:pt>
                <c:pt idx="299">
                  <c:v>1.883</c:v>
                </c:pt>
                <c:pt idx="300">
                  <c:v>1.7809999999999999</c:v>
                </c:pt>
                <c:pt idx="301">
                  <c:v>1.9</c:v>
                </c:pt>
                <c:pt idx="302">
                  <c:v>1.5760000000000001</c:v>
                </c:pt>
                <c:pt idx="303">
                  <c:v>1.55</c:v>
                </c:pt>
                <c:pt idx="304">
                  <c:v>1.5069999999999999</c:v>
                </c:pt>
                <c:pt idx="305">
                  <c:v>1.825</c:v>
                </c:pt>
                <c:pt idx="306">
                  <c:v>1.798</c:v>
                </c:pt>
                <c:pt idx="307">
                  <c:v>1.782</c:v>
                </c:pt>
                <c:pt idx="308">
                  <c:v>1.5529999999999999</c:v>
                </c:pt>
                <c:pt idx="309">
                  <c:v>1.52</c:v>
                </c:pt>
                <c:pt idx="310">
                  <c:v>1.76</c:v>
                </c:pt>
                <c:pt idx="311">
                  <c:v>1.6930000000000001</c:v>
                </c:pt>
                <c:pt idx="312">
                  <c:v>1.6890000000000001</c:v>
                </c:pt>
                <c:pt idx="313">
                  <c:v>1.863</c:v>
                </c:pt>
                <c:pt idx="314">
                  <c:v>1.5449999999999999</c:v>
                </c:pt>
                <c:pt idx="315">
                  <c:v>1.4530000000000001</c:v>
                </c:pt>
                <c:pt idx="316">
                  <c:v>1.6180000000000001</c:v>
                </c:pt>
                <c:pt idx="317">
                  <c:v>1.587</c:v>
                </c:pt>
                <c:pt idx="318">
                  <c:v>1.4550000000000001</c:v>
                </c:pt>
                <c:pt idx="319">
                  <c:v>1.7529999999999999</c:v>
                </c:pt>
                <c:pt idx="320">
                  <c:v>1.6339999999999999</c:v>
                </c:pt>
                <c:pt idx="321">
                  <c:v>4.827</c:v>
                </c:pt>
                <c:pt idx="322">
                  <c:v>1.7330000000000001</c:v>
                </c:pt>
                <c:pt idx="323">
                  <c:v>1.4590000000000001</c:v>
                </c:pt>
                <c:pt idx="324">
                  <c:v>1.694</c:v>
                </c:pt>
                <c:pt idx="325">
                  <c:v>1.7849999999999999</c:v>
                </c:pt>
                <c:pt idx="326">
                  <c:v>1.6479999999999999</c:v>
                </c:pt>
                <c:pt idx="327">
                  <c:v>1.615</c:v>
                </c:pt>
                <c:pt idx="328">
                  <c:v>2.645</c:v>
                </c:pt>
                <c:pt idx="329">
                  <c:v>1.7370000000000001</c:v>
                </c:pt>
                <c:pt idx="330">
                  <c:v>1.8380000000000001</c:v>
                </c:pt>
                <c:pt idx="331">
                  <c:v>2.2250000000000001</c:v>
                </c:pt>
                <c:pt idx="332">
                  <c:v>1.913</c:v>
                </c:pt>
                <c:pt idx="333">
                  <c:v>1.875</c:v>
                </c:pt>
                <c:pt idx="334">
                  <c:v>59.481999999999999</c:v>
                </c:pt>
                <c:pt idx="335">
                  <c:v>267.15699999999998</c:v>
                </c:pt>
                <c:pt idx="336">
                  <c:v>558.80799999999999</c:v>
                </c:pt>
                <c:pt idx="337">
                  <c:v>767.31799999999998</c:v>
                </c:pt>
                <c:pt idx="338">
                  <c:v>796.83500000000004</c:v>
                </c:pt>
                <c:pt idx="339">
                  <c:v>642.07100000000003</c:v>
                </c:pt>
                <c:pt idx="340">
                  <c:v>723.10299999999995</c:v>
                </c:pt>
                <c:pt idx="341">
                  <c:v>822.59799999999996</c:v>
                </c:pt>
                <c:pt idx="342">
                  <c:v>842.14400000000001</c:v>
                </c:pt>
                <c:pt idx="343">
                  <c:v>749.40099999999995</c:v>
                </c:pt>
                <c:pt idx="344">
                  <c:v>732.245</c:v>
                </c:pt>
                <c:pt idx="345">
                  <c:v>765.62599999999998</c:v>
                </c:pt>
                <c:pt idx="346">
                  <c:v>859.88699999999994</c:v>
                </c:pt>
                <c:pt idx="347">
                  <c:v>994.50199999999995</c:v>
                </c:pt>
                <c:pt idx="348">
                  <c:v>1077.011</c:v>
                </c:pt>
                <c:pt idx="349">
                  <c:v>1075.1990000000001</c:v>
                </c:pt>
                <c:pt idx="350">
                  <c:v>1045.8009999999999</c:v>
                </c:pt>
                <c:pt idx="351">
                  <c:v>1161.8520000000001</c:v>
                </c:pt>
                <c:pt idx="352">
                  <c:v>1120.3699999999999</c:v>
                </c:pt>
                <c:pt idx="353">
                  <c:v>1050.2149999999999</c:v>
                </c:pt>
                <c:pt idx="354">
                  <c:v>1044.779</c:v>
                </c:pt>
                <c:pt idx="355">
                  <c:v>1034.9269999999999</c:v>
                </c:pt>
                <c:pt idx="356">
                  <c:v>1021.646</c:v>
                </c:pt>
                <c:pt idx="357">
                  <c:v>1019.559</c:v>
                </c:pt>
                <c:pt idx="358">
                  <c:v>980.83100000000002</c:v>
                </c:pt>
                <c:pt idx="359">
                  <c:v>973.59100000000001</c:v>
                </c:pt>
                <c:pt idx="360">
                  <c:v>971.56500000000005</c:v>
                </c:pt>
                <c:pt idx="361">
                  <c:v>1006.636</c:v>
                </c:pt>
                <c:pt idx="362">
                  <c:v>1036.4659999999999</c:v>
                </c:pt>
                <c:pt idx="363">
                  <c:v>1190.001</c:v>
                </c:pt>
                <c:pt idx="364">
                  <c:v>1362.146</c:v>
                </c:pt>
                <c:pt idx="365">
                  <c:v>1451.9469999999999</c:v>
                </c:pt>
                <c:pt idx="366">
                  <c:v>1512.4880000000001</c:v>
                </c:pt>
                <c:pt idx="367">
                  <c:v>1588.7260000000001</c:v>
                </c:pt>
                <c:pt idx="368">
                  <c:v>1618.117</c:v>
                </c:pt>
                <c:pt idx="369">
                  <c:v>1583.3440000000001</c:v>
                </c:pt>
                <c:pt idx="370">
                  <c:v>1550.9770000000001</c:v>
                </c:pt>
                <c:pt idx="371">
                  <c:v>1545.136</c:v>
                </c:pt>
                <c:pt idx="372">
                  <c:v>1497.769</c:v>
                </c:pt>
                <c:pt idx="373">
                  <c:v>1502.2059999999999</c:v>
                </c:pt>
                <c:pt idx="374">
                  <c:v>1519.451</c:v>
                </c:pt>
                <c:pt idx="375">
                  <c:v>1560.1210000000001</c:v>
                </c:pt>
                <c:pt idx="376">
                  <c:v>1509.5930000000001</c:v>
                </c:pt>
                <c:pt idx="377">
                  <c:v>1486.1759999999999</c:v>
                </c:pt>
                <c:pt idx="378">
                  <c:v>1457.46</c:v>
                </c:pt>
                <c:pt idx="379">
                  <c:v>1457.4749999999999</c:v>
                </c:pt>
                <c:pt idx="380">
                  <c:v>1483.049</c:v>
                </c:pt>
                <c:pt idx="381">
                  <c:v>1477.75</c:v>
                </c:pt>
                <c:pt idx="382">
                  <c:v>1409.441</c:v>
                </c:pt>
                <c:pt idx="383">
                  <c:v>1418.2739999999999</c:v>
                </c:pt>
                <c:pt idx="384">
                  <c:v>1435.3030000000001</c:v>
                </c:pt>
                <c:pt idx="385">
                  <c:v>1458.749</c:v>
                </c:pt>
                <c:pt idx="386">
                  <c:v>1519.4590000000001</c:v>
                </c:pt>
                <c:pt idx="387">
                  <c:v>1616.788</c:v>
                </c:pt>
              </c:numCache>
            </c:numRef>
          </c:yVal>
          <c:smooth val="0"/>
        </c:ser>
        <c:ser>
          <c:idx val="2"/>
          <c:order val="1"/>
          <c:spPr>
            <a:ln w="28575">
              <a:solidFill>
                <a:schemeClr val="bg1">
                  <a:lumMod val="75000"/>
                </a:schemeClr>
              </a:solidFill>
            </a:ln>
          </c:spPr>
          <c:marker>
            <c:symbol val="none"/>
          </c:marker>
          <c:xVal>
            <c:numRef>
              <c:f>Sheet1!$A$10:$A$397</c:f>
              <c:numCache>
                <c:formatCode>yyyy\-mm\-dd</c:formatCode>
                <c:ptCount val="388"/>
                <c:pt idx="0" formatCode="General">
                  <c:v>29526</c:v>
                </c:pt>
                <c:pt idx="1">
                  <c:v>29556</c:v>
                </c:pt>
                <c:pt idx="2">
                  <c:v>29587</c:v>
                </c:pt>
                <c:pt idx="3">
                  <c:v>29618</c:v>
                </c:pt>
                <c:pt idx="4">
                  <c:v>29646</c:v>
                </c:pt>
                <c:pt idx="5">
                  <c:v>29677</c:v>
                </c:pt>
                <c:pt idx="6">
                  <c:v>29707</c:v>
                </c:pt>
                <c:pt idx="7">
                  <c:v>29738</c:v>
                </c:pt>
                <c:pt idx="8">
                  <c:v>29768</c:v>
                </c:pt>
                <c:pt idx="9">
                  <c:v>29799</c:v>
                </c:pt>
                <c:pt idx="10">
                  <c:v>29830</c:v>
                </c:pt>
                <c:pt idx="11">
                  <c:v>29860</c:v>
                </c:pt>
                <c:pt idx="12">
                  <c:v>29891</c:v>
                </c:pt>
                <c:pt idx="13">
                  <c:v>29921</c:v>
                </c:pt>
                <c:pt idx="14">
                  <c:v>29952</c:v>
                </c:pt>
                <c:pt idx="15">
                  <c:v>29983</c:v>
                </c:pt>
                <c:pt idx="16">
                  <c:v>30011</c:v>
                </c:pt>
                <c:pt idx="17">
                  <c:v>30042</c:v>
                </c:pt>
                <c:pt idx="18">
                  <c:v>30072</c:v>
                </c:pt>
                <c:pt idx="19">
                  <c:v>30103</c:v>
                </c:pt>
                <c:pt idx="20">
                  <c:v>30133</c:v>
                </c:pt>
                <c:pt idx="21">
                  <c:v>30164</c:v>
                </c:pt>
                <c:pt idx="22">
                  <c:v>30195</c:v>
                </c:pt>
                <c:pt idx="23">
                  <c:v>30225</c:v>
                </c:pt>
                <c:pt idx="24">
                  <c:v>30256</c:v>
                </c:pt>
                <c:pt idx="25">
                  <c:v>30286</c:v>
                </c:pt>
                <c:pt idx="26">
                  <c:v>30317</c:v>
                </c:pt>
                <c:pt idx="27">
                  <c:v>30348</c:v>
                </c:pt>
                <c:pt idx="28">
                  <c:v>30376</c:v>
                </c:pt>
                <c:pt idx="29">
                  <c:v>30407</c:v>
                </c:pt>
                <c:pt idx="30">
                  <c:v>30437</c:v>
                </c:pt>
                <c:pt idx="31">
                  <c:v>30468</c:v>
                </c:pt>
                <c:pt idx="32">
                  <c:v>30498</c:v>
                </c:pt>
                <c:pt idx="33">
                  <c:v>30529</c:v>
                </c:pt>
                <c:pt idx="34">
                  <c:v>30560</c:v>
                </c:pt>
                <c:pt idx="35">
                  <c:v>30590</c:v>
                </c:pt>
                <c:pt idx="36">
                  <c:v>30621</c:v>
                </c:pt>
                <c:pt idx="37">
                  <c:v>30651</c:v>
                </c:pt>
                <c:pt idx="38">
                  <c:v>30682</c:v>
                </c:pt>
                <c:pt idx="39">
                  <c:v>30713</c:v>
                </c:pt>
                <c:pt idx="40">
                  <c:v>30742</c:v>
                </c:pt>
                <c:pt idx="41">
                  <c:v>30773</c:v>
                </c:pt>
                <c:pt idx="42">
                  <c:v>30803</c:v>
                </c:pt>
                <c:pt idx="43">
                  <c:v>30834</c:v>
                </c:pt>
                <c:pt idx="44">
                  <c:v>30864</c:v>
                </c:pt>
                <c:pt idx="45">
                  <c:v>30895</c:v>
                </c:pt>
                <c:pt idx="46">
                  <c:v>30926</c:v>
                </c:pt>
                <c:pt idx="47">
                  <c:v>30956</c:v>
                </c:pt>
                <c:pt idx="48">
                  <c:v>30987</c:v>
                </c:pt>
                <c:pt idx="49">
                  <c:v>31017</c:v>
                </c:pt>
                <c:pt idx="50">
                  <c:v>31048</c:v>
                </c:pt>
                <c:pt idx="51">
                  <c:v>31079</c:v>
                </c:pt>
                <c:pt idx="52">
                  <c:v>31107</c:v>
                </c:pt>
                <c:pt idx="53">
                  <c:v>31138</c:v>
                </c:pt>
                <c:pt idx="54">
                  <c:v>31168</c:v>
                </c:pt>
                <c:pt idx="55">
                  <c:v>31199</c:v>
                </c:pt>
                <c:pt idx="56">
                  <c:v>31229</c:v>
                </c:pt>
                <c:pt idx="57">
                  <c:v>31260</c:v>
                </c:pt>
                <c:pt idx="58">
                  <c:v>31291</c:v>
                </c:pt>
                <c:pt idx="59">
                  <c:v>31321</c:v>
                </c:pt>
                <c:pt idx="60">
                  <c:v>31352</c:v>
                </c:pt>
                <c:pt idx="61">
                  <c:v>31382</c:v>
                </c:pt>
                <c:pt idx="62">
                  <c:v>31413</c:v>
                </c:pt>
                <c:pt idx="63">
                  <c:v>31444</c:v>
                </c:pt>
                <c:pt idx="64">
                  <c:v>31472</c:v>
                </c:pt>
                <c:pt idx="65">
                  <c:v>31503</c:v>
                </c:pt>
                <c:pt idx="66">
                  <c:v>31533</c:v>
                </c:pt>
                <c:pt idx="67">
                  <c:v>31564</c:v>
                </c:pt>
                <c:pt idx="68">
                  <c:v>31594</c:v>
                </c:pt>
                <c:pt idx="69">
                  <c:v>31625</c:v>
                </c:pt>
                <c:pt idx="70">
                  <c:v>31656</c:v>
                </c:pt>
                <c:pt idx="71">
                  <c:v>31686</c:v>
                </c:pt>
                <c:pt idx="72">
                  <c:v>31717</c:v>
                </c:pt>
                <c:pt idx="73">
                  <c:v>31747</c:v>
                </c:pt>
                <c:pt idx="74">
                  <c:v>31778</c:v>
                </c:pt>
                <c:pt idx="75">
                  <c:v>31809</c:v>
                </c:pt>
                <c:pt idx="76">
                  <c:v>31837</c:v>
                </c:pt>
                <c:pt idx="77">
                  <c:v>31868</c:v>
                </c:pt>
                <c:pt idx="78">
                  <c:v>31898</c:v>
                </c:pt>
                <c:pt idx="79">
                  <c:v>31929</c:v>
                </c:pt>
                <c:pt idx="80">
                  <c:v>31959</c:v>
                </c:pt>
                <c:pt idx="81">
                  <c:v>31990</c:v>
                </c:pt>
                <c:pt idx="82">
                  <c:v>32021</c:v>
                </c:pt>
                <c:pt idx="83">
                  <c:v>32051</c:v>
                </c:pt>
                <c:pt idx="84">
                  <c:v>32082</c:v>
                </c:pt>
                <c:pt idx="85">
                  <c:v>32112</c:v>
                </c:pt>
                <c:pt idx="86">
                  <c:v>32143</c:v>
                </c:pt>
                <c:pt idx="87">
                  <c:v>32174</c:v>
                </c:pt>
                <c:pt idx="88">
                  <c:v>32203</c:v>
                </c:pt>
                <c:pt idx="89">
                  <c:v>32234</c:v>
                </c:pt>
                <c:pt idx="90">
                  <c:v>32264</c:v>
                </c:pt>
                <c:pt idx="91">
                  <c:v>32295</c:v>
                </c:pt>
                <c:pt idx="92">
                  <c:v>32325</c:v>
                </c:pt>
                <c:pt idx="93">
                  <c:v>32356</c:v>
                </c:pt>
                <c:pt idx="94">
                  <c:v>32387</c:v>
                </c:pt>
                <c:pt idx="95">
                  <c:v>32417</c:v>
                </c:pt>
                <c:pt idx="96">
                  <c:v>32448</c:v>
                </c:pt>
                <c:pt idx="97">
                  <c:v>32478</c:v>
                </c:pt>
                <c:pt idx="98">
                  <c:v>32509</c:v>
                </c:pt>
                <c:pt idx="99">
                  <c:v>32540</c:v>
                </c:pt>
                <c:pt idx="100">
                  <c:v>32568</c:v>
                </c:pt>
                <c:pt idx="101">
                  <c:v>32599</c:v>
                </c:pt>
                <c:pt idx="102">
                  <c:v>32629</c:v>
                </c:pt>
                <c:pt idx="103">
                  <c:v>32660</c:v>
                </c:pt>
                <c:pt idx="104">
                  <c:v>32690</c:v>
                </c:pt>
                <c:pt idx="105">
                  <c:v>32721</c:v>
                </c:pt>
                <c:pt idx="106">
                  <c:v>32752</c:v>
                </c:pt>
                <c:pt idx="107">
                  <c:v>32782</c:v>
                </c:pt>
                <c:pt idx="108">
                  <c:v>32813</c:v>
                </c:pt>
                <c:pt idx="109">
                  <c:v>32843</c:v>
                </c:pt>
                <c:pt idx="110">
                  <c:v>32874</c:v>
                </c:pt>
                <c:pt idx="111">
                  <c:v>32905</c:v>
                </c:pt>
                <c:pt idx="112">
                  <c:v>32933</c:v>
                </c:pt>
                <c:pt idx="113">
                  <c:v>32964</c:v>
                </c:pt>
                <c:pt idx="114">
                  <c:v>32994</c:v>
                </c:pt>
                <c:pt idx="115">
                  <c:v>33025</c:v>
                </c:pt>
                <c:pt idx="116">
                  <c:v>33055</c:v>
                </c:pt>
                <c:pt idx="117">
                  <c:v>33086</c:v>
                </c:pt>
                <c:pt idx="118">
                  <c:v>33117</c:v>
                </c:pt>
                <c:pt idx="119">
                  <c:v>33147</c:v>
                </c:pt>
                <c:pt idx="120">
                  <c:v>33178</c:v>
                </c:pt>
                <c:pt idx="121">
                  <c:v>33208</c:v>
                </c:pt>
                <c:pt idx="122">
                  <c:v>33239</c:v>
                </c:pt>
                <c:pt idx="123">
                  <c:v>33270</c:v>
                </c:pt>
                <c:pt idx="124">
                  <c:v>33298</c:v>
                </c:pt>
                <c:pt idx="125">
                  <c:v>33329</c:v>
                </c:pt>
                <c:pt idx="126">
                  <c:v>33359</c:v>
                </c:pt>
                <c:pt idx="127">
                  <c:v>33390</c:v>
                </c:pt>
                <c:pt idx="128">
                  <c:v>33420</c:v>
                </c:pt>
                <c:pt idx="129">
                  <c:v>33451</c:v>
                </c:pt>
                <c:pt idx="130">
                  <c:v>33482</c:v>
                </c:pt>
                <c:pt idx="131">
                  <c:v>33512</c:v>
                </c:pt>
                <c:pt idx="132">
                  <c:v>33543</c:v>
                </c:pt>
                <c:pt idx="133">
                  <c:v>33573</c:v>
                </c:pt>
                <c:pt idx="134">
                  <c:v>33604</c:v>
                </c:pt>
                <c:pt idx="135">
                  <c:v>33635</c:v>
                </c:pt>
                <c:pt idx="136">
                  <c:v>33664</c:v>
                </c:pt>
                <c:pt idx="137">
                  <c:v>33695</c:v>
                </c:pt>
                <c:pt idx="138">
                  <c:v>33725</c:v>
                </c:pt>
                <c:pt idx="139">
                  <c:v>33756</c:v>
                </c:pt>
                <c:pt idx="140">
                  <c:v>33786</c:v>
                </c:pt>
                <c:pt idx="141">
                  <c:v>33817</c:v>
                </c:pt>
                <c:pt idx="142">
                  <c:v>33848</c:v>
                </c:pt>
                <c:pt idx="143">
                  <c:v>33878</c:v>
                </c:pt>
                <c:pt idx="144">
                  <c:v>33909</c:v>
                </c:pt>
                <c:pt idx="145">
                  <c:v>33939</c:v>
                </c:pt>
                <c:pt idx="146">
                  <c:v>33970</c:v>
                </c:pt>
                <c:pt idx="147">
                  <c:v>34001</c:v>
                </c:pt>
                <c:pt idx="148">
                  <c:v>34029</c:v>
                </c:pt>
                <c:pt idx="149">
                  <c:v>34060</c:v>
                </c:pt>
                <c:pt idx="150">
                  <c:v>34090</c:v>
                </c:pt>
                <c:pt idx="151">
                  <c:v>34121</c:v>
                </c:pt>
                <c:pt idx="152">
                  <c:v>34151</c:v>
                </c:pt>
                <c:pt idx="153">
                  <c:v>34182</c:v>
                </c:pt>
                <c:pt idx="154">
                  <c:v>34213</c:v>
                </c:pt>
                <c:pt idx="155">
                  <c:v>34243</c:v>
                </c:pt>
                <c:pt idx="156">
                  <c:v>34274</c:v>
                </c:pt>
                <c:pt idx="157">
                  <c:v>34304</c:v>
                </c:pt>
                <c:pt idx="158">
                  <c:v>34335</c:v>
                </c:pt>
                <c:pt idx="159">
                  <c:v>34366</c:v>
                </c:pt>
                <c:pt idx="160">
                  <c:v>34394</c:v>
                </c:pt>
                <c:pt idx="161">
                  <c:v>34425</c:v>
                </c:pt>
                <c:pt idx="162">
                  <c:v>34455</c:v>
                </c:pt>
                <c:pt idx="163">
                  <c:v>34486</c:v>
                </c:pt>
                <c:pt idx="164">
                  <c:v>34516</c:v>
                </c:pt>
                <c:pt idx="165">
                  <c:v>34547</c:v>
                </c:pt>
                <c:pt idx="166">
                  <c:v>34578</c:v>
                </c:pt>
                <c:pt idx="167">
                  <c:v>34608</c:v>
                </c:pt>
                <c:pt idx="168">
                  <c:v>34639</c:v>
                </c:pt>
                <c:pt idx="169">
                  <c:v>34669</c:v>
                </c:pt>
                <c:pt idx="170">
                  <c:v>34700</c:v>
                </c:pt>
                <c:pt idx="171">
                  <c:v>34731</c:v>
                </c:pt>
                <c:pt idx="172">
                  <c:v>34759</c:v>
                </c:pt>
                <c:pt idx="173">
                  <c:v>34790</c:v>
                </c:pt>
                <c:pt idx="174">
                  <c:v>34820</c:v>
                </c:pt>
                <c:pt idx="175">
                  <c:v>34851</c:v>
                </c:pt>
                <c:pt idx="176">
                  <c:v>34881</c:v>
                </c:pt>
                <c:pt idx="177">
                  <c:v>34912</c:v>
                </c:pt>
                <c:pt idx="178">
                  <c:v>34943</c:v>
                </c:pt>
                <c:pt idx="179">
                  <c:v>34973</c:v>
                </c:pt>
                <c:pt idx="180">
                  <c:v>35004</c:v>
                </c:pt>
                <c:pt idx="181">
                  <c:v>35034</c:v>
                </c:pt>
                <c:pt idx="182">
                  <c:v>35065</c:v>
                </c:pt>
                <c:pt idx="183">
                  <c:v>35096</c:v>
                </c:pt>
                <c:pt idx="184">
                  <c:v>35125</c:v>
                </c:pt>
                <c:pt idx="185">
                  <c:v>35156</c:v>
                </c:pt>
                <c:pt idx="186">
                  <c:v>35186</c:v>
                </c:pt>
                <c:pt idx="187">
                  <c:v>35217</c:v>
                </c:pt>
                <c:pt idx="188">
                  <c:v>35247</c:v>
                </c:pt>
                <c:pt idx="189">
                  <c:v>35278</c:v>
                </c:pt>
                <c:pt idx="190">
                  <c:v>35309</c:v>
                </c:pt>
                <c:pt idx="191">
                  <c:v>35339</c:v>
                </c:pt>
                <c:pt idx="192">
                  <c:v>35370</c:v>
                </c:pt>
                <c:pt idx="193">
                  <c:v>35400</c:v>
                </c:pt>
                <c:pt idx="194">
                  <c:v>35431</c:v>
                </c:pt>
                <c:pt idx="195">
                  <c:v>35462</c:v>
                </c:pt>
                <c:pt idx="196">
                  <c:v>35490</c:v>
                </c:pt>
                <c:pt idx="197">
                  <c:v>35521</c:v>
                </c:pt>
                <c:pt idx="198">
                  <c:v>35551</c:v>
                </c:pt>
                <c:pt idx="199">
                  <c:v>35582</c:v>
                </c:pt>
                <c:pt idx="200">
                  <c:v>35612</c:v>
                </c:pt>
                <c:pt idx="201">
                  <c:v>35643</c:v>
                </c:pt>
                <c:pt idx="202">
                  <c:v>35674</c:v>
                </c:pt>
                <c:pt idx="203">
                  <c:v>35704</c:v>
                </c:pt>
                <c:pt idx="204">
                  <c:v>35735</c:v>
                </c:pt>
                <c:pt idx="205">
                  <c:v>35765</c:v>
                </c:pt>
                <c:pt idx="206">
                  <c:v>35796</c:v>
                </c:pt>
                <c:pt idx="207">
                  <c:v>35827</c:v>
                </c:pt>
                <c:pt idx="208">
                  <c:v>35855</c:v>
                </c:pt>
                <c:pt idx="209">
                  <c:v>35886</c:v>
                </c:pt>
                <c:pt idx="210">
                  <c:v>35916</c:v>
                </c:pt>
                <c:pt idx="211">
                  <c:v>35947</c:v>
                </c:pt>
                <c:pt idx="212">
                  <c:v>35977</c:v>
                </c:pt>
                <c:pt idx="213">
                  <c:v>36008</c:v>
                </c:pt>
                <c:pt idx="214">
                  <c:v>36039</c:v>
                </c:pt>
                <c:pt idx="215">
                  <c:v>36069</c:v>
                </c:pt>
                <c:pt idx="216">
                  <c:v>36100</c:v>
                </c:pt>
                <c:pt idx="217">
                  <c:v>36130</c:v>
                </c:pt>
                <c:pt idx="218">
                  <c:v>36161</c:v>
                </c:pt>
                <c:pt idx="219">
                  <c:v>36192</c:v>
                </c:pt>
                <c:pt idx="220">
                  <c:v>36220</c:v>
                </c:pt>
                <c:pt idx="221">
                  <c:v>36251</c:v>
                </c:pt>
                <c:pt idx="222">
                  <c:v>36281</c:v>
                </c:pt>
                <c:pt idx="223">
                  <c:v>36312</c:v>
                </c:pt>
                <c:pt idx="224">
                  <c:v>36342</c:v>
                </c:pt>
                <c:pt idx="225">
                  <c:v>36373</c:v>
                </c:pt>
                <c:pt idx="226">
                  <c:v>36404</c:v>
                </c:pt>
                <c:pt idx="227">
                  <c:v>36434</c:v>
                </c:pt>
                <c:pt idx="228">
                  <c:v>36465</c:v>
                </c:pt>
                <c:pt idx="229">
                  <c:v>36495</c:v>
                </c:pt>
                <c:pt idx="230">
                  <c:v>36526</c:v>
                </c:pt>
                <c:pt idx="231">
                  <c:v>36557</c:v>
                </c:pt>
                <c:pt idx="232">
                  <c:v>36586</c:v>
                </c:pt>
                <c:pt idx="233">
                  <c:v>36617</c:v>
                </c:pt>
                <c:pt idx="234">
                  <c:v>36647</c:v>
                </c:pt>
                <c:pt idx="235">
                  <c:v>36678</c:v>
                </c:pt>
                <c:pt idx="236">
                  <c:v>36708</c:v>
                </c:pt>
                <c:pt idx="237">
                  <c:v>36739</c:v>
                </c:pt>
                <c:pt idx="238">
                  <c:v>36770</c:v>
                </c:pt>
                <c:pt idx="239">
                  <c:v>36800</c:v>
                </c:pt>
                <c:pt idx="240">
                  <c:v>36831</c:v>
                </c:pt>
                <c:pt idx="241">
                  <c:v>36861</c:v>
                </c:pt>
                <c:pt idx="242">
                  <c:v>36892</c:v>
                </c:pt>
                <c:pt idx="243">
                  <c:v>36923</c:v>
                </c:pt>
                <c:pt idx="244">
                  <c:v>36951</c:v>
                </c:pt>
                <c:pt idx="245">
                  <c:v>36982</c:v>
                </c:pt>
                <c:pt idx="246">
                  <c:v>37012</c:v>
                </c:pt>
                <c:pt idx="247">
                  <c:v>37043</c:v>
                </c:pt>
                <c:pt idx="248">
                  <c:v>37073</c:v>
                </c:pt>
                <c:pt idx="249">
                  <c:v>37104</c:v>
                </c:pt>
                <c:pt idx="250">
                  <c:v>37135</c:v>
                </c:pt>
                <c:pt idx="251">
                  <c:v>37165</c:v>
                </c:pt>
                <c:pt idx="252">
                  <c:v>37196</c:v>
                </c:pt>
                <c:pt idx="253">
                  <c:v>37226</c:v>
                </c:pt>
                <c:pt idx="254">
                  <c:v>37257</c:v>
                </c:pt>
                <c:pt idx="255">
                  <c:v>37288</c:v>
                </c:pt>
                <c:pt idx="256">
                  <c:v>37316</c:v>
                </c:pt>
                <c:pt idx="257">
                  <c:v>37347</c:v>
                </c:pt>
                <c:pt idx="258">
                  <c:v>37377</c:v>
                </c:pt>
                <c:pt idx="259">
                  <c:v>37408</c:v>
                </c:pt>
                <c:pt idx="260">
                  <c:v>37438</c:v>
                </c:pt>
                <c:pt idx="261">
                  <c:v>37469</c:v>
                </c:pt>
                <c:pt idx="262">
                  <c:v>37500</c:v>
                </c:pt>
                <c:pt idx="263">
                  <c:v>37530</c:v>
                </c:pt>
                <c:pt idx="264">
                  <c:v>37561</c:v>
                </c:pt>
                <c:pt idx="265">
                  <c:v>37591</c:v>
                </c:pt>
                <c:pt idx="266">
                  <c:v>37622</c:v>
                </c:pt>
                <c:pt idx="267">
                  <c:v>37653</c:v>
                </c:pt>
                <c:pt idx="268">
                  <c:v>37681</c:v>
                </c:pt>
                <c:pt idx="269">
                  <c:v>37712</c:v>
                </c:pt>
                <c:pt idx="270">
                  <c:v>37742</c:v>
                </c:pt>
                <c:pt idx="271">
                  <c:v>37773</c:v>
                </c:pt>
                <c:pt idx="272">
                  <c:v>37803</c:v>
                </c:pt>
                <c:pt idx="273">
                  <c:v>37834</c:v>
                </c:pt>
                <c:pt idx="274">
                  <c:v>37865</c:v>
                </c:pt>
                <c:pt idx="275">
                  <c:v>37895</c:v>
                </c:pt>
                <c:pt idx="276">
                  <c:v>37926</c:v>
                </c:pt>
                <c:pt idx="277">
                  <c:v>37956</c:v>
                </c:pt>
                <c:pt idx="278">
                  <c:v>37987</c:v>
                </c:pt>
                <c:pt idx="279">
                  <c:v>38018</c:v>
                </c:pt>
                <c:pt idx="280">
                  <c:v>38047</c:v>
                </c:pt>
                <c:pt idx="281">
                  <c:v>38078</c:v>
                </c:pt>
                <c:pt idx="282">
                  <c:v>38108</c:v>
                </c:pt>
                <c:pt idx="283">
                  <c:v>38139</c:v>
                </c:pt>
                <c:pt idx="284">
                  <c:v>38169</c:v>
                </c:pt>
                <c:pt idx="285">
                  <c:v>38200</c:v>
                </c:pt>
                <c:pt idx="286">
                  <c:v>38231</c:v>
                </c:pt>
                <c:pt idx="287">
                  <c:v>38261</c:v>
                </c:pt>
                <c:pt idx="288">
                  <c:v>38292</c:v>
                </c:pt>
                <c:pt idx="289">
                  <c:v>38322</c:v>
                </c:pt>
                <c:pt idx="290">
                  <c:v>38353</c:v>
                </c:pt>
                <c:pt idx="291">
                  <c:v>38384</c:v>
                </c:pt>
                <c:pt idx="292">
                  <c:v>38412</c:v>
                </c:pt>
                <c:pt idx="293">
                  <c:v>38443</c:v>
                </c:pt>
                <c:pt idx="294">
                  <c:v>38473</c:v>
                </c:pt>
                <c:pt idx="295">
                  <c:v>38504</c:v>
                </c:pt>
                <c:pt idx="296">
                  <c:v>38534</c:v>
                </c:pt>
                <c:pt idx="297">
                  <c:v>38565</c:v>
                </c:pt>
                <c:pt idx="298">
                  <c:v>38596</c:v>
                </c:pt>
                <c:pt idx="299">
                  <c:v>38626</c:v>
                </c:pt>
                <c:pt idx="300">
                  <c:v>38657</c:v>
                </c:pt>
                <c:pt idx="301">
                  <c:v>38687</c:v>
                </c:pt>
                <c:pt idx="302">
                  <c:v>38718</c:v>
                </c:pt>
                <c:pt idx="303">
                  <c:v>38749</c:v>
                </c:pt>
                <c:pt idx="304">
                  <c:v>38777</c:v>
                </c:pt>
                <c:pt idx="305">
                  <c:v>38808</c:v>
                </c:pt>
                <c:pt idx="306">
                  <c:v>38838</c:v>
                </c:pt>
                <c:pt idx="307">
                  <c:v>38869</c:v>
                </c:pt>
                <c:pt idx="308">
                  <c:v>38899</c:v>
                </c:pt>
                <c:pt idx="309">
                  <c:v>38930</c:v>
                </c:pt>
                <c:pt idx="310">
                  <c:v>38961</c:v>
                </c:pt>
                <c:pt idx="311">
                  <c:v>38991</c:v>
                </c:pt>
                <c:pt idx="312">
                  <c:v>39022</c:v>
                </c:pt>
                <c:pt idx="313">
                  <c:v>39052</c:v>
                </c:pt>
                <c:pt idx="314">
                  <c:v>39083</c:v>
                </c:pt>
                <c:pt idx="315">
                  <c:v>39114</c:v>
                </c:pt>
                <c:pt idx="316">
                  <c:v>39142</c:v>
                </c:pt>
                <c:pt idx="317">
                  <c:v>39173</c:v>
                </c:pt>
                <c:pt idx="318">
                  <c:v>39203</c:v>
                </c:pt>
                <c:pt idx="319">
                  <c:v>39234</c:v>
                </c:pt>
                <c:pt idx="320">
                  <c:v>39264</c:v>
                </c:pt>
                <c:pt idx="321">
                  <c:v>39295</c:v>
                </c:pt>
                <c:pt idx="322">
                  <c:v>39326</c:v>
                </c:pt>
                <c:pt idx="323">
                  <c:v>39356</c:v>
                </c:pt>
                <c:pt idx="324">
                  <c:v>39387</c:v>
                </c:pt>
                <c:pt idx="325">
                  <c:v>39417</c:v>
                </c:pt>
                <c:pt idx="326">
                  <c:v>39448</c:v>
                </c:pt>
                <c:pt idx="327">
                  <c:v>39479</c:v>
                </c:pt>
                <c:pt idx="328">
                  <c:v>39508</c:v>
                </c:pt>
                <c:pt idx="329">
                  <c:v>39539</c:v>
                </c:pt>
                <c:pt idx="330">
                  <c:v>39569</c:v>
                </c:pt>
                <c:pt idx="331">
                  <c:v>39600</c:v>
                </c:pt>
                <c:pt idx="332">
                  <c:v>39630</c:v>
                </c:pt>
                <c:pt idx="333">
                  <c:v>39661</c:v>
                </c:pt>
                <c:pt idx="334">
                  <c:v>39692</c:v>
                </c:pt>
                <c:pt idx="335">
                  <c:v>39722</c:v>
                </c:pt>
                <c:pt idx="336">
                  <c:v>39753</c:v>
                </c:pt>
                <c:pt idx="337">
                  <c:v>39783</c:v>
                </c:pt>
                <c:pt idx="338">
                  <c:v>39814</c:v>
                </c:pt>
                <c:pt idx="339">
                  <c:v>39845</c:v>
                </c:pt>
                <c:pt idx="340">
                  <c:v>39873</c:v>
                </c:pt>
                <c:pt idx="341">
                  <c:v>39904</c:v>
                </c:pt>
                <c:pt idx="342">
                  <c:v>39934</c:v>
                </c:pt>
                <c:pt idx="343">
                  <c:v>39965</c:v>
                </c:pt>
                <c:pt idx="344">
                  <c:v>39995</c:v>
                </c:pt>
                <c:pt idx="345">
                  <c:v>40026</c:v>
                </c:pt>
                <c:pt idx="346">
                  <c:v>40057</c:v>
                </c:pt>
                <c:pt idx="347">
                  <c:v>40087</c:v>
                </c:pt>
                <c:pt idx="348">
                  <c:v>40118</c:v>
                </c:pt>
                <c:pt idx="349">
                  <c:v>40148</c:v>
                </c:pt>
                <c:pt idx="350">
                  <c:v>40179</c:v>
                </c:pt>
                <c:pt idx="351">
                  <c:v>40210</c:v>
                </c:pt>
                <c:pt idx="352">
                  <c:v>40238</c:v>
                </c:pt>
                <c:pt idx="353">
                  <c:v>40269</c:v>
                </c:pt>
                <c:pt idx="354">
                  <c:v>40299</c:v>
                </c:pt>
                <c:pt idx="355">
                  <c:v>40330</c:v>
                </c:pt>
                <c:pt idx="356">
                  <c:v>40360</c:v>
                </c:pt>
                <c:pt idx="357">
                  <c:v>40391</c:v>
                </c:pt>
                <c:pt idx="358">
                  <c:v>40422</c:v>
                </c:pt>
                <c:pt idx="359">
                  <c:v>40452</c:v>
                </c:pt>
                <c:pt idx="360">
                  <c:v>40483</c:v>
                </c:pt>
                <c:pt idx="361">
                  <c:v>40513</c:v>
                </c:pt>
                <c:pt idx="362">
                  <c:v>40544</c:v>
                </c:pt>
                <c:pt idx="363">
                  <c:v>40575</c:v>
                </c:pt>
                <c:pt idx="364">
                  <c:v>40603</c:v>
                </c:pt>
                <c:pt idx="365">
                  <c:v>40634</c:v>
                </c:pt>
                <c:pt idx="366">
                  <c:v>40664</c:v>
                </c:pt>
                <c:pt idx="367">
                  <c:v>40695</c:v>
                </c:pt>
                <c:pt idx="368">
                  <c:v>40725</c:v>
                </c:pt>
                <c:pt idx="369">
                  <c:v>40756</c:v>
                </c:pt>
                <c:pt idx="370">
                  <c:v>40787</c:v>
                </c:pt>
                <c:pt idx="371">
                  <c:v>40817</c:v>
                </c:pt>
                <c:pt idx="372">
                  <c:v>40848</c:v>
                </c:pt>
                <c:pt idx="373">
                  <c:v>40878</c:v>
                </c:pt>
                <c:pt idx="374">
                  <c:v>40909</c:v>
                </c:pt>
                <c:pt idx="375">
                  <c:v>40940</c:v>
                </c:pt>
                <c:pt idx="376">
                  <c:v>40969</c:v>
                </c:pt>
                <c:pt idx="377">
                  <c:v>41000</c:v>
                </c:pt>
                <c:pt idx="378">
                  <c:v>41030</c:v>
                </c:pt>
                <c:pt idx="379">
                  <c:v>41061</c:v>
                </c:pt>
                <c:pt idx="380">
                  <c:v>41091</c:v>
                </c:pt>
                <c:pt idx="381">
                  <c:v>41122</c:v>
                </c:pt>
                <c:pt idx="382">
                  <c:v>41153</c:v>
                </c:pt>
                <c:pt idx="383">
                  <c:v>41183</c:v>
                </c:pt>
                <c:pt idx="384">
                  <c:v>41214</c:v>
                </c:pt>
                <c:pt idx="385">
                  <c:v>41244</c:v>
                </c:pt>
                <c:pt idx="386">
                  <c:v>41275</c:v>
                </c:pt>
                <c:pt idx="387">
                  <c:v>41306</c:v>
                </c:pt>
              </c:numCache>
            </c:numRef>
          </c:xVal>
          <c:yVal>
            <c:numRef>
              <c:f>Sheet1!$H$10:$H$397</c:f>
              <c:numCache>
                <c:formatCode>0.0</c:formatCode>
                <c:ptCount val="388"/>
                <c:pt idx="0">
                  <c:v>268.60000000000002</c:v>
                </c:pt>
                <c:pt idx="1">
                  <c:v>270.10000000000002</c:v>
                </c:pt>
                <c:pt idx="2">
                  <c:v>253.6</c:v>
                </c:pt>
                <c:pt idx="3">
                  <c:v>234.1</c:v>
                </c:pt>
                <c:pt idx="4">
                  <c:v>233.5</c:v>
                </c:pt>
                <c:pt idx="5">
                  <c:v>242.2</c:v>
                </c:pt>
                <c:pt idx="6">
                  <c:v>231.3</c:v>
                </c:pt>
                <c:pt idx="7">
                  <c:v>232.5</c:v>
                </c:pt>
                <c:pt idx="8">
                  <c:v>233.4</c:v>
                </c:pt>
                <c:pt idx="9">
                  <c:v>230.5</c:v>
                </c:pt>
                <c:pt idx="10">
                  <c:v>230.4</c:v>
                </c:pt>
                <c:pt idx="11">
                  <c:v>232.1</c:v>
                </c:pt>
                <c:pt idx="12">
                  <c:v>233.2</c:v>
                </c:pt>
                <c:pt idx="13">
                  <c:v>239.4</c:v>
                </c:pt>
                <c:pt idx="14">
                  <c:v>239.2</c:v>
                </c:pt>
                <c:pt idx="15">
                  <c:v>224.3</c:v>
                </c:pt>
                <c:pt idx="16">
                  <c:v>224.3</c:v>
                </c:pt>
                <c:pt idx="17">
                  <c:v>232</c:v>
                </c:pt>
                <c:pt idx="18">
                  <c:v>224.3</c:v>
                </c:pt>
                <c:pt idx="19">
                  <c:v>226.3</c:v>
                </c:pt>
                <c:pt idx="20">
                  <c:v>227.1</c:v>
                </c:pt>
                <c:pt idx="21">
                  <c:v>225.2</c:v>
                </c:pt>
                <c:pt idx="22">
                  <c:v>228.4</c:v>
                </c:pt>
                <c:pt idx="23">
                  <c:v>232.8</c:v>
                </c:pt>
                <c:pt idx="24">
                  <c:v>235.9</c:v>
                </c:pt>
                <c:pt idx="25">
                  <c:v>242.5</c:v>
                </c:pt>
                <c:pt idx="26">
                  <c:v>239.1</c:v>
                </c:pt>
                <c:pt idx="27">
                  <c:v>227.1</c:v>
                </c:pt>
                <c:pt idx="28">
                  <c:v>229.4</c:v>
                </c:pt>
                <c:pt idx="29">
                  <c:v>237</c:v>
                </c:pt>
                <c:pt idx="30">
                  <c:v>232.3</c:v>
                </c:pt>
                <c:pt idx="31">
                  <c:v>236.8</c:v>
                </c:pt>
                <c:pt idx="32">
                  <c:v>239.7</c:v>
                </c:pt>
                <c:pt idx="33">
                  <c:v>236.4</c:v>
                </c:pt>
                <c:pt idx="34">
                  <c:v>237.7</c:v>
                </c:pt>
                <c:pt idx="35">
                  <c:v>240.2</c:v>
                </c:pt>
                <c:pt idx="36">
                  <c:v>240.8</c:v>
                </c:pt>
                <c:pt idx="37">
                  <c:v>247.4</c:v>
                </c:pt>
                <c:pt idx="38">
                  <c:v>245.3</c:v>
                </c:pt>
                <c:pt idx="39">
                  <c:v>233.3</c:v>
                </c:pt>
                <c:pt idx="40">
                  <c:v>234.7</c:v>
                </c:pt>
                <c:pt idx="41">
                  <c:v>244.5</c:v>
                </c:pt>
                <c:pt idx="42">
                  <c:v>237.1</c:v>
                </c:pt>
                <c:pt idx="43">
                  <c:v>242.9</c:v>
                </c:pt>
                <c:pt idx="44">
                  <c:v>243.4</c:v>
                </c:pt>
                <c:pt idx="45">
                  <c:v>239.1</c:v>
                </c:pt>
                <c:pt idx="46">
                  <c:v>241.3</c:v>
                </c:pt>
                <c:pt idx="47">
                  <c:v>241</c:v>
                </c:pt>
                <c:pt idx="48">
                  <c:v>244.1</c:v>
                </c:pt>
                <c:pt idx="49">
                  <c:v>253.1</c:v>
                </c:pt>
                <c:pt idx="50">
                  <c:v>249.8</c:v>
                </c:pt>
                <c:pt idx="51">
                  <c:v>240</c:v>
                </c:pt>
                <c:pt idx="52">
                  <c:v>241.4</c:v>
                </c:pt>
                <c:pt idx="53">
                  <c:v>250.1</c:v>
                </c:pt>
                <c:pt idx="54">
                  <c:v>246.3</c:v>
                </c:pt>
                <c:pt idx="55">
                  <c:v>254.5</c:v>
                </c:pt>
                <c:pt idx="56">
                  <c:v>257</c:v>
                </c:pt>
                <c:pt idx="57">
                  <c:v>255.8</c:v>
                </c:pt>
                <c:pt idx="58">
                  <c:v>260.39999999999998</c:v>
                </c:pt>
                <c:pt idx="59">
                  <c:v>261.10000000000002</c:v>
                </c:pt>
                <c:pt idx="60">
                  <c:v>264.5</c:v>
                </c:pt>
                <c:pt idx="61">
                  <c:v>276.89999999999998</c:v>
                </c:pt>
                <c:pt idx="62">
                  <c:v>270.60000000000002</c:v>
                </c:pt>
                <c:pt idx="63">
                  <c:v>257.89999999999998</c:v>
                </c:pt>
                <c:pt idx="64">
                  <c:v>262.89999999999998</c:v>
                </c:pt>
                <c:pt idx="65">
                  <c:v>274.5</c:v>
                </c:pt>
                <c:pt idx="66">
                  <c:v>272.3</c:v>
                </c:pt>
                <c:pt idx="67">
                  <c:v>280.8</c:v>
                </c:pt>
                <c:pt idx="68">
                  <c:v>285.10000000000002</c:v>
                </c:pt>
                <c:pt idx="69">
                  <c:v>284.10000000000002</c:v>
                </c:pt>
                <c:pt idx="70">
                  <c:v>286</c:v>
                </c:pt>
                <c:pt idx="71">
                  <c:v>287.60000000000002</c:v>
                </c:pt>
                <c:pt idx="72">
                  <c:v>294.60000000000002</c:v>
                </c:pt>
                <c:pt idx="73">
                  <c:v>313.89999999999998</c:v>
                </c:pt>
                <c:pt idx="74">
                  <c:v>305.60000000000002</c:v>
                </c:pt>
                <c:pt idx="75">
                  <c:v>287.10000000000002</c:v>
                </c:pt>
                <c:pt idx="76">
                  <c:v>286.8</c:v>
                </c:pt>
                <c:pt idx="77">
                  <c:v>301</c:v>
                </c:pt>
                <c:pt idx="78">
                  <c:v>293.89999999999998</c:v>
                </c:pt>
                <c:pt idx="79">
                  <c:v>294.3</c:v>
                </c:pt>
                <c:pt idx="80">
                  <c:v>294.10000000000002</c:v>
                </c:pt>
                <c:pt idx="81">
                  <c:v>290.2</c:v>
                </c:pt>
                <c:pt idx="82">
                  <c:v>288.8</c:v>
                </c:pt>
                <c:pt idx="83">
                  <c:v>295.39999999999998</c:v>
                </c:pt>
                <c:pt idx="84">
                  <c:v>293.89999999999998</c:v>
                </c:pt>
                <c:pt idx="85">
                  <c:v>298.2</c:v>
                </c:pt>
                <c:pt idx="86">
                  <c:v>295.5</c:v>
                </c:pt>
                <c:pt idx="87">
                  <c:v>278.89999999999998</c:v>
                </c:pt>
                <c:pt idx="88">
                  <c:v>279.60000000000002</c:v>
                </c:pt>
                <c:pt idx="89">
                  <c:v>291.7</c:v>
                </c:pt>
                <c:pt idx="90">
                  <c:v>282.7</c:v>
                </c:pt>
                <c:pt idx="91">
                  <c:v>290.8</c:v>
                </c:pt>
                <c:pt idx="92">
                  <c:v>292.60000000000002</c:v>
                </c:pt>
                <c:pt idx="93">
                  <c:v>288.60000000000002</c:v>
                </c:pt>
                <c:pt idx="94">
                  <c:v>287</c:v>
                </c:pt>
                <c:pt idx="95">
                  <c:v>288.39999999999998</c:v>
                </c:pt>
                <c:pt idx="96">
                  <c:v>289.60000000000002</c:v>
                </c:pt>
                <c:pt idx="97">
                  <c:v>298.39999999999998</c:v>
                </c:pt>
                <c:pt idx="98">
                  <c:v>290</c:v>
                </c:pt>
                <c:pt idx="99">
                  <c:v>275.39999999999998</c:v>
                </c:pt>
                <c:pt idx="100">
                  <c:v>275.5</c:v>
                </c:pt>
                <c:pt idx="101">
                  <c:v>282.8</c:v>
                </c:pt>
                <c:pt idx="102">
                  <c:v>273</c:v>
                </c:pt>
                <c:pt idx="103">
                  <c:v>276.10000000000002</c:v>
                </c:pt>
                <c:pt idx="104">
                  <c:v>281.2</c:v>
                </c:pt>
                <c:pt idx="105">
                  <c:v>276.5</c:v>
                </c:pt>
                <c:pt idx="106">
                  <c:v>275.8</c:v>
                </c:pt>
                <c:pt idx="107">
                  <c:v>279.8</c:v>
                </c:pt>
                <c:pt idx="108">
                  <c:v>280.89999999999998</c:v>
                </c:pt>
                <c:pt idx="109">
                  <c:v>290.89999999999998</c:v>
                </c:pt>
                <c:pt idx="110">
                  <c:v>282.10000000000002</c:v>
                </c:pt>
                <c:pt idx="111">
                  <c:v>270.7</c:v>
                </c:pt>
                <c:pt idx="112">
                  <c:v>271</c:v>
                </c:pt>
                <c:pt idx="113">
                  <c:v>279.3</c:v>
                </c:pt>
                <c:pt idx="114">
                  <c:v>268.39999999999998</c:v>
                </c:pt>
                <c:pt idx="115">
                  <c:v>274.7</c:v>
                </c:pt>
                <c:pt idx="116">
                  <c:v>276.7</c:v>
                </c:pt>
                <c:pt idx="117">
                  <c:v>276.10000000000002</c:v>
                </c:pt>
                <c:pt idx="118">
                  <c:v>277.5</c:v>
                </c:pt>
                <c:pt idx="119">
                  <c:v>277.60000000000002</c:v>
                </c:pt>
                <c:pt idx="120">
                  <c:v>280</c:v>
                </c:pt>
                <c:pt idx="121">
                  <c:v>289.39999999999998</c:v>
                </c:pt>
                <c:pt idx="122">
                  <c:v>277.10000000000002</c:v>
                </c:pt>
                <c:pt idx="123">
                  <c:v>267.7</c:v>
                </c:pt>
                <c:pt idx="124">
                  <c:v>269.7</c:v>
                </c:pt>
                <c:pt idx="125">
                  <c:v>277.3</c:v>
                </c:pt>
                <c:pt idx="126">
                  <c:v>271.39999999999998</c:v>
                </c:pt>
                <c:pt idx="127">
                  <c:v>279.7</c:v>
                </c:pt>
                <c:pt idx="128">
                  <c:v>280.60000000000002</c:v>
                </c:pt>
                <c:pt idx="129">
                  <c:v>278.5</c:v>
                </c:pt>
                <c:pt idx="130">
                  <c:v>277.89999999999998</c:v>
                </c:pt>
                <c:pt idx="131">
                  <c:v>283.3</c:v>
                </c:pt>
                <c:pt idx="132">
                  <c:v>290.60000000000002</c:v>
                </c:pt>
                <c:pt idx="133">
                  <c:v>302.39999999999998</c:v>
                </c:pt>
                <c:pt idx="134">
                  <c:v>299.5</c:v>
                </c:pt>
                <c:pt idx="135">
                  <c:v>295.89999999999998</c:v>
                </c:pt>
                <c:pt idx="136">
                  <c:v>302.10000000000002</c:v>
                </c:pt>
                <c:pt idx="137">
                  <c:v>313.2</c:v>
                </c:pt>
                <c:pt idx="138">
                  <c:v>307.7</c:v>
                </c:pt>
                <c:pt idx="139">
                  <c:v>310.8</c:v>
                </c:pt>
                <c:pt idx="140">
                  <c:v>317.10000000000002</c:v>
                </c:pt>
                <c:pt idx="141">
                  <c:v>319.10000000000002</c:v>
                </c:pt>
                <c:pt idx="142">
                  <c:v>325.3</c:v>
                </c:pt>
                <c:pt idx="143">
                  <c:v>335.7</c:v>
                </c:pt>
                <c:pt idx="144">
                  <c:v>343.3</c:v>
                </c:pt>
                <c:pt idx="145">
                  <c:v>354.4</c:v>
                </c:pt>
                <c:pt idx="146">
                  <c:v>345.1</c:v>
                </c:pt>
                <c:pt idx="147">
                  <c:v>333.6</c:v>
                </c:pt>
                <c:pt idx="148">
                  <c:v>335.8</c:v>
                </c:pt>
                <c:pt idx="149">
                  <c:v>349.8</c:v>
                </c:pt>
                <c:pt idx="150">
                  <c:v>351.4</c:v>
                </c:pt>
                <c:pt idx="151">
                  <c:v>358.9</c:v>
                </c:pt>
                <c:pt idx="152">
                  <c:v>364.9</c:v>
                </c:pt>
                <c:pt idx="153">
                  <c:v>367.2</c:v>
                </c:pt>
                <c:pt idx="154">
                  <c:v>372.4</c:v>
                </c:pt>
                <c:pt idx="155">
                  <c:v>380.4</c:v>
                </c:pt>
                <c:pt idx="156">
                  <c:v>390.1</c:v>
                </c:pt>
                <c:pt idx="157">
                  <c:v>401.8</c:v>
                </c:pt>
                <c:pt idx="158">
                  <c:v>391.9</c:v>
                </c:pt>
                <c:pt idx="159">
                  <c:v>379.5</c:v>
                </c:pt>
                <c:pt idx="160">
                  <c:v>379.6</c:v>
                </c:pt>
                <c:pt idx="161">
                  <c:v>389.1</c:v>
                </c:pt>
                <c:pt idx="162">
                  <c:v>377.6</c:v>
                </c:pt>
                <c:pt idx="163">
                  <c:v>382</c:v>
                </c:pt>
                <c:pt idx="164">
                  <c:v>386.9</c:v>
                </c:pt>
                <c:pt idx="165">
                  <c:v>382.8</c:v>
                </c:pt>
                <c:pt idx="166">
                  <c:v>384.5</c:v>
                </c:pt>
                <c:pt idx="167">
                  <c:v>387.7</c:v>
                </c:pt>
                <c:pt idx="168">
                  <c:v>390.6</c:v>
                </c:pt>
                <c:pt idx="169">
                  <c:v>400.2</c:v>
                </c:pt>
                <c:pt idx="170">
                  <c:v>388.8</c:v>
                </c:pt>
                <c:pt idx="171">
                  <c:v>374.9</c:v>
                </c:pt>
                <c:pt idx="172">
                  <c:v>374.1</c:v>
                </c:pt>
                <c:pt idx="173">
                  <c:v>382.3</c:v>
                </c:pt>
                <c:pt idx="174">
                  <c:v>373.1</c:v>
                </c:pt>
                <c:pt idx="175">
                  <c:v>381.8</c:v>
                </c:pt>
                <c:pt idx="176">
                  <c:v>387.9</c:v>
                </c:pt>
                <c:pt idx="177">
                  <c:v>386</c:v>
                </c:pt>
                <c:pt idx="178">
                  <c:v>387.7</c:v>
                </c:pt>
                <c:pt idx="179">
                  <c:v>390.8</c:v>
                </c:pt>
                <c:pt idx="180">
                  <c:v>395.6</c:v>
                </c:pt>
                <c:pt idx="181">
                  <c:v>407.2</c:v>
                </c:pt>
                <c:pt idx="182">
                  <c:v>398.5</c:v>
                </c:pt>
                <c:pt idx="183">
                  <c:v>387.8</c:v>
                </c:pt>
                <c:pt idx="184">
                  <c:v>397.1</c:v>
                </c:pt>
                <c:pt idx="185">
                  <c:v>405.5</c:v>
                </c:pt>
                <c:pt idx="186">
                  <c:v>399</c:v>
                </c:pt>
                <c:pt idx="187">
                  <c:v>409.7</c:v>
                </c:pt>
                <c:pt idx="188">
                  <c:v>410.7</c:v>
                </c:pt>
                <c:pt idx="189">
                  <c:v>404.5</c:v>
                </c:pt>
                <c:pt idx="190">
                  <c:v>404.3</c:v>
                </c:pt>
                <c:pt idx="191">
                  <c:v>399</c:v>
                </c:pt>
                <c:pt idx="192">
                  <c:v>408.5</c:v>
                </c:pt>
                <c:pt idx="193">
                  <c:v>420.1</c:v>
                </c:pt>
                <c:pt idx="194">
                  <c:v>406.4</c:v>
                </c:pt>
                <c:pt idx="195">
                  <c:v>393.6</c:v>
                </c:pt>
                <c:pt idx="196">
                  <c:v>396.4</c:v>
                </c:pt>
                <c:pt idx="197">
                  <c:v>397.7</c:v>
                </c:pt>
                <c:pt idx="198">
                  <c:v>388.6</c:v>
                </c:pt>
                <c:pt idx="199">
                  <c:v>396.9</c:v>
                </c:pt>
                <c:pt idx="200">
                  <c:v>398.8</c:v>
                </c:pt>
                <c:pt idx="201">
                  <c:v>401</c:v>
                </c:pt>
                <c:pt idx="202">
                  <c:v>390.1</c:v>
                </c:pt>
                <c:pt idx="203">
                  <c:v>387.9</c:v>
                </c:pt>
                <c:pt idx="204">
                  <c:v>399.2</c:v>
                </c:pt>
                <c:pt idx="205">
                  <c:v>412.4</c:v>
                </c:pt>
                <c:pt idx="206">
                  <c:v>396.8</c:v>
                </c:pt>
                <c:pt idx="207">
                  <c:v>384.6</c:v>
                </c:pt>
                <c:pt idx="208">
                  <c:v>385.8</c:v>
                </c:pt>
                <c:pt idx="209">
                  <c:v>389.4</c:v>
                </c:pt>
                <c:pt idx="210">
                  <c:v>381.6</c:v>
                </c:pt>
                <c:pt idx="211">
                  <c:v>382.7</c:v>
                </c:pt>
                <c:pt idx="212">
                  <c:v>378.8</c:v>
                </c:pt>
                <c:pt idx="213">
                  <c:v>374.1</c:v>
                </c:pt>
                <c:pt idx="214">
                  <c:v>372.3</c:v>
                </c:pt>
                <c:pt idx="215">
                  <c:v>373.3</c:v>
                </c:pt>
                <c:pt idx="216">
                  <c:v>383.4</c:v>
                </c:pt>
                <c:pt idx="217">
                  <c:v>395.9</c:v>
                </c:pt>
                <c:pt idx="218">
                  <c:v>379.2</c:v>
                </c:pt>
                <c:pt idx="219">
                  <c:v>364.3</c:v>
                </c:pt>
                <c:pt idx="220">
                  <c:v>367.2</c:v>
                </c:pt>
                <c:pt idx="221">
                  <c:v>372.1</c:v>
                </c:pt>
                <c:pt idx="222">
                  <c:v>361.4</c:v>
                </c:pt>
                <c:pt idx="223">
                  <c:v>359.1</c:v>
                </c:pt>
                <c:pt idx="224">
                  <c:v>359.8</c:v>
                </c:pt>
                <c:pt idx="225">
                  <c:v>355.1</c:v>
                </c:pt>
                <c:pt idx="226">
                  <c:v>347.1</c:v>
                </c:pt>
                <c:pt idx="227">
                  <c:v>351.2</c:v>
                </c:pt>
                <c:pt idx="228">
                  <c:v>359.6</c:v>
                </c:pt>
                <c:pt idx="229">
                  <c:v>371.8</c:v>
                </c:pt>
                <c:pt idx="230">
                  <c:v>349.4</c:v>
                </c:pt>
                <c:pt idx="231">
                  <c:v>332.5</c:v>
                </c:pt>
                <c:pt idx="232">
                  <c:v>339.3</c:v>
                </c:pt>
                <c:pt idx="233">
                  <c:v>345.5</c:v>
                </c:pt>
                <c:pt idx="234">
                  <c:v>331.2</c:v>
                </c:pt>
                <c:pt idx="235">
                  <c:v>331.1</c:v>
                </c:pt>
                <c:pt idx="236">
                  <c:v>333.6</c:v>
                </c:pt>
                <c:pt idx="237">
                  <c:v>325.89999999999998</c:v>
                </c:pt>
                <c:pt idx="238">
                  <c:v>321.39999999999998</c:v>
                </c:pt>
                <c:pt idx="239">
                  <c:v>321.5</c:v>
                </c:pt>
                <c:pt idx="240">
                  <c:v>318.89999999999998</c:v>
                </c:pt>
                <c:pt idx="241">
                  <c:v>326.8</c:v>
                </c:pt>
                <c:pt idx="242">
                  <c:v>316.7</c:v>
                </c:pt>
                <c:pt idx="243">
                  <c:v>307.3</c:v>
                </c:pt>
                <c:pt idx="244">
                  <c:v>316.10000000000002</c:v>
                </c:pt>
                <c:pt idx="245">
                  <c:v>318</c:v>
                </c:pt>
                <c:pt idx="246">
                  <c:v>312</c:v>
                </c:pt>
                <c:pt idx="247">
                  <c:v>314.60000000000002</c:v>
                </c:pt>
                <c:pt idx="248">
                  <c:v>320</c:v>
                </c:pt>
                <c:pt idx="249">
                  <c:v>320.60000000000002</c:v>
                </c:pt>
                <c:pt idx="250">
                  <c:v>365.8</c:v>
                </c:pt>
                <c:pt idx="251">
                  <c:v>333</c:v>
                </c:pt>
                <c:pt idx="252">
                  <c:v>335.3</c:v>
                </c:pt>
                <c:pt idx="253">
                  <c:v>354.3</c:v>
                </c:pt>
                <c:pt idx="254">
                  <c:v>336.7</c:v>
                </c:pt>
                <c:pt idx="255">
                  <c:v>324.10000000000002</c:v>
                </c:pt>
                <c:pt idx="256">
                  <c:v>330.8</c:v>
                </c:pt>
                <c:pt idx="257">
                  <c:v>319.10000000000002</c:v>
                </c:pt>
                <c:pt idx="258">
                  <c:v>309.5</c:v>
                </c:pt>
                <c:pt idx="259">
                  <c:v>311.39999999999998</c:v>
                </c:pt>
                <c:pt idx="260">
                  <c:v>311.8</c:v>
                </c:pt>
                <c:pt idx="261">
                  <c:v>294.10000000000002</c:v>
                </c:pt>
                <c:pt idx="262">
                  <c:v>295.60000000000002</c:v>
                </c:pt>
                <c:pt idx="263">
                  <c:v>300.7</c:v>
                </c:pt>
                <c:pt idx="264">
                  <c:v>302.3</c:v>
                </c:pt>
                <c:pt idx="265">
                  <c:v>323.8</c:v>
                </c:pt>
                <c:pt idx="266">
                  <c:v>306.89999999999998</c:v>
                </c:pt>
                <c:pt idx="267">
                  <c:v>304.60000000000002</c:v>
                </c:pt>
                <c:pt idx="268">
                  <c:v>310.7</c:v>
                </c:pt>
                <c:pt idx="269">
                  <c:v>315.60000000000002</c:v>
                </c:pt>
                <c:pt idx="270">
                  <c:v>324.2</c:v>
                </c:pt>
                <c:pt idx="271">
                  <c:v>335.1</c:v>
                </c:pt>
                <c:pt idx="272">
                  <c:v>335</c:v>
                </c:pt>
                <c:pt idx="273">
                  <c:v>335.7</c:v>
                </c:pt>
                <c:pt idx="274">
                  <c:v>325.7</c:v>
                </c:pt>
                <c:pt idx="275">
                  <c:v>324.5</c:v>
                </c:pt>
                <c:pt idx="276">
                  <c:v>325.10000000000002</c:v>
                </c:pt>
                <c:pt idx="277">
                  <c:v>343</c:v>
                </c:pt>
                <c:pt idx="278">
                  <c:v>316.3</c:v>
                </c:pt>
                <c:pt idx="279">
                  <c:v>320.7</c:v>
                </c:pt>
                <c:pt idx="280">
                  <c:v>337.6</c:v>
                </c:pt>
                <c:pt idx="281">
                  <c:v>335.2</c:v>
                </c:pt>
                <c:pt idx="282">
                  <c:v>330.4</c:v>
                </c:pt>
                <c:pt idx="283">
                  <c:v>333.8</c:v>
                </c:pt>
                <c:pt idx="284">
                  <c:v>320.89999999999998</c:v>
                </c:pt>
                <c:pt idx="285">
                  <c:v>332.3</c:v>
                </c:pt>
                <c:pt idx="286">
                  <c:v>333.1</c:v>
                </c:pt>
                <c:pt idx="287">
                  <c:v>330.6</c:v>
                </c:pt>
                <c:pt idx="288">
                  <c:v>340.8</c:v>
                </c:pt>
                <c:pt idx="289">
                  <c:v>358.9</c:v>
                </c:pt>
                <c:pt idx="290">
                  <c:v>331</c:v>
                </c:pt>
                <c:pt idx="291">
                  <c:v>331</c:v>
                </c:pt>
                <c:pt idx="292">
                  <c:v>345.2</c:v>
                </c:pt>
                <c:pt idx="293">
                  <c:v>326.10000000000002</c:v>
                </c:pt>
                <c:pt idx="294">
                  <c:v>332.1</c:v>
                </c:pt>
                <c:pt idx="295">
                  <c:v>346.6</c:v>
                </c:pt>
                <c:pt idx="296">
                  <c:v>330.3</c:v>
                </c:pt>
                <c:pt idx="297">
                  <c:v>337.7</c:v>
                </c:pt>
                <c:pt idx="298">
                  <c:v>326.7</c:v>
                </c:pt>
                <c:pt idx="299">
                  <c:v>328.1</c:v>
                </c:pt>
                <c:pt idx="300">
                  <c:v>329.2</c:v>
                </c:pt>
                <c:pt idx="301">
                  <c:v>338.1</c:v>
                </c:pt>
                <c:pt idx="302">
                  <c:v>319.5</c:v>
                </c:pt>
                <c:pt idx="303">
                  <c:v>311</c:v>
                </c:pt>
                <c:pt idx="304">
                  <c:v>328.4</c:v>
                </c:pt>
                <c:pt idx="305">
                  <c:v>320.89999999999998</c:v>
                </c:pt>
                <c:pt idx="306">
                  <c:v>325.7</c:v>
                </c:pt>
                <c:pt idx="307">
                  <c:v>318.7</c:v>
                </c:pt>
                <c:pt idx="308">
                  <c:v>314</c:v>
                </c:pt>
                <c:pt idx="309">
                  <c:v>317.3</c:v>
                </c:pt>
                <c:pt idx="310">
                  <c:v>300.3</c:v>
                </c:pt>
                <c:pt idx="311">
                  <c:v>311.39999999999998</c:v>
                </c:pt>
                <c:pt idx="312">
                  <c:v>314.60000000000002</c:v>
                </c:pt>
                <c:pt idx="313">
                  <c:v>317.5</c:v>
                </c:pt>
                <c:pt idx="314">
                  <c:v>302.8</c:v>
                </c:pt>
                <c:pt idx="315">
                  <c:v>292.10000000000002</c:v>
                </c:pt>
                <c:pt idx="316">
                  <c:v>305.10000000000002</c:v>
                </c:pt>
                <c:pt idx="317">
                  <c:v>308.60000000000002</c:v>
                </c:pt>
                <c:pt idx="318">
                  <c:v>309.3</c:v>
                </c:pt>
                <c:pt idx="319">
                  <c:v>306.2</c:v>
                </c:pt>
                <c:pt idx="320">
                  <c:v>306</c:v>
                </c:pt>
                <c:pt idx="321">
                  <c:v>309.8</c:v>
                </c:pt>
                <c:pt idx="322">
                  <c:v>296</c:v>
                </c:pt>
                <c:pt idx="323">
                  <c:v>304.89999999999998</c:v>
                </c:pt>
                <c:pt idx="324">
                  <c:v>306.89999999999998</c:v>
                </c:pt>
                <c:pt idx="325">
                  <c:v>315.2</c:v>
                </c:pt>
                <c:pt idx="326">
                  <c:v>303.39999999999998</c:v>
                </c:pt>
                <c:pt idx="327">
                  <c:v>297.5</c:v>
                </c:pt>
                <c:pt idx="328">
                  <c:v>317.7</c:v>
                </c:pt>
                <c:pt idx="329">
                  <c:v>317.2</c:v>
                </c:pt>
                <c:pt idx="330">
                  <c:v>312.7</c:v>
                </c:pt>
                <c:pt idx="331">
                  <c:v>316.7</c:v>
                </c:pt>
                <c:pt idx="332">
                  <c:v>324.2</c:v>
                </c:pt>
                <c:pt idx="333">
                  <c:v>315.8</c:v>
                </c:pt>
                <c:pt idx="334">
                  <c:v>351.3</c:v>
                </c:pt>
                <c:pt idx="335">
                  <c:v>359.1</c:v>
                </c:pt>
                <c:pt idx="336">
                  <c:v>403.5</c:v>
                </c:pt>
                <c:pt idx="337">
                  <c:v>492.8</c:v>
                </c:pt>
                <c:pt idx="338">
                  <c:v>436.1</c:v>
                </c:pt>
                <c:pt idx="339">
                  <c:v>393</c:v>
                </c:pt>
                <c:pt idx="340">
                  <c:v>413.3</c:v>
                </c:pt>
                <c:pt idx="341">
                  <c:v>426.1</c:v>
                </c:pt>
                <c:pt idx="342">
                  <c:v>423.1</c:v>
                </c:pt>
                <c:pt idx="343">
                  <c:v>447.8</c:v>
                </c:pt>
                <c:pt idx="344">
                  <c:v>441.2</c:v>
                </c:pt>
                <c:pt idx="345">
                  <c:v>431.8</c:v>
                </c:pt>
                <c:pt idx="346">
                  <c:v>419</c:v>
                </c:pt>
                <c:pt idx="347">
                  <c:v>429.4</c:v>
                </c:pt>
                <c:pt idx="348">
                  <c:v>439.6</c:v>
                </c:pt>
                <c:pt idx="349">
                  <c:v>464.7</c:v>
                </c:pt>
                <c:pt idx="350">
                  <c:v>431.8</c:v>
                </c:pt>
                <c:pt idx="351">
                  <c:v>434.4</c:v>
                </c:pt>
                <c:pt idx="352">
                  <c:v>454.6</c:v>
                </c:pt>
                <c:pt idx="353">
                  <c:v>449</c:v>
                </c:pt>
                <c:pt idx="354">
                  <c:v>446.4</c:v>
                </c:pt>
                <c:pt idx="355">
                  <c:v>461</c:v>
                </c:pt>
                <c:pt idx="356">
                  <c:v>452.6</c:v>
                </c:pt>
                <c:pt idx="357">
                  <c:v>467.6</c:v>
                </c:pt>
                <c:pt idx="358">
                  <c:v>463.2</c:v>
                </c:pt>
                <c:pt idx="359">
                  <c:v>475.7</c:v>
                </c:pt>
                <c:pt idx="360">
                  <c:v>512.29999999999995</c:v>
                </c:pt>
                <c:pt idx="361">
                  <c:v>539.6</c:v>
                </c:pt>
                <c:pt idx="362">
                  <c:v>530.1</c:v>
                </c:pt>
                <c:pt idx="363">
                  <c:v>526.20000000000005</c:v>
                </c:pt>
                <c:pt idx="364">
                  <c:v>550.79999999999995</c:v>
                </c:pt>
                <c:pt idx="365">
                  <c:v>550.6</c:v>
                </c:pt>
                <c:pt idx="366">
                  <c:v>566.6</c:v>
                </c:pt>
                <c:pt idx="367">
                  <c:v>579.4</c:v>
                </c:pt>
                <c:pt idx="368">
                  <c:v>621.20000000000005</c:v>
                </c:pt>
                <c:pt idx="369">
                  <c:v>714.6</c:v>
                </c:pt>
                <c:pt idx="370">
                  <c:v>712.4</c:v>
                </c:pt>
                <c:pt idx="371">
                  <c:v>736.4</c:v>
                </c:pt>
                <c:pt idx="372">
                  <c:v>755.1</c:v>
                </c:pt>
                <c:pt idx="373">
                  <c:v>781.6</c:v>
                </c:pt>
                <c:pt idx="374">
                  <c:v>779.2</c:v>
                </c:pt>
                <c:pt idx="375">
                  <c:v>751.5</c:v>
                </c:pt>
                <c:pt idx="376">
                  <c:v>774.7</c:v>
                </c:pt>
                <c:pt idx="377">
                  <c:v>784.3</c:v>
                </c:pt>
                <c:pt idx="378">
                  <c:v>771.2</c:v>
                </c:pt>
                <c:pt idx="379">
                  <c:v>787.6</c:v>
                </c:pt>
                <c:pt idx="380">
                  <c:v>822.6</c:v>
                </c:pt>
                <c:pt idx="381">
                  <c:v>836.6</c:v>
                </c:pt>
                <c:pt idx="382">
                  <c:v>857.3</c:v>
                </c:pt>
                <c:pt idx="383">
                  <c:v>898.4</c:v>
                </c:pt>
                <c:pt idx="384">
                  <c:v>891.7</c:v>
                </c:pt>
                <c:pt idx="385">
                  <c:v>951.7</c:v>
                </c:pt>
                <c:pt idx="386">
                  <c:v>917.3</c:v>
                </c:pt>
                <c:pt idx="387">
                  <c:v>891.5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2089600"/>
        <c:axId val="72091136"/>
      </c:scatterChart>
      <c:valAx>
        <c:axId val="72089600"/>
        <c:scaling>
          <c:orientation val="minMax"/>
          <c:max val="41320"/>
          <c:min val="36540"/>
        </c:scaling>
        <c:delete val="0"/>
        <c:axPos val="b"/>
        <c:numFmt formatCode="yyyy" sourceLinked="0"/>
        <c:majorTickMark val="out"/>
        <c:minorTickMark val="none"/>
        <c:tickLblPos val="nextTo"/>
        <c:txPr>
          <a:bodyPr rot="2400000" vert="horz"/>
          <a:lstStyle/>
          <a:p>
            <a:pPr>
              <a:defRPr/>
            </a:pPr>
            <a:endParaRPr lang="en-US"/>
          </a:p>
        </c:txPr>
        <c:crossAx val="72091136"/>
        <c:crossesAt val="-21"/>
        <c:crossBetween val="midCat"/>
        <c:majorUnit val="913.5"/>
      </c:valAx>
      <c:valAx>
        <c:axId val="72091136"/>
        <c:scaling>
          <c:orientation val="minMax"/>
          <c:max val="1620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 algn="ctr" rtl="0">
                  <a:defRPr/>
                </a:pPr>
                <a:r>
                  <a:rPr lang="en-US"/>
                  <a:t>Re &amp; D</a:t>
                </a:r>
              </a:p>
            </c:rich>
          </c:tx>
          <c:layout>
            <c:manualLayout>
              <c:xMode val="edge"/>
              <c:yMode val="edge"/>
              <c:x val="4.5422710534523229E-2"/>
              <c:y val="0.38236734693877555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crossAx val="72089600"/>
        <c:crossesAt val="-3"/>
        <c:crossBetween val="midCat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900"/>
      </a:pPr>
      <a:endParaRPr lang="en-US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9375577690344875"/>
          <c:y val="5.0925925925925923E-2"/>
          <c:w val="0.63986940377261814"/>
          <c:h val="0.76013123359580059"/>
        </c:manualLayout>
      </c:layout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ymbol val="circle"/>
            <c:size val="4"/>
            <c:spPr>
              <a:solidFill>
                <a:schemeClr val="bg1">
                  <a:lumMod val="65000"/>
                </a:schemeClr>
              </a:solidFill>
              <a:ln w="9525">
                <a:solidFill>
                  <a:schemeClr val="tx1"/>
                </a:solidFill>
              </a:ln>
            </c:spPr>
          </c:marker>
          <c:xVal>
            <c:numRef>
              <c:f>'FRED Graph'!$J$14:$J$67</c:f>
              <c:numCache>
                <c:formatCode>General</c:formatCode>
                <c:ptCount val="54"/>
                <c:pt idx="0">
                  <c:v>1959</c:v>
                </c:pt>
                <c:pt idx="1">
                  <c:v>1960</c:v>
                </c:pt>
                <c:pt idx="2">
                  <c:v>1961</c:v>
                </c:pt>
                <c:pt idx="3">
                  <c:v>1962</c:v>
                </c:pt>
                <c:pt idx="4">
                  <c:v>1963</c:v>
                </c:pt>
                <c:pt idx="5">
                  <c:v>1964</c:v>
                </c:pt>
                <c:pt idx="6">
                  <c:v>1965</c:v>
                </c:pt>
                <c:pt idx="7">
                  <c:v>1966</c:v>
                </c:pt>
                <c:pt idx="8">
                  <c:v>1967</c:v>
                </c:pt>
                <c:pt idx="9">
                  <c:v>1968</c:v>
                </c:pt>
                <c:pt idx="10">
                  <c:v>1969</c:v>
                </c:pt>
                <c:pt idx="11">
                  <c:v>1970</c:v>
                </c:pt>
                <c:pt idx="12">
                  <c:v>1971</c:v>
                </c:pt>
                <c:pt idx="13">
                  <c:v>1972</c:v>
                </c:pt>
                <c:pt idx="14">
                  <c:v>1973</c:v>
                </c:pt>
                <c:pt idx="15">
                  <c:v>1974</c:v>
                </c:pt>
                <c:pt idx="16">
                  <c:v>1975</c:v>
                </c:pt>
                <c:pt idx="17">
                  <c:v>1976</c:v>
                </c:pt>
                <c:pt idx="18">
                  <c:v>1977</c:v>
                </c:pt>
                <c:pt idx="19">
                  <c:v>1978</c:v>
                </c:pt>
                <c:pt idx="20">
                  <c:v>1979</c:v>
                </c:pt>
                <c:pt idx="21">
                  <c:v>1980</c:v>
                </c:pt>
                <c:pt idx="22">
                  <c:v>1981</c:v>
                </c:pt>
                <c:pt idx="23">
                  <c:v>1982</c:v>
                </c:pt>
                <c:pt idx="24">
                  <c:v>1983</c:v>
                </c:pt>
                <c:pt idx="25">
                  <c:v>1984</c:v>
                </c:pt>
                <c:pt idx="26">
                  <c:v>1985</c:v>
                </c:pt>
                <c:pt idx="27">
                  <c:v>1986</c:v>
                </c:pt>
                <c:pt idx="28">
                  <c:v>1987</c:v>
                </c:pt>
                <c:pt idx="29">
                  <c:v>1988</c:v>
                </c:pt>
                <c:pt idx="30">
                  <c:v>1989</c:v>
                </c:pt>
                <c:pt idx="31">
                  <c:v>1990</c:v>
                </c:pt>
                <c:pt idx="32">
                  <c:v>1991</c:v>
                </c:pt>
                <c:pt idx="33">
                  <c:v>1992</c:v>
                </c:pt>
                <c:pt idx="34">
                  <c:v>1993</c:v>
                </c:pt>
                <c:pt idx="35">
                  <c:v>1994</c:v>
                </c:pt>
                <c:pt idx="36">
                  <c:v>1995</c:v>
                </c:pt>
                <c:pt idx="37">
                  <c:v>1996</c:v>
                </c:pt>
                <c:pt idx="38">
                  <c:v>1997</c:v>
                </c:pt>
                <c:pt idx="39">
                  <c:v>1998</c:v>
                </c:pt>
                <c:pt idx="40">
                  <c:v>1999</c:v>
                </c:pt>
                <c:pt idx="41">
                  <c:v>2000</c:v>
                </c:pt>
                <c:pt idx="42">
                  <c:v>2001</c:v>
                </c:pt>
                <c:pt idx="43">
                  <c:v>2002</c:v>
                </c:pt>
                <c:pt idx="44">
                  <c:v>2003</c:v>
                </c:pt>
                <c:pt idx="45">
                  <c:v>2004</c:v>
                </c:pt>
                <c:pt idx="46">
                  <c:v>2005</c:v>
                </c:pt>
                <c:pt idx="47">
                  <c:v>2006</c:v>
                </c:pt>
                <c:pt idx="48">
                  <c:v>2007</c:v>
                </c:pt>
                <c:pt idx="49">
                  <c:v>2008</c:v>
                </c:pt>
                <c:pt idx="50">
                  <c:v>2009</c:v>
                </c:pt>
                <c:pt idx="51">
                  <c:v>2010</c:v>
                </c:pt>
                <c:pt idx="52">
                  <c:v>2011</c:v>
                </c:pt>
                <c:pt idx="53">
                  <c:v>2012</c:v>
                </c:pt>
              </c:numCache>
            </c:numRef>
          </c:xVal>
          <c:yVal>
            <c:numRef>
              <c:f>'FRED Graph'!$K$14:$K$67</c:f>
              <c:numCache>
                <c:formatCode>0.000</c:formatCode>
                <c:ptCount val="54"/>
                <c:pt idx="0">
                  <c:v>2.8374380329169147</c:v>
                </c:pt>
                <c:pt idx="1">
                  <c:v>2.834074689124805</c:v>
                </c:pt>
                <c:pt idx="2">
                  <c:v>2.7779430514237142</c:v>
                </c:pt>
                <c:pt idx="3">
                  <c:v>2.7043043826780755</c:v>
                </c:pt>
                <c:pt idx="4">
                  <c:v>2.6504829827570644</c:v>
                </c:pt>
                <c:pt idx="5">
                  <c:v>2.5524512658878344</c:v>
                </c:pt>
                <c:pt idx="6">
                  <c:v>2.4542060322716801</c:v>
                </c:pt>
                <c:pt idx="7">
                  <c:v>2.3537324396290518</c:v>
                </c:pt>
                <c:pt idx="8">
                  <c:v>2.2699345454545452</c:v>
                </c:pt>
                <c:pt idx="9">
                  <c:v>2.1558284869928288</c:v>
                </c:pt>
                <c:pt idx="10">
                  <c:v>2.0722572896169278</c:v>
                </c:pt>
                <c:pt idx="11">
                  <c:v>2.0061710433791613</c:v>
                </c:pt>
                <c:pt idx="12">
                  <c:v>1.913634925656438</c:v>
                </c:pt>
                <c:pt idx="13">
                  <c:v>1.8309392381816836</c:v>
                </c:pt>
                <c:pt idx="14">
                  <c:v>1.7732075247289236</c:v>
                </c:pt>
                <c:pt idx="15">
                  <c:v>1.6776384298456104</c:v>
                </c:pt>
                <c:pt idx="16">
                  <c:v>1.6584375998411176</c:v>
                </c:pt>
                <c:pt idx="17">
                  <c:v>1.6271799719659679</c:v>
                </c:pt>
                <c:pt idx="18">
                  <c:v>1.5780755121106478</c:v>
                </c:pt>
                <c:pt idx="19">
                  <c:v>1.5087148388171132</c:v>
                </c:pt>
                <c:pt idx="20">
                  <c:v>1.4421049967734183</c:v>
                </c:pt>
                <c:pt idx="21">
                  <c:v>1.4033820824837975</c:v>
                </c:pt>
                <c:pt idx="22">
                  <c:v>1.3960705527153141</c:v>
                </c:pt>
                <c:pt idx="23">
                  <c:v>1.3766193691177331</c:v>
                </c:pt>
                <c:pt idx="24">
                  <c:v>1.3634011961638532</c:v>
                </c:pt>
                <c:pt idx="25">
                  <c:v>1.3464474373681155</c:v>
                </c:pt>
                <c:pt idx="26">
                  <c:v>1.2984838277880333</c:v>
                </c:pt>
                <c:pt idx="27">
                  <c:v>1.2401194660013675</c:v>
                </c:pt>
                <c:pt idx="28">
                  <c:v>1.1896755506591858</c:v>
                </c:pt>
                <c:pt idx="29">
                  <c:v>1.1676636153822693</c:v>
                </c:pt>
                <c:pt idx="30">
                  <c:v>1.1643827168508107</c:v>
                </c:pt>
                <c:pt idx="31">
                  <c:v>1.1529383084728719</c:v>
                </c:pt>
                <c:pt idx="32">
                  <c:v>1.1762830609125803</c:v>
                </c:pt>
                <c:pt idx="33">
                  <c:v>1.1603847132294411</c:v>
                </c:pt>
                <c:pt idx="34">
                  <c:v>1.1333924329277707</c:v>
                </c:pt>
                <c:pt idx="35">
                  <c:v>1.1162621414435523</c:v>
                </c:pt>
                <c:pt idx="36">
                  <c:v>1.1154735849583428</c:v>
                </c:pt>
                <c:pt idx="37">
                  <c:v>1.1220167182804768</c:v>
                </c:pt>
                <c:pt idx="38">
                  <c:v>1.1279705671685865</c:v>
                </c:pt>
                <c:pt idx="39">
                  <c:v>1.1244999651740453</c:v>
                </c:pt>
                <c:pt idx="40">
                  <c:v>1.1180948305906466</c:v>
                </c:pt>
                <c:pt idx="41">
                  <c:v>1.1162686542767941</c:v>
                </c:pt>
                <c:pt idx="42">
                  <c:v>1.1090320673398577</c:v>
                </c:pt>
                <c:pt idx="43">
                  <c:v>1.1023356661680419</c:v>
                </c:pt>
                <c:pt idx="44">
                  <c:v>1.0930531586858259</c:v>
                </c:pt>
                <c:pt idx="45">
                  <c:v>1.0845421872723122</c:v>
                </c:pt>
                <c:pt idx="46">
                  <c:v>1.0804327416080859</c:v>
                </c:pt>
                <c:pt idx="47">
                  <c:v>1.0803643434897758</c:v>
                </c:pt>
                <c:pt idx="48">
                  <c:v>1.0798070770393369</c:v>
                </c:pt>
                <c:pt idx="49">
                  <c:v>0.92837539787348466</c:v>
                </c:pt>
                <c:pt idx="50">
                  <c:v>0.5631941949852719</c:v>
                </c:pt>
                <c:pt idx="51">
                  <c:v>0.51624334086241597</c:v>
                </c:pt>
                <c:pt idx="52">
                  <c:v>0.44357574938457855</c:v>
                </c:pt>
                <c:pt idx="53">
                  <c:v>0.45539889694057739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1914240"/>
        <c:axId val="71916160"/>
      </c:scatterChart>
      <c:valAx>
        <c:axId val="71914240"/>
        <c:scaling>
          <c:orientation val="minMax"/>
          <c:max val="2012"/>
          <c:min val="1960"/>
        </c:scaling>
        <c:delete val="0"/>
        <c:axPos val="b"/>
        <c:numFmt formatCode="General" sourceLinked="1"/>
        <c:majorTickMark val="out"/>
        <c:minorTickMark val="none"/>
        <c:tickLblPos val="nextTo"/>
        <c:crossAx val="71916160"/>
        <c:crosses val="autoZero"/>
        <c:crossBetween val="midCat"/>
        <c:majorUnit val="10"/>
      </c:valAx>
      <c:valAx>
        <c:axId val="71916160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000"/>
                </a:pPr>
                <a:r>
                  <a:rPr lang="en-US" sz="1000" dirty="0" smtClean="0"/>
                  <a:t>Money multiplier</a:t>
                </a:r>
                <a:endParaRPr lang="en-US" sz="1000" dirty="0"/>
              </a:p>
            </c:rich>
          </c:tx>
          <c:layout>
            <c:manualLayout>
              <c:xMode val="edge"/>
              <c:yMode val="edge"/>
              <c:x val="5.7777770214561819E-2"/>
              <c:y val="0.26146580635753863"/>
            </c:manualLayout>
          </c:layout>
          <c:overlay val="0"/>
        </c:title>
        <c:numFmt formatCode="0.0" sourceLinked="0"/>
        <c:majorTickMark val="out"/>
        <c:minorTickMark val="none"/>
        <c:tickLblPos val="nextTo"/>
        <c:crossAx val="71914240"/>
        <c:crosses val="autoZero"/>
        <c:crossBetween val="midCat"/>
      </c:valAx>
    </c:plotArea>
    <c:plotVisOnly val="1"/>
    <c:dispBlanksAs val="gap"/>
    <c:showDLblsOverMax val="0"/>
  </c:chart>
  <c:txPr>
    <a:bodyPr/>
    <a:lstStyle/>
    <a:p>
      <a:pPr>
        <a:defRPr sz="900"/>
      </a:pPr>
      <a:endParaRPr lang="en-US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8847379831197572"/>
          <c:y val="4.4144624779045474E-2"/>
          <c:w val="0.72911198600174976"/>
          <c:h val="0.82369832342385774"/>
        </c:manualLayout>
      </c:layout>
      <c:scatterChart>
        <c:scatterStyle val="lineMarker"/>
        <c:varyColors val="0"/>
        <c:ser>
          <c:idx val="3"/>
          <c:order val="0"/>
          <c:spPr>
            <a:ln w="28575">
              <a:solidFill>
                <a:schemeClr val="tx1"/>
              </a:solidFill>
            </a:ln>
          </c:spPr>
          <c:marker>
            <c:symbol val="none"/>
          </c:marker>
          <c:xVal>
            <c:numRef>
              <c:f>'FRED Graph'!$A$43:$A$254</c:f>
              <c:numCache>
                <c:formatCode>yyyy\-mm\-dd</c:formatCode>
                <c:ptCount val="212"/>
                <c:pt idx="0">
                  <c:v>21916</c:v>
                </c:pt>
                <c:pt idx="1">
                  <c:v>22007</c:v>
                </c:pt>
                <c:pt idx="2">
                  <c:v>22098</c:v>
                </c:pt>
                <c:pt idx="3">
                  <c:v>22190</c:v>
                </c:pt>
                <c:pt idx="4">
                  <c:v>22282</c:v>
                </c:pt>
                <c:pt idx="5">
                  <c:v>22372</c:v>
                </c:pt>
                <c:pt idx="6">
                  <c:v>22463</c:v>
                </c:pt>
                <c:pt idx="7">
                  <c:v>22555</c:v>
                </c:pt>
                <c:pt idx="8">
                  <c:v>22647</c:v>
                </c:pt>
                <c:pt idx="9">
                  <c:v>22737</c:v>
                </c:pt>
                <c:pt idx="10">
                  <c:v>22828</c:v>
                </c:pt>
                <c:pt idx="11">
                  <c:v>22920</c:v>
                </c:pt>
                <c:pt idx="12">
                  <c:v>23012</c:v>
                </c:pt>
                <c:pt idx="13">
                  <c:v>23102</c:v>
                </c:pt>
                <c:pt idx="14">
                  <c:v>23193</c:v>
                </c:pt>
                <c:pt idx="15">
                  <c:v>23285</c:v>
                </c:pt>
                <c:pt idx="16">
                  <c:v>23377</c:v>
                </c:pt>
                <c:pt idx="17">
                  <c:v>23468</c:v>
                </c:pt>
                <c:pt idx="18">
                  <c:v>23559</c:v>
                </c:pt>
                <c:pt idx="19">
                  <c:v>23651</c:v>
                </c:pt>
                <c:pt idx="20">
                  <c:v>23743</c:v>
                </c:pt>
                <c:pt idx="21">
                  <c:v>23833</c:v>
                </c:pt>
                <c:pt idx="22">
                  <c:v>23924</c:v>
                </c:pt>
                <c:pt idx="23">
                  <c:v>24016</c:v>
                </c:pt>
                <c:pt idx="24">
                  <c:v>24108</c:v>
                </c:pt>
                <c:pt idx="25">
                  <c:v>24198</c:v>
                </c:pt>
                <c:pt idx="26">
                  <c:v>24289</c:v>
                </c:pt>
                <c:pt idx="27">
                  <c:v>24381</c:v>
                </c:pt>
                <c:pt idx="28">
                  <c:v>24473</c:v>
                </c:pt>
                <c:pt idx="29">
                  <c:v>24563</c:v>
                </c:pt>
                <c:pt idx="30">
                  <c:v>24654</c:v>
                </c:pt>
                <c:pt idx="31">
                  <c:v>24746</c:v>
                </c:pt>
                <c:pt idx="32">
                  <c:v>24838</c:v>
                </c:pt>
                <c:pt idx="33">
                  <c:v>24929</c:v>
                </c:pt>
                <c:pt idx="34">
                  <c:v>25020</c:v>
                </c:pt>
                <c:pt idx="35">
                  <c:v>25112</c:v>
                </c:pt>
                <c:pt idx="36">
                  <c:v>25204</c:v>
                </c:pt>
                <c:pt idx="37">
                  <c:v>25294</c:v>
                </c:pt>
                <c:pt idx="38">
                  <c:v>25385</c:v>
                </c:pt>
                <c:pt idx="39">
                  <c:v>25477</c:v>
                </c:pt>
                <c:pt idx="40">
                  <c:v>25569</c:v>
                </c:pt>
                <c:pt idx="41">
                  <c:v>25659</c:v>
                </c:pt>
                <c:pt idx="42">
                  <c:v>25750</c:v>
                </c:pt>
                <c:pt idx="43">
                  <c:v>25842</c:v>
                </c:pt>
                <c:pt idx="44">
                  <c:v>25934</c:v>
                </c:pt>
                <c:pt idx="45">
                  <c:v>26024</c:v>
                </c:pt>
                <c:pt idx="46">
                  <c:v>26115</c:v>
                </c:pt>
                <c:pt idx="47">
                  <c:v>26207</c:v>
                </c:pt>
                <c:pt idx="48">
                  <c:v>26299</c:v>
                </c:pt>
                <c:pt idx="49">
                  <c:v>26390</c:v>
                </c:pt>
                <c:pt idx="50">
                  <c:v>26481</c:v>
                </c:pt>
                <c:pt idx="51">
                  <c:v>26573</c:v>
                </c:pt>
                <c:pt idx="52">
                  <c:v>26665</c:v>
                </c:pt>
                <c:pt idx="53">
                  <c:v>26755</c:v>
                </c:pt>
                <c:pt idx="54">
                  <c:v>26846</c:v>
                </c:pt>
                <c:pt idx="55">
                  <c:v>26938</c:v>
                </c:pt>
                <c:pt idx="56">
                  <c:v>27030</c:v>
                </c:pt>
                <c:pt idx="57">
                  <c:v>27120</c:v>
                </c:pt>
                <c:pt idx="58">
                  <c:v>27211</c:v>
                </c:pt>
                <c:pt idx="59">
                  <c:v>27303</c:v>
                </c:pt>
                <c:pt idx="60">
                  <c:v>27395</c:v>
                </c:pt>
                <c:pt idx="61">
                  <c:v>27485</c:v>
                </c:pt>
                <c:pt idx="62">
                  <c:v>27576</c:v>
                </c:pt>
                <c:pt idx="63">
                  <c:v>27668</c:v>
                </c:pt>
                <c:pt idx="64">
                  <c:v>27760</c:v>
                </c:pt>
                <c:pt idx="65">
                  <c:v>27851</c:v>
                </c:pt>
                <c:pt idx="66">
                  <c:v>27942</c:v>
                </c:pt>
                <c:pt idx="67">
                  <c:v>28034</c:v>
                </c:pt>
                <c:pt idx="68">
                  <c:v>28126</c:v>
                </c:pt>
                <c:pt idx="69">
                  <c:v>28216</c:v>
                </c:pt>
                <c:pt idx="70">
                  <c:v>28307</c:v>
                </c:pt>
                <c:pt idx="71">
                  <c:v>28399</c:v>
                </c:pt>
                <c:pt idx="72">
                  <c:v>28491</c:v>
                </c:pt>
                <c:pt idx="73">
                  <c:v>28581</c:v>
                </c:pt>
                <c:pt idx="74">
                  <c:v>28672</c:v>
                </c:pt>
                <c:pt idx="75">
                  <c:v>28764</c:v>
                </c:pt>
                <c:pt idx="76">
                  <c:v>28856</c:v>
                </c:pt>
                <c:pt idx="77">
                  <c:v>28946</c:v>
                </c:pt>
                <c:pt idx="78">
                  <c:v>29037</c:v>
                </c:pt>
                <c:pt idx="79">
                  <c:v>29129</c:v>
                </c:pt>
                <c:pt idx="80">
                  <c:v>29221</c:v>
                </c:pt>
                <c:pt idx="81">
                  <c:v>29312</c:v>
                </c:pt>
                <c:pt idx="82">
                  <c:v>29403</c:v>
                </c:pt>
                <c:pt idx="83">
                  <c:v>29495</c:v>
                </c:pt>
                <c:pt idx="84">
                  <c:v>29587</c:v>
                </c:pt>
                <c:pt idx="85">
                  <c:v>29677</c:v>
                </c:pt>
                <c:pt idx="86">
                  <c:v>29768</c:v>
                </c:pt>
                <c:pt idx="87">
                  <c:v>29860</c:v>
                </c:pt>
                <c:pt idx="88">
                  <c:v>29952</c:v>
                </c:pt>
                <c:pt idx="89">
                  <c:v>30042</c:v>
                </c:pt>
                <c:pt idx="90">
                  <c:v>30133</c:v>
                </c:pt>
                <c:pt idx="91">
                  <c:v>30225</c:v>
                </c:pt>
                <c:pt idx="92">
                  <c:v>30317</c:v>
                </c:pt>
                <c:pt idx="93">
                  <c:v>30407</c:v>
                </c:pt>
                <c:pt idx="94">
                  <c:v>30498</c:v>
                </c:pt>
                <c:pt idx="95">
                  <c:v>30590</c:v>
                </c:pt>
                <c:pt idx="96">
                  <c:v>30682</c:v>
                </c:pt>
                <c:pt idx="97">
                  <c:v>30773</c:v>
                </c:pt>
                <c:pt idx="98">
                  <c:v>30864</c:v>
                </c:pt>
                <c:pt idx="99">
                  <c:v>30956</c:v>
                </c:pt>
                <c:pt idx="100">
                  <c:v>31048</c:v>
                </c:pt>
                <c:pt idx="101">
                  <c:v>31138</c:v>
                </c:pt>
                <c:pt idx="102">
                  <c:v>31229</c:v>
                </c:pt>
                <c:pt idx="103">
                  <c:v>31321</c:v>
                </c:pt>
                <c:pt idx="104">
                  <c:v>31413</c:v>
                </c:pt>
                <c:pt idx="105">
                  <c:v>31503</c:v>
                </c:pt>
                <c:pt idx="106">
                  <c:v>31594</c:v>
                </c:pt>
                <c:pt idx="107">
                  <c:v>31686</c:v>
                </c:pt>
                <c:pt idx="108">
                  <c:v>31778</c:v>
                </c:pt>
                <c:pt idx="109">
                  <c:v>31868</c:v>
                </c:pt>
                <c:pt idx="110">
                  <c:v>31959</c:v>
                </c:pt>
                <c:pt idx="111">
                  <c:v>32051</c:v>
                </c:pt>
                <c:pt idx="112">
                  <c:v>32143</c:v>
                </c:pt>
                <c:pt idx="113">
                  <c:v>32234</c:v>
                </c:pt>
                <c:pt idx="114">
                  <c:v>32325</c:v>
                </c:pt>
                <c:pt idx="115">
                  <c:v>32417</c:v>
                </c:pt>
                <c:pt idx="116">
                  <c:v>32509</c:v>
                </c:pt>
                <c:pt idx="117">
                  <c:v>32599</c:v>
                </c:pt>
                <c:pt idx="118">
                  <c:v>32690</c:v>
                </c:pt>
                <c:pt idx="119">
                  <c:v>32782</c:v>
                </c:pt>
                <c:pt idx="120">
                  <c:v>32874</c:v>
                </c:pt>
                <c:pt idx="121">
                  <c:v>32964</c:v>
                </c:pt>
                <c:pt idx="122">
                  <c:v>33055</c:v>
                </c:pt>
                <c:pt idx="123">
                  <c:v>33147</c:v>
                </c:pt>
                <c:pt idx="124">
                  <c:v>33239</c:v>
                </c:pt>
                <c:pt idx="125">
                  <c:v>33329</c:v>
                </c:pt>
                <c:pt idx="126">
                  <c:v>33420</c:v>
                </c:pt>
                <c:pt idx="127">
                  <c:v>33512</c:v>
                </c:pt>
                <c:pt idx="128">
                  <c:v>33604</c:v>
                </c:pt>
                <c:pt idx="129">
                  <c:v>33695</c:v>
                </c:pt>
                <c:pt idx="130">
                  <c:v>33786</c:v>
                </c:pt>
                <c:pt idx="131">
                  <c:v>33878</c:v>
                </c:pt>
                <c:pt idx="132">
                  <c:v>33970</c:v>
                </c:pt>
                <c:pt idx="133">
                  <c:v>34060</c:v>
                </c:pt>
                <c:pt idx="134">
                  <c:v>34151</c:v>
                </c:pt>
                <c:pt idx="135">
                  <c:v>34243</c:v>
                </c:pt>
                <c:pt idx="136">
                  <c:v>34335</c:v>
                </c:pt>
                <c:pt idx="137">
                  <c:v>34425</c:v>
                </c:pt>
                <c:pt idx="138">
                  <c:v>34516</c:v>
                </c:pt>
                <c:pt idx="139">
                  <c:v>34608</c:v>
                </c:pt>
                <c:pt idx="140">
                  <c:v>34700</c:v>
                </c:pt>
                <c:pt idx="141">
                  <c:v>34790</c:v>
                </c:pt>
                <c:pt idx="142">
                  <c:v>34881</c:v>
                </c:pt>
                <c:pt idx="143">
                  <c:v>34973</c:v>
                </c:pt>
                <c:pt idx="144">
                  <c:v>35065</c:v>
                </c:pt>
                <c:pt idx="145">
                  <c:v>35156</c:v>
                </c:pt>
                <c:pt idx="146">
                  <c:v>35247</c:v>
                </c:pt>
                <c:pt idx="147">
                  <c:v>35339</c:v>
                </c:pt>
                <c:pt idx="148">
                  <c:v>35431</c:v>
                </c:pt>
                <c:pt idx="149">
                  <c:v>35521</c:v>
                </c:pt>
                <c:pt idx="150">
                  <c:v>35612</c:v>
                </c:pt>
                <c:pt idx="151">
                  <c:v>35704</c:v>
                </c:pt>
                <c:pt idx="152">
                  <c:v>35796</c:v>
                </c:pt>
                <c:pt idx="153">
                  <c:v>35886</c:v>
                </c:pt>
                <c:pt idx="154">
                  <c:v>35977</c:v>
                </c:pt>
                <c:pt idx="155">
                  <c:v>36069</c:v>
                </c:pt>
                <c:pt idx="156">
                  <c:v>36161</c:v>
                </c:pt>
                <c:pt idx="157">
                  <c:v>36251</c:v>
                </c:pt>
                <c:pt idx="158">
                  <c:v>36342</c:v>
                </c:pt>
                <c:pt idx="159">
                  <c:v>36434</c:v>
                </c:pt>
                <c:pt idx="160">
                  <c:v>36526</c:v>
                </c:pt>
                <c:pt idx="161">
                  <c:v>36617</c:v>
                </c:pt>
                <c:pt idx="162">
                  <c:v>36708</c:v>
                </c:pt>
                <c:pt idx="163">
                  <c:v>36800</c:v>
                </c:pt>
                <c:pt idx="164">
                  <c:v>36892</c:v>
                </c:pt>
                <c:pt idx="165">
                  <c:v>36982</c:v>
                </c:pt>
                <c:pt idx="166">
                  <c:v>37073</c:v>
                </c:pt>
                <c:pt idx="167">
                  <c:v>37165</c:v>
                </c:pt>
                <c:pt idx="168">
                  <c:v>37257</c:v>
                </c:pt>
                <c:pt idx="169">
                  <c:v>37347</c:v>
                </c:pt>
                <c:pt idx="170">
                  <c:v>37438</c:v>
                </c:pt>
                <c:pt idx="171">
                  <c:v>37530</c:v>
                </c:pt>
                <c:pt idx="172">
                  <c:v>37622</c:v>
                </c:pt>
                <c:pt idx="173">
                  <c:v>37712</c:v>
                </c:pt>
                <c:pt idx="174">
                  <c:v>37803</c:v>
                </c:pt>
                <c:pt idx="175">
                  <c:v>37895</c:v>
                </c:pt>
                <c:pt idx="176">
                  <c:v>37987</c:v>
                </c:pt>
                <c:pt idx="177">
                  <c:v>38078</c:v>
                </c:pt>
                <c:pt idx="178">
                  <c:v>38169</c:v>
                </c:pt>
                <c:pt idx="179">
                  <c:v>38261</c:v>
                </c:pt>
                <c:pt idx="180">
                  <c:v>38353</c:v>
                </c:pt>
                <c:pt idx="181">
                  <c:v>38443</c:v>
                </c:pt>
                <c:pt idx="182">
                  <c:v>38534</c:v>
                </c:pt>
                <c:pt idx="183">
                  <c:v>38626</c:v>
                </c:pt>
                <c:pt idx="184">
                  <c:v>38718</c:v>
                </c:pt>
                <c:pt idx="185">
                  <c:v>38808</c:v>
                </c:pt>
                <c:pt idx="186">
                  <c:v>38899</c:v>
                </c:pt>
                <c:pt idx="187">
                  <c:v>38991</c:v>
                </c:pt>
                <c:pt idx="188">
                  <c:v>39083</c:v>
                </c:pt>
                <c:pt idx="189">
                  <c:v>39173</c:v>
                </c:pt>
                <c:pt idx="190">
                  <c:v>39264</c:v>
                </c:pt>
                <c:pt idx="191">
                  <c:v>39356</c:v>
                </c:pt>
                <c:pt idx="192">
                  <c:v>39448</c:v>
                </c:pt>
                <c:pt idx="193">
                  <c:v>39539</c:v>
                </c:pt>
                <c:pt idx="194">
                  <c:v>39630</c:v>
                </c:pt>
                <c:pt idx="195">
                  <c:v>39722</c:v>
                </c:pt>
                <c:pt idx="196">
                  <c:v>39814</c:v>
                </c:pt>
                <c:pt idx="197">
                  <c:v>39904</c:v>
                </c:pt>
                <c:pt idx="198">
                  <c:v>39995</c:v>
                </c:pt>
                <c:pt idx="199">
                  <c:v>40087</c:v>
                </c:pt>
                <c:pt idx="200">
                  <c:v>40179</c:v>
                </c:pt>
                <c:pt idx="201">
                  <c:v>40269</c:v>
                </c:pt>
                <c:pt idx="202">
                  <c:v>40360</c:v>
                </c:pt>
                <c:pt idx="203">
                  <c:v>40452</c:v>
                </c:pt>
                <c:pt idx="204">
                  <c:v>40544</c:v>
                </c:pt>
                <c:pt idx="205">
                  <c:v>40634</c:v>
                </c:pt>
                <c:pt idx="206">
                  <c:v>40725</c:v>
                </c:pt>
                <c:pt idx="207">
                  <c:v>40817</c:v>
                </c:pt>
                <c:pt idx="208">
                  <c:v>40909</c:v>
                </c:pt>
                <c:pt idx="209">
                  <c:v>41000</c:v>
                </c:pt>
                <c:pt idx="210">
                  <c:v>41091</c:v>
                </c:pt>
                <c:pt idx="211">
                  <c:v>41183</c:v>
                </c:pt>
              </c:numCache>
            </c:numRef>
          </c:xVal>
          <c:yVal>
            <c:numRef>
              <c:f>'FRED Graph'!$K$43:$K$254</c:f>
              <c:numCache>
                <c:formatCode>0.000</c:formatCode>
                <c:ptCount val="212"/>
                <c:pt idx="0">
                  <c:v>0.34874774410943349</c:v>
                </c:pt>
                <c:pt idx="1">
                  <c:v>0.24489442197691449</c:v>
                </c:pt>
                <c:pt idx="2">
                  <c:v>0.19559181984368929</c:v>
                </c:pt>
                <c:pt idx="3">
                  <c:v>6.4716269314166033E-2</c:v>
                </c:pt>
                <c:pt idx="4">
                  <c:v>7.0157029802146192E-2</c:v>
                </c:pt>
                <c:pt idx="5">
                  <c:v>2.3243734644063103E-2</c:v>
                </c:pt>
                <c:pt idx="6">
                  <c:v>6.9235422942980379E-2</c:v>
                </c:pt>
                <c:pt idx="7">
                  <c:v>0.13166531348690244</c:v>
                </c:pt>
                <c:pt idx="8">
                  <c:v>6.5207142565857704E-2</c:v>
                </c:pt>
                <c:pt idx="9">
                  <c:v>5.92468151459788E-2</c:v>
                </c:pt>
                <c:pt idx="10">
                  <c:v>8.4121030040477482E-2</c:v>
                </c:pt>
                <c:pt idx="11">
                  <c:v>6.402715681457298E-2</c:v>
                </c:pt>
                <c:pt idx="12">
                  <c:v>0.11071855282312801</c:v>
                </c:pt>
                <c:pt idx="13">
                  <c:v>0.17350049937905215</c:v>
                </c:pt>
                <c:pt idx="14">
                  <c:v>0.15607698045259066</c:v>
                </c:pt>
                <c:pt idx="15">
                  <c:v>0.13804783508526286</c:v>
                </c:pt>
                <c:pt idx="16">
                  <c:v>5.1111799107012551E-2</c:v>
                </c:pt>
                <c:pt idx="17">
                  <c:v>-6.9539436410421818E-2</c:v>
                </c:pt>
                <c:pt idx="18">
                  <c:v>3.1854470735308588E-2</c:v>
                </c:pt>
                <c:pt idx="19">
                  <c:v>8.1589536466411039E-2</c:v>
                </c:pt>
                <c:pt idx="20">
                  <c:v>0.1958625276278293</c:v>
                </c:pt>
                <c:pt idx="21">
                  <c:v>0.17375564341634994</c:v>
                </c:pt>
                <c:pt idx="22">
                  <c:v>-1.2877176491356153E-2</c:v>
                </c:pt>
                <c:pt idx="23">
                  <c:v>-1.7852877549655553E-2</c:v>
                </c:pt>
                <c:pt idx="24">
                  <c:v>0.1238506048409091</c:v>
                </c:pt>
                <c:pt idx="25">
                  <c:v>8.4992190216377772E-2</c:v>
                </c:pt>
                <c:pt idx="26">
                  <c:v>3.700379603367604E-2</c:v>
                </c:pt>
                <c:pt idx="27">
                  <c:v>-1.9493286291926946E-2</c:v>
                </c:pt>
                <c:pt idx="28">
                  <c:v>-0.23227180781421863</c:v>
                </c:pt>
                <c:pt idx="29">
                  <c:v>-0.24969065410712285</c:v>
                </c:pt>
                <c:pt idx="30">
                  <c:v>-0.19916865410427692</c:v>
                </c:pt>
                <c:pt idx="31">
                  <c:v>-0.2057687655978194</c:v>
                </c:pt>
                <c:pt idx="32">
                  <c:v>-0.13847731584256248</c:v>
                </c:pt>
                <c:pt idx="33">
                  <c:v>-0.17092619172940593</c:v>
                </c:pt>
                <c:pt idx="34">
                  <c:v>2.9260144857974738E-2</c:v>
                </c:pt>
                <c:pt idx="35">
                  <c:v>5.5335204205963322E-2</c:v>
                </c:pt>
                <c:pt idx="36">
                  <c:v>0.31476909168971801</c:v>
                </c:pt>
                <c:pt idx="37">
                  <c:v>0.24548083689850583</c:v>
                </c:pt>
                <c:pt idx="38">
                  <c:v>0.11644968998213073</c:v>
                </c:pt>
                <c:pt idx="39">
                  <c:v>6.2518952985291781E-2</c:v>
                </c:pt>
                <c:pt idx="40">
                  <c:v>-5.1242574423167923E-2</c:v>
                </c:pt>
                <c:pt idx="41">
                  <c:v>-0.32653051937826955</c:v>
                </c:pt>
                <c:pt idx="42">
                  <c:v>-0.39465630200673069</c:v>
                </c:pt>
                <c:pt idx="43">
                  <c:v>-0.46084460448894654</c:v>
                </c:pt>
                <c:pt idx="44">
                  <c:v>-0.45834328402059421</c:v>
                </c:pt>
                <c:pt idx="45">
                  <c:v>-0.57621000865374572</c:v>
                </c:pt>
                <c:pt idx="46">
                  <c:v>-0.55192478074977513</c:v>
                </c:pt>
                <c:pt idx="47">
                  <c:v>-0.57353016079836072</c:v>
                </c:pt>
                <c:pt idx="48">
                  <c:v>-0.4161873925804549</c:v>
                </c:pt>
                <c:pt idx="49">
                  <c:v>-0.50830142750507723</c:v>
                </c:pt>
                <c:pt idx="50">
                  <c:v>-0.3045018909516683</c:v>
                </c:pt>
                <c:pt idx="51">
                  <c:v>-0.55038588995563886</c:v>
                </c:pt>
                <c:pt idx="52">
                  <c:v>-0.26446240490260298</c:v>
                </c:pt>
                <c:pt idx="53">
                  <c:v>-0.25815760767470025</c:v>
                </c:pt>
                <c:pt idx="54">
                  <c:v>-0.17782381209717399</c:v>
                </c:pt>
                <c:pt idx="55">
                  <c:v>-0.10078285370360343</c:v>
                </c:pt>
                <c:pt idx="56">
                  <c:v>-0.14165056344863433</c:v>
                </c:pt>
                <c:pt idx="57">
                  <c:v>-0.17683751677536491</c:v>
                </c:pt>
                <c:pt idx="58">
                  <c:v>-0.16983157079461461</c:v>
                </c:pt>
                <c:pt idx="59">
                  <c:v>-0.38276663603730732</c:v>
                </c:pt>
                <c:pt idx="60">
                  <c:v>-0.68844282728703843</c:v>
                </c:pt>
                <c:pt idx="61">
                  <c:v>-1.4750429034439736</c:v>
                </c:pt>
                <c:pt idx="62">
                  <c:v>-0.87010487507101997</c:v>
                </c:pt>
                <c:pt idx="63">
                  <c:v>-0.86609602944086295</c:v>
                </c:pt>
                <c:pt idx="64">
                  <c:v>-0.71748906853277172</c:v>
                </c:pt>
                <c:pt idx="65">
                  <c:v>-0.6523612773288503</c:v>
                </c:pt>
                <c:pt idx="66">
                  <c:v>-0.68824097570702747</c:v>
                </c:pt>
                <c:pt idx="67">
                  <c:v>-0.71444383457830485</c:v>
                </c:pt>
                <c:pt idx="68">
                  <c:v>-0.58248941742050131</c:v>
                </c:pt>
                <c:pt idx="69">
                  <c:v>-0.50131905114442565</c:v>
                </c:pt>
                <c:pt idx="70">
                  <c:v>-0.5644945639086193</c:v>
                </c:pt>
                <c:pt idx="71">
                  <c:v>-0.56945564168041829</c:v>
                </c:pt>
                <c:pt idx="72">
                  <c:v>-0.55759910669171964</c:v>
                </c:pt>
                <c:pt idx="73">
                  <c:v>-0.31353989678873406</c:v>
                </c:pt>
                <c:pt idx="74">
                  <c:v>-0.24250187444910254</c:v>
                </c:pt>
                <c:pt idx="75">
                  <c:v>-0.18512758246284144</c:v>
                </c:pt>
                <c:pt idx="76">
                  <c:v>-9.1758695718307859E-2</c:v>
                </c:pt>
                <c:pt idx="77">
                  <c:v>-9.1368706712944128E-2</c:v>
                </c:pt>
                <c:pt idx="78">
                  <c:v>-0.14627835309272755</c:v>
                </c:pt>
                <c:pt idx="79">
                  <c:v>-0.23103440850894241</c:v>
                </c:pt>
                <c:pt idx="80">
                  <c:v>-0.32222193882839884</c:v>
                </c:pt>
                <c:pt idx="81">
                  <c:v>-0.53718707941923949</c:v>
                </c:pt>
                <c:pt idx="82">
                  <c:v>-0.65271561403965128</c:v>
                </c:pt>
                <c:pt idx="83">
                  <c:v>-0.5592254811551981</c:v>
                </c:pt>
                <c:pt idx="84">
                  <c:v>-0.36570307683992676</c:v>
                </c:pt>
                <c:pt idx="85">
                  <c:v>-0.39343506383778976</c:v>
                </c:pt>
                <c:pt idx="86">
                  <c:v>-0.44983391093929959</c:v>
                </c:pt>
                <c:pt idx="87">
                  <c:v>-0.66892458359334084</c:v>
                </c:pt>
                <c:pt idx="88">
                  <c:v>-0.82537058760261028</c:v>
                </c:pt>
                <c:pt idx="89">
                  <c:v>-0.85602154611713843</c:v>
                </c:pt>
                <c:pt idx="90">
                  <c:v>-1.1338425180578235</c:v>
                </c:pt>
                <c:pt idx="91">
                  <c:v>-1.373419102076832</c:v>
                </c:pt>
                <c:pt idx="92">
                  <c:v>-1.3271982564672349</c:v>
                </c:pt>
                <c:pt idx="93">
                  <c:v>-1.2873371280930923</c:v>
                </c:pt>
                <c:pt idx="94">
                  <c:v>-1.3905529263234622</c:v>
                </c:pt>
                <c:pt idx="95">
                  <c:v>-1.2166776029204343</c:v>
                </c:pt>
                <c:pt idx="96">
                  <c:v>-1.1279690367217372</c:v>
                </c:pt>
                <c:pt idx="97">
                  <c:v>-1.1894018935915429</c:v>
                </c:pt>
                <c:pt idx="98">
                  <c:v>-1.2327366982842634</c:v>
                </c:pt>
                <c:pt idx="99">
                  <c:v>-1.299926274165295</c:v>
                </c:pt>
                <c:pt idx="100">
                  <c:v>-1.0381403158183207</c:v>
                </c:pt>
                <c:pt idx="101">
                  <c:v>-1.3731445865996674</c:v>
                </c:pt>
                <c:pt idx="102">
                  <c:v>-1.2079909101447459</c:v>
                </c:pt>
                <c:pt idx="103">
                  <c:v>-1.2420948547477535</c:v>
                </c:pt>
                <c:pt idx="104">
                  <c:v>-1.2299669664526636</c:v>
                </c:pt>
                <c:pt idx="105">
                  <c:v>-1.3635243249872655</c:v>
                </c:pt>
                <c:pt idx="106">
                  <c:v>-1.3867248304903368</c:v>
                </c:pt>
                <c:pt idx="107">
                  <c:v>-1.1571158467361957</c:v>
                </c:pt>
                <c:pt idx="108">
                  <c:v>-1.1718629487843413</c:v>
                </c:pt>
                <c:pt idx="109">
                  <c:v>-0.81698358632822721</c:v>
                </c:pt>
                <c:pt idx="110">
                  <c:v>-0.87953171595762258</c:v>
                </c:pt>
                <c:pt idx="111">
                  <c:v>-0.93140433036606451</c:v>
                </c:pt>
                <c:pt idx="112">
                  <c:v>-0.91697155278469678</c:v>
                </c:pt>
                <c:pt idx="113">
                  <c:v>-0.84470108204210159</c:v>
                </c:pt>
                <c:pt idx="114">
                  <c:v>-0.78659649421727418</c:v>
                </c:pt>
                <c:pt idx="115">
                  <c:v>-0.82474731606296492</c:v>
                </c:pt>
                <c:pt idx="116">
                  <c:v>-0.68155912447819877</c:v>
                </c:pt>
                <c:pt idx="117">
                  <c:v>-0.78725063936811612</c:v>
                </c:pt>
                <c:pt idx="118">
                  <c:v>-0.8147102870545333</c:v>
                </c:pt>
                <c:pt idx="119">
                  <c:v>-0.8282724563079078</c:v>
                </c:pt>
                <c:pt idx="120">
                  <c:v>-0.96733484288098315</c:v>
                </c:pt>
                <c:pt idx="121">
                  <c:v>-0.98344183441443467</c:v>
                </c:pt>
                <c:pt idx="122">
                  <c:v>-0.94527356008126684</c:v>
                </c:pt>
                <c:pt idx="123">
                  <c:v>-1.009337733380274</c:v>
                </c:pt>
                <c:pt idx="124">
                  <c:v>-0.84332014805389366</c:v>
                </c:pt>
                <c:pt idx="125">
                  <c:v>-1.1513564787787627</c:v>
                </c:pt>
                <c:pt idx="126">
                  <c:v>-1.2617051471940628</c:v>
                </c:pt>
                <c:pt idx="127">
                  <c:v>-1.3440442829280541</c:v>
                </c:pt>
                <c:pt idx="128">
                  <c:v>-1.525550727330095</c:v>
                </c:pt>
                <c:pt idx="129">
                  <c:v>-1.5429093521292601</c:v>
                </c:pt>
                <c:pt idx="130">
                  <c:v>-1.5858853329306375</c:v>
                </c:pt>
                <c:pt idx="131">
                  <c:v>-1.4980918674444408</c:v>
                </c:pt>
                <c:pt idx="132">
                  <c:v>-1.5518179040105022</c:v>
                </c:pt>
                <c:pt idx="133">
                  <c:v>-1.3577849856104343</c:v>
                </c:pt>
                <c:pt idx="134">
                  <c:v>-1.380265871192571</c:v>
                </c:pt>
                <c:pt idx="135">
                  <c:v>-1.2184045921722018</c:v>
                </c:pt>
                <c:pt idx="136">
                  <c:v>-1.1370921521068948</c:v>
                </c:pt>
                <c:pt idx="137">
                  <c:v>-0.96853330554069428</c:v>
                </c:pt>
                <c:pt idx="138">
                  <c:v>-1.0434667108953521</c:v>
                </c:pt>
                <c:pt idx="139">
                  <c:v>-1.0400255654327684</c:v>
                </c:pt>
                <c:pt idx="140">
                  <c:v>-1.0299135334185778</c:v>
                </c:pt>
                <c:pt idx="141">
                  <c:v>-0.95232583105280821</c:v>
                </c:pt>
                <c:pt idx="142">
                  <c:v>-0.96365888913477837</c:v>
                </c:pt>
                <c:pt idx="143">
                  <c:v>-0.84848161312451753</c:v>
                </c:pt>
                <c:pt idx="144">
                  <c:v>-0.87622241083140018</c:v>
                </c:pt>
                <c:pt idx="145">
                  <c:v>-0.66940909492130385</c:v>
                </c:pt>
                <c:pt idx="146">
                  <c:v>-0.61533664520596676</c:v>
                </c:pt>
                <c:pt idx="147">
                  <c:v>-0.48867029584541993</c:v>
                </c:pt>
                <c:pt idx="148">
                  <c:v>-0.40381712350727333</c:v>
                </c:pt>
                <c:pt idx="149">
                  <c:v>-0.30870832259697395</c:v>
                </c:pt>
                <c:pt idx="150">
                  <c:v>-0.15331862066428079</c:v>
                </c:pt>
                <c:pt idx="151">
                  <c:v>-0.17799683399690627</c:v>
                </c:pt>
                <c:pt idx="152">
                  <c:v>3.3738245338977922E-2</c:v>
                </c:pt>
                <c:pt idx="153">
                  <c:v>8.7957630190519318E-2</c:v>
                </c:pt>
                <c:pt idx="154">
                  <c:v>0.22070427882867719</c:v>
                </c:pt>
                <c:pt idx="155">
                  <c:v>0.22397631400449644</c:v>
                </c:pt>
                <c:pt idx="156">
                  <c:v>0.32943874537213214</c:v>
                </c:pt>
                <c:pt idx="157">
                  <c:v>0.39779262718706193</c:v>
                </c:pt>
                <c:pt idx="158">
                  <c:v>0.42549446403336039</c:v>
                </c:pt>
                <c:pt idx="159">
                  <c:v>0.47619393368204166</c:v>
                </c:pt>
                <c:pt idx="160">
                  <c:v>0.8292619213271305</c:v>
                </c:pt>
                <c:pt idx="161">
                  <c:v>0.70192043437390783</c:v>
                </c:pt>
                <c:pt idx="162">
                  <c:v>0.72284738307026808</c:v>
                </c:pt>
                <c:pt idx="163">
                  <c:v>0.70522106133312534</c:v>
                </c:pt>
                <c:pt idx="164">
                  <c:v>0.62295840078769271</c:v>
                </c:pt>
                <c:pt idx="165">
                  <c:v>0.46082398261565616</c:v>
                </c:pt>
                <c:pt idx="166">
                  <c:v>-0.40194773015906266</c:v>
                </c:pt>
                <c:pt idx="167">
                  <c:v>-4.5936520559883343E-2</c:v>
                </c:pt>
                <c:pt idx="168">
                  <c:v>-0.78171796856738029</c:v>
                </c:pt>
                <c:pt idx="169">
                  <c:v>-0.94436242214492605</c:v>
                </c:pt>
                <c:pt idx="170">
                  <c:v>-0.98708836444170533</c:v>
                </c:pt>
                <c:pt idx="171">
                  <c:v>-1.0914053335681475</c:v>
                </c:pt>
                <c:pt idx="172">
                  <c:v>-1.1091957578295941</c:v>
                </c:pt>
                <c:pt idx="173">
                  <c:v>-1.3766836764268426</c:v>
                </c:pt>
                <c:pt idx="174">
                  <c:v>-1.6439195324336739</c:v>
                </c:pt>
                <c:pt idx="175">
                  <c:v>-1.3680304342819714</c:v>
                </c:pt>
                <c:pt idx="176">
                  <c:v>-1.4633347487964377</c:v>
                </c:pt>
                <c:pt idx="177">
                  <c:v>-1.3602336884307604</c:v>
                </c:pt>
                <c:pt idx="178">
                  <c:v>-1.2672419027696868</c:v>
                </c:pt>
                <c:pt idx="179">
                  <c:v>-1.2577952222357511</c:v>
                </c:pt>
                <c:pt idx="180">
                  <c:v>-0.99111478283730037</c:v>
                </c:pt>
                <c:pt idx="181">
                  <c:v>-0.97978149734688613</c:v>
                </c:pt>
                <c:pt idx="182">
                  <c:v>-0.96507168008856459</c:v>
                </c:pt>
                <c:pt idx="183">
                  <c:v>-0.88915436031799178</c:v>
                </c:pt>
                <c:pt idx="184">
                  <c:v>-0.68196420232259003</c:v>
                </c:pt>
                <c:pt idx="185">
                  <c:v>-0.74648982019544408</c:v>
                </c:pt>
                <c:pt idx="186">
                  <c:v>-0.69423000978774374</c:v>
                </c:pt>
                <c:pt idx="187">
                  <c:v>-0.52134680496291985</c:v>
                </c:pt>
                <c:pt idx="188">
                  <c:v>-0.63599828626476074</c:v>
                </c:pt>
                <c:pt idx="189">
                  <c:v>-0.74247292942511334</c:v>
                </c:pt>
                <c:pt idx="190">
                  <c:v>-0.8238609212755994</c:v>
                </c:pt>
                <c:pt idx="191">
                  <c:v>-0.85365626188681176</c:v>
                </c:pt>
                <c:pt idx="192">
                  <c:v>-1.1898551106784703</c:v>
                </c:pt>
                <c:pt idx="193">
                  <c:v>-2.3191913445658607</c:v>
                </c:pt>
                <c:pt idx="194">
                  <c:v>-1.9189202292014464</c:v>
                </c:pt>
                <c:pt idx="195">
                  <c:v>-1.979841740301775</c:v>
                </c:pt>
                <c:pt idx="196">
                  <c:v>-3.0149594851920911</c:v>
                </c:pt>
                <c:pt idx="197">
                  <c:v>-3.9136639592673359</c:v>
                </c:pt>
                <c:pt idx="198">
                  <c:v>-3.9152198042300244</c:v>
                </c:pt>
                <c:pt idx="199">
                  <c:v>-3.760603255991803</c:v>
                </c:pt>
                <c:pt idx="200">
                  <c:v>-3.8614902718743949</c:v>
                </c:pt>
                <c:pt idx="201">
                  <c:v>-3.8527538984928187</c:v>
                </c:pt>
                <c:pt idx="202">
                  <c:v>-3.7790878930714977</c:v>
                </c:pt>
                <c:pt idx="203">
                  <c:v>-3.7278879495747415</c:v>
                </c:pt>
                <c:pt idx="204">
                  <c:v>-3.5105782099599847</c:v>
                </c:pt>
                <c:pt idx="205">
                  <c:v>-3.7100406613945407</c:v>
                </c:pt>
                <c:pt idx="206">
                  <c:v>-3.4629434212090788</c:v>
                </c:pt>
                <c:pt idx="207">
                  <c:v>-3.3162173273338462</c:v>
                </c:pt>
                <c:pt idx="208">
                  <c:v>-2.9483122303203655</c:v>
                </c:pt>
                <c:pt idx="209">
                  <c:v>-3.0890064591483735</c:v>
                </c:pt>
                <c:pt idx="210">
                  <c:v>-2.9853876658430689</c:v>
                </c:pt>
                <c:pt idx="211">
                  <c:v>-2.9160884948451842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1948544"/>
        <c:axId val="72028160"/>
      </c:scatterChart>
      <c:valAx>
        <c:axId val="71948544"/>
        <c:scaling>
          <c:orientation val="minMax"/>
          <c:max val="41500"/>
          <c:min val="21930"/>
        </c:scaling>
        <c:delete val="0"/>
        <c:axPos val="b"/>
        <c:numFmt formatCode="yyyy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72028160"/>
        <c:crossesAt val="-5"/>
        <c:crossBetween val="midCat"/>
        <c:majorUnit val="3650"/>
      </c:valAx>
      <c:valAx>
        <c:axId val="72028160"/>
        <c:scaling>
          <c:orientation val="minMax"/>
          <c:max val="2"/>
          <c:min val="-5"/>
        </c:scaling>
        <c:delete val="0"/>
        <c:axPos val="l"/>
        <c:title>
          <c:tx>
            <c:rich>
              <a:bodyPr rot="-5400000" vert="horz"/>
              <a:lstStyle/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 b="1" i="0" baseline="0" dirty="0" smtClean="0">
                    <a:effectLst/>
                  </a:rPr>
                  <a:t>Per capita T-G (in 1000s $)</a:t>
                </a:r>
                <a:endParaRPr lang="en-US" sz="1000" dirty="0">
                  <a:effectLst/>
                </a:endParaRPr>
              </a:p>
            </c:rich>
          </c:tx>
          <c:layout>
            <c:manualLayout>
              <c:xMode val="edge"/>
              <c:yMode val="edge"/>
              <c:x val="1.9915326676119508E-3"/>
              <c:y val="0.15379591836734693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crossAx val="71948544"/>
        <c:crosses val="autoZero"/>
        <c:crossBetween val="midCat"/>
        <c:majorUnit val="1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21532879336028943"/>
          <c:y val="0.12052732484056598"/>
          <c:w val="0.68196850393700792"/>
          <c:h val="0.84083794368639531"/>
        </c:manualLayout>
      </c:layout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ymbol val="diamond"/>
            <c:size val="11"/>
            <c:spPr>
              <a:solidFill>
                <a:srgbClr val="FF0000">
                  <a:alpha val="21000"/>
                </a:srgbClr>
              </a:solidFill>
              <a:ln w="22225">
                <a:solidFill>
                  <a:srgbClr val="FF0000"/>
                </a:solidFill>
              </a:ln>
            </c:spPr>
          </c:marker>
          <c:xVal>
            <c:numRef>
              <c:f>'[fredgraph (1).xls]FRED Graph'!$A$22:$A$95</c:f>
              <c:numCache>
                <c:formatCode>yyyy\-mm\-dd</c:formatCode>
                <c:ptCount val="74"/>
                <c:pt idx="0">
                  <c:v>14246</c:v>
                </c:pt>
                <c:pt idx="1">
                  <c:v>14611</c:v>
                </c:pt>
                <c:pt idx="2">
                  <c:v>14977</c:v>
                </c:pt>
                <c:pt idx="3">
                  <c:v>15342</c:v>
                </c:pt>
                <c:pt idx="4">
                  <c:v>15707</c:v>
                </c:pt>
                <c:pt idx="5">
                  <c:v>16072</c:v>
                </c:pt>
                <c:pt idx="6">
                  <c:v>16438</c:v>
                </c:pt>
                <c:pt idx="7">
                  <c:v>16803</c:v>
                </c:pt>
                <c:pt idx="8">
                  <c:v>17168</c:v>
                </c:pt>
                <c:pt idx="9">
                  <c:v>17533</c:v>
                </c:pt>
                <c:pt idx="10">
                  <c:v>17899</c:v>
                </c:pt>
                <c:pt idx="11">
                  <c:v>18264</c:v>
                </c:pt>
                <c:pt idx="12">
                  <c:v>18629</c:v>
                </c:pt>
                <c:pt idx="13">
                  <c:v>18994</c:v>
                </c:pt>
                <c:pt idx="14">
                  <c:v>19360</c:v>
                </c:pt>
                <c:pt idx="15">
                  <c:v>19725</c:v>
                </c:pt>
                <c:pt idx="16">
                  <c:v>20090</c:v>
                </c:pt>
                <c:pt idx="17">
                  <c:v>20455</c:v>
                </c:pt>
                <c:pt idx="18">
                  <c:v>20821</c:v>
                </c:pt>
                <c:pt idx="19">
                  <c:v>21186</c:v>
                </c:pt>
                <c:pt idx="20">
                  <c:v>21551</c:v>
                </c:pt>
                <c:pt idx="21">
                  <c:v>21916</c:v>
                </c:pt>
                <c:pt idx="22">
                  <c:v>22282</c:v>
                </c:pt>
                <c:pt idx="23">
                  <c:v>22647</c:v>
                </c:pt>
                <c:pt idx="24">
                  <c:v>23012</c:v>
                </c:pt>
                <c:pt idx="25">
                  <c:v>23377</c:v>
                </c:pt>
                <c:pt idx="26">
                  <c:v>23743</c:v>
                </c:pt>
                <c:pt idx="27">
                  <c:v>24108</c:v>
                </c:pt>
                <c:pt idx="28">
                  <c:v>24473</c:v>
                </c:pt>
                <c:pt idx="29">
                  <c:v>24838</c:v>
                </c:pt>
                <c:pt idx="30">
                  <c:v>25204</c:v>
                </c:pt>
                <c:pt idx="31">
                  <c:v>25569</c:v>
                </c:pt>
                <c:pt idx="32">
                  <c:v>25934</c:v>
                </c:pt>
                <c:pt idx="33">
                  <c:v>26299</c:v>
                </c:pt>
                <c:pt idx="34">
                  <c:v>26665</c:v>
                </c:pt>
                <c:pt idx="35">
                  <c:v>27030</c:v>
                </c:pt>
                <c:pt idx="36">
                  <c:v>27395</c:v>
                </c:pt>
                <c:pt idx="37">
                  <c:v>27760</c:v>
                </c:pt>
                <c:pt idx="38">
                  <c:v>28126</c:v>
                </c:pt>
                <c:pt idx="39">
                  <c:v>28491</c:v>
                </c:pt>
                <c:pt idx="40">
                  <c:v>28856</c:v>
                </c:pt>
                <c:pt idx="41">
                  <c:v>29221</c:v>
                </c:pt>
                <c:pt idx="42">
                  <c:v>29587</c:v>
                </c:pt>
                <c:pt idx="43">
                  <c:v>29952</c:v>
                </c:pt>
                <c:pt idx="44">
                  <c:v>30317</c:v>
                </c:pt>
                <c:pt idx="45">
                  <c:v>30682</c:v>
                </c:pt>
                <c:pt idx="46">
                  <c:v>31048</c:v>
                </c:pt>
                <c:pt idx="47">
                  <c:v>31413</c:v>
                </c:pt>
                <c:pt idx="48">
                  <c:v>31778</c:v>
                </c:pt>
                <c:pt idx="49">
                  <c:v>32143</c:v>
                </c:pt>
                <c:pt idx="50">
                  <c:v>32509</c:v>
                </c:pt>
                <c:pt idx="51">
                  <c:v>32874</c:v>
                </c:pt>
                <c:pt idx="52">
                  <c:v>33239</c:v>
                </c:pt>
                <c:pt idx="53">
                  <c:v>33604</c:v>
                </c:pt>
                <c:pt idx="54">
                  <c:v>33970</c:v>
                </c:pt>
                <c:pt idx="55">
                  <c:v>34335</c:v>
                </c:pt>
                <c:pt idx="56">
                  <c:v>34700</c:v>
                </c:pt>
                <c:pt idx="57">
                  <c:v>35065</c:v>
                </c:pt>
                <c:pt idx="58">
                  <c:v>35431</c:v>
                </c:pt>
                <c:pt idx="59">
                  <c:v>35796</c:v>
                </c:pt>
                <c:pt idx="60">
                  <c:v>36161</c:v>
                </c:pt>
                <c:pt idx="61">
                  <c:v>36526</c:v>
                </c:pt>
                <c:pt idx="62">
                  <c:v>36892</c:v>
                </c:pt>
                <c:pt idx="63">
                  <c:v>37257</c:v>
                </c:pt>
                <c:pt idx="64">
                  <c:v>37622</c:v>
                </c:pt>
                <c:pt idx="65">
                  <c:v>37987</c:v>
                </c:pt>
                <c:pt idx="66">
                  <c:v>38353</c:v>
                </c:pt>
                <c:pt idx="67">
                  <c:v>38718</c:v>
                </c:pt>
                <c:pt idx="68">
                  <c:v>39083</c:v>
                </c:pt>
                <c:pt idx="69">
                  <c:v>39448</c:v>
                </c:pt>
                <c:pt idx="70">
                  <c:v>39814</c:v>
                </c:pt>
                <c:pt idx="71">
                  <c:v>40179</c:v>
                </c:pt>
                <c:pt idx="72">
                  <c:v>40544</c:v>
                </c:pt>
                <c:pt idx="73">
                  <c:v>40909</c:v>
                </c:pt>
              </c:numCache>
            </c:numRef>
          </c:xVal>
          <c:yVal>
            <c:numRef>
              <c:f>'[fredgraph (1).xls]FRED Graph'!$C$22:$C$95</c:f>
              <c:numCache>
                <c:formatCode>0.0</c:formatCode>
                <c:ptCount val="74"/>
                <c:pt idx="0">
                  <c:v>1.3343460000000005</c:v>
                </c:pt>
                <c:pt idx="1">
                  <c:v>3.0658310000000002</c:v>
                </c:pt>
                <c:pt idx="2">
                  <c:v>5.4746399999999991</c:v>
                </c:pt>
                <c:pt idx="3">
                  <c:v>8.6543060000000001</c:v>
                </c:pt>
                <c:pt idx="4">
                  <c:v>10.484251</c:v>
                </c:pt>
                <c:pt idx="5">
                  <c:v>10.205321</c:v>
                </c:pt>
                <c:pt idx="6">
                  <c:v>9.2172129999999992</c:v>
                </c:pt>
                <c:pt idx="7">
                  <c:v>6.7638980000000002</c:v>
                </c:pt>
                <c:pt idx="8">
                  <c:v>6.1450329999999989</c:v>
                </c:pt>
                <c:pt idx="9">
                  <c:v>6.891337</c:v>
                </c:pt>
                <c:pt idx="10">
                  <c:v>6.0390199999999989</c:v>
                </c:pt>
                <c:pt idx="11">
                  <c:v>6.0296859999999999</c:v>
                </c:pt>
                <c:pt idx="12">
                  <c:v>5.0654460000000006</c:v>
                </c:pt>
                <c:pt idx="13">
                  <c:v>3.5826359999999995</c:v>
                </c:pt>
                <c:pt idx="14">
                  <c:v>2.3479000000000001</c:v>
                </c:pt>
                <c:pt idx="15">
                  <c:v>1.4927109999999999</c:v>
                </c:pt>
                <c:pt idx="16">
                  <c:v>2.3017430000000001</c:v>
                </c:pt>
                <c:pt idx="17">
                  <c:v>3.6741450000000002</c:v>
                </c:pt>
                <c:pt idx="18">
                  <c:v>3.9937819999999995</c:v>
                </c:pt>
                <c:pt idx="19">
                  <c:v>3.5055930000000002</c:v>
                </c:pt>
                <c:pt idx="20">
                  <c:v>4.2502809999999993</c:v>
                </c:pt>
                <c:pt idx="21">
                  <c:v>3.6354279999999997</c:v>
                </c:pt>
                <c:pt idx="22">
                  <c:v>3.0850370000000003</c:v>
                </c:pt>
                <c:pt idx="23">
                  <c:v>3.2894589999999995</c:v>
                </c:pt>
                <c:pt idx="24">
                  <c:v>3.2554799999999999</c:v>
                </c:pt>
                <c:pt idx="25">
                  <c:v>3.8886019999999997</c:v>
                </c:pt>
                <c:pt idx="26">
                  <c:v>3.8258850000000004</c:v>
                </c:pt>
                <c:pt idx="27">
                  <c:v>4.2722989999999994</c:v>
                </c:pt>
                <c:pt idx="28">
                  <c:v>4.3365239999999998</c:v>
                </c:pt>
                <c:pt idx="29">
                  <c:v>4.9004359999999991</c:v>
                </c:pt>
                <c:pt idx="30">
                  <c:v>4.5239690000000001</c:v>
                </c:pt>
                <c:pt idx="31">
                  <c:v>4.2881879999999999</c:v>
                </c:pt>
                <c:pt idx="32">
                  <c:v>4.3620450000000002</c:v>
                </c:pt>
                <c:pt idx="33">
                  <c:v>4.2753800000000002</c:v>
                </c:pt>
                <c:pt idx="34">
                  <c:v>4.4041290000000002</c:v>
                </c:pt>
                <c:pt idx="35">
                  <c:v>3.7757729999999996</c:v>
                </c:pt>
                <c:pt idx="36">
                  <c:v>3.1061430000000003</c:v>
                </c:pt>
                <c:pt idx="37">
                  <c:v>2.9853869999999998</c:v>
                </c:pt>
                <c:pt idx="38">
                  <c:v>3.1716670000000002</c:v>
                </c:pt>
                <c:pt idx="39">
                  <c:v>3.2370969999999999</c:v>
                </c:pt>
                <c:pt idx="40">
                  <c:v>3.2409370000000002</c:v>
                </c:pt>
                <c:pt idx="41">
                  <c:v>3.1956600000000002</c:v>
                </c:pt>
                <c:pt idx="42">
                  <c:v>3.1259639999999997</c:v>
                </c:pt>
                <c:pt idx="43">
                  <c:v>2.4099739999999996</c:v>
                </c:pt>
                <c:pt idx="44">
                  <c:v>2.3089819999999994</c:v>
                </c:pt>
                <c:pt idx="45">
                  <c:v>3.0865579999999997</c:v>
                </c:pt>
                <c:pt idx="46">
                  <c:v>3.5303359999999997</c:v>
                </c:pt>
                <c:pt idx="47">
                  <c:v>3.3428110000000002</c:v>
                </c:pt>
                <c:pt idx="48">
                  <c:v>3.2280569999999997</c:v>
                </c:pt>
                <c:pt idx="49">
                  <c:v>3.0923230000000004</c:v>
                </c:pt>
                <c:pt idx="50">
                  <c:v>3.1428580000000004</c:v>
                </c:pt>
                <c:pt idx="51">
                  <c:v>3.3591839999999999</c:v>
                </c:pt>
                <c:pt idx="52">
                  <c:v>3.0924280000000004</c:v>
                </c:pt>
                <c:pt idx="53">
                  <c:v>3.6390100000000003</c:v>
                </c:pt>
                <c:pt idx="54">
                  <c:v>3.4502410000000006</c:v>
                </c:pt>
                <c:pt idx="55">
                  <c:v>3.1279890000000004</c:v>
                </c:pt>
                <c:pt idx="56">
                  <c:v>2.9759250000000006</c:v>
                </c:pt>
                <c:pt idx="57">
                  <c:v>3.0043239999999996</c:v>
                </c:pt>
                <c:pt idx="58">
                  <c:v>3.1069170000000002</c:v>
                </c:pt>
                <c:pt idx="59">
                  <c:v>3.1315350000000004</c:v>
                </c:pt>
                <c:pt idx="60">
                  <c:v>3.2481010000000006</c:v>
                </c:pt>
                <c:pt idx="61">
                  <c:v>3.4653020000000003</c:v>
                </c:pt>
                <c:pt idx="62">
                  <c:v>3.5674330000000003</c:v>
                </c:pt>
                <c:pt idx="63">
                  <c:v>3.3895279999999999</c:v>
                </c:pt>
                <c:pt idx="64">
                  <c:v>3.3941159999999995</c:v>
                </c:pt>
                <c:pt idx="65">
                  <c:v>3.3702739999999998</c:v>
                </c:pt>
                <c:pt idx="66">
                  <c:v>3.433535</c:v>
                </c:pt>
                <c:pt idx="67">
                  <c:v>3.3206040000000003</c:v>
                </c:pt>
                <c:pt idx="68">
                  <c:v>3.0508540000000002</c:v>
                </c:pt>
                <c:pt idx="69">
                  <c:v>2.576832</c:v>
                </c:pt>
                <c:pt idx="70">
                  <c:v>1.8119369999999999</c:v>
                </c:pt>
                <c:pt idx="71">
                  <c:v>1.6536010000000001</c:v>
                </c:pt>
                <c:pt idx="72">
                  <c:v>1.7434529999999999</c:v>
                </c:pt>
                <c:pt idx="73">
                  <c:v>1.8437290000000002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9699072"/>
        <c:axId val="69700992"/>
      </c:scatterChart>
      <c:valAx>
        <c:axId val="69699072"/>
        <c:scaling>
          <c:orientation val="minMax"/>
          <c:max val="44000"/>
          <c:min val="14660"/>
        </c:scaling>
        <c:delete val="1"/>
        <c:axPos val="b"/>
        <c:numFmt formatCode="yyyy" sourceLinked="0"/>
        <c:majorTickMark val="out"/>
        <c:minorTickMark val="none"/>
        <c:tickLblPos val="nextTo"/>
        <c:crossAx val="69700992"/>
        <c:crosses val="autoZero"/>
        <c:crossBetween val="midCat"/>
        <c:majorUnit val="3650"/>
      </c:valAx>
      <c:valAx>
        <c:axId val="69700992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extTo"/>
        <c:crossAx val="69699072"/>
        <c:crosses val="autoZero"/>
        <c:crossBetween val="midCat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</c:sp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184298830247719"/>
          <c:y val="4.2083333333333355E-2"/>
          <c:w val="0.77460632013917463"/>
          <c:h val="0.79496172353455818"/>
        </c:manualLayout>
      </c:layout>
      <c:scatterChart>
        <c:scatterStyle val="lineMarker"/>
        <c:varyColors val="0"/>
        <c:ser>
          <c:idx val="0"/>
          <c:order val="0"/>
          <c:spPr>
            <a:ln w="28575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bg1">
                  <a:lumMod val="75000"/>
                </a:schemeClr>
              </a:solidFill>
              <a:ln w="15875">
                <a:solidFill>
                  <a:schemeClr val="tx1"/>
                </a:solidFill>
              </a:ln>
              <a:effectLst/>
            </c:spPr>
          </c:marker>
          <c:trendline>
            <c:spPr>
              <a:ln w="44450" cap="rnd">
                <a:solidFill>
                  <a:schemeClr val="tx1"/>
                </a:solidFill>
                <a:prstDash val="solid"/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-0.3365557742782152"/>
                  <c:y val="0.18659412365121017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'FRED Graph'!$BD$47:$BD$96</c:f>
              <c:numCache>
                <c:formatCode>#,##0</c:formatCode>
                <c:ptCount val="50"/>
                <c:pt idx="0">
                  <c:v>12792</c:v>
                </c:pt>
                <c:pt idx="1">
                  <c:v>13226</c:v>
                </c:pt>
                <c:pt idx="2">
                  <c:v>14842</c:v>
                </c:pt>
                <c:pt idx="3">
                  <c:v>19304</c:v>
                </c:pt>
                <c:pt idx="4">
                  <c:v>17206</c:v>
                </c:pt>
                <c:pt idx="5">
                  <c:v>16850</c:v>
                </c:pt>
                <c:pt idx="6">
                  <c:v>21088</c:v>
                </c:pt>
                <c:pt idx="7">
                  <c:v>20072</c:v>
                </c:pt>
                <c:pt idx="8">
                  <c:v>20466</c:v>
                </c:pt>
                <c:pt idx="9">
                  <c:v>20036</c:v>
                </c:pt>
                <c:pt idx="10">
                  <c:v>25447</c:v>
                </c:pt>
                <c:pt idx="11">
                  <c:v>28924</c:v>
                </c:pt>
                <c:pt idx="12">
                  <c:v>35592</c:v>
                </c:pt>
                <c:pt idx="13">
                  <c:v>45422</c:v>
                </c:pt>
                <c:pt idx="14">
                  <c:v>60221</c:v>
                </c:pt>
                <c:pt idx="15">
                  <c:v>57072</c:v>
                </c:pt>
                <c:pt idx="16">
                  <c:v>65603</c:v>
                </c:pt>
                <c:pt idx="17">
                  <c:v>61261</c:v>
                </c:pt>
                <c:pt idx="18">
                  <c:v>77498</c:v>
                </c:pt>
                <c:pt idx="19">
                  <c:v>87012</c:v>
                </c:pt>
                <c:pt idx="20">
                  <c:v>63554</c:v>
                </c:pt>
                <c:pt idx="21">
                  <c:v>58494</c:v>
                </c:pt>
                <c:pt idx="22">
                  <c:v>57704</c:v>
                </c:pt>
                <c:pt idx="23">
                  <c:v>50998</c:v>
                </c:pt>
                <c:pt idx="24">
                  <c:v>53480</c:v>
                </c:pt>
                <c:pt idx="25">
                  <c:v>47418</c:v>
                </c:pt>
                <c:pt idx="26">
                  <c:v>49654</c:v>
                </c:pt>
                <c:pt idx="27">
                  <c:v>53376</c:v>
                </c:pt>
                <c:pt idx="28">
                  <c:v>53842</c:v>
                </c:pt>
                <c:pt idx="29">
                  <c:v>53620</c:v>
                </c:pt>
                <c:pt idx="30">
                  <c:v>67716</c:v>
                </c:pt>
                <c:pt idx="31">
                  <c:v>62928</c:v>
                </c:pt>
                <c:pt idx="32">
                  <c:v>69688</c:v>
                </c:pt>
                <c:pt idx="33">
                  <c:v>68108</c:v>
                </c:pt>
                <c:pt idx="34">
                  <c:v>67518</c:v>
                </c:pt>
                <c:pt idx="35">
                  <c:v>69368</c:v>
                </c:pt>
                <c:pt idx="36">
                  <c:v>68530</c:v>
                </c:pt>
                <c:pt idx="37">
                  <c:v>72356</c:v>
                </c:pt>
                <c:pt idx="38">
                  <c:v>73880</c:v>
                </c:pt>
                <c:pt idx="39">
                  <c:v>83294</c:v>
                </c:pt>
                <c:pt idx="40">
                  <c:v>67702</c:v>
                </c:pt>
                <c:pt idx="41">
                  <c:v>80332</c:v>
                </c:pt>
                <c:pt idx="42">
                  <c:v>75795</c:v>
                </c:pt>
                <c:pt idx="43">
                  <c:v>78851</c:v>
                </c:pt>
                <c:pt idx="44">
                  <c:v>77752</c:v>
                </c:pt>
                <c:pt idx="45">
                  <c:v>78724</c:v>
                </c:pt>
                <c:pt idx="46">
                  <c:v>74408</c:v>
                </c:pt>
                <c:pt idx="47">
                  <c:v>80700</c:v>
                </c:pt>
                <c:pt idx="48">
                  <c:v>69676</c:v>
                </c:pt>
                <c:pt idx="49">
                  <c:v>82590</c:v>
                </c:pt>
              </c:numCache>
            </c:numRef>
          </c:xVal>
          <c:yVal>
            <c:numRef>
              <c:f>'FRED Graph'!$BA$49:$BA$98</c:f>
              <c:numCache>
                <c:formatCode>General</c:formatCode>
                <c:ptCount val="50"/>
                <c:pt idx="0">
                  <c:v>3.7159348607243472</c:v>
                </c:pt>
                <c:pt idx="1">
                  <c:v>3.836542147109308</c:v>
                </c:pt>
                <c:pt idx="2">
                  <c:v>3.9152683571087485</c:v>
                </c:pt>
                <c:pt idx="3">
                  <c:v>4.2302363786588959</c:v>
                </c:pt>
                <c:pt idx="4">
                  <c:v>4.4553504712817213</c:v>
                </c:pt>
                <c:pt idx="5">
                  <c:v>4.7851512934031399</c:v>
                </c:pt>
                <c:pt idx="6">
                  <c:v>4.3333149569571869</c:v>
                </c:pt>
                <c:pt idx="7">
                  <c:v>4.3153803323979565</c:v>
                </c:pt>
                <c:pt idx="8">
                  <c:v>4.2220238780037729</c:v>
                </c:pt>
                <c:pt idx="9">
                  <c:v>4.34896186116897</c:v>
                </c:pt>
                <c:pt idx="10">
                  <c:v>4.2511365023670225</c:v>
                </c:pt>
                <c:pt idx="11">
                  <c:v>3.5648303529859589</c:v>
                </c:pt>
                <c:pt idx="12">
                  <c:v>3.0365053204654737</c:v>
                </c:pt>
                <c:pt idx="13">
                  <c:v>2.9898192598108695</c:v>
                </c:pt>
                <c:pt idx="14">
                  <c:v>3.1961615731228248</c:v>
                </c:pt>
                <c:pt idx="15">
                  <c:v>3.3088059431321026</c:v>
                </c:pt>
                <c:pt idx="16">
                  <c:v>3.2908255153796562</c:v>
                </c:pt>
                <c:pt idx="17">
                  <c:v>3.1886816006303507</c:v>
                </c:pt>
                <c:pt idx="18">
                  <c:v>2.9871715219743598</c:v>
                </c:pt>
                <c:pt idx="19">
                  <c:v>2.2546473125826325</c:v>
                </c:pt>
                <c:pt idx="20">
                  <c:v>2.4762323294921549</c:v>
                </c:pt>
                <c:pt idx="21">
                  <c:v>3.2285972574585413</c:v>
                </c:pt>
                <c:pt idx="22">
                  <c:v>3.442155198326136</c:v>
                </c:pt>
                <c:pt idx="23">
                  <c:v>3.2822187098724043</c:v>
                </c:pt>
                <c:pt idx="24">
                  <c:v>3.1628930255483292</c:v>
                </c:pt>
                <c:pt idx="25">
                  <c:v>2.9561004464914342</c:v>
                </c:pt>
                <c:pt idx="26">
                  <c:v>3.0919130440891602</c:v>
                </c:pt>
                <c:pt idx="27">
                  <c:v>3.2065789232194346</c:v>
                </c:pt>
                <c:pt idx="28">
                  <c:v>3.1207196236294261</c:v>
                </c:pt>
                <c:pt idx="29">
                  <c:v>3.5738120622370744</c:v>
                </c:pt>
                <c:pt idx="30">
                  <c:v>3.2358719447074704</c:v>
                </c:pt>
                <c:pt idx="31">
                  <c:v>3.0183694041954992</c:v>
                </c:pt>
                <c:pt idx="32">
                  <c:v>2.8411884268898056</c:v>
                </c:pt>
                <c:pt idx="33">
                  <c:v>2.9638640857600262</c:v>
                </c:pt>
                <c:pt idx="34">
                  <c:v>3.0448215153183953</c:v>
                </c:pt>
                <c:pt idx="35">
                  <c:v>3.0811180415155435</c:v>
                </c:pt>
                <c:pt idx="36">
                  <c:v>3.2196039513409076</c:v>
                </c:pt>
                <c:pt idx="37">
                  <c:v>3.4945055714429771</c:v>
                </c:pt>
                <c:pt idx="38">
                  <c:v>3.5191206659843752</c:v>
                </c:pt>
                <c:pt idx="39">
                  <c:v>3.3402215966303728</c:v>
                </c:pt>
                <c:pt idx="40">
                  <c:v>3.3705877517547207</c:v>
                </c:pt>
                <c:pt idx="41">
                  <c:v>3.2922641499182843</c:v>
                </c:pt>
                <c:pt idx="42">
                  <c:v>3.3654525154605266</c:v>
                </c:pt>
                <c:pt idx="43">
                  <c:v>3.1607361044744424</c:v>
                </c:pt>
                <c:pt idx="44">
                  <c:v>2.9158398514042707</c:v>
                </c:pt>
                <c:pt idx="45">
                  <c:v>2.2929496273366605</c:v>
                </c:pt>
                <c:pt idx="46">
                  <c:v>1.6757843232097023</c:v>
                </c:pt>
                <c:pt idx="47">
                  <c:v>1.5457151808698542</c:v>
                </c:pt>
                <c:pt idx="48">
                  <c:v>1.6512661582185693</c:v>
                </c:pt>
                <c:pt idx="49" formatCode="0.00">
                  <c:v>1.6742226770019806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9717376"/>
        <c:axId val="80946688"/>
      </c:scatterChart>
      <c:valAx>
        <c:axId val="69717376"/>
        <c:scaling>
          <c:orientation val="minMax"/>
          <c:max val="90000"/>
          <c:min val="1000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number of pages (lagged 2 years)</a:t>
                </a:r>
              </a:p>
            </c:rich>
          </c:tx>
          <c:layout/>
          <c:overlay val="0"/>
        </c:title>
        <c:numFmt formatCode="#,##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80946688"/>
        <c:crosses val="autoZero"/>
        <c:crossBetween val="midCat"/>
      </c:valAx>
      <c:valAx>
        <c:axId val="80946688"/>
        <c:scaling>
          <c:orientation val="minMax"/>
          <c:min val="1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10-year average annual econ growth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717376"/>
        <c:crosses val="autoZero"/>
        <c:crossBetween val="midCat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Tahoma" charset="0"/>
              </a:defRPr>
            </a:lvl1pPr>
          </a:lstStyle>
          <a:p>
            <a:pPr>
              <a:defRPr/>
            </a:pPr>
            <a:endParaRPr lang="en-CA" altLang="en-US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Tahoma" charset="0"/>
              </a:defRPr>
            </a:lvl1pPr>
          </a:lstStyle>
          <a:p>
            <a:pPr>
              <a:defRPr/>
            </a:pPr>
            <a:endParaRPr lang="en-CA" altLang="en-US"/>
          </a:p>
        </p:txBody>
      </p:sp>
      <p:sp>
        <p:nvSpPr>
          <p:cNvPr id="604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Tahoma" charset="0"/>
              </a:defRPr>
            </a:lvl1pPr>
          </a:lstStyle>
          <a:p>
            <a:pPr>
              <a:defRPr/>
            </a:pPr>
            <a:endParaRPr lang="en-CA" altLang="en-US"/>
          </a:p>
        </p:txBody>
      </p:sp>
      <p:sp>
        <p:nvSpPr>
          <p:cNvPr id="604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76A07D7C-4EED-4503-AA5B-B3C9196BB0A3}" type="slidenum">
              <a:rPr lang="en-CA" altLang="en-US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12920378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Tahoma" charset="0"/>
              </a:defRPr>
            </a:lvl1pPr>
          </a:lstStyle>
          <a:p>
            <a:pPr>
              <a:defRPr/>
            </a:pPr>
            <a:endParaRPr lang="en-CA" altLang="en-US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Tahoma" charset="0"/>
              </a:defRPr>
            </a:lvl1pPr>
          </a:lstStyle>
          <a:p>
            <a:pPr>
              <a:defRPr/>
            </a:pPr>
            <a:endParaRPr lang="en-CA" alt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 altLang="en-US" noProof="0" smtClean="0"/>
              <a:t>Click to edit Master text styles</a:t>
            </a:r>
          </a:p>
          <a:p>
            <a:pPr lvl="1"/>
            <a:r>
              <a:rPr lang="en-CA" altLang="en-US" noProof="0" smtClean="0"/>
              <a:t>Second level</a:t>
            </a:r>
          </a:p>
          <a:p>
            <a:pPr lvl="2"/>
            <a:r>
              <a:rPr lang="en-CA" altLang="en-US" noProof="0" smtClean="0"/>
              <a:t>Third level</a:t>
            </a:r>
          </a:p>
          <a:p>
            <a:pPr lvl="3"/>
            <a:r>
              <a:rPr lang="en-CA" altLang="en-US" noProof="0" smtClean="0"/>
              <a:t>Fourth level</a:t>
            </a:r>
          </a:p>
          <a:p>
            <a:pPr lvl="4"/>
            <a:r>
              <a:rPr lang="en-CA" altLang="en-US" noProof="0" smtClean="0"/>
              <a:t>Fifth level</a:t>
            </a:r>
          </a:p>
        </p:txBody>
      </p:sp>
      <p:sp>
        <p:nvSpPr>
          <p:cNvPr id="614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Tahoma" charset="0"/>
              </a:defRPr>
            </a:lvl1pPr>
          </a:lstStyle>
          <a:p>
            <a:pPr>
              <a:defRPr/>
            </a:pPr>
            <a:endParaRPr lang="en-CA" altLang="en-US"/>
          </a:p>
        </p:txBody>
      </p:sp>
      <p:sp>
        <p:nvSpPr>
          <p:cNvPr id="614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F950925F-0948-43BD-AA76-A51C579A9B73}" type="slidenum">
              <a:rPr lang="en-CA" altLang="en-US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237906268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1D3766A5-43BD-474A-8CFF-227198FCFE14}" type="slidenum">
              <a:rPr lang="en-CA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</a:t>
            </a:fld>
            <a:endParaRPr lang="en-CA" altLang="en-US" smtClean="0">
              <a:latin typeface="Tahoma" panose="020B0604030504040204" pitchFamily="34" charset="0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3527973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1D3766A5-43BD-474A-8CFF-227198FCFE14}" type="slidenum">
              <a:rPr lang="en-CA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5</a:t>
            </a:fld>
            <a:endParaRPr lang="en-CA" altLang="en-US" smtClean="0">
              <a:latin typeface="Tahoma" panose="020B0604030504040204" pitchFamily="34" charset="0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10143541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BF3CC823-0071-48B9-87D1-37E5CBC34F61}" type="slidenum">
              <a:rPr lang="en-CA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6</a:t>
            </a:fld>
            <a:endParaRPr lang="en-CA" altLang="en-US" smtClean="0">
              <a:latin typeface="Tahoma" panose="020B0604030504040204" pitchFamily="34" charset="0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9473448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572C6B6-2734-4037-866A-0FCB9015FA48}" type="slidenum">
              <a:rPr lang="en-CA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7</a:t>
            </a:fld>
            <a:endParaRPr lang="en-CA" altLang="en-US" smtClean="0">
              <a:latin typeface="Tahoma" panose="020B0604030504040204" pitchFamily="34" charset="0"/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29756110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572C6B6-2734-4037-866A-0FCB9015FA48}" type="slidenum">
              <a:rPr lang="en-CA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8</a:t>
            </a:fld>
            <a:endParaRPr lang="en-CA" altLang="en-US" smtClean="0">
              <a:latin typeface="Tahoma" panose="020B0604030504040204" pitchFamily="34" charset="0"/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34360850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572C6B6-2734-4037-866A-0FCB9015FA48}" type="slidenum">
              <a:rPr lang="en-CA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9</a:t>
            </a:fld>
            <a:endParaRPr lang="en-CA" altLang="en-US" smtClean="0">
              <a:latin typeface="Tahoma" panose="020B0604030504040204" pitchFamily="34" charset="0"/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21447600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572C6B6-2734-4037-866A-0FCB9015FA48}" type="slidenum">
              <a:rPr lang="en-CA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10</a:t>
            </a:fld>
            <a:endParaRPr lang="en-CA" altLang="en-US" smtClean="0">
              <a:latin typeface="Tahoma" panose="020B0604030504040204" pitchFamily="34" charset="0"/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19965601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BA19F208-B455-4F3F-BBAD-2B6B6FD9A2E4}" type="slidenum">
              <a:rPr lang="en-US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11</a:t>
            </a:fld>
            <a:endParaRPr lang="en-US" altLang="en-US" smtClean="0">
              <a:latin typeface="Arial" panose="020B0604020202020204" pitchFamily="34" charset="0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818127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BA19F208-B455-4F3F-BBAD-2B6B6FD9A2E4}" type="slidenum">
              <a:rPr lang="en-US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12</a:t>
            </a:fld>
            <a:endParaRPr lang="en-US" altLang="en-US" smtClean="0">
              <a:latin typeface="Arial" panose="020B0604020202020204" pitchFamily="34" charset="0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650146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BA19F208-B455-4F3F-BBAD-2B6B6FD9A2E4}" type="slidenum">
              <a:rPr lang="en-US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13</a:t>
            </a:fld>
            <a:endParaRPr lang="en-US" altLang="en-US" smtClean="0">
              <a:latin typeface="Arial" panose="020B0604020202020204" pitchFamily="34" charset="0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980177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BA19F208-B455-4F3F-BBAD-2B6B6FD9A2E4}" type="slidenum">
              <a:rPr lang="en-US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14</a:t>
            </a:fld>
            <a:endParaRPr lang="en-US" altLang="en-US" smtClean="0">
              <a:latin typeface="Arial" panose="020B0604020202020204" pitchFamily="34" charset="0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5719430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BA19F208-B455-4F3F-BBAD-2B6B6FD9A2E4}" type="slidenum">
              <a:rPr lang="en-US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15</a:t>
            </a:fld>
            <a:endParaRPr lang="en-US" altLang="en-US" smtClean="0">
              <a:latin typeface="Arial" panose="020B0604020202020204" pitchFamily="34" charset="0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8951135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6597978F-1BB8-47B2-A01E-C41569B49B23}" type="slidenum">
              <a:rPr lang="en-US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16</a:t>
            </a:fld>
            <a:endParaRPr lang="en-US" altLang="en-US" smtClean="0">
              <a:latin typeface="Arial" panose="020B0604020202020204" pitchFamily="34" charset="0"/>
            </a:endParaRPr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8921955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6597978F-1BB8-47B2-A01E-C41569B49B23}" type="slidenum">
              <a:rPr lang="en-US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17</a:t>
            </a:fld>
            <a:endParaRPr lang="en-US" altLang="en-US" smtClean="0">
              <a:latin typeface="Arial" panose="020B0604020202020204" pitchFamily="34" charset="0"/>
            </a:endParaRPr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7568331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6597978F-1BB8-47B2-A01E-C41569B49B23}" type="slidenum">
              <a:rPr lang="en-US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18</a:t>
            </a:fld>
            <a:endParaRPr lang="en-US" altLang="en-US" smtClean="0">
              <a:latin typeface="Arial" panose="020B0604020202020204" pitchFamily="34" charset="0"/>
            </a:endParaRPr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1326536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6597978F-1BB8-47B2-A01E-C41569B49B23}" type="slidenum">
              <a:rPr lang="en-US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19</a:t>
            </a:fld>
            <a:endParaRPr lang="en-US" altLang="en-US" smtClean="0">
              <a:latin typeface="Arial" panose="020B0604020202020204" pitchFamily="34" charset="0"/>
            </a:endParaRPr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1696451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6597978F-1BB8-47B2-A01E-C41569B49B23}" type="slidenum">
              <a:rPr lang="en-US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20</a:t>
            </a:fld>
            <a:endParaRPr lang="en-US" altLang="en-US" smtClean="0">
              <a:latin typeface="Arial" panose="020B0604020202020204" pitchFamily="34" charset="0"/>
            </a:endParaRPr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1696451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6597978F-1BB8-47B2-A01E-C41569B49B23}" type="slidenum">
              <a:rPr lang="en-US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21</a:t>
            </a:fld>
            <a:endParaRPr lang="en-US" altLang="en-US" smtClean="0">
              <a:latin typeface="Arial" panose="020B0604020202020204" pitchFamily="34" charset="0"/>
            </a:endParaRPr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1696451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038356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542054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56148919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143000"/>
            <a:ext cx="4038600" cy="50514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143000"/>
            <a:ext cx="4038600" cy="50514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164067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667491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211551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62617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50947633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30267291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203109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28600"/>
            <a:ext cx="2057400" cy="59658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228600"/>
            <a:ext cx="6019800" cy="59658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173094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1143000"/>
            <a:ext cx="4038600" cy="5410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143000"/>
            <a:ext cx="4038600" cy="5410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319520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250147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443804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3997181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143000"/>
            <a:ext cx="4038600" cy="5038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143000"/>
            <a:ext cx="4038600" cy="5038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300792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911924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94110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1376320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96506895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52684437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628106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304800"/>
            <a:ext cx="2057400" cy="58769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304800"/>
            <a:ext cx="6019800" cy="58769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572870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688400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782893"/>
      </p:ext>
    </p:extLst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76301388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143000"/>
            <a:ext cx="4038600" cy="5410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143000"/>
            <a:ext cx="4038600" cy="5410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227530"/>
      </p:ext>
    </p:extLst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794582"/>
      </p:ext>
    </p:extLst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254570"/>
      </p:ext>
    </p:extLst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4577132"/>
      </p:ext>
    </p:extLst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29028504"/>
      </p:ext>
    </p:extLst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0376970"/>
      </p:ext>
    </p:extLst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273677"/>
      </p:ext>
    </p:extLst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304800"/>
            <a:ext cx="2057400" cy="6248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304800"/>
            <a:ext cx="6019800" cy="6248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401573"/>
      </p:ext>
    </p:extLst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1143000"/>
            <a:ext cx="4038600" cy="5410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572000" y="1143000"/>
            <a:ext cx="4038600" cy="2628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0" y="3924300"/>
            <a:ext cx="4038600" cy="2628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133953"/>
      </p:ext>
    </p:extLst>
  </p:cSld>
  <p:clrMapOvr>
    <a:masterClrMapping/>
  </p:clrMapOvr>
  <p:transition spd="med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1143000"/>
            <a:ext cx="4038600" cy="5410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143000"/>
            <a:ext cx="4038600" cy="5410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879086"/>
      </p:ext>
    </p:extLst>
  </p:cSld>
  <p:clrMapOvr>
    <a:masterClrMapping/>
  </p:clrMapOvr>
  <p:transition spd="med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431526"/>
      </p:ext>
    </p:extLst>
  </p:cSld>
  <p:clrMapOvr>
    <a:masterClrMapping/>
  </p:clrMapOvr>
  <p:transition spd="med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718029"/>
      </p:ext>
    </p:extLst>
  </p:cSld>
  <p:clrMapOvr>
    <a:masterClrMapping/>
  </p:clrMapOvr>
  <p:transition spd="med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45677478"/>
      </p:ext>
    </p:extLst>
  </p:cSld>
  <p:clrMapOvr>
    <a:masterClrMapping/>
  </p:clrMapOvr>
  <p:transition spd="med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143000"/>
            <a:ext cx="40386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143000"/>
            <a:ext cx="40386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950016"/>
      </p:ext>
    </p:extLst>
  </p:cSld>
  <p:clrMapOvr>
    <a:masterClrMapping/>
  </p:clrMapOvr>
  <p:transition spd="med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009373"/>
      </p:ext>
    </p:extLst>
  </p:cSld>
  <p:clrMapOvr>
    <a:masterClrMapping/>
  </p:clrMapOvr>
  <p:transition spd="med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314888"/>
      </p:ext>
    </p:extLst>
  </p:cSld>
  <p:clrMapOvr>
    <a:masterClrMapping/>
  </p:clrMapOvr>
  <p:transition spd="med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3750654"/>
      </p:ext>
    </p:extLst>
  </p:cSld>
  <p:clrMapOvr>
    <a:masterClrMapping/>
  </p:clrMapOvr>
  <p:transition spd="med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39933987"/>
      </p:ext>
    </p:extLst>
  </p:cSld>
  <p:clrMapOvr>
    <a:masterClrMapping/>
  </p:clrMapOvr>
  <p:transition spd="med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57141780"/>
      </p:ext>
    </p:extLst>
  </p:cSld>
  <p:clrMapOvr>
    <a:masterClrMapping/>
  </p:clrMapOvr>
  <p:transition spd="med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476079"/>
      </p:ext>
    </p:extLst>
  </p:cSld>
  <p:clrMapOvr>
    <a:masterClrMapping/>
  </p:clrMapOvr>
  <p:transition spd="med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304800"/>
            <a:ext cx="2057400" cy="6324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304800"/>
            <a:ext cx="6019800" cy="6324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96341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143000"/>
            <a:ext cx="8229600" cy="505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 altLang="en-US" smtClean="0"/>
              <a:t>Click to edit Master text styles</a:t>
            </a:r>
          </a:p>
          <a:p>
            <a:pPr lvl="1"/>
            <a:r>
              <a:rPr lang="en-CA" altLang="en-US" smtClean="0"/>
              <a:t>Second level</a:t>
            </a:r>
            <a:r>
              <a:rPr lang="en-US" altLang="en-US" smtClean="0"/>
              <a:t> when second level runs longer than one line we want no hanging indent</a:t>
            </a:r>
          </a:p>
          <a:p>
            <a:pPr lvl="1"/>
            <a:r>
              <a:rPr lang="en-US" altLang="en-US" smtClean="0"/>
              <a:t>I’ve also set the gap between points at 0.5 lines.</a:t>
            </a:r>
            <a:endParaRPr lang="en-CA" altLang="en-US" smtClean="0"/>
          </a:p>
          <a:p>
            <a:pPr lvl="2"/>
            <a:r>
              <a:rPr lang="en-CA" altLang="en-US" smtClean="0"/>
              <a:t>Third level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228600"/>
            <a:ext cx="8229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</a:t>
            </a:r>
            <a:endParaRPr lang="en-CA" alt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transition spd="med"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anose="05000000000000000000" pitchFamily="2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800100" indent="-342900" algn="l" rtl="0" eaLnBrk="0" fontAlgn="base" hangingPunct="0">
        <a:lnSpc>
          <a:spcPct val="105000"/>
        </a:lnSpc>
        <a:spcBef>
          <a:spcPct val="50000"/>
        </a:spcBef>
        <a:spcAft>
          <a:spcPct val="0"/>
        </a:spcAft>
        <a:buClr>
          <a:schemeClr val="tx1"/>
        </a:buClr>
        <a:buFont typeface="Wingdings" panose="05000000000000000000" pitchFamily="2" charset="2"/>
        <a:buChar char="§"/>
        <a:defRPr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anose="05000000000000000000" pitchFamily="2" charset="2"/>
        <a:buChar char="§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143000"/>
            <a:ext cx="8229600" cy="503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When you have completed your study of this chapter, you will be able to</a:t>
            </a:r>
            <a:endParaRPr lang="en-CA" altLang="en-US" smtClean="0"/>
          </a:p>
          <a:p>
            <a:pPr lvl="1"/>
            <a:r>
              <a:rPr lang="en-US" altLang="en-US" smtClean="0"/>
              <a:t>This text is an example of a two line long checkpoint item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304800"/>
            <a:ext cx="8229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 H A P T E R   C H E C K L I S T</a:t>
            </a:r>
            <a:endParaRPr lang="en-CA" alt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ransition spd="med"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lnSpc>
          <a:spcPct val="150000"/>
        </a:lnSpc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60375" indent="-346075" algn="l" rtl="0" eaLnBrk="0" fontAlgn="base" hangingPunct="0">
        <a:lnSpc>
          <a:spcPct val="15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>
          <a:solidFill>
            <a:schemeClr val="tx1"/>
          </a:solidFill>
          <a:latin typeface="+mn-lt"/>
        </a:defRPr>
      </a:lvl2pPr>
      <a:lvl3pPr marL="13208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637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143000"/>
            <a:ext cx="8229600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 altLang="en-US" smtClean="0"/>
              <a:t>Click to edit Master text styles</a:t>
            </a:r>
          </a:p>
          <a:p>
            <a:pPr lvl="1"/>
            <a:r>
              <a:rPr lang="en-CA" altLang="en-US" smtClean="0"/>
              <a:t>Second level</a:t>
            </a:r>
            <a:r>
              <a:rPr lang="en-US" altLang="en-US" smtClean="0"/>
              <a:t> when second level runs longer than one line we want no hanging indent</a:t>
            </a:r>
          </a:p>
          <a:p>
            <a:pPr lvl="1"/>
            <a:r>
              <a:rPr lang="en-US" altLang="en-US" smtClean="0"/>
              <a:t>I’ve also set the gap between points at 0.5 lines.</a:t>
            </a:r>
            <a:endParaRPr lang="en-CA" altLang="en-US" smtClean="0"/>
          </a:p>
          <a:p>
            <a:pPr lvl="2"/>
            <a:r>
              <a:rPr lang="en-CA" altLang="en-US" smtClean="0"/>
              <a:t>Third level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304800"/>
            <a:ext cx="8229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</a:t>
            </a:r>
            <a:endParaRPr lang="en-CA" alt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</p:sldLayoutIdLst>
  <p:transition spd="med"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anose="05000000000000000000" pitchFamily="2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800100" indent="-342900" algn="l" rtl="0" eaLnBrk="0" fontAlgn="base" hangingPunct="0">
        <a:lnSpc>
          <a:spcPct val="105000"/>
        </a:lnSpc>
        <a:spcBef>
          <a:spcPct val="50000"/>
        </a:spcBef>
        <a:spcAft>
          <a:spcPct val="0"/>
        </a:spcAft>
        <a:buClr>
          <a:schemeClr val="tx1"/>
        </a:buClr>
        <a:buFont typeface="Wingdings" panose="05000000000000000000" pitchFamily="2" charset="2"/>
        <a:buChar char="§"/>
        <a:defRPr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anose="05000000000000000000" pitchFamily="2" charset="2"/>
        <a:buChar char="§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143000"/>
            <a:ext cx="82296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 altLang="en-US" smtClean="0"/>
              <a:t>Click to edit Master text styles</a:t>
            </a:r>
          </a:p>
          <a:p>
            <a:pPr lvl="1"/>
            <a:r>
              <a:rPr lang="en-CA" altLang="en-US" smtClean="0"/>
              <a:t>Second level</a:t>
            </a:r>
            <a:r>
              <a:rPr lang="en-US" altLang="en-US" smtClean="0"/>
              <a:t> when second level runs longer than one line we want no hanging indent</a:t>
            </a:r>
          </a:p>
          <a:p>
            <a:pPr lvl="1"/>
            <a:r>
              <a:rPr lang="en-US" altLang="en-US" smtClean="0"/>
              <a:t>I’ve also set the gap between points at 0.5 lines.</a:t>
            </a:r>
            <a:endParaRPr lang="en-CA" altLang="en-US" smtClean="0"/>
          </a:p>
          <a:p>
            <a:pPr lvl="2"/>
            <a:r>
              <a:rPr lang="en-CA" altLang="en-US" smtClean="0"/>
              <a:t>Third level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304800"/>
            <a:ext cx="8229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</a:t>
            </a:r>
            <a:endParaRPr lang="en-CA" alt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ransition spd="med"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anose="05000000000000000000" pitchFamily="2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9300" indent="-292100" algn="l" rtl="0" eaLnBrk="0" fontAlgn="base" hangingPunct="0">
        <a:lnSpc>
          <a:spcPct val="105000"/>
        </a:lnSpc>
        <a:spcBef>
          <a:spcPct val="50000"/>
        </a:spcBef>
        <a:spcAft>
          <a:spcPct val="0"/>
        </a:spcAft>
        <a:buClr>
          <a:schemeClr val="tx1"/>
        </a:buClr>
        <a:buFont typeface="Wingdings" panose="05000000000000000000" pitchFamily="2" charset="2"/>
        <a:buChar char="§"/>
        <a:defRPr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anose="05000000000000000000" pitchFamily="2" charset="2"/>
        <a:buChar char="§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mises.org/library/down-legal-tender" TargetMode="External"/><Relationship Id="rId3" Type="http://schemas.openxmlformats.org/officeDocument/2006/relationships/image" Target="../media/image4.png"/><Relationship Id="rId7" Type="http://schemas.openxmlformats.org/officeDocument/2006/relationships/chart" Target="../charts/chart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6.xml"/><Relationship Id="rId6" Type="http://schemas.openxmlformats.org/officeDocument/2006/relationships/chart" Target="../charts/chart5.xml"/><Relationship Id="rId5" Type="http://schemas.openxmlformats.org/officeDocument/2006/relationships/image" Target="../media/image5.png"/><Relationship Id="rId4" Type="http://schemas.openxmlformats.org/officeDocument/2006/relationships/chart" Target="../charts/char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chart" Target="../charts/char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/>
          <p:cNvSpPr/>
          <p:nvPr/>
        </p:nvSpPr>
        <p:spPr>
          <a:xfrm>
            <a:off x="0" y="2055021"/>
            <a:ext cx="91440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0" dirty="0" smtClean="0">
                <a:solidFill>
                  <a:srgbClr val="000000"/>
                </a:solidFill>
                <a:latin typeface="+mj-lt"/>
              </a:rPr>
              <a:t>Austrian Macroeconomics</a:t>
            </a:r>
          </a:p>
          <a:p>
            <a:pPr algn="ctr"/>
            <a:r>
              <a:rPr lang="en-US" sz="2000" b="0" i="1" dirty="0">
                <a:solidFill>
                  <a:srgbClr val="000000"/>
                </a:solidFill>
                <a:latin typeface="+mj-lt"/>
              </a:rPr>
              <a:t>Roger Garrison’s Capital Based </a:t>
            </a:r>
            <a:r>
              <a:rPr lang="en-US" sz="2000" b="0" i="1" dirty="0" smtClean="0">
                <a:solidFill>
                  <a:srgbClr val="000000"/>
                </a:solidFill>
                <a:latin typeface="+mj-lt"/>
              </a:rPr>
              <a:t>Macroeconomics</a:t>
            </a:r>
          </a:p>
          <a:p>
            <a:pPr algn="ctr"/>
            <a:endParaRPr lang="en-US" sz="2000" b="0" i="1" dirty="0">
              <a:solidFill>
                <a:srgbClr val="000000"/>
              </a:solidFill>
              <a:latin typeface="+mj-lt"/>
            </a:endParaRPr>
          </a:p>
          <a:p>
            <a:pPr algn="ctr"/>
            <a:endParaRPr lang="en-US" sz="2000" b="0" i="1" dirty="0" smtClean="0">
              <a:solidFill>
                <a:srgbClr val="000000"/>
              </a:solidFill>
              <a:latin typeface="+mj-lt"/>
            </a:endParaRPr>
          </a:p>
          <a:p>
            <a:pPr algn="ctr"/>
            <a:r>
              <a:rPr lang="en-US" sz="2000" b="0" dirty="0" smtClean="0">
                <a:solidFill>
                  <a:srgbClr val="000000"/>
                </a:solidFill>
                <a:latin typeface="+mj-lt"/>
              </a:rPr>
              <a:t>Hal W. </a:t>
            </a:r>
            <a:r>
              <a:rPr lang="en-US" sz="2000" b="0" dirty="0" err="1" smtClean="0">
                <a:solidFill>
                  <a:srgbClr val="000000"/>
                </a:solidFill>
                <a:latin typeface="+mj-lt"/>
              </a:rPr>
              <a:t>Snarr</a:t>
            </a:r>
            <a:endParaRPr lang="en-US" sz="2000" b="0" dirty="0" smtClean="0">
              <a:solidFill>
                <a:srgbClr val="000000"/>
              </a:solidFill>
              <a:latin typeface="+mj-lt"/>
            </a:endParaRPr>
          </a:p>
          <a:p>
            <a:pPr algn="ctr"/>
            <a:r>
              <a:rPr lang="en-US" sz="2000" b="0" dirty="0" smtClean="0">
                <a:solidFill>
                  <a:srgbClr val="000000"/>
                </a:solidFill>
                <a:latin typeface="+mj-lt"/>
              </a:rPr>
              <a:t>2014</a:t>
            </a:r>
            <a:endParaRPr lang="en-US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1678503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73" name="Group 16"/>
          <p:cNvGrpSpPr>
            <a:grpSpLocks/>
          </p:cNvGrpSpPr>
          <p:nvPr/>
        </p:nvGrpSpPr>
        <p:grpSpPr bwMode="auto">
          <a:xfrm>
            <a:off x="-190499" y="1985327"/>
            <a:ext cx="4368800" cy="4110673"/>
            <a:chOff x="6082" y="1731"/>
            <a:chExt cx="3912" cy="3684"/>
          </a:xfrm>
        </p:grpSpPr>
        <p:grpSp>
          <p:nvGrpSpPr>
            <p:cNvPr id="9274" name="Group 17"/>
            <p:cNvGrpSpPr>
              <a:grpSpLocks/>
            </p:cNvGrpSpPr>
            <p:nvPr/>
          </p:nvGrpSpPr>
          <p:grpSpPr bwMode="auto">
            <a:xfrm>
              <a:off x="6082" y="1731"/>
              <a:ext cx="3912" cy="3684"/>
              <a:chOff x="6082" y="1731"/>
              <a:chExt cx="3912" cy="3684"/>
            </a:xfrm>
          </p:grpSpPr>
          <p:pic>
            <p:nvPicPr>
              <p:cNvPr id="9280" name="Chart 2"/>
              <p:cNvPicPr>
                <a:picLocks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82" y="1731"/>
                <a:ext cx="3912" cy="36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9281" name="Group 24"/>
              <p:cNvGrpSpPr>
                <a:grpSpLocks/>
              </p:cNvGrpSpPr>
              <p:nvPr/>
            </p:nvGrpSpPr>
            <p:grpSpPr bwMode="auto">
              <a:xfrm>
                <a:off x="6934" y="3981"/>
                <a:ext cx="2527" cy="806"/>
                <a:chOff x="6934" y="3981"/>
                <a:chExt cx="2527" cy="806"/>
              </a:xfrm>
            </p:grpSpPr>
            <p:cxnSp>
              <p:nvCxnSpPr>
                <p:cNvPr id="9282" name="AutoShape 2750"/>
                <p:cNvCxnSpPr>
                  <a:cxnSpLocks noChangeShapeType="1"/>
                </p:cNvCxnSpPr>
                <p:nvPr/>
              </p:nvCxnSpPr>
              <p:spPr bwMode="auto">
                <a:xfrm>
                  <a:off x="6934" y="3981"/>
                  <a:ext cx="2520" cy="0"/>
                </a:xfrm>
                <a:prstGeom prst="straightConnector1">
                  <a:avLst/>
                </a:prstGeom>
                <a:noFill/>
                <a:ln w="1905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9283" name="AutoShape 2751"/>
                <p:cNvCxnSpPr>
                  <a:cxnSpLocks noChangeShapeType="1"/>
                </p:cNvCxnSpPr>
                <p:nvPr/>
              </p:nvCxnSpPr>
              <p:spPr bwMode="auto">
                <a:xfrm flipV="1">
                  <a:off x="9461" y="3981"/>
                  <a:ext cx="0" cy="806"/>
                </a:xfrm>
                <a:prstGeom prst="straightConnector1">
                  <a:avLst/>
                </a:prstGeom>
                <a:noFill/>
                <a:ln w="19050">
                  <a:solidFill>
                    <a:srgbClr val="000000"/>
                  </a:solidFill>
                  <a:prstDash val="sysDot"/>
                  <a:round/>
                  <a:headEnd/>
                  <a:tailEnd type="oval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  <p:grpSp>
          <p:nvGrpSpPr>
            <p:cNvPr id="9275" name="Group 18"/>
            <p:cNvGrpSpPr>
              <a:grpSpLocks/>
            </p:cNvGrpSpPr>
            <p:nvPr/>
          </p:nvGrpSpPr>
          <p:grpSpPr bwMode="auto">
            <a:xfrm>
              <a:off x="6950" y="2905"/>
              <a:ext cx="1156" cy="1901"/>
              <a:chOff x="6950" y="2905"/>
              <a:chExt cx="1156" cy="1901"/>
            </a:xfrm>
          </p:grpSpPr>
          <p:cxnSp>
            <p:nvCxnSpPr>
              <p:cNvPr id="9276" name="AutoShape 2752"/>
              <p:cNvCxnSpPr>
                <a:cxnSpLocks noChangeShapeType="1"/>
              </p:cNvCxnSpPr>
              <p:nvPr/>
            </p:nvCxnSpPr>
            <p:spPr bwMode="auto">
              <a:xfrm>
                <a:off x="6950" y="3356"/>
                <a:ext cx="1080" cy="1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277" name="AutoShape 2753"/>
              <p:cNvCxnSpPr>
                <a:cxnSpLocks noChangeShapeType="1"/>
              </p:cNvCxnSpPr>
              <p:nvPr/>
            </p:nvCxnSpPr>
            <p:spPr bwMode="auto">
              <a:xfrm flipV="1">
                <a:off x="8105" y="3347"/>
                <a:ext cx="1" cy="1440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prstDash val="sysDot"/>
                <a:round/>
                <a:headEnd/>
                <a:tailEnd type="oval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278" name="AutoShape 2754"/>
              <p:cNvCxnSpPr>
                <a:cxnSpLocks noChangeShapeType="1"/>
              </p:cNvCxnSpPr>
              <p:nvPr/>
            </p:nvCxnSpPr>
            <p:spPr bwMode="auto">
              <a:xfrm>
                <a:off x="6950" y="2906"/>
                <a:ext cx="144" cy="6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279" name="AutoShape 2755"/>
              <p:cNvCxnSpPr>
                <a:cxnSpLocks noChangeShapeType="1"/>
              </p:cNvCxnSpPr>
              <p:nvPr/>
            </p:nvCxnSpPr>
            <p:spPr bwMode="auto">
              <a:xfrm flipV="1">
                <a:off x="7141" y="2905"/>
                <a:ext cx="1" cy="1901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prstDash val="sysDot"/>
                <a:round/>
                <a:headEnd/>
                <a:tailEnd type="oval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cxnSp>
        <p:nvCxnSpPr>
          <p:cNvPr id="79" name="AutoShape 1320"/>
          <p:cNvCxnSpPr>
            <a:cxnSpLocks noChangeShapeType="1"/>
          </p:cNvCxnSpPr>
          <p:nvPr/>
        </p:nvCxnSpPr>
        <p:spPr bwMode="auto">
          <a:xfrm>
            <a:off x="2058147" y="3742642"/>
            <a:ext cx="0" cy="47676"/>
          </a:xfrm>
          <a:prstGeom prst="straightConnector1">
            <a:avLst/>
          </a:prstGeom>
          <a:noFill/>
          <a:ln w="47625">
            <a:solidFill>
              <a:schemeClr val="accent6"/>
            </a:solidFill>
            <a:prstDash val="sysDot"/>
            <a:round/>
            <a:headE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9" name="Group 8"/>
          <p:cNvGrpSpPr/>
          <p:nvPr/>
        </p:nvGrpSpPr>
        <p:grpSpPr>
          <a:xfrm>
            <a:off x="3817297" y="1130300"/>
            <a:ext cx="5540783" cy="4650263"/>
            <a:chOff x="4963103" y="2291443"/>
            <a:chExt cx="4117975" cy="3451020"/>
          </a:xfrm>
        </p:grpSpPr>
        <p:grpSp>
          <p:nvGrpSpPr>
            <p:cNvPr id="81" name="Group 6"/>
            <p:cNvGrpSpPr>
              <a:grpSpLocks/>
            </p:cNvGrpSpPr>
            <p:nvPr/>
          </p:nvGrpSpPr>
          <p:grpSpPr bwMode="auto">
            <a:xfrm>
              <a:off x="4963104" y="2338863"/>
              <a:ext cx="4067175" cy="3403600"/>
              <a:chOff x="0" y="0"/>
              <a:chExt cx="4066083" cy="3402061"/>
            </a:xfrm>
          </p:grpSpPr>
          <p:pic>
            <p:nvPicPr>
              <p:cNvPr id="82" name="Picture 7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266396" y="0"/>
                <a:ext cx="3799687" cy="31246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aphicFrame>
            <p:nvGraphicFramePr>
              <p:cNvPr id="83" name="Chart 82"/>
              <p:cNvGraphicFramePr/>
              <p:nvPr/>
            </p:nvGraphicFramePr>
            <p:xfrm>
              <a:off x="0" y="671088"/>
              <a:ext cx="3866517" cy="2730973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</p:grpSp>
        <p:pic>
          <p:nvPicPr>
            <p:cNvPr id="84" name="Picture 8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963103" y="2291443"/>
              <a:ext cx="4117975" cy="666750"/>
            </a:xfrm>
            <a:prstGeom prst="rect">
              <a:avLst/>
            </a:prstGeom>
          </p:spPr>
        </p:pic>
      </p:grpSp>
      <p:sp>
        <p:nvSpPr>
          <p:cNvPr id="19" name="Rectangle 18"/>
          <p:cNvSpPr/>
          <p:nvPr/>
        </p:nvSpPr>
        <p:spPr>
          <a:xfrm>
            <a:off x="0" y="-86925"/>
            <a:ext cx="91440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0" dirty="0" smtClean="0">
                <a:solidFill>
                  <a:srgbClr val="000000"/>
                </a:solidFill>
                <a:latin typeface="+mj-lt"/>
              </a:rPr>
              <a:t>Austrian Macroeconomics</a:t>
            </a:r>
          </a:p>
          <a:p>
            <a:pPr algn="ctr"/>
            <a:r>
              <a:rPr lang="en-US" sz="1400" b="0" dirty="0" smtClean="0">
                <a:solidFill>
                  <a:srgbClr val="000000"/>
                </a:solidFill>
                <a:latin typeface="+mj-lt"/>
              </a:rPr>
              <a:t>A critique of mainstream economics</a:t>
            </a:r>
            <a:endParaRPr lang="en-US" sz="900" dirty="0">
              <a:latin typeface="+mj-lt"/>
            </a:endParaRPr>
          </a:p>
        </p:txBody>
      </p:sp>
      <p:sp>
        <p:nvSpPr>
          <p:cNvPr id="20" name="Rectangle 64"/>
          <p:cNvSpPr>
            <a:spLocks noChangeArrowheads="1"/>
          </p:cNvSpPr>
          <p:nvPr/>
        </p:nvSpPr>
        <p:spPr bwMode="auto">
          <a:xfrm>
            <a:off x="8132337" y="2733879"/>
            <a:ext cx="619125" cy="46166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b="0" i="1" dirty="0" smtClean="0"/>
              <a:t>u</a:t>
            </a:r>
            <a:endParaRPr lang="en-US" altLang="en-US" b="0" dirty="0"/>
          </a:p>
        </p:txBody>
      </p:sp>
      <p:sp>
        <p:nvSpPr>
          <p:cNvPr id="21" name="Rectangle 64"/>
          <p:cNvSpPr>
            <a:spLocks noChangeArrowheads="1"/>
          </p:cNvSpPr>
          <p:nvPr/>
        </p:nvSpPr>
        <p:spPr bwMode="auto">
          <a:xfrm>
            <a:off x="7965429" y="4845710"/>
            <a:ext cx="619125" cy="46166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b="0" i="1" dirty="0" err="1" smtClean="0"/>
              <a:t>i</a:t>
            </a:r>
            <a:r>
              <a:rPr lang="en-US" altLang="en-US" b="0" i="1" baseline="-25000" dirty="0" err="1" smtClean="0"/>
              <a:t>ff</a:t>
            </a:r>
            <a:endParaRPr lang="en-US" altLang="en-US" b="0" baseline="-25000" dirty="0"/>
          </a:p>
        </p:txBody>
      </p:sp>
    </p:spTree>
    <p:extLst>
      <p:ext uri="{BB962C8B-B14F-4D97-AF65-F5344CB8AC3E}">
        <p14:creationId xmlns:p14="http://schemas.microsoft.com/office/powerpoint/2010/main" val="185295321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73" name="Group 16"/>
          <p:cNvGrpSpPr>
            <a:grpSpLocks/>
          </p:cNvGrpSpPr>
          <p:nvPr/>
        </p:nvGrpSpPr>
        <p:grpSpPr bwMode="auto">
          <a:xfrm>
            <a:off x="-190499" y="1985327"/>
            <a:ext cx="4368800" cy="4110673"/>
            <a:chOff x="6082" y="1731"/>
            <a:chExt cx="3912" cy="3684"/>
          </a:xfrm>
        </p:grpSpPr>
        <p:grpSp>
          <p:nvGrpSpPr>
            <p:cNvPr id="9274" name="Group 17"/>
            <p:cNvGrpSpPr>
              <a:grpSpLocks/>
            </p:cNvGrpSpPr>
            <p:nvPr/>
          </p:nvGrpSpPr>
          <p:grpSpPr bwMode="auto">
            <a:xfrm>
              <a:off x="6082" y="1731"/>
              <a:ext cx="3912" cy="3684"/>
              <a:chOff x="6082" y="1731"/>
              <a:chExt cx="3912" cy="3684"/>
            </a:xfrm>
          </p:grpSpPr>
          <p:pic>
            <p:nvPicPr>
              <p:cNvPr id="9280" name="Chart 2"/>
              <p:cNvPicPr>
                <a:picLocks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82" y="1731"/>
                <a:ext cx="3912" cy="36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9281" name="Group 24"/>
              <p:cNvGrpSpPr>
                <a:grpSpLocks/>
              </p:cNvGrpSpPr>
              <p:nvPr/>
            </p:nvGrpSpPr>
            <p:grpSpPr bwMode="auto">
              <a:xfrm>
                <a:off x="6934" y="3981"/>
                <a:ext cx="2527" cy="806"/>
                <a:chOff x="6934" y="3981"/>
                <a:chExt cx="2527" cy="806"/>
              </a:xfrm>
            </p:grpSpPr>
            <p:cxnSp>
              <p:nvCxnSpPr>
                <p:cNvPr id="9282" name="AutoShape 2750"/>
                <p:cNvCxnSpPr>
                  <a:cxnSpLocks noChangeShapeType="1"/>
                </p:cNvCxnSpPr>
                <p:nvPr/>
              </p:nvCxnSpPr>
              <p:spPr bwMode="auto">
                <a:xfrm>
                  <a:off x="6934" y="3981"/>
                  <a:ext cx="2520" cy="0"/>
                </a:xfrm>
                <a:prstGeom prst="straightConnector1">
                  <a:avLst/>
                </a:prstGeom>
                <a:noFill/>
                <a:ln w="1905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9283" name="AutoShape 2751"/>
                <p:cNvCxnSpPr>
                  <a:cxnSpLocks noChangeShapeType="1"/>
                </p:cNvCxnSpPr>
                <p:nvPr/>
              </p:nvCxnSpPr>
              <p:spPr bwMode="auto">
                <a:xfrm flipV="1">
                  <a:off x="9461" y="3981"/>
                  <a:ext cx="0" cy="806"/>
                </a:xfrm>
                <a:prstGeom prst="straightConnector1">
                  <a:avLst/>
                </a:prstGeom>
                <a:noFill/>
                <a:ln w="19050">
                  <a:solidFill>
                    <a:srgbClr val="000000"/>
                  </a:solidFill>
                  <a:prstDash val="sysDot"/>
                  <a:round/>
                  <a:headEnd/>
                  <a:tailEnd type="oval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  <p:grpSp>
          <p:nvGrpSpPr>
            <p:cNvPr id="9275" name="Group 18"/>
            <p:cNvGrpSpPr>
              <a:grpSpLocks/>
            </p:cNvGrpSpPr>
            <p:nvPr/>
          </p:nvGrpSpPr>
          <p:grpSpPr bwMode="auto">
            <a:xfrm>
              <a:off x="6950" y="2905"/>
              <a:ext cx="1156" cy="1901"/>
              <a:chOff x="6950" y="2905"/>
              <a:chExt cx="1156" cy="1901"/>
            </a:xfrm>
          </p:grpSpPr>
          <p:cxnSp>
            <p:nvCxnSpPr>
              <p:cNvPr id="9276" name="AutoShape 2752"/>
              <p:cNvCxnSpPr>
                <a:cxnSpLocks noChangeShapeType="1"/>
              </p:cNvCxnSpPr>
              <p:nvPr/>
            </p:nvCxnSpPr>
            <p:spPr bwMode="auto">
              <a:xfrm>
                <a:off x="6950" y="3356"/>
                <a:ext cx="1080" cy="1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277" name="AutoShape 2753"/>
              <p:cNvCxnSpPr>
                <a:cxnSpLocks noChangeShapeType="1"/>
              </p:cNvCxnSpPr>
              <p:nvPr/>
            </p:nvCxnSpPr>
            <p:spPr bwMode="auto">
              <a:xfrm flipV="1">
                <a:off x="8105" y="3347"/>
                <a:ext cx="1" cy="1440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prstDash val="sysDot"/>
                <a:round/>
                <a:headEnd/>
                <a:tailEnd type="oval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278" name="AutoShape 2754"/>
              <p:cNvCxnSpPr>
                <a:cxnSpLocks noChangeShapeType="1"/>
              </p:cNvCxnSpPr>
              <p:nvPr/>
            </p:nvCxnSpPr>
            <p:spPr bwMode="auto">
              <a:xfrm>
                <a:off x="6950" y="2906"/>
                <a:ext cx="144" cy="6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279" name="AutoShape 2755"/>
              <p:cNvCxnSpPr>
                <a:cxnSpLocks noChangeShapeType="1"/>
              </p:cNvCxnSpPr>
              <p:nvPr/>
            </p:nvCxnSpPr>
            <p:spPr bwMode="auto">
              <a:xfrm flipV="1">
                <a:off x="7141" y="2905"/>
                <a:ext cx="1" cy="1901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prstDash val="sysDot"/>
                <a:round/>
                <a:headEnd/>
                <a:tailEnd type="oval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cxnSp>
        <p:nvCxnSpPr>
          <p:cNvPr id="9220" name="AutoShape 1320"/>
          <p:cNvCxnSpPr>
            <a:cxnSpLocks noChangeShapeType="1"/>
          </p:cNvCxnSpPr>
          <p:nvPr/>
        </p:nvCxnSpPr>
        <p:spPr bwMode="auto">
          <a:xfrm>
            <a:off x="3581954" y="4449305"/>
            <a:ext cx="0" cy="47676"/>
          </a:xfrm>
          <a:prstGeom prst="straightConnector1">
            <a:avLst/>
          </a:prstGeom>
          <a:noFill/>
          <a:ln w="47625">
            <a:solidFill>
              <a:schemeClr val="accent5">
                <a:lumMod val="75000"/>
              </a:schemeClr>
            </a:solidFill>
            <a:prstDash val="sysDot"/>
            <a:round/>
            <a:headE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9" name="Group 8"/>
          <p:cNvGrpSpPr/>
          <p:nvPr/>
        </p:nvGrpSpPr>
        <p:grpSpPr>
          <a:xfrm>
            <a:off x="3817297" y="1130300"/>
            <a:ext cx="5540783" cy="4650263"/>
            <a:chOff x="4963103" y="2291443"/>
            <a:chExt cx="4117975" cy="3451020"/>
          </a:xfrm>
        </p:grpSpPr>
        <p:grpSp>
          <p:nvGrpSpPr>
            <p:cNvPr id="81" name="Group 6"/>
            <p:cNvGrpSpPr>
              <a:grpSpLocks/>
            </p:cNvGrpSpPr>
            <p:nvPr/>
          </p:nvGrpSpPr>
          <p:grpSpPr bwMode="auto">
            <a:xfrm>
              <a:off x="4963104" y="2338863"/>
              <a:ext cx="4067175" cy="3403600"/>
              <a:chOff x="0" y="0"/>
              <a:chExt cx="4066083" cy="3402061"/>
            </a:xfrm>
          </p:grpSpPr>
          <p:pic>
            <p:nvPicPr>
              <p:cNvPr id="82" name="Picture 7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266396" y="0"/>
                <a:ext cx="3799687" cy="31246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aphicFrame>
            <p:nvGraphicFramePr>
              <p:cNvPr id="83" name="Chart 82"/>
              <p:cNvGraphicFramePr/>
              <p:nvPr/>
            </p:nvGraphicFramePr>
            <p:xfrm>
              <a:off x="0" y="671088"/>
              <a:ext cx="3866517" cy="2730973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</p:grpSp>
        <p:pic>
          <p:nvPicPr>
            <p:cNvPr id="84" name="Picture 8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963103" y="2291443"/>
              <a:ext cx="4117975" cy="666750"/>
            </a:xfrm>
            <a:prstGeom prst="rect">
              <a:avLst/>
            </a:prstGeom>
          </p:spPr>
        </p:pic>
      </p:grpSp>
      <p:sp>
        <p:nvSpPr>
          <p:cNvPr id="10" name="Rectangle 9"/>
          <p:cNvSpPr/>
          <p:nvPr/>
        </p:nvSpPr>
        <p:spPr bwMode="auto">
          <a:xfrm>
            <a:off x="4300278" y="3214275"/>
            <a:ext cx="165127" cy="140141"/>
          </a:xfrm>
          <a:prstGeom prst="rect">
            <a:avLst/>
          </a:prstGeom>
          <a:solidFill>
            <a:srgbClr val="00B050">
              <a:alpha val="35000"/>
            </a:srgbClr>
          </a:solidFill>
          <a:ln w="9525" cap="flat" cmpd="sng" algn="ctr">
            <a:solidFill>
              <a:srgbClr val="FFFFFF">
                <a:alpha val="0"/>
              </a:srgbClr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8" name="Rectangle 87"/>
          <p:cNvSpPr/>
          <p:nvPr/>
        </p:nvSpPr>
        <p:spPr bwMode="auto">
          <a:xfrm>
            <a:off x="6249755" y="3657971"/>
            <a:ext cx="168474" cy="264285"/>
          </a:xfrm>
          <a:prstGeom prst="rect">
            <a:avLst/>
          </a:prstGeom>
          <a:solidFill>
            <a:srgbClr val="00B050">
              <a:alpha val="35000"/>
            </a:srgbClr>
          </a:solidFill>
          <a:ln w="9525" cap="flat" cmpd="sng" algn="ctr">
            <a:solidFill>
              <a:srgbClr val="FFFFFF">
                <a:alpha val="0"/>
              </a:srgbClr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9" name="Rectangle 88"/>
          <p:cNvSpPr/>
          <p:nvPr/>
        </p:nvSpPr>
        <p:spPr bwMode="auto">
          <a:xfrm>
            <a:off x="7468002" y="3983993"/>
            <a:ext cx="227622" cy="140141"/>
          </a:xfrm>
          <a:prstGeom prst="rect">
            <a:avLst/>
          </a:prstGeom>
          <a:solidFill>
            <a:srgbClr val="00B050">
              <a:alpha val="35000"/>
            </a:srgbClr>
          </a:solidFill>
          <a:ln w="9525" cap="flat" cmpd="sng" algn="ctr">
            <a:solidFill>
              <a:srgbClr val="FFFFFF">
                <a:alpha val="0"/>
              </a:srgbClr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8" name="Rectangle 27"/>
          <p:cNvSpPr/>
          <p:nvPr/>
        </p:nvSpPr>
        <p:spPr bwMode="auto">
          <a:xfrm rot="18247739">
            <a:off x="4245848" y="3627928"/>
            <a:ext cx="723219" cy="140141"/>
          </a:xfrm>
          <a:prstGeom prst="rect">
            <a:avLst/>
          </a:prstGeom>
          <a:solidFill>
            <a:srgbClr val="00B050">
              <a:alpha val="35000"/>
            </a:srgbClr>
          </a:solidFill>
          <a:ln w="9525" cap="flat" cmpd="sng" algn="ctr">
            <a:solidFill>
              <a:srgbClr val="FFFFFF">
                <a:alpha val="0"/>
              </a:srgbClr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9" name="Rectangle 28"/>
          <p:cNvSpPr/>
          <p:nvPr/>
        </p:nvSpPr>
        <p:spPr bwMode="auto">
          <a:xfrm rot="18247739">
            <a:off x="6233434" y="3957023"/>
            <a:ext cx="824356" cy="235499"/>
          </a:xfrm>
          <a:prstGeom prst="rect">
            <a:avLst/>
          </a:prstGeom>
          <a:solidFill>
            <a:srgbClr val="00B050">
              <a:alpha val="35000"/>
            </a:srgbClr>
          </a:solidFill>
          <a:ln w="9525" cap="flat" cmpd="sng" algn="ctr">
            <a:solidFill>
              <a:srgbClr val="FFFFFF">
                <a:alpha val="0"/>
              </a:srgbClr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0" name="Rectangle 29"/>
          <p:cNvSpPr/>
          <p:nvPr/>
        </p:nvSpPr>
        <p:spPr bwMode="auto">
          <a:xfrm rot="17247236">
            <a:off x="7195462" y="3458446"/>
            <a:ext cx="1545385" cy="204190"/>
          </a:xfrm>
          <a:prstGeom prst="rect">
            <a:avLst/>
          </a:prstGeom>
          <a:solidFill>
            <a:srgbClr val="00B050">
              <a:alpha val="35000"/>
            </a:srgbClr>
          </a:solidFill>
          <a:ln w="9525" cap="flat" cmpd="sng" algn="ctr">
            <a:solidFill>
              <a:srgbClr val="FFFFFF">
                <a:alpha val="0"/>
              </a:srgbClr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0" y="-86925"/>
            <a:ext cx="91440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0" dirty="0" smtClean="0">
                <a:solidFill>
                  <a:srgbClr val="000000"/>
                </a:solidFill>
                <a:latin typeface="+mj-lt"/>
              </a:rPr>
              <a:t>Austrian Macroeconomics</a:t>
            </a:r>
          </a:p>
          <a:p>
            <a:pPr algn="ctr"/>
            <a:r>
              <a:rPr lang="en-US" sz="1400" b="0" dirty="0" smtClean="0">
                <a:solidFill>
                  <a:srgbClr val="000000"/>
                </a:solidFill>
                <a:latin typeface="+mj-lt"/>
              </a:rPr>
              <a:t>A critique of mainstream economics</a:t>
            </a:r>
            <a:endParaRPr lang="en-US" sz="900" dirty="0">
              <a:latin typeface="+mj-lt"/>
            </a:endParaRPr>
          </a:p>
        </p:txBody>
      </p:sp>
      <p:sp>
        <p:nvSpPr>
          <p:cNvPr id="26" name="Rectangle 64"/>
          <p:cNvSpPr>
            <a:spLocks noChangeArrowheads="1"/>
          </p:cNvSpPr>
          <p:nvPr/>
        </p:nvSpPr>
        <p:spPr bwMode="auto">
          <a:xfrm>
            <a:off x="8132337" y="2733879"/>
            <a:ext cx="619125" cy="46166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b="0" i="1" dirty="0" smtClean="0"/>
              <a:t>u</a:t>
            </a:r>
            <a:endParaRPr lang="en-US" altLang="en-US" b="0" dirty="0"/>
          </a:p>
        </p:txBody>
      </p:sp>
      <p:sp>
        <p:nvSpPr>
          <p:cNvPr id="27" name="Rectangle 64"/>
          <p:cNvSpPr>
            <a:spLocks noChangeArrowheads="1"/>
          </p:cNvSpPr>
          <p:nvPr/>
        </p:nvSpPr>
        <p:spPr bwMode="auto">
          <a:xfrm>
            <a:off x="7965429" y="4845710"/>
            <a:ext cx="619125" cy="46166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b="0" i="1" dirty="0" err="1" smtClean="0"/>
              <a:t>i</a:t>
            </a:r>
            <a:r>
              <a:rPr lang="en-US" altLang="en-US" b="0" i="1" baseline="-25000" dirty="0" err="1" smtClean="0"/>
              <a:t>ff</a:t>
            </a:r>
            <a:endParaRPr lang="en-US" altLang="en-US" b="0" baseline="-250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88" grpId="0" animBg="1"/>
      <p:bldP spid="89" grpId="0" animBg="1"/>
      <p:bldP spid="28" grpId="0" animBg="1"/>
      <p:bldP spid="29" grpId="0" animBg="1"/>
      <p:bldP spid="3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73" name="Group 16"/>
          <p:cNvGrpSpPr>
            <a:grpSpLocks/>
          </p:cNvGrpSpPr>
          <p:nvPr/>
        </p:nvGrpSpPr>
        <p:grpSpPr bwMode="auto">
          <a:xfrm>
            <a:off x="-190499" y="1985327"/>
            <a:ext cx="4368800" cy="4110673"/>
            <a:chOff x="6082" y="1731"/>
            <a:chExt cx="3912" cy="3684"/>
          </a:xfrm>
        </p:grpSpPr>
        <p:grpSp>
          <p:nvGrpSpPr>
            <p:cNvPr id="9274" name="Group 17"/>
            <p:cNvGrpSpPr>
              <a:grpSpLocks/>
            </p:cNvGrpSpPr>
            <p:nvPr/>
          </p:nvGrpSpPr>
          <p:grpSpPr bwMode="auto">
            <a:xfrm>
              <a:off x="6082" y="1731"/>
              <a:ext cx="3912" cy="3684"/>
              <a:chOff x="6082" y="1731"/>
              <a:chExt cx="3912" cy="3684"/>
            </a:xfrm>
          </p:grpSpPr>
          <p:pic>
            <p:nvPicPr>
              <p:cNvPr id="9280" name="Chart 2"/>
              <p:cNvPicPr>
                <a:picLocks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82" y="1731"/>
                <a:ext cx="3912" cy="36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9281" name="Group 24"/>
              <p:cNvGrpSpPr>
                <a:grpSpLocks/>
              </p:cNvGrpSpPr>
              <p:nvPr/>
            </p:nvGrpSpPr>
            <p:grpSpPr bwMode="auto">
              <a:xfrm>
                <a:off x="6934" y="3981"/>
                <a:ext cx="2527" cy="806"/>
                <a:chOff x="6934" y="3981"/>
                <a:chExt cx="2527" cy="806"/>
              </a:xfrm>
            </p:grpSpPr>
            <p:cxnSp>
              <p:nvCxnSpPr>
                <p:cNvPr id="9282" name="AutoShape 2750"/>
                <p:cNvCxnSpPr>
                  <a:cxnSpLocks noChangeShapeType="1"/>
                </p:cNvCxnSpPr>
                <p:nvPr/>
              </p:nvCxnSpPr>
              <p:spPr bwMode="auto">
                <a:xfrm>
                  <a:off x="6934" y="3981"/>
                  <a:ext cx="2520" cy="0"/>
                </a:xfrm>
                <a:prstGeom prst="straightConnector1">
                  <a:avLst/>
                </a:prstGeom>
                <a:noFill/>
                <a:ln w="1905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9283" name="AutoShape 2751"/>
                <p:cNvCxnSpPr>
                  <a:cxnSpLocks noChangeShapeType="1"/>
                </p:cNvCxnSpPr>
                <p:nvPr/>
              </p:nvCxnSpPr>
              <p:spPr bwMode="auto">
                <a:xfrm flipV="1">
                  <a:off x="9461" y="3981"/>
                  <a:ext cx="0" cy="806"/>
                </a:xfrm>
                <a:prstGeom prst="straightConnector1">
                  <a:avLst/>
                </a:prstGeom>
                <a:noFill/>
                <a:ln w="19050">
                  <a:solidFill>
                    <a:srgbClr val="000000"/>
                  </a:solidFill>
                  <a:prstDash val="sysDot"/>
                  <a:round/>
                  <a:headEnd/>
                  <a:tailEnd type="oval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  <p:grpSp>
          <p:nvGrpSpPr>
            <p:cNvPr id="9275" name="Group 18"/>
            <p:cNvGrpSpPr>
              <a:grpSpLocks/>
            </p:cNvGrpSpPr>
            <p:nvPr/>
          </p:nvGrpSpPr>
          <p:grpSpPr bwMode="auto">
            <a:xfrm>
              <a:off x="6950" y="2905"/>
              <a:ext cx="1156" cy="1901"/>
              <a:chOff x="6950" y="2905"/>
              <a:chExt cx="1156" cy="1901"/>
            </a:xfrm>
          </p:grpSpPr>
          <p:cxnSp>
            <p:nvCxnSpPr>
              <p:cNvPr id="9276" name="AutoShape 2752"/>
              <p:cNvCxnSpPr>
                <a:cxnSpLocks noChangeShapeType="1"/>
              </p:cNvCxnSpPr>
              <p:nvPr/>
            </p:nvCxnSpPr>
            <p:spPr bwMode="auto">
              <a:xfrm>
                <a:off x="6950" y="3356"/>
                <a:ext cx="1080" cy="1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277" name="AutoShape 2753"/>
              <p:cNvCxnSpPr>
                <a:cxnSpLocks noChangeShapeType="1"/>
              </p:cNvCxnSpPr>
              <p:nvPr/>
            </p:nvCxnSpPr>
            <p:spPr bwMode="auto">
              <a:xfrm flipV="1">
                <a:off x="8105" y="3347"/>
                <a:ext cx="1" cy="1440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prstDash val="sysDot"/>
                <a:round/>
                <a:headEnd/>
                <a:tailEnd type="oval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278" name="AutoShape 2754"/>
              <p:cNvCxnSpPr>
                <a:cxnSpLocks noChangeShapeType="1"/>
              </p:cNvCxnSpPr>
              <p:nvPr/>
            </p:nvCxnSpPr>
            <p:spPr bwMode="auto">
              <a:xfrm>
                <a:off x="6950" y="2906"/>
                <a:ext cx="144" cy="6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279" name="AutoShape 2755"/>
              <p:cNvCxnSpPr>
                <a:cxnSpLocks noChangeShapeType="1"/>
              </p:cNvCxnSpPr>
              <p:nvPr/>
            </p:nvCxnSpPr>
            <p:spPr bwMode="auto">
              <a:xfrm flipV="1">
                <a:off x="7141" y="2905"/>
                <a:ext cx="1" cy="1901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prstDash val="sysDot"/>
                <a:round/>
                <a:headEnd/>
                <a:tailEnd type="oval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cxnSp>
        <p:nvCxnSpPr>
          <p:cNvPr id="79" name="AutoShape 1320"/>
          <p:cNvCxnSpPr>
            <a:cxnSpLocks noChangeShapeType="1"/>
          </p:cNvCxnSpPr>
          <p:nvPr/>
        </p:nvCxnSpPr>
        <p:spPr bwMode="auto">
          <a:xfrm>
            <a:off x="998966" y="3250060"/>
            <a:ext cx="0" cy="47676"/>
          </a:xfrm>
          <a:prstGeom prst="straightConnector1">
            <a:avLst/>
          </a:prstGeom>
          <a:noFill/>
          <a:ln w="47625">
            <a:solidFill>
              <a:srgbClr val="C00000"/>
            </a:solidFill>
            <a:prstDash val="sysDot"/>
            <a:round/>
            <a:headE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9" name="Group 8"/>
          <p:cNvGrpSpPr/>
          <p:nvPr/>
        </p:nvGrpSpPr>
        <p:grpSpPr>
          <a:xfrm>
            <a:off x="3817297" y="1130300"/>
            <a:ext cx="5540783" cy="4650263"/>
            <a:chOff x="4963103" y="2291443"/>
            <a:chExt cx="4117975" cy="3451020"/>
          </a:xfrm>
        </p:grpSpPr>
        <p:grpSp>
          <p:nvGrpSpPr>
            <p:cNvPr id="81" name="Group 6"/>
            <p:cNvGrpSpPr>
              <a:grpSpLocks/>
            </p:cNvGrpSpPr>
            <p:nvPr/>
          </p:nvGrpSpPr>
          <p:grpSpPr bwMode="auto">
            <a:xfrm>
              <a:off x="4963104" y="2338863"/>
              <a:ext cx="4067175" cy="3403600"/>
              <a:chOff x="0" y="0"/>
              <a:chExt cx="4066083" cy="3402061"/>
            </a:xfrm>
          </p:grpSpPr>
          <p:pic>
            <p:nvPicPr>
              <p:cNvPr id="82" name="Picture 7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266396" y="0"/>
                <a:ext cx="3799687" cy="31246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aphicFrame>
            <p:nvGraphicFramePr>
              <p:cNvPr id="83" name="Chart 82"/>
              <p:cNvGraphicFramePr/>
              <p:nvPr/>
            </p:nvGraphicFramePr>
            <p:xfrm>
              <a:off x="0" y="671088"/>
              <a:ext cx="3866517" cy="2730973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</p:grpSp>
        <p:pic>
          <p:nvPicPr>
            <p:cNvPr id="84" name="Picture 8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963103" y="2291443"/>
              <a:ext cx="4117975" cy="666750"/>
            </a:xfrm>
            <a:prstGeom prst="rect">
              <a:avLst/>
            </a:prstGeom>
          </p:spPr>
        </p:pic>
      </p:grpSp>
      <p:sp>
        <p:nvSpPr>
          <p:cNvPr id="90" name="Rectangle 89"/>
          <p:cNvSpPr/>
          <p:nvPr/>
        </p:nvSpPr>
        <p:spPr bwMode="auto">
          <a:xfrm>
            <a:off x="4801844" y="4549222"/>
            <a:ext cx="282686" cy="140141"/>
          </a:xfrm>
          <a:prstGeom prst="rect">
            <a:avLst/>
          </a:prstGeom>
          <a:solidFill>
            <a:srgbClr val="C00000">
              <a:alpha val="35000"/>
            </a:srgbClr>
          </a:solidFill>
          <a:ln w="9525" cap="flat" cmpd="sng" algn="ctr">
            <a:solidFill>
              <a:srgbClr val="FFFFFF">
                <a:alpha val="0"/>
              </a:srgbClr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1" name="Rectangle 90"/>
          <p:cNvSpPr/>
          <p:nvPr/>
        </p:nvSpPr>
        <p:spPr bwMode="auto">
          <a:xfrm>
            <a:off x="6602180" y="4898393"/>
            <a:ext cx="495246" cy="326022"/>
          </a:xfrm>
          <a:prstGeom prst="rect">
            <a:avLst/>
          </a:prstGeom>
          <a:solidFill>
            <a:srgbClr val="C00000">
              <a:alpha val="35000"/>
            </a:srgbClr>
          </a:solidFill>
          <a:ln w="9525" cap="flat" cmpd="sng" algn="ctr">
            <a:solidFill>
              <a:srgbClr val="FFFFFF">
                <a:alpha val="0"/>
              </a:srgbClr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2" name="Rectangle 91"/>
          <p:cNvSpPr/>
          <p:nvPr/>
        </p:nvSpPr>
        <p:spPr bwMode="auto">
          <a:xfrm>
            <a:off x="7872989" y="4898393"/>
            <a:ext cx="902819" cy="518074"/>
          </a:xfrm>
          <a:prstGeom prst="rect">
            <a:avLst/>
          </a:prstGeom>
          <a:solidFill>
            <a:srgbClr val="C00000">
              <a:alpha val="35000"/>
            </a:srgbClr>
          </a:solidFill>
          <a:ln w="9525" cap="flat" cmpd="sng" algn="ctr">
            <a:solidFill>
              <a:srgbClr val="FFFFFF">
                <a:alpha val="0"/>
              </a:srgbClr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8" name="Rectangle 27"/>
          <p:cNvSpPr/>
          <p:nvPr/>
        </p:nvSpPr>
        <p:spPr bwMode="auto">
          <a:xfrm rot="1886996">
            <a:off x="4970636" y="4003960"/>
            <a:ext cx="1403249" cy="261217"/>
          </a:xfrm>
          <a:prstGeom prst="rect">
            <a:avLst/>
          </a:prstGeom>
          <a:solidFill>
            <a:srgbClr val="C00000">
              <a:alpha val="35000"/>
            </a:srgbClr>
          </a:solidFill>
          <a:ln w="9525" cap="flat" cmpd="sng" algn="ctr">
            <a:solidFill>
              <a:srgbClr val="FFFFFF">
                <a:alpha val="0"/>
              </a:srgbClr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9" name="Rectangle 28"/>
          <p:cNvSpPr/>
          <p:nvPr/>
        </p:nvSpPr>
        <p:spPr bwMode="auto">
          <a:xfrm rot="1886996">
            <a:off x="7147948" y="4038775"/>
            <a:ext cx="459845" cy="199302"/>
          </a:xfrm>
          <a:prstGeom prst="rect">
            <a:avLst/>
          </a:prstGeom>
          <a:solidFill>
            <a:srgbClr val="C00000">
              <a:alpha val="35000"/>
            </a:srgbClr>
          </a:solidFill>
          <a:ln w="9525" cap="flat" cmpd="sng" algn="ctr">
            <a:solidFill>
              <a:srgbClr val="FFFFFF">
                <a:alpha val="0"/>
              </a:srgbClr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0" name="Rectangle 29"/>
          <p:cNvSpPr/>
          <p:nvPr/>
        </p:nvSpPr>
        <p:spPr bwMode="auto">
          <a:xfrm rot="828050">
            <a:off x="8695509" y="3398790"/>
            <a:ext cx="625477" cy="186367"/>
          </a:xfrm>
          <a:prstGeom prst="rect">
            <a:avLst/>
          </a:prstGeom>
          <a:solidFill>
            <a:srgbClr val="C00000">
              <a:alpha val="35000"/>
            </a:srgbClr>
          </a:solidFill>
          <a:ln w="9525" cap="flat" cmpd="sng" algn="ctr">
            <a:solidFill>
              <a:srgbClr val="FFFFFF">
                <a:alpha val="0"/>
              </a:srgbClr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0" y="-86925"/>
            <a:ext cx="91440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0" dirty="0" smtClean="0">
                <a:solidFill>
                  <a:srgbClr val="000000"/>
                </a:solidFill>
                <a:latin typeface="+mj-lt"/>
              </a:rPr>
              <a:t>Austrian Macroeconomics</a:t>
            </a:r>
          </a:p>
          <a:p>
            <a:pPr algn="ctr"/>
            <a:r>
              <a:rPr lang="en-US" sz="1400" b="0" dirty="0" smtClean="0">
                <a:solidFill>
                  <a:srgbClr val="000000"/>
                </a:solidFill>
                <a:latin typeface="+mj-lt"/>
              </a:rPr>
              <a:t>A critique of mainstream economics</a:t>
            </a:r>
            <a:endParaRPr lang="en-US" sz="900" dirty="0">
              <a:latin typeface="+mj-lt"/>
            </a:endParaRPr>
          </a:p>
        </p:txBody>
      </p:sp>
      <p:sp>
        <p:nvSpPr>
          <p:cNvPr id="37" name="Rectangle 64"/>
          <p:cNvSpPr>
            <a:spLocks noChangeArrowheads="1"/>
          </p:cNvSpPr>
          <p:nvPr/>
        </p:nvSpPr>
        <p:spPr bwMode="auto">
          <a:xfrm>
            <a:off x="8132337" y="2733879"/>
            <a:ext cx="619125" cy="46166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b="0" i="1" dirty="0" smtClean="0"/>
              <a:t>u</a:t>
            </a:r>
            <a:endParaRPr lang="en-US" altLang="en-US" b="0" dirty="0"/>
          </a:p>
        </p:txBody>
      </p:sp>
      <p:sp>
        <p:nvSpPr>
          <p:cNvPr id="38" name="Rectangle 64"/>
          <p:cNvSpPr>
            <a:spLocks noChangeArrowheads="1"/>
          </p:cNvSpPr>
          <p:nvPr/>
        </p:nvSpPr>
        <p:spPr bwMode="auto">
          <a:xfrm>
            <a:off x="7965429" y="4845710"/>
            <a:ext cx="619125" cy="46166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b="0" i="1" dirty="0" err="1" smtClean="0"/>
              <a:t>i</a:t>
            </a:r>
            <a:r>
              <a:rPr lang="en-US" altLang="en-US" b="0" i="1" baseline="-25000" dirty="0" err="1" smtClean="0"/>
              <a:t>ff</a:t>
            </a:r>
            <a:endParaRPr lang="en-US" altLang="en-US" b="0" baseline="-25000" dirty="0"/>
          </a:p>
        </p:txBody>
      </p:sp>
    </p:spTree>
    <p:extLst>
      <p:ext uri="{BB962C8B-B14F-4D97-AF65-F5344CB8AC3E}">
        <p14:creationId xmlns:p14="http://schemas.microsoft.com/office/powerpoint/2010/main" val="153030512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91" grpId="0" animBg="1"/>
      <p:bldP spid="92" grpId="0" animBg="1"/>
      <p:bldP spid="28" grpId="0" animBg="1"/>
      <p:bldP spid="29" grpId="0" animBg="1"/>
      <p:bldP spid="3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2" name="Rectangle 80"/>
          <p:cNvSpPr>
            <a:spLocks noChangeArrowheads="1"/>
          </p:cNvSpPr>
          <p:nvPr/>
        </p:nvSpPr>
        <p:spPr bwMode="auto">
          <a:xfrm>
            <a:off x="2922588" y="3621307"/>
            <a:ext cx="347662" cy="3206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cs typeface="Times New Roman" panose="02020603050405020304" pitchFamily="18" charset="0"/>
              </a:rPr>
              <a:t> </a:t>
            </a:r>
            <a:endParaRPr lang="en-US" altLang="en-US" sz="1800">
              <a:cs typeface="Times New Roman" panose="02020603050405020304" pitchFamily="18" charset="0"/>
            </a:endParaRPr>
          </a:p>
        </p:txBody>
      </p:sp>
      <p:pic>
        <p:nvPicPr>
          <p:cNvPr id="16404" name="Picture 2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5788" y="3608607"/>
            <a:ext cx="2400390" cy="2333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9" name="Rectangle 48"/>
          <p:cNvSpPr>
            <a:spLocks noChangeArrowheads="1"/>
          </p:cNvSpPr>
          <p:nvPr/>
        </p:nvSpPr>
        <p:spPr bwMode="auto">
          <a:xfrm>
            <a:off x="3886200" y="4026119"/>
            <a:ext cx="2794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200" i="1"/>
              <a:t>Y</a:t>
            </a:r>
            <a:endParaRPr lang="en-US" altLang="en-US" sz="1200" i="1" baseline="-25000"/>
          </a:p>
        </p:txBody>
      </p:sp>
      <p:sp>
        <p:nvSpPr>
          <p:cNvPr id="16400" name="Rectangle 48"/>
          <p:cNvSpPr>
            <a:spLocks noChangeArrowheads="1"/>
          </p:cNvSpPr>
          <p:nvPr/>
        </p:nvSpPr>
        <p:spPr bwMode="auto">
          <a:xfrm>
            <a:off x="3740150" y="3560982"/>
            <a:ext cx="31908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200" i="1"/>
              <a:t>Y</a:t>
            </a:r>
            <a:r>
              <a:rPr lang="en-US" altLang="en-US" sz="1200" i="1" baseline="-25000"/>
              <a:t>p</a:t>
            </a:r>
          </a:p>
        </p:txBody>
      </p:sp>
      <p:sp>
        <p:nvSpPr>
          <p:cNvPr id="16402" name="Rectangle 48"/>
          <p:cNvSpPr>
            <a:spLocks noChangeArrowheads="1"/>
          </p:cNvSpPr>
          <p:nvPr/>
        </p:nvSpPr>
        <p:spPr bwMode="auto">
          <a:xfrm rot="16200000">
            <a:off x="1231900" y="4580157"/>
            <a:ext cx="11715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200"/>
              <a:t>Trillion dollars</a:t>
            </a:r>
            <a:endParaRPr lang="en-US" altLang="en-US" sz="1200" baseline="-25000"/>
          </a:p>
        </p:txBody>
      </p:sp>
      <p:graphicFrame>
        <p:nvGraphicFramePr>
          <p:cNvPr id="39" name="Chart 3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5779623"/>
              </p:ext>
            </p:extLst>
          </p:nvPr>
        </p:nvGraphicFramePr>
        <p:xfrm>
          <a:off x="2876301" y="868581"/>
          <a:ext cx="2924176" cy="2333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0" name="TextBox 39"/>
          <p:cNvSpPr txBox="1"/>
          <p:nvPr/>
        </p:nvSpPr>
        <p:spPr>
          <a:xfrm>
            <a:off x="5371852" y="1162269"/>
            <a:ext cx="371475" cy="6159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900" i="1" dirty="0">
                <a:latin typeface="+mj-lt"/>
              </a:rPr>
              <a:t>R</a:t>
            </a:r>
            <a:r>
              <a:rPr lang="en-US" sz="1400" i="1" baseline="-25000" dirty="0">
                <a:latin typeface="+mj-lt"/>
              </a:rPr>
              <a:t>e</a:t>
            </a:r>
            <a:endParaRPr lang="en-US" sz="900" i="1" baseline="-25000" dirty="0">
              <a:latin typeface="+mj-lt"/>
            </a:endParaRPr>
          </a:p>
          <a:p>
            <a:pPr eaLnBrk="1" hangingPunct="1">
              <a:defRPr/>
            </a:pPr>
            <a:endParaRPr lang="en-US" sz="1600" i="1" dirty="0">
              <a:latin typeface="+mj-lt"/>
            </a:endParaRPr>
          </a:p>
          <a:p>
            <a:pPr eaLnBrk="1" hangingPunct="1">
              <a:defRPr/>
            </a:pPr>
            <a:r>
              <a:rPr lang="en-US" sz="900" i="1" dirty="0">
                <a:latin typeface="+mj-lt"/>
              </a:rPr>
              <a:t>D</a:t>
            </a:r>
          </a:p>
        </p:txBody>
      </p:sp>
      <p:grpSp>
        <p:nvGrpSpPr>
          <p:cNvPr id="41" name="Group 34"/>
          <p:cNvGrpSpPr>
            <a:grpSpLocks/>
          </p:cNvGrpSpPr>
          <p:nvPr/>
        </p:nvGrpSpPr>
        <p:grpSpPr bwMode="auto">
          <a:xfrm>
            <a:off x="4599872" y="3684807"/>
            <a:ext cx="3173412" cy="2268537"/>
            <a:chOff x="0" y="0"/>
            <a:chExt cx="3174365" cy="2268855"/>
          </a:xfrm>
        </p:grpSpPr>
        <p:pic>
          <p:nvPicPr>
            <p:cNvPr id="42" name="Chart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807" t="-3712" r="-3355" b="-4456"/>
            <a:stretch>
              <a:fillRect/>
            </a:stretch>
          </p:blipFill>
          <p:spPr bwMode="auto">
            <a:xfrm>
              <a:off x="0" y="0"/>
              <a:ext cx="3174365" cy="2268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3" name="Group 36"/>
            <p:cNvGrpSpPr>
              <a:grpSpLocks/>
            </p:cNvGrpSpPr>
            <p:nvPr/>
          </p:nvGrpSpPr>
          <p:grpSpPr bwMode="auto">
            <a:xfrm>
              <a:off x="424930" y="109408"/>
              <a:ext cx="2295143" cy="1890738"/>
              <a:chOff x="424930" y="109408"/>
              <a:chExt cx="1921711" cy="1831876"/>
            </a:xfrm>
          </p:grpSpPr>
          <p:sp>
            <p:nvSpPr>
              <p:cNvPr id="44" name="Rectangle 37"/>
              <p:cNvSpPr>
                <a:spLocks noChangeArrowheads="1"/>
              </p:cNvSpPr>
              <p:nvPr/>
            </p:nvSpPr>
            <p:spPr bwMode="auto">
              <a:xfrm>
                <a:off x="529288" y="111411"/>
                <a:ext cx="82723" cy="1828800"/>
              </a:xfrm>
              <a:prstGeom prst="rect">
                <a:avLst/>
              </a:prstGeom>
              <a:solidFill>
                <a:schemeClr val="tx1">
                  <a:alpha val="23137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tx1"/>
                  </a:buClr>
                  <a:buFont typeface="Wingdings" panose="05000000000000000000" pitchFamily="2" charset="2"/>
                  <a:buChar char="§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lnSpc>
                    <a:spcPct val="105000"/>
                  </a:lnSpc>
                  <a:spcBef>
                    <a:spcPct val="50000"/>
                  </a:spcBef>
                  <a:buClr>
                    <a:schemeClr val="tx1"/>
                  </a:buClr>
                  <a:buFont typeface="Wingdings" panose="05000000000000000000" pitchFamily="2" charset="2"/>
                  <a:buChar char="§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tx1"/>
                  </a:buClr>
                  <a:buFont typeface="Wingdings" panose="05000000000000000000" pitchFamily="2" charset="2"/>
                  <a:buChar char="§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>
                    <a:solidFill>
                      <a:srgbClr val="000000"/>
                    </a:solidFill>
                    <a:cs typeface="Times New Roman" panose="02020603050405020304" pitchFamily="18" charset="0"/>
                  </a:rPr>
                  <a:t> </a:t>
                </a:r>
                <a:endParaRPr lang="en-US" altLang="en-US" sz="1200">
                  <a:cs typeface="Times New Roman" panose="02020603050405020304" pitchFamily="18" charset="0"/>
                </a:endParaRPr>
              </a:p>
            </p:txBody>
          </p:sp>
          <p:sp>
            <p:nvSpPr>
              <p:cNvPr id="45" name="Rectangle 38"/>
              <p:cNvSpPr>
                <a:spLocks noChangeArrowheads="1"/>
              </p:cNvSpPr>
              <p:nvPr/>
            </p:nvSpPr>
            <p:spPr bwMode="auto">
              <a:xfrm>
                <a:off x="1110892" y="112484"/>
                <a:ext cx="45816" cy="1828800"/>
              </a:xfrm>
              <a:prstGeom prst="rect">
                <a:avLst/>
              </a:prstGeom>
              <a:solidFill>
                <a:schemeClr val="tx1">
                  <a:alpha val="23137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tx1"/>
                  </a:buClr>
                  <a:buFont typeface="Wingdings" panose="05000000000000000000" pitchFamily="2" charset="2"/>
                  <a:buChar char="§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lnSpc>
                    <a:spcPct val="105000"/>
                  </a:lnSpc>
                  <a:spcBef>
                    <a:spcPct val="50000"/>
                  </a:spcBef>
                  <a:buClr>
                    <a:schemeClr val="tx1"/>
                  </a:buClr>
                  <a:buFont typeface="Wingdings" panose="05000000000000000000" pitchFamily="2" charset="2"/>
                  <a:buChar char="§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tx1"/>
                  </a:buClr>
                  <a:buFont typeface="Wingdings" panose="05000000000000000000" pitchFamily="2" charset="2"/>
                  <a:buChar char="§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>
                    <a:solidFill>
                      <a:srgbClr val="000000"/>
                    </a:solidFill>
                    <a:cs typeface="Times New Roman" panose="02020603050405020304" pitchFamily="18" charset="0"/>
                  </a:rPr>
                  <a:t> </a:t>
                </a:r>
                <a:endParaRPr lang="en-US" altLang="en-US" sz="1200">
                  <a:cs typeface="Times New Roman" panose="02020603050405020304" pitchFamily="18" charset="0"/>
                </a:endParaRPr>
              </a:p>
            </p:txBody>
          </p:sp>
          <p:sp>
            <p:nvSpPr>
              <p:cNvPr id="46" name="Rectangle 39"/>
              <p:cNvSpPr>
                <a:spLocks noChangeArrowheads="1"/>
              </p:cNvSpPr>
              <p:nvPr/>
            </p:nvSpPr>
            <p:spPr bwMode="auto">
              <a:xfrm>
                <a:off x="1805762" y="109408"/>
                <a:ext cx="45816" cy="1828800"/>
              </a:xfrm>
              <a:prstGeom prst="rect">
                <a:avLst/>
              </a:prstGeom>
              <a:solidFill>
                <a:schemeClr val="tx1">
                  <a:alpha val="23137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tx1"/>
                  </a:buClr>
                  <a:buFont typeface="Wingdings" panose="05000000000000000000" pitchFamily="2" charset="2"/>
                  <a:buChar char="§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lnSpc>
                    <a:spcPct val="105000"/>
                  </a:lnSpc>
                  <a:spcBef>
                    <a:spcPct val="50000"/>
                  </a:spcBef>
                  <a:buClr>
                    <a:schemeClr val="tx1"/>
                  </a:buClr>
                  <a:buFont typeface="Wingdings" panose="05000000000000000000" pitchFamily="2" charset="2"/>
                  <a:buChar char="§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tx1"/>
                  </a:buClr>
                  <a:buFont typeface="Wingdings" panose="05000000000000000000" pitchFamily="2" charset="2"/>
                  <a:buChar char="§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>
                    <a:solidFill>
                      <a:srgbClr val="000000"/>
                    </a:solidFill>
                    <a:cs typeface="Times New Roman" panose="02020603050405020304" pitchFamily="18" charset="0"/>
                  </a:rPr>
                  <a:t> </a:t>
                </a:r>
                <a:endParaRPr lang="en-US" altLang="en-US" sz="1200">
                  <a:cs typeface="Times New Roman" panose="02020603050405020304" pitchFamily="18" charset="0"/>
                </a:endParaRPr>
              </a:p>
            </p:txBody>
          </p:sp>
          <p:sp>
            <p:nvSpPr>
              <p:cNvPr id="47" name="Rectangle 40"/>
              <p:cNvSpPr>
                <a:spLocks noChangeArrowheads="1"/>
              </p:cNvSpPr>
              <p:nvPr/>
            </p:nvSpPr>
            <p:spPr bwMode="auto">
              <a:xfrm>
                <a:off x="2246101" y="109408"/>
                <a:ext cx="100540" cy="1828800"/>
              </a:xfrm>
              <a:prstGeom prst="rect">
                <a:avLst/>
              </a:prstGeom>
              <a:solidFill>
                <a:schemeClr val="tx1">
                  <a:alpha val="23137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tx1"/>
                  </a:buClr>
                  <a:buFont typeface="Wingdings" panose="05000000000000000000" pitchFamily="2" charset="2"/>
                  <a:buChar char="§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lnSpc>
                    <a:spcPct val="105000"/>
                  </a:lnSpc>
                  <a:spcBef>
                    <a:spcPct val="50000"/>
                  </a:spcBef>
                  <a:buClr>
                    <a:schemeClr val="tx1"/>
                  </a:buClr>
                  <a:buFont typeface="Wingdings" panose="05000000000000000000" pitchFamily="2" charset="2"/>
                  <a:buChar char="§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tx1"/>
                  </a:buClr>
                  <a:buFont typeface="Wingdings" panose="05000000000000000000" pitchFamily="2" charset="2"/>
                  <a:buChar char="§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>
                    <a:solidFill>
                      <a:srgbClr val="000000"/>
                    </a:solidFill>
                    <a:cs typeface="Times New Roman" panose="02020603050405020304" pitchFamily="18" charset="0"/>
                  </a:rPr>
                  <a:t> </a:t>
                </a:r>
                <a:endParaRPr lang="en-US" altLang="en-US" sz="1200">
                  <a:cs typeface="Times New Roman" panose="02020603050405020304" pitchFamily="18" charset="0"/>
                </a:endParaRPr>
              </a:p>
            </p:txBody>
          </p:sp>
          <p:sp>
            <p:nvSpPr>
              <p:cNvPr id="48" name="Rectangle 41"/>
              <p:cNvSpPr>
                <a:spLocks noChangeArrowheads="1"/>
              </p:cNvSpPr>
              <p:nvPr/>
            </p:nvSpPr>
            <p:spPr bwMode="auto">
              <a:xfrm>
                <a:off x="424930" y="111411"/>
                <a:ext cx="36271" cy="1828800"/>
              </a:xfrm>
              <a:prstGeom prst="rect">
                <a:avLst/>
              </a:prstGeom>
              <a:solidFill>
                <a:schemeClr val="tx1">
                  <a:alpha val="23137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tx1"/>
                  </a:buClr>
                  <a:buFont typeface="Wingdings" panose="05000000000000000000" pitchFamily="2" charset="2"/>
                  <a:buChar char="§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lnSpc>
                    <a:spcPct val="105000"/>
                  </a:lnSpc>
                  <a:spcBef>
                    <a:spcPct val="50000"/>
                  </a:spcBef>
                  <a:buClr>
                    <a:schemeClr val="tx1"/>
                  </a:buClr>
                  <a:buFont typeface="Wingdings" panose="05000000000000000000" pitchFamily="2" charset="2"/>
                  <a:buChar char="§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tx1"/>
                  </a:buClr>
                  <a:buFont typeface="Wingdings" panose="05000000000000000000" pitchFamily="2" charset="2"/>
                  <a:buChar char="§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>
                    <a:solidFill>
                      <a:srgbClr val="000000"/>
                    </a:solidFill>
                    <a:cs typeface="Times New Roman" panose="02020603050405020304" pitchFamily="18" charset="0"/>
                  </a:rPr>
                  <a:t> </a:t>
                </a:r>
                <a:endParaRPr lang="en-US" altLang="en-US" sz="1200">
                  <a:cs typeface="Times New Roman" panose="02020603050405020304" pitchFamily="18" charset="0"/>
                </a:endParaRPr>
              </a:p>
            </p:txBody>
          </p:sp>
        </p:grpSp>
      </p:grpSp>
      <p:cxnSp>
        <p:nvCxnSpPr>
          <p:cNvPr id="49" name="Straight Connector 2"/>
          <p:cNvCxnSpPr>
            <a:cxnSpLocks noChangeShapeType="1"/>
          </p:cNvCxnSpPr>
          <p:nvPr/>
        </p:nvCxnSpPr>
        <p:spPr bwMode="auto">
          <a:xfrm flipV="1">
            <a:off x="5750809" y="5322313"/>
            <a:ext cx="292100" cy="3175"/>
          </a:xfrm>
          <a:prstGeom prst="line">
            <a:avLst/>
          </a:prstGeom>
          <a:noFill/>
          <a:ln w="222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Straight Connector 49"/>
          <p:cNvCxnSpPr/>
          <p:nvPr/>
        </p:nvCxnSpPr>
        <p:spPr bwMode="auto">
          <a:xfrm flipV="1">
            <a:off x="5747634" y="5173088"/>
            <a:ext cx="292100" cy="3175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1" name="TextBox 50"/>
          <p:cNvSpPr txBox="1"/>
          <p:nvPr/>
        </p:nvSpPr>
        <p:spPr>
          <a:xfrm>
            <a:off x="6057197" y="5111969"/>
            <a:ext cx="276225" cy="422275"/>
          </a:xfrm>
          <a:prstGeom prst="rect">
            <a:avLst/>
          </a:prstGeom>
          <a:solidFill>
            <a:schemeClr val="bg1"/>
          </a:solidFill>
        </p:spPr>
        <p:txBody>
          <a:bodyPr lIns="0" tIns="0" rIns="0" bIns="0">
            <a:spAutoFit/>
          </a:bodyPr>
          <a:lstStyle/>
          <a:p>
            <a:pPr eaLnBrk="1" hangingPunct="1">
              <a:defRPr/>
            </a:pPr>
            <a:r>
              <a:rPr lang="en-US" sz="750" dirty="0">
                <a:latin typeface="Arial" charset="0"/>
              </a:rPr>
              <a:t>lfpr</a:t>
            </a:r>
          </a:p>
          <a:p>
            <a:pPr eaLnBrk="1" hangingPunct="1">
              <a:defRPr/>
            </a:pPr>
            <a:endParaRPr lang="en-US" sz="100" dirty="0">
              <a:latin typeface="Arial" charset="0"/>
            </a:endParaRPr>
          </a:p>
          <a:p>
            <a:pPr eaLnBrk="1" hangingPunct="1">
              <a:defRPr/>
            </a:pPr>
            <a:endParaRPr lang="en-US" sz="100" dirty="0">
              <a:latin typeface="Arial" charset="0"/>
            </a:endParaRPr>
          </a:p>
          <a:p>
            <a:pPr eaLnBrk="1" hangingPunct="1">
              <a:defRPr/>
            </a:pPr>
            <a:r>
              <a:rPr lang="en-US" sz="750" dirty="0">
                <a:latin typeface="Arial" charset="0"/>
              </a:rPr>
              <a:t>epr</a:t>
            </a:r>
          </a:p>
          <a:p>
            <a:pPr eaLnBrk="1" hangingPunct="1">
              <a:defRPr/>
            </a:pPr>
            <a:endParaRPr lang="en-US" sz="100" dirty="0">
              <a:latin typeface="Arial" charset="0"/>
            </a:endParaRPr>
          </a:p>
          <a:p>
            <a:pPr eaLnBrk="1" hangingPunct="1">
              <a:defRPr/>
            </a:pPr>
            <a:endParaRPr lang="en-US" sz="100" dirty="0">
              <a:latin typeface="Arial" charset="0"/>
            </a:endParaRPr>
          </a:p>
          <a:p>
            <a:pPr eaLnBrk="1" hangingPunct="1">
              <a:defRPr/>
            </a:pPr>
            <a:endParaRPr lang="en-US" sz="100" dirty="0">
              <a:latin typeface="Arial" charset="0"/>
            </a:endParaRPr>
          </a:p>
          <a:p>
            <a:pPr eaLnBrk="1" hangingPunct="1">
              <a:defRPr/>
            </a:pPr>
            <a:r>
              <a:rPr lang="en-US" sz="750" dirty="0">
                <a:latin typeface="Arial" charset="0"/>
              </a:rPr>
              <a:t>u</a:t>
            </a:r>
          </a:p>
        </p:txBody>
      </p:sp>
      <p:sp>
        <p:nvSpPr>
          <p:cNvPr id="52" name="TextBox 45"/>
          <p:cNvSpPr txBox="1">
            <a:spLocks noChangeArrowheads="1"/>
          </p:cNvSpPr>
          <p:nvPr/>
        </p:nvSpPr>
        <p:spPr bwMode="auto">
          <a:xfrm rot="16200000">
            <a:off x="4120447" y="4362669"/>
            <a:ext cx="793750" cy="152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latin typeface="Arial" panose="020B0604020202020204" pitchFamily="34" charset="0"/>
              </a:rPr>
              <a:t>lfpr, epr</a:t>
            </a:r>
          </a:p>
        </p:txBody>
      </p:sp>
      <p:sp>
        <p:nvSpPr>
          <p:cNvPr id="53" name="TextBox 46"/>
          <p:cNvSpPr txBox="1">
            <a:spLocks noChangeArrowheads="1"/>
          </p:cNvSpPr>
          <p:nvPr/>
        </p:nvSpPr>
        <p:spPr bwMode="auto">
          <a:xfrm rot="5400000" flipH="1">
            <a:off x="7254171" y="4557932"/>
            <a:ext cx="1071563" cy="1539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latin typeface="Arial" panose="020B0604020202020204" pitchFamily="34" charset="0"/>
              </a:rPr>
              <a:t>unemployment</a:t>
            </a:r>
          </a:p>
        </p:txBody>
      </p:sp>
      <p:graphicFrame>
        <p:nvGraphicFramePr>
          <p:cNvPr id="54" name="Chart 5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09333840"/>
              </p:ext>
            </p:extLst>
          </p:nvPr>
        </p:nvGraphicFramePr>
        <p:xfrm>
          <a:off x="5783130" y="759044"/>
          <a:ext cx="3525837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55" name="Group 2"/>
          <p:cNvGrpSpPr>
            <a:grpSpLocks/>
          </p:cNvGrpSpPr>
          <p:nvPr/>
        </p:nvGrpSpPr>
        <p:grpSpPr bwMode="auto">
          <a:xfrm>
            <a:off x="419555" y="844769"/>
            <a:ext cx="2486025" cy="2333625"/>
            <a:chOff x="2307765" y="2048334"/>
            <a:chExt cx="2486025" cy="2333625"/>
          </a:xfrm>
        </p:grpSpPr>
        <p:grpSp>
          <p:nvGrpSpPr>
            <p:cNvPr id="56" name="Group 3"/>
            <p:cNvGrpSpPr>
              <a:grpSpLocks/>
            </p:cNvGrpSpPr>
            <p:nvPr/>
          </p:nvGrpSpPr>
          <p:grpSpPr bwMode="auto">
            <a:xfrm>
              <a:off x="2736995" y="2147888"/>
              <a:ext cx="1847139" cy="1924050"/>
              <a:chOff x="485920" y="100026"/>
              <a:chExt cx="3047" cy="3030"/>
            </a:xfrm>
          </p:grpSpPr>
          <p:cxnSp>
            <p:nvCxnSpPr>
              <p:cNvPr id="58" name="AutoShape 175"/>
              <p:cNvCxnSpPr>
                <a:cxnSpLocks noChangeShapeType="1"/>
              </p:cNvCxnSpPr>
              <p:nvPr/>
            </p:nvCxnSpPr>
            <p:spPr bwMode="auto">
              <a:xfrm flipV="1">
                <a:off x="486014" y="100028"/>
                <a:ext cx="1" cy="3028"/>
              </a:xfrm>
              <a:prstGeom prst="straightConnector1">
                <a:avLst/>
              </a:prstGeom>
              <a:noFill/>
              <a:ln w="48260">
                <a:solidFill>
                  <a:srgbClr val="D8D8D8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pSp>
            <p:nvGrpSpPr>
              <p:cNvPr id="59" name="Group 5"/>
              <p:cNvGrpSpPr>
                <a:grpSpLocks/>
              </p:cNvGrpSpPr>
              <p:nvPr/>
            </p:nvGrpSpPr>
            <p:grpSpPr bwMode="auto">
              <a:xfrm>
                <a:off x="485920" y="100026"/>
                <a:ext cx="3047" cy="3030"/>
                <a:chOff x="485920" y="100026"/>
                <a:chExt cx="3047" cy="3030"/>
              </a:xfrm>
            </p:grpSpPr>
            <p:grpSp>
              <p:nvGrpSpPr>
                <p:cNvPr id="60" name="Group 8"/>
                <p:cNvGrpSpPr>
                  <a:grpSpLocks/>
                </p:cNvGrpSpPr>
                <p:nvPr/>
              </p:nvGrpSpPr>
              <p:grpSpPr bwMode="auto">
                <a:xfrm>
                  <a:off x="486567" y="100026"/>
                  <a:ext cx="2136" cy="3030"/>
                  <a:chOff x="486567" y="100026"/>
                  <a:chExt cx="2136" cy="3024"/>
                </a:xfrm>
              </p:grpSpPr>
              <p:cxnSp>
                <p:nvCxnSpPr>
                  <p:cNvPr id="62" name="AutoShape 174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486567" y="100028"/>
                    <a:ext cx="1" cy="3022"/>
                  </a:xfrm>
                  <a:prstGeom prst="straightConnector1">
                    <a:avLst/>
                  </a:prstGeom>
                  <a:noFill/>
                  <a:ln w="36830">
                    <a:solidFill>
                      <a:srgbClr val="D8D8D8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63" name="AutoShape 175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486798" y="100028"/>
                    <a:ext cx="1" cy="3022"/>
                  </a:xfrm>
                  <a:prstGeom prst="straightConnector1">
                    <a:avLst/>
                  </a:prstGeom>
                  <a:noFill/>
                  <a:ln w="48260">
                    <a:solidFill>
                      <a:srgbClr val="D8D8D8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64" name="AutoShape 176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487224" y="100028"/>
                    <a:ext cx="1" cy="3022"/>
                  </a:xfrm>
                  <a:prstGeom prst="straightConnector1">
                    <a:avLst/>
                  </a:prstGeom>
                  <a:noFill/>
                  <a:ln w="50800">
                    <a:solidFill>
                      <a:srgbClr val="D8D8D8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65" name="AutoShape 177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487706" y="100027"/>
                    <a:ext cx="2" cy="3022"/>
                  </a:xfrm>
                  <a:prstGeom prst="straightConnector1">
                    <a:avLst/>
                  </a:prstGeom>
                  <a:noFill/>
                  <a:ln w="27940">
                    <a:solidFill>
                      <a:srgbClr val="D8D8D8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66" name="AutoShape 178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488302" y="100026"/>
                    <a:ext cx="1" cy="3022"/>
                  </a:xfrm>
                  <a:prstGeom prst="straightConnector1">
                    <a:avLst/>
                  </a:prstGeom>
                  <a:noFill/>
                  <a:ln w="29210">
                    <a:solidFill>
                      <a:srgbClr val="D8D8D8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67" name="AutoShape 179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487114" y="100027"/>
                    <a:ext cx="1" cy="3022"/>
                  </a:xfrm>
                  <a:prstGeom prst="straightConnector1">
                    <a:avLst/>
                  </a:prstGeom>
                  <a:noFill/>
                  <a:ln w="21590">
                    <a:solidFill>
                      <a:srgbClr val="D8D8D8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68" name="AutoShape 180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488702" y="100028"/>
                    <a:ext cx="1" cy="3022"/>
                  </a:xfrm>
                  <a:prstGeom prst="straightConnector1">
                    <a:avLst/>
                  </a:prstGeom>
                  <a:noFill/>
                  <a:ln w="57150">
                    <a:solidFill>
                      <a:srgbClr val="D8D8D8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</p:grpSp>
            <p:cxnSp>
              <p:nvCxnSpPr>
                <p:cNvPr id="61" name="AutoShape 172"/>
                <p:cNvCxnSpPr>
                  <a:cxnSpLocks noChangeShapeType="1"/>
                </p:cNvCxnSpPr>
                <p:nvPr/>
              </p:nvCxnSpPr>
              <p:spPr bwMode="auto">
                <a:xfrm>
                  <a:off x="485920" y="100885"/>
                  <a:ext cx="3047" cy="0"/>
                </a:xfrm>
                <a:prstGeom prst="straightConnector1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  <p:graphicFrame>
          <p:nvGraphicFramePr>
            <p:cNvPr id="57" name="Chart 56"/>
            <p:cNvGraphicFramePr>
              <a:graphicFrameLocks/>
            </p:cNvGraphicFramePr>
            <p:nvPr/>
          </p:nvGraphicFramePr>
          <p:xfrm>
            <a:off x="2307765" y="2048334"/>
            <a:ext cx="2486025" cy="233362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</p:grpSp>
      <p:cxnSp>
        <p:nvCxnSpPr>
          <p:cNvPr id="37" name="AutoShape 2750"/>
          <p:cNvCxnSpPr>
            <a:cxnSpLocks noChangeShapeType="1"/>
          </p:cNvCxnSpPr>
          <p:nvPr/>
        </p:nvCxnSpPr>
        <p:spPr bwMode="auto">
          <a:xfrm>
            <a:off x="6263654" y="4835861"/>
            <a:ext cx="1188720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" name="AutoShape 2751"/>
          <p:cNvCxnSpPr>
            <a:cxnSpLocks noChangeShapeType="1"/>
          </p:cNvCxnSpPr>
          <p:nvPr/>
        </p:nvCxnSpPr>
        <p:spPr bwMode="auto">
          <a:xfrm flipV="1">
            <a:off x="6717417" y="4835861"/>
            <a:ext cx="0" cy="859536"/>
          </a:xfrm>
          <a:prstGeom prst="straightConnector1">
            <a:avLst/>
          </a:prstGeom>
          <a:noFill/>
          <a:ln w="19050">
            <a:solidFill>
              <a:srgbClr val="000000"/>
            </a:solidFill>
            <a:prstDash val="sysDot"/>
            <a:round/>
            <a:headE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0" name="AutoShape 2751"/>
          <p:cNvCxnSpPr>
            <a:cxnSpLocks noChangeShapeType="1"/>
          </p:cNvCxnSpPr>
          <p:nvPr/>
        </p:nvCxnSpPr>
        <p:spPr bwMode="auto">
          <a:xfrm flipV="1">
            <a:off x="6281649" y="4835744"/>
            <a:ext cx="0" cy="859536"/>
          </a:xfrm>
          <a:prstGeom prst="straightConnector1">
            <a:avLst/>
          </a:prstGeom>
          <a:noFill/>
          <a:ln w="19050">
            <a:solidFill>
              <a:srgbClr val="000000"/>
            </a:solidFill>
            <a:prstDash val="sysDot"/>
            <a:round/>
            <a:headEnd w="lg" len="lg"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1" name="Rectangle 48"/>
          <p:cNvSpPr>
            <a:spLocks noChangeArrowheads="1"/>
          </p:cNvSpPr>
          <p:nvPr/>
        </p:nvSpPr>
        <p:spPr bwMode="auto">
          <a:xfrm>
            <a:off x="6588652" y="4708811"/>
            <a:ext cx="2632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000" dirty="0" smtClean="0">
                <a:solidFill>
                  <a:schemeClr val="bg1"/>
                </a:solidFill>
              </a:rPr>
              <a:t>F</a:t>
            </a:r>
            <a:endParaRPr lang="en-US" altLang="en-US" sz="1000" baseline="-25000" dirty="0">
              <a:solidFill>
                <a:schemeClr val="bg1"/>
              </a:solidFill>
            </a:endParaRPr>
          </a:p>
        </p:txBody>
      </p:sp>
      <p:sp>
        <p:nvSpPr>
          <p:cNvPr id="72" name="Rectangle 48"/>
          <p:cNvSpPr>
            <a:spLocks noChangeArrowheads="1"/>
          </p:cNvSpPr>
          <p:nvPr/>
        </p:nvSpPr>
        <p:spPr bwMode="auto">
          <a:xfrm>
            <a:off x="6145440" y="4708337"/>
            <a:ext cx="26962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000" dirty="0" smtClean="0">
                <a:solidFill>
                  <a:schemeClr val="bg1"/>
                </a:solidFill>
              </a:rPr>
              <a:t>E</a:t>
            </a:r>
            <a:endParaRPr lang="en-US" altLang="en-US" sz="1000" baseline="-25000" dirty="0">
              <a:solidFill>
                <a:schemeClr val="bg1"/>
              </a:solidFill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0" y="-86925"/>
            <a:ext cx="91440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0" dirty="0" smtClean="0">
                <a:solidFill>
                  <a:srgbClr val="000000"/>
                </a:solidFill>
                <a:latin typeface="+mj-lt"/>
              </a:rPr>
              <a:t>Austrian Macroeconomics</a:t>
            </a:r>
          </a:p>
          <a:p>
            <a:pPr algn="ctr"/>
            <a:r>
              <a:rPr lang="en-US" sz="1400" b="0" dirty="0" smtClean="0">
                <a:solidFill>
                  <a:srgbClr val="000000"/>
                </a:solidFill>
                <a:latin typeface="+mj-lt"/>
              </a:rPr>
              <a:t>A critique of mainstream economics</a:t>
            </a:r>
            <a:endParaRPr lang="en-US" sz="900" dirty="0">
              <a:latin typeface="+mj-lt"/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590354" y="5875489"/>
            <a:ext cx="807054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0" i="1" dirty="0">
                <a:latin typeface="+mj-lt"/>
                <a:hlinkClick r:id="rId8"/>
              </a:rPr>
              <a:t>I do not think it an exaggeration to say that history is largely a history of inflation, and usually of inflations engineered by governments and for the gain of governments</a:t>
            </a:r>
            <a:r>
              <a:rPr lang="en-US" sz="2000" b="0" i="1" dirty="0">
                <a:solidFill>
                  <a:srgbClr val="000000"/>
                </a:solidFill>
                <a:latin typeface="+mj-lt"/>
              </a:rPr>
              <a:t>.</a:t>
            </a:r>
            <a:r>
              <a:rPr lang="en-US" sz="2000" b="0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000" b="0" dirty="0">
                <a:solidFill>
                  <a:srgbClr val="000000"/>
                </a:solidFill>
                <a:latin typeface="+mj-lt"/>
              </a:rPr>
              <a:t>— FA </a:t>
            </a:r>
            <a:r>
              <a:rPr lang="en-US" sz="2000" b="0" dirty="0" smtClean="0">
                <a:solidFill>
                  <a:srgbClr val="000000"/>
                </a:solidFill>
                <a:latin typeface="+mj-lt"/>
              </a:rPr>
              <a:t>Hayek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2" grpId="0" animBg="1"/>
      <p:bldP spid="16399" grpId="0"/>
      <p:bldP spid="16400" grpId="0"/>
      <p:bldP spid="16402" grpId="0"/>
      <p:bldGraphic spid="39" grpId="0">
        <p:bldAsOne/>
      </p:bldGraphic>
      <p:bldP spid="40" grpId="0"/>
      <p:bldP spid="51" grpId="0" animBg="1"/>
      <p:bldP spid="52" grpId="0" animBg="1"/>
      <p:bldP spid="53" grpId="0" animBg="1"/>
      <p:bldGraphic spid="54" grpId="0">
        <p:bldAsOne/>
      </p:bldGraphic>
      <p:bldP spid="71" grpId="0"/>
      <p:bldP spid="72" grpId="0"/>
      <p:bldP spid="7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687" name="Group 1"/>
          <p:cNvGrpSpPr>
            <a:grpSpLocks/>
          </p:cNvGrpSpPr>
          <p:nvPr/>
        </p:nvGrpSpPr>
        <p:grpSpPr bwMode="auto">
          <a:xfrm>
            <a:off x="460760" y="1732840"/>
            <a:ext cx="3747416" cy="2988756"/>
            <a:chOff x="1438149" y="1074738"/>
            <a:chExt cx="5681789" cy="4772012"/>
          </a:xfrm>
        </p:grpSpPr>
        <p:sp>
          <p:nvSpPr>
            <p:cNvPr id="117" name="Rectangle 64"/>
            <p:cNvSpPr>
              <a:spLocks noChangeArrowheads="1"/>
            </p:cNvSpPr>
            <p:nvPr/>
          </p:nvSpPr>
          <p:spPr bwMode="auto">
            <a:xfrm>
              <a:off x="1662112" y="1301750"/>
              <a:ext cx="542924" cy="33416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tx1"/>
                </a:buClr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lnSpc>
                  <a:spcPct val="105000"/>
                </a:lnSpc>
                <a:spcBef>
                  <a:spcPct val="50000"/>
                </a:spcBef>
                <a:buClr>
                  <a:schemeClr val="tx1"/>
                </a:buClr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ClrTx/>
                <a:buFontTx/>
                <a:buNone/>
                <a:defRPr/>
              </a:pPr>
              <a:r>
                <a:rPr lang="en-US" altLang="en-US" sz="1000" b="0" dirty="0" smtClean="0"/>
                <a:t>80</a:t>
              </a:r>
            </a:p>
            <a:p>
              <a:pPr algn="r" eaLnBrk="1" hangingPunct="1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 sz="1000" b="0" dirty="0" smtClean="0"/>
            </a:p>
            <a:p>
              <a:pPr algn="r" eaLnBrk="1" hangingPunct="1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 sz="1000" b="0" dirty="0" smtClean="0"/>
            </a:p>
            <a:p>
              <a:pPr algn="r" eaLnBrk="1" hangingPunct="1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 sz="1000" b="0" dirty="0" smtClean="0"/>
            </a:p>
            <a:p>
              <a:pPr algn="r" eaLnBrk="1" hangingPunct="1">
                <a:spcBef>
                  <a:spcPct val="0"/>
                </a:spcBef>
                <a:buClrTx/>
                <a:buFontTx/>
                <a:buNone/>
                <a:defRPr/>
              </a:pPr>
              <a:r>
                <a:rPr lang="en-US" altLang="en-US" sz="1000" b="0" dirty="0" smtClean="0"/>
                <a:t>60</a:t>
              </a:r>
            </a:p>
            <a:p>
              <a:pPr algn="r" eaLnBrk="1" hangingPunct="1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 sz="1000" b="0" dirty="0" smtClean="0"/>
            </a:p>
            <a:p>
              <a:pPr algn="r" eaLnBrk="1" hangingPunct="1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 sz="1000" b="0" dirty="0" smtClean="0"/>
            </a:p>
            <a:p>
              <a:pPr algn="r" eaLnBrk="1" hangingPunct="1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 sz="1000" b="0" dirty="0" smtClean="0"/>
            </a:p>
            <a:p>
              <a:pPr algn="r" eaLnBrk="1" hangingPunct="1">
                <a:spcBef>
                  <a:spcPct val="0"/>
                </a:spcBef>
                <a:buClrTx/>
                <a:buFontTx/>
                <a:buNone/>
                <a:defRPr/>
              </a:pPr>
              <a:r>
                <a:rPr lang="en-US" altLang="en-US" sz="1000" b="0" dirty="0" smtClean="0"/>
                <a:t>40</a:t>
              </a:r>
            </a:p>
            <a:p>
              <a:pPr algn="r" eaLnBrk="1" hangingPunct="1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 sz="1000" b="0" dirty="0" smtClean="0"/>
            </a:p>
            <a:p>
              <a:pPr algn="r" eaLnBrk="1" hangingPunct="1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 sz="1000" b="0" dirty="0" smtClean="0"/>
            </a:p>
            <a:p>
              <a:pPr algn="r" eaLnBrk="1" hangingPunct="1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 sz="1000" b="0" dirty="0" smtClean="0"/>
            </a:p>
            <a:p>
              <a:pPr algn="r" eaLnBrk="1" hangingPunct="1">
                <a:spcBef>
                  <a:spcPct val="0"/>
                </a:spcBef>
                <a:buClrTx/>
                <a:buFontTx/>
                <a:buNone/>
                <a:defRPr/>
              </a:pPr>
              <a:r>
                <a:rPr lang="en-US" altLang="en-US" sz="1000" b="0" dirty="0" smtClean="0"/>
                <a:t>20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 rot="16200000">
              <a:off x="621250" y="2869281"/>
              <a:ext cx="2007115" cy="37331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sz="1000" dirty="0">
                  <a:latin typeface="+mj-lt"/>
                </a:rPr>
                <a:t>Thousands of pages</a:t>
              </a:r>
            </a:p>
          </p:txBody>
        </p:sp>
        <p:grpSp>
          <p:nvGrpSpPr>
            <p:cNvPr id="71711" name="Group 22"/>
            <p:cNvGrpSpPr>
              <a:grpSpLocks/>
            </p:cNvGrpSpPr>
            <p:nvPr/>
          </p:nvGrpSpPr>
          <p:grpSpPr bwMode="auto">
            <a:xfrm>
              <a:off x="2359026" y="1074738"/>
              <a:ext cx="4622800" cy="4262442"/>
              <a:chOff x="901969" y="1151169"/>
              <a:chExt cx="4623287" cy="4262550"/>
            </a:xfrm>
          </p:grpSpPr>
          <p:sp>
            <p:nvSpPr>
              <p:cNvPr id="146" name="Oval 145"/>
              <p:cNvSpPr/>
              <p:nvPr/>
            </p:nvSpPr>
            <p:spPr bwMode="auto">
              <a:xfrm>
                <a:off x="901969" y="5264490"/>
                <a:ext cx="136539" cy="138116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1000">
                  <a:latin typeface="Arial" charset="0"/>
                </a:endParaRPr>
              </a:p>
            </p:txBody>
          </p:sp>
          <p:sp>
            <p:nvSpPr>
              <p:cNvPr id="147" name="Oval 146"/>
              <p:cNvSpPr/>
              <p:nvPr/>
            </p:nvSpPr>
            <p:spPr bwMode="auto">
              <a:xfrm>
                <a:off x="968651" y="5277190"/>
                <a:ext cx="136539" cy="136529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1000">
                  <a:latin typeface="Arial" charset="0"/>
                </a:endParaRPr>
              </a:p>
            </p:txBody>
          </p:sp>
          <p:sp>
            <p:nvSpPr>
              <p:cNvPr id="148" name="Oval 147"/>
              <p:cNvSpPr/>
              <p:nvPr/>
            </p:nvSpPr>
            <p:spPr bwMode="auto">
              <a:xfrm>
                <a:off x="1025807" y="5189875"/>
                <a:ext cx="136539" cy="136529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1000">
                  <a:latin typeface="Arial" charset="0"/>
                </a:endParaRPr>
              </a:p>
            </p:txBody>
          </p:sp>
          <p:sp>
            <p:nvSpPr>
              <p:cNvPr id="149" name="Oval 148"/>
              <p:cNvSpPr/>
              <p:nvPr/>
            </p:nvSpPr>
            <p:spPr bwMode="auto">
              <a:xfrm>
                <a:off x="1084550" y="5172413"/>
                <a:ext cx="136539" cy="136529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1000">
                  <a:latin typeface="Arial" charset="0"/>
                </a:endParaRPr>
              </a:p>
            </p:txBody>
          </p:sp>
          <p:sp>
            <p:nvSpPr>
              <p:cNvPr id="150" name="Oval 149"/>
              <p:cNvSpPr/>
              <p:nvPr/>
            </p:nvSpPr>
            <p:spPr bwMode="auto">
              <a:xfrm>
                <a:off x="1148057" y="5100973"/>
                <a:ext cx="136539" cy="136529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1000">
                  <a:latin typeface="Arial" charset="0"/>
                </a:endParaRPr>
              </a:p>
            </p:txBody>
          </p:sp>
          <p:sp>
            <p:nvSpPr>
              <p:cNvPr id="151" name="Oval 150"/>
              <p:cNvSpPr/>
              <p:nvPr/>
            </p:nvSpPr>
            <p:spPr bwMode="auto">
              <a:xfrm>
                <a:off x="1205213" y="4894592"/>
                <a:ext cx="138128" cy="13811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1000">
                  <a:latin typeface="Arial" charset="0"/>
                </a:endParaRPr>
              </a:p>
            </p:txBody>
          </p:sp>
          <p:sp>
            <p:nvSpPr>
              <p:cNvPr id="153" name="Oval 152"/>
              <p:cNvSpPr/>
              <p:nvPr/>
            </p:nvSpPr>
            <p:spPr bwMode="auto">
              <a:xfrm>
                <a:off x="1267132" y="4569147"/>
                <a:ext cx="136539" cy="136529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1000">
                  <a:latin typeface="Arial" charset="0"/>
                </a:endParaRPr>
              </a:p>
            </p:txBody>
          </p:sp>
          <p:sp>
            <p:nvSpPr>
              <p:cNvPr id="154" name="Oval 153"/>
              <p:cNvSpPr/>
              <p:nvPr/>
            </p:nvSpPr>
            <p:spPr bwMode="auto">
              <a:xfrm>
                <a:off x="1324288" y="4685037"/>
                <a:ext cx="136539" cy="13811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1000">
                  <a:latin typeface="Arial" charset="0"/>
                </a:endParaRPr>
              </a:p>
            </p:txBody>
          </p:sp>
          <p:sp>
            <p:nvSpPr>
              <p:cNvPr id="156" name="Oval 155"/>
              <p:cNvSpPr/>
              <p:nvPr/>
            </p:nvSpPr>
            <p:spPr bwMode="auto">
              <a:xfrm>
                <a:off x="1387795" y="4673925"/>
                <a:ext cx="138127" cy="136529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1000">
                  <a:latin typeface="Arial" charset="0"/>
                </a:endParaRPr>
              </a:p>
            </p:txBody>
          </p:sp>
          <p:sp>
            <p:nvSpPr>
              <p:cNvPr id="157" name="Oval 156"/>
              <p:cNvSpPr/>
              <p:nvPr/>
            </p:nvSpPr>
            <p:spPr bwMode="auto">
              <a:xfrm>
                <a:off x="1444951" y="4718376"/>
                <a:ext cx="138127" cy="138116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1000">
                  <a:latin typeface="Arial" charset="0"/>
                </a:endParaRPr>
              </a:p>
            </p:txBody>
          </p:sp>
          <p:sp>
            <p:nvSpPr>
              <p:cNvPr id="158" name="Oval 157"/>
              <p:cNvSpPr/>
              <p:nvPr/>
            </p:nvSpPr>
            <p:spPr bwMode="auto">
              <a:xfrm>
                <a:off x="1510045" y="5004133"/>
                <a:ext cx="136539" cy="138116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1000">
                  <a:latin typeface="Arial" charset="0"/>
                </a:endParaRPr>
              </a:p>
            </p:txBody>
          </p:sp>
          <p:sp>
            <p:nvSpPr>
              <p:cNvPr id="159" name="Oval 158"/>
              <p:cNvSpPr/>
              <p:nvPr/>
            </p:nvSpPr>
            <p:spPr bwMode="auto">
              <a:xfrm>
                <a:off x="1568789" y="4959682"/>
                <a:ext cx="136539" cy="136529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1000">
                  <a:latin typeface="Arial" charset="0"/>
                </a:endParaRPr>
              </a:p>
            </p:txBody>
          </p:sp>
          <p:sp>
            <p:nvSpPr>
              <p:cNvPr id="161" name="Oval 160"/>
              <p:cNvSpPr/>
              <p:nvPr/>
            </p:nvSpPr>
            <p:spPr bwMode="auto">
              <a:xfrm>
                <a:off x="1632296" y="5053347"/>
                <a:ext cx="136539" cy="136529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1000">
                  <a:latin typeface="Arial" charset="0"/>
                </a:endParaRPr>
              </a:p>
            </p:txBody>
          </p:sp>
          <p:sp>
            <p:nvSpPr>
              <p:cNvPr id="162" name="Oval 161"/>
              <p:cNvSpPr/>
              <p:nvPr/>
            </p:nvSpPr>
            <p:spPr bwMode="auto">
              <a:xfrm>
                <a:off x="1697390" y="4962857"/>
                <a:ext cx="138128" cy="138116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1000">
                  <a:latin typeface="Arial" charset="0"/>
                </a:endParaRPr>
              </a:p>
            </p:txBody>
          </p:sp>
          <p:sp>
            <p:nvSpPr>
              <p:cNvPr id="163" name="Oval 162"/>
              <p:cNvSpPr/>
              <p:nvPr/>
            </p:nvSpPr>
            <p:spPr bwMode="auto">
              <a:xfrm>
                <a:off x="1752959" y="4786640"/>
                <a:ext cx="136539" cy="13811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1000">
                  <a:latin typeface="Arial" charset="0"/>
                </a:endParaRPr>
              </a:p>
            </p:txBody>
          </p:sp>
          <p:sp>
            <p:nvSpPr>
              <p:cNvPr id="164" name="Oval 163"/>
              <p:cNvSpPr/>
              <p:nvPr/>
            </p:nvSpPr>
            <p:spPr bwMode="auto">
              <a:xfrm>
                <a:off x="1811702" y="4858079"/>
                <a:ext cx="136539" cy="136529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1000">
                  <a:latin typeface="Arial" charset="0"/>
                </a:endParaRPr>
              </a:p>
            </p:txBody>
          </p:sp>
          <p:sp>
            <p:nvSpPr>
              <p:cNvPr id="165" name="Oval 164"/>
              <p:cNvSpPr/>
              <p:nvPr/>
            </p:nvSpPr>
            <p:spPr bwMode="auto">
              <a:xfrm>
                <a:off x="1873621" y="5004133"/>
                <a:ext cx="136539" cy="138116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1000">
                  <a:latin typeface="Arial" charset="0"/>
                </a:endParaRPr>
              </a:p>
            </p:txBody>
          </p:sp>
          <p:sp>
            <p:nvSpPr>
              <p:cNvPr id="166" name="Oval 165"/>
              <p:cNvSpPr/>
              <p:nvPr/>
            </p:nvSpPr>
            <p:spPr bwMode="auto">
              <a:xfrm>
                <a:off x="1933953" y="4951744"/>
                <a:ext cx="138127" cy="136529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1000">
                  <a:latin typeface="Arial" charset="0"/>
                </a:endParaRPr>
              </a:p>
            </p:txBody>
          </p:sp>
          <p:sp>
            <p:nvSpPr>
              <p:cNvPr id="168" name="Oval 167"/>
              <p:cNvSpPr/>
              <p:nvPr/>
            </p:nvSpPr>
            <p:spPr bwMode="auto">
              <a:xfrm>
                <a:off x="1992696" y="4935868"/>
                <a:ext cx="136539" cy="13811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1000">
                  <a:latin typeface="Arial" charset="0"/>
                </a:endParaRPr>
              </a:p>
            </p:txBody>
          </p:sp>
          <p:sp>
            <p:nvSpPr>
              <p:cNvPr id="169" name="Oval 168"/>
              <p:cNvSpPr/>
              <p:nvPr/>
            </p:nvSpPr>
            <p:spPr bwMode="auto">
              <a:xfrm>
                <a:off x="2051440" y="4926343"/>
                <a:ext cx="138127" cy="13811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1000">
                  <a:latin typeface="Arial" charset="0"/>
                </a:endParaRPr>
              </a:p>
            </p:txBody>
          </p:sp>
          <p:sp>
            <p:nvSpPr>
              <p:cNvPr id="170" name="Oval 169"/>
              <p:cNvSpPr/>
              <p:nvPr/>
            </p:nvSpPr>
            <p:spPr bwMode="auto">
              <a:xfrm>
                <a:off x="2113359" y="4888242"/>
                <a:ext cx="136539" cy="136529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1000">
                  <a:latin typeface="Arial" charset="0"/>
                </a:endParaRPr>
              </a:p>
            </p:txBody>
          </p:sp>
          <p:sp>
            <p:nvSpPr>
              <p:cNvPr id="171" name="Oval 170"/>
              <p:cNvSpPr/>
              <p:nvPr/>
            </p:nvSpPr>
            <p:spPr bwMode="auto">
              <a:xfrm>
                <a:off x="2175278" y="4926343"/>
                <a:ext cx="136539" cy="136529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1000">
                  <a:latin typeface="Arial" charset="0"/>
                </a:endParaRPr>
              </a:p>
            </p:txBody>
          </p:sp>
          <p:sp>
            <p:nvSpPr>
              <p:cNvPr id="172" name="Oval 171"/>
              <p:cNvSpPr/>
              <p:nvPr/>
            </p:nvSpPr>
            <p:spPr bwMode="auto">
              <a:xfrm>
                <a:off x="2230846" y="4893005"/>
                <a:ext cx="138128" cy="136529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1000">
                  <a:latin typeface="Arial" charset="0"/>
                </a:endParaRPr>
              </a:p>
            </p:txBody>
          </p:sp>
          <p:sp>
            <p:nvSpPr>
              <p:cNvPr id="173" name="Oval 172"/>
              <p:cNvSpPr/>
              <p:nvPr/>
            </p:nvSpPr>
            <p:spPr bwMode="auto">
              <a:xfrm>
                <a:off x="2295941" y="4723138"/>
                <a:ext cx="136539" cy="13811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1000">
                  <a:latin typeface="Arial" charset="0"/>
                </a:endParaRPr>
              </a:p>
            </p:txBody>
          </p:sp>
          <p:sp>
            <p:nvSpPr>
              <p:cNvPr id="174" name="Oval 173"/>
              <p:cNvSpPr/>
              <p:nvPr/>
            </p:nvSpPr>
            <p:spPr bwMode="auto">
              <a:xfrm>
                <a:off x="2359448" y="4812040"/>
                <a:ext cx="136539" cy="136529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1000">
                  <a:latin typeface="Arial" charset="0"/>
                </a:endParaRPr>
              </a:p>
            </p:txBody>
          </p:sp>
          <p:sp>
            <p:nvSpPr>
              <p:cNvPr id="175" name="Oval 174"/>
              <p:cNvSpPr/>
              <p:nvPr/>
            </p:nvSpPr>
            <p:spPr bwMode="auto">
              <a:xfrm>
                <a:off x="2418191" y="4788228"/>
                <a:ext cx="136539" cy="138116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1000">
                  <a:latin typeface="Arial" charset="0"/>
                </a:endParaRPr>
              </a:p>
            </p:txBody>
          </p:sp>
          <p:sp>
            <p:nvSpPr>
              <p:cNvPr id="176" name="Oval 175"/>
              <p:cNvSpPr/>
              <p:nvPr/>
            </p:nvSpPr>
            <p:spPr bwMode="auto">
              <a:xfrm>
                <a:off x="2481697" y="4704087"/>
                <a:ext cx="138128" cy="13811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1000">
                  <a:latin typeface="Arial" charset="0"/>
                </a:endParaRPr>
              </a:p>
            </p:txBody>
          </p:sp>
          <p:sp>
            <p:nvSpPr>
              <p:cNvPr id="177" name="Oval 176"/>
              <p:cNvSpPr/>
              <p:nvPr/>
            </p:nvSpPr>
            <p:spPr bwMode="auto">
              <a:xfrm>
                <a:off x="2535678" y="4483420"/>
                <a:ext cx="136539" cy="136529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1000">
                  <a:latin typeface="Arial" charset="0"/>
                </a:endParaRPr>
              </a:p>
            </p:txBody>
          </p:sp>
          <p:sp>
            <p:nvSpPr>
              <p:cNvPr id="178" name="Oval 177"/>
              <p:cNvSpPr/>
              <p:nvPr/>
            </p:nvSpPr>
            <p:spPr bwMode="auto">
              <a:xfrm>
                <a:off x="2596009" y="4596135"/>
                <a:ext cx="138128" cy="136529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1000">
                  <a:latin typeface="Arial" charset="0"/>
                </a:endParaRPr>
              </a:p>
            </p:txBody>
          </p:sp>
          <p:sp>
            <p:nvSpPr>
              <p:cNvPr id="179" name="Oval 178"/>
              <p:cNvSpPr/>
              <p:nvPr/>
            </p:nvSpPr>
            <p:spPr bwMode="auto">
              <a:xfrm>
                <a:off x="2659516" y="4618360"/>
                <a:ext cx="138128" cy="13811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1000">
                  <a:latin typeface="Arial" charset="0"/>
                </a:endParaRPr>
              </a:p>
            </p:txBody>
          </p:sp>
          <p:sp>
            <p:nvSpPr>
              <p:cNvPr id="180" name="Oval 179"/>
              <p:cNvSpPr/>
              <p:nvPr/>
            </p:nvSpPr>
            <p:spPr bwMode="auto">
              <a:xfrm>
                <a:off x="2716672" y="4397692"/>
                <a:ext cx="138128" cy="136529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1000">
                  <a:latin typeface="Arial" charset="0"/>
                </a:endParaRPr>
              </a:p>
            </p:txBody>
          </p:sp>
          <p:sp>
            <p:nvSpPr>
              <p:cNvPr id="181" name="Oval 180"/>
              <p:cNvSpPr/>
              <p:nvPr/>
            </p:nvSpPr>
            <p:spPr bwMode="auto">
              <a:xfrm>
                <a:off x="2778592" y="4459606"/>
                <a:ext cx="138127" cy="136529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1000">
                  <a:latin typeface="Arial" charset="0"/>
                </a:endParaRPr>
              </a:p>
            </p:txBody>
          </p:sp>
          <p:sp>
            <p:nvSpPr>
              <p:cNvPr id="182" name="Oval 181"/>
              <p:cNvSpPr/>
              <p:nvPr/>
            </p:nvSpPr>
            <p:spPr bwMode="auto">
              <a:xfrm>
                <a:off x="2835748" y="4427855"/>
                <a:ext cx="138127" cy="136529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1000">
                  <a:latin typeface="Arial" charset="0"/>
                </a:endParaRPr>
              </a:p>
            </p:txBody>
          </p:sp>
          <p:sp>
            <p:nvSpPr>
              <p:cNvPr id="183" name="Oval 182"/>
              <p:cNvSpPr/>
              <p:nvPr/>
            </p:nvSpPr>
            <p:spPr bwMode="auto">
              <a:xfrm>
                <a:off x="2899254" y="4464369"/>
                <a:ext cx="138127" cy="136529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1000">
                  <a:latin typeface="Arial" charset="0"/>
                </a:endParaRPr>
              </a:p>
            </p:txBody>
          </p:sp>
          <p:sp>
            <p:nvSpPr>
              <p:cNvPr id="184" name="Oval 183"/>
              <p:cNvSpPr/>
              <p:nvPr/>
            </p:nvSpPr>
            <p:spPr bwMode="auto">
              <a:xfrm>
                <a:off x="3019917" y="4013507"/>
                <a:ext cx="138127" cy="136529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1000">
                  <a:latin typeface="Arial" charset="0"/>
                </a:endParaRPr>
              </a:p>
            </p:txBody>
          </p:sp>
          <p:sp>
            <p:nvSpPr>
              <p:cNvPr id="185" name="Oval 184"/>
              <p:cNvSpPr/>
              <p:nvPr/>
            </p:nvSpPr>
            <p:spPr bwMode="auto">
              <a:xfrm>
                <a:off x="2959586" y="4186549"/>
                <a:ext cx="136539" cy="136529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1000">
                  <a:latin typeface="Arial" charset="0"/>
                </a:endParaRPr>
              </a:p>
            </p:txBody>
          </p:sp>
          <p:sp>
            <p:nvSpPr>
              <p:cNvPr id="186" name="Oval 185"/>
              <p:cNvSpPr/>
              <p:nvPr/>
            </p:nvSpPr>
            <p:spPr bwMode="auto">
              <a:xfrm>
                <a:off x="3080248" y="3686474"/>
                <a:ext cx="136539" cy="136529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1000">
                  <a:latin typeface="Arial" charset="0"/>
                </a:endParaRPr>
              </a:p>
            </p:txBody>
          </p:sp>
          <p:sp>
            <p:nvSpPr>
              <p:cNvPr id="187" name="Oval 186"/>
              <p:cNvSpPr/>
              <p:nvPr/>
            </p:nvSpPr>
            <p:spPr bwMode="auto">
              <a:xfrm>
                <a:off x="3142167" y="3207036"/>
                <a:ext cx="136539" cy="136529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1000">
                  <a:latin typeface="Arial" charset="0"/>
                </a:endParaRPr>
              </a:p>
            </p:txBody>
          </p:sp>
          <p:sp>
            <p:nvSpPr>
              <p:cNvPr id="188" name="Oval 187"/>
              <p:cNvSpPr/>
              <p:nvPr/>
            </p:nvSpPr>
            <p:spPr bwMode="auto">
              <a:xfrm>
                <a:off x="3202498" y="2472004"/>
                <a:ext cx="138128" cy="136529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1000">
                  <a:latin typeface="Arial" charset="0"/>
                </a:endParaRPr>
              </a:p>
            </p:txBody>
          </p:sp>
          <p:sp>
            <p:nvSpPr>
              <p:cNvPr id="189" name="Oval 188"/>
              <p:cNvSpPr/>
              <p:nvPr/>
            </p:nvSpPr>
            <p:spPr bwMode="auto">
              <a:xfrm>
                <a:off x="3264418" y="2630758"/>
                <a:ext cx="136539" cy="136529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1000">
                  <a:latin typeface="Arial" charset="0"/>
                </a:endParaRPr>
              </a:p>
            </p:txBody>
          </p:sp>
          <p:sp>
            <p:nvSpPr>
              <p:cNvPr id="190" name="Oval 189"/>
              <p:cNvSpPr/>
              <p:nvPr/>
            </p:nvSpPr>
            <p:spPr bwMode="auto">
              <a:xfrm>
                <a:off x="3323161" y="2202122"/>
                <a:ext cx="138128" cy="136529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1000">
                  <a:latin typeface="Arial" charset="0"/>
                </a:endParaRPr>
              </a:p>
            </p:txBody>
          </p:sp>
          <p:sp>
            <p:nvSpPr>
              <p:cNvPr id="191" name="Oval 190"/>
              <p:cNvSpPr/>
              <p:nvPr/>
            </p:nvSpPr>
            <p:spPr bwMode="auto">
              <a:xfrm>
                <a:off x="3385081" y="2427553"/>
                <a:ext cx="136539" cy="136529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1000">
                  <a:latin typeface="Arial" charset="0"/>
                </a:endParaRPr>
              </a:p>
            </p:txBody>
          </p:sp>
          <p:sp>
            <p:nvSpPr>
              <p:cNvPr id="192" name="Oval 191"/>
              <p:cNvSpPr/>
              <p:nvPr/>
            </p:nvSpPr>
            <p:spPr bwMode="auto">
              <a:xfrm>
                <a:off x="3445412" y="1624256"/>
                <a:ext cx="136539" cy="13811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1000">
                  <a:latin typeface="Arial" charset="0"/>
                </a:endParaRPr>
              </a:p>
            </p:txBody>
          </p:sp>
          <p:sp>
            <p:nvSpPr>
              <p:cNvPr id="193" name="Oval 192"/>
              <p:cNvSpPr/>
              <p:nvPr/>
            </p:nvSpPr>
            <p:spPr bwMode="auto">
              <a:xfrm>
                <a:off x="3504155" y="1151169"/>
                <a:ext cx="136539" cy="136529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1000">
                  <a:latin typeface="Arial" charset="0"/>
                </a:endParaRPr>
              </a:p>
            </p:txBody>
          </p:sp>
          <p:sp>
            <p:nvSpPr>
              <p:cNvPr id="194" name="Oval 193"/>
              <p:cNvSpPr/>
              <p:nvPr/>
            </p:nvSpPr>
            <p:spPr bwMode="auto">
              <a:xfrm>
                <a:off x="3562899" y="2303724"/>
                <a:ext cx="136539" cy="13811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1000">
                  <a:latin typeface="Arial" charset="0"/>
                </a:endParaRPr>
              </a:p>
            </p:txBody>
          </p:sp>
          <p:sp>
            <p:nvSpPr>
              <p:cNvPr id="195" name="Oval 194"/>
              <p:cNvSpPr/>
              <p:nvPr/>
            </p:nvSpPr>
            <p:spPr bwMode="auto">
              <a:xfrm>
                <a:off x="3624818" y="2568844"/>
                <a:ext cx="136539" cy="136529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1000">
                  <a:latin typeface="Arial" charset="0"/>
                </a:endParaRPr>
              </a:p>
            </p:txBody>
          </p:sp>
          <p:sp>
            <p:nvSpPr>
              <p:cNvPr id="196" name="Oval 195"/>
              <p:cNvSpPr/>
              <p:nvPr/>
            </p:nvSpPr>
            <p:spPr bwMode="auto">
              <a:xfrm>
                <a:off x="3685149" y="2599007"/>
                <a:ext cx="138128" cy="136529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1000">
                  <a:latin typeface="Arial" charset="0"/>
                </a:endParaRPr>
              </a:p>
            </p:txBody>
          </p:sp>
          <p:sp>
            <p:nvSpPr>
              <p:cNvPr id="197" name="Oval 196"/>
              <p:cNvSpPr/>
              <p:nvPr/>
            </p:nvSpPr>
            <p:spPr bwMode="auto">
              <a:xfrm>
                <a:off x="3745481" y="2926041"/>
                <a:ext cx="138128" cy="136529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1000">
                  <a:latin typeface="Arial" charset="0"/>
                </a:endParaRPr>
              </a:p>
            </p:txBody>
          </p:sp>
          <p:sp>
            <p:nvSpPr>
              <p:cNvPr id="198" name="Oval 197"/>
              <p:cNvSpPr/>
              <p:nvPr/>
            </p:nvSpPr>
            <p:spPr bwMode="auto">
              <a:xfrm>
                <a:off x="3805812" y="2803800"/>
                <a:ext cx="136539" cy="136529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1000">
                  <a:latin typeface="Arial" charset="0"/>
                </a:endParaRPr>
              </a:p>
            </p:txBody>
          </p:sp>
          <p:sp>
            <p:nvSpPr>
              <p:cNvPr id="199" name="Oval 198"/>
              <p:cNvSpPr/>
              <p:nvPr/>
            </p:nvSpPr>
            <p:spPr bwMode="auto">
              <a:xfrm>
                <a:off x="3864556" y="3108608"/>
                <a:ext cx="138127" cy="136529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1000">
                  <a:latin typeface="Arial" charset="0"/>
                </a:endParaRPr>
              </a:p>
            </p:txBody>
          </p:sp>
          <p:sp>
            <p:nvSpPr>
              <p:cNvPr id="200" name="Oval 199"/>
              <p:cNvSpPr/>
              <p:nvPr/>
            </p:nvSpPr>
            <p:spPr bwMode="auto">
              <a:xfrm>
                <a:off x="3926475" y="2989542"/>
                <a:ext cx="138128" cy="13811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1000">
                  <a:latin typeface="Arial" charset="0"/>
                </a:endParaRPr>
              </a:p>
            </p:txBody>
          </p:sp>
          <p:sp>
            <p:nvSpPr>
              <p:cNvPr id="201" name="Oval 200"/>
              <p:cNvSpPr/>
              <p:nvPr/>
            </p:nvSpPr>
            <p:spPr bwMode="auto">
              <a:xfrm>
                <a:off x="3983631" y="2803800"/>
                <a:ext cx="138128" cy="136529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1000">
                  <a:latin typeface="Arial" charset="0"/>
                </a:endParaRPr>
              </a:p>
            </p:txBody>
          </p:sp>
          <p:sp>
            <p:nvSpPr>
              <p:cNvPr id="202" name="Oval 201"/>
              <p:cNvSpPr/>
              <p:nvPr/>
            </p:nvSpPr>
            <p:spPr bwMode="auto">
              <a:xfrm>
                <a:off x="4048725" y="2779987"/>
                <a:ext cx="136539" cy="136529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1000">
                  <a:latin typeface="Arial" charset="0"/>
                </a:endParaRPr>
              </a:p>
            </p:txBody>
          </p:sp>
          <p:sp>
            <p:nvSpPr>
              <p:cNvPr id="203" name="Oval 202"/>
              <p:cNvSpPr/>
              <p:nvPr/>
            </p:nvSpPr>
            <p:spPr bwMode="auto">
              <a:xfrm>
                <a:off x="4121531" y="2806976"/>
                <a:ext cx="136539" cy="136529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1000">
                  <a:latin typeface="Arial" charset="0"/>
                </a:endParaRPr>
              </a:p>
            </p:txBody>
          </p:sp>
          <p:sp>
            <p:nvSpPr>
              <p:cNvPr id="204" name="Oval 203"/>
              <p:cNvSpPr/>
              <p:nvPr/>
            </p:nvSpPr>
            <p:spPr bwMode="auto">
              <a:xfrm>
                <a:off x="4169388" y="2100519"/>
                <a:ext cx="138127" cy="136529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1000">
                  <a:latin typeface="Arial" charset="0"/>
                </a:endParaRPr>
              </a:p>
            </p:txBody>
          </p:sp>
          <p:sp>
            <p:nvSpPr>
              <p:cNvPr id="205" name="Oval 204"/>
              <p:cNvSpPr/>
              <p:nvPr/>
            </p:nvSpPr>
            <p:spPr bwMode="auto">
              <a:xfrm>
                <a:off x="4231307" y="2343413"/>
                <a:ext cx="136539" cy="136529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1000">
                  <a:latin typeface="Arial" charset="0"/>
                </a:endParaRPr>
              </a:p>
            </p:txBody>
          </p:sp>
          <p:sp>
            <p:nvSpPr>
              <p:cNvPr id="206" name="Oval 205"/>
              <p:cNvSpPr/>
              <p:nvPr/>
            </p:nvSpPr>
            <p:spPr bwMode="auto">
              <a:xfrm>
                <a:off x="4290051" y="2005266"/>
                <a:ext cx="136539" cy="136529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1000">
                  <a:latin typeface="Arial" charset="0"/>
                </a:endParaRPr>
              </a:p>
            </p:txBody>
          </p:sp>
          <p:sp>
            <p:nvSpPr>
              <p:cNvPr id="207" name="Oval 206"/>
              <p:cNvSpPr/>
              <p:nvPr/>
            </p:nvSpPr>
            <p:spPr bwMode="auto">
              <a:xfrm>
                <a:off x="4351969" y="2089407"/>
                <a:ext cx="136539" cy="136529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1000">
                  <a:latin typeface="Arial" charset="0"/>
                </a:endParaRPr>
              </a:p>
            </p:txBody>
          </p:sp>
          <p:sp>
            <p:nvSpPr>
              <p:cNvPr id="208" name="Oval 207"/>
              <p:cNvSpPr/>
              <p:nvPr/>
            </p:nvSpPr>
            <p:spPr bwMode="auto">
              <a:xfrm>
                <a:off x="4410714" y="2116394"/>
                <a:ext cx="138127" cy="136529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1000">
                  <a:latin typeface="Arial" charset="0"/>
                </a:endParaRPr>
              </a:p>
            </p:txBody>
          </p:sp>
          <p:sp>
            <p:nvSpPr>
              <p:cNvPr id="209" name="Oval 208"/>
              <p:cNvSpPr/>
              <p:nvPr/>
            </p:nvSpPr>
            <p:spPr bwMode="auto">
              <a:xfrm>
                <a:off x="4471045" y="2017967"/>
                <a:ext cx="136539" cy="13811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1000">
                  <a:latin typeface="Arial" charset="0"/>
                </a:endParaRPr>
              </a:p>
            </p:txBody>
          </p:sp>
          <p:sp>
            <p:nvSpPr>
              <p:cNvPr id="210" name="Oval 209"/>
              <p:cNvSpPr/>
              <p:nvPr/>
            </p:nvSpPr>
            <p:spPr bwMode="auto">
              <a:xfrm>
                <a:off x="4529788" y="2068768"/>
                <a:ext cx="136539" cy="13811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1000">
                  <a:latin typeface="Arial" charset="0"/>
                </a:endParaRPr>
              </a:p>
            </p:txBody>
          </p:sp>
          <p:sp>
            <p:nvSpPr>
              <p:cNvPr id="211" name="Oval 210"/>
              <p:cNvSpPr/>
              <p:nvPr/>
            </p:nvSpPr>
            <p:spPr bwMode="auto">
              <a:xfrm>
                <a:off x="4591708" y="1870326"/>
                <a:ext cx="136539" cy="136529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1000">
                  <a:latin typeface="Arial" charset="0"/>
                </a:endParaRPr>
              </a:p>
            </p:txBody>
          </p:sp>
          <p:sp>
            <p:nvSpPr>
              <p:cNvPr id="212" name="Oval 211"/>
              <p:cNvSpPr/>
              <p:nvPr/>
            </p:nvSpPr>
            <p:spPr bwMode="auto">
              <a:xfrm>
                <a:off x="4652039" y="1794124"/>
                <a:ext cx="138127" cy="138116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1000">
                  <a:latin typeface="Arial" charset="0"/>
                </a:endParaRPr>
              </a:p>
            </p:txBody>
          </p:sp>
          <p:sp>
            <p:nvSpPr>
              <p:cNvPr id="213" name="Oval 212"/>
              <p:cNvSpPr/>
              <p:nvPr/>
            </p:nvSpPr>
            <p:spPr bwMode="auto">
              <a:xfrm>
                <a:off x="4712370" y="1327387"/>
                <a:ext cx="138127" cy="138116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1000">
                  <a:latin typeface="Arial" charset="0"/>
                </a:endParaRPr>
              </a:p>
            </p:txBody>
          </p:sp>
          <p:sp>
            <p:nvSpPr>
              <p:cNvPr id="214" name="Oval 213"/>
              <p:cNvSpPr/>
              <p:nvPr/>
            </p:nvSpPr>
            <p:spPr bwMode="auto">
              <a:xfrm>
                <a:off x="4772702" y="2100519"/>
                <a:ext cx="136539" cy="136529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1000">
                  <a:latin typeface="Arial" charset="0"/>
                </a:endParaRPr>
              </a:p>
            </p:txBody>
          </p:sp>
          <p:sp>
            <p:nvSpPr>
              <p:cNvPr id="215" name="Oval 214"/>
              <p:cNvSpPr/>
              <p:nvPr/>
            </p:nvSpPr>
            <p:spPr bwMode="auto">
              <a:xfrm>
                <a:off x="4836208" y="1475028"/>
                <a:ext cx="136539" cy="136529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1000">
                  <a:latin typeface="Arial" charset="0"/>
                </a:endParaRPr>
              </a:p>
            </p:txBody>
          </p:sp>
          <p:sp>
            <p:nvSpPr>
              <p:cNvPr id="216" name="Oval 215"/>
              <p:cNvSpPr/>
              <p:nvPr/>
            </p:nvSpPr>
            <p:spPr bwMode="auto">
              <a:xfrm>
                <a:off x="4894952" y="1706809"/>
                <a:ext cx="138128" cy="13811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1000">
                  <a:latin typeface="Arial" charset="0"/>
                </a:endParaRPr>
              </a:p>
            </p:txBody>
          </p:sp>
          <p:sp>
            <p:nvSpPr>
              <p:cNvPr id="217" name="Oval 216"/>
              <p:cNvSpPr/>
              <p:nvPr/>
            </p:nvSpPr>
            <p:spPr bwMode="auto">
              <a:xfrm>
                <a:off x="4952108" y="1552818"/>
                <a:ext cx="138128" cy="136529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1000">
                  <a:latin typeface="Arial" charset="0"/>
                </a:endParaRPr>
              </a:p>
            </p:txBody>
          </p:sp>
          <p:sp>
            <p:nvSpPr>
              <p:cNvPr id="218" name="Oval 217"/>
              <p:cNvSpPr/>
              <p:nvPr/>
            </p:nvSpPr>
            <p:spPr bwMode="auto">
              <a:xfrm>
                <a:off x="5018790" y="1614731"/>
                <a:ext cx="136539" cy="136529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1000">
                  <a:latin typeface="Arial" charset="0"/>
                </a:endParaRPr>
              </a:p>
            </p:txBody>
          </p:sp>
          <p:sp>
            <p:nvSpPr>
              <p:cNvPr id="219" name="Oval 218"/>
              <p:cNvSpPr/>
              <p:nvPr/>
            </p:nvSpPr>
            <p:spPr bwMode="auto">
              <a:xfrm>
                <a:off x="5068008" y="1557580"/>
                <a:ext cx="138127" cy="136529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1000">
                  <a:latin typeface="Arial" charset="0"/>
                </a:endParaRPr>
              </a:p>
            </p:txBody>
          </p:sp>
          <p:sp>
            <p:nvSpPr>
              <p:cNvPr id="220" name="Oval 219"/>
              <p:cNvSpPr/>
              <p:nvPr/>
            </p:nvSpPr>
            <p:spPr bwMode="auto">
              <a:xfrm>
                <a:off x="5137865" y="1770310"/>
                <a:ext cx="136539" cy="136529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1000">
                  <a:latin typeface="Arial" charset="0"/>
                </a:endParaRPr>
              </a:p>
            </p:txBody>
          </p:sp>
          <p:sp>
            <p:nvSpPr>
              <p:cNvPr id="221" name="Oval 220"/>
              <p:cNvSpPr/>
              <p:nvPr/>
            </p:nvSpPr>
            <p:spPr bwMode="auto">
              <a:xfrm>
                <a:off x="5196608" y="1460740"/>
                <a:ext cx="136539" cy="136529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1000">
                  <a:latin typeface="Arial" charset="0"/>
                </a:endParaRPr>
              </a:p>
            </p:txBody>
          </p:sp>
          <p:sp>
            <p:nvSpPr>
              <p:cNvPr id="222" name="Oval 221"/>
              <p:cNvSpPr/>
              <p:nvPr/>
            </p:nvSpPr>
            <p:spPr bwMode="auto">
              <a:xfrm>
                <a:off x="5255353" y="2014792"/>
                <a:ext cx="138127" cy="136529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1000">
                  <a:latin typeface="Arial" charset="0"/>
                </a:endParaRPr>
              </a:p>
            </p:txBody>
          </p:sp>
          <p:sp>
            <p:nvSpPr>
              <p:cNvPr id="223" name="Oval 222"/>
              <p:cNvSpPr/>
              <p:nvPr/>
            </p:nvSpPr>
            <p:spPr bwMode="auto">
              <a:xfrm>
                <a:off x="5317271" y="1373425"/>
                <a:ext cx="136539" cy="136529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1000">
                  <a:latin typeface="Arial" charset="0"/>
                </a:endParaRPr>
              </a:p>
            </p:txBody>
          </p:sp>
          <p:sp>
            <p:nvSpPr>
              <p:cNvPr id="224" name="Oval 223"/>
              <p:cNvSpPr/>
              <p:nvPr/>
            </p:nvSpPr>
            <p:spPr bwMode="auto">
              <a:xfrm>
                <a:off x="5388717" y="1378188"/>
                <a:ext cx="136539" cy="136529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1000">
                  <a:latin typeface="Arial" charset="0"/>
                </a:endParaRPr>
              </a:p>
            </p:txBody>
          </p:sp>
        </p:grpSp>
        <p:grpSp>
          <p:nvGrpSpPr>
            <p:cNvPr id="71712" name="Group 24"/>
            <p:cNvGrpSpPr>
              <a:grpSpLocks/>
            </p:cNvGrpSpPr>
            <p:nvPr/>
          </p:nvGrpSpPr>
          <p:grpSpPr bwMode="auto">
            <a:xfrm>
              <a:off x="2259013" y="5407961"/>
              <a:ext cx="4860925" cy="438789"/>
              <a:chOff x="2258488" y="5407651"/>
              <a:chExt cx="4861449" cy="438777"/>
            </a:xfrm>
          </p:grpSpPr>
          <p:sp>
            <p:nvSpPr>
              <p:cNvPr id="71713" name="Rectangle 54"/>
              <p:cNvSpPr>
                <a:spLocks noChangeArrowheads="1"/>
              </p:cNvSpPr>
              <p:nvPr/>
            </p:nvSpPr>
            <p:spPr bwMode="auto">
              <a:xfrm>
                <a:off x="2258488" y="5453308"/>
                <a:ext cx="4861449" cy="3931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tx1"/>
                  </a:buClr>
                  <a:buFont typeface="Wingdings" panose="05000000000000000000" pitchFamily="2" charset="2"/>
                  <a:buChar char="§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lnSpc>
                    <a:spcPct val="105000"/>
                  </a:lnSpc>
                  <a:spcBef>
                    <a:spcPct val="50000"/>
                  </a:spcBef>
                  <a:buClr>
                    <a:schemeClr val="tx1"/>
                  </a:buClr>
                  <a:buFont typeface="Wingdings" panose="05000000000000000000" pitchFamily="2" charset="2"/>
                  <a:buChar char="§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tx1"/>
                  </a:buClr>
                  <a:buFont typeface="Wingdings" panose="05000000000000000000" pitchFamily="2" charset="2"/>
                  <a:buChar char="§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000" b="0"/>
                  <a:t>1940   1950   1960   1970   1980   1990   2000    2010</a:t>
                </a:r>
                <a:endParaRPr lang="en-US" altLang="en-US" sz="1000" b="0" baseline="-25000"/>
              </a:p>
            </p:txBody>
          </p:sp>
          <p:cxnSp>
            <p:nvCxnSpPr>
              <p:cNvPr id="71714" name="Straight Connector 227"/>
              <p:cNvCxnSpPr>
                <a:cxnSpLocks noChangeShapeType="1"/>
              </p:cNvCxnSpPr>
              <p:nvPr/>
            </p:nvCxnSpPr>
            <p:spPr bwMode="auto">
              <a:xfrm>
                <a:off x="2586045" y="5410780"/>
                <a:ext cx="0" cy="95250"/>
              </a:xfrm>
              <a:prstGeom prst="line">
                <a:avLst/>
              </a:prstGeom>
              <a:noFill/>
              <a:ln w="1905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1715" name="Straight Connector 228"/>
              <p:cNvCxnSpPr>
                <a:cxnSpLocks noChangeShapeType="1"/>
              </p:cNvCxnSpPr>
              <p:nvPr/>
            </p:nvCxnSpPr>
            <p:spPr bwMode="auto">
              <a:xfrm>
                <a:off x="3181989" y="5410032"/>
                <a:ext cx="0" cy="95250"/>
              </a:xfrm>
              <a:prstGeom prst="line">
                <a:avLst/>
              </a:prstGeom>
              <a:noFill/>
              <a:ln w="1905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1716" name="Straight Connector 230"/>
              <p:cNvCxnSpPr>
                <a:cxnSpLocks noChangeShapeType="1"/>
              </p:cNvCxnSpPr>
              <p:nvPr/>
            </p:nvCxnSpPr>
            <p:spPr bwMode="auto">
              <a:xfrm>
                <a:off x="3775552" y="5410042"/>
                <a:ext cx="0" cy="95250"/>
              </a:xfrm>
              <a:prstGeom prst="line">
                <a:avLst/>
              </a:prstGeom>
              <a:noFill/>
              <a:ln w="1905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1717" name="Straight Connector 233"/>
              <p:cNvCxnSpPr>
                <a:cxnSpLocks noChangeShapeType="1"/>
              </p:cNvCxnSpPr>
              <p:nvPr/>
            </p:nvCxnSpPr>
            <p:spPr bwMode="auto">
              <a:xfrm>
                <a:off x="4371315" y="5408415"/>
                <a:ext cx="0" cy="95250"/>
              </a:xfrm>
              <a:prstGeom prst="line">
                <a:avLst/>
              </a:prstGeom>
              <a:noFill/>
              <a:ln w="1905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1718" name="Straight Connector 234"/>
              <p:cNvCxnSpPr>
                <a:cxnSpLocks noChangeShapeType="1"/>
              </p:cNvCxnSpPr>
              <p:nvPr/>
            </p:nvCxnSpPr>
            <p:spPr bwMode="auto">
              <a:xfrm>
                <a:off x="4967259" y="5410048"/>
                <a:ext cx="0" cy="95250"/>
              </a:xfrm>
              <a:prstGeom prst="line">
                <a:avLst/>
              </a:prstGeom>
              <a:noFill/>
              <a:ln w="1905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1719" name="Straight Connector 235"/>
              <p:cNvCxnSpPr>
                <a:cxnSpLocks noChangeShapeType="1"/>
              </p:cNvCxnSpPr>
              <p:nvPr/>
            </p:nvCxnSpPr>
            <p:spPr bwMode="auto">
              <a:xfrm>
                <a:off x="5564756" y="5408399"/>
                <a:ext cx="0" cy="95250"/>
              </a:xfrm>
              <a:prstGeom prst="line">
                <a:avLst/>
              </a:prstGeom>
              <a:noFill/>
              <a:ln w="1905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1720" name="Straight Connector 236"/>
              <p:cNvCxnSpPr>
                <a:cxnSpLocks noChangeShapeType="1"/>
              </p:cNvCxnSpPr>
              <p:nvPr/>
            </p:nvCxnSpPr>
            <p:spPr bwMode="auto">
              <a:xfrm>
                <a:off x="6160700" y="5407651"/>
                <a:ext cx="0" cy="95250"/>
              </a:xfrm>
              <a:prstGeom prst="line">
                <a:avLst/>
              </a:prstGeom>
              <a:noFill/>
              <a:ln w="1905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1721" name="Straight Connector 237"/>
              <p:cNvCxnSpPr>
                <a:cxnSpLocks noChangeShapeType="1"/>
              </p:cNvCxnSpPr>
              <p:nvPr/>
            </p:nvCxnSpPr>
            <p:spPr bwMode="auto">
              <a:xfrm>
                <a:off x="6753000" y="5407661"/>
                <a:ext cx="0" cy="95250"/>
              </a:xfrm>
              <a:prstGeom prst="line">
                <a:avLst/>
              </a:prstGeom>
              <a:noFill/>
              <a:ln w="1905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71722" name="Line 55"/>
              <p:cNvSpPr>
                <a:spLocks noChangeShapeType="1"/>
              </p:cNvSpPr>
              <p:nvPr/>
            </p:nvSpPr>
            <p:spPr bwMode="auto">
              <a:xfrm flipV="1">
                <a:off x="2270225" y="5410011"/>
                <a:ext cx="4801117" cy="0"/>
              </a:xfrm>
              <a:prstGeom prst="line">
                <a:avLst/>
              </a:prstGeom>
              <a:noFill/>
              <a:ln w="222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sz="1000"/>
              </a:p>
            </p:txBody>
          </p:sp>
        </p:grpSp>
      </p:grpSp>
      <p:sp>
        <p:nvSpPr>
          <p:cNvPr id="108" name="Rectangle 64"/>
          <p:cNvSpPr>
            <a:spLocks noChangeArrowheads="1"/>
          </p:cNvSpPr>
          <p:nvPr/>
        </p:nvSpPr>
        <p:spPr bwMode="auto">
          <a:xfrm>
            <a:off x="4232258" y="1732840"/>
            <a:ext cx="281652" cy="2708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1000" b="0" dirty="0" smtClean="0"/>
              <a:t>10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endParaRPr lang="en-US" altLang="en-US" sz="1000" b="0" dirty="0" smtClean="0"/>
          </a:p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endParaRPr lang="en-US" altLang="en-US" sz="1000" b="0" dirty="0" smtClean="0"/>
          </a:p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endParaRPr lang="en-US" altLang="en-US" sz="1000" b="0" dirty="0" smtClean="0"/>
          </a:p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1000" b="0" dirty="0"/>
              <a:t>8</a:t>
            </a:r>
            <a:endParaRPr lang="en-US" altLang="en-US" sz="1000" b="0" dirty="0" smtClean="0"/>
          </a:p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endParaRPr lang="en-US" altLang="en-US" sz="1000" b="0" dirty="0" smtClean="0"/>
          </a:p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endParaRPr lang="en-US" altLang="en-US" sz="1000" b="0" dirty="0" smtClean="0"/>
          </a:p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endParaRPr lang="en-US" altLang="en-US" sz="1000" b="0" dirty="0" smtClean="0"/>
          </a:p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1000" b="0" dirty="0" smtClean="0"/>
              <a:t>6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endParaRPr lang="en-US" altLang="en-US" sz="1000" b="0" dirty="0" smtClean="0"/>
          </a:p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endParaRPr lang="en-US" altLang="en-US" sz="1000" b="0" dirty="0" smtClean="0"/>
          </a:p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endParaRPr lang="en-US" altLang="en-US" sz="1000" b="0" dirty="0" smtClean="0"/>
          </a:p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1000" b="0" dirty="0" smtClean="0"/>
              <a:t>4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endParaRPr lang="en-US" altLang="en-US" sz="1000" b="0" dirty="0"/>
          </a:p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endParaRPr lang="en-US" altLang="en-US" sz="1000" b="0" dirty="0" smtClean="0"/>
          </a:p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1000" b="0" dirty="0"/>
              <a:t>2</a:t>
            </a:r>
            <a:endParaRPr lang="en-US" altLang="en-US" sz="1000" b="0" dirty="0" smtClean="0"/>
          </a:p>
        </p:txBody>
      </p:sp>
      <p:grpSp>
        <p:nvGrpSpPr>
          <p:cNvPr id="71689" name="Group 2"/>
          <p:cNvGrpSpPr>
            <a:grpSpLocks/>
          </p:cNvGrpSpPr>
          <p:nvPr/>
        </p:nvGrpSpPr>
        <p:grpSpPr bwMode="auto">
          <a:xfrm>
            <a:off x="4168389" y="1642362"/>
            <a:ext cx="92139" cy="2805821"/>
            <a:chOff x="7705795" y="1872761"/>
            <a:chExt cx="139700" cy="4480675"/>
          </a:xfrm>
        </p:grpSpPr>
        <p:cxnSp>
          <p:nvCxnSpPr>
            <p:cNvPr id="71703" name="Straight Connector 127"/>
            <p:cNvCxnSpPr>
              <a:cxnSpLocks noChangeShapeType="1"/>
            </p:cNvCxnSpPr>
            <p:nvPr/>
          </p:nvCxnSpPr>
          <p:spPr bwMode="auto">
            <a:xfrm rot="5400000">
              <a:off x="7774058" y="3080082"/>
              <a:ext cx="0" cy="136525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1704" name="Straight Connector 132"/>
            <p:cNvCxnSpPr>
              <a:cxnSpLocks noChangeShapeType="1"/>
            </p:cNvCxnSpPr>
            <p:nvPr/>
          </p:nvCxnSpPr>
          <p:spPr bwMode="auto">
            <a:xfrm rot="5400000">
              <a:off x="7777233" y="4971648"/>
              <a:ext cx="0" cy="136525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1705" name="Straight Connector 134"/>
            <p:cNvCxnSpPr>
              <a:cxnSpLocks noChangeShapeType="1"/>
            </p:cNvCxnSpPr>
            <p:nvPr/>
          </p:nvCxnSpPr>
          <p:spPr bwMode="auto">
            <a:xfrm rot="5400000">
              <a:off x="7774851" y="4026237"/>
              <a:ext cx="0" cy="138112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1706" name="Straight Connector 136"/>
            <p:cNvCxnSpPr>
              <a:cxnSpLocks noChangeShapeType="1"/>
            </p:cNvCxnSpPr>
            <p:nvPr/>
          </p:nvCxnSpPr>
          <p:spPr bwMode="auto">
            <a:xfrm rot="5400000">
              <a:off x="7775645" y="2134722"/>
              <a:ext cx="0" cy="136525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1707" name="Straight Connector 137"/>
            <p:cNvCxnSpPr>
              <a:cxnSpLocks noChangeShapeType="1"/>
            </p:cNvCxnSpPr>
            <p:nvPr/>
          </p:nvCxnSpPr>
          <p:spPr bwMode="auto">
            <a:xfrm rot="5400000">
              <a:off x="7755007" y="5934402"/>
              <a:ext cx="0" cy="95250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1708" name="Line 47"/>
            <p:cNvSpPr>
              <a:spLocks noChangeShapeType="1"/>
            </p:cNvSpPr>
            <p:nvPr/>
          </p:nvSpPr>
          <p:spPr bwMode="auto">
            <a:xfrm>
              <a:off x="7708007" y="1872761"/>
              <a:ext cx="0" cy="4480675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 sz="1000"/>
            </a:p>
          </p:txBody>
        </p:sp>
      </p:grpSp>
      <p:sp>
        <p:nvSpPr>
          <p:cNvPr id="120" name="TextBox 119"/>
          <p:cNvSpPr txBox="1"/>
          <p:nvPr/>
        </p:nvSpPr>
        <p:spPr>
          <a:xfrm rot="5400000" flipH="1">
            <a:off x="3904487" y="3017613"/>
            <a:ext cx="133402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000" dirty="0">
                <a:latin typeface="+mj-lt"/>
              </a:rPr>
              <a:t>LR economic growth</a:t>
            </a:r>
          </a:p>
        </p:txBody>
      </p:sp>
      <p:grpSp>
        <p:nvGrpSpPr>
          <p:cNvPr id="71691" name="Group 3"/>
          <p:cNvGrpSpPr>
            <a:grpSpLocks/>
          </p:cNvGrpSpPr>
          <p:nvPr/>
        </p:nvGrpSpPr>
        <p:grpSpPr bwMode="auto">
          <a:xfrm flipH="1">
            <a:off x="924679" y="1647333"/>
            <a:ext cx="92139" cy="2805821"/>
            <a:chOff x="2260479" y="1492109"/>
            <a:chExt cx="139700" cy="4480675"/>
          </a:xfrm>
        </p:grpSpPr>
        <p:cxnSp>
          <p:nvCxnSpPr>
            <p:cNvPr id="71693" name="Straight Connector 126"/>
            <p:cNvCxnSpPr>
              <a:cxnSpLocks noChangeShapeType="1"/>
            </p:cNvCxnSpPr>
            <p:nvPr/>
          </p:nvCxnSpPr>
          <p:spPr bwMode="auto">
            <a:xfrm rot="5400000">
              <a:off x="2311279" y="2493821"/>
              <a:ext cx="0" cy="95250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1694" name="Straight Connector 127"/>
            <p:cNvCxnSpPr>
              <a:cxnSpLocks noChangeShapeType="1"/>
            </p:cNvCxnSpPr>
            <p:nvPr/>
          </p:nvCxnSpPr>
          <p:spPr bwMode="auto">
            <a:xfrm rot="5400000">
              <a:off x="2328742" y="2968483"/>
              <a:ext cx="0" cy="136525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1695" name="Straight Connector 128"/>
            <p:cNvCxnSpPr>
              <a:cxnSpLocks noChangeShapeType="1"/>
            </p:cNvCxnSpPr>
            <p:nvPr/>
          </p:nvCxnSpPr>
          <p:spPr bwMode="auto">
            <a:xfrm rot="5400000">
              <a:off x="2309691" y="1507984"/>
              <a:ext cx="0" cy="95250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1696" name="Straight Connector 132"/>
            <p:cNvCxnSpPr>
              <a:cxnSpLocks noChangeShapeType="1"/>
            </p:cNvCxnSpPr>
            <p:nvPr/>
          </p:nvCxnSpPr>
          <p:spPr bwMode="auto">
            <a:xfrm rot="5400000">
              <a:off x="2331917" y="4929046"/>
              <a:ext cx="0" cy="136525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1697" name="Straight Connector 133"/>
            <p:cNvCxnSpPr>
              <a:cxnSpLocks noChangeShapeType="1"/>
            </p:cNvCxnSpPr>
            <p:nvPr/>
          </p:nvCxnSpPr>
          <p:spPr bwMode="auto">
            <a:xfrm rot="5400000">
              <a:off x="2309691" y="4457559"/>
              <a:ext cx="0" cy="95250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1698" name="Straight Connector 134"/>
            <p:cNvCxnSpPr>
              <a:cxnSpLocks noChangeShapeType="1"/>
            </p:cNvCxnSpPr>
            <p:nvPr/>
          </p:nvCxnSpPr>
          <p:spPr bwMode="auto">
            <a:xfrm rot="5400000">
              <a:off x="2329535" y="3950353"/>
              <a:ext cx="0" cy="138112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1699" name="Straight Connector 135"/>
            <p:cNvCxnSpPr>
              <a:cxnSpLocks noChangeShapeType="1"/>
            </p:cNvCxnSpPr>
            <p:nvPr/>
          </p:nvCxnSpPr>
          <p:spPr bwMode="auto">
            <a:xfrm rot="5400000">
              <a:off x="2309691" y="3482834"/>
              <a:ext cx="0" cy="95250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1700" name="Straight Connector 136"/>
            <p:cNvCxnSpPr>
              <a:cxnSpLocks noChangeShapeType="1"/>
            </p:cNvCxnSpPr>
            <p:nvPr/>
          </p:nvCxnSpPr>
          <p:spPr bwMode="auto">
            <a:xfrm rot="5400000">
              <a:off x="2330329" y="1982646"/>
              <a:ext cx="0" cy="136525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1701" name="Straight Connector 137"/>
            <p:cNvCxnSpPr>
              <a:cxnSpLocks noChangeShapeType="1"/>
            </p:cNvCxnSpPr>
            <p:nvPr/>
          </p:nvCxnSpPr>
          <p:spPr bwMode="auto">
            <a:xfrm rot="5400000">
              <a:off x="2309691" y="5446571"/>
              <a:ext cx="0" cy="95250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1702" name="Line 47"/>
            <p:cNvSpPr>
              <a:spLocks noChangeShapeType="1"/>
            </p:cNvSpPr>
            <p:nvPr/>
          </p:nvSpPr>
          <p:spPr bwMode="auto">
            <a:xfrm>
              <a:off x="2262691" y="1492109"/>
              <a:ext cx="0" cy="4480675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 sz="1000"/>
            </a:p>
          </p:txBody>
        </p:sp>
      </p:grpSp>
      <p:sp>
        <p:nvSpPr>
          <p:cNvPr id="71692" name="Rectangle 48"/>
          <p:cNvSpPr>
            <a:spLocks noChangeArrowheads="1"/>
          </p:cNvSpPr>
          <p:nvPr/>
        </p:nvSpPr>
        <p:spPr bwMode="auto">
          <a:xfrm>
            <a:off x="1392703" y="1647333"/>
            <a:ext cx="17508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000" b="0"/>
              <a:t>LR econ                      number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000" b="0"/>
              <a:t>growth                        of pages</a:t>
            </a:r>
          </a:p>
        </p:txBody>
      </p:sp>
      <p:graphicFrame>
        <p:nvGraphicFramePr>
          <p:cNvPr id="107" name="Chart 10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56813370"/>
              </p:ext>
            </p:extLst>
          </p:nvPr>
        </p:nvGraphicFramePr>
        <p:xfrm>
          <a:off x="214790" y="811934"/>
          <a:ext cx="4648829" cy="42236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4" name="Chart 12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74767993"/>
              </p:ext>
            </p:extLst>
          </p:nvPr>
        </p:nvGraphicFramePr>
        <p:xfrm>
          <a:off x="5118206" y="1525174"/>
          <a:ext cx="3566578" cy="35104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5" name="Freeform 124"/>
          <p:cNvSpPr/>
          <p:nvPr/>
        </p:nvSpPr>
        <p:spPr bwMode="auto">
          <a:xfrm>
            <a:off x="1146015" y="1694489"/>
            <a:ext cx="3008613" cy="2425586"/>
          </a:xfrm>
          <a:custGeom>
            <a:avLst/>
            <a:gdLst>
              <a:gd name="connsiteX0" fmla="*/ 0 w 4376057"/>
              <a:gd name="connsiteY0" fmla="*/ 0 h 3439886"/>
              <a:gd name="connsiteX1" fmla="*/ 1643742 w 4376057"/>
              <a:gd name="connsiteY1" fmla="*/ 2645228 h 3439886"/>
              <a:gd name="connsiteX2" fmla="*/ 4376057 w 4376057"/>
              <a:gd name="connsiteY2" fmla="*/ 3439886 h 3439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6057" h="3439886">
                <a:moveTo>
                  <a:pt x="0" y="0"/>
                </a:moveTo>
                <a:cubicBezTo>
                  <a:pt x="457199" y="1035957"/>
                  <a:pt x="914399" y="2071914"/>
                  <a:pt x="1643742" y="2645228"/>
                </a:cubicBezTo>
                <a:cubicBezTo>
                  <a:pt x="2373085" y="3218542"/>
                  <a:pt x="3374571" y="3329214"/>
                  <a:pt x="4376057" y="3439886"/>
                </a:cubicBezTo>
              </a:path>
            </a:pathLst>
          </a:cu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6" name="Freeform 125"/>
          <p:cNvSpPr/>
          <p:nvPr/>
        </p:nvSpPr>
        <p:spPr bwMode="auto">
          <a:xfrm>
            <a:off x="1067373" y="1732840"/>
            <a:ext cx="2615192" cy="2518338"/>
          </a:xfrm>
          <a:custGeom>
            <a:avLst/>
            <a:gdLst>
              <a:gd name="connsiteX0" fmla="*/ 0 w 3722914"/>
              <a:gd name="connsiteY0" fmla="*/ 3788228 h 3788228"/>
              <a:gd name="connsiteX1" fmla="*/ 2547257 w 3722914"/>
              <a:gd name="connsiteY1" fmla="*/ 2525485 h 3788228"/>
              <a:gd name="connsiteX2" fmla="*/ 3722914 w 3722914"/>
              <a:gd name="connsiteY2" fmla="*/ 0 h 3788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22914" h="3788228">
                <a:moveTo>
                  <a:pt x="0" y="3788228"/>
                </a:moveTo>
                <a:cubicBezTo>
                  <a:pt x="963385" y="3472542"/>
                  <a:pt x="1926771" y="3156856"/>
                  <a:pt x="2547257" y="2525485"/>
                </a:cubicBezTo>
                <a:cubicBezTo>
                  <a:pt x="3167743" y="1894114"/>
                  <a:pt x="3532414" y="415471"/>
                  <a:pt x="3722914" y="0"/>
                </a:cubicBezTo>
              </a:path>
            </a:pathLst>
          </a:custGeom>
          <a:noFill/>
          <a:ln w="571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3499" y="1684291"/>
            <a:ext cx="506776" cy="351208"/>
          </a:xfrm>
          <a:prstGeom prst="rect">
            <a:avLst/>
          </a:prstGeom>
        </p:spPr>
      </p:pic>
      <p:sp>
        <p:nvSpPr>
          <p:cNvPr id="119" name="Rectangle 118"/>
          <p:cNvSpPr/>
          <p:nvPr/>
        </p:nvSpPr>
        <p:spPr bwMode="auto">
          <a:xfrm>
            <a:off x="5958025" y="3889673"/>
            <a:ext cx="1126614" cy="19821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8" name="Rectangle 117"/>
          <p:cNvSpPr/>
          <p:nvPr/>
        </p:nvSpPr>
        <p:spPr bwMode="auto">
          <a:xfrm>
            <a:off x="6164854" y="4063849"/>
            <a:ext cx="693972" cy="182880"/>
          </a:xfrm>
          <a:prstGeom prst="rect">
            <a:avLst/>
          </a:prstGeom>
          <a:solidFill>
            <a:srgbClr val="FF0000">
              <a:alpha val="25098"/>
            </a:srgbClr>
          </a:solidFill>
          <a:ln w="9525" cap="flat" cmpd="sng" algn="ctr">
            <a:solidFill>
              <a:srgbClr val="FFFFFF">
                <a:alpha val="0"/>
              </a:srgbClr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1" name="Line 25"/>
          <p:cNvSpPr>
            <a:spLocks noChangeShapeType="1"/>
          </p:cNvSpPr>
          <p:nvPr/>
        </p:nvSpPr>
        <p:spPr bwMode="auto">
          <a:xfrm flipH="1">
            <a:off x="6086475" y="2426266"/>
            <a:ext cx="0" cy="2011680"/>
          </a:xfrm>
          <a:prstGeom prst="line">
            <a:avLst/>
          </a:prstGeom>
          <a:noFill/>
          <a:ln w="34925">
            <a:solidFill>
              <a:schemeClr val="accent5">
                <a:lumMod val="75000"/>
              </a:schemeClr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" name="Line 65"/>
          <p:cNvSpPr>
            <a:spLocks noChangeShapeType="1"/>
          </p:cNvSpPr>
          <p:nvPr/>
        </p:nvSpPr>
        <p:spPr bwMode="auto">
          <a:xfrm flipH="1">
            <a:off x="5670550" y="2359592"/>
            <a:ext cx="365760" cy="0"/>
          </a:xfrm>
          <a:prstGeom prst="line">
            <a:avLst/>
          </a:prstGeom>
          <a:noFill/>
          <a:ln w="34925">
            <a:solidFill>
              <a:schemeClr val="accent5">
                <a:lumMod val="75000"/>
              </a:schemeClr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" name="Line 65"/>
          <p:cNvSpPr>
            <a:spLocks noChangeShapeType="1"/>
          </p:cNvSpPr>
          <p:nvPr/>
        </p:nvSpPr>
        <p:spPr bwMode="auto">
          <a:xfrm flipH="1">
            <a:off x="6027738" y="2354830"/>
            <a:ext cx="50800" cy="0"/>
          </a:xfrm>
          <a:prstGeom prst="line">
            <a:avLst/>
          </a:prstGeom>
          <a:noFill/>
          <a:ln w="34925">
            <a:solidFill>
              <a:schemeClr val="accent5">
                <a:lumMod val="75000"/>
              </a:schemeClr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8" name="Line 25"/>
          <p:cNvSpPr>
            <a:spLocks noChangeShapeType="1"/>
          </p:cNvSpPr>
          <p:nvPr/>
        </p:nvSpPr>
        <p:spPr bwMode="auto">
          <a:xfrm flipH="1">
            <a:off x="8016875" y="3340666"/>
            <a:ext cx="0" cy="1097280"/>
          </a:xfrm>
          <a:prstGeom prst="line">
            <a:avLst/>
          </a:prstGeom>
          <a:noFill/>
          <a:ln w="34925">
            <a:solidFill>
              <a:srgbClr val="FF0000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9" name="Line 65"/>
          <p:cNvSpPr>
            <a:spLocks noChangeShapeType="1"/>
          </p:cNvSpPr>
          <p:nvPr/>
        </p:nvSpPr>
        <p:spPr bwMode="auto">
          <a:xfrm flipH="1">
            <a:off x="5657850" y="3273992"/>
            <a:ext cx="2377440" cy="0"/>
          </a:xfrm>
          <a:prstGeom prst="line">
            <a:avLst/>
          </a:prstGeom>
          <a:noFill/>
          <a:ln w="34925">
            <a:solidFill>
              <a:srgbClr val="FF0000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0" name="Line 65"/>
          <p:cNvSpPr>
            <a:spLocks noChangeShapeType="1"/>
          </p:cNvSpPr>
          <p:nvPr/>
        </p:nvSpPr>
        <p:spPr bwMode="auto">
          <a:xfrm flipH="1">
            <a:off x="7958138" y="3269230"/>
            <a:ext cx="50800" cy="0"/>
          </a:xfrm>
          <a:prstGeom prst="line">
            <a:avLst/>
          </a:prstGeom>
          <a:noFill/>
          <a:ln w="34925">
            <a:solidFill>
              <a:srgbClr val="FF0000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590354" y="5687599"/>
            <a:ext cx="807054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0" i="1" dirty="0" smtClean="0">
                <a:solidFill>
                  <a:srgbClr val="000000"/>
                </a:solidFill>
                <a:latin typeface="+mj-lt"/>
              </a:rPr>
              <a:t> The </a:t>
            </a:r>
            <a:r>
              <a:rPr lang="en-US" sz="2000" b="0" i="1" dirty="0">
                <a:solidFill>
                  <a:srgbClr val="000000"/>
                </a:solidFill>
                <a:latin typeface="+mj-lt"/>
              </a:rPr>
              <a:t>curious task of economics is to demonstrate to men how little they really know about what they imagine they can </a:t>
            </a:r>
            <a:r>
              <a:rPr lang="en-US" sz="2000" b="0" i="1" dirty="0" smtClean="0">
                <a:solidFill>
                  <a:srgbClr val="000000"/>
                </a:solidFill>
                <a:latin typeface="+mj-lt"/>
              </a:rPr>
              <a:t>design. — </a:t>
            </a:r>
            <a:r>
              <a:rPr lang="en-US" sz="2000" b="0" dirty="0" smtClean="0">
                <a:solidFill>
                  <a:srgbClr val="000000"/>
                </a:solidFill>
                <a:latin typeface="+mj-lt"/>
              </a:rPr>
              <a:t>FA Hayek</a:t>
            </a:r>
          </a:p>
        </p:txBody>
      </p:sp>
      <p:sp>
        <p:nvSpPr>
          <p:cNvPr id="127" name="Rectangle 126"/>
          <p:cNvSpPr/>
          <p:nvPr/>
        </p:nvSpPr>
        <p:spPr>
          <a:xfrm>
            <a:off x="0" y="-86925"/>
            <a:ext cx="91440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0" dirty="0" smtClean="0">
                <a:solidFill>
                  <a:srgbClr val="000000"/>
                </a:solidFill>
                <a:latin typeface="+mj-lt"/>
              </a:rPr>
              <a:t>Austrian Macroeconomics</a:t>
            </a:r>
          </a:p>
          <a:p>
            <a:pPr algn="ctr"/>
            <a:r>
              <a:rPr lang="en-US" sz="1400" b="0" dirty="0" smtClean="0">
                <a:solidFill>
                  <a:srgbClr val="000000"/>
                </a:solidFill>
                <a:latin typeface="+mj-lt"/>
              </a:rPr>
              <a:t>A critique of mainstream economics</a:t>
            </a:r>
            <a:endParaRPr lang="en-US" sz="900" dirty="0">
              <a:latin typeface="+mj-l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7" grpId="0">
        <p:bldAsOne/>
      </p:bldGraphic>
      <p:bldGraphic spid="124" grpId="0">
        <p:bldAsOne/>
      </p:bldGraphic>
      <p:bldP spid="125" grpId="0" animBg="1"/>
      <p:bldP spid="126" grpId="0" animBg="1"/>
      <p:bldP spid="118" grpId="0" animBg="1"/>
      <p:bldP spid="121" grpId="0" animBg="1"/>
      <p:bldP spid="122" grpId="0" animBg="1"/>
      <p:bldP spid="123" grpId="0" animBg="1"/>
      <p:bldP spid="128" grpId="0" animBg="1"/>
      <p:bldP spid="129" grpId="0" animBg="1"/>
      <p:bldP spid="130" grpId="0" animBg="1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6338" y="647252"/>
            <a:ext cx="2771775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Rectangle 63"/>
          <p:cNvSpPr>
            <a:spLocks noChangeArrowheads="1"/>
          </p:cNvSpPr>
          <p:nvPr/>
        </p:nvSpPr>
        <p:spPr bwMode="auto">
          <a:xfrm>
            <a:off x="6344554" y="3272977"/>
            <a:ext cx="28484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1600" b="0" dirty="0" smtClean="0">
                <a:latin typeface="+mj-lt"/>
              </a:rPr>
              <a:t>3</a:t>
            </a:r>
            <a:endParaRPr lang="en-US" sz="1600" b="0" i="1" baseline="30000" dirty="0">
              <a:latin typeface="Times New Roman" pitchFamily="18" charset="0"/>
            </a:endParaRPr>
          </a:p>
        </p:txBody>
      </p:sp>
      <p:sp>
        <p:nvSpPr>
          <p:cNvPr id="27" name="Line 25"/>
          <p:cNvSpPr>
            <a:spLocks noChangeShapeType="1"/>
          </p:cNvSpPr>
          <p:nvPr/>
        </p:nvSpPr>
        <p:spPr bwMode="auto">
          <a:xfrm flipH="1">
            <a:off x="6475413" y="1731510"/>
            <a:ext cx="0" cy="155448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" name="Line 65"/>
          <p:cNvSpPr>
            <a:spLocks noChangeShapeType="1"/>
          </p:cNvSpPr>
          <p:nvPr/>
        </p:nvSpPr>
        <p:spPr bwMode="auto">
          <a:xfrm flipH="1">
            <a:off x="5072060" y="1642615"/>
            <a:ext cx="1371600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" name="Line 65"/>
          <p:cNvSpPr>
            <a:spLocks noChangeShapeType="1"/>
          </p:cNvSpPr>
          <p:nvPr/>
        </p:nvSpPr>
        <p:spPr bwMode="auto">
          <a:xfrm flipH="1">
            <a:off x="6421438" y="1634677"/>
            <a:ext cx="50800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" name="Rectangle 48"/>
          <p:cNvSpPr>
            <a:spLocks noChangeArrowheads="1"/>
          </p:cNvSpPr>
          <p:nvPr/>
        </p:nvSpPr>
        <p:spPr bwMode="auto">
          <a:xfrm>
            <a:off x="6315870" y="1476720"/>
            <a:ext cx="31451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dirty="0" smtClean="0">
                <a:solidFill>
                  <a:schemeClr val="bg1"/>
                </a:solidFill>
              </a:rPr>
              <a:t>R</a:t>
            </a:r>
            <a:endParaRPr lang="en-US" altLang="en-US" sz="1400" baseline="-25000" dirty="0">
              <a:solidFill>
                <a:schemeClr val="bg1"/>
              </a:solidFill>
            </a:endParaRPr>
          </a:p>
        </p:txBody>
      </p:sp>
      <p:sp>
        <p:nvSpPr>
          <p:cNvPr id="31" name="Line 47"/>
          <p:cNvSpPr>
            <a:spLocks noChangeShapeType="1"/>
          </p:cNvSpPr>
          <p:nvPr/>
        </p:nvSpPr>
        <p:spPr bwMode="auto">
          <a:xfrm flipH="1">
            <a:off x="5062538" y="432939"/>
            <a:ext cx="0" cy="2835275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2" name="Line 55"/>
          <p:cNvSpPr>
            <a:spLocks noChangeShapeType="1"/>
          </p:cNvSpPr>
          <p:nvPr/>
        </p:nvSpPr>
        <p:spPr bwMode="auto">
          <a:xfrm>
            <a:off x="5053013" y="3277739"/>
            <a:ext cx="3495675" cy="0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3" name="Rectangle 64"/>
          <p:cNvSpPr>
            <a:spLocks noChangeArrowheads="1"/>
          </p:cNvSpPr>
          <p:nvPr/>
        </p:nvSpPr>
        <p:spPr bwMode="auto">
          <a:xfrm>
            <a:off x="4470400" y="425002"/>
            <a:ext cx="6191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i="1" dirty="0" smtClean="0"/>
              <a:t>C</a:t>
            </a:r>
            <a:endParaRPr lang="en-US" altLang="en-US" sz="1600" b="0" i="1" dirty="0"/>
          </a:p>
        </p:txBody>
      </p:sp>
      <p:sp>
        <p:nvSpPr>
          <p:cNvPr id="34" name="Rectangle 64"/>
          <p:cNvSpPr>
            <a:spLocks noChangeArrowheads="1"/>
          </p:cNvSpPr>
          <p:nvPr/>
        </p:nvSpPr>
        <p:spPr bwMode="auto">
          <a:xfrm>
            <a:off x="4470400" y="1480918"/>
            <a:ext cx="6191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 smtClean="0"/>
              <a:t>6</a:t>
            </a:r>
            <a:endParaRPr lang="en-US" altLang="en-US" sz="1600" b="0" dirty="0"/>
          </a:p>
        </p:txBody>
      </p:sp>
      <p:sp>
        <p:nvSpPr>
          <p:cNvPr id="35" name="Rectangle 64"/>
          <p:cNvSpPr>
            <a:spLocks noChangeArrowheads="1"/>
          </p:cNvSpPr>
          <p:nvPr/>
        </p:nvSpPr>
        <p:spPr bwMode="auto">
          <a:xfrm>
            <a:off x="7911412" y="3280233"/>
            <a:ext cx="6191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i="1" dirty="0" smtClean="0"/>
              <a:t>I</a:t>
            </a:r>
            <a:endParaRPr lang="en-US" altLang="en-US" sz="1600" b="0" i="1" dirty="0"/>
          </a:p>
        </p:txBody>
      </p:sp>
      <p:sp>
        <p:nvSpPr>
          <p:cNvPr id="13" name="Rectangle 12"/>
          <p:cNvSpPr/>
          <p:nvPr/>
        </p:nvSpPr>
        <p:spPr>
          <a:xfrm>
            <a:off x="0" y="-86925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0" dirty="0" smtClean="0">
                <a:solidFill>
                  <a:srgbClr val="000000"/>
                </a:solidFill>
                <a:latin typeface="+mj-lt"/>
              </a:rPr>
              <a:t>Austrian Macroeconomics</a:t>
            </a:r>
            <a:endParaRPr lang="en-US" sz="9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4690754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 animBg="1"/>
      <p:bldP spid="28" grpId="0" animBg="1"/>
      <p:bldP spid="29" grpId="0" animBg="1"/>
      <p:bldP spid="30" grpId="0"/>
      <p:bldP spid="3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6338" y="647257"/>
            <a:ext cx="2771775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Line 25"/>
          <p:cNvSpPr>
            <a:spLocks noChangeShapeType="1"/>
          </p:cNvSpPr>
          <p:nvPr/>
        </p:nvSpPr>
        <p:spPr bwMode="auto">
          <a:xfrm flipH="1">
            <a:off x="7016751" y="616295"/>
            <a:ext cx="0" cy="265176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" name="Line 65"/>
          <p:cNvSpPr>
            <a:spLocks noChangeShapeType="1"/>
          </p:cNvSpPr>
          <p:nvPr/>
        </p:nvSpPr>
        <p:spPr bwMode="auto">
          <a:xfrm flipH="1">
            <a:off x="5062536" y="559944"/>
            <a:ext cx="1920240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Line 65"/>
          <p:cNvSpPr>
            <a:spLocks noChangeShapeType="1"/>
          </p:cNvSpPr>
          <p:nvPr/>
        </p:nvSpPr>
        <p:spPr bwMode="auto">
          <a:xfrm flipH="1">
            <a:off x="6967538" y="555182"/>
            <a:ext cx="50800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" name="Rectangle 48"/>
          <p:cNvSpPr>
            <a:spLocks noChangeArrowheads="1"/>
          </p:cNvSpPr>
          <p:nvPr/>
        </p:nvSpPr>
        <p:spPr bwMode="auto">
          <a:xfrm>
            <a:off x="6889751" y="400401"/>
            <a:ext cx="25519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dirty="0" smtClean="0">
                <a:solidFill>
                  <a:schemeClr val="bg1"/>
                </a:solidFill>
              </a:rPr>
              <a:t>I</a:t>
            </a:r>
            <a:endParaRPr lang="en-US" altLang="en-US" sz="1400" baseline="-25000" dirty="0">
              <a:solidFill>
                <a:schemeClr val="bg1"/>
              </a:solidFill>
            </a:endParaRPr>
          </a:p>
        </p:txBody>
      </p:sp>
      <p:sp>
        <p:nvSpPr>
          <p:cNvPr id="22" name="Line 47"/>
          <p:cNvSpPr>
            <a:spLocks noChangeShapeType="1"/>
          </p:cNvSpPr>
          <p:nvPr/>
        </p:nvSpPr>
        <p:spPr bwMode="auto">
          <a:xfrm flipH="1">
            <a:off x="5062538" y="432944"/>
            <a:ext cx="0" cy="2835275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3" name="Line 55"/>
          <p:cNvSpPr>
            <a:spLocks noChangeShapeType="1"/>
          </p:cNvSpPr>
          <p:nvPr/>
        </p:nvSpPr>
        <p:spPr bwMode="auto">
          <a:xfrm>
            <a:off x="5053013" y="3277744"/>
            <a:ext cx="3495675" cy="0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4" name="Rectangle 64"/>
          <p:cNvSpPr>
            <a:spLocks noChangeArrowheads="1"/>
          </p:cNvSpPr>
          <p:nvPr/>
        </p:nvSpPr>
        <p:spPr bwMode="auto">
          <a:xfrm>
            <a:off x="4470400" y="425007"/>
            <a:ext cx="6191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i="1" dirty="0" smtClean="0"/>
              <a:t>C</a:t>
            </a:r>
            <a:endParaRPr lang="en-US" altLang="en-US" sz="1600" b="0" dirty="0"/>
          </a:p>
        </p:txBody>
      </p:sp>
      <p:sp>
        <p:nvSpPr>
          <p:cNvPr id="25" name="Rectangle 63"/>
          <p:cNvSpPr>
            <a:spLocks noChangeArrowheads="1"/>
          </p:cNvSpPr>
          <p:nvPr/>
        </p:nvSpPr>
        <p:spPr bwMode="auto">
          <a:xfrm>
            <a:off x="6888838" y="3272982"/>
            <a:ext cx="28484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1600" b="0" dirty="0" smtClean="0">
                <a:latin typeface="+mj-lt"/>
              </a:rPr>
              <a:t>4</a:t>
            </a:r>
            <a:endParaRPr lang="en-US" sz="1600" b="0" i="1" baseline="30000" dirty="0">
              <a:latin typeface="Times New Roman" pitchFamily="18" charset="0"/>
            </a:endParaRPr>
          </a:p>
        </p:txBody>
      </p:sp>
      <p:sp>
        <p:nvSpPr>
          <p:cNvPr id="26" name="Line 55"/>
          <p:cNvSpPr>
            <a:spLocks noChangeShapeType="1"/>
          </p:cNvSpPr>
          <p:nvPr/>
        </p:nvSpPr>
        <p:spPr bwMode="auto">
          <a:xfrm>
            <a:off x="5053013" y="3277744"/>
            <a:ext cx="3495675" cy="0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7" name="Rectangle 64"/>
          <p:cNvSpPr>
            <a:spLocks noChangeArrowheads="1"/>
          </p:cNvSpPr>
          <p:nvPr/>
        </p:nvSpPr>
        <p:spPr bwMode="auto">
          <a:xfrm>
            <a:off x="7911412" y="3280238"/>
            <a:ext cx="6191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i="1" dirty="0" smtClean="0"/>
              <a:t>I</a:t>
            </a:r>
            <a:endParaRPr lang="en-US" altLang="en-US" sz="1600" b="0" i="1" dirty="0"/>
          </a:p>
        </p:txBody>
      </p:sp>
      <p:sp>
        <p:nvSpPr>
          <p:cNvPr id="13" name="Rectangle 12"/>
          <p:cNvSpPr/>
          <p:nvPr/>
        </p:nvSpPr>
        <p:spPr>
          <a:xfrm>
            <a:off x="0" y="-86925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0" dirty="0" smtClean="0">
                <a:solidFill>
                  <a:srgbClr val="000000"/>
                </a:solidFill>
                <a:latin typeface="+mj-lt"/>
              </a:rPr>
              <a:t>Austrian Macroeconomics</a:t>
            </a:r>
            <a:endParaRPr lang="en-US" sz="9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8167748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6338" y="647252"/>
            <a:ext cx="2771775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Line 25"/>
          <p:cNvSpPr>
            <a:spLocks noChangeShapeType="1"/>
          </p:cNvSpPr>
          <p:nvPr/>
        </p:nvSpPr>
        <p:spPr bwMode="auto">
          <a:xfrm flipH="1">
            <a:off x="6480175" y="1256057"/>
            <a:ext cx="0" cy="2011363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" name="Line 65"/>
          <p:cNvSpPr>
            <a:spLocks noChangeShapeType="1"/>
          </p:cNvSpPr>
          <p:nvPr/>
        </p:nvSpPr>
        <p:spPr bwMode="auto">
          <a:xfrm flipH="1">
            <a:off x="5072060" y="1194939"/>
            <a:ext cx="1371600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" name="Line 65"/>
          <p:cNvSpPr>
            <a:spLocks noChangeShapeType="1"/>
          </p:cNvSpPr>
          <p:nvPr/>
        </p:nvSpPr>
        <p:spPr bwMode="auto">
          <a:xfrm flipH="1">
            <a:off x="6426200" y="1195734"/>
            <a:ext cx="50800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" name="Rectangle 48"/>
          <p:cNvSpPr>
            <a:spLocks noChangeArrowheads="1"/>
          </p:cNvSpPr>
          <p:nvPr/>
        </p:nvSpPr>
        <p:spPr bwMode="auto">
          <a:xfrm>
            <a:off x="6315075" y="1040158"/>
            <a:ext cx="3238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O</a:t>
            </a:r>
            <a:endParaRPr lang="en-US" altLang="en-US" sz="1400" baseline="-25000" dirty="0">
              <a:solidFill>
                <a:schemeClr val="bg1"/>
              </a:solidFill>
            </a:endParaRPr>
          </a:p>
        </p:txBody>
      </p:sp>
      <p:sp>
        <p:nvSpPr>
          <p:cNvPr id="46" name="Line 47"/>
          <p:cNvSpPr>
            <a:spLocks noChangeShapeType="1"/>
          </p:cNvSpPr>
          <p:nvPr/>
        </p:nvSpPr>
        <p:spPr bwMode="auto">
          <a:xfrm flipH="1">
            <a:off x="5062538" y="432939"/>
            <a:ext cx="0" cy="2835275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7" name="Line 55"/>
          <p:cNvSpPr>
            <a:spLocks noChangeShapeType="1"/>
          </p:cNvSpPr>
          <p:nvPr/>
        </p:nvSpPr>
        <p:spPr bwMode="auto">
          <a:xfrm>
            <a:off x="5053013" y="3277739"/>
            <a:ext cx="3495675" cy="0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8" name="Rectangle 64"/>
          <p:cNvSpPr>
            <a:spLocks noChangeArrowheads="1"/>
          </p:cNvSpPr>
          <p:nvPr/>
        </p:nvSpPr>
        <p:spPr bwMode="auto">
          <a:xfrm>
            <a:off x="4470400" y="425002"/>
            <a:ext cx="6191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i="1" dirty="0" smtClean="0"/>
              <a:t>C</a:t>
            </a:r>
            <a:endParaRPr lang="en-US" altLang="en-US" sz="1600" b="0" i="1" dirty="0"/>
          </a:p>
        </p:txBody>
      </p:sp>
      <p:sp>
        <p:nvSpPr>
          <p:cNvPr id="50" name="Rectangle 63"/>
          <p:cNvSpPr>
            <a:spLocks noChangeArrowheads="1"/>
          </p:cNvSpPr>
          <p:nvPr/>
        </p:nvSpPr>
        <p:spPr bwMode="auto">
          <a:xfrm>
            <a:off x="6344551" y="3272977"/>
            <a:ext cx="28484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1600" b="0" dirty="0">
                <a:latin typeface="+mj-lt"/>
              </a:rPr>
              <a:t>3</a:t>
            </a:r>
            <a:endParaRPr lang="en-US" sz="1600" b="0" i="1" baseline="30000" dirty="0">
              <a:latin typeface="Times New Roman" pitchFamily="18" charset="0"/>
            </a:endParaRPr>
          </a:p>
        </p:txBody>
      </p:sp>
      <p:sp>
        <p:nvSpPr>
          <p:cNvPr id="51" name="Rectangle 64"/>
          <p:cNvSpPr>
            <a:spLocks noChangeArrowheads="1"/>
          </p:cNvSpPr>
          <p:nvPr/>
        </p:nvSpPr>
        <p:spPr bwMode="auto">
          <a:xfrm>
            <a:off x="7911412" y="3280233"/>
            <a:ext cx="6191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i="1" dirty="0" smtClean="0"/>
              <a:t>I</a:t>
            </a:r>
            <a:endParaRPr lang="en-US" altLang="en-US" sz="1600" b="0" i="1" dirty="0"/>
          </a:p>
        </p:txBody>
      </p:sp>
      <p:sp>
        <p:nvSpPr>
          <p:cNvPr id="52" name="Rectangle 63"/>
          <p:cNvSpPr>
            <a:spLocks noChangeArrowheads="1"/>
          </p:cNvSpPr>
          <p:nvPr/>
        </p:nvSpPr>
        <p:spPr bwMode="auto">
          <a:xfrm>
            <a:off x="4777011" y="1008754"/>
            <a:ext cx="28484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1600" b="0" dirty="0" smtClean="0">
                <a:latin typeface="+mj-lt"/>
              </a:rPr>
              <a:t>7</a:t>
            </a:r>
            <a:endParaRPr lang="en-US" sz="1600" b="0" i="1" baseline="30000" dirty="0">
              <a:latin typeface="Times New Roman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-86925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0" dirty="0" smtClean="0">
                <a:solidFill>
                  <a:srgbClr val="000000"/>
                </a:solidFill>
                <a:latin typeface="+mj-lt"/>
              </a:rPr>
              <a:t>Austrian Macroeconomics</a:t>
            </a:r>
            <a:endParaRPr lang="en-US" sz="9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9035676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50" grpId="0"/>
      <p:bldP spid="5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42" name="Line 65"/>
          <p:cNvSpPr>
            <a:spLocks noChangeShapeType="1"/>
          </p:cNvSpPr>
          <p:nvPr/>
        </p:nvSpPr>
        <p:spPr bwMode="auto">
          <a:xfrm flipV="1">
            <a:off x="960438" y="2557019"/>
            <a:ext cx="1279525" cy="0"/>
          </a:xfrm>
          <a:prstGeom prst="line">
            <a:avLst/>
          </a:prstGeom>
          <a:noFill/>
          <a:ln w="349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641" name="Line 65"/>
          <p:cNvSpPr>
            <a:spLocks noChangeShapeType="1"/>
          </p:cNvSpPr>
          <p:nvPr/>
        </p:nvSpPr>
        <p:spPr bwMode="auto">
          <a:xfrm flipH="1">
            <a:off x="960438" y="1872807"/>
            <a:ext cx="1792287" cy="0"/>
          </a:xfrm>
          <a:prstGeom prst="line">
            <a:avLst/>
          </a:prstGeom>
          <a:noFill/>
          <a:ln w="349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638" name="Rectangle 21"/>
          <p:cNvSpPr>
            <a:spLocks noChangeArrowheads="1"/>
          </p:cNvSpPr>
          <p:nvPr/>
        </p:nvSpPr>
        <p:spPr bwMode="auto">
          <a:xfrm>
            <a:off x="3219450" y="1179863"/>
            <a:ext cx="192088" cy="2084832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9639" name="Rectangle 20"/>
          <p:cNvSpPr>
            <a:spLocks noChangeArrowheads="1"/>
          </p:cNvSpPr>
          <p:nvPr/>
        </p:nvSpPr>
        <p:spPr bwMode="auto">
          <a:xfrm>
            <a:off x="2697163" y="1850581"/>
            <a:ext cx="192087" cy="1417320"/>
          </a:xfrm>
          <a:prstGeom prst="rect">
            <a:avLst/>
          </a:prstGeom>
          <a:solidFill>
            <a:srgbClr val="FF0000"/>
          </a:solidFill>
          <a:ln>
            <a:noFill/>
          </a:ln>
          <a:extLst/>
        </p:spPr>
        <p:txBody>
          <a:bodyPr wrap="none"/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8137" name="Rectangle 64"/>
          <p:cNvSpPr>
            <a:spLocks noChangeArrowheads="1"/>
          </p:cNvSpPr>
          <p:nvPr/>
        </p:nvSpPr>
        <p:spPr bwMode="auto">
          <a:xfrm>
            <a:off x="561975" y="1015557"/>
            <a:ext cx="3667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1600" b="0" i="1" dirty="0" smtClean="0"/>
              <a:t>C</a:t>
            </a:r>
            <a:endParaRPr lang="en-US" altLang="en-US" sz="1600" b="0" baseline="-25000" dirty="0" smtClean="0"/>
          </a:p>
        </p:txBody>
      </p:sp>
      <p:sp>
        <p:nvSpPr>
          <p:cNvPr id="69650" name="Line 65"/>
          <p:cNvSpPr>
            <a:spLocks noChangeShapeType="1"/>
          </p:cNvSpPr>
          <p:nvPr/>
        </p:nvSpPr>
        <p:spPr bwMode="auto">
          <a:xfrm flipH="1">
            <a:off x="959643" y="1197325"/>
            <a:ext cx="2286000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665" name="Rectangle 66"/>
          <p:cNvSpPr>
            <a:spLocks noChangeArrowheads="1"/>
          </p:cNvSpPr>
          <p:nvPr/>
        </p:nvSpPr>
        <p:spPr bwMode="auto">
          <a:xfrm>
            <a:off x="2179638" y="2539556"/>
            <a:ext cx="192087" cy="722376"/>
          </a:xfrm>
          <a:prstGeom prst="rect">
            <a:avLst/>
          </a:prstGeom>
          <a:solidFill>
            <a:srgbClr val="FF0000"/>
          </a:solidFill>
          <a:ln>
            <a:noFill/>
          </a:ln>
          <a:extLst/>
        </p:spPr>
        <p:txBody>
          <a:bodyPr wrap="none"/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9666" name="Rectangle 48"/>
          <p:cNvSpPr>
            <a:spLocks noChangeArrowheads="1"/>
          </p:cNvSpPr>
          <p:nvPr/>
        </p:nvSpPr>
        <p:spPr bwMode="auto">
          <a:xfrm>
            <a:off x="2136775" y="2938019"/>
            <a:ext cx="2746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chemeClr val="bg1"/>
                </a:solidFill>
              </a:rPr>
              <a:t>1</a:t>
            </a:r>
            <a:endParaRPr lang="en-US" altLang="en-US" sz="1400" baseline="-25000">
              <a:solidFill>
                <a:schemeClr val="bg1"/>
              </a:solidFill>
            </a:endParaRPr>
          </a:p>
        </p:txBody>
      </p:sp>
      <p:sp>
        <p:nvSpPr>
          <p:cNvPr id="69667" name="Rectangle 48"/>
          <p:cNvSpPr>
            <a:spLocks noChangeArrowheads="1"/>
          </p:cNvSpPr>
          <p:nvPr/>
        </p:nvSpPr>
        <p:spPr bwMode="auto">
          <a:xfrm>
            <a:off x="2657475" y="2939607"/>
            <a:ext cx="274638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chemeClr val="bg1"/>
                </a:solidFill>
              </a:rPr>
              <a:t>2</a:t>
            </a:r>
            <a:endParaRPr lang="en-US" altLang="en-US" sz="1400" baseline="-25000">
              <a:solidFill>
                <a:schemeClr val="bg1"/>
              </a:solidFill>
            </a:endParaRPr>
          </a:p>
        </p:txBody>
      </p:sp>
      <p:sp>
        <p:nvSpPr>
          <p:cNvPr id="69668" name="Rectangle 48"/>
          <p:cNvSpPr>
            <a:spLocks noChangeArrowheads="1"/>
          </p:cNvSpPr>
          <p:nvPr/>
        </p:nvSpPr>
        <p:spPr bwMode="auto">
          <a:xfrm>
            <a:off x="3171825" y="2936432"/>
            <a:ext cx="2746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3</a:t>
            </a:r>
            <a:endParaRPr lang="en-US" altLang="en-US" sz="1400" baseline="-25000" dirty="0">
              <a:solidFill>
                <a:schemeClr val="bg1"/>
              </a:solidFill>
            </a:endParaRPr>
          </a:p>
        </p:txBody>
      </p:sp>
      <p:sp>
        <p:nvSpPr>
          <p:cNvPr id="38" name="Line 65"/>
          <p:cNvSpPr>
            <a:spLocks noChangeShapeType="1"/>
          </p:cNvSpPr>
          <p:nvPr/>
        </p:nvSpPr>
        <p:spPr bwMode="auto">
          <a:xfrm flipH="1">
            <a:off x="3404505" y="1197321"/>
            <a:ext cx="1097280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" name="Rectangle 64"/>
          <p:cNvSpPr>
            <a:spLocks noChangeArrowheads="1"/>
          </p:cNvSpPr>
          <p:nvPr/>
        </p:nvSpPr>
        <p:spPr bwMode="auto">
          <a:xfrm>
            <a:off x="561975" y="1701357"/>
            <a:ext cx="3667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1600" b="0" i="1" dirty="0" smtClean="0"/>
              <a:t>I</a:t>
            </a:r>
            <a:r>
              <a:rPr lang="en-US" altLang="en-US" sz="1600" b="0" baseline="-25000" dirty="0" smtClean="0"/>
              <a:t>2</a:t>
            </a:r>
          </a:p>
        </p:txBody>
      </p:sp>
      <p:sp>
        <p:nvSpPr>
          <p:cNvPr id="43" name="Rectangle 64"/>
          <p:cNvSpPr>
            <a:spLocks noChangeArrowheads="1"/>
          </p:cNvSpPr>
          <p:nvPr/>
        </p:nvSpPr>
        <p:spPr bwMode="auto">
          <a:xfrm>
            <a:off x="561975" y="2377632"/>
            <a:ext cx="3667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1600" b="0" i="1" dirty="0" smtClean="0"/>
              <a:t>I</a:t>
            </a:r>
            <a:r>
              <a:rPr lang="en-US" altLang="en-US" sz="1600" b="0" baseline="-25000" dirty="0" smtClean="0"/>
              <a:t>1</a:t>
            </a:r>
          </a:p>
        </p:txBody>
      </p:sp>
      <p:cxnSp>
        <p:nvCxnSpPr>
          <p:cNvPr id="51" name="AutoShape 1405"/>
          <p:cNvCxnSpPr>
            <a:cxnSpLocks noChangeShapeType="1"/>
          </p:cNvCxnSpPr>
          <p:nvPr/>
        </p:nvCxnSpPr>
        <p:spPr bwMode="auto">
          <a:xfrm>
            <a:off x="957263" y="428182"/>
            <a:ext cx="0" cy="2835275"/>
          </a:xfrm>
          <a:prstGeom prst="straightConnector1">
            <a:avLst/>
          </a:prstGeom>
          <a:noFill/>
          <a:ln w="222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4" name="AutoShape 1405"/>
          <p:cNvCxnSpPr>
            <a:cxnSpLocks noChangeShapeType="1"/>
          </p:cNvCxnSpPr>
          <p:nvPr/>
        </p:nvCxnSpPr>
        <p:spPr bwMode="auto">
          <a:xfrm>
            <a:off x="949325" y="3268219"/>
            <a:ext cx="3452813" cy="0"/>
          </a:xfrm>
          <a:prstGeom prst="straightConnector1">
            <a:avLst/>
          </a:prstGeom>
          <a:noFill/>
          <a:ln w="222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5" name="Rectangle 64"/>
          <p:cNvSpPr>
            <a:spLocks noChangeArrowheads="1"/>
          </p:cNvSpPr>
          <p:nvPr/>
        </p:nvSpPr>
        <p:spPr bwMode="auto">
          <a:xfrm>
            <a:off x="401638" y="585344"/>
            <a:ext cx="547687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 typeface="Wingdings" panose="05000000000000000000" pitchFamily="2" charset="2"/>
              <a:buNone/>
            </a:pPr>
            <a:r>
              <a:rPr lang="en-US" altLang="en-US" sz="1600" b="0" i="1" dirty="0"/>
              <a:t>C, I</a:t>
            </a:r>
            <a:r>
              <a:rPr lang="en-US" altLang="en-US" sz="1600" b="0" i="1" baseline="-25000" dirty="0"/>
              <a:t>j</a:t>
            </a:r>
            <a:endParaRPr lang="en-US" altLang="en-US" sz="1600" b="0" i="1" baseline="-25000" dirty="0">
              <a:cs typeface="Times New Roman" panose="02020603050405020304" pitchFamily="18" charset="0"/>
            </a:endParaRPr>
          </a:p>
          <a:p>
            <a:pPr algn="r" eaLnBrk="1" hangingPunct="1">
              <a:spcBef>
                <a:spcPct val="0"/>
              </a:spcBef>
              <a:buClrTx/>
              <a:buFont typeface="Wingdings" panose="05000000000000000000" pitchFamily="2" charset="2"/>
              <a:buNone/>
            </a:pPr>
            <a:endParaRPr lang="en-US" altLang="en-US" sz="400" b="0" i="1" dirty="0"/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600" b="0" baseline="-25000" dirty="0"/>
          </a:p>
        </p:txBody>
      </p:sp>
      <p:pic>
        <p:nvPicPr>
          <p:cNvPr id="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6338" y="647257"/>
            <a:ext cx="2771775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" name="Line 25"/>
          <p:cNvSpPr>
            <a:spLocks noChangeShapeType="1"/>
          </p:cNvSpPr>
          <p:nvPr/>
        </p:nvSpPr>
        <p:spPr bwMode="auto">
          <a:xfrm flipH="1">
            <a:off x="6480175" y="1256062"/>
            <a:ext cx="0" cy="2011363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" name="Line 65"/>
          <p:cNvSpPr>
            <a:spLocks noChangeShapeType="1"/>
          </p:cNvSpPr>
          <p:nvPr/>
        </p:nvSpPr>
        <p:spPr bwMode="auto">
          <a:xfrm flipH="1">
            <a:off x="5072060" y="1194944"/>
            <a:ext cx="1371600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" name="Line 65"/>
          <p:cNvSpPr>
            <a:spLocks noChangeShapeType="1"/>
          </p:cNvSpPr>
          <p:nvPr/>
        </p:nvSpPr>
        <p:spPr bwMode="auto">
          <a:xfrm flipH="1">
            <a:off x="6426200" y="1195739"/>
            <a:ext cx="50800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6" name="Rectangle 48"/>
          <p:cNvSpPr>
            <a:spLocks noChangeArrowheads="1"/>
          </p:cNvSpPr>
          <p:nvPr/>
        </p:nvSpPr>
        <p:spPr bwMode="auto">
          <a:xfrm>
            <a:off x="6315075" y="1040163"/>
            <a:ext cx="3238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O</a:t>
            </a:r>
            <a:endParaRPr lang="en-US" altLang="en-US" sz="1400" baseline="-25000" dirty="0">
              <a:solidFill>
                <a:schemeClr val="bg1"/>
              </a:solidFill>
            </a:endParaRPr>
          </a:p>
        </p:txBody>
      </p:sp>
      <p:sp>
        <p:nvSpPr>
          <p:cNvPr id="67" name="Line 47"/>
          <p:cNvSpPr>
            <a:spLocks noChangeShapeType="1"/>
          </p:cNvSpPr>
          <p:nvPr/>
        </p:nvSpPr>
        <p:spPr bwMode="auto">
          <a:xfrm flipH="1">
            <a:off x="5062538" y="432944"/>
            <a:ext cx="0" cy="2835275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8" name="Line 55"/>
          <p:cNvSpPr>
            <a:spLocks noChangeShapeType="1"/>
          </p:cNvSpPr>
          <p:nvPr/>
        </p:nvSpPr>
        <p:spPr bwMode="auto">
          <a:xfrm>
            <a:off x="5053013" y="3277744"/>
            <a:ext cx="3495675" cy="0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9" name="Rectangle 64"/>
          <p:cNvSpPr>
            <a:spLocks noChangeArrowheads="1"/>
          </p:cNvSpPr>
          <p:nvPr/>
        </p:nvSpPr>
        <p:spPr bwMode="auto">
          <a:xfrm>
            <a:off x="4470400" y="425007"/>
            <a:ext cx="6191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i="1" dirty="0" smtClean="0"/>
              <a:t>C</a:t>
            </a:r>
            <a:endParaRPr lang="en-US" altLang="en-US" sz="1600" b="0" i="1" dirty="0"/>
          </a:p>
        </p:txBody>
      </p:sp>
      <p:sp>
        <p:nvSpPr>
          <p:cNvPr id="70" name="Rectangle 63"/>
          <p:cNvSpPr>
            <a:spLocks noChangeArrowheads="1"/>
          </p:cNvSpPr>
          <p:nvPr/>
        </p:nvSpPr>
        <p:spPr bwMode="auto">
          <a:xfrm>
            <a:off x="6344551" y="3272982"/>
            <a:ext cx="28484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1600" b="0" dirty="0">
                <a:latin typeface="+mj-lt"/>
              </a:rPr>
              <a:t>3</a:t>
            </a:r>
            <a:endParaRPr lang="en-US" sz="1600" b="0" i="1" baseline="30000" dirty="0">
              <a:latin typeface="Times New Roman" pitchFamily="18" charset="0"/>
            </a:endParaRPr>
          </a:p>
        </p:txBody>
      </p:sp>
      <p:sp>
        <p:nvSpPr>
          <p:cNvPr id="71" name="Rectangle 64"/>
          <p:cNvSpPr>
            <a:spLocks noChangeArrowheads="1"/>
          </p:cNvSpPr>
          <p:nvPr/>
        </p:nvSpPr>
        <p:spPr bwMode="auto">
          <a:xfrm>
            <a:off x="7911412" y="3280238"/>
            <a:ext cx="6191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i="1" dirty="0" smtClean="0"/>
              <a:t>I</a:t>
            </a:r>
            <a:endParaRPr lang="en-US" altLang="en-US" sz="1600" b="0" i="1" dirty="0"/>
          </a:p>
        </p:txBody>
      </p:sp>
      <p:sp>
        <p:nvSpPr>
          <p:cNvPr id="72" name="Rectangle 63"/>
          <p:cNvSpPr>
            <a:spLocks noChangeArrowheads="1"/>
          </p:cNvSpPr>
          <p:nvPr/>
        </p:nvSpPr>
        <p:spPr bwMode="auto">
          <a:xfrm>
            <a:off x="4777011" y="1008759"/>
            <a:ext cx="28484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1600" b="0" dirty="0" smtClean="0">
                <a:latin typeface="+mj-lt"/>
              </a:rPr>
              <a:t>7</a:t>
            </a:r>
            <a:endParaRPr lang="en-US" sz="1600" b="0" i="1" baseline="30000" dirty="0">
              <a:latin typeface="Times New Roman" pitchFamily="18" charset="0"/>
            </a:endParaRPr>
          </a:p>
        </p:txBody>
      </p:sp>
      <p:sp>
        <p:nvSpPr>
          <p:cNvPr id="60" name="Line 55"/>
          <p:cNvSpPr>
            <a:spLocks noChangeShapeType="1"/>
          </p:cNvSpPr>
          <p:nvPr/>
        </p:nvSpPr>
        <p:spPr bwMode="auto">
          <a:xfrm>
            <a:off x="5053013" y="3274569"/>
            <a:ext cx="822960" cy="0"/>
          </a:xfrm>
          <a:prstGeom prst="line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1" name="Line 55"/>
          <p:cNvSpPr>
            <a:spLocks noChangeShapeType="1"/>
          </p:cNvSpPr>
          <p:nvPr/>
        </p:nvSpPr>
        <p:spPr bwMode="auto">
          <a:xfrm>
            <a:off x="5853113" y="3274569"/>
            <a:ext cx="640080" cy="0"/>
          </a:xfrm>
          <a:prstGeom prst="line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0" y="-86925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0" dirty="0" smtClean="0">
                <a:solidFill>
                  <a:srgbClr val="000000"/>
                </a:solidFill>
                <a:latin typeface="+mj-lt"/>
              </a:rPr>
              <a:t>Austrian Macroeconomics</a:t>
            </a:r>
            <a:endParaRPr lang="en-US" sz="900" dirty="0">
              <a:latin typeface="+mj-l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9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69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9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69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9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69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500" fill="hold"/>
                                        <p:tgtEl>
                                          <p:spTgt spid="696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52" dur="500" fill="hold"/>
                                        <p:tgtEl>
                                          <p:spTgt spid="696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500" fill="hold"/>
                                        <p:tgtEl>
                                          <p:spTgt spid="696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500" fill="hold"/>
                                        <p:tgtEl>
                                          <p:spTgt spid="696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56" dur="500" fill="hold"/>
                                        <p:tgtEl>
                                          <p:spTgt spid="696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696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500" fill="hold"/>
                                        <p:tgtEl>
                                          <p:spTgt spid="6964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6964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2" dur="500" fill="hold"/>
                                        <p:tgtEl>
                                          <p:spTgt spid="6964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63" dur="500" fill="hold"/>
                                        <p:tgtEl>
                                          <p:spTgt spid="6964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42" grpId="0" animBg="1"/>
      <p:bldP spid="69641" grpId="0" animBg="1"/>
      <p:bldP spid="69638" grpId="0" animBg="1"/>
      <p:bldP spid="69639" grpId="0" animBg="1"/>
      <p:bldP spid="48137" grpId="0"/>
      <p:bldP spid="69650" grpId="0" animBg="1"/>
      <p:bldP spid="69665" grpId="0" animBg="1"/>
      <p:bldP spid="69666" grpId="0"/>
      <p:bldP spid="69667" grpId="0"/>
      <p:bldP spid="69668" grpId="0"/>
      <p:bldP spid="38" grpId="0" animBg="1"/>
      <p:bldP spid="40" grpId="0"/>
      <p:bldP spid="43" grpId="0"/>
      <p:bldP spid="60" grpId="0" animBg="1"/>
      <p:bldP spid="60" grpId="1" animBg="1"/>
      <p:bldP spid="61" grpId="0" animBg="1"/>
      <p:bldP spid="61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Line 65"/>
          <p:cNvSpPr>
            <a:spLocks noChangeShapeType="1"/>
          </p:cNvSpPr>
          <p:nvPr/>
        </p:nvSpPr>
        <p:spPr bwMode="auto">
          <a:xfrm flipV="1">
            <a:off x="960438" y="2557019"/>
            <a:ext cx="1279525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" name="Line 65"/>
          <p:cNvSpPr>
            <a:spLocks noChangeShapeType="1"/>
          </p:cNvSpPr>
          <p:nvPr/>
        </p:nvSpPr>
        <p:spPr bwMode="auto">
          <a:xfrm flipH="1">
            <a:off x="960438" y="1872807"/>
            <a:ext cx="1792287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" name="Rectangle 21"/>
          <p:cNvSpPr>
            <a:spLocks noChangeArrowheads="1"/>
          </p:cNvSpPr>
          <p:nvPr/>
        </p:nvSpPr>
        <p:spPr bwMode="auto">
          <a:xfrm>
            <a:off x="3219450" y="1179863"/>
            <a:ext cx="192088" cy="2084832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85" name="Rectangle 20"/>
          <p:cNvSpPr>
            <a:spLocks noChangeArrowheads="1"/>
          </p:cNvSpPr>
          <p:nvPr/>
        </p:nvSpPr>
        <p:spPr bwMode="auto">
          <a:xfrm>
            <a:off x="2697163" y="1850581"/>
            <a:ext cx="192087" cy="1417320"/>
          </a:xfrm>
          <a:prstGeom prst="rect">
            <a:avLst/>
          </a:prstGeom>
          <a:solidFill>
            <a:schemeClr val="tx1"/>
          </a:solidFill>
          <a:ln>
            <a:noFill/>
          </a:ln>
          <a:extLst/>
        </p:spPr>
        <p:txBody>
          <a:bodyPr wrap="none"/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86" name="Rectangle 64"/>
          <p:cNvSpPr>
            <a:spLocks noChangeArrowheads="1"/>
          </p:cNvSpPr>
          <p:nvPr/>
        </p:nvSpPr>
        <p:spPr bwMode="auto">
          <a:xfrm>
            <a:off x="561975" y="1015557"/>
            <a:ext cx="3667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1600" b="0" i="1" dirty="0" smtClean="0"/>
              <a:t>C</a:t>
            </a:r>
            <a:endParaRPr lang="en-US" altLang="en-US" sz="1600" b="0" baseline="-25000" dirty="0" smtClean="0"/>
          </a:p>
        </p:txBody>
      </p:sp>
      <p:sp>
        <p:nvSpPr>
          <p:cNvPr id="87" name="Line 65"/>
          <p:cNvSpPr>
            <a:spLocks noChangeShapeType="1"/>
          </p:cNvSpPr>
          <p:nvPr/>
        </p:nvSpPr>
        <p:spPr bwMode="auto">
          <a:xfrm flipH="1">
            <a:off x="959643" y="1197325"/>
            <a:ext cx="2286000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8" name="Rectangle 66"/>
          <p:cNvSpPr>
            <a:spLocks noChangeArrowheads="1"/>
          </p:cNvSpPr>
          <p:nvPr/>
        </p:nvSpPr>
        <p:spPr bwMode="auto">
          <a:xfrm>
            <a:off x="2179638" y="2539556"/>
            <a:ext cx="192087" cy="722376"/>
          </a:xfrm>
          <a:prstGeom prst="rect">
            <a:avLst/>
          </a:prstGeom>
          <a:solidFill>
            <a:schemeClr val="tx1"/>
          </a:solidFill>
          <a:ln>
            <a:noFill/>
          </a:ln>
          <a:extLst/>
        </p:spPr>
        <p:txBody>
          <a:bodyPr wrap="none"/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89" name="Rectangle 48"/>
          <p:cNvSpPr>
            <a:spLocks noChangeArrowheads="1"/>
          </p:cNvSpPr>
          <p:nvPr/>
        </p:nvSpPr>
        <p:spPr bwMode="auto">
          <a:xfrm>
            <a:off x="2136775" y="2938019"/>
            <a:ext cx="2746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chemeClr val="bg1"/>
                </a:solidFill>
              </a:rPr>
              <a:t>1</a:t>
            </a:r>
            <a:endParaRPr lang="en-US" altLang="en-US" sz="1400" baseline="-25000">
              <a:solidFill>
                <a:schemeClr val="bg1"/>
              </a:solidFill>
            </a:endParaRPr>
          </a:p>
        </p:txBody>
      </p:sp>
      <p:sp>
        <p:nvSpPr>
          <p:cNvPr id="90" name="Rectangle 48"/>
          <p:cNvSpPr>
            <a:spLocks noChangeArrowheads="1"/>
          </p:cNvSpPr>
          <p:nvPr/>
        </p:nvSpPr>
        <p:spPr bwMode="auto">
          <a:xfrm>
            <a:off x="2657475" y="2939607"/>
            <a:ext cx="274638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chemeClr val="bg1"/>
                </a:solidFill>
              </a:rPr>
              <a:t>2</a:t>
            </a:r>
            <a:endParaRPr lang="en-US" altLang="en-US" sz="1400" baseline="-25000">
              <a:solidFill>
                <a:schemeClr val="bg1"/>
              </a:solidFill>
            </a:endParaRPr>
          </a:p>
        </p:txBody>
      </p:sp>
      <p:sp>
        <p:nvSpPr>
          <p:cNvPr id="91" name="Rectangle 48"/>
          <p:cNvSpPr>
            <a:spLocks noChangeArrowheads="1"/>
          </p:cNvSpPr>
          <p:nvPr/>
        </p:nvSpPr>
        <p:spPr bwMode="auto">
          <a:xfrm>
            <a:off x="3171825" y="2936432"/>
            <a:ext cx="2746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3</a:t>
            </a:r>
            <a:endParaRPr lang="en-US" altLang="en-US" sz="1400" baseline="-25000" dirty="0">
              <a:solidFill>
                <a:schemeClr val="bg1"/>
              </a:solidFill>
            </a:endParaRPr>
          </a:p>
        </p:txBody>
      </p:sp>
      <p:sp>
        <p:nvSpPr>
          <p:cNvPr id="92" name="Line 65"/>
          <p:cNvSpPr>
            <a:spLocks noChangeShapeType="1"/>
          </p:cNvSpPr>
          <p:nvPr/>
        </p:nvSpPr>
        <p:spPr bwMode="auto">
          <a:xfrm flipH="1">
            <a:off x="3404505" y="1197321"/>
            <a:ext cx="1097280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3" name="Rectangle 64"/>
          <p:cNvSpPr>
            <a:spLocks noChangeArrowheads="1"/>
          </p:cNvSpPr>
          <p:nvPr/>
        </p:nvSpPr>
        <p:spPr bwMode="auto">
          <a:xfrm>
            <a:off x="561975" y="1701357"/>
            <a:ext cx="3667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1600" b="0" i="1" dirty="0" smtClean="0"/>
              <a:t>I</a:t>
            </a:r>
            <a:r>
              <a:rPr lang="en-US" altLang="en-US" sz="1600" b="0" baseline="-25000" dirty="0" smtClean="0"/>
              <a:t>2</a:t>
            </a:r>
          </a:p>
        </p:txBody>
      </p:sp>
      <p:sp>
        <p:nvSpPr>
          <p:cNvPr id="94" name="Rectangle 64"/>
          <p:cNvSpPr>
            <a:spLocks noChangeArrowheads="1"/>
          </p:cNvSpPr>
          <p:nvPr/>
        </p:nvSpPr>
        <p:spPr bwMode="auto">
          <a:xfrm>
            <a:off x="561975" y="2377632"/>
            <a:ext cx="3667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1600" b="0" i="1" dirty="0" smtClean="0"/>
              <a:t>I</a:t>
            </a:r>
            <a:r>
              <a:rPr lang="en-US" altLang="en-US" sz="1600" b="0" baseline="-25000" dirty="0" smtClean="0"/>
              <a:t>1</a:t>
            </a:r>
          </a:p>
        </p:txBody>
      </p:sp>
      <p:cxnSp>
        <p:nvCxnSpPr>
          <p:cNvPr id="95" name="AutoShape 1405"/>
          <p:cNvCxnSpPr>
            <a:cxnSpLocks noChangeShapeType="1"/>
          </p:cNvCxnSpPr>
          <p:nvPr/>
        </p:nvCxnSpPr>
        <p:spPr bwMode="auto">
          <a:xfrm>
            <a:off x="957263" y="428182"/>
            <a:ext cx="0" cy="2835275"/>
          </a:xfrm>
          <a:prstGeom prst="straightConnector1">
            <a:avLst/>
          </a:prstGeom>
          <a:noFill/>
          <a:ln w="222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6" name="AutoShape 1405"/>
          <p:cNvCxnSpPr>
            <a:cxnSpLocks noChangeShapeType="1"/>
          </p:cNvCxnSpPr>
          <p:nvPr/>
        </p:nvCxnSpPr>
        <p:spPr bwMode="auto">
          <a:xfrm>
            <a:off x="949325" y="3268219"/>
            <a:ext cx="3452813" cy="0"/>
          </a:xfrm>
          <a:prstGeom prst="straightConnector1">
            <a:avLst/>
          </a:prstGeom>
          <a:noFill/>
          <a:ln w="222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7" name="Rectangle 64"/>
          <p:cNvSpPr>
            <a:spLocks noChangeArrowheads="1"/>
          </p:cNvSpPr>
          <p:nvPr/>
        </p:nvSpPr>
        <p:spPr bwMode="auto">
          <a:xfrm>
            <a:off x="401638" y="585344"/>
            <a:ext cx="547687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 typeface="Wingdings" panose="05000000000000000000" pitchFamily="2" charset="2"/>
              <a:buNone/>
            </a:pPr>
            <a:r>
              <a:rPr lang="en-US" altLang="en-US" sz="1600" b="0" i="1" dirty="0"/>
              <a:t>C, I</a:t>
            </a:r>
            <a:r>
              <a:rPr lang="en-US" altLang="en-US" sz="1600" b="0" i="1" baseline="-25000" dirty="0"/>
              <a:t>j</a:t>
            </a:r>
            <a:endParaRPr lang="en-US" altLang="en-US" sz="1600" b="0" i="1" baseline="-25000" dirty="0">
              <a:cs typeface="Times New Roman" panose="02020603050405020304" pitchFamily="18" charset="0"/>
            </a:endParaRPr>
          </a:p>
          <a:p>
            <a:pPr algn="r" eaLnBrk="1" hangingPunct="1">
              <a:spcBef>
                <a:spcPct val="0"/>
              </a:spcBef>
              <a:buClrTx/>
              <a:buFont typeface="Wingdings" panose="05000000000000000000" pitchFamily="2" charset="2"/>
              <a:buNone/>
            </a:pPr>
            <a:endParaRPr lang="en-US" altLang="en-US" sz="400" b="0" i="1" dirty="0"/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600" b="0" baseline="-25000" dirty="0"/>
          </a:p>
        </p:txBody>
      </p:sp>
      <p:pic>
        <p:nvPicPr>
          <p:cNvPr id="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6338" y="647257"/>
            <a:ext cx="2771775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9" name="Line 25"/>
          <p:cNvSpPr>
            <a:spLocks noChangeShapeType="1"/>
          </p:cNvSpPr>
          <p:nvPr/>
        </p:nvSpPr>
        <p:spPr bwMode="auto">
          <a:xfrm flipH="1">
            <a:off x="6480175" y="1256062"/>
            <a:ext cx="0" cy="2011363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0" name="Line 65"/>
          <p:cNvSpPr>
            <a:spLocks noChangeShapeType="1"/>
          </p:cNvSpPr>
          <p:nvPr/>
        </p:nvSpPr>
        <p:spPr bwMode="auto">
          <a:xfrm flipH="1">
            <a:off x="5072060" y="1194944"/>
            <a:ext cx="1371600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" name="Line 65"/>
          <p:cNvSpPr>
            <a:spLocks noChangeShapeType="1"/>
          </p:cNvSpPr>
          <p:nvPr/>
        </p:nvSpPr>
        <p:spPr bwMode="auto">
          <a:xfrm flipH="1">
            <a:off x="6426200" y="1195739"/>
            <a:ext cx="50800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" name="Rectangle 48"/>
          <p:cNvSpPr>
            <a:spLocks noChangeArrowheads="1"/>
          </p:cNvSpPr>
          <p:nvPr/>
        </p:nvSpPr>
        <p:spPr bwMode="auto">
          <a:xfrm>
            <a:off x="6315075" y="1040163"/>
            <a:ext cx="3238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O</a:t>
            </a:r>
            <a:endParaRPr lang="en-US" altLang="en-US" sz="1400" baseline="-25000" dirty="0">
              <a:solidFill>
                <a:schemeClr val="bg1"/>
              </a:solidFill>
            </a:endParaRPr>
          </a:p>
        </p:txBody>
      </p:sp>
      <p:sp>
        <p:nvSpPr>
          <p:cNvPr id="103" name="Line 47"/>
          <p:cNvSpPr>
            <a:spLocks noChangeShapeType="1"/>
          </p:cNvSpPr>
          <p:nvPr/>
        </p:nvSpPr>
        <p:spPr bwMode="auto">
          <a:xfrm flipH="1">
            <a:off x="5062538" y="432944"/>
            <a:ext cx="0" cy="2835275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4" name="Line 55"/>
          <p:cNvSpPr>
            <a:spLocks noChangeShapeType="1"/>
          </p:cNvSpPr>
          <p:nvPr/>
        </p:nvSpPr>
        <p:spPr bwMode="auto">
          <a:xfrm>
            <a:off x="5053013" y="3277744"/>
            <a:ext cx="3495675" cy="0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5" name="Rectangle 64"/>
          <p:cNvSpPr>
            <a:spLocks noChangeArrowheads="1"/>
          </p:cNvSpPr>
          <p:nvPr/>
        </p:nvSpPr>
        <p:spPr bwMode="auto">
          <a:xfrm>
            <a:off x="4470400" y="425007"/>
            <a:ext cx="6191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i="1" dirty="0" smtClean="0"/>
              <a:t>C</a:t>
            </a:r>
            <a:endParaRPr lang="en-US" altLang="en-US" sz="1600" b="0" i="1" dirty="0"/>
          </a:p>
        </p:txBody>
      </p:sp>
      <p:sp>
        <p:nvSpPr>
          <p:cNvPr id="106" name="Rectangle 63"/>
          <p:cNvSpPr>
            <a:spLocks noChangeArrowheads="1"/>
          </p:cNvSpPr>
          <p:nvPr/>
        </p:nvSpPr>
        <p:spPr bwMode="auto">
          <a:xfrm>
            <a:off x="6344551" y="3272982"/>
            <a:ext cx="28484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1600" b="0" dirty="0">
                <a:latin typeface="+mj-lt"/>
              </a:rPr>
              <a:t>3</a:t>
            </a:r>
            <a:endParaRPr lang="en-US" sz="1600" b="0" i="1" baseline="30000" dirty="0">
              <a:latin typeface="Times New Roman" pitchFamily="18" charset="0"/>
            </a:endParaRPr>
          </a:p>
        </p:txBody>
      </p:sp>
      <p:sp>
        <p:nvSpPr>
          <p:cNvPr id="107" name="Rectangle 64"/>
          <p:cNvSpPr>
            <a:spLocks noChangeArrowheads="1"/>
          </p:cNvSpPr>
          <p:nvPr/>
        </p:nvSpPr>
        <p:spPr bwMode="auto">
          <a:xfrm>
            <a:off x="7911412" y="3280238"/>
            <a:ext cx="6191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i="1" dirty="0" smtClean="0"/>
              <a:t>I</a:t>
            </a:r>
            <a:endParaRPr lang="en-US" altLang="en-US" sz="1600" b="0" i="1" dirty="0"/>
          </a:p>
        </p:txBody>
      </p:sp>
      <p:sp>
        <p:nvSpPr>
          <p:cNvPr id="108" name="Rectangle 63"/>
          <p:cNvSpPr>
            <a:spLocks noChangeArrowheads="1"/>
          </p:cNvSpPr>
          <p:nvPr/>
        </p:nvSpPr>
        <p:spPr bwMode="auto">
          <a:xfrm>
            <a:off x="4777011" y="1008759"/>
            <a:ext cx="28484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1600" b="0" dirty="0" smtClean="0">
                <a:latin typeface="+mj-lt"/>
              </a:rPr>
              <a:t>7</a:t>
            </a:r>
            <a:endParaRPr lang="en-US" sz="1600" b="0" i="1" baseline="30000" dirty="0">
              <a:latin typeface="Times New Roman" pitchFamily="18" charset="0"/>
            </a:endParaRPr>
          </a:p>
        </p:txBody>
      </p:sp>
      <p:sp>
        <p:nvSpPr>
          <p:cNvPr id="74759" name="Line 55"/>
          <p:cNvSpPr>
            <a:spLocks noChangeShapeType="1"/>
          </p:cNvSpPr>
          <p:nvPr/>
        </p:nvSpPr>
        <p:spPr bwMode="auto">
          <a:xfrm>
            <a:off x="5073650" y="6440488"/>
            <a:ext cx="3495675" cy="0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74761" name="Line 25"/>
          <p:cNvSpPr>
            <a:spLocks noChangeShapeType="1"/>
          </p:cNvSpPr>
          <p:nvPr/>
        </p:nvSpPr>
        <p:spPr bwMode="auto">
          <a:xfrm flipH="1">
            <a:off x="6477000" y="3666817"/>
            <a:ext cx="3175" cy="274320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4762" name="Line 65"/>
          <p:cNvSpPr>
            <a:spLocks noChangeShapeType="1"/>
          </p:cNvSpPr>
          <p:nvPr/>
        </p:nvSpPr>
        <p:spPr bwMode="auto">
          <a:xfrm flipH="1">
            <a:off x="5076828" y="4565650"/>
            <a:ext cx="1371600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4763" name="Line 47"/>
          <p:cNvSpPr>
            <a:spLocks noChangeShapeType="1"/>
          </p:cNvSpPr>
          <p:nvPr/>
        </p:nvSpPr>
        <p:spPr bwMode="auto">
          <a:xfrm flipH="1">
            <a:off x="5073650" y="3608388"/>
            <a:ext cx="0" cy="2835275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73" name="Line 62"/>
          <p:cNvSpPr>
            <a:spLocks noChangeAspect="1" noChangeShapeType="1"/>
          </p:cNvSpPr>
          <p:nvPr/>
        </p:nvSpPr>
        <p:spPr bwMode="auto">
          <a:xfrm flipV="1">
            <a:off x="5108575" y="3735388"/>
            <a:ext cx="2120900" cy="2343150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defRPr/>
            </a:pPr>
            <a:endParaRPr lang="en-US" sz="2000">
              <a:ln>
                <a:solidFill>
                  <a:schemeClr val="bg1">
                    <a:lumMod val="75000"/>
                  </a:schemeClr>
                </a:solidFill>
              </a:ln>
              <a:latin typeface="Arial" charset="0"/>
            </a:endParaRPr>
          </a:p>
        </p:txBody>
      </p:sp>
      <p:sp>
        <p:nvSpPr>
          <p:cNvPr id="74766" name="Line 12"/>
          <p:cNvSpPr>
            <a:spLocks noChangeAspect="1" noChangeShapeType="1"/>
          </p:cNvSpPr>
          <p:nvPr/>
        </p:nvSpPr>
        <p:spPr bwMode="auto">
          <a:xfrm>
            <a:off x="5591175" y="3811588"/>
            <a:ext cx="2457450" cy="2122487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4768" name="Line 65"/>
          <p:cNvSpPr>
            <a:spLocks noChangeShapeType="1"/>
          </p:cNvSpPr>
          <p:nvPr/>
        </p:nvSpPr>
        <p:spPr bwMode="auto">
          <a:xfrm flipH="1">
            <a:off x="6423883" y="4567110"/>
            <a:ext cx="50800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4769" name="Rectangle 48"/>
          <p:cNvSpPr>
            <a:spLocks noChangeArrowheads="1"/>
          </p:cNvSpPr>
          <p:nvPr/>
        </p:nvSpPr>
        <p:spPr bwMode="auto">
          <a:xfrm>
            <a:off x="6314090" y="4409820"/>
            <a:ext cx="3254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O</a:t>
            </a:r>
            <a:endParaRPr lang="en-US" altLang="en-US" sz="1400" baseline="-25000" dirty="0">
              <a:solidFill>
                <a:schemeClr val="bg1"/>
              </a:solidFill>
            </a:endParaRPr>
          </a:p>
        </p:txBody>
      </p:sp>
      <p:sp>
        <p:nvSpPr>
          <p:cNvPr id="74772" name="Rectangle 64"/>
          <p:cNvSpPr>
            <a:spLocks noChangeArrowheads="1"/>
          </p:cNvSpPr>
          <p:nvPr/>
        </p:nvSpPr>
        <p:spPr bwMode="auto">
          <a:xfrm>
            <a:off x="4470400" y="3765550"/>
            <a:ext cx="6191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i="1" dirty="0" err="1" smtClean="0"/>
              <a:t>i</a:t>
            </a:r>
            <a:endParaRPr lang="en-US" altLang="en-US" sz="1600" b="0" i="1" dirty="0"/>
          </a:p>
        </p:txBody>
      </p:sp>
      <p:sp>
        <p:nvSpPr>
          <p:cNvPr id="74784" name="Text Box 20"/>
          <p:cNvSpPr txBox="1">
            <a:spLocks noChangeArrowheads="1"/>
          </p:cNvSpPr>
          <p:nvPr/>
        </p:nvSpPr>
        <p:spPr bwMode="auto">
          <a:xfrm rot="2460000">
            <a:off x="7807325" y="5573713"/>
            <a:ext cx="5461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1400" dirty="0"/>
              <a:t>D</a:t>
            </a:r>
            <a:r>
              <a:rPr lang="en-US" altLang="en-US" sz="1400" baseline="-25000" dirty="0"/>
              <a:t>LF</a:t>
            </a:r>
          </a:p>
        </p:txBody>
      </p:sp>
      <p:sp>
        <p:nvSpPr>
          <p:cNvPr id="74785" name="Text Box 20"/>
          <p:cNvSpPr txBox="1">
            <a:spLocks noChangeArrowheads="1"/>
          </p:cNvSpPr>
          <p:nvPr/>
        </p:nvSpPr>
        <p:spPr bwMode="auto">
          <a:xfrm rot="-2880000">
            <a:off x="5018088" y="5903912"/>
            <a:ext cx="5461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1400"/>
              <a:t>S</a:t>
            </a:r>
            <a:r>
              <a:rPr lang="en-US" altLang="en-US" sz="1400" baseline="-25000"/>
              <a:t>LF</a:t>
            </a:r>
          </a:p>
        </p:txBody>
      </p:sp>
      <p:sp>
        <p:nvSpPr>
          <p:cNvPr id="112" name="Rectangle 63"/>
          <p:cNvSpPr>
            <a:spLocks noChangeArrowheads="1"/>
          </p:cNvSpPr>
          <p:nvPr/>
        </p:nvSpPr>
        <p:spPr bwMode="auto">
          <a:xfrm>
            <a:off x="6344551" y="6452909"/>
            <a:ext cx="28484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1600" b="0" dirty="0">
                <a:latin typeface="+mj-lt"/>
              </a:rPr>
              <a:t>3</a:t>
            </a:r>
            <a:endParaRPr lang="en-US" sz="1600" b="0" i="1" baseline="30000" dirty="0">
              <a:latin typeface="Times New Roman" pitchFamily="18" charset="0"/>
            </a:endParaRPr>
          </a:p>
        </p:txBody>
      </p:sp>
      <p:sp>
        <p:nvSpPr>
          <p:cNvPr id="113" name="Rectangle 63"/>
          <p:cNvSpPr>
            <a:spLocks noChangeArrowheads="1"/>
          </p:cNvSpPr>
          <p:nvPr/>
        </p:nvSpPr>
        <p:spPr bwMode="auto">
          <a:xfrm>
            <a:off x="4777011" y="4393406"/>
            <a:ext cx="28484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1600" b="0" dirty="0" smtClean="0">
                <a:latin typeface="+mj-lt"/>
              </a:rPr>
              <a:t>4</a:t>
            </a:r>
            <a:endParaRPr lang="en-US" sz="1600" b="0" i="1" baseline="30000" dirty="0">
              <a:latin typeface="Times New Roman" pitchFamily="18" charset="0"/>
            </a:endParaRPr>
          </a:p>
        </p:txBody>
      </p:sp>
      <p:sp>
        <p:nvSpPr>
          <p:cNvPr id="114" name="Rectangle 64"/>
          <p:cNvSpPr>
            <a:spLocks noChangeArrowheads="1"/>
          </p:cNvSpPr>
          <p:nvPr/>
        </p:nvSpPr>
        <p:spPr bwMode="auto">
          <a:xfrm>
            <a:off x="7913684" y="6448800"/>
            <a:ext cx="6191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i="1" dirty="0" smtClean="0"/>
              <a:t>I</a:t>
            </a:r>
            <a:endParaRPr lang="en-US" altLang="en-US" sz="1600" b="0" i="1" dirty="0"/>
          </a:p>
        </p:txBody>
      </p:sp>
      <p:sp>
        <p:nvSpPr>
          <p:cNvPr id="43" name="Rectangle 42"/>
          <p:cNvSpPr/>
          <p:nvPr/>
        </p:nvSpPr>
        <p:spPr>
          <a:xfrm>
            <a:off x="0" y="-86925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0" dirty="0" smtClean="0">
                <a:solidFill>
                  <a:srgbClr val="000000"/>
                </a:solidFill>
                <a:latin typeface="+mj-lt"/>
              </a:rPr>
              <a:t>Austrian Macroeconomics</a:t>
            </a:r>
            <a:endParaRPr lang="en-US" sz="900" dirty="0"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4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74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74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61" grpId="0" animBg="1"/>
      <p:bldP spid="74762" grpId="0" animBg="1"/>
      <p:bldP spid="173" grpId="0" animBg="1"/>
      <p:bldP spid="74766" grpId="0" animBg="1"/>
      <p:bldP spid="74768" grpId="0" animBg="1"/>
      <p:bldP spid="74769" grpId="0"/>
      <p:bldP spid="74784" grpId="0"/>
      <p:bldP spid="74785" grpId="0"/>
      <p:bldP spid="112" grpId="0"/>
      <p:bldP spid="1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Rectangle 63"/>
          <p:cNvSpPr>
            <a:spLocks noChangeArrowheads="1"/>
          </p:cNvSpPr>
          <p:nvPr/>
        </p:nvSpPr>
        <p:spPr bwMode="auto">
          <a:xfrm>
            <a:off x="4402138" y="6453188"/>
            <a:ext cx="53657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1600" b="0" i="1" dirty="0" smtClean="0">
                <a:solidFill>
                  <a:srgbClr val="FF0000"/>
                </a:solidFill>
                <a:latin typeface="+mj-lt"/>
              </a:rPr>
              <a:t>E</a:t>
            </a:r>
            <a:r>
              <a:rPr lang="en-US" sz="1600" b="0" baseline="-25000" dirty="0" smtClean="0">
                <a:solidFill>
                  <a:srgbClr val="FF0000"/>
                </a:solidFill>
                <a:latin typeface="+mj-lt"/>
              </a:rPr>
              <a:t>3</a:t>
            </a:r>
            <a:endParaRPr lang="en-US" sz="1600" b="0" baseline="-25000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74812" name="Line 55"/>
          <p:cNvSpPr>
            <a:spLocks noChangeShapeType="1"/>
          </p:cNvSpPr>
          <p:nvPr/>
        </p:nvSpPr>
        <p:spPr bwMode="auto">
          <a:xfrm>
            <a:off x="2978150" y="6440488"/>
            <a:ext cx="1720850" cy="0"/>
          </a:xfrm>
          <a:prstGeom prst="line">
            <a:avLst/>
          </a:prstGeom>
          <a:noFill/>
          <a:ln w="222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>
              <a:solidFill>
                <a:srgbClr val="FF0000"/>
              </a:solidFill>
            </a:endParaRPr>
          </a:p>
        </p:txBody>
      </p:sp>
      <p:sp>
        <p:nvSpPr>
          <p:cNvPr id="74814" name="Line 65"/>
          <p:cNvSpPr>
            <a:spLocks noChangeShapeType="1"/>
          </p:cNvSpPr>
          <p:nvPr/>
        </p:nvSpPr>
        <p:spPr bwMode="auto">
          <a:xfrm flipH="1">
            <a:off x="2990850" y="4565650"/>
            <a:ext cx="901700" cy="0"/>
          </a:xfrm>
          <a:prstGeom prst="line">
            <a:avLst/>
          </a:prstGeom>
          <a:noFill/>
          <a:ln w="34925">
            <a:solidFill>
              <a:srgbClr val="FF0000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FF0000"/>
              </a:solidFill>
            </a:endParaRPr>
          </a:p>
        </p:txBody>
      </p:sp>
      <p:sp>
        <p:nvSpPr>
          <p:cNvPr id="74815" name="Line 47"/>
          <p:cNvSpPr>
            <a:spLocks noChangeShapeType="1"/>
          </p:cNvSpPr>
          <p:nvPr/>
        </p:nvSpPr>
        <p:spPr bwMode="auto">
          <a:xfrm flipH="1">
            <a:off x="2978150" y="3608388"/>
            <a:ext cx="0" cy="2835275"/>
          </a:xfrm>
          <a:prstGeom prst="line">
            <a:avLst/>
          </a:prstGeom>
          <a:noFill/>
          <a:ln w="222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>
              <a:solidFill>
                <a:srgbClr val="FF0000"/>
              </a:solidFill>
            </a:endParaRPr>
          </a:p>
        </p:txBody>
      </p:sp>
      <p:sp>
        <p:nvSpPr>
          <p:cNvPr id="249" name="Line 62"/>
          <p:cNvSpPr>
            <a:spLocks noChangeShapeType="1"/>
          </p:cNvSpPr>
          <p:nvPr/>
        </p:nvSpPr>
        <p:spPr bwMode="auto">
          <a:xfrm flipH="1" flipV="1">
            <a:off x="3284538" y="3668713"/>
            <a:ext cx="1244600" cy="1922462"/>
          </a:xfrm>
          <a:prstGeom prst="line">
            <a:avLst/>
          </a:prstGeom>
          <a:noFill/>
          <a:ln w="44450">
            <a:solidFill>
              <a:srgbClr val="FF0000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defRPr/>
            </a:pPr>
            <a:endParaRPr lang="en-US" sz="2000">
              <a:ln>
                <a:solidFill>
                  <a:schemeClr val="bg1">
                    <a:lumMod val="75000"/>
                  </a:schemeClr>
                </a:solidFill>
              </a:ln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74819" name="Rectangle 64"/>
          <p:cNvSpPr>
            <a:spLocks noChangeArrowheads="1"/>
          </p:cNvSpPr>
          <p:nvPr/>
        </p:nvSpPr>
        <p:spPr bwMode="auto">
          <a:xfrm>
            <a:off x="2374900" y="3765550"/>
            <a:ext cx="6191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i="1" dirty="0" smtClean="0">
                <a:solidFill>
                  <a:srgbClr val="FF0000"/>
                </a:solidFill>
              </a:rPr>
              <a:t>w</a:t>
            </a:r>
            <a:r>
              <a:rPr lang="en-US" altLang="en-US" sz="1600" b="0" baseline="-25000" dirty="0" smtClean="0">
                <a:solidFill>
                  <a:srgbClr val="FF0000"/>
                </a:solidFill>
              </a:rPr>
              <a:t>3</a:t>
            </a:r>
            <a:endParaRPr lang="en-US" altLang="en-US" sz="1600" b="0" dirty="0">
              <a:solidFill>
                <a:srgbClr val="FF0000"/>
              </a:solidFill>
            </a:endParaRPr>
          </a:p>
        </p:txBody>
      </p:sp>
      <p:sp>
        <p:nvSpPr>
          <p:cNvPr id="74820" name="Text Box 20"/>
          <p:cNvSpPr txBox="1">
            <a:spLocks noChangeArrowheads="1"/>
          </p:cNvSpPr>
          <p:nvPr/>
        </p:nvSpPr>
        <p:spPr bwMode="auto">
          <a:xfrm rot="3420000">
            <a:off x="4151313" y="5456237"/>
            <a:ext cx="5461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LD</a:t>
            </a:r>
            <a:r>
              <a:rPr lang="en-US" altLang="en-US" sz="1400" baseline="-250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74821" name="Text Box 20"/>
          <p:cNvSpPr txBox="1">
            <a:spLocks noChangeArrowheads="1"/>
          </p:cNvSpPr>
          <p:nvPr/>
        </p:nvSpPr>
        <p:spPr bwMode="auto">
          <a:xfrm rot="-3008002">
            <a:off x="2925763" y="5441950"/>
            <a:ext cx="5461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LS</a:t>
            </a:r>
            <a:r>
              <a:rPr lang="en-US" altLang="en-US" sz="1400" baseline="-250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74826" name="Line 25"/>
          <p:cNvSpPr>
            <a:spLocks noChangeShapeType="1"/>
          </p:cNvSpPr>
          <p:nvPr/>
        </p:nvSpPr>
        <p:spPr bwMode="auto">
          <a:xfrm flipH="1">
            <a:off x="3875088" y="4540250"/>
            <a:ext cx="3175" cy="1901825"/>
          </a:xfrm>
          <a:prstGeom prst="line">
            <a:avLst/>
          </a:prstGeom>
          <a:noFill/>
          <a:ln w="34925">
            <a:solidFill>
              <a:srgbClr val="FF0000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FF0000"/>
              </a:solidFill>
            </a:endParaRPr>
          </a:p>
        </p:txBody>
      </p:sp>
      <p:sp>
        <p:nvSpPr>
          <p:cNvPr id="262" name="Line 62"/>
          <p:cNvSpPr>
            <a:spLocks noChangeShapeType="1"/>
          </p:cNvSpPr>
          <p:nvPr/>
        </p:nvSpPr>
        <p:spPr bwMode="auto">
          <a:xfrm flipV="1">
            <a:off x="3006725" y="3835400"/>
            <a:ext cx="1463675" cy="1824038"/>
          </a:xfrm>
          <a:prstGeom prst="line">
            <a:avLst/>
          </a:prstGeom>
          <a:noFill/>
          <a:ln w="44450">
            <a:solidFill>
              <a:srgbClr val="FF0000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defRPr/>
            </a:pPr>
            <a:endParaRPr lang="en-US" sz="2000">
              <a:ln>
                <a:solidFill>
                  <a:schemeClr val="bg1">
                    <a:lumMod val="75000"/>
                  </a:schemeClr>
                </a:solidFill>
              </a:ln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74830" name="Line 65"/>
          <p:cNvSpPr>
            <a:spLocks noChangeShapeType="1"/>
          </p:cNvSpPr>
          <p:nvPr/>
        </p:nvSpPr>
        <p:spPr bwMode="auto">
          <a:xfrm flipH="1">
            <a:off x="3821113" y="4575175"/>
            <a:ext cx="50800" cy="0"/>
          </a:xfrm>
          <a:prstGeom prst="line">
            <a:avLst/>
          </a:prstGeom>
          <a:noFill/>
          <a:ln w="34925">
            <a:solidFill>
              <a:srgbClr val="FF0000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FF0000"/>
              </a:solidFill>
            </a:endParaRPr>
          </a:p>
        </p:txBody>
      </p:sp>
      <p:sp>
        <p:nvSpPr>
          <p:cNvPr id="74831" name="Rectangle 48"/>
          <p:cNvSpPr>
            <a:spLocks noChangeArrowheads="1"/>
          </p:cNvSpPr>
          <p:nvPr/>
        </p:nvSpPr>
        <p:spPr bwMode="auto">
          <a:xfrm>
            <a:off x="3706813" y="4419600"/>
            <a:ext cx="3238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O</a:t>
            </a:r>
            <a:endParaRPr lang="en-US" altLang="en-US" sz="1400" baseline="-25000" dirty="0">
              <a:solidFill>
                <a:schemeClr val="bg1"/>
              </a:solidFill>
            </a:endParaRPr>
          </a:p>
        </p:txBody>
      </p:sp>
      <p:sp>
        <p:nvSpPr>
          <p:cNvPr id="65" name="Line 65"/>
          <p:cNvSpPr>
            <a:spLocks noChangeShapeType="1"/>
          </p:cNvSpPr>
          <p:nvPr/>
        </p:nvSpPr>
        <p:spPr bwMode="auto">
          <a:xfrm flipV="1">
            <a:off x="960438" y="2557019"/>
            <a:ext cx="1279525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6" name="Line 65"/>
          <p:cNvSpPr>
            <a:spLocks noChangeShapeType="1"/>
          </p:cNvSpPr>
          <p:nvPr/>
        </p:nvSpPr>
        <p:spPr bwMode="auto">
          <a:xfrm flipH="1">
            <a:off x="960438" y="1872807"/>
            <a:ext cx="1792287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7" name="Rectangle 21"/>
          <p:cNvSpPr>
            <a:spLocks noChangeArrowheads="1"/>
          </p:cNvSpPr>
          <p:nvPr/>
        </p:nvSpPr>
        <p:spPr bwMode="auto">
          <a:xfrm>
            <a:off x="3219450" y="1179863"/>
            <a:ext cx="192088" cy="2084832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8" name="Rectangle 20"/>
          <p:cNvSpPr>
            <a:spLocks noChangeArrowheads="1"/>
          </p:cNvSpPr>
          <p:nvPr/>
        </p:nvSpPr>
        <p:spPr bwMode="auto">
          <a:xfrm>
            <a:off x="2697163" y="1850581"/>
            <a:ext cx="192087" cy="1417320"/>
          </a:xfrm>
          <a:prstGeom prst="rect">
            <a:avLst/>
          </a:prstGeom>
          <a:solidFill>
            <a:schemeClr val="tx1"/>
          </a:solidFill>
          <a:ln>
            <a:noFill/>
          </a:ln>
          <a:extLst/>
        </p:spPr>
        <p:txBody>
          <a:bodyPr wrap="none"/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9" name="Rectangle 64"/>
          <p:cNvSpPr>
            <a:spLocks noChangeArrowheads="1"/>
          </p:cNvSpPr>
          <p:nvPr/>
        </p:nvSpPr>
        <p:spPr bwMode="auto">
          <a:xfrm>
            <a:off x="561975" y="1015557"/>
            <a:ext cx="3667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1600" b="0" i="1" dirty="0" smtClean="0"/>
              <a:t>C</a:t>
            </a:r>
            <a:endParaRPr lang="en-US" altLang="en-US" sz="1600" b="0" baseline="-25000" dirty="0" smtClean="0"/>
          </a:p>
        </p:txBody>
      </p:sp>
      <p:sp>
        <p:nvSpPr>
          <p:cNvPr id="70" name="Line 65"/>
          <p:cNvSpPr>
            <a:spLocks noChangeShapeType="1"/>
          </p:cNvSpPr>
          <p:nvPr/>
        </p:nvSpPr>
        <p:spPr bwMode="auto">
          <a:xfrm flipH="1">
            <a:off x="959643" y="1197325"/>
            <a:ext cx="2286000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" name="Rectangle 66"/>
          <p:cNvSpPr>
            <a:spLocks noChangeArrowheads="1"/>
          </p:cNvSpPr>
          <p:nvPr/>
        </p:nvSpPr>
        <p:spPr bwMode="auto">
          <a:xfrm>
            <a:off x="2179638" y="2539556"/>
            <a:ext cx="192087" cy="722376"/>
          </a:xfrm>
          <a:prstGeom prst="rect">
            <a:avLst/>
          </a:prstGeom>
          <a:solidFill>
            <a:schemeClr val="tx1"/>
          </a:solidFill>
          <a:ln>
            <a:noFill/>
          </a:ln>
          <a:extLst/>
        </p:spPr>
        <p:txBody>
          <a:bodyPr wrap="none"/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72" name="Rectangle 48"/>
          <p:cNvSpPr>
            <a:spLocks noChangeArrowheads="1"/>
          </p:cNvSpPr>
          <p:nvPr/>
        </p:nvSpPr>
        <p:spPr bwMode="auto">
          <a:xfrm>
            <a:off x="2136775" y="2938019"/>
            <a:ext cx="2746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chemeClr val="bg1"/>
                </a:solidFill>
              </a:rPr>
              <a:t>1</a:t>
            </a:r>
            <a:endParaRPr lang="en-US" altLang="en-US" sz="1400" baseline="-25000">
              <a:solidFill>
                <a:schemeClr val="bg1"/>
              </a:solidFill>
            </a:endParaRPr>
          </a:p>
        </p:txBody>
      </p:sp>
      <p:sp>
        <p:nvSpPr>
          <p:cNvPr id="73" name="Rectangle 48"/>
          <p:cNvSpPr>
            <a:spLocks noChangeArrowheads="1"/>
          </p:cNvSpPr>
          <p:nvPr/>
        </p:nvSpPr>
        <p:spPr bwMode="auto">
          <a:xfrm>
            <a:off x="2657475" y="2939607"/>
            <a:ext cx="274638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chemeClr val="bg1"/>
                </a:solidFill>
              </a:rPr>
              <a:t>2</a:t>
            </a:r>
            <a:endParaRPr lang="en-US" altLang="en-US" sz="1400" baseline="-25000">
              <a:solidFill>
                <a:schemeClr val="bg1"/>
              </a:solidFill>
            </a:endParaRPr>
          </a:p>
        </p:txBody>
      </p:sp>
      <p:sp>
        <p:nvSpPr>
          <p:cNvPr id="74" name="Rectangle 48"/>
          <p:cNvSpPr>
            <a:spLocks noChangeArrowheads="1"/>
          </p:cNvSpPr>
          <p:nvPr/>
        </p:nvSpPr>
        <p:spPr bwMode="auto">
          <a:xfrm>
            <a:off x="3171825" y="2936432"/>
            <a:ext cx="2746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3</a:t>
            </a:r>
            <a:endParaRPr lang="en-US" altLang="en-US" sz="1400" baseline="-25000" dirty="0">
              <a:solidFill>
                <a:schemeClr val="bg1"/>
              </a:solidFill>
            </a:endParaRPr>
          </a:p>
        </p:txBody>
      </p:sp>
      <p:sp>
        <p:nvSpPr>
          <p:cNvPr id="75" name="Line 65"/>
          <p:cNvSpPr>
            <a:spLocks noChangeShapeType="1"/>
          </p:cNvSpPr>
          <p:nvPr/>
        </p:nvSpPr>
        <p:spPr bwMode="auto">
          <a:xfrm flipH="1">
            <a:off x="3404505" y="1197321"/>
            <a:ext cx="1097280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6" name="Rectangle 64"/>
          <p:cNvSpPr>
            <a:spLocks noChangeArrowheads="1"/>
          </p:cNvSpPr>
          <p:nvPr/>
        </p:nvSpPr>
        <p:spPr bwMode="auto">
          <a:xfrm>
            <a:off x="561975" y="1701357"/>
            <a:ext cx="3667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1600" b="0" i="1" dirty="0" smtClean="0"/>
              <a:t>I</a:t>
            </a:r>
            <a:r>
              <a:rPr lang="en-US" altLang="en-US" sz="1600" b="0" baseline="-25000" dirty="0" smtClean="0"/>
              <a:t>2</a:t>
            </a:r>
          </a:p>
        </p:txBody>
      </p:sp>
      <p:sp>
        <p:nvSpPr>
          <p:cNvPr id="77" name="Rectangle 64"/>
          <p:cNvSpPr>
            <a:spLocks noChangeArrowheads="1"/>
          </p:cNvSpPr>
          <p:nvPr/>
        </p:nvSpPr>
        <p:spPr bwMode="auto">
          <a:xfrm>
            <a:off x="561975" y="2377632"/>
            <a:ext cx="3667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1600" b="0" i="1" dirty="0" smtClean="0"/>
              <a:t>I</a:t>
            </a:r>
            <a:r>
              <a:rPr lang="en-US" altLang="en-US" sz="1600" b="0" baseline="-25000" dirty="0" smtClean="0"/>
              <a:t>1</a:t>
            </a:r>
          </a:p>
        </p:txBody>
      </p:sp>
      <p:cxnSp>
        <p:nvCxnSpPr>
          <p:cNvPr id="78" name="AutoShape 1405"/>
          <p:cNvCxnSpPr>
            <a:cxnSpLocks noChangeShapeType="1"/>
          </p:cNvCxnSpPr>
          <p:nvPr/>
        </p:nvCxnSpPr>
        <p:spPr bwMode="auto">
          <a:xfrm>
            <a:off x="957263" y="428182"/>
            <a:ext cx="0" cy="2835275"/>
          </a:xfrm>
          <a:prstGeom prst="straightConnector1">
            <a:avLst/>
          </a:prstGeom>
          <a:noFill/>
          <a:ln w="222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9" name="AutoShape 1405"/>
          <p:cNvCxnSpPr>
            <a:cxnSpLocks noChangeShapeType="1"/>
          </p:cNvCxnSpPr>
          <p:nvPr/>
        </p:nvCxnSpPr>
        <p:spPr bwMode="auto">
          <a:xfrm>
            <a:off x="949325" y="3268219"/>
            <a:ext cx="3452813" cy="0"/>
          </a:xfrm>
          <a:prstGeom prst="straightConnector1">
            <a:avLst/>
          </a:prstGeom>
          <a:noFill/>
          <a:ln w="222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0" name="Rectangle 64"/>
          <p:cNvSpPr>
            <a:spLocks noChangeArrowheads="1"/>
          </p:cNvSpPr>
          <p:nvPr/>
        </p:nvSpPr>
        <p:spPr bwMode="auto">
          <a:xfrm>
            <a:off x="401638" y="585344"/>
            <a:ext cx="547687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 typeface="Wingdings" panose="05000000000000000000" pitchFamily="2" charset="2"/>
              <a:buNone/>
            </a:pPr>
            <a:r>
              <a:rPr lang="en-US" altLang="en-US" sz="1600" b="0" i="1" dirty="0"/>
              <a:t>C, I</a:t>
            </a:r>
            <a:r>
              <a:rPr lang="en-US" altLang="en-US" sz="1600" b="0" i="1" baseline="-25000" dirty="0"/>
              <a:t>j</a:t>
            </a:r>
            <a:endParaRPr lang="en-US" altLang="en-US" sz="1600" b="0" i="1" baseline="-25000" dirty="0">
              <a:cs typeface="Times New Roman" panose="02020603050405020304" pitchFamily="18" charset="0"/>
            </a:endParaRPr>
          </a:p>
          <a:p>
            <a:pPr algn="r" eaLnBrk="1" hangingPunct="1">
              <a:spcBef>
                <a:spcPct val="0"/>
              </a:spcBef>
              <a:buClrTx/>
              <a:buFont typeface="Wingdings" panose="05000000000000000000" pitchFamily="2" charset="2"/>
              <a:buNone/>
            </a:pPr>
            <a:endParaRPr lang="en-US" altLang="en-US" sz="400" b="0" i="1" dirty="0"/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600" b="0" baseline="-25000" dirty="0"/>
          </a:p>
        </p:txBody>
      </p:sp>
      <p:pic>
        <p:nvPicPr>
          <p:cNvPr id="8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6338" y="647257"/>
            <a:ext cx="2771775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9" name="Line 25"/>
          <p:cNvSpPr>
            <a:spLocks noChangeShapeType="1"/>
          </p:cNvSpPr>
          <p:nvPr/>
        </p:nvSpPr>
        <p:spPr bwMode="auto">
          <a:xfrm flipH="1">
            <a:off x="6480175" y="1256062"/>
            <a:ext cx="0" cy="2011363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" name="Line 65"/>
          <p:cNvSpPr>
            <a:spLocks noChangeShapeType="1"/>
          </p:cNvSpPr>
          <p:nvPr/>
        </p:nvSpPr>
        <p:spPr bwMode="auto">
          <a:xfrm flipH="1">
            <a:off x="5072060" y="1194944"/>
            <a:ext cx="1371600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1" name="Line 65"/>
          <p:cNvSpPr>
            <a:spLocks noChangeShapeType="1"/>
          </p:cNvSpPr>
          <p:nvPr/>
        </p:nvSpPr>
        <p:spPr bwMode="auto">
          <a:xfrm flipH="1">
            <a:off x="6426200" y="1195739"/>
            <a:ext cx="50800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" name="Rectangle 48"/>
          <p:cNvSpPr>
            <a:spLocks noChangeArrowheads="1"/>
          </p:cNvSpPr>
          <p:nvPr/>
        </p:nvSpPr>
        <p:spPr bwMode="auto">
          <a:xfrm>
            <a:off x="6315075" y="1040163"/>
            <a:ext cx="3238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O</a:t>
            </a:r>
            <a:endParaRPr lang="en-US" altLang="en-US" sz="1400" baseline="-25000" dirty="0">
              <a:solidFill>
                <a:schemeClr val="bg1"/>
              </a:solidFill>
            </a:endParaRPr>
          </a:p>
        </p:txBody>
      </p:sp>
      <p:sp>
        <p:nvSpPr>
          <p:cNvPr id="113" name="Line 47"/>
          <p:cNvSpPr>
            <a:spLocks noChangeShapeType="1"/>
          </p:cNvSpPr>
          <p:nvPr/>
        </p:nvSpPr>
        <p:spPr bwMode="auto">
          <a:xfrm flipH="1">
            <a:off x="5062538" y="432944"/>
            <a:ext cx="0" cy="2835275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14" name="Line 55"/>
          <p:cNvSpPr>
            <a:spLocks noChangeShapeType="1"/>
          </p:cNvSpPr>
          <p:nvPr/>
        </p:nvSpPr>
        <p:spPr bwMode="auto">
          <a:xfrm>
            <a:off x="5053013" y="3277744"/>
            <a:ext cx="3495675" cy="0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15" name="Rectangle 64"/>
          <p:cNvSpPr>
            <a:spLocks noChangeArrowheads="1"/>
          </p:cNvSpPr>
          <p:nvPr/>
        </p:nvSpPr>
        <p:spPr bwMode="auto">
          <a:xfrm>
            <a:off x="4470400" y="425007"/>
            <a:ext cx="6191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i="1" dirty="0" smtClean="0"/>
              <a:t>C</a:t>
            </a:r>
            <a:endParaRPr lang="en-US" altLang="en-US" sz="1600" b="0" i="1" dirty="0"/>
          </a:p>
        </p:txBody>
      </p:sp>
      <p:sp>
        <p:nvSpPr>
          <p:cNvPr id="116" name="Rectangle 63"/>
          <p:cNvSpPr>
            <a:spLocks noChangeArrowheads="1"/>
          </p:cNvSpPr>
          <p:nvPr/>
        </p:nvSpPr>
        <p:spPr bwMode="auto">
          <a:xfrm>
            <a:off x="6344551" y="3272982"/>
            <a:ext cx="28484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1600" b="0" dirty="0">
                <a:latin typeface="+mj-lt"/>
              </a:rPr>
              <a:t>3</a:t>
            </a:r>
            <a:endParaRPr lang="en-US" sz="1600" b="0" i="1" baseline="30000" dirty="0">
              <a:latin typeface="Times New Roman" pitchFamily="18" charset="0"/>
            </a:endParaRPr>
          </a:p>
        </p:txBody>
      </p:sp>
      <p:sp>
        <p:nvSpPr>
          <p:cNvPr id="117" name="Rectangle 64"/>
          <p:cNvSpPr>
            <a:spLocks noChangeArrowheads="1"/>
          </p:cNvSpPr>
          <p:nvPr/>
        </p:nvSpPr>
        <p:spPr bwMode="auto">
          <a:xfrm>
            <a:off x="7911412" y="3280238"/>
            <a:ext cx="6191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i="1" dirty="0" smtClean="0"/>
              <a:t>I</a:t>
            </a:r>
            <a:endParaRPr lang="en-US" altLang="en-US" sz="1600" b="0" i="1" dirty="0"/>
          </a:p>
        </p:txBody>
      </p:sp>
      <p:sp>
        <p:nvSpPr>
          <p:cNvPr id="118" name="Rectangle 63"/>
          <p:cNvSpPr>
            <a:spLocks noChangeArrowheads="1"/>
          </p:cNvSpPr>
          <p:nvPr/>
        </p:nvSpPr>
        <p:spPr bwMode="auto">
          <a:xfrm>
            <a:off x="4777011" y="1008759"/>
            <a:ext cx="28484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1600" b="0" dirty="0" smtClean="0">
                <a:latin typeface="+mj-lt"/>
              </a:rPr>
              <a:t>7</a:t>
            </a:r>
            <a:endParaRPr lang="en-US" sz="1600" b="0" i="1" baseline="30000" dirty="0">
              <a:latin typeface="Times New Roman" pitchFamily="18" charset="0"/>
            </a:endParaRPr>
          </a:p>
        </p:txBody>
      </p:sp>
      <p:sp>
        <p:nvSpPr>
          <p:cNvPr id="119" name="Line 55"/>
          <p:cNvSpPr>
            <a:spLocks noChangeShapeType="1"/>
          </p:cNvSpPr>
          <p:nvPr/>
        </p:nvSpPr>
        <p:spPr bwMode="auto">
          <a:xfrm>
            <a:off x="5073650" y="6440488"/>
            <a:ext cx="3495675" cy="0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0" name="Line 25"/>
          <p:cNvSpPr>
            <a:spLocks noChangeShapeType="1"/>
          </p:cNvSpPr>
          <p:nvPr/>
        </p:nvSpPr>
        <p:spPr bwMode="auto">
          <a:xfrm flipH="1">
            <a:off x="6477000" y="3666817"/>
            <a:ext cx="3175" cy="274320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1" name="Line 65"/>
          <p:cNvSpPr>
            <a:spLocks noChangeShapeType="1"/>
          </p:cNvSpPr>
          <p:nvPr/>
        </p:nvSpPr>
        <p:spPr bwMode="auto">
          <a:xfrm flipH="1">
            <a:off x="5076828" y="4565650"/>
            <a:ext cx="1371600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" name="Line 47"/>
          <p:cNvSpPr>
            <a:spLocks noChangeShapeType="1"/>
          </p:cNvSpPr>
          <p:nvPr/>
        </p:nvSpPr>
        <p:spPr bwMode="auto">
          <a:xfrm flipH="1">
            <a:off x="5073650" y="3608388"/>
            <a:ext cx="0" cy="2835275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3" name="Line 62"/>
          <p:cNvSpPr>
            <a:spLocks noChangeAspect="1" noChangeShapeType="1"/>
          </p:cNvSpPr>
          <p:nvPr/>
        </p:nvSpPr>
        <p:spPr bwMode="auto">
          <a:xfrm flipV="1">
            <a:off x="5108575" y="3735388"/>
            <a:ext cx="2120900" cy="2343150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defRPr/>
            </a:pPr>
            <a:endParaRPr lang="en-US" sz="2000">
              <a:ln>
                <a:solidFill>
                  <a:schemeClr val="bg1">
                    <a:lumMod val="75000"/>
                  </a:schemeClr>
                </a:solidFill>
              </a:ln>
              <a:latin typeface="Arial" charset="0"/>
            </a:endParaRPr>
          </a:p>
        </p:txBody>
      </p:sp>
      <p:sp>
        <p:nvSpPr>
          <p:cNvPr id="124" name="Line 12"/>
          <p:cNvSpPr>
            <a:spLocks noChangeAspect="1" noChangeShapeType="1"/>
          </p:cNvSpPr>
          <p:nvPr/>
        </p:nvSpPr>
        <p:spPr bwMode="auto">
          <a:xfrm>
            <a:off x="5591175" y="3811588"/>
            <a:ext cx="2457450" cy="2122487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5" name="Line 65"/>
          <p:cNvSpPr>
            <a:spLocks noChangeShapeType="1"/>
          </p:cNvSpPr>
          <p:nvPr/>
        </p:nvSpPr>
        <p:spPr bwMode="auto">
          <a:xfrm flipH="1">
            <a:off x="6423883" y="4567110"/>
            <a:ext cx="50800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6" name="Rectangle 48"/>
          <p:cNvSpPr>
            <a:spLocks noChangeArrowheads="1"/>
          </p:cNvSpPr>
          <p:nvPr/>
        </p:nvSpPr>
        <p:spPr bwMode="auto">
          <a:xfrm>
            <a:off x="6314090" y="4409820"/>
            <a:ext cx="3254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O</a:t>
            </a:r>
            <a:endParaRPr lang="en-US" altLang="en-US" sz="1400" baseline="-25000" dirty="0">
              <a:solidFill>
                <a:schemeClr val="bg1"/>
              </a:solidFill>
            </a:endParaRPr>
          </a:p>
        </p:txBody>
      </p:sp>
      <p:sp>
        <p:nvSpPr>
          <p:cNvPr id="127" name="Rectangle 64"/>
          <p:cNvSpPr>
            <a:spLocks noChangeArrowheads="1"/>
          </p:cNvSpPr>
          <p:nvPr/>
        </p:nvSpPr>
        <p:spPr bwMode="auto">
          <a:xfrm>
            <a:off x="4470400" y="3765550"/>
            <a:ext cx="6191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i="1" dirty="0" err="1" smtClean="0"/>
              <a:t>i</a:t>
            </a:r>
            <a:endParaRPr lang="en-US" altLang="en-US" sz="1600" b="0" i="1" dirty="0"/>
          </a:p>
        </p:txBody>
      </p:sp>
      <p:sp>
        <p:nvSpPr>
          <p:cNvPr id="128" name="Text Box 20"/>
          <p:cNvSpPr txBox="1">
            <a:spLocks noChangeArrowheads="1"/>
          </p:cNvSpPr>
          <p:nvPr/>
        </p:nvSpPr>
        <p:spPr bwMode="auto">
          <a:xfrm rot="2460000">
            <a:off x="7807325" y="5573713"/>
            <a:ext cx="5461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1400" dirty="0"/>
              <a:t>D</a:t>
            </a:r>
            <a:r>
              <a:rPr lang="en-US" altLang="en-US" sz="1400" baseline="-25000" dirty="0"/>
              <a:t>LF</a:t>
            </a:r>
          </a:p>
        </p:txBody>
      </p:sp>
      <p:sp>
        <p:nvSpPr>
          <p:cNvPr id="129" name="Text Box 20"/>
          <p:cNvSpPr txBox="1">
            <a:spLocks noChangeArrowheads="1"/>
          </p:cNvSpPr>
          <p:nvPr/>
        </p:nvSpPr>
        <p:spPr bwMode="auto">
          <a:xfrm rot="-2880000">
            <a:off x="5018088" y="5903912"/>
            <a:ext cx="5461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1400"/>
              <a:t>S</a:t>
            </a:r>
            <a:r>
              <a:rPr lang="en-US" altLang="en-US" sz="1400" baseline="-25000"/>
              <a:t>LF</a:t>
            </a:r>
          </a:p>
        </p:txBody>
      </p:sp>
      <p:sp>
        <p:nvSpPr>
          <p:cNvPr id="130" name="Rectangle 63"/>
          <p:cNvSpPr>
            <a:spLocks noChangeArrowheads="1"/>
          </p:cNvSpPr>
          <p:nvPr/>
        </p:nvSpPr>
        <p:spPr bwMode="auto">
          <a:xfrm>
            <a:off x="6344551" y="6452909"/>
            <a:ext cx="28484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1600" b="0" dirty="0">
                <a:latin typeface="+mj-lt"/>
              </a:rPr>
              <a:t>3</a:t>
            </a:r>
            <a:endParaRPr lang="en-US" sz="1600" b="0" i="1" baseline="30000" dirty="0">
              <a:latin typeface="Times New Roman" pitchFamily="18" charset="0"/>
            </a:endParaRPr>
          </a:p>
        </p:txBody>
      </p:sp>
      <p:sp>
        <p:nvSpPr>
          <p:cNvPr id="131" name="Rectangle 63"/>
          <p:cNvSpPr>
            <a:spLocks noChangeArrowheads="1"/>
          </p:cNvSpPr>
          <p:nvPr/>
        </p:nvSpPr>
        <p:spPr bwMode="auto">
          <a:xfrm>
            <a:off x="4777011" y="4393406"/>
            <a:ext cx="28484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1600" b="0" dirty="0" smtClean="0">
                <a:latin typeface="+mj-lt"/>
              </a:rPr>
              <a:t>4</a:t>
            </a:r>
            <a:endParaRPr lang="en-US" sz="1600" b="0" i="1" baseline="30000" dirty="0">
              <a:latin typeface="Times New Roman" pitchFamily="18" charset="0"/>
            </a:endParaRPr>
          </a:p>
        </p:txBody>
      </p:sp>
      <p:sp>
        <p:nvSpPr>
          <p:cNvPr id="132" name="Rectangle 64"/>
          <p:cNvSpPr>
            <a:spLocks noChangeArrowheads="1"/>
          </p:cNvSpPr>
          <p:nvPr/>
        </p:nvSpPr>
        <p:spPr bwMode="auto">
          <a:xfrm>
            <a:off x="7913684" y="6448800"/>
            <a:ext cx="6191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i="1" dirty="0" smtClean="0"/>
              <a:t>I</a:t>
            </a:r>
            <a:endParaRPr lang="en-US" altLang="en-US" sz="1600" b="0" i="1" dirty="0"/>
          </a:p>
        </p:txBody>
      </p:sp>
      <p:sp>
        <p:nvSpPr>
          <p:cNvPr id="133" name="Rectangle 63"/>
          <p:cNvSpPr>
            <a:spLocks noChangeArrowheads="1"/>
          </p:cNvSpPr>
          <p:nvPr/>
        </p:nvSpPr>
        <p:spPr bwMode="auto">
          <a:xfrm>
            <a:off x="3679517" y="6455181"/>
            <a:ext cx="43969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1600" b="0" dirty="0" smtClean="0">
                <a:solidFill>
                  <a:srgbClr val="FF0000"/>
                </a:solidFill>
                <a:latin typeface="+mj-lt"/>
              </a:rPr>
              <a:t>38</a:t>
            </a:r>
            <a:endParaRPr lang="en-US" sz="1600" b="0" i="1" baseline="30000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34" name="Rectangle 63"/>
          <p:cNvSpPr>
            <a:spLocks noChangeArrowheads="1"/>
          </p:cNvSpPr>
          <p:nvPr/>
        </p:nvSpPr>
        <p:spPr bwMode="auto">
          <a:xfrm>
            <a:off x="2595643" y="4395678"/>
            <a:ext cx="51984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1600" b="0" dirty="0" smtClean="0">
                <a:solidFill>
                  <a:srgbClr val="FF0000"/>
                </a:solidFill>
                <a:latin typeface="+mj-lt"/>
              </a:rPr>
              <a:t>26</a:t>
            </a:r>
            <a:endParaRPr lang="en-US" sz="1600" b="0" i="1" baseline="30000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0" y="-86925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0" dirty="0" smtClean="0">
                <a:solidFill>
                  <a:srgbClr val="000000"/>
                </a:solidFill>
                <a:latin typeface="+mj-lt"/>
              </a:rPr>
              <a:t>Austrian Macroeconomics</a:t>
            </a:r>
            <a:endParaRPr lang="en-US" sz="9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79741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74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74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814" grpId="0" animBg="1"/>
      <p:bldP spid="249" grpId="0" animBg="1"/>
      <p:bldP spid="74820" grpId="0"/>
      <p:bldP spid="74821" grpId="0"/>
      <p:bldP spid="74826" grpId="0" animBg="1"/>
      <p:bldP spid="262" grpId="0" animBg="1"/>
      <p:bldP spid="74830" grpId="0" animBg="1"/>
      <p:bldP spid="74831" grpId="0"/>
      <p:bldP spid="133" grpId="0"/>
      <p:bldP spid="13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Rectangle 63"/>
          <p:cNvSpPr>
            <a:spLocks noChangeArrowheads="1"/>
          </p:cNvSpPr>
          <p:nvPr/>
        </p:nvSpPr>
        <p:spPr bwMode="auto">
          <a:xfrm>
            <a:off x="4402138" y="6453188"/>
            <a:ext cx="53657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1600" b="0" i="1" dirty="0" smtClean="0">
                <a:latin typeface="+mj-lt"/>
              </a:rPr>
              <a:t>E</a:t>
            </a:r>
            <a:r>
              <a:rPr lang="en-US" sz="1600" b="0" baseline="-25000" dirty="0" smtClean="0">
                <a:latin typeface="+mj-lt"/>
              </a:rPr>
              <a:t>3</a:t>
            </a:r>
            <a:endParaRPr lang="en-US" sz="1600" b="0" baseline="-25000" dirty="0">
              <a:latin typeface="Times New Roman" pitchFamily="18" charset="0"/>
            </a:endParaRPr>
          </a:p>
        </p:txBody>
      </p:sp>
      <p:sp>
        <p:nvSpPr>
          <p:cNvPr id="83" name="Line 55"/>
          <p:cNvSpPr>
            <a:spLocks noChangeShapeType="1"/>
          </p:cNvSpPr>
          <p:nvPr/>
        </p:nvSpPr>
        <p:spPr bwMode="auto">
          <a:xfrm>
            <a:off x="2978150" y="6440488"/>
            <a:ext cx="1720850" cy="0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84" name="Line 65"/>
          <p:cNvSpPr>
            <a:spLocks noChangeShapeType="1"/>
          </p:cNvSpPr>
          <p:nvPr/>
        </p:nvSpPr>
        <p:spPr bwMode="auto">
          <a:xfrm flipH="1">
            <a:off x="2990850" y="4565650"/>
            <a:ext cx="901700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" name="Line 47"/>
          <p:cNvSpPr>
            <a:spLocks noChangeShapeType="1"/>
          </p:cNvSpPr>
          <p:nvPr/>
        </p:nvSpPr>
        <p:spPr bwMode="auto">
          <a:xfrm flipH="1">
            <a:off x="2978150" y="3608388"/>
            <a:ext cx="0" cy="2835275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86" name="Line 62"/>
          <p:cNvSpPr>
            <a:spLocks noChangeShapeType="1"/>
          </p:cNvSpPr>
          <p:nvPr/>
        </p:nvSpPr>
        <p:spPr bwMode="auto">
          <a:xfrm flipH="1" flipV="1">
            <a:off x="3284538" y="3668713"/>
            <a:ext cx="1244600" cy="1922462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defRPr/>
            </a:pPr>
            <a:endParaRPr lang="en-US" sz="2000">
              <a:ln>
                <a:solidFill>
                  <a:schemeClr val="bg1">
                    <a:lumMod val="75000"/>
                  </a:schemeClr>
                </a:solidFill>
              </a:ln>
              <a:latin typeface="Arial" charset="0"/>
            </a:endParaRPr>
          </a:p>
        </p:txBody>
      </p:sp>
      <p:sp>
        <p:nvSpPr>
          <p:cNvPr id="87" name="Rectangle 64"/>
          <p:cNvSpPr>
            <a:spLocks noChangeArrowheads="1"/>
          </p:cNvSpPr>
          <p:nvPr/>
        </p:nvSpPr>
        <p:spPr bwMode="auto">
          <a:xfrm>
            <a:off x="2374900" y="3765550"/>
            <a:ext cx="6191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i="1" dirty="0" smtClean="0"/>
              <a:t>w</a:t>
            </a:r>
            <a:r>
              <a:rPr lang="en-US" altLang="en-US" sz="1600" b="0" baseline="-25000" dirty="0" smtClean="0"/>
              <a:t>3</a:t>
            </a:r>
            <a:endParaRPr lang="en-US" altLang="en-US" sz="1600" b="0" dirty="0"/>
          </a:p>
        </p:txBody>
      </p:sp>
      <p:sp>
        <p:nvSpPr>
          <p:cNvPr id="88" name="Text Box 20"/>
          <p:cNvSpPr txBox="1">
            <a:spLocks noChangeArrowheads="1"/>
          </p:cNvSpPr>
          <p:nvPr/>
        </p:nvSpPr>
        <p:spPr bwMode="auto">
          <a:xfrm rot="3420000">
            <a:off x="4151313" y="5456237"/>
            <a:ext cx="5461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1400" dirty="0"/>
              <a:t>LD</a:t>
            </a:r>
            <a:r>
              <a:rPr lang="en-US" altLang="en-US" sz="1400" baseline="-25000" dirty="0"/>
              <a:t>3</a:t>
            </a:r>
          </a:p>
        </p:txBody>
      </p:sp>
      <p:sp>
        <p:nvSpPr>
          <p:cNvPr id="89" name="Text Box 20"/>
          <p:cNvSpPr txBox="1">
            <a:spLocks noChangeArrowheads="1"/>
          </p:cNvSpPr>
          <p:nvPr/>
        </p:nvSpPr>
        <p:spPr bwMode="auto">
          <a:xfrm rot="-3008002">
            <a:off x="2925763" y="5441950"/>
            <a:ext cx="5461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1400" dirty="0"/>
              <a:t>LS</a:t>
            </a:r>
            <a:r>
              <a:rPr lang="en-US" altLang="en-US" sz="1400" baseline="-25000" dirty="0"/>
              <a:t>3</a:t>
            </a:r>
          </a:p>
        </p:txBody>
      </p:sp>
      <p:sp>
        <p:nvSpPr>
          <p:cNvPr id="90" name="Line 25"/>
          <p:cNvSpPr>
            <a:spLocks noChangeShapeType="1"/>
          </p:cNvSpPr>
          <p:nvPr/>
        </p:nvSpPr>
        <p:spPr bwMode="auto">
          <a:xfrm flipH="1">
            <a:off x="3875088" y="4540250"/>
            <a:ext cx="3175" cy="1901825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1" name="Line 62"/>
          <p:cNvSpPr>
            <a:spLocks noChangeShapeType="1"/>
          </p:cNvSpPr>
          <p:nvPr/>
        </p:nvSpPr>
        <p:spPr bwMode="auto">
          <a:xfrm flipV="1">
            <a:off x="3006725" y="3835400"/>
            <a:ext cx="1463675" cy="1824038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defRPr/>
            </a:pPr>
            <a:endParaRPr lang="en-US" sz="2000">
              <a:ln>
                <a:solidFill>
                  <a:schemeClr val="bg1">
                    <a:lumMod val="75000"/>
                  </a:schemeClr>
                </a:solidFill>
              </a:ln>
              <a:latin typeface="Arial" charset="0"/>
            </a:endParaRPr>
          </a:p>
        </p:txBody>
      </p:sp>
      <p:sp>
        <p:nvSpPr>
          <p:cNvPr id="92" name="Line 65"/>
          <p:cNvSpPr>
            <a:spLocks noChangeShapeType="1"/>
          </p:cNvSpPr>
          <p:nvPr/>
        </p:nvSpPr>
        <p:spPr bwMode="auto">
          <a:xfrm flipH="1">
            <a:off x="3821113" y="4575175"/>
            <a:ext cx="50800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3" name="Rectangle 48"/>
          <p:cNvSpPr>
            <a:spLocks noChangeArrowheads="1"/>
          </p:cNvSpPr>
          <p:nvPr/>
        </p:nvSpPr>
        <p:spPr bwMode="auto">
          <a:xfrm>
            <a:off x="3706813" y="4419600"/>
            <a:ext cx="3238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chemeClr val="bg1"/>
                </a:solidFill>
              </a:rPr>
              <a:t>O</a:t>
            </a:r>
            <a:endParaRPr lang="en-US" altLang="en-US" sz="1400" baseline="-25000">
              <a:solidFill>
                <a:schemeClr val="bg1"/>
              </a:solidFill>
            </a:endParaRPr>
          </a:p>
        </p:txBody>
      </p:sp>
      <p:sp>
        <p:nvSpPr>
          <p:cNvPr id="94" name="Line 65"/>
          <p:cNvSpPr>
            <a:spLocks noChangeShapeType="1"/>
          </p:cNvSpPr>
          <p:nvPr/>
        </p:nvSpPr>
        <p:spPr bwMode="auto">
          <a:xfrm flipV="1">
            <a:off x="960438" y="2557019"/>
            <a:ext cx="1279525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5" name="Line 65"/>
          <p:cNvSpPr>
            <a:spLocks noChangeShapeType="1"/>
          </p:cNvSpPr>
          <p:nvPr/>
        </p:nvSpPr>
        <p:spPr bwMode="auto">
          <a:xfrm flipH="1">
            <a:off x="960438" y="1872807"/>
            <a:ext cx="1792287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" name="Rectangle 21"/>
          <p:cNvSpPr>
            <a:spLocks noChangeArrowheads="1"/>
          </p:cNvSpPr>
          <p:nvPr/>
        </p:nvSpPr>
        <p:spPr bwMode="auto">
          <a:xfrm>
            <a:off x="3219450" y="1179863"/>
            <a:ext cx="192088" cy="2084832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97" name="Rectangle 20"/>
          <p:cNvSpPr>
            <a:spLocks noChangeArrowheads="1"/>
          </p:cNvSpPr>
          <p:nvPr/>
        </p:nvSpPr>
        <p:spPr bwMode="auto">
          <a:xfrm>
            <a:off x="2697163" y="1850581"/>
            <a:ext cx="192087" cy="1417320"/>
          </a:xfrm>
          <a:prstGeom prst="rect">
            <a:avLst/>
          </a:prstGeom>
          <a:solidFill>
            <a:schemeClr val="tx1"/>
          </a:solidFill>
          <a:ln>
            <a:noFill/>
          </a:ln>
          <a:extLst/>
        </p:spPr>
        <p:txBody>
          <a:bodyPr wrap="none"/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98" name="Rectangle 64"/>
          <p:cNvSpPr>
            <a:spLocks noChangeArrowheads="1"/>
          </p:cNvSpPr>
          <p:nvPr/>
        </p:nvSpPr>
        <p:spPr bwMode="auto">
          <a:xfrm>
            <a:off x="561975" y="1015557"/>
            <a:ext cx="3667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1600" b="0" i="1" dirty="0" smtClean="0"/>
              <a:t>C</a:t>
            </a:r>
            <a:endParaRPr lang="en-US" altLang="en-US" sz="1600" b="0" baseline="-25000" dirty="0" smtClean="0"/>
          </a:p>
        </p:txBody>
      </p:sp>
      <p:sp>
        <p:nvSpPr>
          <p:cNvPr id="99" name="Line 65"/>
          <p:cNvSpPr>
            <a:spLocks noChangeShapeType="1"/>
          </p:cNvSpPr>
          <p:nvPr/>
        </p:nvSpPr>
        <p:spPr bwMode="auto">
          <a:xfrm flipH="1">
            <a:off x="959643" y="1197325"/>
            <a:ext cx="2286000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0" name="Rectangle 66"/>
          <p:cNvSpPr>
            <a:spLocks noChangeArrowheads="1"/>
          </p:cNvSpPr>
          <p:nvPr/>
        </p:nvSpPr>
        <p:spPr bwMode="auto">
          <a:xfrm>
            <a:off x="2179638" y="2539556"/>
            <a:ext cx="192087" cy="722376"/>
          </a:xfrm>
          <a:prstGeom prst="rect">
            <a:avLst/>
          </a:prstGeom>
          <a:solidFill>
            <a:schemeClr val="tx1"/>
          </a:solidFill>
          <a:ln>
            <a:noFill/>
          </a:ln>
          <a:extLst/>
        </p:spPr>
        <p:txBody>
          <a:bodyPr wrap="none"/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01" name="Rectangle 48"/>
          <p:cNvSpPr>
            <a:spLocks noChangeArrowheads="1"/>
          </p:cNvSpPr>
          <p:nvPr/>
        </p:nvSpPr>
        <p:spPr bwMode="auto">
          <a:xfrm>
            <a:off x="2136775" y="2938019"/>
            <a:ext cx="2746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chemeClr val="bg1"/>
                </a:solidFill>
              </a:rPr>
              <a:t>1</a:t>
            </a:r>
            <a:endParaRPr lang="en-US" altLang="en-US" sz="1400" baseline="-25000">
              <a:solidFill>
                <a:schemeClr val="bg1"/>
              </a:solidFill>
            </a:endParaRPr>
          </a:p>
        </p:txBody>
      </p:sp>
      <p:sp>
        <p:nvSpPr>
          <p:cNvPr id="102" name="Rectangle 48"/>
          <p:cNvSpPr>
            <a:spLocks noChangeArrowheads="1"/>
          </p:cNvSpPr>
          <p:nvPr/>
        </p:nvSpPr>
        <p:spPr bwMode="auto">
          <a:xfrm>
            <a:off x="2657475" y="2939607"/>
            <a:ext cx="274638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chemeClr val="bg1"/>
                </a:solidFill>
              </a:rPr>
              <a:t>2</a:t>
            </a:r>
            <a:endParaRPr lang="en-US" altLang="en-US" sz="1400" baseline="-25000">
              <a:solidFill>
                <a:schemeClr val="bg1"/>
              </a:solidFill>
            </a:endParaRPr>
          </a:p>
        </p:txBody>
      </p:sp>
      <p:sp>
        <p:nvSpPr>
          <p:cNvPr id="103" name="Rectangle 48"/>
          <p:cNvSpPr>
            <a:spLocks noChangeArrowheads="1"/>
          </p:cNvSpPr>
          <p:nvPr/>
        </p:nvSpPr>
        <p:spPr bwMode="auto">
          <a:xfrm>
            <a:off x="3171825" y="2936432"/>
            <a:ext cx="2746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3</a:t>
            </a:r>
            <a:endParaRPr lang="en-US" altLang="en-US" sz="1400" baseline="-25000" dirty="0">
              <a:solidFill>
                <a:schemeClr val="bg1"/>
              </a:solidFill>
            </a:endParaRPr>
          </a:p>
        </p:txBody>
      </p:sp>
      <p:sp>
        <p:nvSpPr>
          <p:cNvPr id="104" name="Line 65"/>
          <p:cNvSpPr>
            <a:spLocks noChangeShapeType="1"/>
          </p:cNvSpPr>
          <p:nvPr/>
        </p:nvSpPr>
        <p:spPr bwMode="auto">
          <a:xfrm flipH="1">
            <a:off x="3404505" y="1197321"/>
            <a:ext cx="1097280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" name="Rectangle 64"/>
          <p:cNvSpPr>
            <a:spLocks noChangeArrowheads="1"/>
          </p:cNvSpPr>
          <p:nvPr/>
        </p:nvSpPr>
        <p:spPr bwMode="auto">
          <a:xfrm>
            <a:off x="561975" y="1701357"/>
            <a:ext cx="3667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1600" b="0" i="1" dirty="0" smtClean="0"/>
              <a:t>I</a:t>
            </a:r>
            <a:r>
              <a:rPr lang="en-US" altLang="en-US" sz="1600" b="0" baseline="-25000" dirty="0" smtClean="0"/>
              <a:t>2</a:t>
            </a:r>
          </a:p>
        </p:txBody>
      </p:sp>
      <p:sp>
        <p:nvSpPr>
          <p:cNvPr id="106" name="Rectangle 64"/>
          <p:cNvSpPr>
            <a:spLocks noChangeArrowheads="1"/>
          </p:cNvSpPr>
          <p:nvPr/>
        </p:nvSpPr>
        <p:spPr bwMode="auto">
          <a:xfrm>
            <a:off x="561975" y="2377632"/>
            <a:ext cx="3667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1600" b="0" i="1" dirty="0" smtClean="0"/>
              <a:t>I</a:t>
            </a:r>
            <a:r>
              <a:rPr lang="en-US" altLang="en-US" sz="1600" b="0" baseline="-25000" dirty="0" smtClean="0"/>
              <a:t>1</a:t>
            </a:r>
          </a:p>
        </p:txBody>
      </p:sp>
      <p:cxnSp>
        <p:nvCxnSpPr>
          <p:cNvPr id="107" name="AutoShape 1405"/>
          <p:cNvCxnSpPr>
            <a:cxnSpLocks noChangeShapeType="1"/>
          </p:cNvCxnSpPr>
          <p:nvPr/>
        </p:nvCxnSpPr>
        <p:spPr bwMode="auto">
          <a:xfrm>
            <a:off x="957263" y="428182"/>
            <a:ext cx="0" cy="2835275"/>
          </a:xfrm>
          <a:prstGeom prst="straightConnector1">
            <a:avLst/>
          </a:prstGeom>
          <a:noFill/>
          <a:ln w="222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8" name="AutoShape 1405"/>
          <p:cNvCxnSpPr>
            <a:cxnSpLocks noChangeShapeType="1"/>
          </p:cNvCxnSpPr>
          <p:nvPr/>
        </p:nvCxnSpPr>
        <p:spPr bwMode="auto">
          <a:xfrm>
            <a:off x="949325" y="3268219"/>
            <a:ext cx="3452813" cy="0"/>
          </a:xfrm>
          <a:prstGeom prst="straightConnector1">
            <a:avLst/>
          </a:prstGeom>
          <a:noFill/>
          <a:ln w="222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" name="Rectangle 64"/>
          <p:cNvSpPr>
            <a:spLocks noChangeArrowheads="1"/>
          </p:cNvSpPr>
          <p:nvPr/>
        </p:nvSpPr>
        <p:spPr bwMode="auto">
          <a:xfrm>
            <a:off x="401638" y="585344"/>
            <a:ext cx="547687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 typeface="Wingdings" panose="05000000000000000000" pitchFamily="2" charset="2"/>
              <a:buNone/>
            </a:pPr>
            <a:r>
              <a:rPr lang="en-US" altLang="en-US" sz="1600" b="0" i="1" dirty="0"/>
              <a:t>C, I</a:t>
            </a:r>
            <a:r>
              <a:rPr lang="en-US" altLang="en-US" sz="1600" b="0" i="1" baseline="-25000" dirty="0"/>
              <a:t>j</a:t>
            </a:r>
            <a:endParaRPr lang="en-US" altLang="en-US" sz="1600" b="0" i="1" baseline="-25000" dirty="0">
              <a:cs typeface="Times New Roman" panose="02020603050405020304" pitchFamily="18" charset="0"/>
            </a:endParaRPr>
          </a:p>
          <a:p>
            <a:pPr algn="r" eaLnBrk="1" hangingPunct="1">
              <a:spcBef>
                <a:spcPct val="0"/>
              </a:spcBef>
              <a:buClrTx/>
              <a:buFont typeface="Wingdings" panose="05000000000000000000" pitchFamily="2" charset="2"/>
              <a:buNone/>
            </a:pPr>
            <a:endParaRPr lang="en-US" altLang="en-US" sz="400" b="0" i="1" dirty="0"/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600" b="0" baseline="-25000" dirty="0"/>
          </a:p>
        </p:txBody>
      </p:sp>
      <p:pic>
        <p:nvPicPr>
          <p:cNvPr id="1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6338" y="647257"/>
            <a:ext cx="2771775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5" name="Line 25"/>
          <p:cNvSpPr>
            <a:spLocks noChangeShapeType="1"/>
          </p:cNvSpPr>
          <p:nvPr/>
        </p:nvSpPr>
        <p:spPr bwMode="auto">
          <a:xfrm flipH="1">
            <a:off x="6480175" y="1256062"/>
            <a:ext cx="0" cy="2011363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6" name="Line 65"/>
          <p:cNvSpPr>
            <a:spLocks noChangeShapeType="1"/>
          </p:cNvSpPr>
          <p:nvPr/>
        </p:nvSpPr>
        <p:spPr bwMode="auto">
          <a:xfrm flipH="1">
            <a:off x="5072060" y="1194944"/>
            <a:ext cx="1371600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7" name="Line 65"/>
          <p:cNvSpPr>
            <a:spLocks noChangeShapeType="1"/>
          </p:cNvSpPr>
          <p:nvPr/>
        </p:nvSpPr>
        <p:spPr bwMode="auto">
          <a:xfrm flipH="1">
            <a:off x="6426200" y="1195739"/>
            <a:ext cx="50800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8" name="Rectangle 48"/>
          <p:cNvSpPr>
            <a:spLocks noChangeArrowheads="1"/>
          </p:cNvSpPr>
          <p:nvPr/>
        </p:nvSpPr>
        <p:spPr bwMode="auto">
          <a:xfrm>
            <a:off x="6315075" y="1040163"/>
            <a:ext cx="3238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O</a:t>
            </a:r>
            <a:endParaRPr lang="en-US" altLang="en-US" sz="1400" baseline="-25000" dirty="0">
              <a:solidFill>
                <a:schemeClr val="bg1"/>
              </a:solidFill>
            </a:endParaRPr>
          </a:p>
        </p:txBody>
      </p:sp>
      <p:sp>
        <p:nvSpPr>
          <p:cNvPr id="139" name="Line 47"/>
          <p:cNvSpPr>
            <a:spLocks noChangeShapeType="1"/>
          </p:cNvSpPr>
          <p:nvPr/>
        </p:nvSpPr>
        <p:spPr bwMode="auto">
          <a:xfrm flipH="1">
            <a:off x="5062538" y="432944"/>
            <a:ext cx="0" cy="2835275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40" name="Line 55"/>
          <p:cNvSpPr>
            <a:spLocks noChangeShapeType="1"/>
          </p:cNvSpPr>
          <p:nvPr/>
        </p:nvSpPr>
        <p:spPr bwMode="auto">
          <a:xfrm>
            <a:off x="5053013" y="3277744"/>
            <a:ext cx="3495675" cy="0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41" name="Rectangle 64"/>
          <p:cNvSpPr>
            <a:spLocks noChangeArrowheads="1"/>
          </p:cNvSpPr>
          <p:nvPr/>
        </p:nvSpPr>
        <p:spPr bwMode="auto">
          <a:xfrm>
            <a:off x="4470400" y="425007"/>
            <a:ext cx="6191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i="1" dirty="0" smtClean="0"/>
              <a:t>C</a:t>
            </a:r>
            <a:endParaRPr lang="en-US" altLang="en-US" sz="1600" b="0" i="1" dirty="0"/>
          </a:p>
        </p:txBody>
      </p:sp>
      <p:sp>
        <p:nvSpPr>
          <p:cNvPr id="142" name="Rectangle 63"/>
          <p:cNvSpPr>
            <a:spLocks noChangeArrowheads="1"/>
          </p:cNvSpPr>
          <p:nvPr/>
        </p:nvSpPr>
        <p:spPr bwMode="auto">
          <a:xfrm>
            <a:off x="6344551" y="3272982"/>
            <a:ext cx="28484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1600" b="0" dirty="0">
                <a:latin typeface="+mj-lt"/>
              </a:rPr>
              <a:t>3</a:t>
            </a:r>
            <a:endParaRPr lang="en-US" sz="1600" b="0" i="1" baseline="30000" dirty="0">
              <a:latin typeface="Times New Roman" pitchFamily="18" charset="0"/>
            </a:endParaRPr>
          </a:p>
        </p:txBody>
      </p:sp>
      <p:sp>
        <p:nvSpPr>
          <p:cNvPr id="143" name="Rectangle 64"/>
          <p:cNvSpPr>
            <a:spLocks noChangeArrowheads="1"/>
          </p:cNvSpPr>
          <p:nvPr/>
        </p:nvSpPr>
        <p:spPr bwMode="auto">
          <a:xfrm>
            <a:off x="7911412" y="3280238"/>
            <a:ext cx="6191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i="1" dirty="0" smtClean="0"/>
              <a:t>I</a:t>
            </a:r>
            <a:endParaRPr lang="en-US" altLang="en-US" sz="1600" b="0" i="1" dirty="0"/>
          </a:p>
        </p:txBody>
      </p:sp>
      <p:sp>
        <p:nvSpPr>
          <p:cNvPr id="144" name="Rectangle 63"/>
          <p:cNvSpPr>
            <a:spLocks noChangeArrowheads="1"/>
          </p:cNvSpPr>
          <p:nvPr/>
        </p:nvSpPr>
        <p:spPr bwMode="auto">
          <a:xfrm>
            <a:off x="4777011" y="1008759"/>
            <a:ext cx="28484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1600" b="0" dirty="0" smtClean="0">
                <a:latin typeface="+mj-lt"/>
              </a:rPr>
              <a:t>7</a:t>
            </a:r>
            <a:endParaRPr lang="en-US" sz="1600" b="0" i="1" baseline="30000" dirty="0">
              <a:latin typeface="Times New Roman" pitchFamily="18" charset="0"/>
            </a:endParaRPr>
          </a:p>
        </p:txBody>
      </p:sp>
      <p:sp>
        <p:nvSpPr>
          <p:cNvPr id="145" name="Line 55"/>
          <p:cNvSpPr>
            <a:spLocks noChangeShapeType="1"/>
          </p:cNvSpPr>
          <p:nvPr/>
        </p:nvSpPr>
        <p:spPr bwMode="auto">
          <a:xfrm>
            <a:off x="5073650" y="6440488"/>
            <a:ext cx="3495675" cy="0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46" name="Line 25"/>
          <p:cNvSpPr>
            <a:spLocks noChangeShapeType="1"/>
          </p:cNvSpPr>
          <p:nvPr/>
        </p:nvSpPr>
        <p:spPr bwMode="auto">
          <a:xfrm flipH="1">
            <a:off x="6477000" y="3666817"/>
            <a:ext cx="3175" cy="274320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7" name="Line 65"/>
          <p:cNvSpPr>
            <a:spLocks noChangeShapeType="1"/>
          </p:cNvSpPr>
          <p:nvPr/>
        </p:nvSpPr>
        <p:spPr bwMode="auto">
          <a:xfrm flipH="1">
            <a:off x="5076828" y="4565650"/>
            <a:ext cx="1371600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8" name="Line 47"/>
          <p:cNvSpPr>
            <a:spLocks noChangeShapeType="1"/>
          </p:cNvSpPr>
          <p:nvPr/>
        </p:nvSpPr>
        <p:spPr bwMode="auto">
          <a:xfrm flipH="1">
            <a:off x="5073650" y="3608388"/>
            <a:ext cx="0" cy="2835275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49" name="Line 62"/>
          <p:cNvSpPr>
            <a:spLocks noChangeAspect="1" noChangeShapeType="1"/>
          </p:cNvSpPr>
          <p:nvPr/>
        </p:nvSpPr>
        <p:spPr bwMode="auto">
          <a:xfrm flipV="1">
            <a:off x="5108575" y="3735388"/>
            <a:ext cx="2120900" cy="2343150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defRPr/>
            </a:pPr>
            <a:endParaRPr lang="en-US" sz="2000">
              <a:ln>
                <a:solidFill>
                  <a:schemeClr val="bg1">
                    <a:lumMod val="75000"/>
                  </a:schemeClr>
                </a:solidFill>
              </a:ln>
              <a:latin typeface="Arial" charset="0"/>
            </a:endParaRPr>
          </a:p>
        </p:txBody>
      </p:sp>
      <p:sp>
        <p:nvSpPr>
          <p:cNvPr id="150" name="Line 12"/>
          <p:cNvSpPr>
            <a:spLocks noChangeAspect="1" noChangeShapeType="1"/>
          </p:cNvSpPr>
          <p:nvPr/>
        </p:nvSpPr>
        <p:spPr bwMode="auto">
          <a:xfrm>
            <a:off x="5591175" y="3811588"/>
            <a:ext cx="2457450" cy="2122487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1" name="Line 65"/>
          <p:cNvSpPr>
            <a:spLocks noChangeShapeType="1"/>
          </p:cNvSpPr>
          <p:nvPr/>
        </p:nvSpPr>
        <p:spPr bwMode="auto">
          <a:xfrm flipH="1">
            <a:off x="6423883" y="4567110"/>
            <a:ext cx="50800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2" name="Rectangle 48"/>
          <p:cNvSpPr>
            <a:spLocks noChangeArrowheads="1"/>
          </p:cNvSpPr>
          <p:nvPr/>
        </p:nvSpPr>
        <p:spPr bwMode="auto">
          <a:xfrm>
            <a:off x="6314090" y="4409820"/>
            <a:ext cx="3254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O</a:t>
            </a:r>
            <a:endParaRPr lang="en-US" altLang="en-US" sz="1400" baseline="-25000" dirty="0">
              <a:solidFill>
                <a:schemeClr val="bg1"/>
              </a:solidFill>
            </a:endParaRPr>
          </a:p>
        </p:txBody>
      </p:sp>
      <p:sp>
        <p:nvSpPr>
          <p:cNvPr id="153" name="Rectangle 64"/>
          <p:cNvSpPr>
            <a:spLocks noChangeArrowheads="1"/>
          </p:cNvSpPr>
          <p:nvPr/>
        </p:nvSpPr>
        <p:spPr bwMode="auto">
          <a:xfrm>
            <a:off x="4470400" y="3765550"/>
            <a:ext cx="6191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i="1" dirty="0" err="1" smtClean="0"/>
              <a:t>i</a:t>
            </a:r>
            <a:endParaRPr lang="en-US" altLang="en-US" sz="1600" b="0" i="1" dirty="0"/>
          </a:p>
        </p:txBody>
      </p:sp>
      <p:sp>
        <p:nvSpPr>
          <p:cNvPr id="154" name="Text Box 20"/>
          <p:cNvSpPr txBox="1">
            <a:spLocks noChangeArrowheads="1"/>
          </p:cNvSpPr>
          <p:nvPr/>
        </p:nvSpPr>
        <p:spPr bwMode="auto">
          <a:xfrm rot="2460000">
            <a:off x="7807325" y="5573713"/>
            <a:ext cx="5461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1400" dirty="0"/>
              <a:t>D</a:t>
            </a:r>
            <a:r>
              <a:rPr lang="en-US" altLang="en-US" sz="1400" baseline="-25000" dirty="0"/>
              <a:t>LF</a:t>
            </a:r>
          </a:p>
        </p:txBody>
      </p:sp>
      <p:sp>
        <p:nvSpPr>
          <p:cNvPr id="155" name="Text Box 20"/>
          <p:cNvSpPr txBox="1">
            <a:spLocks noChangeArrowheads="1"/>
          </p:cNvSpPr>
          <p:nvPr/>
        </p:nvSpPr>
        <p:spPr bwMode="auto">
          <a:xfrm rot="-2880000">
            <a:off x="5018088" y="5903912"/>
            <a:ext cx="5461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1400"/>
              <a:t>S</a:t>
            </a:r>
            <a:r>
              <a:rPr lang="en-US" altLang="en-US" sz="1400" baseline="-25000"/>
              <a:t>LF</a:t>
            </a:r>
          </a:p>
        </p:txBody>
      </p:sp>
      <p:sp>
        <p:nvSpPr>
          <p:cNvPr id="156" name="Rectangle 63"/>
          <p:cNvSpPr>
            <a:spLocks noChangeArrowheads="1"/>
          </p:cNvSpPr>
          <p:nvPr/>
        </p:nvSpPr>
        <p:spPr bwMode="auto">
          <a:xfrm>
            <a:off x="6344551" y="6452909"/>
            <a:ext cx="28484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1600" b="0" dirty="0">
                <a:latin typeface="+mj-lt"/>
              </a:rPr>
              <a:t>3</a:t>
            </a:r>
            <a:endParaRPr lang="en-US" sz="1600" b="0" i="1" baseline="30000" dirty="0">
              <a:latin typeface="Times New Roman" pitchFamily="18" charset="0"/>
            </a:endParaRPr>
          </a:p>
        </p:txBody>
      </p:sp>
      <p:sp>
        <p:nvSpPr>
          <p:cNvPr id="157" name="Rectangle 63"/>
          <p:cNvSpPr>
            <a:spLocks noChangeArrowheads="1"/>
          </p:cNvSpPr>
          <p:nvPr/>
        </p:nvSpPr>
        <p:spPr bwMode="auto">
          <a:xfrm>
            <a:off x="4777011" y="4393406"/>
            <a:ext cx="28484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1600" b="0" dirty="0" smtClean="0">
                <a:latin typeface="+mj-lt"/>
              </a:rPr>
              <a:t>4</a:t>
            </a:r>
            <a:endParaRPr lang="en-US" sz="1600" b="0" i="1" baseline="30000" dirty="0">
              <a:latin typeface="Times New Roman" pitchFamily="18" charset="0"/>
            </a:endParaRPr>
          </a:p>
        </p:txBody>
      </p:sp>
      <p:sp>
        <p:nvSpPr>
          <p:cNvPr id="158" name="Rectangle 64"/>
          <p:cNvSpPr>
            <a:spLocks noChangeArrowheads="1"/>
          </p:cNvSpPr>
          <p:nvPr/>
        </p:nvSpPr>
        <p:spPr bwMode="auto">
          <a:xfrm>
            <a:off x="7913684" y="6448800"/>
            <a:ext cx="6191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i="1" dirty="0" smtClean="0"/>
              <a:t>I</a:t>
            </a:r>
            <a:endParaRPr lang="en-US" altLang="en-US" sz="1600" b="0" i="1" dirty="0"/>
          </a:p>
        </p:txBody>
      </p:sp>
      <p:sp>
        <p:nvSpPr>
          <p:cNvPr id="159" name="Rectangle 63"/>
          <p:cNvSpPr>
            <a:spLocks noChangeArrowheads="1"/>
          </p:cNvSpPr>
          <p:nvPr/>
        </p:nvSpPr>
        <p:spPr bwMode="auto">
          <a:xfrm>
            <a:off x="3679517" y="6455181"/>
            <a:ext cx="43969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1600" b="0" dirty="0" smtClean="0">
                <a:latin typeface="+mj-lt"/>
              </a:rPr>
              <a:t>38</a:t>
            </a:r>
            <a:endParaRPr lang="en-US" sz="1600" b="0" i="1" baseline="30000" dirty="0">
              <a:latin typeface="Times New Roman" pitchFamily="18" charset="0"/>
            </a:endParaRPr>
          </a:p>
        </p:txBody>
      </p:sp>
      <p:sp>
        <p:nvSpPr>
          <p:cNvPr id="160" name="Rectangle 63"/>
          <p:cNvSpPr>
            <a:spLocks noChangeArrowheads="1"/>
          </p:cNvSpPr>
          <p:nvPr/>
        </p:nvSpPr>
        <p:spPr bwMode="auto">
          <a:xfrm>
            <a:off x="2595643" y="4395678"/>
            <a:ext cx="51984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1600" b="0" dirty="0" smtClean="0">
                <a:latin typeface="+mj-lt"/>
              </a:rPr>
              <a:t>26</a:t>
            </a:r>
            <a:endParaRPr lang="en-US" sz="1600" b="0" i="1" baseline="30000" dirty="0">
              <a:latin typeface="Times New Roman" pitchFamily="18" charset="0"/>
            </a:endParaRPr>
          </a:p>
        </p:txBody>
      </p:sp>
      <p:sp>
        <p:nvSpPr>
          <p:cNvPr id="161" name="Rectangle 63"/>
          <p:cNvSpPr>
            <a:spLocks noChangeArrowheads="1"/>
          </p:cNvSpPr>
          <p:nvPr/>
        </p:nvSpPr>
        <p:spPr bwMode="auto">
          <a:xfrm>
            <a:off x="2220766" y="6455460"/>
            <a:ext cx="53657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1600" b="0" i="1" dirty="0" smtClean="0">
                <a:solidFill>
                  <a:srgbClr val="FF0000"/>
                </a:solidFill>
                <a:latin typeface="+mj-lt"/>
              </a:rPr>
              <a:t>E</a:t>
            </a:r>
            <a:r>
              <a:rPr lang="en-US" sz="1600" b="0" baseline="-25000" dirty="0" smtClean="0">
                <a:solidFill>
                  <a:srgbClr val="FF0000"/>
                </a:solidFill>
                <a:latin typeface="+mj-lt"/>
              </a:rPr>
              <a:t>2</a:t>
            </a:r>
            <a:endParaRPr lang="en-US" sz="1600" b="0" baseline="-25000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62" name="Line 55"/>
          <p:cNvSpPr>
            <a:spLocks noChangeShapeType="1"/>
          </p:cNvSpPr>
          <p:nvPr/>
        </p:nvSpPr>
        <p:spPr bwMode="auto">
          <a:xfrm>
            <a:off x="796778" y="6442760"/>
            <a:ext cx="1720850" cy="0"/>
          </a:xfrm>
          <a:prstGeom prst="line">
            <a:avLst/>
          </a:prstGeom>
          <a:noFill/>
          <a:ln w="222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163" name="Line 65"/>
          <p:cNvSpPr>
            <a:spLocks noChangeShapeType="1"/>
          </p:cNvSpPr>
          <p:nvPr/>
        </p:nvSpPr>
        <p:spPr bwMode="auto">
          <a:xfrm flipH="1">
            <a:off x="801167" y="5070841"/>
            <a:ext cx="457200" cy="0"/>
          </a:xfrm>
          <a:prstGeom prst="line">
            <a:avLst/>
          </a:prstGeom>
          <a:noFill/>
          <a:ln w="34925">
            <a:solidFill>
              <a:srgbClr val="FF0000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164" name="Line 47"/>
          <p:cNvSpPr>
            <a:spLocks noChangeShapeType="1"/>
          </p:cNvSpPr>
          <p:nvPr/>
        </p:nvSpPr>
        <p:spPr bwMode="auto">
          <a:xfrm flipH="1">
            <a:off x="796778" y="3610660"/>
            <a:ext cx="0" cy="2835275"/>
          </a:xfrm>
          <a:prstGeom prst="line">
            <a:avLst/>
          </a:prstGeom>
          <a:noFill/>
          <a:ln w="222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165" name="Line 62"/>
          <p:cNvSpPr>
            <a:spLocks noChangeShapeType="1"/>
          </p:cNvSpPr>
          <p:nvPr/>
        </p:nvSpPr>
        <p:spPr bwMode="auto">
          <a:xfrm flipH="1" flipV="1">
            <a:off x="884798" y="4435264"/>
            <a:ext cx="1244600" cy="1922462"/>
          </a:xfrm>
          <a:prstGeom prst="line">
            <a:avLst/>
          </a:prstGeom>
          <a:noFill/>
          <a:ln w="44450">
            <a:solidFill>
              <a:srgbClr val="FF0000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defRPr/>
            </a:pPr>
            <a:endParaRPr lang="en-US" sz="2000">
              <a:ln>
                <a:solidFill>
                  <a:schemeClr val="bg1">
                    <a:lumMod val="75000"/>
                  </a:schemeClr>
                </a:solidFill>
              </a:ln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66" name="Rectangle 64"/>
          <p:cNvSpPr>
            <a:spLocks noChangeArrowheads="1"/>
          </p:cNvSpPr>
          <p:nvPr/>
        </p:nvSpPr>
        <p:spPr bwMode="auto">
          <a:xfrm>
            <a:off x="193528" y="3767822"/>
            <a:ext cx="6191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i="1" dirty="0" smtClean="0">
                <a:solidFill>
                  <a:srgbClr val="FF0000"/>
                </a:solidFill>
              </a:rPr>
              <a:t>w</a:t>
            </a:r>
            <a:r>
              <a:rPr lang="en-US" altLang="en-US" sz="1600" b="0" baseline="-25000" dirty="0" smtClean="0">
                <a:solidFill>
                  <a:srgbClr val="FF0000"/>
                </a:solidFill>
              </a:rPr>
              <a:t>3</a:t>
            </a:r>
            <a:endParaRPr lang="en-US" altLang="en-US" sz="1600" b="0" dirty="0">
              <a:solidFill>
                <a:srgbClr val="FF0000"/>
              </a:solidFill>
            </a:endParaRPr>
          </a:p>
        </p:txBody>
      </p:sp>
      <p:sp>
        <p:nvSpPr>
          <p:cNvPr id="167" name="Text Box 20"/>
          <p:cNvSpPr txBox="1">
            <a:spLocks noChangeArrowheads="1"/>
          </p:cNvSpPr>
          <p:nvPr/>
        </p:nvSpPr>
        <p:spPr bwMode="auto">
          <a:xfrm rot="3420000">
            <a:off x="1956293" y="6072757"/>
            <a:ext cx="5461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1400" dirty="0" smtClean="0">
                <a:solidFill>
                  <a:srgbClr val="FF0000"/>
                </a:solidFill>
              </a:rPr>
              <a:t>LD</a:t>
            </a:r>
            <a:r>
              <a:rPr lang="en-US" altLang="en-US" sz="1400" baseline="-25000" dirty="0" smtClean="0">
                <a:solidFill>
                  <a:srgbClr val="FF0000"/>
                </a:solidFill>
              </a:rPr>
              <a:t>2</a:t>
            </a:r>
            <a:endParaRPr lang="en-US" altLang="en-US" sz="1400" baseline="-25000" dirty="0">
              <a:solidFill>
                <a:srgbClr val="FF0000"/>
              </a:solidFill>
            </a:endParaRPr>
          </a:p>
        </p:txBody>
      </p:sp>
      <p:sp>
        <p:nvSpPr>
          <p:cNvPr id="168" name="Text Box 20"/>
          <p:cNvSpPr txBox="1">
            <a:spLocks noChangeArrowheads="1"/>
          </p:cNvSpPr>
          <p:nvPr/>
        </p:nvSpPr>
        <p:spPr bwMode="auto">
          <a:xfrm rot="-3008002">
            <a:off x="744391" y="5444222"/>
            <a:ext cx="5461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1400" dirty="0" smtClean="0">
                <a:solidFill>
                  <a:srgbClr val="FF0000"/>
                </a:solidFill>
              </a:rPr>
              <a:t>LS</a:t>
            </a:r>
            <a:r>
              <a:rPr lang="en-US" altLang="en-US" sz="1400" baseline="-25000" dirty="0" smtClean="0">
                <a:solidFill>
                  <a:srgbClr val="FF0000"/>
                </a:solidFill>
              </a:rPr>
              <a:t>2</a:t>
            </a:r>
            <a:endParaRPr lang="en-US" altLang="en-US" sz="1400" baseline="-25000" dirty="0">
              <a:solidFill>
                <a:srgbClr val="FF0000"/>
              </a:solidFill>
            </a:endParaRPr>
          </a:p>
        </p:txBody>
      </p:sp>
      <p:sp>
        <p:nvSpPr>
          <p:cNvPr id="169" name="Line 25"/>
          <p:cNvSpPr>
            <a:spLocks noChangeShapeType="1"/>
          </p:cNvSpPr>
          <p:nvPr/>
        </p:nvSpPr>
        <p:spPr bwMode="auto">
          <a:xfrm flipH="1">
            <a:off x="1303025" y="5074533"/>
            <a:ext cx="3175" cy="1371600"/>
          </a:xfrm>
          <a:prstGeom prst="line">
            <a:avLst/>
          </a:prstGeom>
          <a:noFill/>
          <a:ln w="34925">
            <a:solidFill>
              <a:srgbClr val="FF0000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170" name="Line 62"/>
          <p:cNvSpPr>
            <a:spLocks noChangeShapeType="1"/>
          </p:cNvSpPr>
          <p:nvPr/>
        </p:nvSpPr>
        <p:spPr bwMode="auto">
          <a:xfrm flipV="1">
            <a:off x="825353" y="3837672"/>
            <a:ext cx="1463675" cy="1824038"/>
          </a:xfrm>
          <a:prstGeom prst="line">
            <a:avLst/>
          </a:prstGeom>
          <a:noFill/>
          <a:ln w="44450">
            <a:solidFill>
              <a:srgbClr val="FF0000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defRPr/>
            </a:pPr>
            <a:endParaRPr lang="en-US" sz="2000">
              <a:ln>
                <a:solidFill>
                  <a:schemeClr val="bg1">
                    <a:lumMod val="75000"/>
                  </a:schemeClr>
                </a:solidFill>
              </a:ln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71" name="Line 65"/>
          <p:cNvSpPr>
            <a:spLocks noChangeShapeType="1"/>
          </p:cNvSpPr>
          <p:nvPr/>
        </p:nvSpPr>
        <p:spPr bwMode="auto">
          <a:xfrm flipH="1">
            <a:off x="1249050" y="5080366"/>
            <a:ext cx="50800" cy="0"/>
          </a:xfrm>
          <a:prstGeom prst="line">
            <a:avLst/>
          </a:prstGeom>
          <a:noFill/>
          <a:ln w="34925">
            <a:solidFill>
              <a:srgbClr val="FF0000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172" name="Rectangle 48"/>
          <p:cNvSpPr>
            <a:spLocks noChangeArrowheads="1"/>
          </p:cNvSpPr>
          <p:nvPr/>
        </p:nvSpPr>
        <p:spPr bwMode="auto">
          <a:xfrm>
            <a:off x="1134750" y="4924791"/>
            <a:ext cx="3238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chemeClr val="bg1"/>
                </a:solidFill>
              </a:rPr>
              <a:t>O</a:t>
            </a:r>
            <a:endParaRPr lang="en-US" altLang="en-US" sz="1400" baseline="-25000">
              <a:solidFill>
                <a:schemeClr val="bg1"/>
              </a:solidFill>
            </a:endParaRPr>
          </a:p>
        </p:txBody>
      </p:sp>
      <p:sp>
        <p:nvSpPr>
          <p:cNvPr id="173" name="Rectangle 63"/>
          <p:cNvSpPr>
            <a:spLocks noChangeArrowheads="1"/>
          </p:cNvSpPr>
          <p:nvPr/>
        </p:nvSpPr>
        <p:spPr bwMode="auto">
          <a:xfrm>
            <a:off x="1128231" y="6457453"/>
            <a:ext cx="43969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1600" b="0" dirty="0" smtClean="0">
                <a:solidFill>
                  <a:srgbClr val="FF0000"/>
                </a:solidFill>
                <a:latin typeface="+mj-lt"/>
              </a:rPr>
              <a:t>20</a:t>
            </a:r>
            <a:endParaRPr lang="en-US" sz="1600" b="0" i="1" baseline="30000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74" name="Rectangle 63"/>
          <p:cNvSpPr>
            <a:spLocks noChangeArrowheads="1"/>
          </p:cNvSpPr>
          <p:nvPr/>
        </p:nvSpPr>
        <p:spPr bwMode="auto">
          <a:xfrm>
            <a:off x="414271" y="4892554"/>
            <a:ext cx="51984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1600" b="0" dirty="0" smtClean="0">
                <a:solidFill>
                  <a:srgbClr val="FF0000"/>
                </a:solidFill>
                <a:latin typeface="+mj-lt"/>
              </a:rPr>
              <a:t>13</a:t>
            </a:r>
            <a:endParaRPr lang="en-US" sz="1600" b="0" i="1" baseline="30000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0" y="-86925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0" dirty="0" smtClean="0">
                <a:solidFill>
                  <a:srgbClr val="000000"/>
                </a:solidFill>
                <a:latin typeface="+mj-lt"/>
              </a:rPr>
              <a:t>Austrian Macroeconomics</a:t>
            </a:r>
            <a:endParaRPr lang="en-US" sz="9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9762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" grpId="0" animBg="1"/>
      <p:bldP spid="165" grpId="0" animBg="1"/>
      <p:bldP spid="167" grpId="0"/>
      <p:bldP spid="168" grpId="0"/>
      <p:bldP spid="169" grpId="0" animBg="1"/>
      <p:bldP spid="170" grpId="0" animBg="1"/>
      <p:bldP spid="171" grpId="0" animBg="1"/>
      <p:bldP spid="172" grpId="0"/>
      <p:bldP spid="173" grpId="0"/>
      <p:bldP spid="17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Rectangle 63"/>
          <p:cNvSpPr>
            <a:spLocks noChangeArrowheads="1"/>
          </p:cNvSpPr>
          <p:nvPr/>
        </p:nvSpPr>
        <p:spPr bwMode="auto">
          <a:xfrm>
            <a:off x="4402138" y="6453188"/>
            <a:ext cx="53657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1600" b="0" i="1" dirty="0" smtClean="0">
                <a:latin typeface="+mj-lt"/>
              </a:rPr>
              <a:t>E</a:t>
            </a:r>
            <a:r>
              <a:rPr lang="en-US" sz="1600" b="0" baseline="-25000" dirty="0" smtClean="0">
                <a:latin typeface="+mj-lt"/>
              </a:rPr>
              <a:t>3</a:t>
            </a:r>
            <a:endParaRPr lang="en-US" sz="1600" b="0" baseline="-25000" dirty="0">
              <a:latin typeface="Times New Roman" pitchFamily="18" charset="0"/>
            </a:endParaRPr>
          </a:p>
        </p:txBody>
      </p:sp>
      <p:sp>
        <p:nvSpPr>
          <p:cNvPr id="149" name="Line 55"/>
          <p:cNvSpPr>
            <a:spLocks noChangeShapeType="1"/>
          </p:cNvSpPr>
          <p:nvPr/>
        </p:nvSpPr>
        <p:spPr bwMode="auto">
          <a:xfrm>
            <a:off x="2978150" y="6440488"/>
            <a:ext cx="1720850" cy="0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0" name="Line 65"/>
          <p:cNvSpPr>
            <a:spLocks noChangeShapeType="1"/>
          </p:cNvSpPr>
          <p:nvPr/>
        </p:nvSpPr>
        <p:spPr bwMode="auto">
          <a:xfrm flipH="1">
            <a:off x="2990850" y="4565650"/>
            <a:ext cx="901700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1" name="Line 47"/>
          <p:cNvSpPr>
            <a:spLocks noChangeShapeType="1"/>
          </p:cNvSpPr>
          <p:nvPr/>
        </p:nvSpPr>
        <p:spPr bwMode="auto">
          <a:xfrm flipH="1">
            <a:off x="2978150" y="3608388"/>
            <a:ext cx="0" cy="2835275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2" name="Line 62"/>
          <p:cNvSpPr>
            <a:spLocks noChangeShapeType="1"/>
          </p:cNvSpPr>
          <p:nvPr/>
        </p:nvSpPr>
        <p:spPr bwMode="auto">
          <a:xfrm flipH="1" flipV="1">
            <a:off x="3284538" y="3668713"/>
            <a:ext cx="1244600" cy="1922462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defRPr/>
            </a:pPr>
            <a:endParaRPr lang="en-US" sz="2000">
              <a:ln>
                <a:solidFill>
                  <a:schemeClr val="bg1">
                    <a:lumMod val="75000"/>
                  </a:schemeClr>
                </a:solidFill>
              </a:ln>
              <a:latin typeface="Arial" charset="0"/>
            </a:endParaRPr>
          </a:p>
        </p:txBody>
      </p:sp>
      <p:sp>
        <p:nvSpPr>
          <p:cNvPr id="153" name="Rectangle 64"/>
          <p:cNvSpPr>
            <a:spLocks noChangeArrowheads="1"/>
          </p:cNvSpPr>
          <p:nvPr/>
        </p:nvSpPr>
        <p:spPr bwMode="auto">
          <a:xfrm>
            <a:off x="2374900" y="3765550"/>
            <a:ext cx="6191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i="1" dirty="0" smtClean="0"/>
              <a:t>w</a:t>
            </a:r>
            <a:r>
              <a:rPr lang="en-US" altLang="en-US" sz="1600" b="0" baseline="-25000" dirty="0" smtClean="0"/>
              <a:t>3</a:t>
            </a:r>
            <a:endParaRPr lang="en-US" altLang="en-US" sz="1600" b="0" dirty="0"/>
          </a:p>
        </p:txBody>
      </p:sp>
      <p:sp>
        <p:nvSpPr>
          <p:cNvPr id="154" name="Text Box 20"/>
          <p:cNvSpPr txBox="1">
            <a:spLocks noChangeArrowheads="1"/>
          </p:cNvSpPr>
          <p:nvPr/>
        </p:nvSpPr>
        <p:spPr bwMode="auto">
          <a:xfrm rot="3420000">
            <a:off x="4151313" y="5456237"/>
            <a:ext cx="5461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1400" dirty="0"/>
              <a:t>LD</a:t>
            </a:r>
            <a:r>
              <a:rPr lang="en-US" altLang="en-US" sz="1400" baseline="-25000" dirty="0"/>
              <a:t>3</a:t>
            </a:r>
          </a:p>
        </p:txBody>
      </p:sp>
      <p:sp>
        <p:nvSpPr>
          <p:cNvPr id="156" name="Text Box 20"/>
          <p:cNvSpPr txBox="1">
            <a:spLocks noChangeArrowheads="1"/>
          </p:cNvSpPr>
          <p:nvPr/>
        </p:nvSpPr>
        <p:spPr bwMode="auto">
          <a:xfrm rot="-3008002">
            <a:off x="2925763" y="5441950"/>
            <a:ext cx="5461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1400" dirty="0"/>
              <a:t>LS</a:t>
            </a:r>
            <a:r>
              <a:rPr lang="en-US" altLang="en-US" sz="1400" baseline="-25000" dirty="0"/>
              <a:t>3</a:t>
            </a:r>
          </a:p>
        </p:txBody>
      </p:sp>
      <p:sp>
        <p:nvSpPr>
          <p:cNvPr id="157" name="Line 25"/>
          <p:cNvSpPr>
            <a:spLocks noChangeShapeType="1"/>
          </p:cNvSpPr>
          <p:nvPr/>
        </p:nvSpPr>
        <p:spPr bwMode="auto">
          <a:xfrm flipH="1">
            <a:off x="3875088" y="4540250"/>
            <a:ext cx="3175" cy="1901825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8" name="Line 62"/>
          <p:cNvSpPr>
            <a:spLocks noChangeShapeType="1"/>
          </p:cNvSpPr>
          <p:nvPr/>
        </p:nvSpPr>
        <p:spPr bwMode="auto">
          <a:xfrm flipV="1">
            <a:off x="3006725" y="3835400"/>
            <a:ext cx="1463675" cy="1824038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defRPr/>
            </a:pPr>
            <a:endParaRPr lang="en-US" sz="2000">
              <a:ln>
                <a:solidFill>
                  <a:schemeClr val="bg1">
                    <a:lumMod val="75000"/>
                  </a:schemeClr>
                </a:solidFill>
              </a:ln>
              <a:latin typeface="Arial" charset="0"/>
            </a:endParaRPr>
          </a:p>
        </p:txBody>
      </p:sp>
      <p:sp>
        <p:nvSpPr>
          <p:cNvPr id="159" name="Line 65"/>
          <p:cNvSpPr>
            <a:spLocks noChangeShapeType="1"/>
          </p:cNvSpPr>
          <p:nvPr/>
        </p:nvSpPr>
        <p:spPr bwMode="auto">
          <a:xfrm flipH="1">
            <a:off x="3821113" y="4575175"/>
            <a:ext cx="50800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0" name="Rectangle 48"/>
          <p:cNvSpPr>
            <a:spLocks noChangeArrowheads="1"/>
          </p:cNvSpPr>
          <p:nvPr/>
        </p:nvSpPr>
        <p:spPr bwMode="auto">
          <a:xfrm>
            <a:off x="3706813" y="4419600"/>
            <a:ext cx="3238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chemeClr val="bg1"/>
                </a:solidFill>
              </a:rPr>
              <a:t>O</a:t>
            </a:r>
            <a:endParaRPr lang="en-US" altLang="en-US" sz="1400" baseline="-25000">
              <a:solidFill>
                <a:schemeClr val="bg1"/>
              </a:solidFill>
            </a:endParaRPr>
          </a:p>
        </p:txBody>
      </p:sp>
      <p:sp>
        <p:nvSpPr>
          <p:cNvPr id="164" name="Rectangle 20"/>
          <p:cNvSpPr>
            <a:spLocks noChangeArrowheads="1"/>
          </p:cNvSpPr>
          <p:nvPr/>
        </p:nvSpPr>
        <p:spPr bwMode="auto">
          <a:xfrm>
            <a:off x="2697163" y="1850581"/>
            <a:ext cx="192087" cy="1417320"/>
          </a:xfrm>
          <a:prstGeom prst="rect">
            <a:avLst/>
          </a:prstGeom>
          <a:solidFill>
            <a:schemeClr val="tx1"/>
          </a:solidFill>
          <a:ln>
            <a:noFill/>
          </a:ln>
          <a:extLst/>
        </p:spPr>
        <p:txBody>
          <a:bodyPr wrap="none"/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67" name="Rectangle 66"/>
          <p:cNvSpPr>
            <a:spLocks noChangeArrowheads="1"/>
          </p:cNvSpPr>
          <p:nvPr/>
        </p:nvSpPr>
        <p:spPr bwMode="auto">
          <a:xfrm>
            <a:off x="2179638" y="2539556"/>
            <a:ext cx="192087" cy="722376"/>
          </a:xfrm>
          <a:prstGeom prst="rect">
            <a:avLst/>
          </a:prstGeom>
          <a:solidFill>
            <a:schemeClr val="tx1"/>
          </a:solidFill>
          <a:ln>
            <a:noFill/>
          </a:ln>
          <a:extLst/>
        </p:spPr>
        <p:txBody>
          <a:bodyPr wrap="none"/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68" name="Rectangle 48"/>
          <p:cNvSpPr>
            <a:spLocks noChangeArrowheads="1"/>
          </p:cNvSpPr>
          <p:nvPr/>
        </p:nvSpPr>
        <p:spPr bwMode="auto">
          <a:xfrm>
            <a:off x="2136775" y="2938019"/>
            <a:ext cx="2746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chemeClr val="bg1"/>
                </a:solidFill>
              </a:rPr>
              <a:t>1</a:t>
            </a:r>
            <a:endParaRPr lang="en-US" altLang="en-US" sz="1400" baseline="-25000">
              <a:solidFill>
                <a:schemeClr val="bg1"/>
              </a:solidFill>
            </a:endParaRPr>
          </a:p>
        </p:txBody>
      </p:sp>
      <p:sp>
        <p:nvSpPr>
          <p:cNvPr id="169" name="Rectangle 48"/>
          <p:cNvSpPr>
            <a:spLocks noChangeArrowheads="1"/>
          </p:cNvSpPr>
          <p:nvPr/>
        </p:nvSpPr>
        <p:spPr bwMode="auto">
          <a:xfrm>
            <a:off x="2657475" y="2939607"/>
            <a:ext cx="274638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chemeClr val="bg1"/>
                </a:solidFill>
              </a:rPr>
              <a:t>2</a:t>
            </a:r>
            <a:endParaRPr lang="en-US" altLang="en-US" sz="1400" baseline="-25000">
              <a:solidFill>
                <a:schemeClr val="bg1"/>
              </a:solidFill>
            </a:endParaRPr>
          </a:p>
        </p:txBody>
      </p:sp>
      <p:sp>
        <p:nvSpPr>
          <p:cNvPr id="172" name="Rectangle 64"/>
          <p:cNvSpPr>
            <a:spLocks noChangeArrowheads="1"/>
          </p:cNvSpPr>
          <p:nvPr/>
        </p:nvSpPr>
        <p:spPr bwMode="auto">
          <a:xfrm>
            <a:off x="561975" y="1701357"/>
            <a:ext cx="3667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1600" b="0" i="1" dirty="0" smtClean="0"/>
              <a:t>I</a:t>
            </a:r>
            <a:r>
              <a:rPr lang="en-US" altLang="en-US" sz="1600" b="0" baseline="-25000" dirty="0" smtClean="0"/>
              <a:t>2</a:t>
            </a:r>
          </a:p>
        </p:txBody>
      </p:sp>
      <p:sp>
        <p:nvSpPr>
          <p:cNvPr id="174" name="Rectangle 64"/>
          <p:cNvSpPr>
            <a:spLocks noChangeArrowheads="1"/>
          </p:cNvSpPr>
          <p:nvPr/>
        </p:nvSpPr>
        <p:spPr bwMode="auto">
          <a:xfrm>
            <a:off x="561975" y="2377632"/>
            <a:ext cx="3667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1600" b="0" i="1" dirty="0" smtClean="0"/>
              <a:t>I</a:t>
            </a:r>
            <a:r>
              <a:rPr lang="en-US" altLang="en-US" sz="1600" b="0" baseline="-25000" dirty="0" smtClean="0"/>
              <a:t>1</a:t>
            </a:r>
          </a:p>
        </p:txBody>
      </p:sp>
      <p:cxnSp>
        <p:nvCxnSpPr>
          <p:cNvPr id="177" name="AutoShape 1405"/>
          <p:cNvCxnSpPr>
            <a:cxnSpLocks noChangeShapeType="1"/>
          </p:cNvCxnSpPr>
          <p:nvPr/>
        </p:nvCxnSpPr>
        <p:spPr bwMode="auto">
          <a:xfrm>
            <a:off x="949325" y="3268219"/>
            <a:ext cx="3452813" cy="0"/>
          </a:xfrm>
          <a:prstGeom prst="straightConnector1">
            <a:avLst/>
          </a:prstGeom>
          <a:noFill/>
          <a:ln w="222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8" name="Rectangle 64"/>
          <p:cNvSpPr>
            <a:spLocks noChangeArrowheads="1"/>
          </p:cNvSpPr>
          <p:nvPr/>
        </p:nvSpPr>
        <p:spPr bwMode="auto">
          <a:xfrm>
            <a:off x="401638" y="585344"/>
            <a:ext cx="547687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 typeface="Wingdings" panose="05000000000000000000" pitchFamily="2" charset="2"/>
              <a:buNone/>
            </a:pPr>
            <a:r>
              <a:rPr lang="en-US" altLang="en-US" sz="1600" b="0" i="1" dirty="0"/>
              <a:t>C, I</a:t>
            </a:r>
            <a:r>
              <a:rPr lang="en-US" altLang="en-US" sz="1600" b="0" i="1" baseline="-25000" dirty="0"/>
              <a:t>j</a:t>
            </a:r>
            <a:endParaRPr lang="en-US" altLang="en-US" sz="1600" b="0" i="1" baseline="-25000" dirty="0">
              <a:cs typeface="Times New Roman" panose="02020603050405020304" pitchFamily="18" charset="0"/>
            </a:endParaRPr>
          </a:p>
          <a:p>
            <a:pPr algn="r" eaLnBrk="1" hangingPunct="1">
              <a:spcBef>
                <a:spcPct val="0"/>
              </a:spcBef>
              <a:buClrTx/>
              <a:buFont typeface="Wingdings" panose="05000000000000000000" pitchFamily="2" charset="2"/>
              <a:buNone/>
            </a:pPr>
            <a:endParaRPr lang="en-US" altLang="en-US" sz="400" b="0" i="1" dirty="0"/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600" b="0" baseline="-25000" dirty="0"/>
          </a:p>
        </p:txBody>
      </p:sp>
      <p:pic>
        <p:nvPicPr>
          <p:cNvPr id="17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6338" y="647257"/>
            <a:ext cx="2771775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0" name="Line 25"/>
          <p:cNvSpPr>
            <a:spLocks noChangeShapeType="1"/>
          </p:cNvSpPr>
          <p:nvPr/>
        </p:nvSpPr>
        <p:spPr bwMode="auto">
          <a:xfrm flipH="1">
            <a:off x="6480175" y="1256062"/>
            <a:ext cx="0" cy="2011363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1" name="Line 65"/>
          <p:cNvSpPr>
            <a:spLocks noChangeShapeType="1"/>
          </p:cNvSpPr>
          <p:nvPr/>
        </p:nvSpPr>
        <p:spPr bwMode="auto">
          <a:xfrm flipH="1">
            <a:off x="5072060" y="1194944"/>
            <a:ext cx="1371600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2" name="Line 65"/>
          <p:cNvSpPr>
            <a:spLocks noChangeShapeType="1"/>
          </p:cNvSpPr>
          <p:nvPr/>
        </p:nvSpPr>
        <p:spPr bwMode="auto">
          <a:xfrm flipH="1">
            <a:off x="6426200" y="1195739"/>
            <a:ext cx="50800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3" name="Rectangle 48"/>
          <p:cNvSpPr>
            <a:spLocks noChangeArrowheads="1"/>
          </p:cNvSpPr>
          <p:nvPr/>
        </p:nvSpPr>
        <p:spPr bwMode="auto">
          <a:xfrm>
            <a:off x="6315075" y="1040163"/>
            <a:ext cx="3238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O</a:t>
            </a:r>
            <a:endParaRPr lang="en-US" altLang="en-US" sz="1400" baseline="-25000" dirty="0">
              <a:solidFill>
                <a:schemeClr val="bg1"/>
              </a:solidFill>
            </a:endParaRPr>
          </a:p>
        </p:txBody>
      </p:sp>
      <p:sp>
        <p:nvSpPr>
          <p:cNvPr id="186" name="Rectangle 64"/>
          <p:cNvSpPr>
            <a:spLocks noChangeArrowheads="1"/>
          </p:cNvSpPr>
          <p:nvPr/>
        </p:nvSpPr>
        <p:spPr bwMode="auto">
          <a:xfrm>
            <a:off x="4470400" y="425007"/>
            <a:ext cx="6191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i="1" dirty="0" smtClean="0"/>
              <a:t>C</a:t>
            </a:r>
            <a:endParaRPr lang="en-US" altLang="en-US" sz="1600" b="0" i="1" dirty="0"/>
          </a:p>
        </p:txBody>
      </p:sp>
      <p:sp>
        <p:nvSpPr>
          <p:cNvPr id="192" name="Line 25"/>
          <p:cNvSpPr>
            <a:spLocks noChangeShapeType="1"/>
          </p:cNvSpPr>
          <p:nvPr/>
        </p:nvSpPr>
        <p:spPr bwMode="auto">
          <a:xfrm flipH="1">
            <a:off x="6477000" y="3666817"/>
            <a:ext cx="3175" cy="274320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3" name="Line 65"/>
          <p:cNvSpPr>
            <a:spLocks noChangeShapeType="1"/>
          </p:cNvSpPr>
          <p:nvPr/>
        </p:nvSpPr>
        <p:spPr bwMode="auto">
          <a:xfrm flipH="1">
            <a:off x="5076828" y="4565650"/>
            <a:ext cx="1371600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" name="Line 47"/>
          <p:cNvSpPr>
            <a:spLocks noChangeShapeType="1"/>
          </p:cNvSpPr>
          <p:nvPr/>
        </p:nvSpPr>
        <p:spPr bwMode="auto">
          <a:xfrm flipH="1">
            <a:off x="5073650" y="3608388"/>
            <a:ext cx="0" cy="2835275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95" name="Line 62"/>
          <p:cNvSpPr>
            <a:spLocks noChangeAspect="1" noChangeShapeType="1"/>
          </p:cNvSpPr>
          <p:nvPr/>
        </p:nvSpPr>
        <p:spPr bwMode="auto">
          <a:xfrm flipV="1">
            <a:off x="5108575" y="3735388"/>
            <a:ext cx="2120900" cy="2343150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defRPr/>
            </a:pPr>
            <a:endParaRPr lang="en-US" sz="2000">
              <a:ln>
                <a:solidFill>
                  <a:schemeClr val="bg1">
                    <a:lumMod val="75000"/>
                  </a:schemeClr>
                </a:solidFill>
              </a:ln>
              <a:latin typeface="Arial" charset="0"/>
            </a:endParaRPr>
          </a:p>
        </p:txBody>
      </p:sp>
      <p:sp>
        <p:nvSpPr>
          <p:cNvPr id="196" name="Line 12"/>
          <p:cNvSpPr>
            <a:spLocks noChangeAspect="1" noChangeShapeType="1"/>
          </p:cNvSpPr>
          <p:nvPr/>
        </p:nvSpPr>
        <p:spPr bwMode="auto">
          <a:xfrm>
            <a:off x="5591175" y="3811588"/>
            <a:ext cx="2457450" cy="2122487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7" name="Line 65"/>
          <p:cNvSpPr>
            <a:spLocks noChangeShapeType="1"/>
          </p:cNvSpPr>
          <p:nvPr/>
        </p:nvSpPr>
        <p:spPr bwMode="auto">
          <a:xfrm flipH="1">
            <a:off x="6423883" y="4567110"/>
            <a:ext cx="50800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8" name="Rectangle 48"/>
          <p:cNvSpPr>
            <a:spLocks noChangeArrowheads="1"/>
          </p:cNvSpPr>
          <p:nvPr/>
        </p:nvSpPr>
        <p:spPr bwMode="auto">
          <a:xfrm>
            <a:off x="6314090" y="4409820"/>
            <a:ext cx="3254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O</a:t>
            </a:r>
            <a:endParaRPr lang="en-US" altLang="en-US" sz="1400" baseline="-25000" dirty="0">
              <a:solidFill>
                <a:schemeClr val="bg1"/>
              </a:solidFill>
            </a:endParaRPr>
          </a:p>
        </p:txBody>
      </p:sp>
      <p:sp>
        <p:nvSpPr>
          <p:cNvPr id="199" name="Rectangle 64"/>
          <p:cNvSpPr>
            <a:spLocks noChangeArrowheads="1"/>
          </p:cNvSpPr>
          <p:nvPr/>
        </p:nvSpPr>
        <p:spPr bwMode="auto">
          <a:xfrm>
            <a:off x="4470400" y="3765550"/>
            <a:ext cx="6191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i="1" dirty="0" err="1" smtClean="0"/>
              <a:t>i</a:t>
            </a:r>
            <a:endParaRPr lang="en-US" altLang="en-US" sz="1600" b="0" i="1" dirty="0"/>
          </a:p>
        </p:txBody>
      </p:sp>
      <p:sp>
        <p:nvSpPr>
          <p:cNvPr id="200" name="Text Box 20"/>
          <p:cNvSpPr txBox="1">
            <a:spLocks noChangeArrowheads="1"/>
          </p:cNvSpPr>
          <p:nvPr/>
        </p:nvSpPr>
        <p:spPr bwMode="auto">
          <a:xfrm rot="2460000">
            <a:off x="7807325" y="5573713"/>
            <a:ext cx="5461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1400" dirty="0"/>
              <a:t>D</a:t>
            </a:r>
            <a:r>
              <a:rPr lang="en-US" altLang="en-US" sz="1400" baseline="-25000" dirty="0"/>
              <a:t>LF</a:t>
            </a:r>
          </a:p>
        </p:txBody>
      </p:sp>
      <p:sp>
        <p:nvSpPr>
          <p:cNvPr id="201" name="Text Box 20"/>
          <p:cNvSpPr txBox="1">
            <a:spLocks noChangeArrowheads="1"/>
          </p:cNvSpPr>
          <p:nvPr/>
        </p:nvSpPr>
        <p:spPr bwMode="auto">
          <a:xfrm rot="-2880000">
            <a:off x="5018088" y="5903912"/>
            <a:ext cx="5461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1400"/>
              <a:t>S</a:t>
            </a:r>
            <a:r>
              <a:rPr lang="en-US" altLang="en-US" sz="1400" baseline="-25000"/>
              <a:t>LF</a:t>
            </a:r>
          </a:p>
        </p:txBody>
      </p:sp>
      <p:sp>
        <p:nvSpPr>
          <p:cNvPr id="203" name="Rectangle 63"/>
          <p:cNvSpPr>
            <a:spLocks noChangeArrowheads="1"/>
          </p:cNvSpPr>
          <p:nvPr/>
        </p:nvSpPr>
        <p:spPr bwMode="auto">
          <a:xfrm>
            <a:off x="4767486" y="4393406"/>
            <a:ext cx="28484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1600" b="0" dirty="0" smtClean="0">
                <a:latin typeface="+mj-lt"/>
              </a:rPr>
              <a:t>4</a:t>
            </a:r>
            <a:endParaRPr lang="en-US" sz="1600" b="0" i="1" baseline="30000" dirty="0">
              <a:latin typeface="Times New Roman" pitchFamily="18" charset="0"/>
            </a:endParaRPr>
          </a:p>
        </p:txBody>
      </p:sp>
      <p:sp>
        <p:nvSpPr>
          <p:cNvPr id="205" name="Rectangle 63"/>
          <p:cNvSpPr>
            <a:spLocks noChangeArrowheads="1"/>
          </p:cNvSpPr>
          <p:nvPr/>
        </p:nvSpPr>
        <p:spPr bwMode="auto">
          <a:xfrm>
            <a:off x="3679517" y="6455181"/>
            <a:ext cx="43969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1600" b="0" dirty="0" smtClean="0">
                <a:latin typeface="+mj-lt"/>
              </a:rPr>
              <a:t>38</a:t>
            </a:r>
            <a:endParaRPr lang="en-US" sz="1600" b="0" i="1" baseline="30000" dirty="0">
              <a:latin typeface="Times New Roman" pitchFamily="18" charset="0"/>
            </a:endParaRPr>
          </a:p>
        </p:txBody>
      </p:sp>
      <p:sp>
        <p:nvSpPr>
          <p:cNvPr id="206" name="Rectangle 63"/>
          <p:cNvSpPr>
            <a:spLocks noChangeArrowheads="1"/>
          </p:cNvSpPr>
          <p:nvPr/>
        </p:nvSpPr>
        <p:spPr bwMode="auto">
          <a:xfrm>
            <a:off x="2595643" y="4395678"/>
            <a:ext cx="51984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1600" b="0" dirty="0" smtClean="0">
                <a:latin typeface="+mj-lt"/>
              </a:rPr>
              <a:t>26</a:t>
            </a:r>
            <a:endParaRPr lang="en-US" sz="1600" b="0" i="1" baseline="30000" dirty="0">
              <a:latin typeface="Times New Roman" pitchFamily="18" charset="0"/>
            </a:endParaRPr>
          </a:p>
        </p:txBody>
      </p:sp>
      <p:sp>
        <p:nvSpPr>
          <p:cNvPr id="207" name="Rectangle 63"/>
          <p:cNvSpPr>
            <a:spLocks noChangeArrowheads="1"/>
          </p:cNvSpPr>
          <p:nvPr/>
        </p:nvSpPr>
        <p:spPr bwMode="auto">
          <a:xfrm>
            <a:off x="2220766" y="6455460"/>
            <a:ext cx="53657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1600" b="0" i="1" dirty="0" smtClean="0">
                <a:latin typeface="+mj-lt"/>
              </a:rPr>
              <a:t>E</a:t>
            </a:r>
            <a:r>
              <a:rPr lang="en-US" sz="1600" b="0" baseline="-25000" dirty="0" smtClean="0">
                <a:latin typeface="+mj-lt"/>
              </a:rPr>
              <a:t>2</a:t>
            </a:r>
            <a:endParaRPr lang="en-US" sz="1600" b="0" baseline="-25000" dirty="0">
              <a:latin typeface="Times New Roman" pitchFamily="18" charset="0"/>
            </a:endParaRPr>
          </a:p>
        </p:txBody>
      </p:sp>
      <p:sp>
        <p:nvSpPr>
          <p:cNvPr id="211" name="Line 55"/>
          <p:cNvSpPr>
            <a:spLocks noChangeShapeType="1"/>
          </p:cNvSpPr>
          <p:nvPr/>
        </p:nvSpPr>
        <p:spPr bwMode="auto">
          <a:xfrm>
            <a:off x="796778" y="6442760"/>
            <a:ext cx="1720850" cy="0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12" name="Line 65"/>
          <p:cNvSpPr>
            <a:spLocks noChangeShapeType="1"/>
          </p:cNvSpPr>
          <p:nvPr/>
        </p:nvSpPr>
        <p:spPr bwMode="auto">
          <a:xfrm flipH="1">
            <a:off x="801167" y="5070841"/>
            <a:ext cx="457200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3" name="Line 47"/>
          <p:cNvSpPr>
            <a:spLocks noChangeShapeType="1"/>
          </p:cNvSpPr>
          <p:nvPr/>
        </p:nvSpPr>
        <p:spPr bwMode="auto">
          <a:xfrm flipH="1">
            <a:off x="796778" y="3610660"/>
            <a:ext cx="0" cy="2835275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14" name="Line 62"/>
          <p:cNvSpPr>
            <a:spLocks noChangeShapeType="1"/>
          </p:cNvSpPr>
          <p:nvPr/>
        </p:nvSpPr>
        <p:spPr bwMode="auto">
          <a:xfrm flipH="1" flipV="1">
            <a:off x="884798" y="4435264"/>
            <a:ext cx="1244600" cy="1922462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defRPr/>
            </a:pPr>
            <a:endParaRPr lang="en-US" sz="2000">
              <a:ln>
                <a:solidFill>
                  <a:schemeClr val="bg1">
                    <a:lumMod val="75000"/>
                  </a:schemeClr>
                </a:solidFill>
              </a:ln>
              <a:latin typeface="Arial" charset="0"/>
            </a:endParaRPr>
          </a:p>
        </p:txBody>
      </p:sp>
      <p:sp>
        <p:nvSpPr>
          <p:cNvPr id="215" name="Rectangle 64"/>
          <p:cNvSpPr>
            <a:spLocks noChangeArrowheads="1"/>
          </p:cNvSpPr>
          <p:nvPr/>
        </p:nvSpPr>
        <p:spPr bwMode="auto">
          <a:xfrm>
            <a:off x="193528" y="3767822"/>
            <a:ext cx="6191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i="1" dirty="0" smtClean="0"/>
              <a:t>w</a:t>
            </a:r>
            <a:r>
              <a:rPr lang="en-US" altLang="en-US" sz="1600" b="0" baseline="-25000" dirty="0" smtClean="0"/>
              <a:t>3</a:t>
            </a:r>
            <a:endParaRPr lang="en-US" altLang="en-US" sz="1600" b="0" dirty="0"/>
          </a:p>
        </p:txBody>
      </p:sp>
      <p:sp>
        <p:nvSpPr>
          <p:cNvPr id="216" name="Text Box 20"/>
          <p:cNvSpPr txBox="1">
            <a:spLocks noChangeArrowheads="1"/>
          </p:cNvSpPr>
          <p:nvPr/>
        </p:nvSpPr>
        <p:spPr bwMode="auto">
          <a:xfrm rot="3420000">
            <a:off x="1956293" y="6072757"/>
            <a:ext cx="5461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1400" dirty="0" smtClean="0"/>
              <a:t>LD</a:t>
            </a:r>
            <a:r>
              <a:rPr lang="en-US" altLang="en-US" sz="1400" baseline="-25000" dirty="0" smtClean="0"/>
              <a:t>2</a:t>
            </a:r>
            <a:endParaRPr lang="en-US" altLang="en-US" sz="1400" baseline="-25000" dirty="0"/>
          </a:p>
        </p:txBody>
      </p:sp>
      <p:sp>
        <p:nvSpPr>
          <p:cNvPr id="217" name="Text Box 20"/>
          <p:cNvSpPr txBox="1">
            <a:spLocks noChangeArrowheads="1"/>
          </p:cNvSpPr>
          <p:nvPr/>
        </p:nvSpPr>
        <p:spPr bwMode="auto">
          <a:xfrm rot="-3008002">
            <a:off x="744391" y="5444222"/>
            <a:ext cx="5461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1400" dirty="0" smtClean="0"/>
              <a:t>LS</a:t>
            </a:r>
            <a:r>
              <a:rPr lang="en-US" altLang="en-US" sz="1400" baseline="-25000" dirty="0" smtClean="0"/>
              <a:t>2</a:t>
            </a:r>
            <a:endParaRPr lang="en-US" altLang="en-US" sz="1400" baseline="-25000" dirty="0"/>
          </a:p>
        </p:txBody>
      </p:sp>
      <p:sp>
        <p:nvSpPr>
          <p:cNvPr id="218" name="Line 25"/>
          <p:cNvSpPr>
            <a:spLocks noChangeShapeType="1"/>
          </p:cNvSpPr>
          <p:nvPr/>
        </p:nvSpPr>
        <p:spPr bwMode="auto">
          <a:xfrm flipH="1">
            <a:off x="1303025" y="5074533"/>
            <a:ext cx="3175" cy="137160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9" name="Line 62"/>
          <p:cNvSpPr>
            <a:spLocks noChangeShapeType="1"/>
          </p:cNvSpPr>
          <p:nvPr/>
        </p:nvSpPr>
        <p:spPr bwMode="auto">
          <a:xfrm flipV="1">
            <a:off x="825353" y="3837672"/>
            <a:ext cx="1463675" cy="1824038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defRPr/>
            </a:pPr>
            <a:endParaRPr lang="en-US" sz="2000">
              <a:ln>
                <a:solidFill>
                  <a:schemeClr val="bg1">
                    <a:lumMod val="75000"/>
                  </a:schemeClr>
                </a:solidFill>
              </a:ln>
              <a:latin typeface="Arial" charset="0"/>
            </a:endParaRPr>
          </a:p>
        </p:txBody>
      </p:sp>
      <p:sp>
        <p:nvSpPr>
          <p:cNvPr id="221" name="Line 65"/>
          <p:cNvSpPr>
            <a:spLocks noChangeShapeType="1"/>
          </p:cNvSpPr>
          <p:nvPr/>
        </p:nvSpPr>
        <p:spPr bwMode="auto">
          <a:xfrm flipH="1">
            <a:off x="1249050" y="5080366"/>
            <a:ext cx="50800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2" name="Rectangle 48"/>
          <p:cNvSpPr>
            <a:spLocks noChangeArrowheads="1"/>
          </p:cNvSpPr>
          <p:nvPr/>
        </p:nvSpPr>
        <p:spPr bwMode="auto">
          <a:xfrm>
            <a:off x="1134750" y="4924791"/>
            <a:ext cx="3238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chemeClr val="bg1"/>
                </a:solidFill>
              </a:rPr>
              <a:t>O</a:t>
            </a:r>
            <a:endParaRPr lang="en-US" altLang="en-US" sz="1400" baseline="-25000">
              <a:solidFill>
                <a:schemeClr val="bg1"/>
              </a:solidFill>
            </a:endParaRPr>
          </a:p>
        </p:txBody>
      </p:sp>
      <p:sp>
        <p:nvSpPr>
          <p:cNvPr id="224" name="Rectangle 63"/>
          <p:cNvSpPr>
            <a:spLocks noChangeArrowheads="1"/>
          </p:cNvSpPr>
          <p:nvPr/>
        </p:nvSpPr>
        <p:spPr bwMode="auto">
          <a:xfrm>
            <a:off x="1128231" y="6457453"/>
            <a:ext cx="43969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1600" b="0" dirty="0" smtClean="0">
                <a:latin typeface="+mj-lt"/>
              </a:rPr>
              <a:t>20</a:t>
            </a:r>
            <a:endParaRPr lang="en-US" sz="1600" b="0" i="1" baseline="30000" dirty="0">
              <a:latin typeface="Times New Roman" pitchFamily="18" charset="0"/>
            </a:endParaRPr>
          </a:p>
        </p:txBody>
      </p:sp>
      <p:sp>
        <p:nvSpPr>
          <p:cNvPr id="225" name="Rectangle 63"/>
          <p:cNvSpPr>
            <a:spLocks noChangeArrowheads="1"/>
          </p:cNvSpPr>
          <p:nvPr/>
        </p:nvSpPr>
        <p:spPr bwMode="auto">
          <a:xfrm>
            <a:off x="414271" y="4892554"/>
            <a:ext cx="51984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1600" b="0" dirty="0" smtClean="0">
                <a:latin typeface="+mj-lt"/>
              </a:rPr>
              <a:t>13</a:t>
            </a:r>
            <a:endParaRPr lang="en-US" sz="1600" b="0" i="1" baseline="30000" dirty="0">
              <a:latin typeface="Times New Roman" pitchFamily="18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407206" y="1045939"/>
            <a:ext cx="6212671" cy="5399300"/>
            <a:chOff x="954894" y="1519808"/>
            <a:chExt cx="6212671" cy="5399300"/>
          </a:xfrm>
        </p:grpSpPr>
        <p:sp>
          <p:nvSpPr>
            <p:cNvPr id="166" name="Line 65"/>
            <p:cNvSpPr>
              <a:spLocks noChangeShapeType="1"/>
            </p:cNvSpPr>
            <p:nvPr/>
          </p:nvSpPr>
          <p:spPr bwMode="auto">
            <a:xfrm flipH="1">
              <a:off x="954894" y="1668817"/>
              <a:ext cx="6035040" cy="0"/>
            </a:xfrm>
            <a:prstGeom prst="line">
              <a:avLst/>
            </a:prstGeom>
            <a:noFill/>
            <a:ln w="34925">
              <a:solidFill>
                <a:srgbClr val="FF0000"/>
              </a:solidFill>
              <a:prstDash val="sysDot"/>
              <a:round/>
              <a:headEnd type="none" w="lg" len="lg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7" name="Line 65"/>
            <p:cNvSpPr>
              <a:spLocks noChangeShapeType="1"/>
            </p:cNvSpPr>
            <p:nvPr/>
          </p:nvSpPr>
          <p:spPr bwMode="auto">
            <a:xfrm flipH="1">
              <a:off x="6976268" y="1668134"/>
              <a:ext cx="50800" cy="0"/>
            </a:xfrm>
            <a:prstGeom prst="line">
              <a:avLst/>
            </a:prstGeom>
            <a:noFill/>
            <a:ln w="34925">
              <a:solidFill>
                <a:srgbClr val="FF0000"/>
              </a:solidFill>
              <a:prstDash val="sysDot"/>
              <a:round/>
              <a:headEnd type="oval" w="lg" len="lg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8" name="Line 25"/>
            <p:cNvSpPr>
              <a:spLocks noChangeShapeType="1"/>
            </p:cNvSpPr>
            <p:nvPr/>
          </p:nvSpPr>
          <p:spPr bwMode="auto">
            <a:xfrm flipH="1">
              <a:off x="7027862" y="1707028"/>
              <a:ext cx="0" cy="5212080"/>
            </a:xfrm>
            <a:prstGeom prst="line">
              <a:avLst/>
            </a:prstGeom>
            <a:noFill/>
            <a:ln w="34925">
              <a:solidFill>
                <a:srgbClr val="FF0000"/>
              </a:solidFill>
              <a:prstDash val="sysDot"/>
              <a:round/>
              <a:headEnd type="none" w="lg" len="lg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9" name="Rectangle 48"/>
            <p:cNvSpPr>
              <a:spLocks noChangeArrowheads="1"/>
            </p:cNvSpPr>
            <p:nvPr/>
          </p:nvSpPr>
          <p:spPr bwMode="auto">
            <a:xfrm>
              <a:off x="6873877" y="1519808"/>
              <a:ext cx="293688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tx1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lnSpc>
                  <a:spcPct val="105000"/>
                </a:lnSpc>
                <a:spcBef>
                  <a:spcPct val="50000"/>
                </a:spcBef>
                <a:buClr>
                  <a:schemeClr val="tx1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 dirty="0">
                  <a:solidFill>
                    <a:schemeClr val="bg1"/>
                  </a:solidFill>
                </a:rPr>
                <a:t>F</a:t>
              </a:r>
              <a:endParaRPr lang="en-US" altLang="en-US" sz="1400" baseline="-250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135" name="Picture 134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939812" y="1630289"/>
            <a:ext cx="4114800" cy="91440"/>
          </a:xfrm>
          <a:prstGeom prst="rect">
            <a:avLst/>
          </a:prstGeom>
        </p:spPr>
      </p:pic>
      <p:sp>
        <p:nvSpPr>
          <p:cNvPr id="233" name="Line 62"/>
          <p:cNvSpPr>
            <a:spLocks noChangeAspect="1" noChangeShapeType="1"/>
          </p:cNvSpPr>
          <p:nvPr/>
        </p:nvSpPr>
        <p:spPr bwMode="auto">
          <a:xfrm flipV="1">
            <a:off x="5108123" y="3736746"/>
            <a:ext cx="2120900" cy="2343150"/>
          </a:xfrm>
          <a:prstGeom prst="line">
            <a:avLst/>
          </a:prstGeom>
          <a:noFill/>
          <a:ln w="44450">
            <a:solidFill>
              <a:srgbClr val="FF0000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defRPr/>
            </a:pPr>
            <a:endParaRPr lang="en-US" sz="2000">
              <a:ln>
                <a:solidFill>
                  <a:schemeClr val="bg1">
                    <a:lumMod val="75000"/>
                  </a:schemeClr>
                </a:solidFill>
              </a:ln>
              <a:latin typeface="Arial" charset="0"/>
            </a:endParaRPr>
          </a:p>
        </p:txBody>
      </p:sp>
      <p:sp>
        <p:nvSpPr>
          <p:cNvPr id="235" name="Line 65"/>
          <p:cNvSpPr>
            <a:spLocks noChangeShapeType="1"/>
          </p:cNvSpPr>
          <p:nvPr/>
        </p:nvSpPr>
        <p:spPr bwMode="auto">
          <a:xfrm flipH="1">
            <a:off x="5077739" y="5054935"/>
            <a:ext cx="1955800" cy="1587"/>
          </a:xfrm>
          <a:prstGeom prst="line">
            <a:avLst/>
          </a:prstGeom>
          <a:noFill/>
          <a:ln w="34925">
            <a:solidFill>
              <a:srgbClr val="FF0000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6" name="Line 65"/>
          <p:cNvSpPr>
            <a:spLocks noChangeShapeType="1"/>
          </p:cNvSpPr>
          <p:nvPr/>
        </p:nvSpPr>
        <p:spPr bwMode="auto">
          <a:xfrm flipH="1">
            <a:off x="6981152" y="5056522"/>
            <a:ext cx="50800" cy="0"/>
          </a:xfrm>
          <a:prstGeom prst="line">
            <a:avLst/>
          </a:prstGeom>
          <a:noFill/>
          <a:ln w="34925">
            <a:solidFill>
              <a:srgbClr val="FF0000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8" name="Rectangle 48"/>
          <p:cNvSpPr>
            <a:spLocks noChangeArrowheads="1"/>
          </p:cNvSpPr>
          <p:nvPr/>
        </p:nvSpPr>
        <p:spPr bwMode="auto">
          <a:xfrm>
            <a:off x="6890664" y="4910472"/>
            <a:ext cx="2936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chemeClr val="bg1"/>
                </a:solidFill>
              </a:rPr>
              <a:t>F</a:t>
            </a:r>
            <a:endParaRPr lang="en-US" altLang="en-US" sz="1400" baseline="-25000">
              <a:solidFill>
                <a:schemeClr val="bg1"/>
              </a:solidFill>
            </a:endParaRPr>
          </a:p>
        </p:txBody>
      </p:sp>
      <p:sp>
        <p:nvSpPr>
          <p:cNvPr id="163" name="Rectangle 21"/>
          <p:cNvSpPr>
            <a:spLocks noChangeArrowheads="1"/>
          </p:cNvSpPr>
          <p:nvPr/>
        </p:nvSpPr>
        <p:spPr bwMode="auto">
          <a:xfrm>
            <a:off x="3219450" y="1179863"/>
            <a:ext cx="192088" cy="2084832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55" name="Rectangle 64"/>
          <p:cNvSpPr>
            <a:spLocks noChangeArrowheads="1"/>
          </p:cNvSpPr>
          <p:nvPr/>
        </p:nvSpPr>
        <p:spPr bwMode="auto">
          <a:xfrm>
            <a:off x="290297" y="1015557"/>
            <a:ext cx="638391" cy="666849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1600" b="0" i="1" dirty="0" smtClean="0"/>
              <a:t>C</a:t>
            </a:r>
          </a:p>
          <a:p>
            <a:pPr algn="r" eaLnBrk="1" hangingPunct="1">
              <a:spcBef>
                <a:spcPct val="0"/>
              </a:spcBef>
              <a:buClrTx/>
              <a:buFontTx/>
              <a:buNone/>
              <a:defRPr/>
            </a:pPr>
            <a:endParaRPr lang="en-US" altLang="en-US" sz="1600" b="0" i="1" baseline="-25000" dirty="0"/>
          </a:p>
          <a:p>
            <a:pPr algn="r" eaLnBrk="1" hangingPunct="1">
              <a:spcBef>
                <a:spcPct val="0"/>
              </a:spcBef>
              <a:buClrTx/>
              <a:buFontTx/>
              <a:buNone/>
              <a:defRPr/>
            </a:pPr>
            <a:endParaRPr lang="en-US" altLang="en-US" sz="1600" b="0" baseline="-25000" dirty="0" smtClean="0"/>
          </a:p>
        </p:txBody>
      </p:sp>
      <p:cxnSp>
        <p:nvCxnSpPr>
          <p:cNvPr id="256" name="AutoShape 1405"/>
          <p:cNvCxnSpPr>
            <a:cxnSpLocks noChangeShapeType="1"/>
          </p:cNvCxnSpPr>
          <p:nvPr/>
        </p:nvCxnSpPr>
        <p:spPr bwMode="auto">
          <a:xfrm>
            <a:off x="957263" y="428182"/>
            <a:ext cx="0" cy="2835275"/>
          </a:xfrm>
          <a:prstGeom prst="straightConnector1">
            <a:avLst/>
          </a:prstGeom>
          <a:noFill/>
          <a:ln w="222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1750" y="3286125"/>
            <a:ext cx="2095500" cy="361950"/>
          </a:xfrm>
          <a:prstGeom prst="rect">
            <a:avLst/>
          </a:prstGeom>
        </p:spPr>
      </p:pic>
      <p:sp>
        <p:nvSpPr>
          <p:cNvPr id="257" name="Rectangle 63"/>
          <p:cNvSpPr>
            <a:spLocks noChangeArrowheads="1"/>
          </p:cNvSpPr>
          <p:nvPr/>
        </p:nvSpPr>
        <p:spPr bwMode="auto">
          <a:xfrm>
            <a:off x="6344551" y="3272982"/>
            <a:ext cx="28484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1600" b="0" dirty="0">
                <a:latin typeface="+mj-lt"/>
              </a:rPr>
              <a:t>3</a:t>
            </a:r>
            <a:endParaRPr lang="en-US" sz="1600" b="0" i="1" baseline="30000" dirty="0">
              <a:latin typeface="Times New Roman" pitchFamily="18" charset="0"/>
            </a:endParaRPr>
          </a:p>
        </p:txBody>
      </p:sp>
      <p:sp>
        <p:nvSpPr>
          <p:cNvPr id="258" name="Rectangle 64"/>
          <p:cNvSpPr>
            <a:spLocks noChangeArrowheads="1"/>
          </p:cNvSpPr>
          <p:nvPr/>
        </p:nvSpPr>
        <p:spPr bwMode="auto">
          <a:xfrm>
            <a:off x="7911412" y="3280238"/>
            <a:ext cx="6191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i="1" dirty="0" smtClean="0"/>
              <a:t>I</a:t>
            </a:r>
            <a:endParaRPr lang="en-US" altLang="en-US" sz="1600" b="0" i="1" dirty="0"/>
          </a:p>
        </p:txBody>
      </p:sp>
      <p:sp>
        <p:nvSpPr>
          <p:cNvPr id="259" name="Rectangle 63"/>
          <p:cNvSpPr>
            <a:spLocks noChangeArrowheads="1"/>
          </p:cNvSpPr>
          <p:nvPr/>
        </p:nvSpPr>
        <p:spPr bwMode="auto">
          <a:xfrm>
            <a:off x="6888838" y="3272982"/>
            <a:ext cx="28484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1600" b="0" dirty="0" smtClean="0">
                <a:latin typeface="+mj-lt"/>
              </a:rPr>
              <a:t>4</a:t>
            </a:r>
            <a:endParaRPr lang="en-US" sz="1600" b="0" i="1" baseline="30000" dirty="0">
              <a:latin typeface="Times New Roman" pitchFamily="18" charset="0"/>
            </a:endParaRPr>
          </a:p>
        </p:txBody>
      </p:sp>
      <p:sp>
        <p:nvSpPr>
          <p:cNvPr id="265" name="Line 55"/>
          <p:cNvSpPr>
            <a:spLocks noChangeShapeType="1"/>
          </p:cNvSpPr>
          <p:nvPr/>
        </p:nvSpPr>
        <p:spPr bwMode="auto">
          <a:xfrm>
            <a:off x="5053013" y="3277744"/>
            <a:ext cx="3495675" cy="0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3648" y="6448424"/>
            <a:ext cx="3346302" cy="417865"/>
          </a:xfrm>
          <a:prstGeom prst="rect">
            <a:avLst/>
          </a:prstGeom>
        </p:spPr>
      </p:pic>
      <p:sp>
        <p:nvSpPr>
          <p:cNvPr id="92" name="Rectangle 63"/>
          <p:cNvSpPr>
            <a:spLocks noChangeArrowheads="1"/>
          </p:cNvSpPr>
          <p:nvPr/>
        </p:nvSpPr>
        <p:spPr bwMode="auto">
          <a:xfrm>
            <a:off x="6344551" y="6452909"/>
            <a:ext cx="28484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1600" b="0" dirty="0">
                <a:latin typeface="+mj-lt"/>
              </a:rPr>
              <a:t>3</a:t>
            </a:r>
            <a:endParaRPr lang="en-US" sz="1600" b="0" i="1" baseline="30000" dirty="0">
              <a:latin typeface="Times New Roman" pitchFamily="18" charset="0"/>
            </a:endParaRPr>
          </a:p>
        </p:txBody>
      </p:sp>
      <p:sp>
        <p:nvSpPr>
          <p:cNvPr id="93" name="Rectangle 64"/>
          <p:cNvSpPr>
            <a:spLocks noChangeArrowheads="1"/>
          </p:cNvSpPr>
          <p:nvPr/>
        </p:nvSpPr>
        <p:spPr bwMode="auto">
          <a:xfrm>
            <a:off x="7913684" y="6448800"/>
            <a:ext cx="6191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i="1" dirty="0" smtClean="0"/>
              <a:t>I</a:t>
            </a:r>
            <a:endParaRPr lang="en-US" altLang="en-US" sz="1600" b="0" i="1" dirty="0"/>
          </a:p>
        </p:txBody>
      </p:sp>
      <p:sp>
        <p:nvSpPr>
          <p:cNvPr id="94" name="Line 55"/>
          <p:cNvSpPr>
            <a:spLocks noChangeShapeType="1"/>
          </p:cNvSpPr>
          <p:nvPr/>
        </p:nvSpPr>
        <p:spPr bwMode="auto">
          <a:xfrm>
            <a:off x="5073650" y="6440488"/>
            <a:ext cx="3495675" cy="0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95" name="Rectangle 63"/>
          <p:cNvSpPr>
            <a:spLocks noChangeArrowheads="1"/>
          </p:cNvSpPr>
          <p:nvPr/>
        </p:nvSpPr>
        <p:spPr bwMode="auto">
          <a:xfrm>
            <a:off x="6888838" y="6460682"/>
            <a:ext cx="28484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1600" b="0" dirty="0" smtClean="0">
                <a:latin typeface="+mj-lt"/>
              </a:rPr>
              <a:t>4</a:t>
            </a:r>
            <a:endParaRPr lang="en-US" sz="1600" b="0" i="1" baseline="30000" dirty="0">
              <a:latin typeface="Times New Roman" pitchFamily="18" charset="0"/>
            </a:endParaRPr>
          </a:p>
        </p:txBody>
      </p:sp>
      <p:sp>
        <p:nvSpPr>
          <p:cNvPr id="96" name="Rectangle 63"/>
          <p:cNvSpPr>
            <a:spLocks noChangeArrowheads="1"/>
          </p:cNvSpPr>
          <p:nvPr/>
        </p:nvSpPr>
        <p:spPr bwMode="auto">
          <a:xfrm>
            <a:off x="4765335" y="4886695"/>
            <a:ext cx="28484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1600" b="0" dirty="0" smtClean="0">
                <a:latin typeface="+mj-lt"/>
              </a:rPr>
              <a:t>3</a:t>
            </a:r>
            <a:endParaRPr lang="en-US" sz="1600" b="0" i="1" baseline="30000" dirty="0">
              <a:latin typeface="Times New Roman" pitchFamily="18" charset="0"/>
            </a:endParaRPr>
          </a:p>
        </p:txBody>
      </p:sp>
      <p:sp>
        <p:nvSpPr>
          <p:cNvPr id="100" name="Rectangle 48"/>
          <p:cNvSpPr>
            <a:spLocks noChangeArrowheads="1"/>
          </p:cNvSpPr>
          <p:nvPr/>
        </p:nvSpPr>
        <p:spPr bwMode="auto">
          <a:xfrm>
            <a:off x="3171825" y="2936432"/>
            <a:ext cx="2746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3</a:t>
            </a:r>
            <a:endParaRPr lang="en-US" altLang="en-US" sz="1400" baseline="-25000" dirty="0">
              <a:solidFill>
                <a:schemeClr val="bg1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156168" y="1676498"/>
            <a:ext cx="273050" cy="1581912"/>
            <a:chOff x="3156168" y="1676498"/>
            <a:chExt cx="273050" cy="1581912"/>
          </a:xfrm>
        </p:grpSpPr>
        <p:sp>
          <p:nvSpPr>
            <p:cNvPr id="105" name="Rectangle 104"/>
            <p:cNvSpPr/>
            <p:nvPr/>
          </p:nvSpPr>
          <p:spPr bwMode="auto">
            <a:xfrm>
              <a:off x="3195062" y="1676498"/>
              <a:ext cx="192087" cy="1581912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 wrap="none"/>
            <a:lstStyle/>
            <a:p>
              <a:pPr eaLnBrk="1" hangingPunct="1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106" name="Rectangle 48"/>
            <p:cNvSpPr>
              <a:spLocks noChangeArrowheads="1"/>
            </p:cNvSpPr>
            <p:nvPr/>
          </p:nvSpPr>
          <p:spPr bwMode="auto">
            <a:xfrm>
              <a:off x="3156168" y="2933005"/>
              <a:ext cx="273050" cy="306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tx1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lnSpc>
                  <a:spcPct val="105000"/>
                </a:lnSpc>
                <a:spcBef>
                  <a:spcPct val="50000"/>
                </a:spcBef>
                <a:buClr>
                  <a:schemeClr val="tx1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 dirty="0">
                  <a:solidFill>
                    <a:schemeClr val="bg1"/>
                  </a:solidFill>
                </a:rPr>
                <a:t>4</a:t>
              </a:r>
              <a:endParaRPr lang="en-US" altLang="en-US" sz="1400" baseline="-25000" dirty="0">
                <a:solidFill>
                  <a:schemeClr val="bg1"/>
                </a:solidFill>
              </a:endParaRPr>
            </a:p>
          </p:txBody>
        </p:sp>
      </p:grpSp>
      <p:sp>
        <p:nvSpPr>
          <p:cNvPr id="110" name="Rectangle 109"/>
          <p:cNvSpPr/>
          <p:nvPr/>
        </p:nvSpPr>
        <p:spPr bwMode="auto">
          <a:xfrm>
            <a:off x="2669600" y="2057181"/>
            <a:ext cx="192087" cy="1207008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wrap="none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11" name="Rectangle 48"/>
          <p:cNvSpPr>
            <a:spLocks noChangeArrowheads="1"/>
          </p:cNvSpPr>
          <p:nvPr/>
        </p:nvSpPr>
        <p:spPr bwMode="auto">
          <a:xfrm>
            <a:off x="2632293" y="2933005"/>
            <a:ext cx="273050" cy="306388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3</a:t>
            </a:r>
            <a:endParaRPr lang="en-US" altLang="en-US" sz="1400" baseline="-25000" dirty="0">
              <a:solidFill>
                <a:schemeClr val="bg1"/>
              </a:solidFill>
            </a:endParaRPr>
          </a:p>
        </p:txBody>
      </p:sp>
      <p:sp>
        <p:nvSpPr>
          <p:cNvPr id="113" name="Rectangle 112"/>
          <p:cNvSpPr/>
          <p:nvPr/>
        </p:nvSpPr>
        <p:spPr bwMode="auto">
          <a:xfrm>
            <a:off x="2153661" y="2417067"/>
            <a:ext cx="192088" cy="841248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wrap="none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14" name="Rectangle 48"/>
          <p:cNvSpPr>
            <a:spLocks noChangeArrowheads="1"/>
          </p:cNvSpPr>
          <p:nvPr/>
        </p:nvSpPr>
        <p:spPr bwMode="auto">
          <a:xfrm>
            <a:off x="2117943" y="2934593"/>
            <a:ext cx="273050" cy="30797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2</a:t>
            </a:r>
            <a:endParaRPr lang="en-US" altLang="en-US" sz="1400" baseline="-25000" dirty="0">
              <a:solidFill>
                <a:schemeClr val="bg1"/>
              </a:solidFill>
            </a:endParaRPr>
          </a:p>
        </p:txBody>
      </p:sp>
      <p:sp>
        <p:nvSpPr>
          <p:cNvPr id="116" name="Rectangle 115"/>
          <p:cNvSpPr/>
          <p:nvPr/>
        </p:nvSpPr>
        <p:spPr bwMode="auto">
          <a:xfrm>
            <a:off x="1624230" y="2750443"/>
            <a:ext cx="192088" cy="512064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wrap="none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17" name="Rectangle 48"/>
          <p:cNvSpPr>
            <a:spLocks noChangeArrowheads="1"/>
          </p:cNvSpPr>
          <p:nvPr/>
        </p:nvSpPr>
        <p:spPr bwMode="auto">
          <a:xfrm>
            <a:off x="1590893" y="2934593"/>
            <a:ext cx="273050" cy="306387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1</a:t>
            </a:r>
            <a:endParaRPr lang="en-US" altLang="en-US" sz="1400" baseline="-25000" dirty="0">
              <a:solidFill>
                <a:schemeClr val="bg1"/>
              </a:solidFill>
            </a:endParaRPr>
          </a:p>
        </p:txBody>
      </p:sp>
      <p:sp>
        <p:nvSpPr>
          <p:cNvPr id="119" name="Line 55"/>
          <p:cNvSpPr>
            <a:spLocks noChangeShapeType="1"/>
          </p:cNvSpPr>
          <p:nvPr/>
        </p:nvSpPr>
        <p:spPr bwMode="auto">
          <a:xfrm>
            <a:off x="6175760" y="3268219"/>
            <a:ext cx="877824" cy="0"/>
          </a:xfrm>
          <a:prstGeom prst="line">
            <a:avLst/>
          </a:prstGeom>
          <a:noFill/>
          <a:ln w="5715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0" name="Line 55"/>
          <p:cNvSpPr>
            <a:spLocks noChangeShapeType="1"/>
          </p:cNvSpPr>
          <p:nvPr/>
        </p:nvSpPr>
        <p:spPr bwMode="auto">
          <a:xfrm>
            <a:off x="5535680" y="3265952"/>
            <a:ext cx="640080" cy="0"/>
          </a:xfrm>
          <a:prstGeom prst="line">
            <a:avLst/>
          </a:prstGeom>
          <a:noFill/>
          <a:ln w="5715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1" name="Line 55"/>
          <p:cNvSpPr>
            <a:spLocks noChangeShapeType="1"/>
          </p:cNvSpPr>
          <p:nvPr/>
        </p:nvSpPr>
        <p:spPr bwMode="auto">
          <a:xfrm>
            <a:off x="5052275" y="3265946"/>
            <a:ext cx="484632" cy="0"/>
          </a:xfrm>
          <a:prstGeom prst="line">
            <a:avLst/>
          </a:prstGeom>
          <a:noFill/>
          <a:ln w="5715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2" name="Line 62"/>
          <p:cNvSpPr>
            <a:spLocks noChangeShapeType="1"/>
          </p:cNvSpPr>
          <p:nvPr/>
        </p:nvSpPr>
        <p:spPr bwMode="auto">
          <a:xfrm flipH="1" flipV="1">
            <a:off x="3017838" y="4024313"/>
            <a:ext cx="1244600" cy="1922462"/>
          </a:xfrm>
          <a:prstGeom prst="line">
            <a:avLst/>
          </a:prstGeom>
          <a:noFill/>
          <a:ln w="44450">
            <a:solidFill>
              <a:srgbClr val="FF0000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defRPr/>
            </a:pPr>
            <a:endParaRPr lang="en-US" sz="2000">
              <a:ln>
                <a:solidFill>
                  <a:schemeClr val="bg1">
                    <a:lumMod val="75000"/>
                  </a:schemeClr>
                </a:solidFill>
              </a:ln>
              <a:latin typeface="Arial" charset="0"/>
            </a:endParaRPr>
          </a:p>
        </p:txBody>
      </p:sp>
      <p:sp>
        <p:nvSpPr>
          <p:cNvPr id="123" name="Line 65"/>
          <p:cNvSpPr>
            <a:spLocks noChangeShapeType="1"/>
          </p:cNvSpPr>
          <p:nvPr/>
        </p:nvSpPr>
        <p:spPr bwMode="auto">
          <a:xfrm flipH="1">
            <a:off x="2974444" y="4918441"/>
            <a:ext cx="640080" cy="0"/>
          </a:xfrm>
          <a:prstGeom prst="line">
            <a:avLst/>
          </a:prstGeom>
          <a:noFill/>
          <a:ln w="34925">
            <a:solidFill>
              <a:srgbClr val="FF0000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4" name="Line 25"/>
          <p:cNvSpPr>
            <a:spLocks noChangeShapeType="1"/>
          </p:cNvSpPr>
          <p:nvPr/>
        </p:nvSpPr>
        <p:spPr bwMode="auto">
          <a:xfrm flipH="1">
            <a:off x="3595373" y="4893555"/>
            <a:ext cx="3175" cy="1554480"/>
          </a:xfrm>
          <a:prstGeom prst="line">
            <a:avLst/>
          </a:prstGeom>
          <a:noFill/>
          <a:ln w="34925">
            <a:solidFill>
              <a:srgbClr val="FF0000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5" name="Line 65"/>
          <p:cNvSpPr>
            <a:spLocks noChangeShapeType="1"/>
          </p:cNvSpPr>
          <p:nvPr/>
        </p:nvSpPr>
        <p:spPr bwMode="auto">
          <a:xfrm flipH="1">
            <a:off x="3550924" y="4918440"/>
            <a:ext cx="50800" cy="0"/>
          </a:xfrm>
          <a:prstGeom prst="line">
            <a:avLst/>
          </a:prstGeom>
          <a:noFill/>
          <a:ln w="34925">
            <a:solidFill>
              <a:srgbClr val="FF0000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7" name="Rectangle 63"/>
          <p:cNvSpPr>
            <a:spLocks noChangeArrowheads="1"/>
          </p:cNvSpPr>
          <p:nvPr/>
        </p:nvSpPr>
        <p:spPr bwMode="auto">
          <a:xfrm>
            <a:off x="3411053" y="6449842"/>
            <a:ext cx="43969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1600" b="0" dirty="0">
                <a:solidFill>
                  <a:srgbClr val="FF0000"/>
                </a:solidFill>
                <a:latin typeface="+mj-lt"/>
              </a:rPr>
              <a:t>3</a:t>
            </a:r>
            <a:r>
              <a:rPr lang="en-US" sz="1600" b="0" dirty="0" smtClean="0">
                <a:solidFill>
                  <a:srgbClr val="FF0000"/>
                </a:solidFill>
                <a:latin typeface="+mj-lt"/>
              </a:rPr>
              <a:t>0</a:t>
            </a:r>
            <a:endParaRPr lang="en-US" sz="1600" b="0" i="1" baseline="30000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28" name="Rectangle 63"/>
          <p:cNvSpPr>
            <a:spLocks noChangeArrowheads="1"/>
          </p:cNvSpPr>
          <p:nvPr/>
        </p:nvSpPr>
        <p:spPr bwMode="auto">
          <a:xfrm>
            <a:off x="2587547" y="4740154"/>
            <a:ext cx="51984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1600" b="0" dirty="0" smtClean="0">
                <a:solidFill>
                  <a:srgbClr val="FF0000"/>
                </a:solidFill>
                <a:latin typeface="+mj-lt"/>
              </a:rPr>
              <a:t>20</a:t>
            </a:r>
            <a:endParaRPr lang="en-US" sz="1600" b="0" i="1" baseline="30000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29" name="Line 65"/>
          <p:cNvSpPr>
            <a:spLocks noChangeShapeType="1"/>
          </p:cNvSpPr>
          <p:nvPr/>
        </p:nvSpPr>
        <p:spPr bwMode="auto">
          <a:xfrm flipH="1">
            <a:off x="817564" y="4713335"/>
            <a:ext cx="731520" cy="0"/>
          </a:xfrm>
          <a:prstGeom prst="line">
            <a:avLst/>
          </a:prstGeom>
          <a:noFill/>
          <a:ln w="34925">
            <a:solidFill>
              <a:srgbClr val="FF0000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0" name="Line 25"/>
          <p:cNvSpPr>
            <a:spLocks noChangeShapeType="1"/>
          </p:cNvSpPr>
          <p:nvPr/>
        </p:nvSpPr>
        <p:spPr bwMode="auto">
          <a:xfrm flipH="1">
            <a:off x="1590893" y="4703689"/>
            <a:ext cx="3175" cy="1737360"/>
          </a:xfrm>
          <a:prstGeom prst="line">
            <a:avLst/>
          </a:prstGeom>
          <a:noFill/>
          <a:ln w="34925">
            <a:solidFill>
              <a:srgbClr val="FF0000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1" name="Line 65"/>
          <p:cNvSpPr>
            <a:spLocks noChangeShapeType="1"/>
          </p:cNvSpPr>
          <p:nvPr/>
        </p:nvSpPr>
        <p:spPr bwMode="auto">
          <a:xfrm flipH="1">
            <a:off x="1546444" y="4713334"/>
            <a:ext cx="50800" cy="0"/>
          </a:xfrm>
          <a:prstGeom prst="line">
            <a:avLst/>
          </a:prstGeom>
          <a:noFill/>
          <a:ln w="34925">
            <a:solidFill>
              <a:srgbClr val="FF0000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2" name="Rectangle 63"/>
          <p:cNvSpPr>
            <a:spLocks noChangeArrowheads="1"/>
          </p:cNvSpPr>
          <p:nvPr/>
        </p:nvSpPr>
        <p:spPr bwMode="auto">
          <a:xfrm>
            <a:off x="1406573" y="6450476"/>
            <a:ext cx="43969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1600" b="0" dirty="0" smtClean="0">
                <a:solidFill>
                  <a:srgbClr val="FF0000"/>
                </a:solidFill>
                <a:latin typeface="+mj-lt"/>
              </a:rPr>
              <a:t>26</a:t>
            </a:r>
            <a:endParaRPr lang="en-US" sz="1600" b="0" i="1" baseline="30000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33" name="Rectangle 63"/>
          <p:cNvSpPr>
            <a:spLocks noChangeArrowheads="1"/>
          </p:cNvSpPr>
          <p:nvPr/>
        </p:nvSpPr>
        <p:spPr bwMode="auto">
          <a:xfrm>
            <a:off x="415427" y="4535048"/>
            <a:ext cx="51984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1600" b="0" dirty="0" smtClean="0">
                <a:solidFill>
                  <a:srgbClr val="FF0000"/>
                </a:solidFill>
                <a:latin typeface="+mj-lt"/>
              </a:rPr>
              <a:t>16</a:t>
            </a:r>
            <a:endParaRPr lang="en-US" sz="1600" b="0" i="1" baseline="30000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34" name="Line 62"/>
          <p:cNvSpPr>
            <a:spLocks noChangeShapeType="1"/>
          </p:cNvSpPr>
          <p:nvPr/>
        </p:nvSpPr>
        <p:spPr bwMode="auto">
          <a:xfrm flipH="1" flipV="1">
            <a:off x="937289" y="3698283"/>
            <a:ext cx="1244600" cy="1922462"/>
          </a:xfrm>
          <a:prstGeom prst="line">
            <a:avLst/>
          </a:prstGeom>
          <a:noFill/>
          <a:ln w="44450">
            <a:solidFill>
              <a:srgbClr val="FF0000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defRPr/>
            </a:pPr>
            <a:endParaRPr lang="en-US" sz="2000">
              <a:ln>
                <a:solidFill>
                  <a:schemeClr val="bg1">
                    <a:lumMod val="75000"/>
                  </a:schemeClr>
                </a:solidFill>
              </a:ln>
              <a:latin typeface="Arial" charset="0"/>
            </a:endParaRPr>
          </a:p>
        </p:txBody>
      </p:sp>
      <p:sp>
        <p:nvSpPr>
          <p:cNvPr id="136" name="Rectangle 63"/>
          <p:cNvSpPr>
            <a:spLocks noChangeArrowheads="1"/>
          </p:cNvSpPr>
          <p:nvPr/>
        </p:nvSpPr>
        <p:spPr bwMode="auto">
          <a:xfrm>
            <a:off x="4777011" y="1008759"/>
            <a:ext cx="28484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1600" b="0" dirty="0" smtClean="0">
                <a:latin typeface="+mj-lt"/>
              </a:rPr>
              <a:t>7</a:t>
            </a:r>
            <a:endParaRPr lang="en-US" sz="1600" b="0" i="1" baseline="30000" dirty="0">
              <a:latin typeface="Times New Roman" pitchFamily="18" charset="0"/>
            </a:endParaRPr>
          </a:p>
        </p:txBody>
      </p:sp>
      <p:sp>
        <p:nvSpPr>
          <p:cNvPr id="137" name="Line 47"/>
          <p:cNvSpPr>
            <a:spLocks noChangeShapeType="1"/>
          </p:cNvSpPr>
          <p:nvPr/>
        </p:nvSpPr>
        <p:spPr bwMode="auto">
          <a:xfrm flipH="1">
            <a:off x="5062538" y="432944"/>
            <a:ext cx="0" cy="2835275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8" name="Rectangle 137"/>
          <p:cNvSpPr/>
          <p:nvPr/>
        </p:nvSpPr>
        <p:spPr>
          <a:xfrm>
            <a:off x="0" y="-86925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0" dirty="0" smtClean="0">
                <a:solidFill>
                  <a:srgbClr val="000000"/>
                </a:solidFill>
                <a:latin typeface="+mj-lt"/>
              </a:rPr>
              <a:t>Austrian Macroeconomics</a:t>
            </a:r>
            <a:endParaRPr lang="en-US" sz="9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35108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4.81481E-6 L 0.0599 0.07107 " pathEditMode="relative" rAng="0" ptsTypes="AA">
                                      <p:cBhvr>
                                        <p:cTn id="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86" y="3542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49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7.40741E-7 L 0.05035 0.08218 " pathEditMode="relative" rAng="0" ptsTypes="AA">
                                      <p:cBhvr>
                                        <p:cTn id="13" dur="1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17" y="40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2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03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4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6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07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8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0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11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2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6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500"/>
                            </p:stCondLst>
                            <p:childTnLst>
                              <p:par>
                                <p:cTn id="1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3" grpId="1" animBg="1"/>
      <p:bldP spid="233" grpId="2" animBg="1"/>
      <p:bldP spid="235" grpId="0" animBg="1"/>
      <p:bldP spid="236" grpId="0" animBg="1"/>
      <p:bldP spid="238" grpId="0"/>
      <p:bldP spid="259" grpId="0"/>
      <p:bldP spid="95" grpId="0"/>
      <p:bldP spid="96" grpId="0"/>
      <p:bldP spid="110" grpId="0" animBg="1"/>
      <p:bldP spid="111" grpId="0"/>
      <p:bldP spid="113" grpId="0" animBg="1"/>
      <p:bldP spid="114" grpId="0"/>
      <p:bldP spid="116" grpId="0" animBg="1"/>
      <p:bldP spid="117" grpId="0"/>
      <p:bldP spid="119" grpId="0" animBg="1"/>
      <p:bldP spid="119" grpId="1" animBg="1"/>
      <p:bldP spid="120" grpId="0" animBg="1"/>
      <p:bldP spid="120" grpId="1" animBg="1"/>
      <p:bldP spid="121" grpId="0" animBg="1"/>
      <p:bldP spid="121" grpId="1" animBg="1"/>
      <p:bldP spid="122" grpId="0" animBg="1"/>
      <p:bldP spid="123" grpId="0" animBg="1"/>
      <p:bldP spid="124" grpId="0" animBg="1"/>
      <p:bldP spid="125" grpId="0" animBg="1"/>
      <p:bldP spid="127" grpId="0"/>
      <p:bldP spid="128" grpId="0"/>
      <p:bldP spid="129" grpId="0" animBg="1"/>
      <p:bldP spid="130" grpId="0" animBg="1"/>
      <p:bldP spid="131" grpId="0" animBg="1"/>
      <p:bldP spid="132" grpId="0"/>
      <p:bldP spid="133" grpId="0"/>
      <p:bldP spid="13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Rectangle 20"/>
          <p:cNvSpPr>
            <a:spLocks noChangeArrowheads="1"/>
          </p:cNvSpPr>
          <p:nvPr/>
        </p:nvSpPr>
        <p:spPr bwMode="auto">
          <a:xfrm>
            <a:off x="2697163" y="1850581"/>
            <a:ext cx="192087" cy="1417320"/>
          </a:xfrm>
          <a:prstGeom prst="rect">
            <a:avLst/>
          </a:prstGeom>
          <a:solidFill>
            <a:schemeClr val="tx1"/>
          </a:solidFill>
          <a:ln>
            <a:noFill/>
          </a:ln>
          <a:extLst/>
        </p:spPr>
        <p:txBody>
          <a:bodyPr wrap="none"/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67" name="Rectangle 66"/>
          <p:cNvSpPr>
            <a:spLocks noChangeArrowheads="1"/>
          </p:cNvSpPr>
          <p:nvPr/>
        </p:nvSpPr>
        <p:spPr bwMode="auto">
          <a:xfrm>
            <a:off x="2179638" y="2539556"/>
            <a:ext cx="192087" cy="722376"/>
          </a:xfrm>
          <a:prstGeom prst="rect">
            <a:avLst/>
          </a:prstGeom>
          <a:solidFill>
            <a:schemeClr val="tx1"/>
          </a:solidFill>
          <a:ln>
            <a:noFill/>
          </a:ln>
          <a:extLst/>
        </p:spPr>
        <p:txBody>
          <a:bodyPr wrap="none"/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68" name="Rectangle 48"/>
          <p:cNvSpPr>
            <a:spLocks noChangeArrowheads="1"/>
          </p:cNvSpPr>
          <p:nvPr/>
        </p:nvSpPr>
        <p:spPr bwMode="auto">
          <a:xfrm>
            <a:off x="2136775" y="2938019"/>
            <a:ext cx="2746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chemeClr val="bg1"/>
                </a:solidFill>
              </a:rPr>
              <a:t>1</a:t>
            </a:r>
            <a:endParaRPr lang="en-US" altLang="en-US" sz="1400" baseline="-25000">
              <a:solidFill>
                <a:schemeClr val="bg1"/>
              </a:solidFill>
            </a:endParaRPr>
          </a:p>
        </p:txBody>
      </p:sp>
      <p:sp>
        <p:nvSpPr>
          <p:cNvPr id="169" name="Rectangle 48"/>
          <p:cNvSpPr>
            <a:spLocks noChangeArrowheads="1"/>
          </p:cNvSpPr>
          <p:nvPr/>
        </p:nvSpPr>
        <p:spPr bwMode="auto">
          <a:xfrm>
            <a:off x="2657475" y="2939607"/>
            <a:ext cx="274638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chemeClr val="bg1"/>
                </a:solidFill>
              </a:rPr>
              <a:t>2</a:t>
            </a:r>
            <a:endParaRPr lang="en-US" altLang="en-US" sz="1400" baseline="-25000">
              <a:solidFill>
                <a:schemeClr val="bg1"/>
              </a:solidFill>
            </a:endParaRPr>
          </a:p>
        </p:txBody>
      </p:sp>
      <p:sp>
        <p:nvSpPr>
          <p:cNvPr id="172" name="Rectangle 64"/>
          <p:cNvSpPr>
            <a:spLocks noChangeArrowheads="1"/>
          </p:cNvSpPr>
          <p:nvPr/>
        </p:nvSpPr>
        <p:spPr bwMode="auto">
          <a:xfrm>
            <a:off x="561975" y="1701357"/>
            <a:ext cx="3667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1600" b="0" i="1" dirty="0" smtClean="0"/>
              <a:t>I</a:t>
            </a:r>
            <a:r>
              <a:rPr lang="en-US" altLang="en-US" sz="1600" b="0" baseline="-25000" dirty="0" smtClean="0"/>
              <a:t>2</a:t>
            </a:r>
          </a:p>
        </p:txBody>
      </p:sp>
      <p:sp>
        <p:nvSpPr>
          <p:cNvPr id="174" name="Rectangle 64"/>
          <p:cNvSpPr>
            <a:spLocks noChangeArrowheads="1"/>
          </p:cNvSpPr>
          <p:nvPr/>
        </p:nvSpPr>
        <p:spPr bwMode="auto">
          <a:xfrm>
            <a:off x="561975" y="2377632"/>
            <a:ext cx="3667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1600" b="0" i="1" dirty="0" smtClean="0"/>
              <a:t>I</a:t>
            </a:r>
            <a:r>
              <a:rPr lang="en-US" altLang="en-US" sz="1600" b="0" baseline="-25000" dirty="0" smtClean="0"/>
              <a:t>1</a:t>
            </a:r>
          </a:p>
        </p:txBody>
      </p:sp>
      <p:cxnSp>
        <p:nvCxnSpPr>
          <p:cNvPr id="177" name="AutoShape 1405"/>
          <p:cNvCxnSpPr>
            <a:cxnSpLocks noChangeShapeType="1"/>
          </p:cNvCxnSpPr>
          <p:nvPr/>
        </p:nvCxnSpPr>
        <p:spPr bwMode="auto">
          <a:xfrm>
            <a:off x="949325" y="3268219"/>
            <a:ext cx="3452813" cy="0"/>
          </a:xfrm>
          <a:prstGeom prst="straightConnector1">
            <a:avLst/>
          </a:prstGeom>
          <a:noFill/>
          <a:ln w="222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8" name="Rectangle 64"/>
          <p:cNvSpPr>
            <a:spLocks noChangeArrowheads="1"/>
          </p:cNvSpPr>
          <p:nvPr/>
        </p:nvSpPr>
        <p:spPr bwMode="auto">
          <a:xfrm>
            <a:off x="401638" y="585344"/>
            <a:ext cx="547687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 typeface="Wingdings" panose="05000000000000000000" pitchFamily="2" charset="2"/>
              <a:buNone/>
            </a:pPr>
            <a:r>
              <a:rPr lang="en-US" altLang="en-US" sz="1600" b="0" i="1" dirty="0"/>
              <a:t>C, I</a:t>
            </a:r>
            <a:r>
              <a:rPr lang="en-US" altLang="en-US" sz="1600" b="0" i="1" baseline="-25000" dirty="0"/>
              <a:t>j</a:t>
            </a:r>
            <a:endParaRPr lang="en-US" altLang="en-US" sz="1600" b="0" i="1" baseline="-25000" dirty="0">
              <a:cs typeface="Times New Roman" panose="02020603050405020304" pitchFamily="18" charset="0"/>
            </a:endParaRPr>
          </a:p>
          <a:p>
            <a:pPr algn="r" eaLnBrk="1" hangingPunct="1">
              <a:spcBef>
                <a:spcPct val="0"/>
              </a:spcBef>
              <a:buClrTx/>
              <a:buFont typeface="Wingdings" panose="05000000000000000000" pitchFamily="2" charset="2"/>
              <a:buNone/>
            </a:pPr>
            <a:endParaRPr lang="en-US" altLang="en-US" sz="400" b="0" i="1" dirty="0"/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600" b="0" baseline="-25000" dirty="0"/>
          </a:p>
        </p:txBody>
      </p:sp>
      <p:pic>
        <p:nvPicPr>
          <p:cNvPr id="17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6338" y="647257"/>
            <a:ext cx="2771775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0" name="Line 25"/>
          <p:cNvSpPr>
            <a:spLocks noChangeShapeType="1"/>
          </p:cNvSpPr>
          <p:nvPr/>
        </p:nvSpPr>
        <p:spPr bwMode="auto">
          <a:xfrm flipH="1">
            <a:off x="6480175" y="1256062"/>
            <a:ext cx="0" cy="2011363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1" name="Line 65"/>
          <p:cNvSpPr>
            <a:spLocks noChangeShapeType="1"/>
          </p:cNvSpPr>
          <p:nvPr/>
        </p:nvSpPr>
        <p:spPr bwMode="auto">
          <a:xfrm flipH="1">
            <a:off x="5072060" y="1194944"/>
            <a:ext cx="1371600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2" name="Line 65"/>
          <p:cNvSpPr>
            <a:spLocks noChangeShapeType="1"/>
          </p:cNvSpPr>
          <p:nvPr/>
        </p:nvSpPr>
        <p:spPr bwMode="auto">
          <a:xfrm flipH="1">
            <a:off x="6426200" y="1195739"/>
            <a:ext cx="50800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3" name="Rectangle 48"/>
          <p:cNvSpPr>
            <a:spLocks noChangeArrowheads="1"/>
          </p:cNvSpPr>
          <p:nvPr/>
        </p:nvSpPr>
        <p:spPr bwMode="auto">
          <a:xfrm>
            <a:off x="6315075" y="1040163"/>
            <a:ext cx="3238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O</a:t>
            </a:r>
            <a:endParaRPr lang="en-US" altLang="en-US" sz="1400" baseline="-25000" dirty="0">
              <a:solidFill>
                <a:schemeClr val="bg1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951490" y="1534449"/>
            <a:ext cx="6217434" cy="5399300"/>
            <a:chOff x="954894" y="1519808"/>
            <a:chExt cx="6217434" cy="5399300"/>
          </a:xfrm>
        </p:grpSpPr>
        <p:sp>
          <p:nvSpPr>
            <p:cNvPr id="166" name="Line 65"/>
            <p:cNvSpPr>
              <a:spLocks noChangeShapeType="1"/>
            </p:cNvSpPr>
            <p:nvPr/>
          </p:nvSpPr>
          <p:spPr bwMode="auto">
            <a:xfrm flipH="1">
              <a:off x="954894" y="1668817"/>
              <a:ext cx="6035040" cy="0"/>
            </a:xfrm>
            <a:prstGeom prst="line">
              <a:avLst/>
            </a:prstGeom>
            <a:noFill/>
            <a:ln w="34925">
              <a:solidFill>
                <a:srgbClr val="FF0000"/>
              </a:solidFill>
              <a:prstDash val="sysDot"/>
              <a:round/>
              <a:headEnd type="none" w="lg" len="lg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7" name="Line 65"/>
            <p:cNvSpPr>
              <a:spLocks noChangeShapeType="1"/>
            </p:cNvSpPr>
            <p:nvPr/>
          </p:nvSpPr>
          <p:spPr bwMode="auto">
            <a:xfrm flipH="1">
              <a:off x="6976268" y="1668134"/>
              <a:ext cx="50800" cy="0"/>
            </a:xfrm>
            <a:prstGeom prst="line">
              <a:avLst/>
            </a:prstGeom>
            <a:noFill/>
            <a:ln w="34925">
              <a:solidFill>
                <a:srgbClr val="FF0000"/>
              </a:solidFill>
              <a:prstDash val="sysDot"/>
              <a:round/>
              <a:headEnd type="oval" w="lg" len="lg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8" name="Line 25"/>
            <p:cNvSpPr>
              <a:spLocks noChangeShapeType="1"/>
            </p:cNvSpPr>
            <p:nvPr/>
          </p:nvSpPr>
          <p:spPr bwMode="auto">
            <a:xfrm flipH="1">
              <a:off x="7027862" y="1707028"/>
              <a:ext cx="0" cy="5212080"/>
            </a:xfrm>
            <a:prstGeom prst="line">
              <a:avLst/>
            </a:prstGeom>
            <a:noFill/>
            <a:ln w="34925">
              <a:solidFill>
                <a:srgbClr val="FF0000"/>
              </a:solidFill>
              <a:prstDash val="sysDot"/>
              <a:round/>
              <a:headEnd type="none" w="lg" len="lg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9" name="Rectangle 48"/>
            <p:cNvSpPr>
              <a:spLocks noChangeArrowheads="1"/>
            </p:cNvSpPr>
            <p:nvPr/>
          </p:nvSpPr>
          <p:spPr bwMode="auto">
            <a:xfrm>
              <a:off x="6878640" y="1519808"/>
              <a:ext cx="293688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tx1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lnSpc>
                  <a:spcPct val="105000"/>
                </a:lnSpc>
                <a:spcBef>
                  <a:spcPct val="50000"/>
                </a:spcBef>
                <a:buClr>
                  <a:schemeClr val="tx1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 dirty="0">
                  <a:solidFill>
                    <a:schemeClr val="bg1"/>
                  </a:solidFill>
                </a:rPr>
                <a:t>F</a:t>
              </a:r>
              <a:endParaRPr lang="en-US" altLang="en-US" sz="1400" baseline="-250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135" name="Picture 134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939812" y="1630289"/>
            <a:ext cx="4114800" cy="91440"/>
          </a:xfrm>
          <a:prstGeom prst="rect">
            <a:avLst/>
          </a:prstGeom>
        </p:spPr>
      </p:pic>
      <p:sp>
        <p:nvSpPr>
          <p:cNvPr id="163" name="Rectangle 21"/>
          <p:cNvSpPr>
            <a:spLocks noChangeArrowheads="1"/>
          </p:cNvSpPr>
          <p:nvPr/>
        </p:nvSpPr>
        <p:spPr bwMode="auto">
          <a:xfrm>
            <a:off x="3219450" y="1179863"/>
            <a:ext cx="192088" cy="2084832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55" name="Rectangle 64"/>
          <p:cNvSpPr>
            <a:spLocks noChangeArrowheads="1"/>
          </p:cNvSpPr>
          <p:nvPr/>
        </p:nvSpPr>
        <p:spPr bwMode="auto">
          <a:xfrm>
            <a:off x="290297" y="1015557"/>
            <a:ext cx="638391" cy="666849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1600" b="0" i="1" dirty="0" smtClean="0"/>
              <a:t>C</a:t>
            </a:r>
          </a:p>
          <a:p>
            <a:pPr algn="r" eaLnBrk="1" hangingPunct="1">
              <a:spcBef>
                <a:spcPct val="0"/>
              </a:spcBef>
              <a:buClrTx/>
              <a:buFontTx/>
              <a:buNone/>
              <a:defRPr/>
            </a:pPr>
            <a:endParaRPr lang="en-US" altLang="en-US" sz="1600" b="0" i="1" baseline="-25000" dirty="0"/>
          </a:p>
          <a:p>
            <a:pPr algn="r" eaLnBrk="1" hangingPunct="1">
              <a:spcBef>
                <a:spcPct val="0"/>
              </a:spcBef>
              <a:buClrTx/>
              <a:buFontTx/>
              <a:buNone/>
              <a:defRPr/>
            </a:pPr>
            <a:endParaRPr lang="en-US" altLang="en-US" sz="1600" b="0" baseline="-25000" dirty="0" smtClean="0"/>
          </a:p>
        </p:txBody>
      </p:sp>
      <p:cxnSp>
        <p:nvCxnSpPr>
          <p:cNvPr id="256" name="AutoShape 1405"/>
          <p:cNvCxnSpPr>
            <a:cxnSpLocks noChangeShapeType="1"/>
          </p:cNvCxnSpPr>
          <p:nvPr/>
        </p:nvCxnSpPr>
        <p:spPr bwMode="auto">
          <a:xfrm>
            <a:off x="957263" y="428182"/>
            <a:ext cx="0" cy="2835275"/>
          </a:xfrm>
          <a:prstGeom prst="straightConnector1">
            <a:avLst/>
          </a:prstGeom>
          <a:noFill/>
          <a:ln w="222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91" name="Picture 9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3648" y="3603570"/>
            <a:ext cx="3346302" cy="3369072"/>
          </a:xfrm>
          <a:prstGeom prst="rect">
            <a:avLst/>
          </a:prstGeom>
        </p:spPr>
      </p:pic>
      <p:sp>
        <p:nvSpPr>
          <p:cNvPr id="100" name="Rectangle 48"/>
          <p:cNvSpPr>
            <a:spLocks noChangeArrowheads="1"/>
          </p:cNvSpPr>
          <p:nvPr/>
        </p:nvSpPr>
        <p:spPr bwMode="auto">
          <a:xfrm>
            <a:off x="3171825" y="2936432"/>
            <a:ext cx="2746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3</a:t>
            </a:r>
            <a:endParaRPr lang="en-US" altLang="en-US" sz="1400" baseline="-25000" dirty="0">
              <a:solidFill>
                <a:schemeClr val="bg1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156168" y="1676498"/>
            <a:ext cx="273050" cy="1581912"/>
            <a:chOff x="3156168" y="1676498"/>
            <a:chExt cx="273050" cy="1581912"/>
          </a:xfrm>
        </p:grpSpPr>
        <p:sp>
          <p:nvSpPr>
            <p:cNvPr id="105" name="Rectangle 104"/>
            <p:cNvSpPr/>
            <p:nvPr/>
          </p:nvSpPr>
          <p:spPr bwMode="auto">
            <a:xfrm>
              <a:off x="3195062" y="1676498"/>
              <a:ext cx="192087" cy="1581912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 wrap="none"/>
            <a:lstStyle/>
            <a:p>
              <a:pPr eaLnBrk="1" hangingPunct="1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106" name="Rectangle 48"/>
            <p:cNvSpPr>
              <a:spLocks noChangeArrowheads="1"/>
            </p:cNvSpPr>
            <p:nvPr/>
          </p:nvSpPr>
          <p:spPr bwMode="auto">
            <a:xfrm>
              <a:off x="3156168" y="2933005"/>
              <a:ext cx="273050" cy="306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tx1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lnSpc>
                  <a:spcPct val="105000"/>
                </a:lnSpc>
                <a:spcBef>
                  <a:spcPct val="50000"/>
                </a:spcBef>
                <a:buClr>
                  <a:schemeClr val="tx1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 dirty="0">
                  <a:solidFill>
                    <a:schemeClr val="bg1"/>
                  </a:solidFill>
                </a:rPr>
                <a:t>4</a:t>
              </a:r>
              <a:endParaRPr lang="en-US" altLang="en-US" sz="1400" baseline="-25000" dirty="0">
                <a:solidFill>
                  <a:schemeClr val="bg1"/>
                </a:solidFill>
              </a:endParaRPr>
            </a:p>
          </p:txBody>
        </p:sp>
      </p:grpSp>
      <p:sp>
        <p:nvSpPr>
          <p:cNvPr id="110" name="Rectangle 109"/>
          <p:cNvSpPr/>
          <p:nvPr/>
        </p:nvSpPr>
        <p:spPr bwMode="auto">
          <a:xfrm>
            <a:off x="2669600" y="2057181"/>
            <a:ext cx="192087" cy="1207008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wrap="none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11" name="Rectangle 48"/>
          <p:cNvSpPr>
            <a:spLocks noChangeArrowheads="1"/>
          </p:cNvSpPr>
          <p:nvPr/>
        </p:nvSpPr>
        <p:spPr bwMode="auto">
          <a:xfrm>
            <a:off x="2632293" y="2933005"/>
            <a:ext cx="273050" cy="306388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3</a:t>
            </a:r>
            <a:endParaRPr lang="en-US" altLang="en-US" sz="1400" baseline="-25000" dirty="0">
              <a:solidFill>
                <a:schemeClr val="bg1"/>
              </a:solidFill>
            </a:endParaRPr>
          </a:p>
        </p:txBody>
      </p:sp>
      <p:sp>
        <p:nvSpPr>
          <p:cNvPr id="113" name="Rectangle 112"/>
          <p:cNvSpPr/>
          <p:nvPr/>
        </p:nvSpPr>
        <p:spPr bwMode="auto">
          <a:xfrm>
            <a:off x="2153661" y="2417067"/>
            <a:ext cx="192088" cy="841248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wrap="none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14" name="Rectangle 48"/>
          <p:cNvSpPr>
            <a:spLocks noChangeArrowheads="1"/>
          </p:cNvSpPr>
          <p:nvPr/>
        </p:nvSpPr>
        <p:spPr bwMode="auto">
          <a:xfrm>
            <a:off x="2117943" y="2934593"/>
            <a:ext cx="273050" cy="30797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2</a:t>
            </a:r>
            <a:endParaRPr lang="en-US" altLang="en-US" sz="1400" baseline="-25000" dirty="0">
              <a:solidFill>
                <a:schemeClr val="bg1"/>
              </a:solidFill>
            </a:endParaRPr>
          </a:p>
        </p:txBody>
      </p:sp>
      <p:sp>
        <p:nvSpPr>
          <p:cNvPr id="116" name="Rectangle 115"/>
          <p:cNvSpPr/>
          <p:nvPr/>
        </p:nvSpPr>
        <p:spPr bwMode="auto">
          <a:xfrm>
            <a:off x="1624230" y="2750443"/>
            <a:ext cx="192088" cy="512064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wrap="none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17" name="Rectangle 48"/>
          <p:cNvSpPr>
            <a:spLocks noChangeArrowheads="1"/>
          </p:cNvSpPr>
          <p:nvPr/>
        </p:nvSpPr>
        <p:spPr bwMode="auto">
          <a:xfrm>
            <a:off x="1590893" y="2934593"/>
            <a:ext cx="273050" cy="306387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1</a:t>
            </a:r>
            <a:endParaRPr lang="en-US" altLang="en-US" sz="1400" baseline="-25000" dirty="0">
              <a:solidFill>
                <a:schemeClr val="bg1"/>
              </a:solidFill>
            </a:endParaRPr>
          </a:p>
        </p:txBody>
      </p:sp>
      <p:sp>
        <p:nvSpPr>
          <p:cNvPr id="107" name="Arc 106"/>
          <p:cNvSpPr>
            <a:spLocks noChangeAspect="1"/>
          </p:cNvSpPr>
          <p:nvPr/>
        </p:nvSpPr>
        <p:spPr bwMode="auto">
          <a:xfrm>
            <a:off x="1586818" y="639736"/>
            <a:ext cx="6257020" cy="6094438"/>
          </a:xfrm>
          <a:prstGeom prst="arc">
            <a:avLst>
              <a:gd name="adj1" fmla="val 16144510"/>
              <a:gd name="adj2" fmla="val 21478263"/>
            </a:avLst>
          </a:prstGeom>
          <a:noFill/>
          <a:ln w="44450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wrap="none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08" name="Rectangle 268"/>
          <p:cNvSpPr>
            <a:spLocks noChangeArrowheads="1"/>
          </p:cNvSpPr>
          <p:nvPr/>
        </p:nvSpPr>
        <p:spPr bwMode="auto">
          <a:xfrm>
            <a:off x="2624138" y="1354251"/>
            <a:ext cx="192087" cy="191135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 algn="ctr">
            <a:noFill/>
            <a:miter lim="800000"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09" name="Rectangle 273"/>
          <p:cNvSpPr>
            <a:spLocks noChangeArrowheads="1"/>
          </p:cNvSpPr>
          <p:nvPr/>
        </p:nvSpPr>
        <p:spPr bwMode="auto">
          <a:xfrm>
            <a:off x="2097088" y="1858283"/>
            <a:ext cx="192087" cy="14001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 algn="ctr">
            <a:noFill/>
            <a:miter lim="800000"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12" name="Rectangle 274"/>
          <p:cNvSpPr>
            <a:spLocks noChangeArrowheads="1"/>
          </p:cNvSpPr>
          <p:nvPr/>
        </p:nvSpPr>
        <p:spPr bwMode="auto">
          <a:xfrm>
            <a:off x="1566863" y="2348820"/>
            <a:ext cx="192087" cy="914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 algn="ctr">
            <a:noFill/>
            <a:miter lim="800000"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15" name="Rectangle 275"/>
          <p:cNvSpPr>
            <a:spLocks noChangeArrowheads="1"/>
          </p:cNvSpPr>
          <p:nvPr/>
        </p:nvSpPr>
        <p:spPr bwMode="auto">
          <a:xfrm>
            <a:off x="1090613" y="2803639"/>
            <a:ext cx="192087" cy="4572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 algn="ctr">
            <a:noFill/>
            <a:miter lim="800000"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b="0">
              <a:latin typeface="Arial" panose="020B0604020202020204" pitchFamily="34" charset="0"/>
            </a:endParaRPr>
          </a:p>
        </p:txBody>
      </p:sp>
      <p:sp>
        <p:nvSpPr>
          <p:cNvPr id="118" name="Rectangle 287"/>
          <p:cNvSpPr>
            <a:spLocks noChangeArrowheads="1"/>
          </p:cNvSpPr>
          <p:nvPr/>
        </p:nvSpPr>
        <p:spPr bwMode="auto">
          <a:xfrm>
            <a:off x="3151188" y="862920"/>
            <a:ext cx="192087" cy="23955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 algn="ctr">
            <a:noFill/>
            <a:miter lim="800000"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26" name="Rectangle 63"/>
          <p:cNvSpPr>
            <a:spLocks noChangeArrowheads="1"/>
          </p:cNvSpPr>
          <p:nvPr/>
        </p:nvSpPr>
        <p:spPr bwMode="auto">
          <a:xfrm>
            <a:off x="690563" y="2893332"/>
            <a:ext cx="32861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1600" dirty="0">
                <a:latin typeface="+mj-lt"/>
              </a:rPr>
              <a:t>       1    </a:t>
            </a:r>
            <a:r>
              <a:rPr lang="en-US" sz="1400" dirty="0">
                <a:latin typeface="+mj-lt"/>
              </a:rPr>
              <a:t> </a:t>
            </a:r>
            <a:r>
              <a:rPr lang="en-US" sz="1600" dirty="0">
                <a:latin typeface="+mj-lt"/>
              </a:rPr>
              <a:t>  </a:t>
            </a:r>
            <a:r>
              <a:rPr lang="en-US" sz="700" dirty="0">
                <a:latin typeface="+mj-lt"/>
              </a:rPr>
              <a:t> </a:t>
            </a:r>
            <a:r>
              <a:rPr lang="en-US" sz="1600" dirty="0">
                <a:latin typeface="+mj-lt"/>
              </a:rPr>
              <a:t>2  </a:t>
            </a:r>
            <a:r>
              <a:rPr lang="en-US" sz="800" dirty="0">
                <a:latin typeface="+mj-lt"/>
              </a:rPr>
              <a:t> </a:t>
            </a:r>
            <a:r>
              <a:rPr lang="en-US" sz="1600" dirty="0">
                <a:latin typeface="+mj-lt"/>
              </a:rPr>
              <a:t>      3      </a:t>
            </a:r>
            <a:r>
              <a:rPr lang="en-US" sz="600" dirty="0">
                <a:latin typeface="+mj-lt"/>
              </a:rPr>
              <a:t> </a:t>
            </a:r>
            <a:r>
              <a:rPr lang="en-US" sz="1600" dirty="0">
                <a:latin typeface="+mj-lt"/>
              </a:rPr>
              <a:t>  4  </a:t>
            </a:r>
            <a:r>
              <a:rPr lang="en-US" sz="700" dirty="0">
                <a:latin typeface="+mj-lt"/>
              </a:rPr>
              <a:t> </a:t>
            </a:r>
            <a:r>
              <a:rPr lang="en-US" sz="1600" dirty="0">
                <a:latin typeface="+mj-lt"/>
              </a:rPr>
              <a:t>      5</a:t>
            </a:r>
            <a:endParaRPr lang="en-US" sz="1600" i="1" baseline="30000" dirty="0">
              <a:latin typeface="Times New Roman" pitchFamily="18" charset="0"/>
            </a:endParaRPr>
          </a:p>
        </p:txBody>
      </p:sp>
      <p:pic>
        <p:nvPicPr>
          <p:cNvPr id="142" name="Picture 1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1750" y="3286125"/>
            <a:ext cx="2095500" cy="361950"/>
          </a:xfrm>
          <a:prstGeom prst="rect">
            <a:avLst/>
          </a:prstGeom>
        </p:spPr>
      </p:pic>
      <p:sp>
        <p:nvSpPr>
          <p:cNvPr id="143" name="Rectangle 63"/>
          <p:cNvSpPr>
            <a:spLocks noChangeArrowheads="1"/>
          </p:cNvSpPr>
          <p:nvPr/>
        </p:nvSpPr>
        <p:spPr bwMode="auto">
          <a:xfrm>
            <a:off x="6344551" y="3272982"/>
            <a:ext cx="28484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1600" b="0" dirty="0">
                <a:latin typeface="+mj-lt"/>
              </a:rPr>
              <a:t>3</a:t>
            </a:r>
            <a:endParaRPr lang="en-US" sz="1600" b="0" i="1" baseline="30000" dirty="0">
              <a:latin typeface="Times New Roman" pitchFamily="18" charset="0"/>
            </a:endParaRPr>
          </a:p>
        </p:txBody>
      </p:sp>
      <p:sp>
        <p:nvSpPr>
          <p:cNvPr id="144" name="Rectangle 64"/>
          <p:cNvSpPr>
            <a:spLocks noChangeArrowheads="1"/>
          </p:cNvSpPr>
          <p:nvPr/>
        </p:nvSpPr>
        <p:spPr bwMode="auto">
          <a:xfrm>
            <a:off x="7911412" y="3280238"/>
            <a:ext cx="6191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i="1" dirty="0" smtClean="0"/>
              <a:t>I</a:t>
            </a:r>
            <a:endParaRPr lang="en-US" altLang="en-US" sz="1600" b="0" i="1" dirty="0"/>
          </a:p>
        </p:txBody>
      </p:sp>
      <p:sp>
        <p:nvSpPr>
          <p:cNvPr id="145" name="Rectangle 63"/>
          <p:cNvSpPr>
            <a:spLocks noChangeArrowheads="1"/>
          </p:cNvSpPr>
          <p:nvPr/>
        </p:nvSpPr>
        <p:spPr bwMode="auto">
          <a:xfrm>
            <a:off x="6888838" y="3272982"/>
            <a:ext cx="28484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1600" b="0" dirty="0" smtClean="0">
                <a:latin typeface="+mj-lt"/>
              </a:rPr>
              <a:t>4</a:t>
            </a:r>
            <a:endParaRPr lang="en-US" sz="1600" b="0" i="1" baseline="30000" dirty="0">
              <a:latin typeface="Times New Roman" pitchFamily="18" charset="0"/>
            </a:endParaRPr>
          </a:p>
        </p:txBody>
      </p:sp>
      <p:pic>
        <p:nvPicPr>
          <p:cNvPr id="146" name="Picture 14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242" y="344073"/>
            <a:ext cx="537333" cy="2170186"/>
          </a:xfrm>
          <a:prstGeom prst="rect">
            <a:avLst/>
          </a:prstGeom>
        </p:spPr>
      </p:pic>
      <p:sp>
        <p:nvSpPr>
          <p:cNvPr id="147" name="Rectangle 64"/>
          <p:cNvSpPr>
            <a:spLocks noChangeArrowheads="1"/>
          </p:cNvSpPr>
          <p:nvPr/>
        </p:nvSpPr>
        <p:spPr bwMode="auto">
          <a:xfrm>
            <a:off x="4470400" y="425007"/>
            <a:ext cx="6191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i="1" dirty="0" smtClean="0"/>
              <a:t>C</a:t>
            </a:r>
            <a:endParaRPr lang="en-US" altLang="en-US" sz="1600" b="0" i="1" dirty="0"/>
          </a:p>
        </p:txBody>
      </p:sp>
      <p:sp>
        <p:nvSpPr>
          <p:cNvPr id="155" name="Rectangle 63"/>
          <p:cNvSpPr>
            <a:spLocks noChangeArrowheads="1"/>
          </p:cNvSpPr>
          <p:nvPr/>
        </p:nvSpPr>
        <p:spPr bwMode="auto">
          <a:xfrm>
            <a:off x="4777011" y="1008759"/>
            <a:ext cx="28484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1600" b="0" dirty="0" smtClean="0">
                <a:latin typeface="+mj-lt"/>
              </a:rPr>
              <a:t>7</a:t>
            </a:r>
            <a:endParaRPr lang="en-US" sz="1600" b="0" i="1" baseline="30000" dirty="0">
              <a:latin typeface="Times New Roman" pitchFamily="18" charset="0"/>
            </a:endParaRPr>
          </a:p>
        </p:txBody>
      </p:sp>
      <p:sp>
        <p:nvSpPr>
          <p:cNvPr id="161" name="Line 47"/>
          <p:cNvSpPr>
            <a:spLocks noChangeShapeType="1"/>
          </p:cNvSpPr>
          <p:nvPr/>
        </p:nvSpPr>
        <p:spPr bwMode="auto">
          <a:xfrm flipH="1">
            <a:off x="5062538" y="432944"/>
            <a:ext cx="0" cy="2835275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62" name="Line 55"/>
          <p:cNvSpPr>
            <a:spLocks noChangeShapeType="1"/>
          </p:cNvSpPr>
          <p:nvPr/>
        </p:nvSpPr>
        <p:spPr bwMode="auto">
          <a:xfrm>
            <a:off x="5053013" y="3277744"/>
            <a:ext cx="3495675" cy="0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pic>
        <p:nvPicPr>
          <p:cNvPr id="165" name="Picture 16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3642" y="1"/>
            <a:ext cx="3825046" cy="428182"/>
          </a:xfrm>
          <a:prstGeom prst="rect">
            <a:avLst/>
          </a:prstGeom>
        </p:spPr>
      </p:pic>
      <p:pic>
        <p:nvPicPr>
          <p:cNvPr id="170" name="Picture 16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80433" y="1"/>
            <a:ext cx="507176" cy="3323782"/>
          </a:xfrm>
          <a:prstGeom prst="rect">
            <a:avLst/>
          </a:prstGeom>
        </p:spPr>
      </p:pic>
      <p:sp>
        <p:nvSpPr>
          <p:cNvPr id="171" name="Line 25"/>
          <p:cNvSpPr>
            <a:spLocks noChangeShapeType="1"/>
          </p:cNvSpPr>
          <p:nvPr/>
        </p:nvSpPr>
        <p:spPr bwMode="auto">
          <a:xfrm flipH="1">
            <a:off x="7502525" y="866775"/>
            <a:ext cx="0" cy="2376488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" name="Line 65"/>
          <p:cNvSpPr>
            <a:spLocks noChangeShapeType="1"/>
          </p:cNvSpPr>
          <p:nvPr/>
        </p:nvSpPr>
        <p:spPr bwMode="auto">
          <a:xfrm flipH="1">
            <a:off x="3346449" y="876299"/>
            <a:ext cx="4114800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6" name="Line 65"/>
          <p:cNvSpPr>
            <a:spLocks noChangeShapeType="1"/>
          </p:cNvSpPr>
          <p:nvPr/>
        </p:nvSpPr>
        <p:spPr bwMode="auto">
          <a:xfrm flipH="1">
            <a:off x="7445375" y="879475"/>
            <a:ext cx="50800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" name="Rectangle 48"/>
          <p:cNvSpPr>
            <a:spLocks noChangeArrowheads="1"/>
          </p:cNvSpPr>
          <p:nvPr/>
        </p:nvSpPr>
        <p:spPr bwMode="auto">
          <a:xfrm>
            <a:off x="7346950" y="715963"/>
            <a:ext cx="304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chemeClr val="bg1"/>
                </a:solidFill>
              </a:rPr>
              <a:t>E</a:t>
            </a:r>
            <a:endParaRPr lang="en-US" altLang="en-US" sz="1400" baseline="-25000">
              <a:solidFill>
                <a:schemeClr val="bg1"/>
              </a:solidFill>
            </a:endParaRPr>
          </a:p>
        </p:txBody>
      </p:sp>
      <p:sp>
        <p:nvSpPr>
          <p:cNvPr id="185" name="Line 55"/>
          <p:cNvSpPr>
            <a:spLocks noChangeShapeType="1"/>
          </p:cNvSpPr>
          <p:nvPr/>
        </p:nvSpPr>
        <p:spPr bwMode="auto">
          <a:xfrm>
            <a:off x="5521907" y="3278142"/>
            <a:ext cx="566928" cy="0"/>
          </a:xfrm>
          <a:prstGeom prst="line">
            <a:avLst/>
          </a:prstGeom>
          <a:noFill/>
          <a:ln w="57150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87" name="Line 55"/>
          <p:cNvSpPr>
            <a:spLocks noChangeShapeType="1"/>
          </p:cNvSpPr>
          <p:nvPr/>
        </p:nvSpPr>
        <p:spPr bwMode="auto">
          <a:xfrm>
            <a:off x="5046963" y="3276394"/>
            <a:ext cx="475488" cy="0"/>
          </a:xfrm>
          <a:prstGeom prst="line">
            <a:avLst/>
          </a:prstGeom>
          <a:noFill/>
          <a:ln w="57150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89" name="Line 55"/>
          <p:cNvSpPr>
            <a:spLocks noChangeShapeType="1"/>
          </p:cNvSpPr>
          <p:nvPr/>
        </p:nvSpPr>
        <p:spPr bwMode="auto">
          <a:xfrm>
            <a:off x="6753284" y="3276283"/>
            <a:ext cx="768096" cy="0"/>
          </a:xfrm>
          <a:prstGeom prst="line">
            <a:avLst/>
          </a:prstGeom>
          <a:noFill/>
          <a:ln w="57150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90" name="Line 55"/>
          <p:cNvSpPr>
            <a:spLocks noChangeShapeType="1"/>
          </p:cNvSpPr>
          <p:nvPr/>
        </p:nvSpPr>
        <p:spPr bwMode="auto">
          <a:xfrm>
            <a:off x="6088098" y="3278059"/>
            <a:ext cx="667512" cy="0"/>
          </a:xfrm>
          <a:prstGeom prst="line">
            <a:avLst/>
          </a:prstGeom>
          <a:noFill/>
          <a:ln w="57150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04" name="Rectangle 63"/>
          <p:cNvSpPr>
            <a:spLocks noChangeArrowheads="1"/>
          </p:cNvSpPr>
          <p:nvPr/>
        </p:nvSpPr>
        <p:spPr bwMode="auto">
          <a:xfrm>
            <a:off x="7287486" y="3271757"/>
            <a:ext cx="49514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1600" b="0" dirty="0" smtClean="0">
                <a:latin typeface="+mj-lt"/>
              </a:rPr>
              <a:t>4.5</a:t>
            </a:r>
            <a:endParaRPr lang="en-US" sz="1600" b="0" i="1" baseline="30000" dirty="0">
              <a:latin typeface="Times New Roman" pitchFamily="18" charset="0"/>
            </a:endParaRPr>
          </a:p>
        </p:txBody>
      </p:sp>
      <p:sp>
        <p:nvSpPr>
          <p:cNvPr id="208" name="Rectangle 207"/>
          <p:cNvSpPr/>
          <p:nvPr/>
        </p:nvSpPr>
        <p:spPr>
          <a:xfrm>
            <a:off x="0" y="-86925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0" dirty="0" smtClean="0">
                <a:solidFill>
                  <a:srgbClr val="000000"/>
                </a:solidFill>
                <a:latin typeface="+mj-lt"/>
              </a:rPr>
              <a:t>Austrian Macroeconomics</a:t>
            </a:r>
            <a:endParaRPr lang="en-US" sz="900" dirty="0"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03639" y="3932927"/>
            <a:ext cx="8364580" cy="25622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0" i="1" dirty="0">
                <a:latin typeface="+mj-lt"/>
              </a:rPr>
              <a:t>THE PARADOX OF </a:t>
            </a:r>
            <a:r>
              <a:rPr lang="en-US" b="0" i="1" dirty="0" smtClean="0">
                <a:latin typeface="+mj-lt"/>
              </a:rPr>
              <a:t>THRIFT</a:t>
            </a:r>
          </a:p>
          <a:p>
            <a:pPr algn="ctr"/>
            <a:endParaRPr lang="en-US" sz="1050" b="0" i="1" dirty="0" smtClean="0">
              <a:latin typeface="+mj-lt"/>
            </a:endParaRPr>
          </a:p>
          <a:p>
            <a:pPr algn="ctr"/>
            <a:r>
              <a:rPr lang="en-US" sz="1800" b="0" dirty="0" smtClean="0">
                <a:latin typeface="+mj-lt"/>
              </a:rPr>
              <a:t>An </a:t>
            </a:r>
            <a:r>
              <a:rPr lang="en-US" sz="1800" b="0" dirty="0">
                <a:latin typeface="+mj-lt"/>
              </a:rPr>
              <a:t>increase </a:t>
            </a:r>
            <a:r>
              <a:rPr lang="en-US" sz="1800" b="0" dirty="0" smtClean="0">
                <a:latin typeface="+mj-lt"/>
              </a:rPr>
              <a:t>in saving </a:t>
            </a:r>
            <a:r>
              <a:rPr lang="en-US" sz="1800" b="0" dirty="0">
                <a:latin typeface="+mj-lt"/>
              </a:rPr>
              <a:t>reduces production </a:t>
            </a:r>
            <a:r>
              <a:rPr lang="en-US" sz="1800" b="0" dirty="0" smtClean="0">
                <a:latin typeface="+mj-lt"/>
              </a:rPr>
              <a:t>because </a:t>
            </a:r>
            <a:r>
              <a:rPr lang="en-US" sz="1800" b="0" dirty="0">
                <a:latin typeface="+mj-lt"/>
              </a:rPr>
              <a:t>a decrease in spending leads to </a:t>
            </a:r>
            <a:r>
              <a:rPr lang="en-US" sz="1800" b="0" dirty="0" smtClean="0">
                <a:latin typeface="+mj-lt"/>
              </a:rPr>
              <a:t>a decrease </a:t>
            </a:r>
            <a:r>
              <a:rPr lang="en-US" sz="1800" b="0" dirty="0">
                <a:latin typeface="+mj-lt"/>
              </a:rPr>
              <a:t>in employment, which leads to a further decrease in </a:t>
            </a:r>
            <a:r>
              <a:rPr lang="en-US" sz="1800" b="0" dirty="0" smtClean="0">
                <a:latin typeface="+mj-lt"/>
              </a:rPr>
              <a:t>spending… and </a:t>
            </a:r>
            <a:r>
              <a:rPr lang="en-US" sz="1800" b="0" dirty="0">
                <a:latin typeface="+mj-lt"/>
              </a:rPr>
              <a:t>so on</a:t>
            </a:r>
          </a:p>
          <a:p>
            <a:pPr algn="ctr"/>
            <a:endParaRPr lang="en-US" sz="1800" b="0" i="1" dirty="0" smtClean="0">
              <a:latin typeface="+mj-lt"/>
            </a:endParaRPr>
          </a:p>
          <a:p>
            <a:pPr algn="ctr"/>
            <a:r>
              <a:rPr lang="en-US" sz="1800" b="0" i="1" dirty="0" smtClean="0">
                <a:latin typeface="+mj-lt"/>
              </a:rPr>
              <a:t>If </a:t>
            </a:r>
            <a:r>
              <a:rPr lang="en-US" sz="1800" b="0" i="1" dirty="0">
                <a:latin typeface="+mj-lt"/>
              </a:rPr>
              <a:t>Enterprise is afoot, wealth accumulates whatever may be happening to Thrift; and if Enterprise is asleep, wealth decays whatever Thrift may be doing. Thus, Thrift may be the handmaiden of </a:t>
            </a:r>
            <a:r>
              <a:rPr lang="en-US" sz="1800" b="0" i="1" dirty="0" smtClean="0">
                <a:latin typeface="+mj-lt"/>
              </a:rPr>
              <a:t>Enterprise… But </a:t>
            </a:r>
            <a:r>
              <a:rPr lang="en-US" sz="1800" b="0" i="1" dirty="0">
                <a:latin typeface="+mj-lt"/>
              </a:rPr>
              <a:t>equally she may not. And, perhaps, even usually she is not</a:t>
            </a:r>
            <a:r>
              <a:rPr lang="en-US" sz="1800" b="0" dirty="0" smtClean="0">
                <a:latin typeface="+mj-lt"/>
              </a:rPr>
              <a:t>.—Keynes</a:t>
            </a:r>
            <a:endParaRPr lang="en-US" sz="1800" b="0" dirty="0">
              <a:latin typeface="+mj-lt"/>
            </a:endParaRPr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928688" y="4049486"/>
            <a:ext cx="7431541" cy="2445681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9" name="Straight Connector 208"/>
          <p:cNvCxnSpPr/>
          <p:nvPr/>
        </p:nvCxnSpPr>
        <p:spPr bwMode="auto">
          <a:xfrm flipV="1">
            <a:off x="1081088" y="4201886"/>
            <a:ext cx="7431541" cy="2445681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726918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6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0 L 0.07032 -0.08356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07" y="-419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4FEE0"/>
                                      </p:to>
                                    </p:animClr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4FEE0"/>
                                      </p:to>
                                    </p:animClr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5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4FEE0"/>
                                      </p:to>
                                    </p:animClr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4FEE0"/>
                                      </p:to>
                                    </p:animClr>
                                    <p:set>
                                      <p:cBhvr>
                                        <p:cTn id="75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8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4A4E9"/>
                                      </p:to>
                                    </p:animClr>
                                    <p:set>
                                      <p:cBhvr>
                                        <p:cTn id="99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0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4A4E9"/>
                                      </p:to>
                                    </p:animClr>
                                    <p:set>
                                      <p:cBhvr>
                                        <p:cTn id="10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4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6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4A4E9"/>
                                      </p:to>
                                    </p:animClr>
                                    <p:set>
                                      <p:cBhvr>
                                        <p:cTn id="107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8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0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4A4E9"/>
                                      </p:to>
                                    </p:animClr>
                                    <p:set>
                                      <p:cBhvr>
                                        <p:cTn id="111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2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1" animBg="1"/>
      <p:bldP spid="107" grpId="2" animBg="1"/>
      <p:bldP spid="108" grpId="0" animBg="1"/>
      <p:bldP spid="109" grpId="0" animBg="1"/>
      <p:bldP spid="112" grpId="0" animBg="1"/>
      <p:bldP spid="115" grpId="0" animBg="1"/>
      <p:bldP spid="118" grpId="0" animBg="1"/>
      <p:bldP spid="126" grpId="0"/>
      <p:bldP spid="171" grpId="0" animBg="1"/>
      <p:bldP spid="173" grpId="0" animBg="1"/>
      <p:bldP spid="176" grpId="0" animBg="1"/>
      <p:bldP spid="184" grpId="0"/>
      <p:bldP spid="185" grpId="0" animBg="1"/>
      <p:bldP spid="185" grpId="1" animBg="1"/>
      <p:bldP spid="187" grpId="0" animBg="1"/>
      <p:bldP spid="187" grpId="1" animBg="1"/>
      <p:bldP spid="189" grpId="0" animBg="1"/>
      <p:bldP spid="189" grpId="1" animBg="1"/>
      <p:bldP spid="190" grpId="0" animBg="1"/>
      <p:bldP spid="190" grpId="1" animBg="1"/>
      <p:bldP spid="20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6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3013" y="456569"/>
            <a:ext cx="2719387" cy="294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852" name="Rectangle 130"/>
          <p:cNvSpPr>
            <a:spLocks noChangeArrowheads="1"/>
          </p:cNvSpPr>
          <p:nvPr/>
        </p:nvSpPr>
        <p:spPr bwMode="auto">
          <a:xfrm>
            <a:off x="1727200" y="2728281"/>
            <a:ext cx="192088" cy="731838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78853" name="Line 55"/>
          <p:cNvSpPr>
            <a:spLocks noChangeShapeType="1"/>
          </p:cNvSpPr>
          <p:nvPr/>
        </p:nvSpPr>
        <p:spPr bwMode="auto">
          <a:xfrm>
            <a:off x="5073650" y="6564487"/>
            <a:ext cx="3495675" cy="0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78855" name="Line 65"/>
          <p:cNvSpPr>
            <a:spLocks noChangeShapeType="1"/>
          </p:cNvSpPr>
          <p:nvPr/>
        </p:nvSpPr>
        <p:spPr bwMode="auto">
          <a:xfrm flipH="1">
            <a:off x="5086350" y="4688062"/>
            <a:ext cx="1398588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56" name="Line 47"/>
          <p:cNvSpPr>
            <a:spLocks noChangeShapeType="1"/>
          </p:cNvSpPr>
          <p:nvPr/>
        </p:nvSpPr>
        <p:spPr bwMode="auto">
          <a:xfrm flipH="1">
            <a:off x="5073650" y="3732387"/>
            <a:ext cx="0" cy="2833687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73" name="Line 62"/>
          <p:cNvSpPr>
            <a:spLocks noChangeAspect="1" noChangeShapeType="1"/>
          </p:cNvSpPr>
          <p:nvPr/>
        </p:nvSpPr>
        <p:spPr bwMode="auto">
          <a:xfrm flipV="1">
            <a:off x="5130800" y="3818112"/>
            <a:ext cx="2092325" cy="2571750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defRPr/>
            </a:pPr>
            <a:endParaRPr lang="en-US" sz="2000">
              <a:ln>
                <a:solidFill>
                  <a:schemeClr val="bg1">
                    <a:lumMod val="75000"/>
                  </a:schemeClr>
                </a:solidFill>
              </a:ln>
              <a:latin typeface="Arial" charset="0"/>
            </a:endParaRPr>
          </a:p>
        </p:txBody>
      </p:sp>
      <p:sp>
        <p:nvSpPr>
          <p:cNvPr id="78858" name="Line 12"/>
          <p:cNvSpPr>
            <a:spLocks noChangeAspect="1" noChangeShapeType="1"/>
          </p:cNvSpPr>
          <p:nvPr/>
        </p:nvSpPr>
        <p:spPr bwMode="auto">
          <a:xfrm>
            <a:off x="5729288" y="3800649"/>
            <a:ext cx="2351087" cy="2625725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59" name="Rectangle 64"/>
          <p:cNvSpPr>
            <a:spLocks noChangeArrowheads="1"/>
          </p:cNvSpPr>
          <p:nvPr/>
        </p:nvSpPr>
        <p:spPr bwMode="auto">
          <a:xfrm>
            <a:off x="4470400" y="3889549"/>
            <a:ext cx="61912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i="1" dirty="0" err="1"/>
              <a:t>i</a:t>
            </a:r>
            <a:endParaRPr lang="en-US" altLang="en-US" sz="1600" b="0" i="1" dirty="0"/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800" b="0" dirty="0"/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600" b="0" dirty="0"/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 smtClean="0"/>
              <a:t>4</a:t>
            </a:r>
            <a:endParaRPr lang="en-US" altLang="en-US" sz="1600" b="0" dirty="0"/>
          </a:p>
        </p:txBody>
      </p:sp>
      <p:sp>
        <p:nvSpPr>
          <p:cNvPr id="78861" name="Line 65"/>
          <p:cNvSpPr>
            <a:spLocks noChangeShapeType="1"/>
          </p:cNvSpPr>
          <p:nvPr/>
        </p:nvSpPr>
        <p:spPr bwMode="auto">
          <a:xfrm flipH="1">
            <a:off x="3520758" y="1358269"/>
            <a:ext cx="3003550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62" name="Text Box 20"/>
          <p:cNvSpPr txBox="1">
            <a:spLocks noChangeArrowheads="1"/>
          </p:cNvSpPr>
          <p:nvPr/>
        </p:nvSpPr>
        <p:spPr bwMode="auto">
          <a:xfrm rot="2784625">
            <a:off x="7858126" y="6102524"/>
            <a:ext cx="5461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1400"/>
              <a:t>D</a:t>
            </a:r>
            <a:r>
              <a:rPr lang="en-US" altLang="en-US" sz="1400" baseline="-25000"/>
              <a:t>LF</a:t>
            </a:r>
          </a:p>
        </p:txBody>
      </p:sp>
      <p:sp>
        <p:nvSpPr>
          <p:cNvPr id="78863" name="Text Box 20"/>
          <p:cNvSpPr txBox="1">
            <a:spLocks noChangeArrowheads="1"/>
          </p:cNvSpPr>
          <p:nvPr/>
        </p:nvSpPr>
        <p:spPr bwMode="auto">
          <a:xfrm rot="-3034657">
            <a:off x="6971507" y="3804618"/>
            <a:ext cx="54610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1400"/>
              <a:t>S</a:t>
            </a:r>
            <a:r>
              <a:rPr lang="en-US" altLang="en-US" sz="1400" baseline="-25000"/>
              <a:t>LF</a:t>
            </a:r>
          </a:p>
        </p:txBody>
      </p:sp>
      <p:cxnSp>
        <p:nvCxnSpPr>
          <p:cNvPr id="78865" name="AutoShape 1405"/>
          <p:cNvCxnSpPr>
            <a:cxnSpLocks noChangeShapeType="1"/>
          </p:cNvCxnSpPr>
          <p:nvPr/>
        </p:nvCxnSpPr>
        <p:spPr bwMode="auto">
          <a:xfrm>
            <a:off x="957263" y="388306"/>
            <a:ext cx="0" cy="3024188"/>
          </a:xfrm>
          <a:prstGeom prst="straightConnector1">
            <a:avLst/>
          </a:prstGeom>
          <a:noFill/>
          <a:ln w="222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8866" name="Rectangle 94"/>
          <p:cNvSpPr>
            <a:spLocks noChangeArrowheads="1"/>
          </p:cNvSpPr>
          <p:nvPr/>
        </p:nvSpPr>
        <p:spPr bwMode="auto">
          <a:xfrm>
            <a:off x="3392488" y="1340806"/>
            <a:ext cx="192087" cy="206692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78867" name="Rectangle 97"/>
          <p:cNvSpPr>
            <a:spLocks noChangeArrowheads="1"/>
          </p:cNvSpPr>
          <p:nvPr/>
        </p:nvSpPr>
        <p:spPr bwMode="auto">
          <a:xfrm>
            <a:off x="2557463" y="2047244"/>
            <a:ext cx="192087" cy="1371600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78874" name="Rectangle 64"/>
          <p:cNvSpPr>
            <a:spLocks noChangeArrowheads="1"/>
          </p:cNvSpPr>
          <p:nvPr/>
        </p:nvSpPr>
        <p:spPr bwMode="auto">
          <a:xfrm>
            <a:off x="330200" y="834394"/>
            <a:ext cx="6191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i="1" dirty="0"/>
              <a:t>C, I</a:t>
            </a:r>
            <a:r>
              <a:rPr lang="en-US" altLang="en-US" sz="1600" b="0" i="1" baseline="-25000" dirty="0"/>
              <a:t>j</a:t>
            </a:r>
            <a:endParaRPr lang="en-US" altLang="en-US" sz="1600" b="0" baseline="-25000" dirty="0"/>
          </a:p>
        </p:txBody>
      </p:sp>
      <p:sp>
        <p:nvSpPr>
          <p:cNvPr id="114" name="Rectangle 63"/>
          <p:cNvSpPr>
            <a:spLocks noChangeArrowheads="1"/>
          </p:cNvSpPr>
          <p:nvPr/>
        </p:nvSpPr>
        <p:spPr bwMode="auto">
          <a:xfrm>
            <a:off x="1682424" y="3066419"/>
            <a:ext cx="24098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1600" dirty="0">
                <a:solidFill>
                  <a:schemeClr val="bg1"/>
                </a:solidFill>
                <a:latin typeface="+mj-lt"/>
              </a:rPr>
              <a:t>1</a:t>
            </a:r>
            <a:r>
              <a:rPr lang="en-US" sz="1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1600" dirty="0">
                <a:solidFill>
                  <a:schemeClr val="bg1"/>
                </a:solidFill>
                <a:latin typeface="+mj-lt"/>
              </a:rPr>
              <a:t>   </a:t>
            </a:r>
            <a:r>
              <a:rPr lang="en-US" sz="14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1600" dirty="0">
                <a:solidFill>
                  <a:schemeClr val="bg1"/>
                </a:solidFill>
                <a:latin typeface="+mj-lt"/>
              </a:rPr>
              <a:t>  </a:t>
            </a:r>
            <a:r>
              <a:rPr lang="en-US" sz="700" dirty="0">
                <a:solidFill>
                  <a:schemeClr val="bg1"/>
                </a:solidFill>
                <a:latin typeface="+mj-lt"/>
              </a:rPr>
              <a:t>                 </a:t>
            </a:r>
            <a:r>
              <a:rPr lang="en-US" sz="3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700" dirty="0">
                <a:solidFill>
                  <a:schemeClr val="bg1"/>
                </a:solidFill>
                <a:latin typeface="+mj-lt"/>
              </a:rPr>
              <a:t>  </a:t>
            </a:r>
            <a:r>
              <a:rPr lang="en-US" sz="1600" dirty="0">
                <a:solidFill>
                  <a:schemeClr val="bg1"/>
                </a:solidFill>
                <a:latin typeface="+mj-lt"/>
              </a:rPr>
              <a:t>2  </a:t>
            </a:r>
            <a:r>
              <a:rPr lang="en-US" sz="8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1600" dirty="0">
                <a:solidFill>
                  <a:schemeClr val="bg1"/>
                </a:solidFill>
                <a:latin typeface="+mj-lt"/>
              </a:rPr>
              <a:t>            3</a:t>
            </a:r>
            <a:endParaRPr lang="en-US" sz="1600" i="1" baseline="30000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cxnSp>
        <p:nvCxnSpPr>
          <p:cNvPr id="78876" name="AutoShape 1405"/>
          <p:cNvCxnSpPr>
            <a:cxnSpLocks noChangeShapeType="1"/>
          </p:cNvCxnSpPr>
          <p:nvPr/>
        </p:nvCxnSpPr>
        <p:spPr bwMode="auto">
          <a:xfrm>
            <a:off x="822325" y="3468056"/>
            <a:ext cx="7954963" cy="0"/>
          </a:xfrm>
          <a:prstGeom prst="straightConnector1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8877" name="AutoShape 1405"/>
          <p:cNvCxnSpPr>
            <a:cxnSpLocks noChangeShapeType="1"/>
          </p:cNvCxnSpPr>
          <p:nvPr/>
        </p:nvCxnSpPr>
        <p:spPr bwMode="auto">
          <a:xfrm>
            <a:off x="949325" y="3417256"/>
            <a:ext cx="3452813" cy="0"/>
          </a:xfrm>
          <a:prstGeom prst="straightConnector1">
            <a:avLst/>
          </a:prstGeom>
          <a:noFill/>
          <a:ln w="222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8879" name="Line 25"/>
          <p:cNvSpPr>
            <a:spLocks noChangeShapeType="1"/>
          </p:cNvSpPr>
          <p:nvPr/>
        </p:nvSpPr>
        <p:spPr bwMode="auto">
          <a:xfrm>
            <a:off x="6540500" y="1347156"/>
            <a:ext cx="0" cy="521208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81" name="Line 65"/>
          <p:cNvSpPr>
            <a:spLocks noChangeShapeType="1"/>
          </p:cNvSpPr>
          <p:nvPr/>
        </p:nvSpPr>
        <p:spPr bwMode="auto">
          <a:xfrm flipH="1">
            <a:off x="6480175" y="1353506"/>
            <a:ext cx="50800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82" name="Rectangle 48"/>
          <p:cNvSpPr>
            <a:spLocks noChangeArrowheads="1"/>
          </p:cNvSpPr>
          <p:nvPr/>
        </p:nvSpPr>
        <p:spPr bwMode="auto">
          <a:xfrm>
            <a:off x="6364288" y="1199519"/>
            <a:ext cx="3238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chemeClr val="bg1"/>
                </a:solidFill>
              </a:rPr>
              <a:t>O</a:t>
            </a:r>
            <a:endParaRPr lang="en-US" altLang="en-US" sz="1400" baseline="-25000">
              <a:solidFill>
                <a:schemeClr val="bg1"/>
              </a:solidFill>
            </a:endParaRPr>
          </a:p>
        </p:txBody>
      </p:sp>
      <p:sp>
        <p:nvSpPr>
          <p:cNvPr id="78889" name="Line 65"/>
          <p:cNvSpPr>
            <a:spLocks noChangeShapeType="1"/>
          </p:cNvSpPr>
          <p:nvPr/>
        </p:nvSpPr>
        <p:spPr bwMode="auto">
          <a:xfrm flipH="1">
            <a:off x="6484938" y="4686474"/>
            <a:ext cx="50800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90" name="Rectangle 48"/>
          <p:cNvSpPr>
            <a:spLocks noChangeArrowheads="1"/>
          </p:cNvSpPr>
          <p:nvPr/>
        </p:nvSpPr>
        <p:spPr bwMode="auto">
          <a:xfrm>
            <a:off x="6376988" y="4534074"/>
            <a:ext cx="3238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chemeClr val="bg1"/>
                </a:solidFill>
              </a:rPr>
              <a:t>O</a:t>
            </a:r>
            <a:endParaRPr lang="en-US" altLang="en-US" sz="1400" baseline="-25000">
              <a:solidFill>
                <a:schemeClr val="bg1"/>
              </a:solidFill>
            </a:endParaRPr>
          </a:p>
        </p:txBody>
      </p:sp>
      <p:sp>
        <p:nvSpPr>
          <p:cNvPr id="138" name="Rectangle 63"/>
          <p:cNvSpPr>
            <a:spLocks noChangeArrowheads="1"/>
          </p:cNvSpPr>
          <p:nvPr/>
        </p:nvSpPr>
        <p:spPr bwMode="auto">
          <a:xfrm>
            <a:off x="5095875" y="3420431"/>
            <a:ext cx="3571875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1600" b="0" i="1" dirty="0">
                <a:latin typeface="+mj-lt"/>
              </a:rPr>
              <a:t>                </a:t>
            </a:r>
            <a:r>
              <a:rPr lang="en-US" sz="1050" b="0" i="1" dirty="0">
                <a:latin typeface="+mj-lt"/>
              </a:rPr>
              <a:t> </a:t>
            </a:r>
            <a:r>
              <a:rPr lang="en-US" sz="1600" b="0" i="1" dirty="0">
                <a:latin typeface="+mj-lt"/>
              </a:rPr>
              <a:t> </a:t>
            </a:r>
            <a:r>
              <a:rPr lang="en-US" sz="1600" b="0" dirty="0">
                <a:solidFill>
                  <a:schemeClr val="bg1"/>
                </a:solidFill>
                <a:latin typeface="+mj-lt"/>
              </a:rPr>
              <a:t>2</a:t>
            </a:r>
            <a:r>
              <a:rPr lang="en-US" sz="1600" b="0" dirty="0">
                <a:latin typeface="+mj-lt"/>
              </a:rPr>
              <a:t>    </a:t>
            </a:r>
            <a:r>
              <a:rPr lang="en-US" sz="1400" b="0" dirty="0">
                <a:latin typeface="+mj-lt"/>
              </a:rPr>
              <a:t> </a:t>
            </a:r>
            <a:r>
              <a:rPr lang="en-US" sz="1600" b="0" dirty="0">
                <a:latin typeface="+mj-lt"/>
              </a:rPr>
              <a:t> </a:t>
            </a:r>
            <a:r>
              <a:rPr lang="en-US" sz="1600" b="0" dirty="0" smtClean="0">
                <a:latin typeface="+mj-lt"/>
              </a:rPr>
              <a:t>3    </a:t>
            </a:r>
            <a:r>
              <a:rPr lang="en-US" sz="100" b="0" dirty="0" smtClean="0">
                <a:latin typeface="+mj-lt"/>
              </a:rPr>
              <a:t> </a:t>
            </a:r>
            <a:r>
              <a:rPr lang="en-US" sz="1600" b="0" dirty="0" smtClean="0">
                <a:latin typeface="+mj-lt"/>
              </a:rPr>
              <a:t> </a:t>
            </a:r>
            <a:r>
              <a:rPr lang="en-US" sz="900" b="0" dirty="0" smtClean="0">
                <a:latin typeface="+mj-lt"/>
              </a:rPr>
              <a:t> </a:t>
            </a:r>
            <a:r>
              <a:rPr lang="en-US" sz="1600" b="0" dirty="0" smtClean="0">
                <a:solidFill>
                  <a:schemeClr val="bg1"/>
                </a:solidFill>
                <a:latin typeface="+mj-lt"/>
              </a:rPr>
              <a:t>4</a:t>
            </a:r>
            <a:r>
              <a:rPr lang="en-US" sz="1600" b="0" dirty="0" smtClean="0">
                <a:latin typeface="+mj-lt"/>
              </a:rPr>
              <a:t>  </a:t>
            </a:r>
            <a:r>
              <a:rPr lang="en-US" sz="1600" b="0" i="1" dirty="0" smtClean="0">
                <a:latin typeface="+mj-lt"/>
              </a:rPr>
              <a:t>                    I</a:t>
            </a:r>
            <a:endParaRPr lang="en-US" sz="1600" b="0" i="1" baseline="30000" dirty="0">
              <a:latin typeface="Times New Roman" pitchFamily="18" charset="0"/>
            </a:endParaRPr>
          </a:p>
        </p:txBody>
      </p:sp>
      <p:sp>
        <p:nvSpPr>
          <p:cNvPr id="78897" name="Line 55"/>
          <p:cNvSpPr>
            <a:spLocks noChangeShapeType="1"/>
          </p:cNvSpPr>
          <p:nvPr/>
        </p:nvSpPr>
        <p:spPr bwMode="auto">
          <a:xfrm>
            <a:off x="5062538" y="3412494"/>
            <a:ext cx="3495675" cy="0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 dirty="0"/>
          </a:p>
        </p:txBody>
      </p:sp>
      <p:cxnSp>
        <p:nvCxnSpPr>
          <p:cNvPr id="78898" name="AutoShape 1405"/>
          <p:cNvCxnSpPr>
            <a:cxnSpLocks noChangeShapeType="1"/>
          </p:cNvCxnSpPr>
          <p:nvPr/>
        </p:nvCxnSpPr>
        <p:spPr bwMode="auto">
          <a:xfrm flipH="1">
            <a:off x="4835525" y="878844"/>
            <a:ext cx="0" cy="1884362"/>
          </a:xfrm>
          <a:prstGeom prst="straightConnector1">
            <a:avLst/>
          </a:prstGeom>
          <a:noFill/>
          <a:ln w="4445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8900" name="Rectangle 64"/>
          <p:cNvSpPr>
            <a:spLocks noChangeArrowheads="1"/>
          </p:cNvSpPr>
          <p:nvPr/>
        </p:nvSpPr>
        <p:spPr bwMode="auto">
          <a:xfrm>
            <a:off x="4470400" y="566106"/>
            <a:ext cx="601663" cy="241617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i="1" dirty="0"/>
              <a:t>C</a:t>
            </a: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300" b="0" dirty="0"/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600" b="0" dirty="0"/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500" b="0" dirty="0"/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/>
              <a:t>8.75</a:t>
            </a: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00" b="0" dirty="0"/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400" b="0" dirty="0"/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600" b="0" dirty="0"/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600" b="0" i="1" dirty="0"/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600" b="0" i="1" dirty="0"/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600" b="0" i="1" dirty="0"/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600" b="0" dirty="0"/>
          </a:p>
        </p:txBody>
      </p:sp>
      <p:sp>
        <p:nvSpPr>
          <p:cNvPr id="53" name="Rectangle 52"/>
          <p:cNvSpPr/>
          <p:nvPr/>
        </p:nvSpPr>
        <p:spPr>
          <a:xfrm>
            <a:off x="0" y="-86925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0" dirty="0" smtClean="0">
                <a:solidFill>
                  <a:srgbClr val="000000"/>
                </a:solidFill>
                <a:latin typeface="+mj-lt"/>
              </a:rPr>
              <a:t>Austrian Macroeconomics</a:t>
            </a:r>
            <a:endParaRPr lang="en-US" sz="900" dirty="0">
              <a:latin typeface="+mj-lt"/>
            </a:endParaRPr>
          </a:p>
        </p:txBody>
      </p:sp>
      <p:sp>
        <p:nvSpPr>
          <p:cNvPr id="54" name="Line 47"/>
          <p:cNvSpPr>
            <a:spLocks noChangeShapeType="1"/>
          </p:cNvSpPr>
          <p:nvPr/>
        </p:nvSpPr>
        <p:spPr bwMode="auto">
          <a:xfrm>
            <a:off x="5062538" y="388306"/>
            <a:ext cx="3175" cy="3021013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5" name="Rectangle 63"/>
          <p:cNvSpPr>
            <a:spLocks noChangeArrowheads="1"/>
          </p:cNvSpPr>
          <p:nvPr/>
        </p:nvSpPr>
        <p:spPr bwMode="auto">
          <a:xfrm>
            <a:off x="5085437" y="6541493"/>
            <a:ext cx="3571875" cy="338138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1600" b="0" i="1" dirty="0">
                <a:latin typeface="+mj-lt"/>
              </a:rPr>
              <a:t>                </a:t>
            </a:r>
            <a:r>
              <a:rPr lang="en-US" sz="1050" b="0" i="1" dirty="0">
                <a:latin typeface="+mj-lt"/>
              </a:rPr>
              <a:t> </a:t>
            </a:r>
            <a:r>
              <a:rPr lang="en-US" sz="1600" b="0" i="1" dirty="0">
                <a:latin typeface="+mj-lt"/>
              </a:rPr>
              <a:t> </a:t>
            </a:r>
            <a:r>
              <a:rPr lang="en-US" sz="1600" b="0" dirty="0">
                <a:solidFill>
                  <a:schemeClr val="bg1"/>
                </a:solidFill>
                <a:latin typeface="+mj-lt"/>
              </a:rPr>
              <a:t>2</a:t>
            </a:r>
            <a:r>
              <a:rPr lang="en-US" sz="1600" b="0" dirty="0">
                <a:latin typeface="+mj-lt"/>
              </a:rPr>
              <a:t>    </a:t>
            </a:r>
            <a:r>
              <a:rPr lang="en-US" sz="1400" b="0" dirty="0">
                <a:latin typeface="+mj-lt"/>
              </a:rPr>
              <a:t> </a:t>
            </a:r>
            <a:r>
              <a:rPr lang="en-US" sz="1600" b="0" dirty="0">
                <a:latin typeface="+mj-lt"/>
              </a:rPr>
              <a:t> </a:t>
            </a:r>
            <a:r>
              <a:rPr lang="en-US" sz="1600" b="0" dirty="0" smtClean="0">
                <a:latin typeface="+mj-lt"/>
              </a:rPr>
              <a:t>3    </a:t>
            </a:r>
            <a:r>
              <a:rPr lang="en-US" sz="100" b="0" dirty="0" smtClean="0">
                <a:latin typeface="+mj-lt"/>
              </a:rPr>
              <a:t> </a:t>
            </a:r>
            <a:r>
              <a:rPr lang="en-US" sz="1600" b="0" dirty="0" smtClean="0">
                <a:latin typeface="+mj-lt"/>
              </a:rPr>
              <a:t> </a:t>
            </a:r>
            <a:r>
              <a:rPr lang="en-US" sz="900" b="0" dirty="0" smtClean="0">
                <a:latin typeface="+mj-lt"/>
              </a:rPr>
              <a:t> </a:t>
            </a:r>
            <a:r>
              <a:rPr lang="en-US" sz="1600" b="0" dirty="0" smtClean="0">
                <a:solidFill>
                  <a:schemeClr val="bg1"/>
                </a:solidFill>
                <a:latin typeface="+mj-lt"/>
              </a:rPr>
              <a:t>4</a:t>
            </a:r>
            <a:r>
              <a:rPr lang="en-US" sz="1600" b="0" dirty="0" smtClean="0">
                <a:latin typeface="+mj-lt"/>
              </a:rPr>
              <a:t>  </a:t>
            </a:r>
            <a:r>
              <a:rPr lang="en-US" sz="1600" b="0" i="1" dirty="0" smtClean="0">
                <a:latin typeface="+mj-lt"/>
              </a:rPr>
              <a:t>                    I</a:t>
            </a:r>
            <a:endParaRPr lang="en-US" sz="1600" b="0" i="1" baseline="30000" dirty="0">
              <a:latin typeface="Times New Roman" pitchFamily="18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403639" y="3932927"/>
            <a:ext cx="38254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0" dirty="0" smtClean="0">
                <a:latin typeface="+mj-lt"/>
              </a:rPr>
              <a:t>Suppose the Fed sets interest rates low.</a:t>
            </a:r>
            <a:endParaRPr lang="en-US" sz="1800" b="0" dirty="0"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6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3013" y="456569"/>
            <a:ext cx="2719387" cy="294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852" name="Rectangle 130"/>
          <p:cNvSpPr>
            <a:spLocks noChangeArrowheads="1"/>
          </p:cNvSpPr>
          <p:nvPr/>
        </p:nvSpPr>
        <p:spPr bwMode="auto">
          <a:xfrm>
            <a:off x="1727200" y="2728281"/>
            <a:ext cx="192088" cy="731838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78853" name="Line 55"/>
          <p:cNvSpPr>
            <a:spLocks noChangeShapeType="1"/>
          </p:cNvSpPr>
          <p:nvPr/>
        </p:nvSpPr>
        <p:spPr bwMode="auto">
          <a:xfrm>
            <a:off x="5073650" y="6564487"/>
            <a:ext cx="3495675" cy="0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78854" name="Line 65"/>
          <p:cNvSpPr>
            <a:spLocks noChangeShapeType="1"/>
          </p:cNvSpPr>
          <p:nvPr/>
        </p:nvSpPr>
        <p:spPr bwMode="auto">
          <a:xfrm flipH="1">
            <a:off x="5095875" y="5162724"/>
            <a:ext cx="1005840" cy="1588"/>
          </a:xfrm>
          <a:prstGeom prst="line">
            <a:avLst/>
          </a:prstGeom>
          <a:noFill/>
          <a:ln w="34925">
            <a:solidFill>
              <a:srgbClr val="FF0000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55" name="Line 65"/>
          <p:cNvSpPr>
            <a:spLocks noChangeShapeType="1"/>
          </p:cNvSpPr>
          <p:nvPr/>
        </p:nvSpPr>
        <p:spPr bwMode="auto">
          <a:xfrm flipH="1">
            <a:off x="5086350" y="4688062"/>
            <a:ext cx="1398588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56" name="Line 47"/>
          <p:cNvSpPr>
            <a:spLocks noChangeShapeType="1"/>
          </p:cNvSpPr>
          <p:nvPr/>
        </p:nvSpPr>
        <p:spPr bwMode="auto">
          <a:xfrm flipH="1">
            <a:off x="5073650" y="3732387"/>
            <a:ext cx="0" cy="2833687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73" name="Line 62"/>
          <p:cNvSpPr>
            <a:spLocks noChangeAspect="1" noChangeShapeType="1"/>
          </p:cNvSpPr>
          <p:nvPr/>
        </p:nvSpPr>
        <p:spPr bwMode="auto">
          <a:xfrm flipV="1">
            <a:off x="5130800" y="3818112"/>
            <a:ext cx="2092325" cy="2571750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defRPr/>
            </a:pPr>
            <a:endParaRPr lang="en-US" sz="2000">
              <a:ln>
                <a:solidFill>
                  <a:schemeClr val="bg1">
                    <a:lumMod val="75000"/>
                  </a:schemeClr>
                </a:solidFill>
              </a:ln>
              <a:latin typeface="Arial" charset="0"/>
            </a:endParaRPr>
          </a:p>
        </p:txBody>
      </p:sp>
      <p:sp>
        <p:nvSpPr>
          <p:cNvPr id="78858" name="Line 12"/>
          <p:cNvSpPr>
            <a:spLocks noChangeAspect="1" noChangeShapeType="1"/>
          </p:cNvSpPr>
          <p:nvPr/>
        </p:nvSpPr>
        <p:spPr bwMode="auto">
          <a:xfrm>
            <a:off x="5729288" y="3800649"/>
            <a:ext cx="2351087" cy="2625725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59" name="Rectangle 64"/>
          <p:cNvSpPr>
            <a:spLocks noChangeArrowheads="1"/>
          </p:cNvSpPr>
          <p:nvPr/>
        </p:nvSpPr>
        <p:spPr bwMode="auto">
          <a:xfrm>
            <a:off x="4470400" y="3889549"/>
            <a:ext cx="619125" cy="141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i="1"/>
              <a:t>i</a:t>
            </a: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800" b="0"/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600" b="0"/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/>
              <a:t>4</a:t>
            </a: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400" b="0"/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/>
              <a:t>3</a:t>
            </a:r>
          </a:p>
        </p:txBody>
      </p:sp>
      <p:sp>
        <p:nvSpPr>
          <p:cNvPr id="78861" name="Line 65"/>
          <p:cNvSpPr>
            <a:spLocks noChangeShapeType="1"/>
          </p:cNvSpPr>
          <p:nvPr/>
        </p:nvSpPr>
        <p:spPr bwMode="auto">
          <a:xfrm flipH="1">
            <a:off x="3520758" y="1358269"/>
            <a:ext cx="3003550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62" name="Text Box 20"/>
          <p:cNvSpPr txBox="1">
            <a:spLocks noChangeArrowheads="1"/>
          </p:cNvSpPr>
          <p:nvPr/>
        </p:nvSpPr>
        <p:spPr bwMode="auto">
          <a:xfrm rot="2784625">
            <a:off x="7858126" y="6102524"/>
            <a:ext cx="5461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1400"/>
              <a:t>D</a:t>
            </a:r>
            <a:r>
              <a:rPr lang="en-US" altLang="en-US" sz="1400" baseline="-25000"/>
              <a:t>LF</a:t>
            </a:r>
          </a:p>
        </p:txBody>
      </p:sp>
      <p:sp>
        <p:nvSpPr>
          <p:cNvPr id="78863" name="Text Box 20"/>
          <p:cNvSpPr txBox="1">
            <a:spLocks noChangeArrowheads="1"/>
          </p:cNvSpPr>
          <p:nvPr/>
        </p:nvSpPr>
        <p:spPr bwMode="auto">
          <a:xfrm rot="-3034657">
            <a:off x="6971507" y="3804618"/>
            <a:ext cx="54610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1400"/>
              <a:t>S</a:t>
            </a:r>
            <a:r>
              <a:rPr lang="en-US" altLang="en-US" sz="1400" baseline="-25000"/>
              <a:t>LF</a:t>
            </a:r>
          </a:p>
        </p:txBody>
      </p:sp>
      <p:sp>
        <p:nvSpPr>
          <p:cNvPr id="78864" name="Line 65"/>
          <p:cNvSpPr>
            <a:spLocks noChangeShapeType="1"/>
          </p:cNvSpPr>
          <p:nvPr/>
        </p:nvSpPr>
        <p:spPr bwMode="auto">
          <a:xfrm flipH="1">
            <a:off x="3416300" y="1043944"/>
            <a:ext cx="2651760" cy="0"/>
          </a:xfrm>
          <a:prstGeom prst="line">
            <a:avLst/>
          </a:prstGeom>
          <a:noFill/>
          <a:ln w="34925">
            <a:solidFill>
              <a:srgbClr val="FF0000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78865" name="AutoShape 1405"/>
          <p:cNvCxnSpPr>
            <a:cxnSpLocks noChangeShapeType="1"/>
          </p:cNvCxnSpPr>
          <p:nvPr/>
        </p:nvCxnSpPr>
        <p:spPr bwMode="auto">
          <a:xfrm>
            <a:off x="957263" y="388306"/>
            <a:ext cx="0" cy="3024188"/>
          </a:xfrm>
          <a:prstGeom prst="straightConnector1">
            <a:avLst/>
          </a:prstGeom>
          <a:noFill/>
          <a:ln w="222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8866" name="Rectangle 94"/>
          <p:cNvSpPr>
            <a:spLocks noChangeArrowheads="1"/>
          </p:cNvSpPr>
          <p:nvPr/>
        </p:nvSpPr>
        <p:spPr bwMode="auto">
          <a:xfrm>
            <a:off x="3392488" y="1340806"/>
            <a:ext cx="192087" cy="206692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78867" name="Rectangle 97"/>
          <p:cNvSpPr>
            <a:spLocks noChangeArrowheads="1"/>
          </p:cNvSpPr>
          <p:nvPr/>
        </p:nvSpPr>
        <p:spPr bwMode="auto">
          <a:xfrm>
            <a:off x="2557463" y="2047244"/>
            <a:ext cx="192087" cy="1371600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78871" name="Rectangle 107"/>
          <p:cNvSpPr>
            <a:spLocks noChangeArrowheads="1"/>
          </p:cNvSpPr>
          <p:nvPr/>
        </p:nvSpPr>
        <p:spPr bwMode="auto">
          <a:xfrm>
            <a:off x="2422525" y="2046128"/>
            <a:ext cx="192088" cy="1371600"/>
          </a:xfrm>
          <a:prstGeom prst="rect">
            <a:avLst/>
          </a:prstGeom>
          <a:solidFill>
            <a:srgbClr val="FF0000"/>
          </a:solidFill>
          <a:ln w="28575" algn="ctr">
            <a:noFill/>
            <a:miter lim="800000"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78872" name="Rectangle 108"/>
          <p:cNvSpPr>
            <a:spLocks noChangeArrowheads="1"/>
          </p:cNvSpPr>
          <p:nvPr/>
        </p:nvSpPr>
        <p:spPr bwMode="auto">
          <a:xfrm>
            <a:off x="1587500" y="3014031"/>
            <a:ext cx="192088" cy="433388"/>
          </a:xfrm>
          <a:prstGeom prst="rect">
            <a:avLst/>
          </a:prstGeom>
          <a:solidFill>
            <a:srgbClr val="FF0000"/>
          </a:solidFill>
          <a:ln w="28575" algn="ctr">
            <a:noFill/>
            <a:miter lim="800000"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78873" name="Rectangle 110"/>
          <p:cNvSpPr>
            <a:spLocks noChangeArrowheads="1"/>
          </p:cNvSpPr>
          <p:nvPr/>
        </p:nvSpPr>
        <p:spPr bwMode="auto">
          <a:xfrm>
            <a:off x="3255963" y="1032831"/>
            <a:ext cx="192087" cy="2395538"/>
          </a:xfrm>
          <a:prstGeom prst="rect">
            <a:avLst/>
          </a:prstGeom>
          <a:solidFill>
            <a:srgbClr val="FF0000"/>
          </a:solidFill>
          <a:ln w="28575" algn="ctr">
            <a:noFill/>
            <a:miter lim="800000"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78874" name="Rectangle 64"/>
          <p:cNvSpPr>
            <a:spLocks noChangeArrowheads="1"/>
          </p:cNvSpPr>
          <p:nvPr/>
        </p:nvSpPr>
        <p:spPr bwMode="auto">
          <a:xfrm>
            <a:off x="330200" y="834394"/>
            <a:ext cx="6191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i="1" dirty="0"/>
              <a:t>C, I</a:t>
            </a:r>
            <a:r>
              <a:rPr lang="en-US" altLang="en-US" sz="1600" b="0" i="1" baseline="-25000" dirty="0"/>
              <a:t>j</a:t>
            </a:r>
            <a:endParaRPr lang="en-US" altLang="en-US" sz="1600" b="0" baseline="-25000" dirty="0"/>
          </a:p>
        </p:txBody>
      </p:sp>
      <p:sp>
        <p:nvSpPr>
          <p:cNvPr id="114" name="Rectangle 63"/>
          <p:cNvSpPr>
            <a:spLocks noChangeArrowheads="1"/>
          </p:cNvSpPr>
          <p:nvPr/>
        </p:nvSpPr>
        <p:spPr bwMode="auto">
          <a:xfrm>
            <a:off x="1544638" y="3066419"/>
            <a:ext cx="24098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1600" dirty="0">
                <a:solidFill>
                  <a:schemeClr val="bg1"/>
                </a:solidFill>
                <a:latin typeface="+mj-lt"/>
              </a:rPr>
              <a:t>1</a:t>
            </a:r>
            <a:r>
              <a:rPr lang="en-US" sz="1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1600" dirty="0">
                <a:solidFill>
                  <a:schemeClr val="bg1"/>
                </a:solidFill>
                <a:latin typeface="+mj-lt"/>
              </a:rPr>
              <a:t>   </a:t>
            </a:r>
            <a:r>
              <a:rPr lang="en-US" sz="14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1600" dirty="0">
                <a:solidFill>
                  <a:schemeClr val="bg1"/>
                </a:solidFill>
                <a:latin typeface="+mj-lt"/>
              </a:rPr>
              <a:t>  </a:t>
            </a:r>
            <a:r>
              <a:rPr lang="en-US" sz="700" dirty="0">
                <a:solidFill>
                  <a:schemeClr val="bg1"/>
                </a:solidFill>
                <a:latin typeface="+mj-lt"/>
              </a:rPr>
              <a:t>                 </a:t>
            </a:r>
            <a:r>
              <a:rPr lang="en-US" sz="3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700" dirty="0">
                <a:solidFill>
                  <a:schemeClr val="bg1"/>
                </a:solidFill>
                <a:latin typeface="+mj-lt"/>
              </a:rPr>
              <a:t>  </a:t>
            </a:r>
            <a:r>
              <a:rPr lang="en-US" sz="1600" dirty="0">
                <a:solidFill>
                  <a:schemeClr val="bg1"/>
                </a:solidFill>
                <a:latin typeface="+mj-lt"/>
              </a:rPr>
              <a:t>2  </a:t>
            </a:r>
            <a:r>
              <a:rPr lang="en-US" sz="8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1600" dirty="0">
                <a:solidFill>
                  <a:schemeClr val="bg1"/>
                </a:solidFill>
                <a:latin typeface="+mj-lt"/>
              </a:rPr>
              <a:t>            3</a:t>
            </a:r>
            <a:endParaRPr lang="en-US" sz="1600" i="1" baseline="30000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cxnSp>
        <p:nvCxnSpPr>
          <p:cNvPr id="78876" name="AutoShape 1405"/>
          <p:cNvCxnSpPr>
            <a:cxnSpLocks noChangeShapeType="1"/>
          </p:cNvCxnSpPr>
          <p:nvPr/>
        </p:nvCxnSpPr>
        <p:spPr bwMode="auto">
          <a:xfrm>
            <a:off x="822325" y="3468056"/>
            <a:ext cx="7954963" cy="0"/>
          </a:xfrm>
          <a:prstGeom prst="straightConnector1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8877" name="AutoShape 1405"/>
          <p:cNvCxnSpPr>
            <a:cxnSpLocks noChangeShapeType="1"/>
          </p:cNvCxnSpPr>
          <p:nvPr/>
        </p:nvCxnSpPr>
        <p:spPr bwMode="auto">
          <a:xfrm>
            <a:off x="949325" y="3417256"/>
            <a:ext cx="3452813" cy="0"/>
          </a:xfrm>
          <a:prstGeom prst="straightConnector1">
            <a:avLst/>
          </a:prstGeom>
          <a:noFill/>
          <a:ln w="222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8878" name="Line 25"/>
          <p:cNvSpPr>
            <a:spLocks noChangeShapeType="1"/>
          </p:cNvSpPr>
          <p:nvPr/>
        </p:nvSpPr>
        <p:spPr bwMode="auto">
          <a:xfrm flipH="1">
            <a:off x="6129338" y="1068474"/>
            <a:ext cx="0" cy="5486400"/>
          </a:xfrm>
          <a:prstGeom prst="line">
            <a:avLst/>
          </a:prstGeom>
          <a:noFill/>
          <a:ln w="34925">
            <a:solidFill>
              <a:srgbClr val="FF0000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79" name="Line 25"/>
          <p:cNvSpPr>
            <a:spLocks noChangeShapeType="1"/>
          </p:cNvSpPr>
          <p:nvPr/>
        </p:nvSpPr>
        <p:spPr bwMode="auto">
          <a:xfrm>
            <a:off x="6540500" y="1347156"/>
            <a:ext cx="0" cy="521208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81" name="Line 65"/>
          <p:cNvSpPr>
            <a:spLocks noChangeShapeType="1"/>
          </p:cNvSpPr>
          <p:nvPr/>
        </p:nvSpPr>
        <p:spPr bwMode="auto">
          <a:xfrm flipH="1">
            <a:off x="6480175" y="1353506"/>
            <a:ext cx="50800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82" name="Rectangle 48"/>
          <p:cNvSpPr>
            <a:spLocks noChangeArrowheads="1"/>
          </p:cNvSpPr>
          <p:nvPr/>
        </p:nvSpPr>
        <p:spPr bwMode="auto">
          <a:xfrm>
            <a:off x="6364288" y="1199519"/>
            <a:ext cx="3238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chemeClr val="bg1"/>
                </a:solidFill>
              </a:rPr>
              <a:t>O</a:t>
            </a:r>
            <a:endParaRPr lang="en-US" altLang="en-US" sz="1400" baseline="-25000">
              <a:solidFill>
                <a:schemeClr val="bg1"/>
              </a:solidFill>
            </a:endParaRPr>
          </a:p>
        </p:txBody>
      </p:sp>
      <p:sp>
        <p:nvSpPr>
          <p:cNvPr id="78885" name="Line 65"/>
          <p:cNvSpPr>
            <a:spLocks noChangeShapeType="1"/>
          </p:cNvSpPr>
          <p:nvPr/>
        </p:nvSpPr>
        <p:spPr bwMode="auto">
          <a:xfrm flipH="1">
            <a:off x="6078538" y="1039181"/>
            <a:ext cx="50800" cy="0"/>
          </a:xfrm>
          <a:prstGeom prst="line">
            <a:avLst/>
          </a:prstGeom>
          <a:noFill/>
          <a:ln w="34925">
            <a:solidFill>
              <a:srgbClr val="FF0000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86" name="Rectangle 48"/>
          <p:cNvSpPr>
            <a:spLocks noChangeArrowheads="1"/>
          </p:cNvSpPr>
          <p:nvPr/>
        </p:nvSpPr>
        <p:spPr bwMode="auto">
          <a:xfrm>
            <a:off x="5972175" y="883606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chemeClr val="bg1"/>
                </a:solidFill>
              </a:rPr>
              <a:t>C</a:t>
            </a:r>
            <a:endParaRPr lang="en-US" altLang="en-US" sz="1400" baseline="-25000">
              <a:solidFill>
                <a:schemeClr val="bg1"/>
              </a:solidFill>
            </a:endParaRPr>
          </a:p>
        </p:txBody>
      </p:sp>
      <p:sp>
        <p:nvSpPr>
          <p:cNvPr id="78889" name="Line 65"/>
          <p:cNvSpPr>
            <a:spLocks noChangeShapeType="1"/>
          </p:cNvSpPr>
          <p:nvPr/>
        </p:nvSpPr>
        <p:spPr bwMode="auto">
          <a:xfrm flipH="1">
            <a:off x="6484938" y="4686474"/>
            <a:ext cx="50800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90" name="Rectangle 48"/>
          <p:cNvSpPr>
            <a:spLocks noChangeArrowheads="1"/>
          </p:cNvSpPr>
          <p:nvPr/>
        </p:nvSpPr>
        <p:spPr bwMode="auto">
          <a:xfrm>
            <a:off x="6376988" y="4534074"/>
            <a:ext cx="3238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chemeClr val="bg1"/>
                </a:solidFill>
              </a:rPr>
              <a:t>O</a:t>
            </a:r>
            <a:endParaRPr lang="en-US" altLang="en-US" sz="1400" baseline="-25000">
              <a:solidFill>
                <a:schemeClr val="bg1"/>
              </a:solidFill>
            </a:endParaRPr>
          </a:p>
        </p:txBody>
      </p:sp>
      <p:sp>
        <p:nvSpPr>
          <p:cNvPr id="78891" name="Line 65"/>
          <p:cNvSpPr>
            <a:spLocks noChangeShapeType="1"/>
          </p:cNvSpPr>
          <p:nvPr/>
        </p:nvSpPr>
        <p:spPr bwMode="auto">
          <a:xfrm flipH="1">
            <a:off x="6088063" y="5165899"/>
            <a:ext cx="50800" cy="0"/>
          </a:xfrm>
          <a:prstGeom prst="line">
            <a:avLst/>
          </a:prstGeom>
          <a:noFill/>
          <a:ln w="34925">
            <a:solidFill>
              <a:srgbClr val="FF0000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92" name="Rectangle 48"/>
          <p:cNvSpPr>
            <a:spLocks noChangeArrowheads="1"/>
          </p:cNvSpPr>
          <p:nvPr/>
        </p:nvSpPr>
        <p:spPr bwMode="auto">
          <a:xfrm>
            <a:off x="5982648" y="5008737"/>
            <a:ext cx="3159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C</a:t>
            </a:r>
            <a:endParaRPr lang="en-US" altLang="en-US" sz="1400" baseline="-25000" dirty="0">
              <a:solidFill>
                <a:schemeClr val="bg1"/>
              </a:solidFill>
            </a:endParaRPr>
          </a:p>
        </p:txBody>
      </p:sp>
      <p:sp>
        <p:nvSpPr>
          <p:cNvPr id="138" name="Rectangle 63"/>
          <p:cNvSpPr>
            <a:spLocks noChangeArrowheads="1"/>
          </p:cNvSpPr>
          <p:nvPr/>
        </p:nvSpPr>
        <p:spPr bwMode="auto">
          <a:xfrm>
            <a:off x="5095875" y="3420431"/>
            <a:ext cx="3571875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1600" b="0" i="1" dirty="0">
                <a:latin typeface="+mj-lt"/>
              </a:rPr>
              <a:t>                </a:t>
            </a:r>
            <a:r>
              <a:rPr lang="en-US" sz="1050" b="0" i="1" dirty="0">
                <a:latin typeface="+mj-lt"/>
              </a:rPr>
              <a:t> </a:t>
            </a:r>
            <a:r>
              <a:rPr lang="en-US" sz="1600" b="0" i="1" dirty="0">
                <a:latin typeface="+mj-lt"/>
              </a:rPr>
              <a:t> </a:t>
            </a:r>
            <a:r>
              <a:rPr lang="en-US" sz="1600" b="0" dirty="0">
                <a:latin typeface="+mj-lt"/>
              </a:rPr>
              <a:t>2    </a:t>
            </a:r>
            <a:r>
              <a:rPr lang="en-US" sz="1400" b="0" dirty="0">
                <a:latin typeface="+mj-lt"/>
              </a:rPr>
              <a:t> </a:t>
            </a:r>
            <a:r>
              <a:rPr lang="en-US" sz="1600" b="0" dirty="0">
                <a:latin typeface="+mj-lt"/>
              </a:rPr>
              <a:t> 3    </a:t>
            </a:r>
            <a:r>
              <a:rPr lang="en-US" sz="100" b="0" dirty="0">
                <a:latin typeface="+mj-lt"/>
              </a:rPr>
              <a:t> </a:t>
            </a:r>
            <a:r>
              <a:rPr lang="en-US" sz="1600" b="0" dirty="0">
                <a:latin typeface="+mj-lt"/>
              </a:rPr>
              <a:t> </a:t>
            </a:r>
            <a:r>
              <a:rPr lang="en-US" sz="900" b="0" dirty="0">
                <a:latin typeface="+mj-lt"/>
              </a:rPr>
              <a:t> </a:t>
            </a:r>
            <a:r>
              <a:rPr lang="en-US" sz="1600" b="0" dirty="0">
                <a:solidFill>
                  <a:schemeClr val="bg1"/>
                </a:solidFill>
                <a:latin typeface="+mj-lt"/>
              </a:rPr>
              <a:t>4</a:t>
            </a:r>
            <a:r>
              <a:rPr lang="en-US" sz="1600" b="0" dirty="0">
                <a:latin typeface="+mj-lt"/>
              </a:rPr>
              <a:t>  </a:t>
            </a:r>
            <a:r>
              <a:rPr lang="en-US" sz="1600" b="0" i="1" dirty="0">
                <a:latin typeface="+mj-lt"/>
              </a:rPr>
              <a:t>                    I</a:t>
            </a:r>
            <a:endParaRPr lang="en-US" sz="1600" b="0" i="1" baseline="30000" dirty="0">
              <a:latin typeface="Times New Roman" pitchFamily="18" charset="0"/>
            </a:endParaRPr>
          </a:p>
        </p:txBody>
      </p:sp>
      <p:sp>
        <p:nvSpPr>
          <p:cNvPr id="78897" name="Line 55"/>
          <p:cNvSpPr>
            <a:spLocks noChangeShapeType="1"/>
          </p:cNvSpPr>
          <p:nvPr/>
        </p:nvSpPr>
        <p:spPr bwMode="auto">
          <a:xfrm>
            <a:off x="5062538" y="3412494"/>
            <a:ext cx="3495675" cy="0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cxnSp>
        <p:nvCxnSpPr>
          <p:cNvPr id="78898" name="AutoShape 1405"/>
          <p:cNvCxnSpPr>
            <a:cxnSpLocks noChangeShapeType="1"/>
          </p:cNvCxnSpPr>
          <p:nvPr/>
        </p:nvCxnSpPr>
        <p:spPr bwMode="auto">
          <a:xfrm flipH="1">
            <a:off x="4835525" y="878844"/>
            <a:ext cx="0" cy="1884362"/>
          </a:xfrm>
          <a:prstGeom prst="straightConnector1">
            <a:avLst/>
          </a:prstGeom>
          <a:noFill/>
          <a:ln w="4445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8900" name="Rectangle 64"/>
          <p:cNvSpPr>
            <a:spLocks noChangeArrowheads="1"/>
          </p:cNvSpPr>
          <p:nvPr/>
        </p:nvSpPr>
        <p:spPr bwMode="auto">
          <a:xfrm>
            <a:off x="4470400" y="566106"/>
            <a:ext cx="601663" cy="241617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i="1" dirty="0"/>
              <a:t>C</a:t>
            </a: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300" b="0" dirty="0"/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/>
              <a:t>10</a:t>
            </a: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500" b="0" dirty="0"/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/>
              <a:t>8.75</a:t>
            </a: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00" b="0" dirty="0"/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400" b="0" dirty="0"/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600" b="0" dirty="0"/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600" b="0" i="1" dirty="0"/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600" b="0" i="1" dirty="0"/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600" b="0" i="1" dirty="0"/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600" b="0" dirty="0"/>
          </a:p>
        </p:txBody>
      </p:sp>
      <p:sp>
        <p:nvSpPr>
          <p:cNvPr id="53" name="Rectangle 52"/>
          <p:cNvSpPr/>
          <p:nvPr/>
        </p:nvSpPr>
        <p:spPr>
          <a:xfrm>
            <a:off x="0" y="-86925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0" dirty="0" smtClean="0">
                <a:solidFill>
                  <a:srgbClr val="000000"/>
                </a:solidFill>
                <a:latin typeface="+mj-lt"/>
              </a:rPr>
              <a:t>Austrian Macroeconomics</a:t>
            </a:r>
            <a:endParaRPr lang="en-US" sz="900" dirty="0">
              <a:latin typeface="+mj-lt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403639" y="3932927"/>
            <a:ext cx="382546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0" dirty="0" smtClean="0">
                <a:latin typeface="+mj-lt"/>
              </a:rPr>
              <a:t>Suppose the Fed sets interest rates low.</a:t>
            </a:r>
          </a:p>
          <a:p>
            <a:endParaRPr lang="en-US" sz="1800" b="0" dirty="0">
              <a:latin typeface="+mj-lt"/>
            </a:endParaRPr>
          </a:p>
          <a:p>
            <a:r>
              <a:rPr lang="en-US" sz="1800" b="0" dirty="0" smtClean="0">
                <a:latin typeface="+mj-lt"/>
              </a:rPr>
              <a:t>If firms do not respond to lower interest but consumers do, the economy would move to point C.</a:t>
            </a:r>
          </a:p>
          <a:p>
            <a:endParaRPr lang="en-US" sz="1800" b="0" dirty="0">
              <a:latin typeface="+mj-lt"/>
            </a:endParaRPr>
          </a:p>
          <a:p>
            <a:r>
              <a:rPr lang="en-US" sz="1800" b="0" dirty="0" smtClean="0">
                <a:latin typeface="+mj-lt"/>
              </a:rPr>
              <a:t>…. and the Hayekian triangle shifts to the red bars.</a:t>
            </a:r>
          </a:p>
        </p:txBody>
      </p:sp>
      <p:sp>
        <p:nvSpPr>
          <p:cNvPr id="55" name="Rectangle 63"/>
          <p:cNvSpPr>
            <a:spLocks noChangeArrowheads="1"/>
          </p:cNvSpPr>
          <p:nvPr/>
        </p:nvSpPr>
        <p:spPr bwMode="auto">
          <a:xfrm>
            <a:off x="5085437" y="6541493"/>
            <a:ext cx="3571875" cy="338138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1600" b="0" i="1" dirty="0">
                <a:latin typeface="+mj-lt"/>
              </a:rPr>
              <a:t>                </a:t>
            </a:r>
            <a:r>
              <a:rPr lang="en-US" sz="1050" b="0" i="1" dirty="0">
                <a:latin typeface="+mj-lt"/>
              </a:rPr>
              <a:t> </a:t>
            </a:r>
            <a:r>
              <a:rPr lang="en-US" sz="1600" b="0" i="1" dirty="0">
                <a:latin typeface="+mj-lt"/>
              </a:rPr>
              <a:t> </a:t>
            </a:r>
            <a:r>
              <a:rPr lang="en-US" sz="1600" b="0" dirty="0">
                <a:latin typeface="+mj-lt"/>
              </a:rPr>
              <a:t>2    </a:t>
            </a:r>
            <a:r>
              <a:rPr lang="en-US" sz="1400" b="0" dirty="0">
                <a:latin typeface="+mj-lt"/>
              </a:rPr>
              <a:t> </a:t>
            </a:r>
            <a:r>
              <a:rPr lang="en-US" sz="1600" b="0" dirty="0">
                <a:latin typeface="+mj-lt"/>
              </a:rPr>
              <a:t> </a:t>
            </a:r>
            <a:r>
              <a:rPr lang="en-US" sz="1600" b="0" dirty="0" smtClean="0">
                <a:latin typeface="+mj-lt"/>
              </a:rPr>
              <a:t>3    </a:t>
            </a:r>
            <a:r>
              <a:rPr lang="en-US" sz="100" b="0" dirty="0" smtClean="0">
                <a:latin typeface="+mj-lt"/>
              </a:rPr>
              <a:t> </a:t>
            </a:r>
            <a:r>
              <a:rPr lang="en-US" sz="1600" b="0" dirty="0" smtClean="0">
                <a:latin typeface="+mj-lt"/>
              </a:rPr>
              <a:t> </a:t>
            </a:r>
            <a:r>
              <a:rPr lang="en-US" sz="900" b="0" dirty="0" smtClean="0">
                <a:latin typeface="+mj-lt"/>
              </a:rPr>
              <a:t> </a:t>
            </a:r>
            <a:r>
              <a:rPr lang="en-US" sz="1600" b="0" dirty="0" smtClean="0">
                <a:latin typeface="+mj-lt"/>
              </a:rPr>
              <a:t>4  </a:t>
            </a:r>
            <a:r>
              <a:rPr lang="en-US" sz="1600" b="0" i="1" dirty="0" smtClean="0">
                <a:latin typeface="+mj-lt"/>
              </a:rPr>
              <a:t>                    I</a:t>
            </a:r>
            <a:endParaRPr lang="en-US" sz="1600" b="0" i="1" baseline="30000" dirty="0">
              <a:latin typeface="Times New Roman" pitchFamily="18" charset="0"/>
            </a:endParaRPr>
          </a:p>
        </p:txBody>
      </p:sp>
      <p:sp>
        <p:nvSpPr>
          <p:cNvPr id="58" name="Rectangle 63"/>
          <p:cNvSpPr>
            <a:spLocks noChangeArrowheads="1"/>
          </p:cNvSpPr>
          <p:nvPr/>
        </p:nvSpPr>
        <p:spPr bwMode="auto">
          <a:xfrm>
            <a:off x="1682424" y="3066419"/>
            <a:ext cx="24098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1600" dirty="0">
                <a:solidFill>
                  <a:schemeClr val="bg1"/>
                </a:solidFill>
                <a:latin typeface="+mj-lt"/>
              </a:rPr>
              <a:t>1</a:t>
            </a:r>
            <a:r>
              <a:rPr lang="en-US" sz="1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1600" dirty="0">
                <a:solidFill>
                  <a:schemeClr val="bg1"/>
                </a:solidFill>
                <a:latin typeface="+mj-lt"/>
              </a:rPr>
              <a:t>   </a:t>
            </a:r>
            <a:r>
              <a:rPr lang="en-US" sz="14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1600" dirty="0">
                <a:solidFill>
                  <a:schemeClr val="bg1"/>
                </a:solidFill>
                <a:latin typeface="+mj-lt"/>
              </a:rPr>
              <a:t>  </a:t>
            </a:r>
            <a:r>
              <a:rPr lang="en-US" sz="700" dirty="0">
                <a:solidFill>
                  <a:schemeClr val="bg1"/>
                </a:solidFill>
                <a:latin typeface="+mj-lt"/>
              </a:rPr>
              <a:t>                 </a:t>
            </a:r>
            <a:r>
              <a:rPr lang="en-US" sz="3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700" dirty="0">
                <a:solidFill>
                  <a:schemeClr val="bg1"/>
                </a:solidFill>
                <a:latin typeface="+mj-lt"/>
              </a:rPr>
              <a:t>  </a:t>
            </a:r>
            <a:r>
              <a:rPr lang="en-US" sz="1600" dirty="0">
                <a:solidFill>
                  <a:schemeClr val="bg1"/>
                </a:solidFill>
                <a:latin typeface="+mj-lt"/>
              </a:rPr>
              <a:t>2  </a:t>
            </a:r>
            <a:r>
              <a:rPr lang="en-US" sz="8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1600" dirty="0">
                <a:solidFill>
                  <a:schemeClr val="bg1"/>
                </a:solidFill>
                <a:latin typeface="+mj-lt"/>
              </a:rPr>
              <a:t>            3</a:t>
            </a:r>
            <a:endParaRPr lang="en-US" sz="1600" i="1" baseline="30000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6751" y="5014515"/>
            <a:ext cx="342900" cy="295275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2797" y="928766"/>
            <a:ext cx="342900" cy="295275"/>
          </a:xfrm>
          <a:prstGeom prst="rect">
            <a:avLst/>
          </a:prstGeom>
        </p:spPr>
      </p:pic>
      <p:pic>
        <p:nvPicPr>
          <p:cNvPr id="47" name="Picture 46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5996887" y="6583080"/>
            <a:ext cx="274320" cy="274320"/>
          </a:xfrm>
          <a:prstGeom prst="rect">
            <a:avLst/>
          </a:prstGeom>
        </p:spPr>
      </p:pic>
      <p:pic>
        <p:nvPicPr>
          <p:cNvPr id="48" name="Picture 47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6762745" y="6585007"/>
            <a:ext cx="274320" cy="274320"/>
          </a:xfrm>
          <a:prstGeom prst="rect">
            <a:avLst/>
          </a:prstGeom>
        </p:spPr>
      </p:pic>
      <p:pic>
        <p:nvPicPr>
          <p:cNvPr id="49" name="Picture 48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6009908" y="3460119"/>
            <a:ext cx="274320" cy="274320"/>
          </a:xfrm>
          <a:prstGeom prst="rect">
            <a:avLst/>
          </a:prstGeom>
        </p:spPr>
      </p:pic>
      <p:sp>
        <p:nvSpPr>
          <p:cNvPr id="50" name="Line 47"/>
          <p:cNvSpPr>
            <a:spLocks noChangeShapeType="1"/>
          </p:cNvSpPr>
          <p:nvPr/>
        </p:nvSpPr>
        <p:spPr bwMode="auto">
          <a:xfrm>
            <a:off x="5062538" y="388306"/>
            <a:ext cx="3175" cy="3021013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891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78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78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78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78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78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78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4" grpId="0" animBg="1"/>
      <p:bldP spid="78864" grpId="0" animBg="1"/>
      <p:bldP spid="78871" grpId="0" animBg="1"/>
      <p:bldP spid="78872" grpId="0" animBg="1"/>
      <p:bldP spid="78873" grpId="0" animBg="1"/>
      <p:bldP spid="114" grpId="0"/>
      <p:bldP spid="78878" grpId="0" animBg="1"/>
      <p:bldP spid="78885" grpId="0" animBg="1"/>
      <p:bldP spid="78886" grpId="0"/>
      <p:bldP spid="78891" grpId="0" animBg="1"/>
      <p:bldP spid="78892" grpId="0"/>
      <p:bldP spid="5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6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3013" y="456569"/>
            <a:ext cx="2719387" cy="294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852" name="Rectangle 130"/>
          <p:cNvSpPr>
            <a:spLocks noChangeArrowheads="1"/>
          </p:cNvSpPr>
          <p:nvPr/>
        </p:nvSpPr>
        <p:spPr bwMode="auto">
          <a:xfrm>
            <a:off x="1727200" y="2728281"/>
            <a:ext cx="192088" cy="731838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78853" name="Line 55"/>
          <p:cNvSpPr>
            <a:spLocks noChangeShapeType="1"/>
          </p:cNvSpPr>
          <p:nvPr/>
        </p:nvSpPr>
        <p:spPr bwMode="auto">
          <a:xfrm>
            <a:off x="5073650" y="6564487"/>
            <a:ext cx="3495675" cy="0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78855" name="Line 65"/>
          <p:cNvSpPr>
            <a:spLocks noChangeShapeType="1"/>
          </p:cNvSpPr>
          <p:nvPr/>
        </p:nvSpPr>
        <p:spPr bwMode="auto">
          <a:xfrm flipH="1">
            <a:off x="5086350" y="4688062"/>
            <a:ext cx="1398588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56" name="Line 47"/>
          <p:cNvSpPr>
            <a:spLocks noChangeShapeType="1"/>
          </p:cNvSpPr>
          <p:nvPr/>
        </p:nvSpPr>
        <p:spPr bwMode="auto">
          <a:xfrm flipH="1">
            <a:off x="5073650" y="3732387"/>
            <a:ext cx="0" cy="2833687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73" name="Line 62"/>
          <p:cNvSpPr>
            <a:spLocks noChangeAspect="1" noChangeShapeType="1"/>
          </p:cNvSpPr>
          <p:nvPr/>
        </p:nvSpPr>
        <p:spPr bwMode="auto">
          <a:xfrm flipV="1">
            <a:off x="5130800" y="3818112"/>
            <a:ext cx="2092325" cy="2571750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defRPr/>
            </a:pPr>
            <a:endParaRPr lang="en-US" sz="2000">
              <a:ln>
                <a:solidFill>
                  <a:schemeClr val="bg1">
                    <a:lumMod val="75000"/>
                  </a:schemeClr>
                </a:solidFill>
              </a:ln>
              <a:latin typeface="Arial" charset="0"/>
            </a:endParaRPr>
          </a:p>
        </p:txBody>
      </p:sp>
      <p:sp>
        <p:nvSpPr>
          <p:cNvPr id="78858" name="Line 12"/>
          <p:cNvSpPr>
            <a:spLocks noChangeAspect="1" noChangeShapeType="1"/>
          </p:cNvSpPr>
          <p:nvPr/>
        </p:nvSpPr>
        <p:spPr bwMode="auto">
          <a:xfrm>
            <a:off x="5729288" y="3800649"/>
            <a:ext cx="2351087" cy="2625725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59" name="Rectangle 64"/>
          <p:cNvSpPr>
            <a:spLocks noChangeArrowheads="1"/>
          </p:cNvSpPr>
          <p:nvPr/>
        </p:nvSpPr>
        <p:spPr bwMode="auto">
          <a:xfrm>
            <a:off x="4470400" y="3889549"/>
            <a:ext cx="619125" cy="141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i="1"/>
              <a:t>i</a:t>
            </a: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800" b="0"/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600" b="0"/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/>
              <a:t>4</a:t>
            </a: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400" b="0"/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/>
              <a:t>3</a:t>
            </a:r>
          </a:p>
        </p:txBody>
      </p:sp>
      <p:sp>
        <p:nvSpPr>
          <p:cNvPr id="78860" name="Line 65"/>
          <p:cNvSpPr>
            <a:spLocks noChangeShapeType="1"/>
          </p:cNvSpPr>
          <p:nvPr/>
        </p:nvSpPr>
        <p:spPr bwMode="auto">
          <a:xfrm flipH="1">
            <a:off x="3524318" y="1836106"/>
            <a:ext cx="3381375" cy="0"/>
          </a:xfrm>
          <a:prstGeom prst="line">
            <a:avLst/>
          </a:prstGeom>
          <a:noFill/>
          <a:ln w="34925">
            <a:solidFill>
              <a:schemeClr val="accent6">
                <a:lumMod val="60000"/>
                <a:lumOff val="40000"/>
              </a:schemeClr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61" name="Line 65"/>
          <p:cNvSpPr>
            <a:spLocks noChangeShapeType="1"/>
          </p:cNvSpPr>
          <p:nvPr/>
        </p:nvSpPr>
        <p:spPr bwMode="auto">
          <a:xfrm flipH="1">
            <a:off x="3520758" y="1358269"/>
            <a:ext cx="3003550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62" name="Text Box 20"/>
          <p:cNvSpPr txBox="1">
            <a:spLocks noChangeArrowheads="1"/>
          </p:cNvSpPr>
          <p:nvPr/>
        </p:nvSpPr>
        <p:spPr bwMode="auto">
          <a:xfrm rot="2784625">
            <a:off x="7858126" y="6102524"/>
            <a:ext cx="5461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1400"/>
              <a:t>D</a:t>
            </a:r>
            <a:r>
              <a:rPr lang="en-US" altLang="en-US" sz="1400" baseline="-25000"/>
              <a:t>LF</a:t>
            </a:r>
          </a:p>
        </p:txBody>
      </p:sp>
      <p:sp>
        <p:nvSpPr>
          <p:cNvPr id="78863" name="Text Box 20"/>
          <p:cNvSpPr txBox="1">
            <a:spLocks noChangeArrowheads="1"/>
          </p:cNvSpPr>
          <p:nvPr/>
        </p:nvSpPr>
        <p:spPr bwMode="auto">
          <a:xfrm rot="-3034657">
            <a:off x="6971507" y="3804618"/>
            <a:ext cx="54610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1400"/>
              <a:t>S</a:t>
            </a:r>
            <a:r>
              <a:rPr lang="en-US" altLang="en-US" sz="1400" baseline="-25000"/>
              <a:t>LF</a:t>
            </a:r>
          </a:p>
        </p:txBody>
      </p:sp>
      <p:cxnSp>
        <p:nvCxnSpPr>
          <p:cNvPr id="78865" name="AutoShape 1405"/>
          <p:cNvCxnSpPr>
            <a:cxnSpLocks noChangeShapeType="1"/>
          </p:cNvCxnSpPr>
          <p:nvPr/>
        </p:nvCxnSpPr>
        <p:spPr bwMode="auto">
          <a:xfrm>
            <a:off x="957263" y="388306"/>
            <a:ext cx="0" cy="3024188"/>
          </a:xfrm>
          <a:prstGeom prst="straightConnector1">
            <a:avLst/>
          </a:prstGeom>
          <a:noFill/>
          <a:ln w="222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8866" name="Rectangle 94"/>
          <p:cNvSpPr>
            <a:spLocks noChangeArrowheads="1"/>
          </p:cNvSpPr>
          <p:nvPr/>
        </p:nvSpPr>
        <p:spPr bwMode="auto">
          <a:xfrm>
            <a:off x="3392488" y="1340806"/>
            <a:ext cx="192087" cy="206692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78867" name="Rectangle 97"/>
          <p:cNvSpPr>
            <a:spLocks noChangeArrowheads="1"/>
          </p:cNvSpPr>
          <p:nvPr/>
        </p:nvSpPr>
        <p:spPr bwMode="auto">
          <a:xfrm>
            <a:off x="2557463" y="2047244"/>
            <a:ext cx="192087" cy="1371600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00" name="Rectangle 99"/>
          <p:cNvSpPr/>
          <p:nvPr/>
        </p:nvSpPr>
        <p:spPr bwMode="auto">
          <a:xfrm>
            <a:off x="1662113" y="2334581"/>
            <a:ext cx="192087" cy="109696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wrap="none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01" name="Rectangle 100"/>
          <p:cNvSpPr/>
          <p:nvPr/>
        </p:nvSpPr>
        <p:spPr bwMode="auto">
          <a:xfrm>
            <a:off x="2493963" y="2047246"/>
            <a:ext cx="192087" cy="13716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wrap="none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05" name="Rectangle 104"/>
          <p:cNvSpPr/>
          <p:nvPr/>
        </p:nvSpPr>
        <p:spPr bwMode="auto">
          <a:xfrm>
            <a:off x="3319463" y="1836106"/>
            <a:ext cx="192087" cy="16002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wrap="none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78874" name="Rectangle 64"/>
          <p:cNvSpPr>
            <a:spLocks noChangeArrowheads="1"/>
          </p:cNvSpPr>
          <p:nvPr/>
        </p:nvSpPr>
        <p:spPr bwMode="auto">
          <a:xfrm>
            <a:off x="330200" y="834394"/>
            <a:ext cx="6191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i="1" dirty="0"/>
              <a:t>C, I</a:t>
            </a:r>
            <a:r>
              <a:rPr lang="en-US" altLang="en-US" sz="1600" b="0" i="1" baseline="-25000" dirty="0"/>
              <a:t>j</a:t>
            </a:r>
            <a:endParaRPr lang="en-US" altLang="en-US" sz="1600" b="0" baseline="-25000" dirty="0"/>
          </a:p>
        </p:txBody>
      </p:sp>
      <p:sp>
        <p:nvSpPr>
          <p:cNvPr id="114" name="Rectangle 63"/>
          <p:cNvSpPr>
            <a:spLocks noChangeArrowheads="1"/>
          </p:cNvSpPr>
          <p:nvPr/>
        </p:nvSpPr>
        <p:spPr bwMode="auto">
          <a:xfrm>
            <a:off x="1646236" y="3066419"/>
            <a:ext cx="24098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1600" dirty="0">
                <a:solidFill>
                  <a:schemeClr val="bg1"/>
                </a:solidFill>
                <a:latin typeface="+mj-lt"/>
              </a:rPr>
              <a:t>1</a:t>
            </a:r>
            <a:r>
              <a:rPr lang="en-US" sz="1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1600" dirty="0">
                <a:solidFill>
                  <a:schemeClr val="bg1"/>
                </a:solidFill>
                <a:latin typeface="+mj-lt"/>
              </a:rPr>
              <a:t>   </a:t>
            </a:r>
            <a:r>
              <a:rPr lang="en-US" sz="14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1600" dirty="0">
                <a:solidFill>
                  <a:schemeClr val="bg1"/>
                </a:solidFill>
                <a:latin typeface="+mj-lt"/>
              </a:rPr>
              <a:t>  </a:t>
            </a:r>
            <a:r>
              <a:rPr lang="en-US" sz="700" dirty="0">
                <a:solidFill>
                  <a:schemeClr val="bg1"/>
                </a:solidFill>
                <a:latin typeface="+mj-lt"/>
              </a:rPr>
              <a:t>                 </a:t>
            </a:r>
            <a:r>
              <a:rPr lang="en-US" sz="3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700" dirty="0">
                <a:solidFill>
                  <a:schemeClr val="bg1"/>
                </a:solidFill>
                <a:latin typeface="+mj-lt"/>
              </a:rPr>
              <a:t>  </a:t>
            </a:r>
            <a:r>
              <a:rPr lang="en-US" sz="1600" dirty="0">
                <a:solidFill>
                  <a:schemeClr val="bg1"/>
                </a:solidFill>
                <a:latin typeface="+mj-lt"/>
              </a:rPr>
              <a:t>2  </a:t>
            </a:r>
            <a:r>
              <a:rPr lang="en-US" sz="8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1600" dirty="0">
                <a:solidFill>
                  <a:schemeClr val="bg1"/>
                </a:solidFill>
                <a:latin typeface="+mj-lt"/>
              </a:rPr>
              <a:t>            3</a:t>
            </a:r>
            <a:endParaRPr lang="en-US" sz="1600" i="1" baseline="30000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cxnSp>
        <p:nvCxnSpPr>
          <p:cNvPr id="78876" name="AutoShape 1405"/>
          <p:cNvCxnSpPr>
            <a:cxnSpLocks noChangeShapeType="1"/>
          </p:cNvCxnSpPr>
          <p:nvPr/>
        </p:nvCxnSpPr>
        <p:spPr bwMode="auto">
          <a:xfrm>
            <a:off x="822325" y="3468056"/>
            <a:ext cx="7954963" cy="0"/>
          </a:xfrm>
          <a:prstGeom prst="straightConnector1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8877" name="AutoShape 1405"/>
          <p:cNvCxnSpPr>
            <a:cxnSpLocks noChangeShapeType="1"/>
          </p:cNvCxnSpPr>
          <p:nvPr/>
        </p:nvCxnSpPr>
        <p:spPr bwMode="auto">
          <a:xfrm>
            <a:off x="949325" y="3417256"/>
            <a:ext cx="3452813" cy="0"/>
          </a:xfrm>
          <a:prstGeom prst="straightConnector1">
            <a:avLst/>
          </a:prstGeom>
          <a:noFill/>
          <a:ln w="222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8879" name="Line 25"/>
          <p:cNvSpPr>
            <a:spLocks noChangeShapeType="1"/>
          </p:cNvSpPr>
          <p:nvPr/>
        </p:nvSpPr>
        <p:spPr bwMode="auto">
          <a:xfrm>
            <a:off x="6540500" y="1347156"/>
            <a:ext cx="0" cy="521208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" name="Line 65"/>
          <p:cNvSpPr>
            <a:spLocks noChangeShapeType="1"/>
          </p:cNvSpPr>
          <p:nvPr/>
        </p:nvSpPr>
        <p:spPr bwMode="auto">
          <a:xfrm flipH="1">
            <a:off x="6173626" y="5161821"/>
            <a:ext cx="731520" cy="1588"/>
          </a:xfrm>
          <a:prstGeom prst="line">
            <a:avLst/>
          </a:prstGeom>
          <a:noFill/>
          <a:ln w="34925">
            <a:solidFill>
              <a:srgbClr val="FF0000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80" name="Line 25"/>
          <p:cNvSpPr>
            <a:spLocks noChangeShapeType="1"/>
          </p:cNvSpPr>
          <p:nvPr/>
        </p:nvSpPr>
        <p:spPr bwMode="auto">
          <a:xfrm>
            <a:off x="6938963" y="1879092"/>
            <a:ext cx="0" cy="4663440"/>
          </a:xfrm>
          <a:prstGeom prst="line">
            <a:avLst/>
          </a:prstGeom>
          <a:noFill/>
          <a:ln w="34925">
            <a:solidFill>
              <a:schemeClr val="accent6">
                <a:lumMod val="60000"/>
                <a:lumOff val="40000"/>
              </a:schemeClr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81" name="Line 65"/>
          <p:cNvSpPr>
            <a:spLocks noChangeShapeType="1"/>
          </p:cNvSpPr>
          <p:nvPr/>
        </p:nvSpPr>
        <p:spPr bwMode="auto">
          <a:xfrm flipH="1">
            <a:off x="6480175" y="1353506"/>
            <a:ext cx="50800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82" name="Rectangle 48"/>
          <p:cNvSpPr>
            <a:spLocks noChangeArrowheads="1"/>
          </p:cNvSpPr>
          <p:nvPr/>
        </p:nvSpPr>
        <p:spPr bwMode="auto">
          <a:xfrm>
            <a:off x="6364288" y="1199519"/>
            <a:ext cx="3238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chemeClr val="bg1"/>
                </a:solidFill>
              </a:rPr>
              <a:t>O</a:t>
            </a:r>
            <a:endParaRPr lang="en-US" altLang="en-US" sz="1400" baseline="-25000">
              <a:solidFill>
                <a:schemeClr val="bg1"/>
              </a:solidFill>
            </a:endParaRPr>
          </a:p>
        </p:txBody>
      </p:sp>
      <p:sp>
        <p:nvSpPr>
          <p:cNvPr id="78883" name="Line 65"/>
          <p:cNvSpPr>
            <a:spLocks noChangeShapeType="1"/>
          </p:cNvSpPr>
          <p:nvPr/>
        </p:nvSpPr>
        <p:spPr bwMode="auto">
          <a:xfrm flipH="1">
            <a:off x="6877050" y="1826581"/>
            <a:ext cx="50800" cy="0"/>
          </a:xfrm>
          <a:prstGeom prst="line">
            <a:avLst/>
          </a:prstGeom>
          <a:noFill/>
          <a:ln w="34925">
            <a:solidFill>
              <a:schemeClr val="accent6">
                <a:lumMod val="60000"/>
                <a:lumOff val="40000"/>
              </a:schemeClr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84" name="Rectangle 48"/>
          <p:cNvSpPr>
            <a:spLocks noChangeArrowheads="1"/>
          </p:cNvSpPr>
          <p:nvPr/>
        </p:nvSpPr>
        <p:spPr bwMode="auto">
          <a:xfrm>
            <a:off x="6802438" y="1672594"/>
            <a:ext cx="2555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chemeClr val="bg1"/>
                </a:solidFill>
              </a:rPr>
              <a:t>I</a:t>
            </a:r>
            <a:endParaRPr lang="en-US" altLang="en-US" sz="1400" baseline="-25000">
              <a:solidFill>
                <a:schemeClr val="bg1"/>
              </a:solidFill>
            </a:endParaRPr>
          </a:p>
        </p:txBody>
      </p:sp>
      <p:sp>
        <p:nvSpPr>
          <p:cNvPr id="78889" name="Line 65"/>
          <p:cNvSpPr>
            <a:spLocks noChangeShapeType="1"/>
          </p:cNvSpPr>
          <p:nvPr/>
        </p:nvSpPr>
        <p:spPr bwMode="auto">
          <a:xfrm flipH="1">
            <a:off x="6484938" y="4686474"/>
            <a:ext cx="50800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90" name="Rectangle 48"/>
          <p:cNvSpPr>
            <a:spLocks noChangeArrowheads="1"/>
          </p:cNvSpPr>
          <p:nvPr/>
        </p:nvSpPr>
        <p:spPr bwMode="auto">
          <a:xfrm>
            <a:off x="6376988" y="4534074"/>
            <a:ext cx="3238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chemeClr val="bg1"/>
                </a:solidFill>
              </a:rPr>
              <a:t>O</a:t>
            </a:r>
            <a:endParaRPr lang="en-US" altLang="en-US" sz="1400" baseline="-25000">
              <a:solidFill>
                <a:schemeClr val="bg1"/>
              </a:solidFill>
            </a:endParaRPr>
          </a:p>
        </p:txBody>
      </p:sp>
      <p:sp>
        <p:nvSpPr>
          <p:cNvPr id="78893" name="Line 65"/>
          <p:cNvSpPr>
            <a:spLocks noChangeShapeType="1"/>
          </p:cNvSpPr>
          <p:nvPr/>
        </p:nvSpPr>
        <p:spPr bwMode="auto">
          <a:xfrm flipH="1">
            <a:off x="6880225" y="5156374"/>
            <a:ext cx="50800" cy="0"/>
          </a:xfrm>
          <a:prstGeom prst="line">
            <a:avLst/>
          </a:prstGeom>
          <a:noFill/>
          <a:ln w="34925">
            <a:solidFill>
              <a:schemeClr val="accent6">
                <a:lumMod val="60000"/>
                <a:lumOff val="40000"/>
              </a:schemeClr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94" name="Rectangle 48"/>
          <p:cNvSpPr>
            <a:spLocks noChangeArrowheads="1"/>
          </p:cNvSpPr>
          <p:nvPr/>
        </p:nvSpPr>
        <p:spPr bwMode="auto">
          <a:xfrm>
            <a:off x="6808788" y="5002387"/>
            <a:ext cx="254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chemeClr val="bg1"/>
                </a:solidFill>
              </a:rPr>
              <a:t>I</a:t>
            </a:r>
            <a:endParaRPr lang="en-US" altLang="en-US" sz="1400" baseline="-25000">
              <a:solidFill>
                <a:schemeClr val="bg1"/>
              </a:solidFill>
            </a:endParaRPr>
          </a:p>
        </p:txBody>
      </p:sp>
      <p:sp>
        <p:nvSpPr>
          <p:cNvPr id="138" name="Rectangle 63"/>
          <p:cNvSpPr>
            <a:spLocks noChangeArrowheads="1"/>
          </p:cNvSpPr>
          <p:nvPr/>
        </p:nvSpPr>
        <p:spPr bwMode="auto">
          <a:xfrm>
            <a:off x="5095875" y="3420431"/>
            <a:ext cx="3571875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1600" b="0" i="1" dirty="0">
                <a:latin typeface="+mj-lt"/>
              </a:rPr>
              <a:t>                </a:t>
            </a:r>
            <a:r>
              <a:rPr lang="en-US" sz="1050" b="0" i="1" dirty="0">
                <a:latin typeface="+mj-lt"/>
              </a:rPr>
              <a:t> </a:t>
            </a:r>
            <a:r>
              <a:rPr lang="en-US" sz="1600" b="0" i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1600" b="0" dirty="0">
                <a:solidFill>
                  <a:schemeClr val="bg1"/>
                </a:solidFill>
                <a:latin typeface="+mj-lt"/>
              </a:rPr>
              <a:t>2    </a:t>
            </a:r>
            <a:r>
              <a:rPr lang="en-US" sz="1400" b="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1600" b="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1600" b="0" dirty="0">
                <a:latin typeface="+mj-lt"/>
              </a:rPr>
              <a:t>3    </a:t>
            </a:r>
            <a:r>
              <a:rPr lang="en-US" sz="100" b="0" dirty="0">
                <a:latin typeface="+mj-lt"/>
              </a:rPr>
              <a:t> </a:t>
            </a:r>
            <a:r>
              <a:rPr lang="en-US" sz="1600" b="0" dirty="0">
                <a:latin typeface="+mj-lt"/>
              </a:rPr>
              <a:t> </a:t>
            </a:r>
            <a:r>
              <a:rPr lang="en-US" sz="700" b="0" dirty="0" smtClean="0">
                <a:latin typeface="+mj-lt"/>
              </a:rPr>
              <a:t> </a:t>
            </a:r>
            <a:r>
              <a:rPr lang="en-US" sz="900" b="0" dirty="0" smtClean="0">
                <a:latin typeface="+mj-lt"/>
              </a:rPr>
              <a:t> </a:t>
            </a:r>
            <a:r>
              <a:rPr lang="en-US" sz="1600" b="0" dirty="0">
                <a:latin typeface="+mj-lt"/>
              </a:rPr>
              <a:t>4  </a:t>
            </a:r>
            <a:r>
              <a:rPr lang="en-US" sz="1600" b="0" i="1" dirty="0">
                <a:latin typeface="+mj-lt"/>
              </a:rPr>
              <a:t>                    I</a:t>
            </a:r>
            <a:endParaRPr lang="en-US" sz="1600" b="0" i="1" baseline="30000" dirty="0">
              <a:latin typeface="Times New Roman" pitchFamily="18" charset="0"/>
            </a:endParaRPr>
          </a:p>
        </p:txBody>
      </p:sp>
      <p:sp>
        <p:nvSpPr>
          <p:cNvPr id="78897" name="Line 55"/>
          <p:cNvSpPr>
            <a:spLocks noChangeShapeType="1"/>
          </p:cNvSpPr>
          <p:nvPr/>
        </p:nvSpPr>
        <p:spPr bwMode="auto">
          <a:xfrm>
            <a:off x="5062538" y="3412494"/>
            <a:ext cx="3495675" cy="0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cxnSp>
        <p:nvCxnSpPr>
          <p:cNvPr id="78898" name="AutoShape 1405"/>
          <p:cNvCxnSpPr>
            <a:cxnSpLocks noChangeShapeType="1"/>
          </p:cNvCxnSpPr>
          <p:nvPr/>
        </p:nvCxnSpPr>
        <p:spPr bwMode="auto">
          <a:xfrm flipH="1">
            <a:off x="4835525" y="878844"/>
            <a:ext cx="0" cy="1884362"/>
          </a:xfrm>
          <a:prstGeom prst="straightConnector1">
            <a:avLst/>
          </a:prstGeom>
          <a:noFill/>
          <a:ln w="4445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8900" name="Rectangle 64"/>
          <p:cNvSpPr>
            <a:spLocks noChangeArrowheads="1"/>
          </p:cNvSpPr>
          <p:nvPr/>
        </p:nvSpPr>
        <p:spPr bwMode="auto">
          <a:xfrm>
            <a:off x="4470400" y="566106"/>
            <a:ext cx="601663" cy="241617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i="1" dirty="0"/>
              <a:t>C</a:t>
            </a: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300" b="0" dirty="0"/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>
                <a:solidFill>
                  <a:schemeClr val="bg1"/>
                </a:solidFill>
              </a:rPr>
              <a:t>10</a:t>
            </a: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500" b="0" dirty="0"/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/>
              <a:t>8.75</a:t>
            </a: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00" b="0" dirty="0"/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400" b="0" dirty="0"/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/>
              <a:t>7</a:t>
            </a: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600" b="0" i="1" dirty="0"/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600" b="0" i="1" dirty="0"/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600" b="0" i="1" dirty="0"/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600" b="0" dirty="0"/>
          </a:p>
        </p:txBody>
      </p:sp>
      <p:sp>
        <p:nvSpPr>
          <p:cNvPr id="53" name="Rectangle 52"/>
          <p:cNvSpPr/>
          <p:nvPr/>
        </p:nvSpPr>
        <p:spPr>
          <a:xfrm>
            <a:off x="0" y="-86925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0" dirty="0" smtClean="0">
                <a:solidFill>
                  <a:srgbClr val="000000"/>
                </a:solidFill>
                <a:latin typeface="+mj-lt"/>
              </a:rPr>
              <a:t>Austrian Macroeconomics</a:t>
            </a:r>
            <a:endParaRPr lang="en-US" sz="900" dirty="0">
              <a:latin typeface="+mj-lt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403639" y="3932927"/>
            <a:ext cx="382546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0" dirty="0" smtClean="0">
                <a:latin typeface="+mj-lt"/>
              </a:rPr>
              <a:t>Suppose the Fed sets interest rates low.</a:t>
            </a:r>
          </a:p>
          <a:p>
            <a:endParaRPr lang="en-US" sz="1800" b="0" dirty="0">
              <a:latin typeface="+mj-lt"/>
            </a:endParaRPr>
          </a:p>
          <a:p>
            <a:r>
              <a:rPr lang="en-US" sz="1800" b="0" dirty="0">
                <a:latin typeface="+mj-lt"/>
              </a:rPr>
              <a:t>If </a:t>
            </a:r>
            <a:r>
              <a:rPr lang="en-US" sz="1800" b="0" dirty="0" smtClean="0">
                <a:latin typeface="+mj-lt"/>
              </a:rPr>
              <a:t>consumers do </a:t>
            </a:r>
            <a:r>
              <a:rPr lang="en-US" sz="1800" b="0" dirty="0">
                <a:latin typeface="+mj-lt"/>
              </a:rPr>
              <a:t>not respond to lower interest but </a:t>
            </a:r>
            <a:r>
              <a:rPr lang="en-US" sz="1800" b="0" dirty="0" smtClean="0">
                <a:latin typeface="+mj-lt"/>
              </a:rPr>
              <a:t>firms do</a:t>
            </a:r>
            <a:r>
              <a:rPr lang="en-US" sz="1800" b="0" dirty="0">
                <a:latin typeface="+mj-lt"/>
              </a:rPr>
              <a:t>, the economy would move to </a:t>
            </a:r>
            <a:r>
              <a:rPr lang="en-US" sz="1800" b="0" dirty="0" smtClean="0">
                <a:latin typeface="+mj-lt"/>
              </a:rPr>
              <a:t>point I.</a:t>
            </a:r>
            <a:endParaRPr lang="en-US" sz="1800" b="0" dirty="0">
              <a:latin typeface="+mj-lt"/>
            </a:endParaRPr>
          </a:p>
          <a:p>
            <a:endParaRPr lang="en-US" sz="1800" b="0" dirty="0">
              <a:latin typeface="+mj-lt"/>
            </a:endParaRPr>
          </a:p>
          <a:p>
            <a:r>
              <a:rPr lang="en-US" sz="1800" b="0" dirty="0">
                <a:latin typeface="+mj-lt"/>
              </a:rPr>
              <a:t>…. and the Hayekian triangle shifts to the </a:t>
            </a:r>
            <a:r>
              <a:rPr lang="en-US" sz="1800" b="0" dirty="0" smtClean="0">
                <a:latin typeface="+mj-lt"/>
              </a:rPr>
              <a:t>blue bars.</a:t>
            </a:r>
            <a:endParaRPr lang="en-US" sz="1800" b="0" dirty="0">
              <a:latin typeface="+mj-lt"/>
            </a:endParaRPr>
          </a:p>
        </p:txBody>
      </p:sp>
      <p:sp>
        <p:nvSpPr>
          <p:cNvPr id="58" name="Rectangle 63"/>
          <p:cNvSpPr>
            <a:spLocks noChangeArrowheads="1"/>
          </p:cNvSpPr>
          <p:nvPr/>
        </p:nvSpPr>
        <p:spPr bwMode="auto">
          <a:xfrm>
            <a:off x="5085437" y="6541493"/>
            <a:ext cx="3571875" cy="338138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1600" b="0" i="1" dirty="0">
                <a:latin typeface="+mj-lt"/>
              </a:rPr>
              <a:t>                </a:t>
            </a:r>
            <a:r>
              <a:rPr lang="en-US" sz="1050" b="0" i="1" dirty="0">
                <a:latin typeface="+mj-lt"/>
              </a:rPr>
              <a:t> </a:t>
            </a:r>
            <a:r>
              <a:rPr lang="en-US" sz="1600" b="0" i="1" dirty="0">
                <a:latin typeface="+mj-lt"/>
              </a:rPr>
              <a:t> </a:t>
            </a:r>
            <a:r>
              <a:rPr lang="en-US" sz="1600" b="0" dirty="0">
                <a:solidFill>
                  <a:schemeClr val="bg1"/>
                </a:solidFill>
                <a:latin typeface="+mj-lt"/>
              </a:rPr>
              <a:t>2    </a:t>
            </a:r>
            <a:r>
              <a:rPr lang="en-US" sz="1400" b="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1600" b="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1600" b="0" dirty="0" smtClean="0">
                <a:latin typeface="+mj-lt"/>
              </a:rPr>
              <a:t>3    </a:t>
            </a:r>
            <a:r>
              <a:rPr lang="en-US" sz="100" b="0" dirty="0" smtClean="0">
                <a:latin typeface="+mj-lt"/>
              </a:rPr>
              <a:t> </a:t>
            </a:r>
            <a:r>
              <a:rPr lang="en-US" sz="1600" b="0" dirty="0" smtClean="0">
                <a:latin typeface="+mj-lt"/>
              </a:rPr>
              <a:t> </a:t>
            </a:r>
            <a:r>
              <a:rPr lang="en-US" sz="900" b="0" dirty="0" smtClean="0">
                <a:latin typeface="+mj-lt"/>
              </a:rPr>
              <a:t> </a:t>
            </a:r>
            <a:r>
              <a:rPr lang="en-US" sz="1600" b="0" dirty="0" smtClean="0">
                <a:latin typeface="+mj-lt"/>
              </a:rPr>
              <a:t>4  </a:t>
            </a:r>
            <a:r>
              <a:rPr lang="en-US" sz="1600" b="0" i="1" dirty="0" smtClean="0">
                <a:latin typeface="+mj-lt"/>
              </a:rPr>
              <a:t>                    I</a:t>
            </a:r>
            <a:endParaRPr lang="en-US" sz="1600" b="0" i="1" baseline="30000" dirty="0">
              <a:latin typeface="Times New Roman" pitchFamily="18" charset="0"/>
            </a:endParaRPr>
          </a:p>
        </p:txBody>
      </p:sp>
      <p:sp>
        <p:nvSpPr>
          <p:cNvPr id="49" name="Line 65"/>
          <p:cNvSpPr>
            <a:spLocks noChangeShapeType="1"/>
          </p:cNvSpPr>
          <p:nvPr/>
        </p:nvSpPr>
        <p:spPr bwMode="auto">
          <a:xfrm flipH="1">
            <a:off x="5095875" y="5162724"/>
            <a:ext cx="1005840" cy="1588"/>
          </a:xfrm>
          <a:prstGeom prst="line">
            <a:avLst/>
          </a:prstGeom>
          <a:noFill/>
          <a:ln w="34925">
            <a:solidFill>
              <a:srgbClr val="FF0000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" name="Line 65"/>
          <p:cNvSpPr>
            <a:spLocks noChangeShapeType="1"/>
          </p:cNvSpPr>
          <p:nvPr/>
        </p:nvSpPr>
        <p:spPr bwMode="auto">
          <a:xfrm flipH="1">
            <a:off x="6088063" y="5165899"/>
            <a:ext cx="50800" cy="0"/>
          </a:xfrm>
          <a:prstGeom prst="line">
            <a:avLst/>
          </a:prstGeom>
          <a:noFill/>
          <a:ln w="34925">
            <a:solidFill>
              <a:srgbClr val="FF0000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" name="Rectangle 48"/>
          <p:cNvSpPr>
            <a:spLocks noChangeArrowheads="1"/>
          </p:cNvSpPr>
          <p:nvPr/>
        </p:nvSpPr>
        <p:spPr bwMode="auto">
          <a:xfrm>
            <a:off x="5982648" y="5008737"/>
            <a:ext cx="3159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C</a:t>
            </a:r>
            <a:endParaRPr lang="en-US" altLang="en-US" sz="1400" baseline="-25000" dirty="0">
              <a:solidFill>
                <a:schemeClr val="bg1"/>
              </a:solidFill>
            </a:endParaRPr>
          </a:p>
        </p:txBody>
      </p:sp>
      <p:pic>
        <p:nvPicPr>
          <p:cNvPr id="57" name="Picture 5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4388" y="6590836"/>
            <a:ext cx="342900" cy="261050"/>
          </a:xfrm>
          <a:prstGeom prst="rect">
            <a:avLst/>
          </a:prstGeom>
        </p:spPr>
      </p:pic>
      <p:pic>
        <p:nvPicPr>
          <p:cNvPr id="59" name="Picture 5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9575" y="3433601"/>
            <a:ext cx="342900" cy="261050"/>
          </a:xfrm>
          <a:prstGeom prst="rect">
            <a:avLst/>
          </a:prstGeom>
        </p:spPr>
      </p:pic>
      <p:sp>
        <p:nvSpPr>
          <p:cNvPr id="60" name="Line 47"/>
          <p:cNvSpPr>
            <a:spLocks noChangeShapeType="1"/>
          </p:cNvSpPr>
          <p:nvPr/>
        </p:nvSpPr>
        <p:spPr bwMode="auto">
          <a:xfrm>
            <a:off x="5062538" y="388306"/>
            <a:ext cx="3175" cy="3021013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pic>
        <p:nvPicPr>
          <p:cNvPr id="61" name="Picture 6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6124" y="1709076"/>
            <a:ext cx="342900" cy="26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719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8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78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60" grpId="0" animBg="1"/>
      <p:bldP spid="100" grpId="0" animBg="1"/>
      <p:bldP spid="101" grpId="0" animBg="1"/>
      <p:bldP spid="105" grpId="0" animBg="1"/>
      <p:bldP spid="62" grpId="0" animBg="1"/>
      <p:bldP spid="78880" grpId="0" animBg="1"/>
      <p:bldP spid="78883" grpId="0" animBg="1"/>
      <p:bldP spid="78884" grpId="0"/>
      <p:bldP spid="78893" grpId="0" animBg="1"/>
      <p:bldP spid="7889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6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3013" y="456569"/>
            <a:ext cx="2719387" cy="294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852" name="Rectangle 130"/>
          <p:cNvSpPr>
            <a:spLocks noChangeArrowheads="1"/>
          </p:cNvSpPr>
          <p:nvPr/>
        </p:nvSpPr>
        <p:spPr bwMode="auto">
          <a:xfrm>
            <a:off x="1727200" y="2728281"/>
            <a:ext cx="192088" cy="731838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78853" name="Line 55"/>
          <p:cNvSpPr>
            <a:spLocks noChangeShapeType="1"/>
          </p:cNvSpPr>
          <p:nvPr/>
        </p:nvSpPr>
        <p:spPr bwMode="auto">
          <a:xfrm>
            <a:off x="5073650" y="6564487"/>
            <a:ext cx="3495675" cy="0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78855" name="Line 65"/>
          <p:cNvSpPr>
            <a:spLocks noChangeShapeType="1"/>
          </p:cNvSpPr>
          <p:nvPr/>
        </p:nvSpPr>
        <p:spPr bwMode="auto">
          <a:xfrm flipH="1">
            <a:off x="5086350" y="4688062"/>
            <a:ext cx="1398588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56" name="Line 47"/>
          <p:cNvSpPr>
            <a:spLocks noChangeShapeType="1"/>
          </p:cNvSpPr>
          <p:nvPr/>
        </p:nvSpPr>
        <p:spPr bwMode="auto">
          <a:xfrm flipH="1">
            <a:off x="5073650" y="3732387"/>
            <a:ext cx="0" cy="2833687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73" name="Line 62"/>
          <p:cNvSpPr>
            <a:spLocks noChangeAspect="1" noChangeShapeType="1"/>
          </p:cNvSpPr>
          <p:nvPr/>
        </p:nvSpPr>
        <p:spPr bwMode="auto">
          <a:xfrm flipV="1">
            <a:off x="5130800" y="3818112"/>
            <a:ext cx="2092325" cy="2571750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defRPr/>
            </a:pPr>
            <a:endParaRPr lang="en-US" sz="2000">
              <a:ln>
                <a:solidFill>
                  <a:schemeClr val="bg1">
                    <a:lumMod val="75000"/>
                  </a:schemeClr>
                </a:solidFill>
              </a:ln>
              <a:latin typeface="Arial" charset="0"/>
            </a:endParaRPr>
          </a:p>
        </p:txBody>
      </p:sp>
      <p:sp>
        <p:nvSpPr>
          <p:cNvPr id="78858" name="Line 12"/>
          <p:cNvSpPr>
            <a:spLocks noChangeAspect="1" noChangeShapeType="1"/>
          </p:cNvSpPr>
          <p:nvPr/>
        </p:nvSpPr>
        <p:spPr bwMode="auto">
          <a:xfrm>
            <a:off x="5729288" y="3800649"/>
            <a:ext cx="2351087" cy="2625725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59" name="Rectangle 64"/>
          <p:cNvSpPr>
            <a:spLocks noChangeArrowheads="1"/>
          </p:cNvSpPr>
          <p:nvPr/>
        </p:nvSpPr>
        <p:spPr bwMode="auto">
          <a:xfrm>
            <a:off x="4470400" y="3889549"/>
            <a:ext cx="619125" cy="141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i="1"/>
              <a:t>i</a:t>
            </a: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800" b="0"/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600" b="0"/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/>
              <a:t>4</a:t>
            </a: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400" b="0"/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/>
              <a:t>3</a:t>
            </a:r>
          </a:p>
        </p:txBody>
      </p:sp>
      <p:sp>
        <p:nvSpPr>
          <p:cNvPr id="78862" name="Text Box 20"/>
          <p:cNvSpPr txBox="1">
            <a:spLocks noChangeArrowheads="1"/>
          </p:cNvSpPr>
          <p:nvPr/>
        </p:nvSpPr>
        <p:spPr bwMode="auto">
          <a:xfrm rot="2784625">
            <a:off x="7858126" y="6102524"/>
            <a:ext cx="5461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1400"/>
              <a:t>D</a:t>
            </a:r>
            <a:r>
              <a:rPr lang="en-US" altLang="en-US" sz="1400" baseline="-25000"/>
              <a:t>LF</a:t>
            </a:r>
          </a:p>
        </p:txBody>
      </p:sp>
      <p:sp>
        <p:nvSpPr>
          <p:cNvPr id="78863" name="Text Box 20"/>
          <p:cNvSpPr txBox="1">
            <a:spLocks noChangeArrowheads="1"/>
          </p:cNvSpPr>
          <p:nvPr/>
        </p:nvSpPr>
        <p:spPr bwMode="auto">
          <a:xfrm rot="-3034657">
            <a:off x="6971507" y="3804618"/>
            <a:ext cx="54610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1400"/>
              <a:t>S</a:t>
            </a:r>
            <a:r>
              <a:rPr lang="en-US" altLang="en-US" sz="1400" baseline="-25000"/>
              <a:t>LF</a:t>
            </a:r>
          </a:p>
        </p:txBody>
      </p:sp>
      <p:cxnSp>
        <p:nvCxnSpPr>
          <p:cNvPr id="78865" name="AutoShape 1405"/>
          <p:cNvCxnSpPr>
            <a:cxnSpLocks noChangeShapeType="1"/>
          </p:cNvCxnSpPr>
          <p:nvPr/>
        </p:nvCxnSpPr>
        <p:spPr bwMode="auto">
          <a:xfrm>
            <a:off x="957263" y="388306"/>
            <a:ext cx="0" cy="3024188"/>
          </a:xfrm>
          <a:prstGeom prst="straightConnector1">
            <a:avLst/>
          </a:prstGeom>
          <a:noFill/>
          <a:ln w="222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8866" name="Rectangle 94"/>
          <p:cNvSpPr>
            <a:spLocks noChangeArrowheads="1"/>
          </p:cNvSpPr>
          <p:nvPr/>
        </p:nvSpPr>
        <p:spPr bwMode="auto">
          <a:xfrm>
            <a:off x="3392488" y="1340806"/>
            <a:ext cx="192087" cy="206692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78867" name="Rectangle 97"/>
          <p:cNvSpPr>
            <a:spLocks noChangeArrowheads="1"/>
          </p:cNvSpPr>
          <p:nvPr/>
        </p:nvSpPr>
        <p:spPr bwMode="auto">
          <a:xfrm>
            <a:off x="2557463" y="2047244"/>
            <a:ext cx="192087" cy="1371600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00" name="Rectangle 99"/>
          <p:cNvSpPr/>
          <p:nvPr/>
        </p:nvSpPr>
        <p:spPr bwMode="auto">
          <a:xfrm>
            <a:off x="1662113" y="2334581"/>
            <a:ext cx="192087" cy="109696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wrap="none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78874" name="Rectangle 64"/>
          <p:cNvSpPr>
            <a:spLocks noChangeArrowheads="1"/>
          </p:cNvSpPr>
          <p:nvPr/>
        </p:nvSpPr>
        <p:spPr bwMode="auto">
          <a:xfrm>
            <a:off x="330200" y="834394"/>
            <a:ext cx="6191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i="1" dirty="0"/>
              <a:t>C, I</a:t>
            </a:r>
            <a:r>
              <a:rPr lang="en-US" altLang="en-US" sz="1600" b="0" i="1" baseline="-25000" dirty="0"/>
              <a:t>j</a:t>
            </a:r>
            <a:endParaRPr lang="en-US" altLang="en-US" sz="1600" b="0" baseline="-25000" dirty="0"/>
          </a:p>
        </p:txBody>
      </p:sp>
      <p:cxnSp>
        <p:nvCxnSpPr>
          <p:cNvPr id="78876" name="AutoShape 1405"/>
          <p:cNvCxnSpPr>
            <a:cxnSpLocks noChangeShapeType="1"/>
          </p:cNvCxnSpPr>
          <p:nvPr/>
        </p:nvCxnSpPr>
        <p:spPr bwMode="auto">
          <a:xfrm>
            <a:off x="822325" y="3468056"/>
            <a:ext cx="7954963" cy="0"/>
          </a:xfrm>
          <a:prstGeom prst="straightConnector1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8877" name="AutoShape 1405"/>
          <p:cNvCxnSpPr>
            <a:cxnSpLocks noChangeShapeType="1"/>
          </p:cNvCxnSpPr>
          <p:nvPr/>
        </p:nvCxnSpPr>
        <p:spPr bwMode="auto">
          <a:xfrm>
            <a:off x="949325" y="3417256"/>
            <a:ext cx="3452813" cy="0"/>
          </a:xfrm>
          <a:prstGeom prst="straightConnector1">
            <a:avLst/>
          </a:prstGeom>
          <a:noFill/>
          <a:ln w="222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8879" name="Line 25"/>
          <p:cNvSpPr>
            <a:spLocks noChangeShapeType="1"/>
          </p:cNvSpPr>
          <p:nvPr/>
        </p:nvSpPr>
        <p:spPr bwMode="auto">
          <a:xfrm>
            <a:off x="6130290" y="5186516"/>
            <a:ext cx="0" cy="1371600"/>
          </a:xfrm>
          <a:prstGeom prst="line">
            <a:avLst/>
          </a:prstGeom>
          <a:noFill/>
          <a:ln w="34925">
            <a:solidFill>
              <a:srgbClr val="FF0000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80" name="Line 25"/>
          <p:cNvSpPr>
            <a:spLocks noChangeShapeType="1"/>
          </p:cNvSpPr>
          <p:nvPr/>
        </p:nvSpPr>
        <p:spPr bwMode="auto">
          <a:xfrm>
            <a:off x="6938963" y="1056132"/>
            <a:ext cx="0" cy="731520"/>
          </a:xfrm>
          <a:prstGeom prst="line">
            <a:avLst/>
          </a:prstGeom>
          <a:noFill/>
          <a:ln w="34925">
            <a:solidFill>
              <a:schemeClr val="accent6">
                <a:lumMod val="60000"/>
                <a:lumOff val="40000"/>
              </a:schemeClr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" name="Line 25"/>
          <p:cNvSpPr>
            <a:spLocks noChangeShapeType="1"/>
          </p:cNvSpPr>
          <p:nvPr/>
        </p:nvSpPr>
        <p:spPr bwMode="auto">
          <a:xfrm>
            <a:off x="6938963" y="1879092"/>
            <a:ext cx="0" cy="4663440"/>
          </a:xfrm>
          <a:prstGeom prst="line">
            <a:avLst/>
          </a:prstGeom>
          <a:noFill/>
          <a:ln w="34925">
            <a:solidFill>
              <a:schemeClr val="accent6">
                <a:lumMod val="60000"/>
                <a:lumOff val="40000"/>
              </a:schemeClr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7" name="Line 62"/>
          <p:cNvSpPr>
            <a:spLocks noChangeAspect="1" noChangeShapeType="1"/>
          </p:cNvSpPr>
          <p:nvPr/>
        </p:nvSpPr>
        <p:spPr bwMode="auto">
          <a:xfrm flipV="1">
            <a:off x="5863768" y="3883428"/>
            <a:ext cx="2092325" cy="2571750"/>
          </a:xfrm>
          <a:prstGeom prst="line">
            <a:avLst/>
          </a:prstGeom>
          <a:noFill/>
          <a:ln w="44450">
            <a:solidFill>
              <a:schemeClr val="accent6">
                <a:lumMod val="60000"/>
                <a:lumOff val="40000"/>
              </a:schemeClr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defRPr/>
            </a:pPr>
            <a:endParaRPr lang="en-US" sz="2000">
              <a:ln>
                <a:solidFill>
                  <a:schemeClr val="bg1">
                    <a:lumMod val="75000"/>
                  </a:schemeClr>
                </a:solidFill>
              </a:ln>
              <a:latin typeface="Arial" charset="0"/>
            </a:endParaRPr>
          </a:p>
        </p:txBody>
      </p:sp>
      <p:sp>
        <p:nvSpPr>
          <p:cNvPr id="66" name="Line 65"/>
          <p:cNvSpPr>
            <a:spLocks noChangeShapeType="1"/>
          </p:cNvSpPr>
          <p:nvPr/>
        </p:nvSpPr>
        <p:spPr bwMode="auto">
          <a:xfrm flipH="1">
            <a:off x="6173626" y="5161821"/>
            <a:ext cx="731520" cy="1588"/>
          </a:xfrm>
          <a:prstGeom prst="line">
            <a:avLst/>
          </a:prstGeom>
          <a:noFill/>
          <a:ln w="34925">
            <a:solidFill>
              <a:srgbClr val="FF0000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89" name="Line 65"/>
          <p:cNvSpPr>
            <a:spLocks noChangeShapeType="1"/>
          </p:cNvSpPr>
          <p:nvPr/>
        </p:nvSpPr>
        <p:spPr bwMode="auto">
          <a:xfrm flipH="1">
            <a:off x="6484938" y="4686474"/>
            <a:ext cx="50800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90" name="Rectangle 48"/>
          <p:cNvSpPr>
            <a:spLocks noChangeArrowheads="1"/>
          </p:cNvSpPr>
          <p:nvPr/>
        </p:nvSpPr>
        <p:spPr bwMode="auto">
          <a:xfrm>
            <a:off x="6376988" y="4534074"/>
            <a:ext cx="3238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chemeClr val="bg1"/>
                </a:solidFill>
              </a:rPr>
              <a:t>O</a:t>
            </a:r>
            <a:endParaRPr lang="en-US" altLang="en-US" sz="1400" baseline="-25000">
              <a:solidFill>
                <a:schemeClr val="bg1"/>
              </a:solidFill>
            </a:endParaRPr>
          </a:p>
        </p:txBody>
      </p:sp>
      <p:sp>
        <p:nvSpPr>
          <p:cNvPr id="78893" name="Line 65"/>
          <p:cNvSpPr>
            <a:spLocks noChangeShapeType="1"/>
          </p:cNvSpPr>
          <p:nvPr/>
        </p:nvSpPr>
        <p:spPr bwMode="auto">
          <a:xfrm flipH="1">
            <a:off x="6880225" y="5156374"/>
            <a:ext cx="50800" cy="0"/>
          </a:xfrm>
          <a:prstGeom prst="line">
            <a:avLst/>
          </a:prstGeom>
          <a:noFill/>
          <a:ln w="34925">
            <a:solidFill>
              <a:schemeClr val="accent6">
                <a:lumMod val="60000"/>
                <a:lumOff val="40000"/>
              </a:schemeClr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94" name="Rectangle 48"/>
          <p:cNvSpPr>
            <a:spLocks noChangeArrowheads="1"/>
          </p:cNvSpPr>
          <p:nvPr/>
        </p:nvSpPr>
        <p:spPr bwMode="auto">
          <a:xfrm>
            <a:off x="6808788" y="5002387"/>
            <a:ext cx="254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chemeClr val="bg1"/>
                </a:solidFill>
              </a:rPr>
              <a:t>I</a:t>
            </a:r>
            <a:endParaRPr lang="en-US" altLang="en-US" sz="1400" baseline="-25000">
              <a:solidFill>
                <a:schemeClr val="bg1"/>
              </a:solidFill>
            </a:endParaRPr>
          </a:p>
        </p:txBody>
      </p:sp>
      <p:sp>
        <p:nvSpPr>
          <p:cNvPr id="138" name="Rectangle 63"/>
          <p:cNvSpPr>
            <a:spLocks noChangeArrowheads="1"/>
          </p:cNvSpPr>
          <p:nvPr/>
        </p:nvSpPr>
        <p:spPr bwMode="auto">
          <a:xfrm>
            <a:off x="5095875" y="3420431"/>
            <a:ext cx="3571875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1600" b="0" i="1" dirty="0">
                <a:latin typeface="+mj-lt"/>
              </a:rPr>
              <a:t>                </a:t>
            </a:r>
            <a:r>
              <a:rPr lang="en-US" sz="1050" b="0" i="1" dirty="0">
                <a:latin typeface="+mj-lt"/>
              </a:rPr>
              <a:t> </a:t>
            </a:r>
            <a:r>
              <a:rPr lang="en-US" sz="1600" b="0" i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1600" b="0" dirty="0">
                <a:solidFill>
                  <a:schemeClr val="bg1"/>
                </a:solidFill>
                <a:latin typeface="+mj-lt"/>
              </a:rPr>
              <a:t>2    </a:t>
            </a:r>
            <a:r>
              <a:rPr lang="en-US" sz="1400" b="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1600" b="0" dirty="0">
                <a:solidFill>
                  <a:schemeClr val="bg1"/>
                </a:solidFill>
                <a:latin typeface="+mj-lt"/>
              </a:rPr>
              <a:t> 3</a:t>
            </a:r>
            <a:r>
              <a:rPr lang="en-US" sz="1600" b="0" dirty="0">
                <a:latin typeface="+mj-lt"/>
              </a:rPr>
              <a:t>    </a:t>
            </a:r>
            <a:r>
              <a:rPr lang="en-US" sz="100" b="0" dirty="0">
                <a:latin typeface="+mj-lt"/>
              </a:rPr>
              <a:t> </a:t>
            </a:r>
            <a:r>
              <a:rPr lang="en-US" sz="1600" b="0" dirty="0">
                <a:latin typeface="+mj-lt"/>
              </a:rPr>
              <a:t> </a:t>
            </a:r>
            <a:r>
              <a:rPr lang="en-US" sz="700" b="0" dirty="0" smtClean="0">
                <a:latin typeface="+mj-lt"/>
              </a:rPr>
              <a:t> </a:t>
            </a:r>
            <a:r>
              <a:rPr lang="en-US" sz="900" b="0" dirty="0" smtClean="0">
                <a:latin typeface="+mj-lt"/>
              </a:rPr>
              <a:t> </a:t>
            </a:r>
            <a:r>
              <a:rPr lang="en-US" sz="1600" b="0" dirty="0">
                <a:latin typeface="+mj-lt"/>
              </a:rPr>
              <a:t>4  </a:t>
            </a:r>
            <a:r>
              <a:rPr lang="en-US" sz="1600" b="0" i="1" dirty="0">
                <a:latin typeface="+mj-lt"/>
              </a:rPr>
              <a:t>                    I</a:t>
            </a:r>
            <a:endParaRPr lang="en-US" sz="1600" b="0" i="1" baseline="30000" dirty="0">
              <a:latin typeface="Times New Roman" pitchFamily="18" charset="0"/>
            </a:endParaRPr>
          </a:p>
        </p:txBody>
      </p:sp>
      <p:sp>
        <p:nvSpPr>
          <p:cNvPr id="78897" name="Line 55"/>
          <p:cNvSpPr>
            <a:spLocks noChangeShapeType="1"/>
          </p:cNvSpPr>
          <p:nvPr/>
        </p:nvSpPr>
        <p:spPr bwMode="auto">
          <a:xfrm>
            <a:off x="5062538" y="3412494"/>
            <a:ext cx="3495675" cy="0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cxnSp>
        <p:nvCxnSpPr>
          <p:cNvPr id="78898" name="AutoShape 1405"/>
          <p:cNvCxnSpPr>
            <a:cxnSpLocks noChangeShapeType="1"/>
          </p:cNvCxnSpPr>
          <p:nvPr/>
        </p:nvCxnSpPr>
        <p:spPr bwMode="auto">
          <a:xfrm flipH="1">
            <a:off x="4835525" y="878844"/>
            <a:ext cx="0" cy="1884362"/>
          </a:xfrm>
          <a:prstGeom prst="straightConnector1">
            <a:avLst/>
          </a:prstGeom>
          <a:noFill/>
          <a:ln w="4445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8899" name="Line 47"/>
          <p:cNvSpPr>
            <a:spLocks noChangeShapeType="1"/>
          </p:cNvSpPr>
          <p:nvPr/>
        </p:nvSpPr>
        <p:spPr bwMode="auto">
          <a:xfrm>
            <a:off x="5062538" y="388306"/>
            <a:ext cx="3175" cy="3021013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78900" name="Rectangle 64"/>
          <p:cNvSpPr>
            <a:spLocks noChangeArrowheads="1"/>
          </p:cNvSpPr>
          <p:nvPr/>
        </p:nvSpPr>
        <p:spPr bwMode="auto">
          <a:xfrm>
            <a:off x="4470400" y="566106"/>
            <a:ext cx="601663" cy="241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i="1" dirty="0"/>
              <a:t>C</a:t>
            </a: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300" b="0" dirty="0"/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>
                <a:solidFill>
                  <a:schemeClr val="bg1"/>
                </a:solidFill>
              </a:rPr>
              <a:t>10</a:t>
            </a: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500" b="0" dirty="0"/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>
                <a:solidFill>
                  <a:schemeClr val="bg1"/>
                </a:solidFill>
              </a:rPr>
              <a:t>8.75</a:t>
            </a: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00" b="0" dirty="0">
              <a:solidFill>
                <a:schemeClr val="bg1"/>
              </a:solidFill>
            </a:endParaRP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400" b="0" dirty="0">
              <a:solidFill>
                <a:schemeClr val="bg1"/>
              </a:solidFill>
            </a:endParaRP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>
                <a:solidFill>
                  <a:schemeClr val="bg1"/>
                </a:solidFill>
              </a:rPr>
              <a:t>7</a:t>
            </a: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600" b="0" i="1" dirty="0"/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600" b="0" i="1" dirty="0"/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600" b="0" i="1" dirty="0"/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600" b="0" dirty="0"/>
          </a:p>
        </p:txBody>
      </p:sp>
      <p:sp>
        <p:nvSpPr>
          <p:cNvPr id="53" name="Rectangle 52"/>
          <p:cNvSpPr/>
          <p:nvPr/>
        </p:nvSpPr>
        <p:spPr>
          <a:xfrm>
            <a:off x="0" y="-86925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0" dirty="0" smtClean="0">
                <a:solidFill>
                  <a:srgbClr val="000000"/>
                </a:solidFill>
                <a:latin typeface="+mj-lt"/>
              </a:rPr>
              <a:t>Austrian Macroeconomics</a:t>
            </a:r>
            <a:endParaRPr lang="en-US" sz="900" dirty="0">
              <a:latin typeface="+mj-lt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403639" y="3932927"/>
            <a:ext cx="405025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0" dirty="0" smtClean="0">
                <a:latin typeface="+mj-lt"/>
              </a:rPr>
              <a:t>Suppose the Fed sets interest rates low.</a:t>
            </a:r>
          </a:p>
          <a:p>
            <a:endParaRPr lang="en-US" sz="1800" b="0" dirty="0">
              <a:latin typeface="+mj-lt"/>
            </a:endParaRPr>
          </a:p>
          <a:p>
            <a:r>
              <a:rPr lang="en-US" sz="1800" b="0" dirty="0">
                <a:latin typeface="+mj-lt"/>
              </a:rPr>
              <a:t>If </a:t>
            </a:r>
            <a:r>
              <a:rPr lang="en-US" sz="1800" b="0" dirty="0" smtClean="0">
                <a:latin typeface="+mj-lt"/>
              </a:rPr>
              <a:t>consumers and firms respond </a:t>
            </a:r>
            <a:r>
              <a:rPr lang="en-US" sz="1800" b="0" dirty="0">
                <a:latin typeface="+mj-lt"/>
              </a:rPr>
              <a:t>to lower </a:t>
            </a:r>
            <a:r>
              <a:rPr lang="en-US" sz="1800" b="0" dirty="0" smtClean="0">
                <a:latin typeface="+mj-lt"/>
              </a:rPr>
              <a:t>interest, </a:t>
            </a:r>
            <a:r>
              <a:rPr lang="en-US" sz="1800" b="0" dirty="0">
                <a:latin typeface="+mj-lt"/>
              </a:rPr>
              <a:t>the </a:t>
            </a:r>
            <a:r>
              <a:rPr lang="en-US" sz="1800" b="0" dirty="0" smtClean="0">
                <a:latin typeface="+mj-lt"/>
              </a:rPr>
              <a:t>economy moves </a:t>
            </a:r>
            <a:r>
              <a:rPr lang="en-US" sz="1800" b="0" dirty="0">
                <a:latin typeface="+mj-lt"/>
              </a:rPr>
              <a:t>to </a:t>
            </a:r>
            <a:r>
              <a:rPr lang="en-US" sz="1800" b="0" dirty="0" smtClean="0">
                <a:latin typeface="+mj-lt"/>
              </a:rPr>
              <a:t>point B, the boom.</a:t>
            </a:r>
          </a:p>
          <a:p>
            <a:endParaRPr lang="en-US" sz="1800" b="0" dirty="0">
              <a:latin typeface="+mj-lt"/>
            </a:endParaRPr>
          </a:p>
          <a:p>
            <a:r>
              <a:rPr lang="en-US" sz="1800" b="0" dirty="0" smtClean="0">
                <a:latin typeface="+mj-lt"/>
              </a:rPr>
              <a:t>The shortage of loanable funds is papered over with printed money</a:t>
            </a:r>
            <a:endParaRPr lang="en-US" sz="1800" b="0" dirty="0">
              <a:latin typeface="+mj-lt"/>
            </a:endParaRPr>
          </a:p>
          <a:p>
            <a:endParaRPr lang="en-US" sz="1800" b="0" dirty="0">
              <a:latin typeface="+mj-lt"/>
            </a:endParaRPr>
          </a:p>
        </p:txBody>
      </p:sp>
      <p:sp>
        <p:nvSpPr>
          <p:cNvPr id="58" name="Rectangle 63"/>
          <p:cNvSpPr>
            <a:spLocks noChangeArrowheads="1"/>
          </p:cNvSpPr>
          <p:nvPr/>
        </p:nvSpPr>
        <p:spPr bwMode="auto">
          <a:xfrm>
            <a:off x="5085437" y="6541493"/>
            <a:ext cx="3571875" cy="338138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1600" b="0" i="1" dirty="0">
                <a:latin typeface="+mj-lt"/>
              </a:rPr>
              <a:t>                </a:t>
            </a:r>
            <a:r>
              <a:rPr lang="en-US" sz="1050" b="0" i="1" dirty="0">
                <a:latin typeface="+mj-lt"/>
              </a:rPr>
              <a:t> </a:t>
            </a:r>
            <a:r>
              <a:rPr lang="en-US" sz="1600" b="0" i="1" dirty="0">
                <a:latin typeface="+mj-lt"/>
              </a:rPr>
              <a:t> </a:t>
            </a:r>
            <a:r>
              <a:rPr lang="en-US" sz="1600" b="0" dirty="0">
                <a:latin typeface="+mj-lt"/>
              </a:rPr>
              <a:t>2    </a:t>
            </a:r>
            <a:r>
              <a:rPr lang="en-US" sz="1400" b="0" dirty="0">
                <a:latin typeface="+mj-lt"/>
              </a:rPr>
              <a:t> </a:t>
            </a:r>
            <a:r>
              <a:rPr lang="en-US" sz="1600" b="0" dirty="0">
                <a:latin typeface="+mj-lt"/>
              </a:rPr>
              <a:t> </a:t>
            </a:r>
            <a:r>
              <a:rPr lang="en-US" sz="1600" b="0" dirty="0" smtClean="0">
                <a:solidFill>
                  <a:schemeClr val="bg1"/>
                </a:solidFill>
                <a:latin typeface="+mj-lt"/>
              </a:rPr>
              <a:t>3 </a:t>
            </a:r>
            <a:r>
              <a:rPr lang="en-US" sz="1600" b="0" dirty="0" smtClean="0">
                <a:latin typeface="+mj-lt"/>
              </a:rPr>
              <a:t>   </a:t>
            </a:r>
            <a:r>
              <a:rPr lang="en-US" sz="100" b="0" dirty="0" smtClean="0">
                <a:latin typeface="+mj-lt"/>
              </a:rPr>
              <a:t> </a:t>
            </a:r>
            <a:r>
              <a:rPr lang="en-US" sz="1600" b="0" dirty="0" smtClean="0">
                <a:latin typeface="+mj-lt"/>
              </a:rPr>
              <a:t> </a:t>
            </a:r>
            <a:r>
              <a:rPr lang="en-US" sz="900" b="0" dirty="0" smtClean="0">
                <a:latin typeface="+mj-lt"/>
              </a:rPr>
              <a:t> </a:t>
            </a:r>
            <a:r>
              <a:rPr lang="en-US" sz="1600" b="0" dirty="0" smtClean="0">
                <a:latin typeface="+mj-lt"/>
              </a:rPr>
              <a:t>4  </a:t>
            </a:r>
            <a:r>
              <a:rPr lang="en-US" sz="1600" b="0" i="1" dirty="0" smtClean="0">
                <a:latin typeface="+mj-lt"/>
              </a:rPr>
              <a:t>                    I</a:t>
            </a:r>
            <a:endParaRPr lang="en-US" sz="1600" b="0" i="1" baseline="30000" dirty="0">
              <a:latin typeface="Times New Roman" pitchFamily="18" charset="0"/>
            </a:endParaRPr>
          </a:p>
        </p:txBody>
      </p:sp>
      <p:sp>
        <p:nvSpPr>
          <p:cNvPr id="44" name="Line 65"/>
          <p:cNvSpPr>
            <a:spLocks noChangeShapeType="1"/>
          </p:cNvSpPr>
          <p:nvPr/>
        </p:nvSpPr>
        <p:spPr bwMode="auto">
          <a:xfrm flipH="1">
            <a:off x="6158230" y="1055374"/>
            <a:ext cx="822960" cy="0"/>
          </a:xfrm>
          <a:prstGeom prst="line">
            <a:avLst/>
          </a:prstGeom>
          <a:noFill/>
          <a:ln w="34925">
            <a:solidFill>
              <a:srgbClr val="FF0000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" name="Rectangle 110"/>
          <p:cNvSpPr>
            <a:spLocks noChangeArrowheads="1"/>
          </p:cNvSpPr>
          <p:nvPr/>
        </p:nvSpPr>
        <p:spPr bwMode="auto">
          <a:xfrm>
            <a:off x="3335973" y="1032831"/>
            <a:ext cx="192087" cy="2395538"/>
          </a:xfrm>
          <a:prstGeom prst="rect">
            <a:avLst/>
          </a:prstGeom>
          <a:solidFill>
            <a:srgbClr val="FF0000"/>
          </a:solidFill>
          <a:ln w="28575" algn="ctr">
            <a:noFill/>
            <a:miter lim="800000"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6" name="Line 65"/>
          <p:cNvSpPr>
            <a:spLocks noChangeShapeType="1"/>
          </p:cNvSpPr>
          <p:nvPr/>
        </p:nvSpPr>
        <p:spPr bwMode="auto">
          <a:xfrm flipH="1">
            <a:off x="6890068" y="1039181"/>
            <a:ext cx="50800" cy="0"/>
          </a:xfrm>
          <a:prstGeom prst="line">
            <a:avLst/>
          </a:prstGeom>
          <a:noFill/>
          <a:ln w="34925">
            <a:solidFill>
              <a:srgbClr val="FF0000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" name="Rectangle 48"/>
          <p:cNvSpPr>
            <a:spLocks noChangeArrowheads="1"/>
          </p:cNvSpPr>
          <p:nvPr/>
        </p:nvSpPr>
        <p:spPr bwMode="auto">
          <a:xfrm>
            <a:off x="6794338" y="883606"/>
            <a:ext cx="30489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dirty="0" smtClean="0">
                <a:solidFill>
                  <a:schemeClr val="bg1"/>
                </a:solidFill>
              </a:rPr>
              <a:t>B</a:t>
            </a:r>
            <a:endParaRPr lang="en-US" altLang="en-US" sz="1400" baseline="-25000" dirty="0">
              <a:solidFill>
                <a:schemeClr val="bg1"/>
              </a:solidFill>
            </a:endParaRPr>
          </a:p>
        </p:txBody>
      </p:sp>
      <p:sp>
        <p:nvSpPr>
          <p:cNvPr id="48" name="Rectangle 63"/>
          <p:cNvSpPr>
            <a:spLocks noChangeArrowheads="1"/>
          </p:cNvSpPr>
          <p:nvPr/>
        </p:nvSpPr>
        <p:spPr bwMode="auto">
          <a:xfrm>
            <a:off x="1646236" y="3066419"/>
            <a:ext cx="24098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1600" dirty="0">
                <a:solidFill>
                  <a:schemeClr val="bg1"/>
                </a:solidFill>
                <a:latin typeface="+mj-lt"/>
              </a:rPr>
              <a:t>1</a:t>
            </a:r>
            <a:r>
              <a:rPr lang="en-US" sz="1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1600" dirty="0">
                <a:solidFill>
                  <a:schemeClr val="bg1"/>
                </a:solidFill>
                <a:latin typeface="+mj-lt"/>
              </a:rPr>
              <a:t>   </a:t>
            </a:r>
            <a:r>
              <a:rPr lang="en-US" sz="14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1600" dirty="0">
                <a:solidFill>
                  <a:schemeClr val="bg1"/>
                </a:solidFill>
                <a:latin typeface="+mj-lt"/>
              </a:rPr>
              <a:t>  </a:t>
            </a:r>
            <a:r>
              <a:rPr lang="en-US" sz="700" dirty="0">
                <a:solidFill>
                  <a:schemeClr val="bg1"/>
                </a:solidFill>
                <a:latin typeface="+mj-lt"/>
              </a:rPr>
              <a:t>                 </a:t>
            </a:r>
            <a:r>
              <a:rPr lang="en-US" sz="3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700" dirty="0">
                <a:solidFill>
                  <a:schemeClr val="bg1"/>
                </a:solidFill>
                <a:latin typeface="+mj-lt"/>
              </a:rPr>
              <a:t>  </a:t>
            </a:r>
            <a:r>
              <a:rPr lang="en-US" sz="1600" dirty="0">
                <a:solidFill>
                  <a:schemeClr val="bg1"/>
                </a:solidFill>
                <a:latin typeface="+mj-lt"/>
              </a:rPr>
              <a:t>2  </a:t>
            </a:r>
            <a:r>
              <a:rPr lang="en-US" sz="8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1600" dirty="0">
                <a:solidFill>
                  <a:schemeClr val="bg1"/>
                </a:solidFill>
                <a:latin typeface="+mj-lt"/>
              </a:rPr>
              <a:t>            3</a:t>
            </a:r>
            <a:endParaRPr lang="en-US" sz="1600" i="1" baseline="30000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52" name="Line 65"/>
          <p:cNvSpPr>
            <a:spLocks noChangeShapeType="1"/>
          </p:cNvSpPr>
          <p:nvPr/>
        </p:nvSpPr>
        <p:spPr bwMode="auto">
          <a:xfrm flipH="1">
            <a:off x="3467100" y="1056644"/>
            <a:ext cx="2651760" cy="0"/>
          </a:xfrm>
          <a:prstGeom prst="line">
            <a:avLst/>
          </a:prstGeom>
          <a:noFill/>
          <a:ln w="34925">
            <a:solidFill>
              <a:srgbClr val="FF0000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" name="Line 25"/>
          <p:cNvSpPr>
            <a:spLocks noChangeShapeType="1"/>
          </p:cNvSpPr>
          <p:nvPr/>
        </p:nvSpPr>
        <p:spPr bwMode="auto">
          <a:xfrm flipH="1">
            <a:off x="6129338" y="1068474"/>
            <a:ext cx="0" cy="4023360"/>
          </a:xfrm>
          <a:prstGeom prst="line">
            <a:avLst/>
          </a:prstGeom>
          <a:noFill/>
          <a:ln w="34925">
            <a:solidFill>
              <a:srgbClr val="FF0000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" name="Line 65"/>
          <p:cNvSpPr>
            <a:spLocks noChangeShapeType="1"/>
          </p:cNvSpPr>
          <p:nvPr/>
        </p:nvSpPr>
        <p:spPr bwMode="auto">
          <a:xfrm flipH="1">
            <a:off x="6078538" y="1039181"/>
            <a:ext cx="50800" cy="0"/>
          </a:xfrm>
          <a:prstGeom prst="line">
            <a:avLst/>
          </a:prstGeom>
          <a:noFill/>
          <a:ln w="34925">
            <a:solidFill>
              <a:srgbClr val="FF0000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" name="Rectangle 48"/>
          <p:cNvSpPr>
            <a:spLocks noChangeArrowheads="1"/>
          </p:cNvSpPr>
          <p:nvPr/>
        </p:nvSpPr>
        <p:spPr bwMode="auto">
          <a:xfrm>
            <a:off x="5972175" y="883606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chemeClr val="bg1"/>
                </a:solidFill>
              </a:rPr>
              <a:t>C</a:t>
            </a:r>
            <a:endParaRPr lang="en-US" altLang="en-US" sz="1400" baseline="-25000">
              <a:solidFill>
                <a:schemeClr val="bg1"/>
              </a:solidFill>
            </a:endParaRPr>
          </a:p>
        </p:txBody>
      </p:sp>
      <p:sp>
        <p:nvSpPr>
          <p:cNvPr id="60" name="Line 65"/>
          <p:cNvSpPr>
            <a:spLocks noChangeShapeType="1"/>
          </p:cNvSpPr>
          <p:nvPr/>
        </p:nvSpPr>
        <p:spPr bwMode="auto">
          <a:xfrm flipH="1">
            <a:off x="6877050" y="1826581"/>
            <a:ext cx="50800" cy="0"/>
          </a:xfrm>
          <a:prstGeom prst="line">
            <a:avLst/>
          </a:prstGeom>
          <a:noFill/>
          <a:ln w="34925">
            <a:solidFill>
              <a:schemeClr val="accent6">
                <a:lumMod val="60000"/>
                <a:lumOff val="40000"/>
              </a:schemeClr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" name="Rectangle 48"/>
          <p:cNvSpPr>
            <a:spLocks noChangeArrowheads="1"/>
          </p:cNvSpPr>
          <p:nvPr/>
        </p:nvSpPr>
        <p:spPr bwMode="auto">
          <a:xfrm>
            <a:off x="6802438" y="1672594"/>
            <a:ext cx="2555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chemeClr val="bg1"/>
                </a:solidFill>
              </a:rPr>
              <a:t>I</a:t>
            </a:r>
            <a:endParaRPr lang="en-US" altLang="en-US" sz="1400" baseline="-25000">
              <a:solidFill>
                <a:schemeClr val="bg1"/>
              </a:solidFill>
            </a:endParaRPr>
          </a:p>
        </p:txBody>
      </p:sp>
      <p:sp>
        <p:nvSpPr>
          <p:cNvPr id="62" name="Line 65"/>
          <p:cNvSpPr>
            <a:spLocks noChangeShapeType="1"/>
          </p:cNvSpPr>
          <p:nvPr/>
        </p:nvSpPr>
        <p:spPr bwMode="auto">
          <a:xfrm flipH="1">
            <a:off x="5095875" y="5162724"/>
            <a:ext cx="1005840" cy="1588"/>
          </a:xfrm>
          <a:prstGeom prst="line">
            <a:avLst/>
          </a:prstGeom>
          <a:noFill/>
          <a:ln w="34925">
            <a:solidFill>
              <a:srgbClr val="FF0000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" name="Line 65"/>
          <p:cNvSpPr>
            <a:spLocks noChangeShapeType="1"/>
          </p:cNvSpPr>
          <p:nvPr/>
        </p:nvSpPr>
        <p:spPr bwMode="auto">
          <a:xfrm flipH="1">
            <a:off x="6088063" y="5165899"/>
            <a:ext cx="50800" cy="0"/>
          </a:xfrm>
          <a:prstGeom prst="line">
            <a:avLst/>
          </a:prstGeom>
          <a:noFill/>
          <a:ln w="34925">
            <a:solidFill>
              <a:srgbClr val="FF0000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" name="Rectangle 48"/>
          <p:cNvSpPr>
            <a:spLocks noChangeArrowheads="1"/>
          </p:cNvSpPr>
          <p:nvPr/>
        </p:nvSpPr>
        <p:spPr bwMode="auto">
          <a:xfrm>
            <a:off x="5982648" y="5008737"/>
            <a:ext cx="3159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C</a:t>
            </a:r>
            <a:endParaRPr lang="en-US" altLang="en-US" sz="1400" baseline="-25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4726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8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78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79" grpId="0" animBg="1"/>
      <p:bldP spid="78880" grpId="0" animBg="1"/>
      <p:bldP spid="67" grpId="0" animBg="1"/>
      <p:bldP spid="44" grpId="0" animBg="1"/>
      <p:bldP spid="45" grpId="0" animBg="1"/>
      <p:bldP spid="46" grpId="0" animBg="1"/>
      <p:bldP spid="47" grpId="0"/>
      <p:bldP spid="52" grpId="0" animBg="1"/>
      <p:bldP spid="55" grpId="0" animBg="1"/>
      <p:bldP spid="57" grpId="0" animBg="1"/>
      <p:bldP spid="5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Line 62"/>
          <p:cNvSpPr>
            <a:spLocks noChangeAspect="1" noChangeShapeType="1"/>
          </p:cNvSpPr>
          <p:nvPr/>
        </p:nvSpPr>
        <p:spPr bwMode="auto">
          <a:xfrm flipV="1">
            <a:off x="5863768" y="3883428"/>
            <a:ext cx="2092325" cy="2571750"/>
          </a:xfrm>
          <a:prstGeom prst="line">
            <a:avLst/>
          </a:prstGeom>
          <a:noFill/>
          <a:ln w="44450">
            <a:solidFill>
              <a:schemeClr val="accent6">
                <a:lumMod val="60000"/>
                <a:lumOff val="40000"/>
              </a:schemeClr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defRPr/>
            </a:pPr>
            <a:endParaRPr lang="en-US" sz="2000">
              <a:ln>
                <a:solidFill>
                  <a:schemeClr val="bg1">
                    <a:lumMod val="75000"/>
                  </a:schemeClr>
                </a:solidFill>
              </a:ln>
              <a:latin typeface="Arial" charset="0"/>
            </a:endParaRPr>
          </a:p>
        </p:txBody>
      </p:sp>
      <p:pic>
        <p:nvPicPr>
          <p:cNvPr id="78850" name="Picture 6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3013" y="456569"/>
            <a:ext cx="2719387" cy="294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852" name="Rectangle 130"/>
          <p:cNvSpPr>
            <a:spLocks noChangeArrowheads="1"/>
          </p:cNvSpPr>
          <p:nvPr/>
        </p:nvSpPr>
        <p:spPr bwMode="auto">
          <a:xfrm>
            <a:off x="1727200" y="2728281"/>
            <a:ext cx="192088" cy="731838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78853" name="Line 55"/>
          <p:cNvSpPr>
            <a:spLocks noChangeShapeType="1"/>
          </p:cNvSpPr>
          <p:nvPr/>
        </p:nvSpPr>
        <p:spPr bwMode="auto">
          <a:xfrm>
            <a:off x="5073650" y="6564487"/>
            <a:ext cx="3495675" cy="0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78855" name="Line 65"/>
          <p:cNvSpPr>
            <a:spLocks noChangeShapeType="1"/>
          </p:cNvSpPr>
          <p:nvPr/>
        </p:nvSpPr>
        <p:spPr bwMode="auto">
          <a:xfrm flipH="1">
            <a:off x="5086350" y="4688062"/>
            <a:ext cx="1398588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56" name="Line 47"/>
          <p:cNvSpPr>
            <a:spLocks noChangeShapeType="1"/>
          </p:cNvSpPr>
          <p:nvPr/>
        </p:nvSpPr>
        <p:spPr bwMode="auto">
          <a:xfrm flipH="1">
            <a:off x="5073650" y="3732387"/>
            <a:ext cx="0" cy="2833687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73" name="Line 62"/>
          <p:cNvSpPr>
            <a:spLocks noChangeAspect="1" noChangeShapeType="1"/>
          </p:cNvSpPr>
          <p:nvPr/>
        </p:nvSpPr>
        <p:spPr bwMode="auto">
          <a:xfrm flipV="1">
            <a:off x="5130800" y="3818112"/>
            <a:ext cx="2092325" cy="2571750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defRPr/>
            </a:pPr>
            <a:endParaRPr lang="en-US" sz="2000">
              <a:ln>
                <a:solidFill>
                  <a:schemeClr val="bg1">
                    <a:lumMod val="75000"/>
                  </a:schemeClr>
                </a:solidFill>
              </a:ln>
              <a:latin typeface="Arial" charset="0"/>
            </a:endParaRPr>
          </a:p>
        </p:txBody>
      </p:sp>
      <p:sp>
        <p:nvSpPr>
          <p:cNvPr id="78858" name="Line 12"/>
          <p:cNvSpPr>
            <a:spLocks noChangeAspect="1" noChangeShapeType="1"/>
          </p:cNvSpPr>
          <p:nvPr/>
        </p:nvSpPr>
        <p:spPr bwMode="auto">
          <a:xfrm>
            <a:off x="5729288" y="3800649"/>
            <a:ext cx="2351087" cy="2625725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" name="Line 25"/>
          <p:cNvSpPr>
            <a:spLocks noChangeShapeType="1"/>
          </p:cNvSpPr>
          <p:nvPr/>
        </p:nvSpPr>
        <p:spPr bwMode="auto">
          <a:xfrm>
            <a:off x="6130290" y="5186516"/>
            <a:ext cx="0" cy="1371600"/>
          </a:xfrm>
          <a:prstGeom prst="line">
            <a:avLst/>
          </a:prstGeom>
          <a:noFill/>
          <a:ln w="34925">
            <a:solidFill>
              <a:srgbClr val="FF0000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59" name="Rectangle 64"/>
          <p:cNvSpPr>
            <a:spLocks noChangeArrowheads="1"/>
          </p:cNvSpPr>
          <p:nvPr/>
        </p:nvSpPr>
        <p:spPr bwMode="auto">
          <a:xfrm>
            <a:off x="4470400" y="3889549"/>
            <a:ext cx="619125" cy="141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i="1"/>
              <a:t>i</a:t>
            </a: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800" b="0"/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600" b="0"/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/>
              <a:t>4</a:t>
            </a: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400" b="0"/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/>
              <a:t>3</a:t>
            </a:r>
          </a:p>
        </p:txBody>
      </p:sp>
      <p:sp>
        <p:nvSpPr>
          <p:cNvPr id="78862" name="Text Box 20"/>
          <p:cNvSpPr txBox="1">
            <a:spLocks noChangeArrowheads="1"/>
          </p:cNvSpPr>
          <p:nvPr/>
        </p:nvSpPr>
        <p:spPr bwMode="auto">
          <a:xfrm rot="2784625">
            <a:off x="7858126" y="6102524"/>
            <a:ext cx="5461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1400"/>
              <a:t>D</a:t>
            </a:r>
            <a:r>
              <a:rPr lang="en-US" altLang="en-US" sz="1400" baseline="-25000"/>
              <a:t>LF</a:t>
            </a:r>
          </a:p>
        </p:txBody>
      </p:sp>
      <p:sp>
        <p:nvSpPr>
          <p:cNvPr id="78863" name="Text Box 20"/>
          <p:cNvSpPr txBox="1">
            <a:spLocks noChangeArrowheads="1"/>
          </p:cNvSpPr>
          <p:nvPr/>
        </p:nvSpPr>
        <p:spPr bwMode="auto">
          <a:xfrm rot="-3034657">
            <a:off x="6971507" y="3804618"/>
            <a:ext cx="54610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1400"/>
              <a:t>S</a:t>
            </a:r>
            <a:r>
              <a:rPr lang="en-US" altLang="en-US" sz="1400" baseline="-25000"/>
              <a:t>LF</a:t>
            </a:r>
          </a:p>
        </p:txBody>
      </p:sp>
      <p:cxnSp>
        <p:nvCxnSpPr>
          <p:cNvPr id="78865" name="AutoShape 1405"/>
          <p:cNvCxnSpPr>
            <a:cxnSpLocks noChangeShapeType="1"/>
          </p:cNvCxnSpPr>
          <p:nvPr/>
        </p:nvCxnSpPr>
        <p:spPr bwMode="auto">
          <a:xfrm>
            <a:off x="957263" y="388306"/>
            <a:ext cx="0" cy="3024188"/>
          </a:xfrm>
          <a:prstGeom prst="straightConnector1">
            <a:avLst/>
          </a:prstGeom>
          <a:noFill/>
          <a:ln w="222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8866" name="Rectangle 94"/>
          <p:cNvSpPr>
            <a:spLocks noChangeArrowheads="1"/>
          </p:cNvSpPr>
          <p:nvPr/>
        </p:nvSpPr>
        <p:spPr bwMode="auto">
          <a:xfrm>
            <a:off x="3392488" y="1340806"/>
            <a:ext cx="192087" cy="206692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78867" name="Rectangle 97"/>
          <p:cNvSpPr>
            <a:spLocks noChangeArrowheads="1"/>
          </p:cNvSpPr>
          <p:nvPr/>
        </p:nvSpPr>
        <p:spPr bwMode="auto">
          <a:xfrm>
            <a:off x="2557463" y="2047244"/>
            <a:ext cx="192087" cy="1371600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00" name="Rectangle 99"/>
          <p:cNvSpPr/>
          <p:nvPr/>
        </p:nvSpPr>
        <p:spPr bwMode="auto">
          <a:xfrm>
            <a:off x="1662113" y="2334581"/>
            <a:ext cx="192087" cy="109696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wrap="none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78874" name="Rectangle 64"/>
          <p:cNvSpPr>
            <a:spLocks noChangeArrowheads="1"/>
          </p:cNvSpPr>
          <p:nvPr/>
        </p:nvSpPr>
        <p:spPr bwMode="auto">
          <a:xfrm>
            <a:off x="330200" y="834394"/>
            <a:ext cx="6191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i="1" dirty="0"/>
              <a:t>C, I</a:t>
            </a:r>
            <a:r>
              <a:rPr lang="en-US" altLang="en-US" sz="1600" b="0" i="1" baseline="-25000" dirty="0"/>
              <a:t>j</a:t>
            </a:r>
            <a:endParaRPr lang="en-US" altLang="en-US" sz="1600" b="0" baseline="-25000" dirty="0"/>
          </a:p>
        </p:txBody>
      </p:sp>
      <p:sp>
        <p:nvSpPr>
          <p:cNvPr id="51" name="Line 65"/>
          <p:cNvSpPr>
            <a:spLocks noChangeShapeType="1"/>
          </p:cNvSpPr>
          <p:nvPr/>
        </p:nvSpPr>
        <p:spPr bwMode="auto">
          <a:xfrm flipH="1">
            <a:off x="6173626" y="5161821"/>
            <a:ext cx="731520" cy="1588"/>
          </a:xfrm>
          <a:prstGeom prst="line">
            <a:avLst/>
          </a:prstGeom>
          <a:noFill/>
          <a:ln w="34925">
            <a:solidFill>
              <a:srgbClr val="FF0000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78876" name="AutoShape 1405"/>
          <p:cNvCxnSpPr>
            <a:cxnSpLocks noChangeShapeType="1"/>
          </p:cNvCxnSpPr>
          <p:nvPr/>
        </p:nvCxnSpPr>
        <p:spPr bwMode="auto">
          <a:xfrm>
            <a:off x="822325" y="3468056"/>
            <a:ext cx="7954963" cy="0"/>
          </a:xfrm>
          <a:prstGeom prst="straightConnector1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8877" name="AutoShape 1405"/>
          <p:cNvCxnSpPr>
            <a:cxnSpLocks noChangeShapeType="1"/>
          </p:cNvCxnSpPr>
          <p:nvPr/>
        </p:nvCxnSpPr>
        <p:spPr bwMode="auto">
          <a:xfrm>
            <a:off x="949325" y="3417256"/>
            <a:ext cx="3452813" cy="0"/>
          </a:xfrm>
          <a:prstGeom prst="straightConnector1">
            <a:avLst/>
          </a:prstGeom>
          <a:noFill/>
          <a:ln w="222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8880" name="Line 25"/>
          <p:cNvSpPr>
            <a:spLocks noChangeShapeType="1"/>
          </p:cNvSpPr>
          <p:nvPr/>
        </p:nvSpPr>
        <p:spPr bwMode="auto">
          <a:xfrm>
            <a:off x="6938963" y="1056132"/>
            <a:ext cx="0" cy="5486400"/>
          </a:xfrm>
          <a:prstGeom prst="line">
            <a:avLst/>
          </a:prstGeom>
          <a:noFill/>
          <a:ln w="34925">
            <a:solidFill>
              <a:schemeClr val="accent6">
                <a:lumMod val="60000"/>
                <a:lumOff val="40000"/>
              </a:schemeClr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89" name="Line 65"/>
          <p:cNvSpPr>
            <a:spLocks noChangeShapeType="1"/>
          </p:cNvSpPr>
          <p:nvPr/>
        </p:nvSpPr>
        <p:spPr bwMode="auto">
          <a:xfrm flipH="1">
            <a:off x="6484938" y="4686474"/>
            <a:ext cx="50800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90" name="Rectangle 48"/>
          <p:cNvSpPr>
            <a:spLocks noChangeArrowheads="1"/>
          </p:cNvSpPr>
          <p:nvPr/>
        </p:nvSpPr>
        <p:spPr bwMode="auto">
          <a:xfrm>
            <a:off x="6376988" y="4534074"/>
            <a:ext cx="3238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chemeClr val="bg1"/>
                </a:solidFill>
              </a:rPr>
              <a:t>O</a:t>
            </a:r>
            <a:endParaRPr lang="en-US" altLang="en-US" sz="1400" baseline="-25000">
              <a:solidFill>
                <a:schemeClr val="bg1"/>
              </a:solidFill>
            </a:endParaRPr>
          </a:p>
        </p:txBody>
      </p:sp>
      <p:sp>
        <p:nvSpPr>
          <p:cNvPr id="78893" name="Line 65"/>
          <p:cNvSpPr>
            <a:spLocks noChangeShapeType="1"/>
          </p:cNvSpPr>
          <p:nvPr/>
        </p:nvSpPr>
        <p:spPr bwMode="auto">
          <a:xfrm flipH="1">
            <a:off x="6880225" y="5156374"/>
            <a:ext cx="50800" cy="0"/>
          </a:xfrm>
          <a:prstGeom prst="line">
            <a:avLst/>
          </a:prstGeom>
          <a:noFill/>
          <a:ln w="34925">
            <a:solidFill>
              <a:schemeClr val="accent6">
                <a:lumMod val="60000"/>
                <a:lumOff val="40000"/>
              </a:schemeClr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94" name="Rectangle 48"/>
          <p:cNvSpPr>
            <a:spLocks noChangeArrowheads="1"/>
          </p:cNvSpPr>
          <p:nvPr/>
        </p:nvSpPr>
        <p:spPr bwMode="auto">
          <a:xfrm>
            <a:off x="6808788" y="5002387"/>
            <a:ext cx="254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chemeClr val="bg1"/>
                </a:solidFill>
              </a:rPr>
              <a:t>I</a:t>
            </a:r>
            <a:endParaRPr lang="en-US" altLang="en-US" sz="1400" baseline="-25000">
              <a:solidFill>
                <a:schemeClr val="bg1"/>
              </a:solidFill>
            </a:endParaRPr>
          </a:p>
        </p:txBody>
      </p:sp>
      <p:sp>
        <p:nvSpPr>
          <p:cNvPr id="138" name="Rectangle 63"/>
          <p:cNvSpPr>
            <a:spLocks noChangeArrowheads="1"/>
          </p:cNvSpPr>
          <p:nvPr/>
        </p:nvSpPr>
        <p:spPr bwMode="auto">
          <a:xfrm>
            <a:off x="5095875" y="3420431"/>
            <a:ext cx="3571875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1600" b="0" i="1" dirty="0">
                <a:latin typeface="+mj-lt"/>
              </a:rPr>
              <a:t>                </a:t>
            </a:r>
            <a:r>
              <a:rPr lang="en-US" sz="1050" b="0" i="1" dirty="0">
                <a:latin typeface="+mj-lt"/>
              </a:rPr>
              <a:t> </a:t>
            </a:r>
            <a:r>
              <a:rPr lang="en-US" sz="1600" b="0" i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1600" b="0" dirty="0">
                <a:solidFill>
                  <a:schemeClr val="bg1"/>
                </a:solidFill>
                <a:latin typeface="+mj-lt"/>
              </a:rPr>
              <a:t>2    </a:t>
            </a:r>
            <a:r>
              <a:rPr lang="en-US" sz="1400" b="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1600" b="0" dirty="0">
                <a:solidFill>
                  <a:schemeClr val="bg1"/>
                </a:solidFill>
                <a:latin typeface="+mj-lt"/>
              </a:rPr>
              <a:t> 3</a:t>
            </a:r>
            <a:r>
              <a:rPr lang="en-US" sz="1600" b="0" dirty="0">
                <a:latin typeface="+mj-lt"/>
              </a:rPr>
              <a:t>    </a:t>
            </a:r>
            <a:r>
              <a:rPr lang="en-US" sz="100" b="0" dirty="0">
                <a:latin typeface="+mj-lt"/>
              </a:rPr>
              <a:t> </a:t>
            </a:r>
            <a:r>
              <a:rPr lang="en-US" sz="1600" b="0" dirty="0">
                <a:latin typeface="+mj-lt"/>
              </a:rPr>
              <a:t> </a:t>
            </a:r>
            <a:r>
              <a:rPr lang="en-US" sz="700" b="0" dirty="0" smtClean="0">
                <a:latin typeface="+mj-lt"/>
              </a:rPr>
              <a:t> </a:t>
            </a:r>
            <a:r>
              <a:rPr lang="en-US" sz="900" b="0" dirty="0" smtClean="0">
                <a:latin typeface="+mj-lt"/>
              </a:rPr>
              <a:t> </a:t>
            </a:r>
            <a:r>
              <a:rPr lang="en-US" sz="1600" b="0" dirty="0">
                <a:latin typeface="+mj-lt"/>
              </a:rPr>
              <a:t>4  </a:t>
            </a:r>
            <a:r>
              <a:rPr lang="en-US" sz="1600" b="0" i="1" dirty="0">
                <a:latin typeface="+mj-lt"/>
              </a:rPr>
              <a:t>                    I</a:t>
            </a:r>
            <a:endParaRPr lang="en-US" sz="1600" b="0" i="1" baseline="30000" dirty="0">
              <a:latin typeface="Times New Roman" pitchFamily="18" charset="0"/>
            </a:endParaRPr>
          </a:p>
        </p:txBody>
      </p:sp>
      <p:sp>
        <p:nvSpPr>
          <p:cNvPr id="78897" name="Line 55"/>
          <p:cNvSpPr>
            <a:spLocks noChangeShapeType="1"/>
          </p:cNvSpPr>
          <p:nvPr/>
        </p:nvSpPr>
        <p:spPr bwMode="auto">
          <a:xfrm>
            <a:off x="5062538" y="3412494"/>
            <a:ext cx="3495675" cy="0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cxnSp>
        <p:nvCxnSpPr>
          <p:cNvPr id="78898" name="AutoShape 1405"/>
          <p:cNvCxnSpPr>
            <a:cxnSpLocks noChangeShapeType="1"/>
          </p:cNvCxnSpPr>
          <p:nvPr/>
        </p:nvCxnSpPr>
        <p:spPr bwMode="auto">
          <a:xfrm flipH="1">
            <a:off x="4835525" y="878844"/>
            <a:ext cx="0" cy="1884362"/>
          </a:xfrm>
          <a:prstGeom prst="straightConnector1">
            <a:avLst/>
          </a:prstGeom>
          <a:noFill/>
          <a:ln w="4445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8900" name="Rectangle 64"/>
          <p:cNvSpPr>
            <a:spLocks noChangeArrowheads="1"/>
          </p:cNvSpPr>
          <p:nvPr/>
        </p:nvSpPr>
        <p:spPr bwMode="auto">
          <a:xfrm>
            <a:off x="4470400" y="566106"/>
            <a:ext cx="601663" cy="241617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i="1" dirty="0"/>
              <a:t>C</a:t>
            </a: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300" b="0" dirty="0"/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>
                <a:solidFill>
                  <a:schemeClr val="bg1"/>
                </a:solidFill>
              </a:rPr>
              <a:t>10</a:t>
            </a: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500" b="0" dirty="0"/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>
                <a:solidFill>
                  <a:schemeClr val="bg1"/>
                </a:solidFill>
              </a:rPr>
              <a:t>8.75</a:t>
            </a: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00" b="0" dirty="0">
              <a:solidFill>
                <a:schemeClr val="bg1"/>
              </a:solidFill>
            </a:endParaRP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400" b="0" dirty="0">
              <a:solidFill>
                <a:schemeClr val="bg1"/>
              </a:solidFill>
            </a:endParaRP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>
                <a:solidFill>
                  <a:schemeClr val="bg1"/>
                </a:solidFill>
              </a:rPr>
              <a:t>7</a:t>
            </a: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600" b="0" i="1" dirty="0"/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600" b="0" i="1" dirty="0"/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600" b="0" i="1" dirty="0"/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600" b="0" dirty="0"/>
          </a:p>
        </p:txBody>
      </p:sp>
      <p:sp>
        <p:nvSpPr>
          <p:cNvPr id="53" name="Rectangle 52"/>
          <p:cNvSpPr/>
          <p:nvPr/>
        </p:nvSpPr>
        <p:spPr>
          <a:xfrm>
            <a:off x="0" y="-86925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0" dirty="0" smtClean="0">
                <a:solidFill>
                  <a:srgbClr val="000000"/>
                </a:solidFill>
                <a:latin typeface="+mj-lt"/>
              </a:rPr>
              <a:t>Austrian Macroeconomics</a:t>
            </a:r>
            <a:endParaRPr lang="en-US" sz="900" dirty="0">
              <a:latin typeface="+mj-lt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403639" y="3932927"/>
            <a:ext cx="405025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0" dirty="0" smtClean="0">
                <a:latin typeface="+mj-lt"/>
              </a:rPr>
              <a:t>Suppose the Fed sets interest rates low.</a:t>
            </a:r>
          </a:p>
          <a:p>
            <a:endParaRPr lang="en-US" sz="1800" b="0" dirty="0">
              <a:latin typeface="+mj-lt"/>
            </a:endParaRPr>
          </a:p>
          <a:p>
            <a:r>
              <a:rPr lang="en-US" sz="1800" b="0" dirty="0" smtClean="0">
                <a:latin typeface="+mj-lt"/>
              </a:rPr>
              <a:t>…. </a:t>
            </a:r>
            <a:r>
              <a:rPr lang="en-US" sz="1800" b="0" dirty="0">
                <a:latin typeface="+mj-lt"/>
              </a:rPr>
              <a:t>o</a:t>
            </a:r>
            <a:r>
              <a:rPr lang="en-US" sz="1800" b="0" dirty="0" smtClean="0">
                <a:latin typeface="+mj-lt"/>
              </a:rPr>
              <a:t>verconsumption and </a:t>
            </a:r>
            <a:r>
              <a:rPr lang="en-US" sz="1800" b="0" dirty="0" err="1" smtClean="0">
                <a:latin typeface="+mj-lt"/>
              </a:rPr>
              <a:t>malinvestment</a:t>
            </a:r>
            <a:r>
              <a:rPr lang="en-US" sz="1800" b="0" dirty="0" smtClean="0">
                <a:latin typeface="+mj-lt"/>
              </a:rPr>
              <a:t> result.</a:t>
            </a:r>
          </a:p>
          <a:p>
            <a:endParaRPr lang="en-US" sz="1800" b="0" dirty="0">
              <a:latin typeface="+mj-lt"/>
            </a:endParaRPr>
          </a:p>
          <a:p>
            <a:endParaRPr lang="en-US" sz="1800" b="0" dirty="0">
              <a:latin typeface="+mj-lt"/>
            </a:endParaRPr>
          </a:p>
        </p:txBody>
      </p:sp>
      <p:sp>
        <p:nvSpPr>
          <p:cNvPr id="58" name="Rectangle 63"/>
          <p:cNvSpPr>
            <a:spLocks noChangeArrowheads="1"/>
          </p:cNvSpPr>
          <p:nvPr/>
        </p:nvSpPr>
        <p:spPr bwMode="auto">
          <a:xfrm>
            <a:off x="5085437" y="6541493"/>
            <a:ext cx="3571875" cy="338138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1600" b="0" i="1" dirty="0">
                <a:latin typeface="+mj-lt"/>
              </a:rPr>
              <a:t>                </a:t>
            </a:r>
            <a:r>
              <a:rPr lang="en-US" sz="1050" b="0" i="1" dirty="0">
                <a:latin typeface="+mj-lt"/>
              </a:rPr>
              <a:t> </a:t>
            </a:r>
            <a:r>
              <a:rPr lang="en-US" sz="1600" b="0" i="1" dirty="0">
                <a:latin typeface="+mj-lt"/>
              </a:rPr>
              <a:t> </a:t>
            </a:r>
            <a:r>
              <a:rPr lang="en-US" sz="1600" b="0" dirty="0">
                <a:latin typeface="+mj-lt"/>
              </a:rPr>
              <a:t>2    </a:t>
            </a:r>
            <a:r>
              <a:rPr lang="en-US" sz="1400" b="0" dirty="0">
                <a:latin typeface="+mj-lt"/>
              </a:rPr>
              <a:t> </a:t>
            </a:r>
            <a:r>
              <a:rPr lang="en-US" sz="1600" b="0" dirty="0">
                <a:latin typeface="+mj-lt"/>
              </a:rPr>
              <a:t> </a:t>
            </a:r>
            <a:r>
              <a:rPr lang="en-US" sz="1600" b="0" dirty="0" smtClean="0">
                <a:solidFill>
                  <a:schemeClr val="bg1"/>
                </a:solidFill>
                <a:latin typeface="+mj-lt"/>
              </a:rPr>
              <a:t>3 </a:t>
            </a:r>
            <a:r>
              <a:rPr lang="en-US" sz="1600" b="0" dirty="0" smtClean="0">
                <a:latin typeface="+mj-lt"/>
              </a:rPr>
              <a:t>   </a:t>
            </a:r>
            <a:r>
              <a:rPr lang="en-US" sz="100" b="0" dirty="0" smtClean="0">
                <a:latin typeface="+mj-lt"/>
              </a:rPr>
              <a:t> </a:t>
            </a:r>
            <a:r>
              <a:rPr lang="en-US" sz="1600" b="0" dirty="0" smtClean="0">
                <a:latin typeface="+mj-lt"/>
              </a:rPr>
              <a:t> </a:t>
            </a:r>
            <a:r>
              <a:rPr lang="en-US" sz="900" b="0" dirty="0" smtClean="0">
                <a:latin typeface="+mj-lt"/>
              </a:rPr>
              <a:t> </a:t>
            </a:r>
            <a:r>
              <a:rPr lang="en-US" sz="1600" b="0" dirty="0" smtClean="0">
                <a:latin typeface="+mj-lt"/>
              </a:rPr>
              <a:t>4  </a:t>
            </a:r>
            <a:r>
              <a:rPr lang="en-US" sz="1600" b="0" i="1" dirty="0" smtClean="0">
                <a:latin typeface="+mj-lt"/>
              </a:rPr>
              <a:t>                    I</a:t>
            </a:r>
            <a:endParaRPr lang="en-US" sz="1600" b="0" i="1" baseline="30000" dirty="0">
              <a:latin typeface="Times New Roman" pitchFamily="18" charset="0"/>
            </a:endParaRPr>
          </a:p>
        </p:txBody>
      </p:sp>
      <p:sp>
        <p:nvSpPr>
          <p:cNvPr id="45" name="Rectangle 110"/>
          <p:cNvSpPr>
            <a:spLocks noChangeArrowheads="1"/>
          </p:cNvSpPr>
          <p:nvPr/>
        </p:nvSpPr>
        <p:spPr bwMode="auto">
          <a:xfrm>
            <a:off x="3335973" y="1032831"/>
            <a:ext cx="192087" cy="2395538"/>
          </a:xfrm>
          <a:prstGeom prst="rect">
            <a:avLst/>
          </a:prstGeom>
          <a:solidFill>
            <a:srgbClr val="FF0000"/>
          </a:solidFill>
          <a:ln w="28575" algn="ctr">
            <a:noFill/>
            <a:miter lim="800000"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8" name="Rectangle 63"/>
          <p:cNvSpPr>
            <a:spLocks noChangeArrowheads="1"/>
          </p:cNvSpPr>
          <p:nvPr/>
        </p:nvSpPr>
        <p:spPr bwMode="auto">
          <a:xfrm>
            <a:off x="1646236" y="3066419"/>
            <a:ext cx="24098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1600" dirty="0">
                <a:solidFill>
                  <a:schemeClr val="bg1"/>
                </a:solidFill>
                <a:latin typeface="+mj-lt"/>
              </a:rPr>
              <a:t>1</a:t>
            </a:r>
            <a:r>
              <a:rPr lang="en-US" sz="1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1600" dirty="0">
                <a:solidFill>
                  <a:schemeClr val="bg1"/>
                </a:solidFill>
                <a:latin typeface="+mj-lt"/>
              </a:rPr>
              <a:t>   </a:t>
            </a:r>
            <a:r>
              <a:rPr lang="en-US" sz="14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1600" dirty="0">
                <a:solidFill>
                  <a:schemeClr val="bg1"/>
                </a:solidFill>
                <a:latin typeface="+mj-lt"/>
              </a:rPr>
              <a:t>  </a:t>
            </a:r>
            <a:r>
              <a:rPr lang="en-US" sz="700" dirty="0">
                <a:solidFill>
                  <a:schemeClr val="bg1"/>
                </a:solidFill>
                <a:latin typeface="+mj-lt"/>
              </a:rPr>
              <a:t>                 </a:t>
            </a:r>
            <a:r>
              <a:rPr lang="en-US" sz="3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700" dirty="0">
                <a:solidFill>
                  <a:schemeClr val="bg1"/>
                </a:solidFill>
                <a:latin typeface="+mj-lt"/>
              </a:rPr>
              <a:t>  </a:t>
            </a:r>
            <a:r>
              <a:rPr lang="en-US" sz="1600" dirty="0">
                <a:solidFill>
                  <a:schemeClr val="bg1"/>
                </a:solidFill>
                <a:latin typeface="+mj-lt"/>
              </a:rPr>
              <a:t>2  </a:t>
            </a:r>
            <a:r>
              <a:rPr lang="en-US" sz="8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1600" dirty="0">
                <a:solidFill>
                  <a:schemeClr val="bg1"/>
                </a:solidFill>
                <a:latin typeface="+mj-lt"/>
              </a:rPr>
              <a:t>            3</a:t>
            </a:r>
            <a:endParaRPr lang="en-US" sz="1600" i="1" baseline="30000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2" name="Right Brace 1"/>
          <p:cNvSpPr/>
          <p:nvPr/>
        </p:nvSpPr>
        <p:spPr bwMode="auto">
          <a:xfrm flipH="1">
            <a:off x="3035779" y="1056132"/>
            <a:ext cx="182880" cy="297374"/>
          </a:xfrm>
          <a:prstGeom prst="rightBrace">
            <a:avLst>
              <a:gd name="adj1" fmla="val 35676"/>
              <a:gd name="adj2" fmla="val 50000"/>
            </a:avLst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1276988" y="1028478"/>
            <a:ext cx="214320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+mj-lt"/>
              </a:rPr>
              <a:t>Overconsumption</a:t>
            </a:r>
            <a:endParaRPr lang="en-US" sz="16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55" name="Right Brace 54"/>
          <p:cNvSpPr/>
          <p:nvPr/>
        </p:nvSpPr>
        <p:spPr bwMode="auto">
          <a:xfrm flipH="1">
            <a:off x="1438500" y="2365116"/>
            <a:ext cx="182880" cy="297374"/>
          </a:xfrm>
          <a:prstGeom prst="rightBrace">
            <a:avLst>
              <a:gd name="adj1" fmla="val 35676"/>
              <a:gd name="adj2" fmla="val 50000"/>
            </a:avLst>
          </a:prstGeom>
          <a:noFill/>
          <a:ln w="28575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-35171" y="2328670"/>
            <a:ext cx="190204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err="1" smtClean="0">
                <a:solidFill>
                  <a:schemeClr val="accent6">
                    <a:lumMod val="40000"/>
                    <a:lumOff val="60000"/>
                  </a:schemeClr>
                </a:solidFill>
                <a:latin typeface="+mj-lt"/>
              </a:rPr>
              <a:t>Malinvestment</a:t>
            </a:r>
            <a:endParaRPr lang="en-US" sz="1600" dirty="0">
              <a:solidFill>
                <a:schemeClr val="accent6">
                  <a:lumMod val="40000"/>
                  <a:lumOff val="60000"/>
                </a:schemeClr>
              </a:solidFill>
              <a:latin typeface="+mj-lt"/>
            </a:endParaRPr>
          </a:p>
        </p:txBody>
      </p:sp>
      <p:sp>
        <p:nvSpPr>
          <p:cNvPr id="59" name="Line 65"/>
          <p:cNvSpPr>
            <a:spLocks noChangeShapeType="1"/>
          </p:cNvSpPr>
          <p:nvPr/>
        </p:nvSpPr>
        <p:spPr bwMode="auto">
          <a:xfrm flipH="1">
            <a:off x="5095875" y="5162724"/>
            <a:ext cx="1005840" cy="1588"/>
          </a:xfrm>
          <a:prstGeom prst="line">
            <a:avLst/>
          </a:prstGeom>
          <a:noFill/>
          <a:ln w="34925">
            <a:solidFill>
              <a:srgbClr val="FF0000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" name="Line 65"/>
          <p:cNvSpPr>
            <a:spLocks noChangeShapeType="1"/>
          </p:cNvSpPr>
          <p:nvPr/>
        </p:nvSpPr>
        <p:spPr bwMode="auto">
          <a:xfrm flipH="1">
            <a:off x="6088063" y="5165899"/>
            <a:ext cx="50800" cy="0"/>
          </a:xfrm>
          <a:prstGeom prst="line">
            <a:avLst/>
          </a:prstGeom>
          <a:noFill/>
          <a:ln w="34925">
            <a:solidFill>
              <a:srgbClr val="FF0000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" name="Rectangle 48"/>
          <p:cNvSpPr>
            <a:spLocks noChangeArrowheads="1"/>
          </p:cNvSpPr>
          <p:nvPr/>
        </p:nvSpPr>
        <p:spPr bwMode="auto">
          <a:xfrm>
            <a:off x="5982648" y="5008737"/>
            <a:ext cx="3159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C</a:t>
            </a:r>
            <a:endParaRPr lang="en-US" altLang="en-US" sz="1400" baseline="-25000" dirty="0">
              <a:solidFill>
                <a:schemeClr val="bg1"/>
              </a:solidFill>
            </a:endParaRPr>
          </a:p>
        </p:txBody>
      </p:sp>
      <p:sp>
        <p:nvSpPr>
          <p:cNvPr id="63" name="Line 65"/>
          <p:cNvSpPr>
            <a:spLocks noChangeShapeType="1"/>
          </p:cNvSpPr>
          <p:nvPr/>
        </p:nvSpPr>
        <p:spPr bwMode="auto">
          <a:xfrm flipH="1">
            <a:off x="5052450" y="1055374"/>
            <a:ext cx="1828800" cy="0"/>
          </a:xfrm>
          <a:prstGeom prst="line">
            <a:avLst/>
          </a:prstGeom>
          <a:noFill/>
          <a:ln w="34925">
            <a:solidFill>
              <a:srgbClr val="FF0000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" name="Line 65"/>
          <p:cNvSpPr>
            <a:spLocks noChangeShapeType="1"/>
          </p:cNvSpPr>
          <p:nvPr/>
        </p:nvSpPr>
        <p:spPr bwMode="auto">
          <a:xfrm flipH="1">
            <a:off x="6890068" y="1039181"/>
            <a:ext cx="50800" cy="0"/>
          </a:xfrm>
          <a:prstGeom prst="line">
            <a:avLst/>
          </a:prstGeom>
          <a:noFill/>
          <a:ln w="34925">
            <a:solidFill>
              <a:srgbClr val="FF0000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" name="Rectangle 48"/>
          <p:cNvSpPr>
            <a:spLocks noChangeArrowheads="1"/>
          </p:cNvSpPr>
          <p:nvPr/>
        </p:nvSpPr>
        <p:spPr bwMode="auto">
          <a:xfrm>
            <a:off x="6794338" y="883606"/>
            <a:ext cx="30489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dirty="0" smtClean="0">
                <a:solidFill>
                  <a:schemeClr val="bg1"/>
                </a:solidFill>
              </a:rPr>
              <a:t>B</a:t>
            </a:r>
            <a:endParaRPr lang="en-US" altLang="en-US" sz="1400" baseline="-25000" dirty="0">
              <a:solidFill>
                <a:schemeClr val="bg1"/>
              </a:solidFill>
            </a:endParaRPr>
          </a:p>
        </p:txBody>
      </p:sp>
      <p:sp>
        <p:nvSpPr>
          <p:cNvPr id="69" name="Line 47"/>
          <p:cNvSpPr>
            <a:spLocks noChangeShapeType="1"/>
          </p:cNvSpPr>
          <p:nvPr/>
        </p:nvSpPr>
        <p:spPr bwMode="auto">
          <a:xfrm>
            <a:off x="5062538" y="388306"/>
            <a:ext cx="3175" cy="3021013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610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Line 62"/>
          <p:cNvSpPr>
            <a:spLocks noChangeAspect="1" noChangeShapeType="1"/>
          </p:cNvSpPr>
          <p:nvPr/>
        </p:nvSpPr>
        <p:spPr bwMode="auto">
          <a:xfrm flipV="1">
            <a:off x="5863768" y="3883428"/>
            <a:ext cx="2092325" cy="2571750"/>
          </a:xfrm>
          <a:prstGeom prst="line">
            <a:avLst/>
          </a:prstGeom>
          <a:noFill/>
          <a:ln w="44450">
            <a:solidFill>
              <a:schemeClr val="accent6">
                <a:lumMod val="60000"/>
                <a:lumOff val="40000"/>
              </a:schemeClr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defRPr/>
            </a:pPr>
            <a:endParaRPr lang="en-US" sz="2000">
              <a:ln>
                <a:solidFill>
                  <a:schemeClr val="bg1">
                    <a:lumMod val="75000"/>
                  </a:schemeClr>
                </a:solidFill>
              </a:ln>
              <a:latin typeface="Arial" charset="0"/>
            </a:endParaRPr>
          </a:p>
        </p:txBody>
      </p:sp>
      <p:pic>
        <p:nvPicPr>
          <p:cNvPr id="78850" name="Picture 6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3013" y="456569"/>
            <a:ext cx="2719387" cy="294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852" name="Rectangle 130"/>
          <p:cNvSpPr>
            <a:spLocks noChangeArrowheads="1"/>
          </p:cNvSpPr>
          <p:nvPr/>
        </p:nvSpPr>
        <p:spPr bwMode="auto">
          <a:xfrm>
            <a:off x="1727200" y="2728281"/>
            <a:ext cx="192088" cy="731838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78853" name="Line 55"/>
          <p:cNvSpPr>
            <a:spLocks noChangeShapeType="1"/>
          </p:cNvSpPr>
          <p:nvPr/>
        </p:nvSpPr>
        <p:spPr bwMode="auto">
          <a:xfrm>
            <a:off x="5073650" y="6564487"/>
            <a:ext cx="3495675" cy="0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78854" name="Line 65"/>
          <p:cNvSpPr>
            <a:spLocks noChangeShapeType="1"/>
          </p:cNvSpPr>
          <p:nvPr/>
        </p:nvSpPr>
        <p:spPr bwMode="auto">
          <a:xfrm flipH="1">
            <a:off x="5095875" y="5162724"/>
            <a:ext cx="1865313" cy="1588"/>
          </a:xfrm>
          <a:prstGeom prst="line">
            <a:avLst/>
          </a:prstGeom>
          <a:noFill/>
          <a:ln w="34925">
            <a:solidFill>
              <a:schemeClr val="accent6">
                <a:lumMod val="60000"/>
                <a:lumOff val="40000"/>
              </a:schemeClr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55" name="Line 65"/>
          <p:cNvSpPr>
            <a:spLocks noChangeShapeType="1"/>
          </p:cNvSpPr>
          <p:nvPr/>
        </p:nvSpPr>
        <p:spPr bwMode="auto">
          <a:xfrm flipH="1">
            <a:off x="5086350" y="4688062"/>
            <a:ext cx="1398588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56" name="Line 47"/>
          <p:cNvSpPr>
            <a:spLocks noChangeShapeType="1"/>
          </p:cNvSpPr>
          <p:nvPr/>
        </p:nvSpPr>
        <p:spPr bwMode="auto">
          <a:xfrm flipH="1">
            <a:off x="5073650" y="3732387"/>
            <a:ext cx="0" cy="2833687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73" name="Line 62"/>
          <p:cNvSpPr>
            <a:spLocks noChangeAspect="1" noChangeShapeType="1"/>
          </p:cNvSpPr>
          <p:nvPr/>
        </p:nvSpPr>
        <p:spPr bwMode="auto">
          <a:xfrm flipV="1">
            <a:off x="5130800" y="3818112"/>
            <a:ext cx="2092325" cy="2571750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defRPr/>
            </a:pPr>
            <a:endParaRPr lang="en-US" sz="2000">
              <a:ln>
                <a:solidFill>
                  <a:schemeClr val="bg1">
                    <a:lumMod val="75000"/>
                  </a:schemeClr>
                </a:solidFill>
              </a:ln>
              <a:latin typeface="Arial" charset="0"/>
            </a:endParaRPr>
          </a:p>
        </p:txBody>
      </p:sp>
      <p:sp>
        <p:nvSpPr>
          <p:cNvPr id="78858" name="Line 12"/>
          <p:cNvSpPr>
            <a:spLocks noChangeAspect="1" noChangeShapeType="1"/>
          </p:cNvSpPr>
          <p:nvPr/>
        </p:nvSpPr>
        <p:spPr bwMode="auto">
          <a:xfrm>
            <a:off x="5729288" y="3800649"/>
            <a:ext cx="2351087" cy="2625725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59" name="Rectangle 64"/>
          <p:cNvSpPr>
            <a:spLocks noChangeArrowheads="1"/>
          </p:cNvSpPr>
          <p:nvPr/>
        </p:nvSpPr>
        <p:spPr bwMode="auto">
          <a:xfrm>
            <a:off x="4470400" y="3889549"/>
            <a:ext cx="619125" cy="141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i="1"/>
              <a:t>i</a:t>
            </a: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800" b="0"/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600" b="0"/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/>
              <a:t>4</a:t>
            </a: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400" b="0"/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/>
              <a:t>3</a:t>
            </a:r>
          </a:p>
        </p:txBody>
      </p:sp>
      <p:sp>
        <p:nvSpPr>
          <p:cNvPr id="78862" name="Text Box 20"/>
          <p:cNvSpPr txBox="1">
            <a:spLocks noChangeArrowheads="1"/>
          </p:cNvSpPr>
          <p:nvPr/>
        </p:nvSpPr>
        <p:spPr bwMode="auto">
          <a:xfrm rot="2784625">
            <a:off x="7858126" y="6102524"/>
            <a:ext cx="5461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1400"/>
              <a:t>D</a:t>
            </a:r>
            <a:r>
              <a:rPr lang="en-US" altLang="en-US" sz="1400" baseline="-25000"/>
              <a:t>LF</a:t>
            </a:r>
          </a:p>
        </p:txBody>
      </p:sp>
      <p:sp>
        <p:nvSpPr>
          <p:cNvPr id="78863" name="Text Box 20"/>
          <p:cNvSpPr txBox="1">
            <a:spLocks noChangeArrowheads="1"/>
          </p:cNvSpPr>
          <p:nvPr/>
        </p:nvSpPr>
        <p:spPr bwMode="auto">
          <a:xfrm rot="-3034657">
            <a:off x="6971507" y="3804618"/>
            <a:ext cx="54610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1400"/>
              <a:t>S</a:t>
            </a:r>
            <a:r>
              <a:rPr lang="en-US" altLang="en-US" sz="1400" baseline="-25000"/>
              <a:t>LF</a:t>
            </a:r>
          </a:p>
        </p:txBody>
      </p:sp>
      <p:cxnSp>
        <p:nvCxnSpPr>
          <p:cNvPr id="78865" name="AutoShape 1405"/>
          <p:cNvCxnSpPr>
            <a:cxnSpLocks noChangeShapeType="1"/>
          </p:cNvCxnSpPr>
          <p:nvPr/>
        </p:nvCxnSpPr>
        <p:spPr bwMode="auto">
          <a:xfrm>
            <a:off x="957263" y="388306"/>
            <a:ext cx="0" cy="3024188"/>
          </a:xfrm>
          <a:prstGeom prst="straightConnector1">
            <a:avLst/>
          </a:prstGeom>
          <a:noFill/>
          <a:ln w="222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8866" name="Rectangle 94"/>
          <p:cNvSpPr>
            <a:spLocks noChangeArrowheads="1"/>
          </p:cNvSpPr>
          <p:nvPr/>
        </p:nvSpPr>
        <p:spPr bwMode="auto">
          <a:xfrm>
            <a:off x="3392488" y="1340806"/>
            <a:ext cx="192087" cy="206692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78867" name="Rectangle 97"/>
          <p:cNvSpPr>
            <a:spLocks noChangeArrowheads="1"/>
          </p:cNvSpPr>
          <p:nvPr/>
        </p:nvSpPr>
        <p:spPr bwMode="auto">
          <a:xfrm>
            <a:off x="2557463" y="2047244"/>
            <a:ext cx="192087" cy="1371600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00" name="Rectangle 99"/>
          <p:cNvSpPr/>
          <p:nvPr/>
        </p:nvSpPr>
        <p:spPr bwMode="auto">
          <a:xfrm>
            <a:off x="1662113" y="2334581"/>
            <a:ext cx="192087" cy="109696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wrap="none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78874" name="Rectangle 64"/>
          <p:cNvSpPr>
            <a:spLocks noChangeArrowheads="1"/>
          </p:cNvSpPr>
          <p:nvPr/>
        </p:nvSpPr>
        <p:spPr bwMode="auto">
          <a:xfrm>
            <a:off x="330200" y="834394"/>
            <a:ext cx="6191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i="1" dirty="0"/>
              <a:t>C, I</a:t>
            </a:r>
            <a:r>
              <a:rPr lang="en-US" altLang="en-US" sz="1600" b="0" i="1" baseline="-25000" dirty="0"/>
              <a:t>j</a:t>
            </a:r>
            <a:endParaRPr lang="en-US" altLang="en-US" sz="1600" b="0" baseline="-25000" dirty="0"/>
          </a:p>
        </p:txBody>
      </p:sp>
      <p:cxnSp>
        <p:nvCxnSpPr>
          <p:cNvPr id="78876" name="AutoShape 1405"/>
          <p:cNvCxnSpPr>
            <a:cxnSpLocks noChangeShapeType="1"/>
          </p:cNvCxnSpPr>
          <p:nvPr/>
        </p:nvCxnSpPr>
        <p:spPr bwMode="auto">
          <a:xfrm>
            <a:off x="822325" y="3468056"/>
            <a:ext cx="7954963" cy="0"/>
          </a:xfrm>
          <a:prstGeom prst="straightConnector1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8877" name="AutoShape 1405"/>
          <p:cNvCxnSpPr>
            <a:cxnSpLocks noChangeShapeType="1"/>
          </p:cNvCxnSpPr>
          <p:nvPr/>
        </p:nvCxnSpPr>
        <p:spPr bwMode="auto">
          <a:xfrm>
            <a:off x="949325" y="3417256"/>
            <a:ext cx="3452813" cy="0"/>
          </a:xfrm>
          <a:prstGeom prst="straightConnector1">
            <a:avLst/>
          </a:prstGeom>
          <a:noFill/>
          <a:ln w="222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8879" name="Line 25"/>
          <p:cNvSpPr>
            <a:spLocks noChangeShapeType="1"/>
          </p:cNvSpPr>
          <p:nvPr/>
        </p:nvSpPr>
        <p:spPr bwMode="auto">
          <a:xfrm>
            <a:off x="6117590" y="5189691"/>
            <a:ext cx="0" cy="1371600"/>
          </a:xfrm>
          <a:prstGeom prst="line">
            <a:avLst/>
          </a:prstGeom>
          <a:noFill/>
          <a:ln w="34925">
            <a:solidFill>
              <a:srgbClr val="FF0000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80" name="Line 25"/>
          <p:cNvSpPr>
            <a:spLocks noChangeShapeType="1"/>
          </p:cNvSpPr>
          <p:nvPr/>
        </p:nvSpPr>
        <p:spPr bwMode="auto">
          <a:xfrm>
            <a:off x="6938963" y="1056132"/>
            <a:ext cx="0" cy="5486400"/>
          </a:xfrm>
          <a:prstGeom prst="line">
            <a:avLst/>
          </a:prstGeom>
          <a:noFill/>
          <a:ln w="34925">
            <a:solidFill>
              <a:schemeClr val="accent6">
                <a:lumMod val="60000"/>
                <a:lumOff val="40000"/>
              </a:schemeClr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89" name="Line 65"/>
          <p:cNvSpPr>
            <a:spLocks noChangeShapeType="1"/>
          </p:cNvSpPr>
          <p:nvPr/>
        </p:nvSpPr>
        <p:spPr bwMode="auto">
          <a:xfrm flipH="1">
            <a:off x="6484938" y="4686474"/>
            <a:ext cx="50800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90" name="Rectangle 48"/>
          <p:cNvSpPr>
            <a:spLocks noChangeArrowheads="1"/>
          </p:cNvSpPr>
          <p:nvPr/>
        </p:nvSpPr>
        <p:spPr bwMode="auto">
          <a:xfrm>
            <a:off x="6376988" y="4534074"/>
            <a:ext cx="3238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chemeClr val="bg1"/>
                </a:solidFill>
              </a:rPr>
              <a:t>O</a:t>
            </a:r>
            <a:endParaRPr lang="en-US" altLang="en-US" sz="1400" baseline="-25000">
              <a:solidFill>
                <a:schemeClr val="bg1"/>
              </a:solidFill>
            </a:endParaRPr>
          </a:p>
        </p:txBody>
      </p:sp>
      <p:sp>
        <p:nvSpPr>
          <p:cNvPr id="78893" name="Line 65"/>
          <p:cNvSpPr>
            <a:spLocks noChangeShapeType="1"/>
          </p:cNvSpPr>
          <p:nvPr/>
        </p:nvSpPr>
        <p:spPr bwMode="auto">
          <a:xfrm flipH="1">
            <a:off x="6880225" y="5156374"/>
            <a:ext cx="50800" cy="0"/>
          </a:xfrm>
          <a:prstGeom prst="line">
            <a:avLst/>
          </a:prstGeom>
          <a:noFill/>
          <a:ln w="34925">
            <a:solidFill>
              <a:schemeClr val="accent6">
                <a:lumMod val="60000"/>
                <a:lumOff val="40000"/>
              </a:schemeClr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94" name="Rectangle 48"/>
          <p:cNvSpPr>
            <a:spLocks noChangeArrowheads="1"/>
          </p:cNvSpPr>
          <p:nvPr/>
        </p:nvSpPr>
        <p:spPr bwMode="auto">
          <a:xfrm>
            <a:off x="6808788" y="5002387"/>
            <a:ext cx="254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chemeClr val="bg1"/>
                </a:solidFill>
              </a:rPr>
              <a:t>I</a:t>
            </a:r>
            <a:endParaRPr lang="en-US" altLang="en-US" sz="1400" baseline="-25000">
              <a:solidFill>
                <a:schemeClr val="bg1"/>
              </a:solidFill>
            </a:endParaRPr>
          </a:p>
        </p:txBody>
      </p:sp>
      <p:sp>
        <p:nvSpPr>
          <p:cNvPr id="138" name="Rectangle 63"/>
          <p:cNvSpPr>
            <a:spLocks noChangeArrowheads="1"/>
          </p:cNvSpPr>
          <p:nvPr/>
        </p:nvSpPr>
        <p:spPr bwMode="auto">
          <a:xfrm>
            <a:off x="5095875" y="3420431"/>
            <a:ext cx="3571875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1600" b="0" i="1" dirty="0">
                <a:latin typeface="+mj-lt"/>
              </a:rPr>
              <a:t>                </a:t>
            </a:r>
            <a:r>
              <a:rPr lang="en-US" sz="1050" b="0" i="1" dirty="0">
                <a:latin typeface="+mj-lt"/>
              </a:rPr>
              <a:t> </a:t>
            </a:r>
            <a:r>
              <a:rPr lang="en-US" sz="1600" b="0" i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1600" b="0" dirty="0">
                <a:solidFill>
                  <a:schemeClr val="bg1"/>
                </a:solidFill>
                <a:latin typeface="+mj-lt"/>
              </a:rPr>
              <a:t>2    </a:t>
            </a:r>
            <a:r>
              <a:rPr lang="en-US" sz="1400" b="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1600" b="0" dirty="0">
                <a:solidFill>
                  <a:schemeClr val="bg1"/>
                </a:solidFill>
                <a:latin typeface="+mj-lt"/>
              </a:rPr>
              <a:t> 3</a:t>
            </a:r>
            <a:r>
              <a:rPr lang="en-US" sz="1600" b="0" dirty="0">
                <a:latin typeface="+mj-lt"/>
              </a:rPr>
              <a:t>    </a:t>
            </a:r>
            <a:r>
              <a:rPr lang="en-US" sz="100" b="0" dirty="0">
                <a:latin typeface="+mj-lt"/>
              </a:rPr>
              <a:t> </a:t>
            </a:r>
            <a:r>
              <a:rPr lang="en-US" sz="1600" b="0" dirty="0">
                <a:latin typeface="+mj-lt"/>
              </a:rPr>
              <a:t> </a:t>
            </a:r>
            <a:r>
              <a:rPr lang="en-US" sz="700" b="0" dirty="0" smtClean="0">
                <a:latin typeface="+mj-lt"/>
              </a:rPr>
              <a:t> </a:t>
            </a:r>
            <a:r>
              <a:rPr lang="en-US" sz="900" b="0" dirty="0" smtClean="0">
                <a:latin typeface="+mj-lt"/>
              </a:rPr>
              <a:t> </a:t>
            </a:r>
            <a:r>
              <a:rPr lang="en-US" sz="1600" b="0" dirty="0">
                <a:latin typeface="+mj-lt"/>
              </a:rPr>
              <a:t>4  </a:t>
            </a:r>
            <a:r>
              <a:rPr lang="en-US" sz="1600" b="0" i="1" dirty="0">
                <a:latin typeface="+mj-lt"/>
              </a:rPr>
              <a:t>                    I</a:t>
            </a:r>
            <a:endParaRPr lang="en-US" sz="1600" b="0" i="1" baseline="30000" dirty="0">
              <a:latin typeface="Times New Roman" pitchFamily="18" charset="0"/>
            </a:endParaRPr>
          </a:p>
        </p:txBody>
      </p:sp>
      <p:sp>
        <p:nvSpPr>
          <p:cNvPr id="78897" name="Line 55"/>
          <p:cNvSpPr>
            <a:spLocks noChangeShapeType="1"/>
          </p:cNvSpPr>
          <p:nvPr/>
        </p:nvSpPr>
        <p:spPr bwMode="auto">
          <a:xfrm>
            <a:off x="5062538" y="3412494"/>
            <a:ext cx="3495675" cy="0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cxnSp>
        <p:nvCxnSpPr>
          <p:cNvPr id="78898" name="AutoShape 1405"/>
          <p:cNvCxnSpPr>
            <a:cxnSpLocks noChangeShapeType="1"/>
          </p:cNvCxnSpPr>
          <p:nvPr/>
        </p:nvCxnSpPr>
        <p:spPr bwMode="auto">
          <a:xfrm flipH="1">
            <a:off x="4835525" y="878844"/>
            <a:ext cx="0" cy="1884362"/>
          </a:xfrm>
          <a:prstGeom prst="straightConnector1">
            <a:avLst/>
          </a:prstGeom>
          <a:noFill/>
          <a:ln w="4445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3" name="Rectangle 52"/>
          <p:cNvSpPr/>
          <p:nvPr/>
        </p:nvSpPr>
        <p:spPr>
          <a:xfrm>
            <a:off x="0" y="-86925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0" dirty="0" smtClean="0">
                <a:solidFill>
                  <a:srgbClr val="000000"/>
                </a:solidFill>
                <a:latin typeface="+mj-lt"/>
              </a:rPr>
              <a:t>Austrian Macroeconomics</a:t>
            </a:r>
            <a:endParaRPr lang="en-US" sz="900" dirty="0">
              <a:latin typeface="+mj-lt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403639" y="3932927"/>
            <a:ext cx="4050251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0" dirty="0" smtClean="0">
                <a:latin typeface="+mj-lt"/>
              </a:rPr>
              <a:t>Suppose the Fed sets interest rates low.</a:t>
            </a:r>
          </a:p>
          <a:p>
            <a:endParaRPr lang="en-US" sz="1800" b="0" dirty="0">
              <a:latin typeface="+mj-lt"/>
            </a:endParaRPr>
          </a:p>
          <a:p>
            <a:r>
              <a:rPr lang="en-US" sz="1800" b="0" dirty="0" smtClean="0">
                <a:latin typeface="+mj-lt"/>
              </a:rPr>
              <a:t>The heavy use of leverage by consumers and firms creates intense competition for the economy’s limited resources.</a:t>
            </a:r>
          </a:p>
          <a:p>
            <a:endParaRPr lang="en-US" sz="1000" b="0" dirty="0">
              <a:latin typeface="+mj-lt"/>
            </a:endParaRPr>
          </a:p>
          <a:p>
            <a:r>
              <a:rPr lang="en-US" sz="1800" b="0" dirty="0" smtClean="0">
                <a:latin typeface="+mj-lt"/>
              </a:rPr>
              <a:t>Prices rise, which causes expected inflation to rise.</a:t>
            </a:r>
          </a:p>
          <a:p>
            <a:endParaRPr lang="en-US" sz="1050" b="0" dirty="0">
              <a:latin typeface="+mj-lt"/>
            </a:endParaRPr>
          </a:p>
          <a:p>
            <a:r>
              <a:rPr lang="en-US" sz="1800" b="0" dirty="0" smtClean="0">
                <a:latin typeface="+mj-lt"/>
              </a:rPr>
              <a:t>When the Fed withdraws stimulus, the boom becomes the bust</a:t>
            </a:r>
            <a:endParaRPr lang="en-US" sz="1800" b="0" dirty="0">
              <a:latin typeface="+mj-lt"/>
            </a:endParaRPr>
          </a:p>
        </p:txBody>
      </p:sp>
      <p:sp>
        <p:nvSpPr>
          <p:cNvPr id="58" name="Rectangle 63"/>
          <p:cNvSpPr>
            <a:spLocks noChangeArrowheads="1"/>
          </p:cNvSpPr>
          <p:nvPr/>
        </p:nvSpPr>
        <p:spPr bwMode="auto">
          <a:xfrm>
            <a:off x="5085437" y="6541493"/>
            <a:ext cx="3571875" cy="338138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1600" b="0" i="1" dirty="0">
                <a:latin typeface="+mj-lt"/>
              </a:rPr>
              <a:t>                </a:t>
            </a:r>
            <a:r>
              <a:rPr lang="en-US" sz="1050" b="0" i="1" dirty="0">
                <a:latin typeface="+mj-lt"/>
              </a:rPr>
              <a:t> </a:t>
            </a:r>
            <a:r>
              <a:rPr lang="en-US" sz="1600" b="0" i="1" dirty="0">
                <a:latin typeface="+mj-lt"/>
              </a:rPr>
              <a:t> </a:t>
            </a:r>
            <a:r>
              <a:rPr lang="en-US" sz="1600" b="0" dirty="0">
                <a:latin typeface="+mj-lt"/>
              </a:rPr>
              <a:t>2    </a:t>
            </a:r>
            <a:r>
              <a:rPr lang="en-US" sz="1400" b="0" dirty="0">
                <a:latin typeface="+mj-lt"/>
              </a:rPr>
              <a:t> </a:t>
            </a:r>
            <a:r>
              <a:rPr lang="en-US" sz="1600" b="0" dirty="0">
                <a:latin typeface="+mj-lt"/>
              </a:rPr>
              <a:t> </a:t>
            </a:r>
            <a:r>
              <a:rPr lang="en-US" sz="1600" b="0" dirty="0" smtClean="0">
                <a:solidFill>
                  <a:schemeClr val="bg1"/>
                </a:solidFill>
                <a:latin typeface="+mj-lt"/>
              </a:rPr>
              <a:t>3 </a:t>
            </a:r>
            <a:r>
              <a:rPr lang="en-US" sz="1600" b="0" dirty="0" smtClean="0">
                <a:latin typeface="+mj-lt"/>
              </a:rPr>
              <a:t>   </a:t>
            </a:r>
            <a:r>
              <a:rPr lang="en-US" sz="100" b="0" dirty="0" smtClean="0">
                <a:latin typeface="+mj-lt"/>
              </a:rPr>
              <a:t> </a:t>
            </a:r>
            <a:r>
              <a:rPr lang="en-US" sz="1600" b="0" dirty="0" smtClean="0">
                <a:latin typeface="+mj-lt"/>
              </a:rPr>
              <a:t> </a:t>
            </a:r>
            <a:r>
              <a:rPr lang="en-US" sz="900" b="0" dirty="0" smtClean="0">
                <a:latin typeface="+mj-lt"/>
              </a:rPr>
              <a:t> </a:t>
            </a:r>
            <a:r>
              <a:rPr lang="en-US" sz="1600" b="0" dirty="0" smtClean="0">
                <a:latin typeface="+mj-lt"/>
              </a:rPr>
              <a:t>4  </a:t>
            </a:r>
            <a:r>
              <a:rPr lang="en-US" sz="1600" b="0" i="1" dirty="0" smtClean="0">
                <a:latin typeface="+mj-lt"/>
              </a:rPr>
              <a:t>                    I</a:t>
            </a:r>
            <a:endParaRPr lang="en-US" sz="1600" b="0" i="1" baseline="30000" dirty="0">
              <a:latin typeface="Times New Roman" pitchFamily="18" charset="0"/>
            </a:endParaRPr>
          </a:p>
        </p:txBody>
      </p:sp>
      <p:sp>
        <p:nvSpPr>
          <p:cNvPr id="45" name="Rectangle 110"/>
          <p:cNvSpPr>
            <a:spLocks noChangeArrowheads="1"/>
          </p:cNvSpPr>
          <p:nvPr/>
        </p:nvSpPr>
        <p:spPr bwMode="auto">
          <a:xfrm>
            <a:off x="3335973" y="1032831"/>
            <a:ext cx="192087" cy="2395538"/>
          </a:xfrm>
          <a:prstGeom prst="rect">
            <a:avLst/>
          </a:prstGeom>
          <a:solidFill>
            <a:srgbClr val="FF0000"/>
          </a:solidFill>
          <a:ln w="28575" algn="ctr">
            <a:noFill/>
            <a:miter lim="800000"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8" name="Rectangle 63"/>
          <p:cNvSpPr>
            <a:spLocks noChangeArrowheads="1"/>
          </p:cNvSpPr>
          <p:nvPr/>
        </p:nvSpPr>
        <p:spPr bwMode="auto">
          <a:xfrm>
            <a:off x="1646236" y="3066419"/>
            <a:ext cx="24098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1600" dirty="0">
                <a:solidFill>
                  <a:schemeClr val="bg1"/>
                </a:solidFill>
                <a:latin typeface="+mj-lt"/>
              </a:rPr>
              <a:t>1</a:t>
            </a:r>
            <a:r>
              <a:rPr lang="en-US" sz="1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1600" dirty="0">
                <a:solidFill>
                  <a:schemeClr val="bg1"/>
                </a:solidFill>
                <a:latin typeface="+mj-lt"/>
              </a:rPr>
              <a:t>   </a:t>
            </a:r>
            <a:r>
              <a:rPr lang="en-US" sz="14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1600" dirty="0">
                <a:solidFill>
                  <a:schemeClr val="bg1"/>
                </a:solidFill>
                <a:latin typeface="+mj-lt"/>
              </a:rPr>
              <a:t>  </a:t>
            </a:r>
            <a:r>
              <a:rPr lang="en-US" sz="700" dirty="0">
                <a:solidFill>
                  <a:schemeClr val="bg1"/>
                </a:solidFill>
                <a:latin typeface="+mj-lt"/>
              </a:rPr>
              <a:t>                 </a:t>
            </a:r>
            <a:r>
              <a:rPr lang="en-US" sz="3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700" dirty="0">
                <a:solidFill>
                  <a:schemeClr val="bg1"/>
                </a:solidFill>
                <a:latin typeface="+mj-lt"/>
              </a:rPr>
              <a:t>  </a:t>
            </a:r>
            <a:r>
              <a:rPr lang="en-US" sz="1600" dirty="0">
                <a:solidFill>
                  <a:schemeClr val="bg1"/>
                </a:solidFill>
                <a:latin typeface="+mj-lt"/>
              </a:rPr>
              <a:t>2  </a:t>
            </a:r>
            <a:r>
              <a:rPr lang="en-US" sz="8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1600" dirty="0">
                <a:solidFill>
                  <a:schemeClr val="bg1"/>
                </a:solidFill>
                <a:latin typeface="+mj-lt"/>
              </a:rPr>
              <a:t>            3</a:t>
            </a:r>
            <a:endParaRPr lang="en-US" sz="1600" i="1" baseline="30000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49" name="Line 65"/>
          <p:cNvSpPr>
            <a:spLocks noChangeShapeType="1"/>
          </p:cNvSpPr>
          <p:nvPr/>
        </p:nvSpPr>
        <p:spPr bwMode="auto">
          <a:xfrm flipH="1">
            <a:off x="6065203" y="5165899"/>
            <a:ext cx="50800" cy="0"/>
          </a:xfrm>
          <a:prstGeom prst="line">
            <a:avLst/>
          </a:prstGeom>
          <a:noFill/>
          <a:ln w="34925">
            <a:solidFill>
              <a:srgbClr val="FF0000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" name="Rectangle 48"/>
          <p:cNvSpPr>
            <a:spLocks noChangeArrowheads="1"/>
          </p:cNvSpPr>
          <p:nvPr/>
        </p:nvSpPr>
        <p:spPr bwMode="auto">
          <a:xfrm>
            <a:off x="5946140" y="5008737"/>
            <a:ext cx="3159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chemeClr val="bg1"/>
                </a:solidFill>
              </a:rPr>
              <a:t>C</a:t>
            </a:r>
            <a:endParaRPr lang="en-US" altLang="en-US" sz="1400" baseline="-2500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6775" y="3704590"/>
            <a:ext cx="4100513" cy="3241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" name="Line 65"/>
          <p:cNvSpPr>
            <a:spLocks noChangeShapeType="1"/>
          </p:cNvSpPr>
          <p:nvPr/>
        </p:nvSpPr>
        <p:spPr bwMode="auto">
          <a:xfrm flipH="1">
            <a:off x="6027525" y="1822711"/>
            <a:ext cx="50800" cy="0"/>
          </a:xfrm>
          <a:prstGeom prst="line">
            <a:avLst/>
          </a:prstGeom>
          <a:noFill/>
          <a:ln w="34925">
            <a:solidFill>
              <a:srgbClr val="FF0000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" name="Rectangle 48"/>
          <p:cNvSpPr>
            <a:spLocks noChangeArrowheads="1"/>
          </p:cNvSpPr>
          <p:nvPr/>
        </p:nvSpPr>
        <p:spPr bwMode="auto">
          <a:xfrm>
            <a:off x="5921162" y="1667136"/>
            <a:ext cx="30489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dirty="0" smtClean="0">
                <a:solidFill>
                  <a:schemeClr val="bg1"/>
                </a:solidFill>
              </a:rPr>
              <a:t>B</a:t>
            </a:r>
            <a:endParaRPr lang="en-US" altLang="en-US" sz="1400" baseline="-25000" dirty="0">
              <a:solidFill>
                <a:schemeClr val="bg1"/>
              </a:solidFill>
            </a:endParaRPr>
          </a:p>
        </p:txBody>
      </p:sp>
      <p:sp>
        <p:nvSpPr>
          <p:cNvPr id="61" name="Rectangle 64"/>
          <p:cNvSpPr>
            <a:spLocks noChangeArrowheads="1"/>
          </p:cNvSpPr>
          <p:nvPr/>
        </p:nvSpPr>
        <p:spPr bwMode="auto">
          <a:xfrm>
            <a:off x="4470400" y="566106"/>
            <a:ext cx="601663" cy="241617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i="1" dirty="0"/>
              <a:t>C</a:t>
            </a: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300" b="0" dirty="0"/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>
                <a:solidFill>
                  <a:schemeClr val="bg1"/>
                </a:solidFill>
              </a:rPr>
              <a:t>10</a:t>
            </a: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500" b="0" dirty="0"/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>
                <a:solidFill>
                  <a:schemeClr val="bg1"/>
                </a:solidFill>
              </a:rPr>
              <a:t>8.75</a:t>
            </a: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00" b="0" dirty="0">
              <a:solidFill>
                <a:schemeClr val="bg1"/>
              </a:solidFill>
            </a:endParaRP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400" b="0" dirty="0">
              <a:solidFill>
                <a:schemeClr val="bg1"/>
              </a:solidFill>
            </a:endParaRP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>
                <a:solidFill>
                  <a:schemeClr val="bg1"/>
                </a:solidFill>
              </a:rPr>
              <a:t>7</a:t>
            </a: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600" b="0" i="1" dirty="0"/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600" b="0" i="1" dirty="0"/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600" b="0" i="1" dirty="0"/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600" b="0" dirty="0"/>
          </a:p>
        </p:txBody>
      </p:sp>
      <p:sp>
        <p:nvSpPr>
          <p:cNvPr id="62" name="Line 65"/>
          <p:cNvSpPr>
            <a:spLocks noChangeShapeType="1"/>
          </p:cNvSpPr>
          <p:nvPr/>
        </p:nvSpPr>
        <p:spPr bwMode="auto">
          <a:xfrm flipH="1">
            <a:off x="5052450" y="1055374"/>
            <a:ext cx="1828800" cy="0"/>
          </a:xfrm>
          <a:prstGeom prst="line">
            <a:avLst/>
          </a:prstGeom>
          <a:noFill/>
          <a:ln w="34925">
            <a:solidFill>
              <a:srgbClr val="FF0000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" name="Line 65"/>
          <p:cNvSpPr>
            <a:spLocks noChangeShapeType="1"/>
          </p:cNvSpPr>
          <p:nvPr/>
        </p:nvSpPr>
        <p:spPr bwMode="auto">
          <a:xfrm flipH="1">
            <a:off x="6890068" y="1039181"/>
            <a:ext cx="50800" cy="0"/>
          </a:xfrm>
          <a:prstGeom prst="line">
            <a:avLst/>
          </a:prstGeom>
          <a:noFill/>
          <a:ln w="34925">
            <a:solidFill>
              <a:srgbClr val="FF0000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" name="Rectangle 48"/>
          <p:cNvSpPr>
            <a:spLocks noChangeArrowheads="1"/>
          </p:cNvSpPr>
          <p:nvPr/>
        </p:nvSpPr>
        <p:spPr bwMode="auto">
          <a:xfrm>
            <a:off x="6794338" y="883606"/>
            <a:ext cx="30489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dirty="0" smtClean="0">
                <a:solidFill>
                  <a:schemeClr val="bg1"/>
                </a:solidFill>
              </a:rPr>
              <a:t>B</a:t>
            </a:r>
            <a:endParaRPr lang="en-US" altLang="en-US" sz="1400" baseline="-25000" dirty="0">
              <a:solidFill>
                <a:schemeClr val="bg1"/>
              </a:solidFill>
            </a:endParaRPr>
          </a:p>
        </p:txBody>
      </p:sp>
      <p:sp>
        <p:nvSpPr>
          <p:cNvPr id="65" name="Line 47"/>
          <p:cNvSpPr>
            <a:spLocks noChangeShapeType="1"/>
          </p:cNvSpPr>
          <p:nvPr/>
        </p:nvSpPr>
        <p:spPr bwMode="auto">
          <a:xfrm>
            <a:off x="5062538" y="388306"/>
            <a:ext cx="3175" cy="3021013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pic>
        <p:nvPicPr>
          <p:cNvPr id="66" name="Picture 6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1371" y="3464330"/>
            <a:ext cx="342900" cy="26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581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80" grpId="0" animBg="1"/>
      <p:bldP spid="51" grpId="0" animBg="1"/>
      <p:bldP spid="59" grpId="0"/>
      <p:bldP spid="62" grpId="0" animBg="1"/>
      <p:bldP spid="63" grpId="0" animBg="1"/>
      <p:bldP spid="64" grpId="0"/>
    </p:bldLst>
  </p:timing>
</p:sld>
</file>

<file path=ppt/theme/theme1.xml><?xml version="1.0" encoding="utf-8"?>
<a:theme xmlns:a="http://schemas.openxmlformats.org/drawingml/2006/main" name="7_newdesign">
  <a:themeElements>
    <a:clrScheme name="7_newdesign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FF0000"/>
      </a:hlink>
      <a:folHlink>
        <a:srgbClr val="FF0000"/>
      </a:folHlink>
    </a:clrScheme>
    <a:fontScheme name="7_new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CA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CA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7_new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new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new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new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new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new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new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newdesig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FF0000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6_Custom Design">
  <a:themeElements>
    <a:clrScheme name="6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Custom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CA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CA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6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ustom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FF0000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8_newdesign">
  <a:themeElements>
    <a:clrScheme name="Custom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00"/>
      </a:hlink>
      <a:folHlink>
        <a:srgbClr val="B2B2B2"/>
      </a:folHlink>
    </a:clrScheme>
    <a:fontScheme name="8_new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CA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CA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8_new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new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new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new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new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new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new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newdesig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FF0000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_newdesign">
  <a:themeElements>
    <a:clrScheme name="9_new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_new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CA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CA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9_new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new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new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new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new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new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new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newdesig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FF0000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7_newdesign 8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FF0000"/>
    </a:hlink>
    <a:folHlink>
      <a:srgbClr val="FF0000"/>
    </a:folHlink>
  </a:clrScheme>
  <a:fontScheme name="7_newdesign">
    <a:majorFont>
      <a:latin typeface="Times New Roman"/>
      <a:ea typeface=""/>
      <a:cs typeface=""/>
    </a:majorFont>
    <a:minorFont>
      <a:latin typeface="Times New Roman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7_newdesign 8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FF0000"/>
    </a:hlink>
    <a:folHlink>
      <a:srgbClr val="FF0000"/>
    </a:folHlink>
  </a:clrScheme>
  <a:fontScheme name="7_newdesign">
    <a:majorFont>
      <a:latin typeface="Times New Roman"/>
      <a:ea typeface=""/>
      <a:cs typeface=""/>
    </a:majorFont>
    <a:minorFont>
      <a:latin typeface="Times New Roman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7_newdesign 8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FF0000"/>
    </a:hlink>
    <a:folHlink>
      <a:srgbClr val="FF0000"/>
    </a:folHlink>
  </a:clrScheme>
  <a:fontScheme name="7_newdesign">
    <a:majorFont>
      <a:latin typeface="Times New Roman"/>
      <a:ea typeface=""/>
      <a:cs typeface=""/>
    </a:majorFont>
    <a:minorFont>
      <a:latin typeface="Times New Roman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8_newdesign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  <a:fontScheme name="8_newdesign">
    <a:majorFont>
      <a:latin typeface="Times New Roman"/>
      <a:ea typeface=""/>
      <a:cs typeface=""/>
    </a:majorFont>
    <a:minorFont>
      <a:latin typeface="Times New Roman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8_newdesign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  <a:fontScheme name="8_newdesign">
    <a:majorFont>
      <a:latin typeface="Times New Roman"/>
      <a:ea typeface=""/>
      <a:cs typeface=""/>
    </a:majorFont>
    <a:minorFont>
      <a:latin typeface="Times New Roman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8_newdesign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  <a:fontScheme name="8_newdesign">
    <a:majorFont>
      <a:latin typeface="Times New Roman"/>
      <a:ea typeface=""/>
      <a:cs typeface=""/>
    </a:majorFont>
    <a:minorFont>
      <a:latin typeface="Times New Roman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7_newdesign 8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FF0000"/>
    </a:hlink>
    <a:folHlink>
      <a:srgbClr val="FF0000"/>
    </a:folHlink>
  </a:clrScheme>
  <a:fontScheme name="7_newdesign">
    <a:majorFont>
      <a:latin typeface="Times New Roman"/>
      <a:ea typeface=""/>
      <a:cs typeface=""/>
    </a:majorFont>
    <a:minorFont>
      <a:latin typeface="Times New Roman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Foundations 2e</Template>
  <TotalTime>29139</TotalTime>
  <Words>872</Words>
  <Application>Microsoft Office PowerPoint</Application>
  <PresentationFormat>On-screen Show (4:3)</PresentationFormat>
  <Paragraphs>481</Paragraphs>
  <Slides>21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7_newdesign</vt:lpstr>
      <vt:lpstr>6_Custom Design</vt:lpstr>
      <vt:lpstr>8_newdesign</vt:lpstr>
      <vt:lpstr>9_newdesign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30</dc:title>
  <dc:creator>Michael Parkin</dc:creator>
  <cp:lastModifiedBy>Anyone</cp:lastModifiedBy>
  <cp:revision>640</cp:revision>
  <dcterms:created xsi:type="dcterms:W3CDTF">2000-11-24T17:02:06Z</dcterms:created>
  <dcterms:modified xsi:type="dcterms:W3CDTF">2015-06-02T13:57:32Z</dcterms:modified>
</cp:coreProperties>
</file>