
<file path=[Content_Types].xml><?xml version="1.0" encoding="utf-8"?>
<Types xmlns="http://schemas.openxmlformats.org/package/2006/content-types">
  <Default Extension="bin" ContentType="application/vnd.openxmlformats-officedocument.oleObject"/>
  <Default Extension="png" ContentType="image/png"/>
  <Default Extension="wmf" ContentType="image/x-wmf"/>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6" r:id="rId1"/>
    <p:sldMasterId id="2147483657" r:id="rId2"/>
    <p:sldMasterId id="2147483658" r:id="rId3"/>
    <p:sldMasterId id="2147483659" r:id="rId4"/>
    <p:sldMasterId id="2147483660" r:id="rId5"/>
  </p:sldMasterIdLst>
  <p:notesMasterIdLst>
    <p:notesMasterId r:id="rId63"/>
  </p:notesMasterIdLst>
  <p:handoutMasterIdLst>
    <p:handoutMasterId r:id="rId64"/>
  </p:handoutMasterIdLst>
  <p:sldIdLst>
    <p:sldId id="670" r:id="rId6"/>
    <p:sldId id="673" r:id="rId7"/>
    <p:sldId id="676" r:id="rId8"/>
    <p:sldId id="754" r:id="rId9"/>
    <p:sldId id="683" r:id="rId10"/>
    <p:sldId id="675" r:id="rId11"/>
    <p:sldId id="684" r:id="rId12"/>
    <p:sldId id="686" r:id="rId13"/>
    <p:sldId id="685" r:id="rId14"/>
    <p:sldId id="687" r:id="rId15"/>
    <p:sldId id="688" r:id="rId16"/>
    <p:sldId id="678" r:id="rId17"/>
    <p:sldId id="756" r:id="rId18"/>
    <p:sldId id="757" r:id="rId19"/>
    <p:sldId id="682" r:id="rId20"/>
    <p:sldId id="689" r:id="rId21"/>
    <p:sldId id="690" r:id="rId22"/>
    <p:sldId id="758" r:id="rId23"/>
    <p:sldId id="691" r:id="rId24"/>
    <p:sldId id="692" r:id="rId25"/>
    <p:sldId id="693" r:id="rId26"/>
    <p:sldId id="694" r:id="rId27"/>
    <p:sldId id="696" r:id="rId28"/>
    <p:sldId id="695" r:id="rId29"/>
    <p:sldId id="697" r:id="rId30"/>
    <p:sldId id="698" r:id="rId31"/>
    <p:sldId id="699" r:id="rId32"/>
    <p:sldId id="700" r:id="rId33"/>
    <p:sldId id="739" r:id="rId34"/>
    <p:sldId id="740" r:id="rId35"/>
    <p:sldId id="741" r:id="rId36"/>
    <p:sldId id="742" r:id="rId37"/>
    <p:sldId id="743" r:id="rId38"/>
    <p:sldId id="744" r:id="rId39"/>
    <p:sldId id="745" r:id="rId40"/>
    <p:sldId id="746" r:id="rId41"/>
    <p:sldId id="747" r:id="rId42"/>
    <p:sldId id="466" r:id="rId43"/>
    <p:sldId id="707" r:id="rId44"/>
    <p:sldId id="703" r:id="rId45"/>
    <p:sldId id="704" r:id="rId46"/>
    <p:sldId id="705" r:id="rId47"/>
    <p:sldId id="708" r:id="rId48"/>
    <p:sldId id="709" r:id="rId49"/>
    <p:sldId id="710" r:id="rId50"/>
    <p:sldId id="722" r:id="rId51"/>
    <p:sldId id="723" r:id="rId52"/>
    <p:sldId id="724" r:id="rId53"/>
    <p:sldId id="725" r:id="rId54"/>
    <p:sldId id="760" r:id="rId55"/>
    <p:sldId id="730" r:id="rId56"/>
    <p:sldId id="731" r:id="rId57"/>
    <p:sldId id="732" r:id="rId58"/>
    <p:sldId id="733" r:id="rId59"/>
    <p:sldId id="759" r:id="rId60"/>
    <p:sldId id="734" r:id="rId61"/>
    <p:sldId id="735" r:id="rId62"/>
  </p:sldIdLst>
  <p:sldSz cx="9144000" cy="6858000" type="screen4x3"/>
  <p:notesSz cx="6858000" cy="9144000"/>
  <p:defaultTextStyle>
    <a:defPPr>
      <a:defRPr lang="en-CA"/>
    </a:defPPr>
    <a:lvl1pPr algn="l" rtl="0" fontAlgn="base">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1248">
          <p15:clr>
            <a:srgbClr val="A4A3A4"/>
          </p15:clr>
        </p15:guide>
        <p15:guide id="2" pos="288">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FF"/>
    <a:srgbClr val="000000"/>
    <a:srgbClr val="FF6600"/>
    <a:srgbClr val="E50030"/>
    <a:srgbClr val="00468F"/>
    <a:srgbClr val="3333CC"/>
    <a:srgbClr val="FF3300"/>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699" autoAdjust="0"/>
    <p:restoredTop sz="87518" autoAdjust="0"/>
  </p:normalViewPr>
  <p:slideViewPr>
    <p:cSldViewPr snapToObjects="1">
      <p:cViewPr>
        <p:scale>
          <a:sx n="75" d="100"/>
          <a:sy n="75" d="100"/>
        </p:scale>
        <p:origin x="744" y="108"/>
      </p:cViewPr>
      <p:guideLst>
        <p:guide orient="horz" pos="1248"/>
        <p:guide pos="28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14178"/>
    </p:cViewPr>
  </p:sorterViewPr>
  <p:notesViewPr>
    <p:cSldViewPr snapToObjects="1">
      <p:cViewPr>
        <p:scale>
          <a:sx n="75" d="100"/>
          <a:sy n="75" d="100"/>
        </p:scale>
        <p:origin x="-2580" y="-22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61" Type="http://schemas.openxmlformats.org/officeDocument/2006/relationships/slide" Target="slides/slide56.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handoutMaster" Target="handoutMasters/handoutMaster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theme" Target="theme/theme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8" Type="http://schemas.openxmlformats.org/officeDocument/2006/relationships/image" Target="../media/image11.wmf"/><Relationship Id="rId3" Type="http://schemas.openxmlformats.org/officeDocument/2006/relationships/image" Target="../media/image6.wmf"/><Relationship Id="rId7" Type="http://schemas.openxmlformats.org/officeDocument/2006/relationships/image" Target="../media/image10.wmf"/><Relationship Id="rId12" Type="http://schemas.openxmlformats.org/officeDocument/2006/relationships/image" Target="../media/image15.wmf"/><Relationship Id="rId2" Type="http://schemas.openxmlformats.org/officeDocument/2006/relationships/image" Target="../media/image5.wmf"/><Relationship Id="rId1" Type="http://schemas.openxmlformats.org/officeDocument/2006/relationships/image" Target="../media/image4.wmf"/><Relationship Id="rId6" Type="http://schemas.openxmlformats.org/officeDocument/2006/relationships/image" Target="../media/image9.wmf"/><Relationship Id="rId11" Type="http://schemas.openxmlformats.org/officeDocument/2006/relationships/image" Target="../media/image14.wmf"/><Relationship Id="rId5" Type="http://schemas.openxmlformats.org/officeDocument/2006/relationships/image" Target="../media/image8.wmf"/><Relationship Id="rId10" Type="http://schemas.openxmlformats.org/officeDocument/2006/relationships/image" Target="../media/image13.wmf"/><Relationship Id="rId4" Type="http://schemas.openxmlformats.org/officeDocument/2006/relationships/image" Target="../media/image7.wmf"/><Relationship Id="rId9" Type="http://schemas.openxmlformats.org/officeDocument/2006/relationships/image" Target="../media/image12.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image" Target="../media/image20.wmf"/><Relationship Id="rId1" Type="http://schemas.openxmlformats.org/officeDocument/2006/relationships/image" Target="../media/image19.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image" Target="../media/image23.wmf"/><Relationship Id="rId1" Type="http://schemas.openxmlformats.org/officeDocument/2006/relationships/image" Target="../media/image22.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26.wmf"/><Relationship Id="rId1" Type="http://schemas.openxmlformats.org/officeDocument/2006/relationships/image" Target="../media/image25.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28.wmf"/><Relationship Id="rId1" Type="http://schemas.openxmlformats.org/officeDocument/2006/relationships/image" Target="../media/image27.w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30.wmf"/><Relationship Id="rId1" Type="http://schemas.openxmlformats.org/officeDocument/2006/relationships/image" Target="../media/image29.w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32.wmf"/><Relationship Id="rId1" Type="http://schemas.openxmlformats.org/officeDocument/2006/relationships/image" Target="../media/image31.w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34.wmf"/><Relationship Id="rId1" Type="http://schemas.openxmlformats.org/officeDocument/2006/relationships/image" Target="../media/image33.wmf"/></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36.wmf"/><Relationship Id="rId1" Type="http://schemas.openxmlformats.org/officeDocument/2006/relationships/image" Target="../media/image35.w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38.wmf"/><Relationship Id="rId1" Type="http://schemas.openxmlformats.org/officeDocument/2006/relationships/image" Target="../media/image37.wmf"/></Relationships>
</file>

<file path=ppt/drawings/_rels/vmlDrawing14.vml.rels><?xml version="1.0" encoding="UTF-8" standalone="yes"?>
<Relationships xmlns="http://schemas.openxmlformats.org/package/2006/relationships"><Relationship Id="rId2" Type="http://schemas.openxmlformats.org/officeDocument/2006/relationships/image" Target="../media/image40.wmf"/><Relationship Id="rId1" Type="http://schemas.openxmlformats.org/officeDocument/2006/relationships/image" Target="../media/image39.wmf"/></Relationships>
</file>

<file path=ppt/drawings/_rels/vmlDrawing15.vml.rels><?xml version="1.0" encoding="UTF-8" standalone="yes"?>
<Relationships xmlns="http://schemas.openxmlformats.org/package/2006/relationships"><Relationship Id="rId2" Type="http://schemas.openxmlformats.org/officeDocument/2006/relationships/image" Target="../media/image42.wmf"/><Relationship Id="rId1" Type="http://schemas.openxmlformats.org/officeDocument/2006/relationships/image" Target="../media/image41.wmf"/></Relationships>
</file>

<file path=ppt/drawings/_rels/vmlDrawing16.vml.rels><?xml version="1.0" encoding="UTF-8" standalone="yes"?>
<Relationships xmlns="http://schemas.openxmlformats.org/package/2006/relationships"><Relationship Id="rId2" Type="http://schemas.openxmlformats.org/officeDocument/2006/relationships/image" Target="../media/image42.wmf"/><Relationship Id="rId1" Type="http://schemas.openxmlformats.org/officeDocument/2006/relationships/image" Target="../media/image41.wmf"/></Relationships>
</file>

<file path=ppt/drawings/_rels/vmlDrawing17.vml.rels><?xml version="1.0" encoding="UTF-8" standalone="yes"?>
<Relationships xmlns="http://schemas.openxmlformats.org/package/2006/relationships"><Relationship Id="rId2" Type="http://schemas.openxmlformats.org/officeDocument/2006/relationships/image" Target="../media/image42.wmf"/><Relationship Id="rId1" Type="http://schemas.openxmlformats.org/officeDocument/2006/relationships/image" Target="../media/image41.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ahoma" charset="0"/>
              </a:defRPr>
            </a:lvl1pPr>
          </a:lstStyle>
          <a:p>
            <a:pPr>
              <a:defRPr/>
            </a:pPr>
            <a:endParaRPr lang="en-CA" altLang="en-US"/>
          </a:p>
        </p:txBody>
      </p:sp>
      <p:sp>
        <p:nvSpPr>
          <p:cNvPr id="60419"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ahoma" charset="0"/>
              </a:defRPr>
            </a:lvl1pPr>
          </a:lstStyle>
          <a:p>
            <a:pPr>
              <a:defRPr/>
            </a:pPr>
            <a:endParaRPr lang="en-CA" altLang="en-US"/>
          </a:p>
        </p:txBody>
      </p:sp>
      <p:sp>
        <p:nvSpPr>
          <p:cNvPr id="60420"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ahoma" charset="0"/>
              </a:defRPr>
            </a:lvl1pPr>
          </a:lstStyle>
          <a:p>
            <a:pPr>
              <a:defRPr/>
            </a:pPr>
            <a:endParaRPr lang="en-CA" altLang="en-US"/>
          </a:p>
        </p:txBody>
      </p:sp>
      <p:sp>
        <p:nvSpPr>
          <p:cNvPr id="60421"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ahoma" panose="020B0604030504040204" pitchFamily="34" charset="0"/>
              </a:defRPr>
            </a:lvl1pPr>
          </a:lstStyle>
          <a:p>
            <a:fld id="{E146AD95-AAC7-42C7-BCCE-E8981034685F}" type="slidenum">
              <a:rPr lang="en-CA" altLang="en-US"/>
              <a:pPr/>
              <a:t>‹#›</a:t>
            </a:fld>
            <a:endParaRPr lang="en-CA" altLang="en-US"/>
          </a:p>
        </p:txBody>
      </p:sp>
    </p:spTree>
    <p:extLst>
      <p:ext uri="{BB962C8B-B14F-4D97-AF65-F5344CB8AC3E}">
        <p14:creationId xmlns:p14="http://schemas.microsoft.com/office/powerpoint/2010/main" val="7114963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4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ahoma" charset="0"/>
              </a:defRPr>
            </a:lvl1pPr>
          </a:lstStyle>
          <a:p>
            <a:pPr>
              <a:defRPr/>
            </a:pPr>
            <a:endParaRPr lang="en-CA" altLang="en-US"/>
          </a:p>
        </p:txBody>
      </p:sp>
      <p:sp>
        <p:nvSpPr>
          <p:cNvPr id="61443"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ahoma" charset="0"/>
              </a:defRPr>
            </a:lvl1pPr>
          </a:lstStyle>
          <a:p>
            <a:pPr>
              <a:defRPr/>
            </a:pPr>
            <a:endParaRPr lang="en-CA" altLang="en-US"/>
          </a:p>
        </p:txBody>
      </p:sp>
      <p:sp>
        <p:nvSpPr>
          <p:cNvPr id="7373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5"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CA" altLang="en-US" noProof="0" smtClean="0"/>
              <a:t>Click to edit Master text styles</a:t>
            </a:r>
          </a:p>
          <a:p>
            <a:pPr lvl="1"/>
            <a:r>
              <a:rPr lang="en-CA" altLang="en-US" noProof="0" smtClean="0"/>
              <a:t>Second level</a:t>
            </a:r>
          </a:p>
          <a:p>
            <a:pPr lvl="2"/>
            <a:r>
              <a:rPr lang="en-CA" altLang="en-US" noProof="0" smtClean="0"/>
              <a:t>Third level</a:t>
            </a:r>
          </a:p>
          <a:p>
            <a:pPr lvl="3"/>
            <a:r>
              <a:rPr lang="en-CA" altLang="en-US" noProof="0" smtClean="0"/>
              <a:t>Fourth level</a:t>
            </a:r>
          </a:p>
          <a:p>
            <a:pPr lvl="4"/>
            <a:r>
              <a:rPr lang="en-CA" altLang="en-US" noProof="0" smtClean="0"/>
              <a:t>Fifth level</a:t>
            </a:r>
          </a:p>
        </p:txBody>
      </p:sp>
      <p:sp>
        <p:nvSpPr>
          <p:cNvPr id="61446"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ahoma" charset="0"/>
              </a:defRPr>
            </a:lvl1pPr>
          </a:lstStyle>
          <a:p>
            <a:pPr>
              <a:defRPr/>
            </a:pPr>
            <a:endParaRPr lang="en-CA" altLang="en-US"/>
          </a:p>
        </p:txBody>
      </p:sp>
      <p:sp>
        <p:nvSpPr>
          <p:cNvPr id="61447"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ahoma" panose="020B0604030504040204" pitchFamily="34" charset="0"/>
              </a:defRPr>
            </a:lvl1pPr>
          </a:lstStyle>
          <a:p>
            <a:fld id="{1B68CADF-B47B-4C2B-B7E9-7DDF5FF950FD}" type="slidenum">
              <a:rPr lang="en-CA" altLang="en-US"/>
              <a:pPr/>
              <a:t>‹#›</a:t>
            </a:fld>
            <a:endParaRPr lang="en-CA" altLang="en-US"/>
          </a:p>
        </p:txBody>
      </p:sp>
    </p:spTree>
    <p:extLst>
      <p:ext uri="{BB962C8B-B14F-4D97-AF65-F5344CB8AC3E}">
        <p14:creationId xmlns:p14="http://schemas.microsoft.com/office/powerpoint/2010/main" val="156995545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6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2005, the U.S. imported 3,695,971,000 barrels of crude oil.</a:t>
            </a:r>
          </a:p>
          <a:p>
            <a:endParaRPr lang="en-US" dirty="0" smtClean="0"/>
          </a:p>
          <a:p>
            <a:r>
              <a:rPr lang="en-US" dirty="0" smtClean="0"/>
              <a:t>Refineries convert crude oil into gasoline, diesel fuel, asphalt base, heating oil, kerosene. The U.S. has not built a new refinery since 1976.</a:t>
            </a:r>
          </a:p>
          <a:p>
            <a:endParaRPr lang="en-US" dirty="0" smtClean="0"/>
          </a:p>
          <a:p>
            <a:r>
              <a:rPr lang="en-US" dirty="0" smtClean="0"/>
              <a:t>Gasoline tax in NC amounts to 48.6 cents per gallon, while in NY it amounts to 60.1 cents. 20 gallons of gas/week over 52 weeks means you pay $505.44 in gasoline taxes each year in North Carolina versus $625.04 in New York.</a:t>
            </a:r>
          </a:p>
          <a:p>
            <a:endParaRPr lang="en-US" dirty="0" smtClean="0"/>
          </a:p>
          <a:p>
            <a:r>
              <a:rPr lang="en-US" dirty="0" smtClean="0"/>
              <a:t>The U.S. economy consumes about 388,000,000 gallons per day. </a:t>
            </a:r>
          </a:p>
          <a:p>
            <a:r>
              <a:rPr lang="en-US" dirty="0" smtClean="0"/>
              <a:t>Or 150,544,000,000 gallons per year </a:t>
            </a:r>
          </a:p>
          <a:p>
            <a:r>
              <a:rPr lang="en-US" dirty="0" smtClean="0"/>
              <a:t>US consumers paid $27.1 billion in Federal gasoline taxes last year at the pump.  </a:t>
            </a:r>
          </a:p>
          <a:p>
            <a:endParaRPr lang="en-US" dirty="0" smtClean="0"/>
          </a:p>
          <a:p>
            <a:r>
              <a:rPr lang="en-US" dirty="0" smtClean="0"/>
              <a:t>Exxon Mobile’s 2007 pre-tax profit was about $70 billion, assuming a 35 percent tax rate, Exxon Mobil’s federal income tax bill was  </a:t>
            </a:r>
          </a:p>
          <a:p>
            <a:endParaRPr lang="en-US" dirty="0" smtClean="0"/>
          </a:p>
          <a:p>
            <a:r>
              <a:rPr lang="en-US" dirty="0" smtClean="0"/>
              <a:t>($70)(0.35) billion = $31.85 billion</a:t>
            </a:r>
          </a:p>
          <a:p>
            <a:endParaRPr lang="en-US" dirty="0" smtClean="0"/>
          </a:p>
          <a:p>
            <a:r>
              <a:rPr lang="en-US" dirty="0" smtClean="0"/>
              <a:t>This is about 10% of all corporate income </a:t>
            </a:r>
          </a:p>
          <a:p>
            <a:r>
              <a:rPr lang="en-US" dirty="0" smtClean="0"/>
              <a:t>taxes collected by the federal government.</a:t>
            </a:r>
          </a:p>
          <a:p>
            <a:endParaRPr lang="en-US" dirty="0"/>
          </a:p>
        </p:txBody>
      </p:sp>
      <p:sp>
        <p:nvSpPr>
          <p:cNvPr id="4" name="Slide Number Placeholder 3"/>
          <p:cNvSpPr>
            <a:spLocks noGrp="1"/>
          </p:cNvSpPr>
          <p:nvPr>
            <p:ph type="sldNum" sz="quarter" idx="10"/>
          </p:nvPr>
        </p:nvSpPr>
        <p:spPr/>
        <p:txBody>
          <a:bodyPr/>
          <a:lstStyle/>
          <a:p>
            <a:fld id="{1B68CADF-B47B-4C2B-B7E9-7DDF5FF950FD}" type="slidenum">
              <a:rPr lang="en-CA" altLang="en-US" smtClean="0"/>
              <a:pPr/>
              <a:t>28</a:t>
            </a:fld>
            <a:endParaRPr lang="en-CA" altLang="en-US"/>
          </a:p>
        </p:txBody>
      </p:sp>
    </p:spTree>
    <p:extLst>
      <p:ext uri="{BB962C8B-B14F-4D97-AF65-F5344CB8AC3E}">
        <p14:creationId xmlns:p14="http://schemas.microsoft.com/office/powerpoint/2010/main" val="12782753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53EAC1E9-B011-4B78-8803-0104C03841C0}" type="slidenum">
              <a:rPr lang="en-CA" altLang="en-US" sz="1200">
                <a:latin typeface="Tahoma" panose="020B0604030504040204" pitchFamily="34" charset="0"/>
              </a:rPr>
              <a:pPr eaLnBrk="1" hangingPunct="1"/>
              <a:t>29</a:t>
            </a:fld>
            <a:endParaRPr lang="en-CA" altLang="en-US" sz="1200">
              <a:latin typeface="Tahoma" panose="020B0604030504040204" pitchFamily="34" charset="0"/>
            </a:endParaRPr>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34735396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DFF8FC24-4EEE-4A37-B139-2C6CD1EE510F}" type="slidenum">
              <a:rPr lang="en-CA" altLang="en-US" sz="1200">
                <a:latin typeface="Tahoma" panose="020B0604030504040204" pitchFamily="34" charset="0"/>
              </a:rPr>
              <a:pPr eaLnBrk="1" hangingPunct="1"/>
              <a:t>30</a:t>
            </a:fld>
            <a:endParaRPr lang="en-CA" altLang="en-US" sz="1200">
              <a:latin typeface="Tahoma" panose="020B0604030504040204" pitchFamily="34" charset="0"/>
            </a:endParaRPr>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7415430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FC8AD607-BB91-429F-A4BB-1DD8297A429A}" type="slidenum">
              <a:rPr lang="en-CA" altLang="en-US" sz="1200">
                <a:latin typeface="Tahoma" panose="020B0604030504040204" pitchFamily="34" charset="0"/>
              </a:rPr>
              <a:pPr eaLnBrk="1" hangingPunct="1"/>
              <a:t>31</a:t>
            </a:fld>
            <a:endParaRPr lang="en-CA" altLang="en-US" sz="1200">
              <a:latin typeface="Tahoma" panose="020B0604030504040204" pitchFamily="34" charset="0"/>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16275013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F275F998-D04A-4B1F-B50D-D15C25A1AF2E}" type="slidenum">
              <a:rPr lang="en-CA" altLang="en-US" sz="1200">
                <a:latin typeface="Tahoma" panose="020B0604030504040204" pitchFamily="34" charset="0"/>
              </a:rPr>
              <a:pPr eaLnBrk="1" hangingPunct="1"/>
              <a:t>32</a:t>
            </a:fld>
            <a:endParaRPr lang="en-CA" altLang="en-US" sz="1200">
              <a:latin typeface="Tahoma" panose="020B0604030504040204" pitchFamily="34" charset="0"/>
            </a:endParaRPr>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645764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C31DEECC-CC63-4AE1-A14B-7689B23F8233}" type="slidenum">
              <a:rPr lang="en-CA" altLang="en-US" sz="1200">
                <a:latin typeface="Tahoma" panose="020B0604030504040204" pitchFamily="34" charset="0"/>
              </a:rPr>
              <a:pPr eaLnBrk="1" hangingPunct="1"/>
              <a:t>33</a:t>
            </a:fld>
            <a:endParaRPr lang="en-CA" altLang="en-US" sz="1200">
              <a:latin typeface="Tahoma" panose="020B0604030504040204" pitchFamily="34" charset="0"/>
            </a:endParaRPr>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20600363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E499C477-797C-4223-9A35-72B64F6199E1}" type="slidenum">
              <a:rPr lang="en-CA" altLang="en-US" sz="1200">
                <a:latin typeface="Tahoma" panose="020B0604030504040204" pitchFamily="34" charset="0"/>
              </a:rPr>
              <a:pPr eaLnBrk="1" hangingPunct="1"/>
              <a:t>34</a:t>
            </a:fld>
            <a:endParaRPr lang="en-CA" altLang="en-US" sz="1200">
              <a:latin typeface="Tahoma" panose="020B0604030504040204" pitchFamily="34" charset="0"/>
            </a:endParaRPr>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20463920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6CF283B3-DC33-4255-8B90-E5251F1B1773}" type="slidenum">
              <a:rPr lang="en-CA" altLang="en-US" sz="1200">
                <a:latin typeface="Tahoma" panose="020B0604030504040204" pitchFamily="34" charset="0"/>
              </a:rPr>
              <a:pPr eaLnBrk="1" hangingPunct="1"/>
              <a:t>35</a:t>
            </a:fld>
            <a:endParaRPr lang="en-CA" altLang="en-US" sz="1200">
              <a:latin typeface="Tahoma" panose="020B0604030504040204" pitchFamily="34" charset="0"/>
            </a:endParaRPr>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31659450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3CE5EA00-7CE8-4755-86AB-656F632A5767}" type="slidenum">
              <a:rPr lang="en-CA" altLang="en-US" sz="1200">
                <a:latin typeface="Tahoma" panose="020B0604030504040204" pitchFamily="34" charset="0"/>
              </a:rPr>
              <a:pPr eaLnBrk="1" hangingPunct="1"/>
              <a:t>36</a:t>
            </a:fld>
            <a:endParaRPr lang="en-CA" altLang="en-US" sz="1200">
              <a:latin typeface="Tahoma" panose="020B0604030504040204" pitchFamily="34" charset="0"/>
            </a:endParaRPr>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15900104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5A7F88A8-FA9A-4682-8802-E5845EA2D306}" type="slidenum">
              <a:rPr lang="en-CA" altLang="en-US" sz="1200">
                <a:latin typeface="Tahoma" panose="020B0604030504040204" pitchFamily="34" charset="0"/>
              </a:rPr>
              <a:pPr eaLnBrk="1" hangingPunct="1"/>
              <a:t>37</a:t>
            </a:fld>
            <a:endParaRPr lang="en-CA" altLang="en-US" sz="1200">
              <a:latin typeface="Tahoma" panose="020B0604030504040204" pitchFamily="34" charset="0"/>
            </a:endParaRPr>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20457270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71F1B1AC-E0B8-4AF4-8B13-C05968E0A77F}" type="slidenum">
              <a:rPr lang="en-CA" altLang="en-US" sz="1200">
                <a:latin typeface="Tahoma" panose="020B0604030504040204" pitchFamily="34" charset="0"/>
              </a:rPr>
              <a:pPr eaLnBrk="1" hangingPunct="1"/>
              <a:t>38</a:t>
            </a:fld>
            <a:endParaRPr lang="en-CA" altLang="en-US" sz="1200">
              <a:latin typeface="Tahoma" panose="020B0604030504040204" pitchFamily="34" charset="0"/>
            </a:endParaRPr>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smtClean="0"/>
          </a:p>
        </p:txBody>
      </p:sp>
    </p:spTree>
    <p:extLst>
      <p:ext uri="{BB962C8B-B14F-4D97-AF65-F5344CB8AC3E}">
        <p14:creationId xmlns:p14="http://schemas.microsoft.com/office/powerpoint/2010/main" val="26836012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0A98A22E-B39A-40FE-8C1A-2C4B17D7CF80}" type="slidenum">
              <a:rPr lang="en-CA" altLang="en-US" sz="1200">
                <a:latin typeface="Tahoma" panose="020B0604030504040204" pitchFamily="34" charset="0"/>
              </a:rPr>
              <a:pPr eaLnBrk="1" hangingPunct="1"/>
              <a:t>39</a:t>
            </a:fld>
            <a:endParaRPr lang="en-CA" altLang="en-US" sz="1200">
              <a:latin typeface="Tahoma" panose="020B0604030504040204" pitchFamily="34" charset="0"/>
            </a:endParaRPr>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smtClean="0"/>
          </a:p>
        </p:txBody>
      </p:sp>
    </p:spTree>
    <p:extLst>
      <p:ext uri="{BB962C8B-B14F-4D97-AF65-F5344CB8AC3E}">
        <p14:creationId xmlns:p14="http://schemas.microsoft.com/office/powerpoint/2010/main" val="3080285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14F18746-1B19-4228-BA27-438C3212236E}" type="slidenum">
              <a:rPr lang="en-CA" altLang="en-US" sz="1200">
                <a:latin typeface="Tahoma" panose="020B0604030504040204" pitchFamily="34" charset="0"/>
              </a:rPr>
              <a:pPr eaLnBrk="1" hangingPunct="1"/>
              <a:t>40</a:t>
            </a:fld>
            <a:endParaRPr lang="en-CA" altLang="en-US" sz="1200">
              <a:latin typeface="Tahoma" panose="020B0604030504040204" pitchFamily="34" charset="0"/>
            </a:endParaRPr>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smtClean="0"/>
          </a:p>
        </p:txBody>
      </p:sp>
    </p:spTree>
    <p:extLst>
      <p:ext uri="{BB962C8B-B14F-4D97-AF65-F5344CB8AC3E}">
        <p14:creationId xmlns:p14="http://schemas.microsoft.com/office/powerpoint/2010/main" val="2944028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7EEEE52F-6BB7-4C8E-A711-35232B61124C}" type="slidenum">
              <a:rPr lang="en-CA" altLang="en-US" sz="1200">
                <a:latin typeface="Tahoma" panose="020B0604030504040204" pitchFamily="34" charset="0"/>
              </a:rPr>
              <a:pPr eaLnBrk="1" hangingPunct="1"/>
              <a:t>41</a:t>
            </a:fld>
            <a:endParaRPr lang="en-CA" altLang="en-US" sz="1200">
              <a:latin typeface="Tahoma" panose="020B0604030504040204" pitchFamily="34" charset="0"/>
            </a:endParaRPr>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smtClean="0"/>
          </a:p>
        </p:txBody>
      </p:sp>
    </p:spTree>
    <p:extLst>
      <p:ext uri="{BB962C8B-B14F-4D97-AF65-F5344CB8AC3E}">
        <p14:creationId xmlns:p14="http://schemas.microsoft.com/office/powerpoint/2010/main" val="5363675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5686FC00-8927-4C80-99A4-4CF6B9397E14}" type="slidenum">
              <a:rPr lang="en-CA" altLang="en-US" sz="1200">
                <a:latin typeface="Tahoma" panose="020B0604030504040204" pitchFamily="34" charset="0"/>
              </a:rPr>
              <a:pPr eaLnBrk="1" hangingPunct="1"/>
              <a:t>42</a:t>
            </a:fld>
            <a:endParaRPr lang="en-CA" altLang="en-US" sz="1200">
              <a:latin typeface="Tahoma" panose="020B0604030504040204" pitchFamily="34" charset="0"/>
            </a:endParaRPr>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smtClean="0"/>
          </a:p>
        </p:txBody>
      </p:sp>
    </p:spTree>
    <p:extLst>
      <p:ext uri="{BB962C8B-B14F-4D97-AF65-F5344CB8AC3E}">
        <p14:creationId xmlns:p14="http://schemas.microsoft.com/office/powerpoint/2010/main" val="30554295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6C52AFBC-7215-4EEA-9CEB-4F6C6BA32CBC}" type="slidenum">
              <a:rPr lang="en-CA" altLang="en-US" sz="1200">
                <a:latin typeface="Tahoma" panose="020B0604030504040204" pitchFamily="34" charset="0"/>
              </a:rPr>
              <a:pPr eaLnBrk="1" hangingPunct="1"/>
              <a:t>43</a:t>
            </a:fld>
            <a:endParaRPr lang="en-CA" altLang="en-US" sz="1200">
              <a:latin typeface="Tahoma" panose="020B0604030504040204" pitchFamily="34" charset="0"/>
            </a:endParaRPr>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smtClean="0"/>
          </a:p>
        </p:txBody>
      </p:sp>
    </p:spTree>
    <p:extLst>
      <p:ext uri="{BB962C8B-B14F-4D97-AF65-F5344CB8AC3E}">
        <p14:creationId xmlns:p14="http://schemas.microsoft.com/office/powerpoint/2010/main" val="7880389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4C5B3AD5-726B-401C-AA2B-82BDD3A22F2B}" type="slidenum">
              <a:rPr lang="en-CA" altLang="en-US" sz="1200">
                <a:latin typeface="Tahoma" panose="020B0604030504040204" pitchFamily="34" charset="0"/>
              </a:rPr>
              <a:pPr eaLnBrk="1" hangingPunct="1"/>
              <a:t>44</a:t>
            </a:fld>
            <a:endParaRPr lang="en-CA" altLang="en-US" sz="1200">
              <a:latin typeface="Tahoma" panose="020B0604030504040204" pitchFamily="34" charset="0"/>
            </a:endParaRPr>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smtClean="0"/>
          </a:p>
        </p:txBody>
      </p:sp>
    </p:spTree>
    <p:extLst>
      <p:ext uri="{BB962C8B-B14F-4D97-AF65-F5344CB8AC3E}">
        <p14:creationId xmlns:p14="http://schemas.microsoft.com/office/powerpoint/2010/main" val="34919246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70B09FE3-3457-448E-919B-78D839B0080E}" type="slidenum">
              <a:rPr lang="en-CA" altLang="en-US" sz="1200">
                <a:latin typeface="Tahoma" panose="020B0604030504040204" pitchFamily="34" charset="0"/>
              </a:rPr>
              <a:pPr eaLnBrk="1" hangingPunct="1"/>
              <a:t>45</a:t>
            </a:fld>
            <a:endParaRPr lang="en-CA" altLang="en-US" sz="1200">
              <a:latin typeface="Tahoma" panose="020B0604030504040204" pitchFamily="34" charset="0"/>
            </a:endParaRPr>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smtClean="0"/>
          </a:p>
        </p:txBody>
      </p:sp>
    </p:spTree>
    <p:extLst>
      <p:ext uri="{BB962C8B-B14F-4D97-AF65-F5344CB8AC3E}">
        <p14:creationId xmlns:p14="http://schemas.microsoft.com/office/powerpoint/2010/main" val="20517523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2C3E7960-1F33-45F3-9559-E61881351ABF}" type="slidenum">
              <a:rPr lang="en-CA" altLang="en-US" sz="1200">
                <a:latin typeface="Tahoma" panose="020B0604030504040204" pitchFamily="34" charset="0"/>
              </a:rPr>
              <a:pPr eaLnBrk="1" hangingPunct="1"/>
              <a:t>46</a:t>
            </a:fld>
            <a:endParaRPr lang="en-CA" altLang="en-US" sz="1200">
              <a:latin typeface="Tahoma" panose="020B0604030504040204" pitchFamily="34" charset="0"/>
            </a:endParaRPr>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smtClean="0"/>
          </a:p>
        </p:txBody>
      </p:sp>
    </p:spTree>
    <p:extLst>
      <p:ext uri="{BB962C8B-B14F-4D97-AF65-F5344CB8AC3E}">
        <p14:creationId xmlns:p14="http://schemas.microsoft.com/office/powerpoint/2010/main" val="6198821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F8DB2762-146D-4C5D-82B1-91E93567FB57}" type="slidenum">
              <a:rPr lang="en-CA" altLang="en-US" sz="1200">
                <a:latin typeface="Tahoma" panose="020B0604030504040204" pitchFamily="34" charset="0"/>
              </a:rPr>
              <a:pPr eaLnBrk="1" hangingPunct="1"/>
              <a:t>47</a:t>
            </a:fld>
            <a:endParaRPr lang="en-CA" altLang="en-US" sz="1200">
              <a:latin typeface="Tahoma" panose="020B0604030504040204" pitchFamily="34" charset="0"/>
            </a:endParaRPr>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smtClean="0"/>
          </a:p>
        </p:txBody>
      </p:sp>
    </p:spTree>
    <p:extLst>
      <p:ext uri="{BB962C8B-B14F-4D97-AF65-F5344CB8AC3E}">
        <p14:creationId xmlns:p14="http://schemas.microsoft.com/office/powerpoint/2010/main" val="1309982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CAD7B8D8-81E2-4B2E-BAD2-FD3C288D0658}" type="slidenum">
              <a:rPr lang="en-CA" altLang="en-US" sz="1200">
                <a:latin typeface="Tahoma" panose="020B0604030504040204" pitchFamily="34" charset="0"/>
              </a:rPr>
              <a:pPr eaLnBrk="1" hangingPunct="1"/>
              <a:t>48</a:t>
            </a:fld>
            <a:endParaRPr lang="en-CA" altLang="en-US" sz="1200">
              <a:latin typeface="Tahoma" panose="020B0604030504040204" pitchFamily="34" charset="0"/>
            </a:endParaRPr>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smtClean="0"/>
          </a:p>
        </p:txBody>
      </p:sp>
    </p:spTree>
    <p:extLst>
      <p:ext uri="{BB962C8B-B14F-4D97-AF65-F5344CB8AC3E}">
        <p14:creationId xmlns:p14="http://schemas.microsoft.com/office/powerpoint/2010/main" val="17266337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3C3AEB2E-6E7E-4E48-ADF9-15798666EE3B}" type="slidenum">
              <a:rPr lang="en-CA" altLang="en-US" sz="1200">
                <a:latin typeface="Tahoma" panose="020B0604030504040204" pitchFamily="34" charset="0"/>
              </a:rPr>
              <a:pPr eaLnBrk="1" hangingPunct="1"/>
              <a:t>49</a:t>
            </a:fld>
            <a:endParaRPr lang="en-CA" altLang="en-US" sz="1200">
              <a:latin typeface="Tahoma" panose="020B0604030504040204" pitchFamily="34" charset="0"/>
            </a:endParaRPr>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smtClean="0"/>
          </a:p>
        </p:txBody>
      </p:sp>
    </p:spTree>
    <p:extLst>
      <p:ext uri="{BB962C8B-B14F-4D97-AF65-F5344CB8AC3E}">
        <p14:creationId xmlns:p14="http://schemas.microsoft.com/office/powerpoint/2010/main" val="16232160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F8DB2762-146D-4C5D-82B1-91E93567FB57}" type="slidenum">
              <a:rPr lang="en-CA" altLang="en-US" sz="1200">
                <a:latin typeface="Tahoma" panose="020B0604030504040204" pitchFamily="34" charset="0"/>
              </a:rPr>
              <a:pPr eaLnBrk="1" hangingPunct="1"/>
              <a:t>50</a:t>
            </a:fld>
            <a:endParaRPr lang="en-CA" altLang="en-US" sz="1200">
              <a:latin typeface="Tahoma" panose="020B0604030504040204" pitchFamily="34" charset="0"/>
            </a:endParaRPr>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smtClean="0"/>
          </a:p>
        </p:txBody>
      </p:sp>
    </p:spTree>
    <p:extLst>
      <p:ext uri="{BB962C8B-B14F-4D97-AF65-F5344CB8AC3E}">
        <p14:creationId xmlns:p14="http://schemas.microsoft.com/office/powerpoint/2010/main" val="38291120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94023971"/>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2428706"/>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3000839786"/>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1905000"/>
            <a:ext cx="4038600" cy="42894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0" y="1905000"/>
            <a:ext cx="4038600" cy="42894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232483253"/>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845896130"/>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051763087"/>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9284837"/>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441344329"/>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286978711"/>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987598812"/>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28600"/>
            <a:ext cx="2057400" cy="59658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81000" y="228600"/>
            <a:ext cx="6019800" cy="59658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025685272"/>
      </p:ext>
    </p:extLst>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2709395649"/>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662548509"/>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2918288227"/>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1143000"/>
            <a:ext cx="4038600" cy="5038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0" y="1143000"/>
            <a:ext cx="4038600" cy="5038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94428207"/>
      </p:ext>
    </p:extLst>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991351829"/>
      </p:ext>
    </p:extLst>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59383777"/>
      </p:ext>
    </p:extLst>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15715868"/>
      </p:ext>
    </p:extLst>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039029272"/>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672330442"/>
      </p:ext>
    </p:extLst>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18603752"/>
      </p:ext>
    </p:extLst>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28600"/>
            <a:ext cx="2057400" cy="59531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81000" y="228600"/>
            <a:ext cx="6019800" cy="59531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79223452"/>
      </p:ext>
    </p:extLst>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3354956450"/>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122809925"/>
      </p:ext>
    </p:extLst>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430705310"/>
      </p:ext>
    </p:extLst>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1219200"/>
            <a:ext cx="1981200" cy="5334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514600" y="1219200"/>
            <a:ext cx="1981200" cy="5334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172882228"/>
      </p:ext>
    </p:extLst>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417793311"/>
      </p:ext>
    </p:extLst>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256327081"/>
      </p:ext>
    </p:extLst>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36001733"/>
      </p:ext>
    </p:extLst>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4125469398"/>
      </p:ext>
    </p:extLst>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560074013"/>
      </p:ext>
    </p:extLst>
  </p:cSld>
  <p:clrMapOvr>
    <a:masterClrMapping/>
  </p:clrMapOvr>
  <p:transition spd="med"/>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57967249"/>
      </p:ext>
    </p:extLst>
  </p:cSld>
  <p:clrMapOvr>
    <a:masterClrMapping/>
  </p:clrMapOvr>
  <p:transition spd="med"/>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28600"/>
            <a:ext cx="2057400" cy="6324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81000" y="228600"/>
            <a:ext cx="6019800" cy="6324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79361243"/>
      </p:ext>
    </p:extLst>
  </p:cSld>
  <p:clrMapOvr>
    <a:masterClrMapping/>
  </p:clrMapOvr>
  <p:transition spd="med"/>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3724724148"/>
      </p:ext>
    </p:extLst>
  </p:cSld>
  <p:clrMapOvr>
    <a:masterClrMapping/>
  </p:clrMapOvr>
  <p:transition spd="med"/>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275432932"/>
      </p:ext>
    </p:extLst>
  </p:cSld>
  <p:clrMapOvr>
    <a:masterClrMapping/>
  </p:clrMapOvr>
  <p:transition spd="med"/>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356233975"/>
      </p:ext>
    </p:extLst>
  </p:cSld>
  <p:clrMapOvr>
    <a:masterClrMapping/>
  </p:clrMapOvr>
  <p:transition spd="med"/>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1143000"/>
            <a:ext cx="1981200" cy="5410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514600" y="1143000"/>
            <a:ext cx="1981200" cy="5410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021745436"/>
      </p:ext>
    </p:extLst>
  </p:cSld>
  <p:clrMapOvr>
    <a:masterClrMapping/>
  </p:clrMapOvr>
  <p:transition spd="med"/>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719357579"/>
      </p:ext>
    </p:extLst>
  </p:cSld>
  <p:clrMapOvr>
    <a:masterClrMapping/>
  </p:clrMapOvr>
  <p:transition spd="med"/>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516118824"/>
      </p:ext>
    </p:extLst>
  </p:cSld>
  <p:clrMapOvr>
    <a:masterClrMapping/>
  </p:clrMapOvr>
  <p:transition spd="med"/>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5071334"/>
      </p:ext>
    </p:extLst>
  </p:cSld>
  <p:clrMapOvr>
    <a:masterClrMapping/>
  </p:clrMapOvr>
  <p:transition spd="med"/>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097717593"/>
      </p:ext>
    </p:extLst>
  </p:cSld>
  <p:clrMapOvr>
    <a:masterClrMapping/>
  </p:clrMapOvr>
  <p:transition spd="med"/>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4003474677"/>
      </p:ext>
    </p:extLst>
  </p:cSld>
  <p:clrMapOvr>
    <a:masterClrMapping/>
  </p:clrMapOvr>
  <p:transition spd="med"/>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40057125"/>
      </p:ext>
    </p:extLst>
  </p:cSld>
  <p:clrMapOvr>
    <a:masterClrMapping/>
  </p:clrMapOvr>
  <p:transition spd="med"/>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28600"/>
            <a:ext cx="2057400" cy="6324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81000" y="228600"/>
            <a:ext cx="6019800" cy="6324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51318749"/>
      </p:ext>
    </p:extLst>
  </p:cSld>
  <p:clrMapOvr>
    <a:masterClrMapping/>
  </p:clrMapOvr>
  <p:transition spd="med"/>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4137727630"/>
      </p:ext>
    </p:extLst>
  </p:cSld>
  <p:clrMapOvr>
    <a:masterClrMapping/>
  </p:clrMapOvr>
  <p:transition spd="med"/>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178976742"/>
      </p:ext>
    </p:extLst>
  </p:cSld>
  <p:clrMapOvr>
    <a:masterClrMapping/>
  </p:clrMapOvr>
  <p:transition spd="med"/>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3513244830"/>
      </p:ext>
    </p:extLst>
  </p:cSld>
  <p:clrMapOvr>
    <a:masterClrMapping/>
  </p:clrMapOvr>
  <p:transition spd="med"/>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85293747"/>
      </p:ext>
    </p:extLst>
  </p:cSld>
  <p:clrMapOvr>
    <a:masterClrMapping/>
  </p:clrMapOvr>
  <p:transition spd="med"/>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078562982"/>
      </p:ext>
    </p:extLst>
  </p:cSld>
  <p:clrMapOvr>
    <a:masterClrMapping/>
  </p:clrMapOvr>
  <p:transition spd="med"/>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Tree>
    <p:extLst>
      <p:ext uri="{BB962C8B-B14F-4D97-AF65-F5344CB8AC3E}">
        <p14:creationId xmlns:p14="http://schemas.microsoft.com/office/powerpoint/2010/main" val="326231357"/>
      </p:ext>
    </p:extLst>
  </p:cSld>
  <p:clrMapOvr>
    <a:masterClrMapping/>
  </p:clrMapOvr>
  <p:transition spd="med"/>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39383513"/>
      </p:ext>
    </p:extLst>
  </p:cSld>
  <p:clrMapOvr>
    <a:masterClrMapping/>
  </p:clrMapOvr>
  <p:transition spd="med"/>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4114969172"/>
      </p:ext>
    </p:extLst>
  </p:cSld>
  <p:clrMapOvr>
    <a:masterClrMapping/>
  </p:clrMapOvr>
  <p:transition spd="med"/>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638743706"/>
      </p:ext>
    </p:extLst>
  </p:cSld>
  <p:clrMapOvr>
    <a:masterClrMapping/>
  </p:clrMapOvr>
  <p:transition spd="med"/>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02978631"/>
      </p:ext>
    </p:extLst>
  </p:cSld>
  <p:clrMapOvr>
    <a:masterClrMapping/>
  </p:clrMapOvr>
  <p:transition spd="med"/>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47179597"/>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body" idx="1"/>
          </p:nvPr>
        </p:nvSpPr>
        <p:spPr bwMode="auto">
          <a:xfrm>
            <a:off x="381000" y="1905000"/>
            <a:ext cx="8229600" cy="428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CA" altLang="en-US" smtClean="0"/>
              <a:t>Click to edit Master text styles</a:t>
            </a:r>
          </a:p>
          <a:p>
            <a:pPr lvl="1"/>
            <a:r>
              <a:rPr lang="en-CA" altLang="en-US" smtClean="0"/>
              <a:t>Second level</a:t>
            </a:r>
            <a:r>
              <a:rPr lang="en-US" altLang="en-US" smtClean="0"/>
              <a:t> when second level runs longer than one line we want no hanging indent</a:t>
            </a:r>
          </a:p>
          <a:p>
            <a:pPr lvl="1"/>
            <a:r>
              <a:rPr lang="en-US" altLang="en-US" smtClean="0"/>
              <a:t>I’ve also set the gap between points at 0.5 lines.</a:t>
            </a:r>
            <a:endParaRPr lang="en-CA" altLang="en-US" smtClean="0"/>
          </a:p>
          <a:p>
            <a:pPr lvl="2"/>
            <a:r>
              <a:rPr lang="en-CA" altLang="en-US" smtClean="0"/>
              <a:t>Third level</a:t>
            </a:r>
          </a:p>
        </p:txBody>
      </p:sp>
      <p:sp>
        <p:nvSpPr>
          <p:cNvPr id="20483" name="Rectangle 3"/>
          <p:cNvSpPr>
            <a:spLocks noGrp="1" noChangeArrowheads="1"/>
          </p:cNvSpPr>
          <p:nvPr>
            <p:ph type="title"/>
          </p:nvPr>
        </p:nvSpPr>
        <p:spPr bwMode="auto">
          <a:xfrm>
            <a:off x="381000" y="228600"/>
            <a:ext cx="822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a:t>
            </a:r>
            <a:endParaRPr lang="en-CA" altLang="en-US" smtClean="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med"/>
  <p:timing>
    <p:tnLst>
      <p:par>
        <p:cTn id="1" dur="indefinite" restart="never" nodeType="tmRoot"/>
      </p:par>
    </p:tnLst>
  </p:timing>
  <p:txStyles>
    <p:titleStyle>
      <a:lvl1pPr algn="ctr" rtl="0" eaLnBrk="0" fontAlgn="base" hangingPunct="0">
        <a:spcBef>
          <a:spcPct val="0"/>
        </a:spcBef>
        <a:spcAft>
          <a:spcPct val="0"/>
        </a:spcAft>
        <a:defRPr sz="2600" b="1">
          <a:solidFill>
            <a:schemeClr val="tx1"/>
          </a:solidFill>
          <a:latin typeface="+mj-lt"/>
          <a:ea typeface="+mj-ea"/>
          <a:cs typeface="+mj-cs"/>
        </a:defRPr>
      </a:lvl1pPr>
      <a:lvl2pPr algn="ctr" rtl="0" eaLnBrk="0" fontAlgn="base" hangingPunct="0">
        <a:spcBef>
          <a:spcPct val="0"/>
        </a:spcBef>
        <a:spcAft>
          <a:spcPct val="0"/>
        </a:spcAft>
        <a:defRPr sz="2600" b="1">
          <a:solidFill>
            <a:schemeClr val="tx1"/>
          </a:solidFill>
          <a:latin typeface="Times New Roman" pitchFamily="18" charset="0"/>
        </a:defRPr>
      </a:lvl2pPr>
      <a:lvl3pPr algn="ctr" rtl="0" eaLnBrk="0" fontAlgn="base" hangingPunct="0">
        <a:spcBef>
          <a:spcPct val="0"/>
        </a:spcBef>
        <a:spcAft>
          <a:spcPct val="0"/>
        </a:spcAft>
        <a:defRPr sz="2600" b="1">
          <a:solidFill>
            <a:schemeClr val="tx1"/>
          </a:solidFill>
          <a:latin typeface="Times New Roman" pitchFamily="18" charset="0"/>
        </a:defRPr>
      </a:lvl3pPr>
      <a:lvl4pPr algn="ctr" rtl="0" eaLnBrk="0" fontAlgn="base" hangingPunct="0">
        <a:spcBef>
          <a:spcPct val="0"/>
        </a:spcBef>
        <a:spcAft>
          <a:spcPct val="0"/>
        </a:spcAft>
        <a:defRPr sz="2600" b="1">
          <a:solidFill>
            <a:schemeClr val="tx1"/>
          </a:solidFill>
          <a:latin typeface="Times New Roman" pitchFamily="18" charset="0"/>
        </a:defRPr>
      </a:lvl4pPr>
      <a:lvl5pPr algn="ctr" rtl="0" eaLnBrk="0" fontAlgn="base" hangingPunct="0">
        <a:spcBef>
          <a:spcPct val="0"/>
        </a:spcBef>
        <a:spcAft>
          <a:spcPct val="0"/>
        </a:spcAft>
        <a:defRPr sz="2600" b="1">
          <a:solidFill>
            <a:schemeClr val="tx1"/>
          </a:solidFill>
          <a:latin typeface="Times New Roman" pitchFamily="18" charset="0"/>
        </a:defRPr>
      </a:lvl5pPr>
      <a:lvl6pPr marL="457200" algn="ctr" rtl="0" fontAlgn="base">
        <a:spcBef>
          <a:spcPct val="0"/>
        </a:spcBef>
        <a:spcAft>
          <a:spcPct val="0"/>
        </a:spcAft>
        <a:defRPr sz="2600" b="1">
          <a:solidFill>
            <a:schemeClr val="tx1"/>
          </a:solidFill>
          <a:latin typeface="Times New Roman" pitchFamily="18" charset="0"/>
        </a:defRPr>
      </a:lvl6pPr>
      <a:lvl7pPr marL="914400" algn="ctr" rtl="0" fontAlgn="base">
        <a:spcBef>
          <a:spcPct val="0"/>
        </a:spcBef>
        <a:spcAft>
          <a:spcPct val="0"/>
        </a:spcAft>
        <a:defRPr sz="2600" b="1">
          <a:solidFill>
            <a:schemeClr val="tx1"/>
          </a:solidFill>
          <a:latin typeface="Times New Roman" pitchFamily="18" charset="0"/>
        </a:defRPr>
      </a:lvl7pPr>
      <a:lvl8pPr marL="1371600" algn="ctr" rtl="0" fontAlgn="base">
        <a:spcBef>
          <a:spcPct val="0"/>
        </a:spcBef>
        <a:spcAft>
          <a:spcPct val="0"/>
        </a:spcAft>
        <a:defRPr sz="2600" b="1">
          <a:solidFill>
            <a:schemeClr val="tx1"/>
          </a:solidFill>
          <a:latin typeface="Times New Roman" pitchFamily="18" charset="0"/>
        </a:defRPr>
      </a:lvl8pPr>
      <a:lvl9pPr marL="1828800" algn="ctr" rtl="0" fontAlgn="base">
        <a:spcBef>
          <a:spcPct val="0"/>
        </a:spcBef>
        <a:spcAft>
          <a:spcPct val="0"/>
        </a:spcAft>
        <a:defRPr sz="2600" b="1">
          <a:solidFill>
            <a:schemeClr val="tx1"/>
          </a:solidFill>
          <a:latin typeface="Times New Roman" pitchFamily="18" charset="0"/>
        </a:defRPr>
      </a:lvl9pPr>
    </p:titleStyle>
    <p:bodyStyle>
      <a:lvl1pPr marL="342900" indent="-342900" algn="l" rtl="0" eaLnBrk="0" fontAlgn="base" hangingPunct="0">
        <a:spcBef>
          <a:spcPct val="20000"/>
        </a:spcBef>
        <a:spcAft>
          <a:spcPct val="0"/>
        </a:spcAft>
        <a:buClr>
          <a:srgbClr val="00468F"/>
        </a:buClr>
        <a:buSzPct val="120000"/>
        <a:buFont typeface="Webdings" panose="05030102010509060703" pitchFamily="18" charset="2"/>
        <a:buChar char="&lt;"/>
        <a:defRPr sz="2800" b="1">
          <a:solidFill>
            <a:schemeClr val="tx1"/>
          </a:solidFill>
          <a:latin typeface="+mn-lt"/>
          <a:ea typeface="+mn-ea"/>
          <a:cs typeface="+mn-cs"/>
        </a:defRPr>
      </a:lvl1pPr>
      <a:lvl2pPr marL="457200" algn="l" rtl="0" eaLnBrk="0" fontAlgn="base" hangingPunct="0">
        <a:lnSpc>
          <a:spcPct val="105000"/>
        </a:lnSpc>
        <a:spcBef>
          <a:spcPct val="50000"/>
        </a:spcBef>
        <a:spcAft>
          <a:spcPct val="0"/>
        </a:spcAft>
        <a:defRPr sz="2400">
          <a:solidFill>
            <a:schemeClr val="tx1"/>
          </a:solidFill>
          <a:latin typeface="+mn-lt"/>
        </a:defRPr>
      </a:lvl2pPr>
      <a:lvl3pPr marL="1143000" indent="-228600" algn="l" rtl="0" eaLnBrk="0" fontAlgn="base" hangingPunct="0">
        <a:spcBef>
          <a:spcPct val="20000"/>
        </a:spcBef>
        <a:spcAft>
          <a:spcPct val="0"/>
        </a:spcAft>
        <a:buClr>
          <a:srgbClr val="00468F"/>
        </a:buClr>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Arial" charset="0"/>
        </a:defRPr>
      </a:lvl4pPr>
      <a:lvl5pPr marL="2057400" indent="-228600" algn="l" rtl="0" eaLnBrk="0" fontAlgn="base" hangingPunct="0">
        <a:spcBef>
          <a:spcPct val="20000"/>
        </a:spcBef>
        <a:spcAft>
          <a:spcPct val="0"/>
        </a:spcAft>
        <a:buChar char="»"/>
        <a:defRPr sz="2000">
          <a:solidFill>
            <a:schemeClr val="tx1"/>
          </a:solidFill>
          <a:latin typeface="Arial" charset="0"/>
        </a:defRPr>
      </a:lvl5pPr>
      <a:lvl6pPr marL="2514600" indent="-228600" algn="l" rtl="0" fontAlgn="base">
        <a:spcBef>
          <a:spcPct val="20000"/>
        </a:spcBef>
        <a:spcAft>
          <a:spcPct val="0"/>
        </a:spcAft>
        <a:buChar char="»"/>
        <a:defRPr sz="2000">
          <a:solidFill>
            <a:schemeClr val="tx1"/>
          </a:solidFill>
          <a:latin typeface="Arial" charset="0"/>
        </a:defRPr>
      </a:lvl6pPr>
      <a:lvl7pPr marL="2971800" indent="-228600" algn="l" rtl="0" fontAlgn="base">
        <a:spcBef>
          <a:spcPct val="20000"/>
        </a:spcBef>
        <a:spcAft>
          <a:spcPct val="0"/>
        </a:spcAft>
        <a:buChar char="»"/>
        <a:defRPr sz="2000">
          <a:solidFill>
            <a:schemeClr val="tx1"/>
          </a:solidFill>
          <a:latin typeface="Arial" charset="0"/>
        </a:defRPr>
      </a:lvl7pPr>
      <a:lvl8pPr marL="3429000" indent="-228600" algn="l" rtl="0" fontAlgn="base">
        <a:spcBef>
          <a:spcPct val="20000"/>
        </a:spcBef>
        <a:spcAft>
          <a:spcPct val="0"/>
        </a:spcAft>
        <a:buChar char="»"/>
        <a:defRPr sz="2000">
          <a:solidFill>
            <a:schemeClr val="tx1"/>
          </a:solidFill>
          <a:latin typeface="Arial" charset="0"/>
        </a:defRPr>
      </a:lvl8pPr>
      <a:lvl9pPr marL="3886200" indent="-228600" algn="l" rtl="0" fontAlgn="base">
        <a:spcBef>
          <a:spcPct val="20000"/>
        </a:spcBef>
        <a:spcAft>
          <a:spcPct val="0"/>
        </a:spcAft>
        <a:buChar char="»"/>
        <a:defRPr sz="200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body" idx="1"/>
          </p:nvPr>
        </p:nvSpPr>
        <p:spPr bwMode="auto">
          <a:xfrm>
            <a:off x="381000" y="1143000"/>
            <a:ext cx="8229600" cy="503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When you have completed your study of this chapter, you will be able to</a:t>
            </a:r>
            <a:endParaRPr lang="en-CA" altLang="en-US" smtClean="0"/>
          </a:p>
          <a:p>
            <a:pPr lvl="1"/>
            <a:r>
              <a:rPr lang="en-US" altLang="en-US" smtClean="0"/>
              <a:t>This text is an example of a two line long checkpoint item</a:t>
            </a:r>
          </a:p>
        </p:txBody>
      </p:sp>
      <p:sp>
        <p:nvSpPr>
          <p:cNvPr id="21507" name="Rectangle 3"/>
          <p:cNvSpPr>
            <a:spLocks noGrp="1" noChangeArrowheads="1"/>
          </p:cNvSpPr>
          <p:nvPr>
            <p:ph type="title"/>
          </p:nvPr>
        </p:nvSpPr>
        <p:spPr bwMode="auto">
          <a:xfrm>
            <a:off x="381000" y="228600"/>
            <a:ext cx="822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 H A P T E R   C H E C K L I S T</a:t>
            </a:r>
            <a:endParaRPr lang="en-CA" altLang="en-US" smtClean="0"/>
          </a:p>
        </p:txBody>
      </p:sp>
    </p:spTree>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transition spd="med"/>
  <p:timing>
    <p:tnLst>
      <p:par>
        <p:cTn id="1" dur="indefinite" restart="never" nodeType="tmRoot"/>
      </p:par>
    </p:tnLst>
  </p:timing>
  <p:txStyles>
    <p:titleStyle>
      <a:lvl1pPr algn="ctr" rtl="0" eaLnBrk="0" fontAlgn="base" hangingPunct="0">
        <a:spcBef>
          <a:spcPct val="0"/>
        </a:spcBef>
        <a:spcAft>
          <a:spcPct val="0"/>
        </a:spcAft>
        <a:defRPr sz="2800" b="1">
          <a:solidFill>
            <a:schemeClr val="tx1"/>
          </a:solidFill>
          <a:latin typeface="+mj-lt"/>
          <a:ea typeface="+mj-ea"/>
          <a:cs typeface="+mj-cs"/>
        </a:defRPr>
      </a:lvl1pPr>
      <a:lvl2pPr algn="ctr" rtl="0" eaLnBrk="0" fontAlgn="base" hangingPunct="0">
        <a:spcBef>
          <a:spcPct val="0"/>
        </a:spcBef>
        <a:spcAft>
          <a:spcPct val="0"/>
        </a:spcAft>
        <a:defRPr sz="2800" b="1">
          <a:solidFill>
            <a:schemeClr val="tx1"/>
          </a:solidFill>
          <a:latin typeface="Times New Roman" pitchFamily="18" charset="0"/>
        </a:defRPr>
      </a:lvl2pPr>
      <a:lvl3pPr algn="ctr" rtl="0" eaLnBrk="0" fontAlgn="base" hangingPunct="0">
        <a:spcBef>
          <a:spcPct val="0"/>
        </a:spcBef>
        <a:spcAft>
          <a:spcPct val="0"/>
        </a:spcAft>
        <a:defRPr sz="2800" b="1">
          <a:solidFill>
            <a:schemeClr val="tx1"/>
          </a:solidFill>
          <a:latin typeface="Times New Roman" pitchFamily="18" charset="0"/>
        </a:defRPr>
      </a:lvl3pPr>
      <a:lvl4pPr algn="ctr" rtl="0" eaLnBrk="0" fontAlgn="base" hangingPunct="0">
        <a:spcBef>
          <a:spcPct val="0"/>
        </a:spcBef>
        <a:spcAft>
          <a:spcPct val="0"/>
        </a:spcAft>
        <a:defRPr sz="2800" b="1">
          <a:solidFill>
            <a:schemeClr val="tx1"/>
          </a:solidFill>
          <a:latin typeface="Times New Roman" pitchFamily="18" charset="0"/>
        </a:defRPr>
      </a:lvl4pPr>
      <a:lvl5pPr algn="ctr" rtl="0" eaLnBrk="0" fontAlgn="base" hangingPunct="0">
        <a:spcBef>
          <a:spcPct val="0"/>
        </a:spcBef>
        <a:spcAft>
          <a:spcPct val="0"/>
        </a:spcAft>
        <a:defRPr sz="2800" b="1">
          <a:solidFill>
            <a:schemeClr val="tx1"/>
          </a:solidFill>
          <a:latin typeface="Times New Roman" pitchFamily="18" charset="0"/>
        </a:defRPr>
      </a:lvl5pPr>
      <a:lvl6pPr marL="457200" algn="ctr" rtl="0" fontAlgn="base">
        <a:spcBef>
          <a:spcPct val="0"/>
        </a:spcBef>
        <a:spcAft>
          <a:spcPct val="0"/>
        </a:spcAft>
        <a:defRPr sz="2800" b="1">
          <a:solidFill>
            <a:schemeClr val="tx1"/>
          </a:solidFill>
          <a:latin typeface="Times New Roman" pitchFamily="18" charset="0"/>
        </a:defRPr>
      </a:lvl6pPr>
      <a:lvl7pPr marL="914400" algn="ctr" rtl="0" fontAlgn="base">
        <a:spcBef>
          <a:spcPct val="0"/>
        </a:spcBef>
        <a:spcAft>
          <a:spcPct val="0"/>
        </a:spcAft>
        <a:defRPr sz="2800" b="1">
          <a:solidFill>
            <a:schemeClr val="tx1"/>
          </a:solidFill>
          <a:latin typeface="Times New Roman" pitchFamily="18" charset="0"/>
        </a:defRPr>
      </a:lvl7pPr>
      <a:lvl8pPr marL="1371600" algn="ctr" rtl="0" fontAlgn="base">
        <a:spcBef>
          <a:spcPct val="0"/>
        </a:spcBef>
        <a:spcAft>
          <a:spcPct val="0"/>
        </a:spcAft>
        <a:defRPr sz="2800" b="1">
          <a:solidFill>
            <a:schemeClr val="tx1"/>
          </a:solidFill>
          <a:latin typeface="Times New Roman" pitchFamily="18" charset="0"/>
        </a:defRPr>
      </a:lvl8pPr>
      <a:lvl9pPr marL="1828800" algn="ctr" rtl="0" fontAlgn="base">
        <a:spcBef>
          <a:spcPct val="0"/>
        </a:spcBef>
        <a:spcAft>
          <a:spcPct val="0"/>
        </a:spcAft>
        <a:defRPr sz="2800" b="1">
          <a:solidFill>
            <a:schemeClr val="tx1"/>
          </a:solidFill>
          <a:latin typeface="Times New Roman" pitchFamily="18" charset="0"/>
        </a:defRPr>
      </a:lvl9pPr>
    </p:titleStyle>
    <p:bodyStyle>
      <a:lvl1pPr marL="342900" indent="-342900" algn="l" rtl="0" eaLnBrk="0" fontAlgn="base" hangingPunct="0">
        <a:spcBef>
          <a:spcPct val="20000"/>
        </a:spcBef>
        <a:spcAft>
          <a:spcPct val="0"/>
        </a:spcAft>
        <a:defRPr sz="2800" b="1">
          <a:solidFill>
            <a:schemeClr val="tx1"/>
          </a:solidFill>
          <a:latin typeface="+mn-lt"/>
          <a:ea typeface="+mn-ea"/>
          <a:cs typeface="+mn-cs"/>
        </a:defRPr>
      </a:lvl1pPr>
      <a:lvl2pPr marL="631825" indent="-174625" algn="l" rtl="0" eaLnBrk="0" fontAlgn="base" hangingPunct="0">
        <a:spcBef>
          <a:spcPct val="20000"/>
        </a:spcBef>
        <a:spcAft>
          <a:spcPct val="0"/>
        </a:spcAft>
        <a:defRPr sz="24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Arial" charset="0"/>
        </a:defRPr>
      </a:lvl3pPr>
      <a:lvl4pPr marL="1600200" indent="-228600" algn="l" rtl="0" eaLnBrk="0" fontAlgn="base" hangingPunct="0">
        <a:spcBef>
          <a:spcPct val="20000"/>
        </a:spcBef>
        <a:spcAft>
          <a:spcPct val="0"/>
        </a:spcAft>
        <a:buChar char="–"/>
        <a:defRPr sz="2000">
          <a:solidFill>
            <a:schemeClr val="tx1"/>
          </a:solidFill>
          <a:latin typeface="Arial" charset="0"/>
        </a:defRPr>
      </a:lvl4pPr>
      <a:lvl5pPr marL="2057400" indent="-228600" algn="l" rtl="0" eaLnBrk="0" fontAlgn="base" hangingPunct="0">
        <a:spcBef>
          <a:spcPct val="20000"/>
        </a:spcBef>
        <a:spcAft>
          <a:spcPct val="0"/>
        </a:spcAft>
        <a:buChar char="»"/>
        <a:defRPr sz="2000">
          <a:solidFill>
            <a:schemeClr val="tx1"/>
          </a:solidFill>
          <a:latin typeface="Arial" charset="0"/>
        </a:defRPr>
      </a:lvl5pPr>
      <a:lvl6pPr marL="2514600" indent="-228600" algn="l" rtl="0" fontAlgn="base">
        <a:spcBef>
          <a:spcPct val="20000"/>
        </a:spcBef>
        <a:spcAft>
          <a:spcPct val="0"/>
        </a:spcAft>
        <a:buChar char="»"/>
        <a:defRPr sz="2000">
          <a:solidFill>
            <a:schemeClr val="tx1"/>
          </a:solidFill>
          <a:latin typeface="Arial" charset="0"/>
        </a:defRPr>
      </a:lvl6pPr>
      <a:lvl7pPr marL="2971800" indent="-228600" algn="l" rtl="0" fontAlgn="base">
        <a:spcBef>
          <a:spcPct val="20000"/>
        </a:spcBef>
        <a:spcAft>
          <a:spcPct val="0"/>
        </a:spcAft>
        <a:buChar char="»"/>
        <a:defRPr sz="2000">
          <a:solidFill>
            <a:schemeClr val="tx1"/>
          </a:solidFill>
          <a:latin typeface="Arial" charset="0"/>
        </a:defRPr>
      </a:lvl7pPr>
      <a:lvl8pPr marL="3429000" indent="-228600" algn="l" rtl="0" fontAlgn="base">
        <a:spcBef>
          <a:spcPct val="20000"/>
        </a:spcBef>
        <a:spcAft>
          <a:spcPct val="0"/>
        </a:spcAft>
        <a:buChar char="»"/>
        <a:defRPr sz="2000">
          <a:solidFill>
            <a:schemeClr val="tx1"/>
          </a:solidFill>
          <a:latin typeface="Arial" charset="0"/>
        </a:defRPr>
      </a:lvl8pPr>
      <a:lvl9pPr marL="3886200" indent="-228600" algn="l" rtl="0" fontAlgn="base">
        <a:spcBef>
          <a:spcPct val="20000"/>
        </a:spcBef>
        <a:spcAft>
          <a:spcPct val="0"/>
        </a:spcAft>
        <a:buChar char="»"/>
        <a:defRPr sz="200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body" idx="1"/>
          </p:nvPr>
        </p:nvSpPr>
        <p:spPr bwMode="auto">
          <a:xfrm>
            <a:off x="381000" y="1219200"/>
            <a:ext cx="4114800"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CA" altLang="en-US" smtClean="0"/>
              <a:t>Click to edit Master text styles</a:t>
            </a:r>
          </a:p>
          <a:p>
            <a:pPr lvl="1"/>
            <a:r>
              <a:rPr lang="en-CA" altLang="en-US" smtClean="0"/>
              <a:t>Second level</a:t>
            </a:r>
            <a:r>
              <a:rPr lang="en-US" altLang="en-US" smtClean="0"/>
              <a:t> when second level runs longer than one line we want no hanging indent</a:t>
            </a:r>
          </a:p>
          <a:p>
            <a:pPr lvl="1"/>
            <a:r>
              <a:rPr lang="en-US" altLang="en-US" smtClean="0"/>
              <a:t>I’ve also set the gap between points at 0.5 lines.</a:t>
            </a:r>
            <a:endParaRPr lang="en-CA" altLang="en-US" smtClean="0"/>
          </a:p>
          <a:p>
            <a:pPr lvl="2"/>
            <a:r>
              <a:rPr lang="en-CA" altLang="en-US" smtClean="0"/>
              <a:t>Third level</a:t>
            </a:r>
          </a:p>
        </p:txBody>
      </p:sp>
      <p:sp>
        <p:nvSpPr>
          <p:cNvPr id="22531" name="Rectangle 3"/>
          <p:cNvSpPr>
            <a:spLocks noGrp="1" noChangeArrowheads="1"/>
          </p:cNvSpPr>
          <p:nvPr>
            <p:ph type="title"/>
          </p:nvPr>
        </p:nvSpPr>
        <p:spPr bwMode="auto">
          <a:xfrm>
            <a:off x="381000" y="228600"/>
            <a:ext cx="822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a:t>
            </a:r>
            <a:endParaRPr lang="en-CA" altLang="en-US" smtClean="0"/>
          </a:p>
        </p:txBody>
      </p:sp>
      <p:sp>
        <p:nvSpPr>
          <p:cNvPr id="3076" name="Rectangle 5"/>
          <p:cNvSpPr>
            <a:spLocks noChangeArrowheads="1"/>
          </p:cNvSpPr>
          <p:nvPr/>
        </p:nvSpPr>
        <p:spPr bwMode="auto">
          <a:xfrm>
            <a:off x="4610100" y="1892300"/>
            <a:ext cx="4114800" cy="4648200"/>
          </a:xfrm>
          <a:prstGeom prst="rect">
            <a:avLst/>
          </a:prstGeom>
          <a:noFill/>
          <a:ln w="9525">
            <a:noFill/>
            <a:miter lim="800000"/>
            <a:headEnd/>
            <a:tailEnd/>
          </a:ln>
        </p:spPr>
        <p:txBody>
          <a:bodyPr/>
          <a:lstStyle/>
          <a:p>
            <a:pPr marL="342900" indent="-342900">
              <a:spcBef>
                <a:spcPct val="20000"/>
              </a:spcBef>
              <a:buClr>
                <a:srgbClr val="00468F"/>
              </a:buClr>
              <a:buSzPct val="120000"/>
              <a:buFont typeface="Webdings" pitchFamily="18" charset="2"/>
              <a:buChar char="&lt;"/>
              <a:defRPr/>
            </a:pPr>
            <a:endParaRPr lang="en-CA" altLang="en-US" sz="2800" b="1"/>
          </a:p>
        </p:txBody>
      </p:sp>
    </p:spTree>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Lst>
  <p:transition spd="med"/>
  <p:timing>
    <p:tnLst>
      <p:par>
        <p:cTn id="1" dur="indefinite" restart="never" nodeType="tmRoot"/>
      </p:par>
    </p:tnLst>
  </p:timing>
  <p:txStyles>
    <p:titleStyle>
      <a:lvl1pPr algn="ctr" rtl="0" eaLnBrk="0" fontAlgn="base" hangingPunct="0">
        <a:spcBef>
          <a:spcPct val="0"/>
        </a:spcBef>
        <a:spcAft>
          <a:spcPct val="0"/>
        </a:spcAft>
        <a:defRPr sz="2600" b="1">
          <a:solidFill>
            <a:schemeClr val="tx1"/>
          </a:solidFill>
          <a:latin typeface="+mj-lt"/>
          <a:ea typeface="+mj-ea"/>
          <a:cs typeface="+mj-cs"/>
        </a:defRPr>
      </a:lvl1pPr>
      <a:lvl2pPr algn="ctr" rtl="0" eaLnBrk="0" fontAlgn="base" hangingPunct="0">
        <a:spcBef>
          <a:spcPct val="0"/>
        </a:spcBef>
        <a:spcAft>
          <a:spcPct val="0"/>
        </a:spcAft>
        <a:defRPr sz="2600" b="1">
          <a:solidFill>
            <a:schemeClr val="tx1"/>
          </a:solidFill>
          <a:latin typeface="Times New Roman" pitchFamily="18" charset="0"/>
        </a:defRPr>
      </a:lvl2pPr>
      <a:lvl3pPr algn="ctr" rtl="0" eaLnBrk="0" fontAlgn="base" hangingPunct="0">
        <a:spcBef>
          <a:spcPct val="0"/>
        </a:spcBef>
        <a:spcAft>
          <a:spcPct val="0"/>
        </a:spcAft>
        <a:defRPr sz="2600" b="1">
          <a:solidFill>
            <a:schemeClr val="tx1"/>
          </a:solidFill>
          <a:latin typeface="Times New Roman" pitchFamily="18" charset="0"/>
        </a:defRPr>
      </a:lvl3pPr>
      <a:lvl4pPr algn="ctr" rtl="0" eaLnBrk="0" fontAlgn="base" hangingPunct="0">
        <a:spcBef>
          <a:spcPct val="0"/>
        </a:spcBef>
        <a:spcAft>
          <a:spcPct val="0"/>
        </a:spcAft>
        <a:defRPr sz="2600" b="1">
          <a:solidFill>
            <a:schemeClr val="tx1"/>
          </a:solidFill>
          <a:latin typeface="Times New Roman" pitchFamily="18" charset="0"/>
        </a:defRPr>
      </a:lvl4pPr>
      <a:lvl5pPr algn="ctr" rtl="0" eaLnBrk="0" fontAlgn="base" hangingPunct="0">
        <a:spcBef>
          <a:spcPct val="0"/>
        </a:spcBef>
        <a:spcAft>
          <a:spcPct val="0"/>
        </a:spcAft>
        <a:defRPr sz="2600" b="1">
          <a:solidFill>
            <a:schemeClr val="tx1"/>
          </a:solidFill>
          <a:latin typeface="Times New Roman" pitchFamily="18" charset="0"/>
        </a:defRPr>
      </a:lvl5pPr>
      <a:lvl6pPr marL="457200" algn="ctr" rtl="0" fontAlgn="base">
        <a:spcBef>
          <a:spcPct val="0"/>
        </a:spcBef>
        <a:spcAft>
          <a:spcPct val="0"/>
        </a:spcAft>
        <a:defRPr sz="2600" b="1">
          <a:solidFill>
            <a:schemeClr val="tx1"/>
          </a:solidFill>
          <a:latin typeface="Times New Roman" pitchFamily="18" charset="0"/>
        </a:defRPr>
      </a:lvl6pPr>
      <a:lvl7pPr marL="914400" algn="ctr" rtl="0" fontAlgn="base">
        <a:spcBef>
          <a:spcPct val="0"/>
        </a:spcBef>
        <a:spcAft>
          <a:spcPct val="0"/>
        </a:spcAft>
        <a:defRPr sz="2600" b="1">
          <a:solidFill>
            <a:schemeClr val="tx1"/>
          </a:solidFill>
          <a:latin typeface="Times New Roman" pitchFamily="18" charset="0"/>
        </a:defRPr>
      </a:lvl7pPr>
      <a:lvl8pPr marL="1371600" algn="ctr" rtl="0" fontAlgn="base">
        <a:spcBef>
          <a:spcPct val="0"/>
        </a:spcBef>
        <a:spcAft>
          <a:spcPct val="0"/>
        </a:spcAft>
        <a:defRPr sz="2600" b="1">
          <a:solidFill>
            <a:schemeClr val="tx1"/>
          </a:solidFill>
          <a:latin typeface="Times New Roman" pitchFamily="18" charset="0"/>
        </a:defRPr>
      </a:lvl8pPr>
      <a:lvl9pPr marL="1828800" algn="ctr" rtl="0" fontAlgn="base">
        <a:spcBef>
          <a:spcPct val="0"/>
        </a:spcBef>
        <a:spcAft>
          <a:spcPct val="0"/>
        </a:spcAft>
        <a:defRPr sz="2600" b="1">
          <a:solidFill>
            <a:schemeClr val="tx1"/>
          </a:solidFill>
          <a:latin typeface="Times New Roman" pitchFamily="18" charset="0"/>
        </a:defRPr>
      </a:lvl9pPr>
    </p:titleStyle>
    <p:bodyStyle>
      <a:lvl1pPr marL="342900" indent="-342900" algn="l" rtl="0" eaLnBrk="0" fontAlgn="base" hangingPunct="0">
        <a:spcBef>
          <a:spcPct val="20000"/>
        </a:spcBef>
        <a:spcAft>
          <a:spcPct val="0"/>
        </a:spcAft>
        <a:buClr>
          <a:srgbClr val="00468F"/>
        </a:buClr>
        <a:buSzPct val="120000"/>
        <a:buFont typeface="Webdings" panose="05030102010509060703" pitchFamily="18" charset="2"/>
        <a:buChar char="&lt;"/>
        <a:defRPr sz="2800" b="1">
          <a:solidFill>
            <a:schemeClr val="tx1"/>
          </a:solidFill>
          <a:latin typeface="+mn-lt"/>
          <a:ea typeface="+mn-ea"/>
          <a:cs typeface="+mn-cs"/>
        </a:defRPr>
      </a:lvl1pPr>
      <a:lvl2pPr marL="457200" algn="l" rtl="0" eaLnBrk="0" fontAlgn="base" hangingPunct="0">
        <a:lnSpc>
          <a:spcPct val="105000"/>
        </a:lnSpc>
        <a:spcBef>
          <a:spcPct val="50000"/>
        </a:spcBef>
        <a:spcAft>
          <a:spcPct val="0"/>
        </a:spcAft>
        <a:defRPr sz="2400">
          <a:solidFill>
            <a:schemeClr val="tx1"/>
          </a:solidFill>
          <a:latin typeface="+mn-lt"/>
        </a:defRPr>
      </a:lvl2pPr>
      <a:lvl3pPr marL="1143000" indent="-228600" algn="l" rtl="0" eaLnBrk="0" fontAlgn="base" hangingPunct="0">
        <a:spcBef>
          <a:spcPct val="20000"/>
        </a:spcBef>
        <a:spcAft>
          <a:spcPct val="0"/>
        </a:spcAft>
        <a:buClr>
          <a:srgbClr val="00468F"/>
        </a:buClr>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Arial" charset="0"/>
        </a:defRPr>
      </a:lvl4pPr>
      <a:lvl5pPr marL="2057400" indent="-228600" algn="l" rtl="0" eaLnBrk="0" fontAlgn="base" hangingPunct="0">
        <a:spcBef>
          <a:spcPct val="20000"/>
        </a:spcBef>
        <a:spcAft>
          <a:spcPct val="0"/>
        </a:spcAft>
        <a:buChar char="»"/>
        <a:defRPr sz="2000">
          <a:solidFill>
            <a:schemeClr val="tx1"/>
          </a:solidFill>
          <a:latin typeface="Arial" charset="0"/>
        </a:defRPr>
      </a:lvl5pPr>
      <a:lvl6pPr marL="2514600" indent="-228600" algn="l" rtl="0" fontAlgn="base">
        <a:spcBef>
          <a:spcPct val="20000"/>
        </a:spcBef>
        <a:spcAft>
          <a:spcPct val="0"/>
        </a:spcAft>
        <a:buChar char="»"/>
        <a:defRPr sz="2000">
          <a:solidFill>
            <a:schemeClr val="tx1"/>
          </a:solidFill>
          <a:latin typeface="Arial" charset="0"/>
        </a:defRPr>
      </a:lvl6pPr>
      <a:lvl7pPr marL="2971800" indent="-228600" algn="l" rtl="0" fontAlgn="base">
        <a:spcBef>
          <a:spcPct val="20000"/>
        </a:spcBef>
        <a:spcAft>
          <a:spcPct val="0"/>
        </a:spcAft>
        <a:buChar char="»"/>
        <a:defRPr sz="2000">
          <a:solidFill>
            <a:schemeClr val="tx1"/>
          </a:solidFill>
          <a:latin typeface="Arial" charset="0"/>
        </a:defRPr>
      </a:lvl7pPr>
      <a:lvl8pPr marL="3429000" indent="-228600" algn="l" rtl="0" fontAlgn="base">
        <a:spcBef>
          <a:spcPct val="20000"/>
        </a:spcBef>
        <a:spcAft>
          <a:spcPct val="0"/>
        </a:spcAft>
        <a:buChar char="»"/>
        <a:defRPr sz="2000">
          <a:solidFill>
            <a:schemeClr val="tx1"/>
          </a:solidFill>
          <a:latin typeface="Arial" charset="0"/>
        </a:defRPr>
      </a:lvl8pPr>
      <a:lvl9pPr marL="3886200" indent="-228600" algn="l" rtl="0" fontAlgn="base">
        <a:spcBef>
          <a:spcPct val="20000"/>
        </a:spcBef>
        <a:spcAft>
          <a:spcPct val="0"/>
        </a:spcAft>
        <a:buChar char="»"/>
        <a:defRPr sz="200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body" idx="1"/>
          </p:nvPr>
        </p:nvSpPr>
        <p:spPr bwMode="auto">
          <a:xfrm>
            <a:off x="381000" y="1143000"/>
            <a:ext cx="4114800"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CA" altLang="en-US" smtClean="0"/>
              <a:t>Click to edit Master text styles</a:t>
            </a:r>
          </a:p>
          <a:p>
            <a:pPr lvl="1"/>
            <a:r>
              <a:rPr lang="en-CA" altLang="en-US" smtClean="0"/>
              <a:t>Second level</a:t>
            </a:r>
            <a:r>
              <a:rPr lang="en-US" altLang="en-US" smtClean="0"/>
              <a:t> when second level runs longer than one line we want no hanging indent</a:t>
            </a:r>
          </a:p>
          <a:p>
            <a:pPr lvl="1"/>
            <a:r>
              <a:rPr lang="en-US" altLang="en-US" smtClean="0"/>
              <a:t>I’ve also set the gap between points at 0.5 lines.</a:t>
            </a:r>
            <a:endParaRPr lang="en-CA" altLang="en-US" smtClean="0"/>
          </a:p>
          <a:p>
            <a:pPr lvl="2"/>
            <a:r>
              <a:rPr lang="en-CA" altLang="en-US" smtClean="0"/>
              <a:t>Third level</a:t>
            </a:r>
          </a:p>
        </p:txBody>
      </p:sp>
      <p:sp>
        <p:nvSpPr>
          <p:cNvPr id="23555" name="Rectangle 3"/>
          <p:cNvSpPr>
            <a:spLocks noGrp="1" noChangeArrowheads="1"/>
          </p:cNvSpPr>
          <p:nvPr>
            <p:ph type="title"/>
          </p:nvPr>
        </p:nvSpPr>
        <p:spPr bwMode="auto">
          <a:xfrm>
            <a:off x="381000" y="228600"/>
            <a:ext cx="822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a:t>
            </a:r>
            <a:endParaRPr lang="en-CA" altLang="en-US" smtClean="0"/>
          </a:p>
        </p:txBody>
      </p:sp>
    </p:spTree>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Lst>
  <p:transition spd="med"/>
  <p:timing>
    <p:tnLst>
      <p:par>
        <p:cTn id="1" dur="indefinite" restart="never" nodeType="tmRoot"/>
      </p:par>
    </p:tnLst>
  </p:timing>
  <p:txStyles>
    <p:titleStyle>
      <a:lvl1pPr algn="ctr" rtl="0" eaLnBrk="0" fontAlgn="base" hangingPunct="0">
        <a:spcBef>
          <a:spcPct val="0"/>
        </a:spcBef>
        <a:spcAft>
          <a:spcPct val="0"/>
        </a:spcAft>
        <a:defRPr sz="2600" b="1">
          <a:solidFill>
            <a:schemeClr val="tx1"/>
          </a:solidFill>
          <a:latin typeface="+mj-lt"/>
          <a:ea typeface="+mj-ea"/>
          <a:cs typeface="+mj-cs"/>
        </a:defRPr>
      </a:lvl1pPr>
      <a:lvl2pPr algn="ctr" rtl="0" eaLnBrk="0" fontAlgn="base" hangingPunct="0">
        <a:spcBef>
          <a:spcPct val="0"/>
        </a:spcBef>
        <a:spcAft>
          <a:spcPct val="0"/>
        </a:spcAft>
        <a:defRPr sz="2600" b="1">
          <a:solidFill>
            <a:schemeClr val="tx1"/>
          </a:solidFill>
          <a:latin typeface="Times New Roman" pitchFamily="18" charset="0"/>
        </a:defRPr>
      </a:lvl2pPr>
      <a:lvl3pPr algn="ctr" rtl="0" eaLnBrk="0" fontAlgn="base" hangingPunct="0">
        <a:spcBef>
          <a:spcPct val="0"/>
        </a:spcBef>
        <a:spcAft>
          <a:spcPct val="0"/>
        </a:spcAft>
        <a:defRPr sz="2600" b="1">
          <a:solidFill>
            <a:schemeClr val="tx1"/>
          </a:solidFill>
          <a:latin typeface="Times New Roman" pitchFamily="18" charset="0"/>
        </a:defRPr>
      </a:lvl3pPr>
      <a:lvl4pPr algn="ctr" rtl="0" eaLnBrk="0" fontAlgn="base" hangingPunct="0">
        <a:spcBef>
          <a:spcPct val="0"/>
        </a:spcBef>
        <a:spcAft>
          <a:spcPct val="0"/>
        </a:spcAft>
        <a:defRPr sz="2600" b="1">
          <a:solidFill>
            <a:schemeClr val="tx1"/>
          </a:solidFill>
          <a:latin typeface="Times New Roman" pitchFamily="18" charset="0"/>
        </a:defRPr>
      </a:lvl4pPr>
      <a:lvl5pPr algn="ctr" rtl="0" eaLnBrk="0" fontAlgn="base" hangingPunct="0">
        <a:spcBef>
          <a:spcPct val="0"/>
        </a:spcBef>
        <a:spcAft>
          <a:spcPct val="0"/>
        </a:spcAft>
        <a:defRPr sz="2600" b="1">
          <a:solidFill>
            <a:schemeClr val="tx1"/>
          </a:solidFill>
          <a:latin typeface="Times New Roman" pitchFamily="18" charset="0"/>
        </a:defRPr>
      </a:lvl5pPr>
      <a:lvl6pPr marL="457200" algn="ctr" rtl="0" fontAlgn="base">
        <a:spcBef>
          <a:spcPct val="0"/>
        </a:spcBef>
        <a:spcAft>
          <a:spcPct val="0"/>
        </a:spcAft>
        <a:defRPr sz="2600" b="1">
          <a:solidFill>
            <a:schemeClr val="tx1"/>
          </a:solidFill>
          <a:latin typeface="Times New Roman" pitchFamily="18" charset="0"/>
        </a:defRPr>
      </a:lvl6pPr>
      <a:lvl7pPr marL="914400" algn="ctr" rtl="0" fontAlgn="base">
        <a:spcBef>
          <a:spcPct val="0"/>
        </a:spcBef>
        <a:spcAft>
          <a:spcPct val="0"/>
        </a:spcAft>
        <a:defRPr sz="2600" b="1">
          <a:solidFill>
            <a:schemeClr val="tx1"/>
          </a:solidFill>
          <a:latin typeface="Times New Roman" pitchFamily="18" charset="0"/>
        </a:defRPr>
      </a:lvl7pPr>
      <a:lvl8pPr marL="1371600" algn="ctr" rtl="0" fontAlgn="base">
        <a:spcBef>
          <a:spcPct val="0"/>
        </a:spcBef>
        <a:spcAft>
          <a:spcPct val="0"/>
        </a:spcAft>
        <a:defRPr sz="2600" b="1">
          <a:solidFill>
            <a:schemeClr val="tx1"/>
          </a:solidFill>
          <a:latin typeface="Times New Roman" pitchFamily="18" charset="0"/>
        </a:defRPr>
      </a:lvl8pPr>
      <a:lvl9pPr marL="1828800" algn="ctr" rtl="0" fontAlgn="base">
        <a:spcBef>
          <a:spcPct val="0"/>
        </a:spcBef>
        <a:spcAft>
          <a:spcPct val="0"/>
        </a:spcAft>
        <a:defRPr sz="2600" b="1">
          <a:solidFill>
            <a:schemeClr val="tx1"/>
          </a:solidFill>
          <a:latin typeface="Times New Roman" pitchFamily="18" charset="0"/>
        </a:defRPr>
      </a:lvl9pPr>
    </p:titleStyle>
    <p:bodyStyle>
      <a:lvl1pPr marL="342900" indent="-342900" algn="l" rtl="0" eaLnBrk="0" fontAlgn="base" hangingPunct="0">
        <a:spcBef>
          <a:spcPct val="20000"/>
        </a:spcBef>
        <a:spcAft>
          <a:spcPct val="0"/>
        </a:spcAft>
        <a:buClr>
          <a:srgbClr val="00468F"/>
        </a:buClr>
        <a:buSzPct val="120000"/>
        <a:buFont typeface="Webdings" panose="05030102010509060703" pitchFamily="18" charset="2"/>
        <a:buChar char="&lt;"/>
        <a:defRPr sz="2800" b="1">
          <a:solidFill>
            <a:schemeClr val="tx1"/>
          </a:solidFill>
          <a:latin typeface="+mn-lt"/>
          <a:ea typeface="+mn-ea"/>
          <a:cs typeface="+mn-cs"/>
        </a:defRPr>
      </a:lvl1pPr>
      <a:lvl2pPr marL="457200" algn="l" rtl="0" eaLnBrk="0" fontAlgn="base" hangingPunct="0">
        <a:lnSpc>
          <a:spcPct val="105000"/>
        </a:lnSpc>
        <a:spcBef>
          <a:spcPct val="50000"/>
        </a:spcBef>
        <a:spcAft>
          <a:spcPct val="0"/>
        </a:spcAft>
        <a:defRPr sz="2400">
          <a:solidFill>
            <a:schemeClr val="tx1"/>
          </a:solidFill>
          <a:latin typeface="+mn-lt"/>
        </a:defRPr>
      </a:lvl2pPr>
      <a:lvl3pPr marL="1143000" indent="-228600" algn="l" rtl="0" eaLnBrk="0" fontAlgn="base" hangingPunct="0">
        <a:spcBef>
          <a:spcPct val="20000"/>
        </a:spcBef>
        <a:spcAft>
          <a:spcPct val="0"/>
        </a:spcAft>
        <a:buClr>
          <a:srgbClr val="00468F"/>
        </a:buClr>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Arial" charset="0"/>
        </a:defRPr>
      </a:lvl4pPr>
      <a:lvl5pPr marL="2057400" indent="-228600" algn="l" rtl="0" eaLnBrk="0" fontAlgn="base" hangingPunct="0">
        <a:spcBef>
          <a:spcPct val="20000"/>
        </a:spcBef>
        <a:spcAft>
          <a:spcPct val="0"/>
        </a:spcAft>
        <a:buChar char="»"/>
        <a:defRPr sz="2000">
          <a:solidFill>
            <a:schemeClr val="tx1"/>
          </a:solidFill>
          <a:latin typeface="Arial" charset="0"/>
        </a:defRPr>
      </a:lvl5pPr>
      <a:lvl6pPr marL="2514600" indent="-228600" algn="l" rtl="0" fontAlgn="base">
        <a:spcBef>
          <a:spcPct val="20000"/>
        </a:spcBef>
        <a:spcAft>
          <a:spcPct val="0"/>
        </a:spcAft>
        <a:buChar char="»"/>
        <a:defRPr sz="2000">
          <a:solidFill>
            <a:schemeClr val="tx1"/>
          </a:solidFill>
          <a:latin typeface="Arial" charset="0"/>
        </a:defRPr>
      </a:lvl6pPr>
      <a:lvl7pPr marL="2971800" indent="-228600" algn="l" rtl="0" fontAlgn="base">
        <a:spcBef>
          <a:spcPct val="20000"/>
        </a:spcBef>
        <a:spcAft>
          <a:spcPct val="0"/>
        </a:spcAft>
        <a:buChar char="»"/>
        <a:defRPr sz="2000">
          <a:solidFill>
            <a:schemeClr val="tx1"/>
          </a:solidFill>
          <a:latin typeface="Arial" charset="0"/>
        </a:defRPr>
      </a:lvl7pPr>
      <a:lvl8pPr marL="3429000" indent="-228600" algn="l" rtl="0" fontAlgn="base">
        <a:spcBef>
          <a:spcPct val="20000"/>
        </a:spcBef>
        <a:spcAft>
          <a:spcPct val="0"/>
        </a:spcAft>
        <a:buChar char="»"/>
        <a:defRPr sz="2000">
          <a:solidFill>
            <a:schemeClr val="tx1"/>
          </a:solidFill>
          <a:latin typeface="Arial" charset="0"/>
        </a:defRPr>
      </a:lvl8pPr>
      <a:lvl9pPr marL="3886200" indent="-228600" algn="l" rtl="0" fontAlgn="base">
        <a:spcBef>
          <a:spcPct val="20000"/>
        </a:spcBef>
        <a:spcAft>
          <a:spcPct val="0"/>
        </a:spcAft>
        <a:buChar char="»"/>
        <a:defRPr sz="200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Lst>
  <p:transition spd="med"/>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2.wmf"/><Relationship Id="rId5" Type="http://schemas.openxmlformats.org/officeDocument/2006/relationships/oleObject" Target="../embeddings/oleObject2.bin"/><Relationship Id="rId4" Type="http://schemas.openxmlformats.org/officeDocument/2006/relationships/image" Target="../media/image1.wmf"/></Relationships>
</file>

<file path=ppt/slides/_rels/slide2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6.wmf"/><Relationship Id="rId13" Type="http://schemas.openxmlformats.org/officeDocument/2006/relationships/oleObject" Target="../embeddings/oleObject8.bin"/><Relationship Id="rId18" Type="http://schemas.openxmlformats.org/officeDocument/2006/relationships/image" Target="../media/image11.wmf"/><Relationship Id="rId26" Type="http://schemas.openxmlformats.org/officeDocument/2006/relationships/image" Target="../media/image15.wmf"/><Relationship Id="rId3" Type="http://schemas.openxmlformats.org/officeDocument/2006/relationships/oleObject" Target="../embeddings/oleObject3.bin"/><Relationship Id="rId21" Type="http://schemas.openxmlformats.org/officeDocument/2006/relationships/oleObject" Target="../embeddings/oleObject12.bin"/><Relationship Id="rId7" Type="http://schemas.openxmlformats.org/officeDocument/2006/relationships/oleObject" Target="../embeddings/oleObject5.bin"/><Relationship Id="rId12" Type="http://schemas.openxmlformats.org/officeDocument/2006/relationships/image" Target="../media/image8.wmf"/><Relationship Id="rId17" Type="http://schemas.openxmlformats.org/officeDocument/2006/relationships/oleObject" Target="../embeddings/oleObject10.bin"/><Relationship Id="rId25" Type="http://schemas.openxmlformats.org/officeDocument/2006/relationships/oleObject" Target="../embeddings/oleObject14.bin"/><Relationship Id="rId2" Type="http://schemas.openxmlformats.org/officeDocument/2006/relationships/slideLayout" Target="../slideLayouts/slideLayout2.xml"/><Relationship Id="rId16" Type="http://schemas.openxmlformats.org/officeDocument/2006/relationships/image" Target="../media/image10.wmf"/><Relationship Id="rId20" Type="http://schemas.openxmlformats.org/officeDocument/2006/relationships/image" Target="../media/image12.wmf"/><Relationship Id="rId1" Type="http://schemas.openxmlformats.org/officeDocument/2006/relationships/vmlDrawing" Target="../drawings/vmlDrawing2.vml"/><Relationship Id="rId6" Type="http://schemas.openxmlformats.org/officeDocument/2006/relationships/image" Target="../media/image5.wmf"/><Relationship Id="rId11" Type="http://schemas.openxmlformats.org/officeDocument/2006/relationships/oleObject" Target="../embeddings/oleObject7.bin"/><Relationship Id="rId24" Type="http://schemas.openxmlformats.org/officeDocument/2006/relationships/image" Target="../media/image14.wmf"/><Relationship Id="rId5" Type="http://schemas.openxmlformats.org/officeDocument/2006/relationships/oleObject" Target="../embeddings/oleObject4.bin"/><Relationship Id="rId15" Type="http://schemas.openxmlformats.org/officeDocument/2006/relationships/oleObject" Target="../embeddings/oleObject9.bin"/><Relationship Id="rId23" Type="http://schemas.openxmlformats.org/officeDocument/2006/relationships/oleObject" Target="../embeddings/oleObject13.bin"/><Relationship Id="rId10" Type="http://schemas.openxmlformats.org/officeDocument/2006/relationships/image" Target="../media/image7.wmf"/><Relationship Id="rId19" Type="http://schemas.openxmlformats.org/officeDocument/2006/relationships/oleObject" Target="../embeddings/oleObject11.bin"/><Relationship Id="rId4" Type="http://schemas.openxmlformats.org/officeDocument/2006/relationships/image" Target="../media/image4.wmf"/><Relationship Id="rId9" Type="http://schemas.openxmlformats.org/officeDocument/2006/relationships/oleObject" Target="../embeddings/oleObject6.bin"/><Relationship Id="rId14" Type="http://schemas.openxmlformats.org/officeDocument/2006/relationships/image" Target="../media/image9.wmf"/><Relationship Id="rId22" Type="http://schemas.openxmlformats.org/officeDocument/2006/relationships/image" Target="../media/image13.wmf"/><Relationship Id="rId27" Type="http://schemas.openxmlformats.org/officeDocument/2006/relationships/oleObject" Target="../embeddings/oleObject15.bin"/></Relationships>
</file>

<file path=ppt/slides/_rels/slide2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17.wmf"/><Relationship Id="rId4" Type="http://schemas.openxmlformats.org/officeDocument/2006/relationships/oleObject" Target="../embeddings/oleObject16.bin"/></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18.wmf"/><Relationship Id="rId4" Type="http://schemas.openxmlformats.org/officeDocument/2006/relationships/oleObject" Target="../embeddings/oleObject17.bin"/></Relationships>
</file>

<file path=ppt/slides/_rels/slide36.xml.rels><?xml version="1.0" encoding="UTF-8" standalone="yes"?>
<Relationships xmlns="http://schemas.openxmlformats.org/package/2006/relationships"><Relationship Id="rId8" Type="http://schemas.openxmlformats.org/officeDocument/2006/relationships/oleObject" Target="../embeddings/oleObject20.bin"/><Relationship Id="rId3" Type="http://schemas.openxmlformats.org/officeDocument/2006/relationships/notesSlide" Target="../notesSlides/notesSlide9.xml"/><Relationship Id="rId7" Type="http://schemas.openxmlformats.org/officeDocument/2006/relationships/image" Target="../media/image20.wmf"/><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oleObject" Target="../embeddings/oleObject19.bin"/><Relationship Id="rId5" Type="http://schemas.openxmlformats.org/officeDocument/2006/relationships/image" Target="../media/image19.wmf"/><Relationship Id="rId4" Type="http://schemas.openxmlformats.org/officeDocument/2006/relationships/oleObject" Target="../embeddings/oleObject18.bin"/><Relationship Id="rId9" Type="http://schemas.openxmlformats.org/officeDocument/2006/relationships/image" Target="../media/image21.wmf"/></Relationships>
</file>

<file path=ppt/slides/_rels/slide37.xml.rels><?xml version="1.0" encoding="UTF-8" standalone="yes"?>
<Relationships xmlns="http://schemas.openxmlformats.org/package/2006/relationships"><Relationship Id="rId8" Type="http://schemas.openxmlformats.org/officeDocument/2006/relationships/oleObject" Target="../embeddings/oleObject23.bin"/><Relationship Id="rId3" Type="http://schemas.openxmlformats.org/officeDocument/2006/relationships/notesSlide" Target="../notesSlides/notesSlide10.xml"/><Relationship Id="rId7" Type="http://schemas.openxmlformats.org/officeDocument/2006/relationships/image" Target="../media/image23.wmf"/><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oleObject" Target="../embeddings/oleObject22.bin"/><Relationship Id="rId5" Type="http://schemas.openxmlformats.org/officeDocument/2006/relationships/image" Target="../media/image22.wmf"/><Relationship Id="rId4" Type="http://schemas.openxmlformats.org/officeDocument/2006/relationships/oleObject" Target="../embeddings/oleObject21.bin"/><Relationship Id="rId9" Type="http://schemas.openxmlformats.org/officeDocument/2006/relationships/image" Target="../media/image24.wmf"/></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11.xml"/><Relationship Id="rId7" Type="http://schemas.openxmlformats.org/officeDocument/2006/relationships/image" Target="../media/image26.wmf"/><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oleObject" Target="../embeddings/oleObject25.bin"/><Relationship Id="rId5" Type="http://schemas.openxmlformats.org/officeDocument/2006/relationships/image" Target="../media/image25.wmf"/><Relationship Id="rId4" Type="http://schemas.openxmlformats.org/officeDocument/2006/relationships/oleObject" Target="../embeddings/oleObject24.bin"/></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12.xml"/><Relationship Id="rId7" Type="http://schemas.openxmlformats.org/officeDocument/2006/relationships/image" Target="../media/image28.wmf"/><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oleObject" Target="../embeddings/oleObject27.bin"/><Relationship Id="rId5" Type="http://schemas.openxmlformats.org/officeDocument/2006/relationships/image" Target="../media/image27.wmf"/><Relationship Id="rId4" Type="http://schemas.openxmlformats.org/officeDocument/2006/relationships/oleObject" Target="../embeddings/oleObject26.bin"/></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13.xml"/><Relationship Id="rId7" Type="http://schemas.openxmlformats.org/officeDocument/2006/relationships/image" Target="../media/image30.wmf"/><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oleObject" Target="../embeddings/oleObject29.bin"/><Relationship Id="rId5" Type="http://schemas.openxmlformats.org/officeDocument/2006/relationships/image" Target="../media/image29.wmf"/><Relationship Id="rId4" Type="http://schemas.openxmlformats.org/officeDocument/2006/relationships/oleObject" Target="../embeddings/oleObject28.bin"/></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14.xml"/><Relationship Id="rId7" Type="http://schemas.openxmlformats.org/officeDocument/2006/relationships/image" Target="../media/image32.wmf"/><Relationship Id="rId2" Type="http://schemas.openxmlformats.org/officeDocument/2006/relationships/slideLayout" Target="../slideLayouts/slideLayout2.xml"/><Relationship Id="rId1" Type="http://schemas.openxmlformats.org/officeDocument/2006/relationships/vmlDrawing" Target="../drawings/vmlDrawing10.vml"/><Relationship Id="rId6" Type="http://schemas.openxmlformats.org/officeDocument/2006/relationships/oleObject" Target="../embeddings/oleObject31.bin"/><Relationship Id="rId5" Type="http://schemas.openxmlformats.org/officeDocument/2006/relationships/image" Target="../media/image31.wmf"/><Relationship Id="rId4" Type="http://schemas.openxmlformats.org/officeDocument/2006/relationships/oleObject" Target="../embeddings/oleObject30.bin"/></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15.xml"/><Relationship Id="rId7" Type="http://schemas.openxmlformats.org/officeDocument/2006/relationships/image" Target="../media/image34.wmf"/><Relationship Id="rId2" Type="http://schemas.openxmlformats.org/officeDocument/2006/relationships/slideLayout" Target="../slideLayouts/slideLayout2.xml"/><Relationship Id="rId1" Type="http://schemas.openxmlformats.org/officeDocument/2006/relationships/vmlDrawing" Target="../drawings/vmlDrawing11.vml"/><Relationship Id="rId6" Type="http://schemas.openxmlformats.org/officeDocument/2006/relationships/oleObject" Target="../embeddings/oleObject33.bin"/><Relationship Id="rId5" Type="http://schemas.openxmlformats.org/officeDocument/2006/relationships/image" Target="../media/image33.wmf"/><Relationship Id="rId4" Type="http://schemas.openxmlformats.org/officeDocument/2006/relationships/oleObject" Target="../embeddings/oleObject32.bin"/></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16.xml"/><Relationship Id="rId7" Type="http://schemas.openxmlformats.org/officeDocument/2006/relationships/image" Target="../media/image36.wmf"/><Relationship Id="rId2" Type="http://schemas.openxmlformats.org/officeDocument/2006/relationships/slideLayout" Target="../slideLayouts/slideLayout2.xml"/><Relationship Id="rId1" Type="http://schemas.openxmlformats.org/officeDocument/2006/relationships/vmlDrawing" Target="../drawings/vmlDrawing12.vml"/><Relationship Id="rId6" Type="http://schemas.openxmlformats.org/officeDocument/2006/relationships/oleObject" Target="../embeddings/oleObject35.bin"/><Relationship Id="rId5" Type="http://schemas.openxmlformats.org/officeDocument/2006/relationships/image" Target="../media/image35.wmf"/><Relationship Id="rId4" Type="http://schemas.openxmlformats.org/officeDocument/2006/relationships/oleObject" Target="../embeddings/oleObject34.bin"/></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17.xml"/><Relationship Id="rId7" Type="http://schemas.openxmlformats.org/officeDocument/2006/relationships/image" Target="../media/image38.wmf"/><Relationship Id="rId2" Type="http://schemas.openxmlformats.org/officeDocument/2006/relationships/slideLayout" Target="../slideLayouts/slideLayout2.xml"/><Relationship Id="rId1" Type="http://schemas.openxmlformats.org/officeDocument/2006/relationships/vmlDrawing" Target="../drawings/vmlDrawing13.vml"/><Relationship Id="rId6" Type="http://schemas.openxmlformats.org/officeDocument/2006/relationships/oleObject" Target="../embeddings/oleObject37.bin"/><Relationship Id="rId5" Type="http://schemas.openxmlformats.org/officeDocument/2006/relationships/image" Target="../media/image37.wmf"/><Relationship Id="rId4" Type="http://schemas.openxmlformats.org/officeDocument/2006/relationships/oleObject" Target="../embeddings/oleObject36.bin"/></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18.xml"/><Relationship Id="rId7" Type="http://schemas.openxmlformats.org/officeDocument/2006/relationships/image" Target="../media/image40.wmf"/><Relationship Id="rId2" Type="http://schemas.openxmlformats.org/officeDocument/2006/relationships/slideLayout" Target="../slideLayouts/slideLayout2.xml"/><Relationship Id="rId1" Type="http://schemas.openxmlformats.org/officeDocument/2006/relationships/vmlDrawing" Target="../drawings/vmlDrawing14.vml"/><Relationship Id="rId6" Type="http://schemas.openxmlformats.org/officeDocument/2006/relationships/oleObject" Target="../embeddings/oleObject39.bin"/><Relationship Id="rId5" Type="http://schemas.openxmlformats.org/officeDocument/2006/relationships/image" Target="../media/image39.wmf"/><Relationship Id="rId4" Type="http://schemas.openxmlformats.org/officeDocument/2006/relationships/oleObject" Target="../embeddings/oleObject38.bin"/></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oleObject" Target="../embeddings/oleObject40.bin"/><Relationship Id="rId2" Type="http://schemas.openxmlformats.org/officeDocument/2006/relationships/slideLayout" Target="../slideLayouts/slideLayout4.xml"/><Relationship Id="rId1" Type="http://schemas.openxmlformats.org/officeDocument/2006/relationships/vmlDrawing" Target="../drawings/vmlDrawing15.vml"/><Relationship Id="rId6" Type="http://schemas.openxmlformats.org/officeDocument/2006/relationships/image" Target="../media/image42.wmf"/><Relationship Id="rId5" Type="http://schemas.openxmlformats.org/officeDocument/2006/relationships/oleObject" Target="../embeddings/oleObject41.bin"/><Relationship Id="rId4" Type="http://schemas.openxmlformats.org/officeDocument/2006/relationships/image" Target="../media/image41.wmf"/></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3" Type="http://schemas.openxmlformats.org/officeDocument/2006/relationships/oleObject" Target="../embeddings/oleObject42.bin"/><Relationship Id="rId2" Type="http://schemas.openxmlformats.org/officeDocument/2006/relationships/slideLayout" Target="../slideLayouts/slideLayout4.xml"/><Relationship Id="rId1" Type="http://schemas.openxmlformats.org/officeDocument/2006/relationships/vmlDrawing" Target="../drawings/vmlDrawing16.vml"/><Relationship Id="rId6" Type="http://schemas.openxmlformats.org/officeDocument/2006/relationships/image" Target="../media/image42.wmf"/><Relationship Id="rId5" Type="http://schemas.openxmlformats.org/officeDocument/2006/relationships/oleObject" Target="../embeddings/oleObject43.bin"/><Relationship Id="rId4" Type="http://schemas.openxmlformats.org/officeDocument/2006/relationships/image" Target="../media/image41.wmf"/></Relationships>
</file>

<file path=ppt/slides/_rels/slide55.xml.rels><?xml version="1.0" encoding="UTF-8" standalone="yes"?>
<Relationships xmlns="http://schemas.openxmlformats.org/package/2006/relationships"><Relationship Id="rId3" Type="http://schemas.openxmlformats.org/officeDocument/2006/relationships/oleObject" Target="../embeddings/oleObject44.bin"/><Relationship Id="rId2" Type="http://schemas.openxmlformats.org/officeDocument/2006/relationships/slideLayout" Target="../slideLayouts/slideLayout4.xml"/><Relationship Id="rId1" Type="http://schemas.openxmlformats.org/officeDocument/2006/relationships/vmlDrawing" Target="../drawings/vmlDrawing17.vml"/><Relationship Id="rId6" Type="http://schemas.openxmlformats.org/officeDocument/2006/relationships/image" Target="../media/image42.wmf"/><Relationship Id="rId5" Type="http://schemas.openxmlformats.org/officeDocument/2006/relationships/oleObject" Target="../embeddings/oleObject45.bin"/><Relationship Id="rId4" Type="http://schemas.openxmlformats.org/officeDocument/2006/relationships/image" Target="../media/image41.wmf"/></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ctrTitle"/>
          </p:nvPr>
        </p:nvSpPr>
        <p:spPr>
          <a:xfrm>
            <a:off x="685800" y="1905000"/>
            <a:ext cx="7772400" cy="2819400"/>
          </a:xfrm>
        </p:spPr>
        <p:txBody>
          <a:bodyPr/>
          <a:lstStyle/>
          <a:p>
            <a:pPr eaLnBrk="1" hangingPunct="1"/>
            <a:r>
              <a:rPr lang="en-US" sz="3600" dirty="0" smtClean="0"/>
              <a:t>Mainstream Microeconomics</a:t>
            </a:r>
            <a:br>
              <a:rPr lang="en-US" sz="3600" dirty="0" smtClean="0"/>
            </a:br>
            <a:r>
              <a:rPr lang="en-US" sz="1800" dirty="0"/>
              <a:t/>
            </a:r>
            <a:br>
              <a:rPr lang="en-US" sz="1800" dirty="0"/>
            </a:br>
            <a:r>
              <a:rPr lang="en-US" sz="1800" dirty="0" smtClean="0"/>
              <a:t>Hal Snarr</a:t>
            </a:r>
            <a:br>
              <a:rPr lang="en-US" sz="1800" dirty="0" smtClean="0"/>
            </a:br>
            <a:r>
              <a:rPr lang="en-US" sz="1800" dirty="0" smtClean="0"/>
              <a:t>Westminster College</a:t>
            </a:r>
            <a:br>
              <a:rPr lang="en-US" sz="1800" dirty="0" smtClean="0"/>
            </a:br>
            <a:r>
              <a:rPr lang="en-US" sz="1800" dirty="0" smtClean="0"/>
              <a:t>May Term, 2015</a:t>
            </a:r>
            <a:br>
              <a:rPr lang="en-US" sz="1800" dirty="0" smtClean="0"/>
            </a:br>
            <a:r>
              <a:rPr lang="en-US" sz="1800" dirty="0" smtClean="0"/>
              <a:t>Introduction to Austrian Economics</a:t>
            </a:r>
            <a:br>
              <a:rPr lang="en-US" sz="1800" dirty="0" smtClean="0"/>
            </a:br>
            <a:endParaRPr lang="en-US" sz="3600" dirty="0" smtClean="0"/>
          </a:p>
        </p:txBody>
      </p:sp>
    </p:spTree>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17314" name="Group 162"/>
          <p:cNvGraphicFramePr>
            <a:graphicFrameLocks noGrp="1"/>
          </p:cNvGraphicFramePr>
          <p:nvPr>
            <p:extLst>
              <p:ext uri="{D42A27DB-BD31-4B8C-83A1-F6EECF244321}">
                <p14:modId xmlns:p14="http://schemas.microsoft.com/office/powerpoint/2010/main" val="4147446958"/>
              </p:ext>
            </p:extLst>
          </p:nvPr>
        </p:nvGraphicFramePr>
        <p:xfrm>
          <a:off x="1828800" y="1630368"/>
          <a:ext cx="5562600" cy="5151432"/>
        </p:xfrm>
        <a:graphic>
          <a:graphicData uri="http://schemas.openxmlformats.org/drawingml/2006/table">
            <a:tbl>
              <a:tblPr/>
              <a:tblGrid>
                <a:gridCol w="1689100"/>
                <a:gridCol w="1892300"/>
                <a:gridCol w="1981200"/>
              </a:tblGrid>
              <a:tr h="396264">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1" i="0" u="none" strike="noStrike" cap="none" normalizeH="0" baseline="0" dirty="0" smtClean="0">
                          <a:ln>
                            <a:noFill/>
                          </a:ln>
                          <a:solidFill>
                            <a:schemeClr val="tx1"/>
                          </a:solidFill>
                          <a:effectLst/>
                          <a:latin typeface="Times New Roman" pitchFamily="18" charset="0"/>
                          <a:cs typeface="Times New Roman" pitchFamily="18" charset="0"/>
                        </a:rPr>
                        <a:t>Individual</a:t>
                      </a:r>
                      <a:endParaRPr kumimoji="0" lang="en-CA" sz="2000" b="1" i="0" u="none" strike="noStrike" cap="none" normalizeH="0" baseline="0" dirty="0" smtClean="0">
                        <a:ln>
                          <a:noFill/>
                        </a:ln>
                        <a:solidFill>
                          <a:schemeClr val="tx1"/>
                        </a:solidFill>
                        <a:effectLst/>
                        <a:latin typeface="Times New Roman" pitchFamily="18" charset="0"/>
                      </a:endParaRPr>
                    </a:p>
                  </a:txBody>
                  <a:tcPr marT="45723" marB="45723"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1" i="1" u="none" strike="noStrike" cap="none" normalizeH="0" baseline="0" dirty="0" smtClean="0">
                          <a:ln>
                            <a:noFill/>
                          </a:ln>
                          <a:solidFill>
                            <a:schemeClr val="tx1"/>
                          </a:solidFill>
                          <a:effectLst/>
                          <a:latin typeface="Times New Roman" pitchFamily="18" charset="0"/>
                          <a:cs typeface="Times New Roman" pitchFamily="18" charset="0"/>
                        </a:rPr>
                        <a:t>P</a:t>
                      </a:r>
                      <a:r>
                        <a:rPr kumimoji="0" lang="en-CA" sz="2000" b="1" i="0" u="none" strike="noStrike" cap="none" normalizeH="0" baseline="-25000" dirty="0" smtClean="0">
                          <a:ln>
                            <a:noFill/>
                          </a:ln>
                          <a:solidFill>
                            <a:schemeClr val="tx1"/>
                          </a:solidFill>
                          <a:effectLst/>
                          <a:latin typeface="Times New Roman" pitchFamily="18" charset="0"/>
                          <a:cs typeface="Times New Roman" pitchFamily="18" charset="0"/>
                        </a:rPr>
                        <a:t>0</a:t>
                      </a:r>
                      <a:r>
                        <a:rPr kumimoji="0" lang="en-CA" sz="2000" b="1" i="0" u="none" strike="noStrike" cap="none" normalizeH="0" baseline="0" dirty="0" smtClean="0">
                          <a:ln>
                            <a:noFill/>
                          </a:ln>
                          <a:solidFill>
                            <a:schemeClr val="tx1"/>
                          </a:solidFill>
                          <a:effectLst/>
                          <a:latin typeface="Times New Roman" pitchFamily="18" charset="0"/>
                          <a:cs typeface="Times New Roman" pitchFamily="18" charset="0"/>
                        </a:rPr>
                        <a:t> = 10.10</a:t>
                      </a:r>
                      <a:endParaRPr kumimoji="0" lang="en-CA" sz="2000" b="1" i="0" u="none" strike="noStrike" cap="none" normalizeH="0" baseline="0" dirty="0" smtClean="0">
                        <a:ln>
                          <a:noFill/>
                        </a:ln>
                        <a:solidFill>
                          <a:schemeClr val="tx1"/>
                        </a:solidFill>
                        <a:effectLst/>
                        <a:latin typeface="Times New Roman" pitchFamily="18" charset="0"/>
                      </a:endParaRPr>
                    </a:p>
                  </a:txBody>
                  <a:tcPr marT="45723" marB="45723"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1" i="1" u="none" strike="noStrike" cap="none" normalizeH="0" baseline="0" dirty="0" smtClean="0">
                          <a:ln>
                            <a:noFill/>
                          </a:ln>
                          <a:solidFill>
                            <a:schemeClr val="tx1"/>
                          </a:solidFill>
                          <a:effectLst/>
                          <a:latin typeface="Times New Roman" pitchFamily="18" charset="0"/>
                          <a:cs typeface="Times New Roman" pitchFamily="18" charset="0"/>
                        </a:rPr>
                        <a:t>P</a:t>
                      </a:r>
                      <a:r>
                        <a:rPr kumimoji="0" lang="en-CA" sz="2000" b="1" i="0" u="none" strike="noStrike" cap="none" normalizeH="0" baseline="-25000" dirty="0" smtClean="0">
                          <a:ln>
                            <a:noFill/>
                          </a:ln>
                          <a:solidFill>
                            <a:schemeClr val="tx1"/>
                          </a:solidFill>
                          <a:effectLst/>
                          <a:latin typeface="Times New Roman" pitchFamily="18" charset="0"/>
                          <a:cs typeface="Times New Roman" pitchFamily="18" charset="0"/>
                        </a:rPr>
                        <a:t>1</a:t>
                      </a:r>
                      <a:r>
                        <a:rPr kumimoji="0" lang="en-CA" sz="2000" b="1" i="0" u="none" strike="noStrike" cap="none" normalizeH="0" baseline="0" dirty="0" smtClean="0">
                          <a:ln>
                            <a:noFill/>
                          </a:ln>
                          <a:solidFill>
                            <a:schemeClr val="tx1"/>
                          </a:solidFill>
                          <a:effectLst/>
                          <a:latin typeface="Times New Roman" pitchFamily="18" charset="0"/>
                          <a:cs typeface="Times New Roman" pitchFamily="18" charset="0"/>
                        </a:rPr>
                        <a:t> = 0.10</a:t>
                      </a:r>
                      <a:endParaRPr kumimoji="0" lang="en-CA" sz="2000" b="1" i="0" u="none" strike="noStrike" cap="none" normalizeH="0" baseline="0" dirty="0" smtClean="0">
                        <a:ln>
                          <a:noFill/>
                        </a:ln>
                        <a:solidFill>
                          <a:schemeClr val="tx1"/>
                        </a:solidFill>
                        <a:effectLst/>
                        <a:latin typeface="Times New Roman" pitchFamily="18" charset="0"/>
                      </a:endParaRPr>
                    </a:p>
                  </a:txBody>
                  <a:tcPr marT="45723" marB="45723"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r>
              <a:tr h="396264">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cs typeface="Times New Roman" pitchFamily="18" charset="0"/>
                        </a:rPr>
                        <a:t>1</a:t>
                      </a:r>
                      <a:endParaRPr kumimoji="0" lang="en-CA" sz="2000" b="0" i="0" u="none" strike="noStrike" cap="none" normalizeH="0" baseline="0" smtClean="0">
                        <a:ln>
                          <a:noFill/>
                        </a:ln>
                        <a:solidFill>
                          <a:schemeClr val="tx1"/>
                        </a:solidFill>
                        <a:effectLst/>
                        <a:latin typeface="Times New Roman" pitchFamily="18" charset="0"/>
                      </a:endParaRPr>
                    </a:p>
                  </a:txBody>
                  <a:tcPr marT="45723" marB="45723"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cs typeface="Times New Roman" pitchFamily="18" charset="0"/>
                        </a:rPr>
                        <a:t>0</a:t>
                      </a:r>
                      <a:endParaRPr kumimoji="0" lang="en-CA" sz="2000" b="0" i="0" u="none" strike="noStrike" cap="none" normalizeH="0" baseline="0" smtClean="0">
                        <a:ln>
                          <a:noFill/>
                        </a:ln>
                        <a:solidFill>
                          <a:schemeClr val="tx1"/>
                        </a:solidFill>
                        <a:effectLst/>
                        <a:latin typeface="Times New Roman" pitchFamily="18" charset="0"/>
                      </a:endParaRPr>
                    </a:p>
                  </a:txBody>
                  <a:tcPr marT="45723" marB="45723"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rPr>
                        <a:t>15</a:t>
                      </a:r>
                    </a:p>
                  </a:txBody>
                  <a:tcPr marT="45723" marB="45723"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r>
              <a:tr h="396264">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cs typeface="Times New Roman" pitchFamily="18" charset="0"/>
                        </a:rPr>
                        <a:t>2</a:t>
                      </a:r>
                      <a:endParaRPr kumimoji="0" lang="en-CA" sz="2000" b="0" i="0" u="none" strike="noStrike" cap="none" normalizeH="0" baseline="0" smtClean="0">
                        <a:ln>
                          <a:noFill/>
                        </a:ln>
                        <a:solidFill>
                          <a:schemeClr val="tx1"/>
                        </a:solidFill>
                        <a:effectLst/>
                        <a:latin typeface="Times New Roman" pitchFamily="18" charset="0"/>
                      </a:endParaRPr>
                    </a:p>
                  </a:txBody>
                  <a:tcPr marT="45723" marB="45723"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rPr>
                        <a:t>1</a:t>
                      </a:r>
                    </a:p>
                  </a:txBody>
                  <a:tcPr marT="45723" marB="45723"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rPr>
                        <a:t>10</a:t>
                      </a:r>
                    </a:p>
                  </a:txBody>
                  <a:tcPr marT="45723" marB="45723"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r>
              <a:tr h="396264">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en-CA" sz="2000" b="0" i="0" u="none" strike="noStrike" cap="none" normalizeH="0" baseline="0" smtClean="0">
                        <a:ln>
                          <a:noFill/>
                        </a:ln>
                        <a:solidFill>
                          <a:schemeClr val="tx1"/>
                        </a:solidFill>
                        <a:effectLst/>
                        <a:latin typeface="Times New Roman" pitchFamily="18" charset="0"/>
                      </a:endParaRPr>
                    </a:p>
                  </a:txBody>
                  <a:tcPr marT="45723" marB="45723"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rPr>
                        <a:t>0</a:t>
                      </a:r>
                    </a:p>
                  </a:txBody>
                  <a:tcPr marT="45723" marB="45723"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rPr>
                        <a:t>2</a:t>
                      </a:r>
                    </a:p>
                  </a:txBody>
                  <a:tcPr marT="45723" marB="45723"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r>
              <a:tr h="396264">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cs typeface="Times New Roman" pitchFamily="18" charset="0"/>
                        </a:rPr>
                        <a:t>4</a:t>
                      </a:r>
                      <a:endParaRPr kumimoji="0" lang="en-CA" sz="2000" b="0" i="0" u="none" strike="noStrike" cap="none" normalizeH="0" baseline="0" smtClean="0">
                        <a:ln>
                          <a:noFill/>
                        </a:ln>
                        <a:solidFill>
                          <a:schemeClr val="tx1"/>
                        </a:solidFill>
                        <a:effectLst/>
                        <a:latin typeface="Times New Roman" pitchFamily="18" charset="0"/>
                      </a:endParaRPr>
                    </a:p>
                  </a:txBody>
                  <a:tcPr marT="45723" marB="45723"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rPr>
                        <a:t>0</a:t>
                      </a:r>
                    </a:p>
                  </a:txBody>
                  <a:tcPr marT="45723" marB="45723"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rPr>
                        <a:t>3</a:t>
                      </a:r>
                    </a:p>
                  </a:txBody>
                  <a:tcPr marT="45723" marB="45723"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r>
              <a:tr h="396264">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rPr>
                        <a:t>5</a:t>
                      </a:r>
                    </a:p>
                  </a:txBody>
                  <a:tcPr marT="45723" marB="45723"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rPr>
                        <a:t>0</a:t>
                      </a:r>
                    </a:p>
                  </a:txBody>
                  <a:tcPr marT="45723" marB="45723"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rPr>
                        <a:t>10</a:t>
                      </a:r>
                    </a:p>
                  </a:txBody>
                  <a:tcPr marT="45723" marB="45723"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r>
              <a:tr h="396264">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rPr>
                        <a:t>6</a:t>
                      </a:r>
                    </a:p>
                  </a:txBody>
                  <a:tcPr marT="45723" marB="45723"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rPr>
                        <a:t>0</a:t>
                      </a:r>
                    </a:p>
                  </a:txBody>
                  <a:tcPr marT="45723" marB="45723"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rPr>
                        <a:t>3</a:t>
                      </a:r>
                    </a:p>
                  </a:txBody>
                  <a:tcPr marT="45723" marB="45723"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r>
              <a:tr h="396264">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rPr>
                        <a:t>7</a:t>
                      </a:r>
                    </a:p>
                  </a:txBody>
                  <a:tcPr marT="45723" marB="45723"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rPr>
                        <a:t>1</a:t>
                      </a:r>
                    </a:p>
                  </a:txBody>
                  <a:tcPr marT="45723" marB="45723"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rPr>
                        <a:t>2</a:t>
                      </a:r>
                    </a:p>
                  </a:txBody>
                  <a:tcPr marT="45723" marB="45723"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r>
              <a:tr h="396264">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rPr>
                        <a:t>8</a:t>
                      </a:r>
                    </a:p>
                  </a:txBody>
                  <a:tcPr marT="45723" marB="45723"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rPr>
                        <a:t>0</a:t>
                      </a:r>
                    </a:p>
                  </a:txBody>
                  <a:tcPr marT="45723" marB="45723"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rPr>
                        <a:t>10</a:t>
                      </a:r>
                    </a:p>
                  </a:txBody>
                  <a:tcPr marT="45723" marB="45723"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r>
              <a:tr h="396264">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cs typeface="Times New Roman" pitchFamily="18" charset="0"/>
                        </a:rPr>
                        <a:t>9</a:t>
                      </a:r>
                      <a:endParaRPr kumimoji="0" lang="en-CA" sz="2000" b="0" i="0" u="none" strike="noStrike" cap="none" normalizeH="0" baseline="0" smtClean="0">
                        <a:ln>
                          <a:noFill/>
                        </a:ln>
                        <a:solidFill>
                          <a:schemeClr val="tx1"/>
                        </a:solidFill>
                        <a:effectLst/>
                        <a:latin typeface="Times New Roman" pitchFamily="18" charset="0"/>
                      </a:endParaRPr>
                    </a:p>
                  </a:txBody>
                  <a:tcPr marT="45723" marB="45723"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rPr>
                        <a:t>0</a:t>
                      </a:r>
                    </a:p>
                  </a:txBody>
                  <a:tcPr marT="45723" marB="45723"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rPr>
                        <a:t>15</a:t>
                      </a:r>
                    </a:p>
                  </a:txBody>
                  <a:tcPr marT="45723" marB="45723"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r>
              <a:tr h="396264">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cs typeface="Times New Roman" pitchFamily="18" charset="0"/>
                        </a:rPr>
                        <a:t>10</a:t>
                      </a:r>
                      <a:endParaRPr kumimoji="0" lang="en-CA" sz="2000" b="0" i="0" u="none" strike="noStrike" cap="none" normalizeH="0" baseline="0" smtClean="0">
                        <a:ln>
                          <a:noFill/>
                        </a:ln>
                        <a:solidFill>
                          <a:schemeClr val="tx1"/>
                        </a:solidFill>
                        <a:effectLst/>
                        <a:latin typeface="Times New Roman" pitchFamily="18" charset="0"/>
                      </a:endParaRPr>
                    </a:p>
                  </a:txBody>
                  <a:tcPr marT="45723" marB="45723"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rPr>
                        <a:t>0</a:t>
                      </a:r>
                    </a:p>
                  </a:txBody>
                  <a:tcPr marT="45723" marB="45723"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rPr>
                        <a:t>20</a:t>
                      </a:r>
                    </a:p>
                  </a:txBody>
                  <a:tcPr marT="45723" marB="45723"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r>
              <a:tr h="396264">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cs typeface="Times New Roman" pitchFamily="18" charset="0"/>
                        </a:rPr>
                        <a:t>11</a:t>
                      </a:r>
                      <a:endParaRPr kumimoji="0" lang="en-CA" sz="2000" b="0" i="0" u="none" strike="noStrike" cap="none" normalizeH="0" baseline="0" smtClean="0">
                        <a:ln>
                          <a:noFill/>
                        </a:ln>
                        <a:solidFill>
                          <a:schemeClr val="tx1"/>
                        </a:solidFill>
                        <a:effectLst/>
                        <a:latin typeface="Times New Roman" pitchFamily="18" charset="0"/>
                      </a:endParaRPr>
                    </a:p>
                  </a:txBody>
                  <a:tcPr marT="45723" marB="45723"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rPr>
                        <a:t>10</a:t>
                      </a:r>
                    </a:p>
                  </a:txBody>
                  <a:tcPr marT="45723" marB="45723"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rPr>
                        <a:t>22</a:t>
                      </a:r>
                    </a:p>
                  </a:txBody>
                  <a:tcPr marT="45723" marB="45723"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r>
              <a:tr h="396264">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cs typeface="Times New Roman" pitchFamily="18" charset="0"/>
                        </a:rPr>
                        <a:t>Total</a:t>
                      </a:r>
                      <a:endParaRPr kumimoji="0" lang="en-CA" sz="2000" b="0" i="0" u="none" strike="noStrike" cap="none" normalizeH="0" baseline="0" smtClean="0">
                        <a:ln>
                          <a:noFill/>
                        </a:ln>
                        <a:solidFill>
                          <a:schemeClr val="tx1"/>
                        </a:solidFill>
                        <a:effectLst/>
                        <a:latin typeface="Times New Roman" pitchFamily="18" charset="0"/>
                      </a:endParaRPr>
                    </a:p>
                  </a:txBody>
                  <a:tcPr marT="45723" marB="45723"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rPr>
                        <a:t>12</a:t>
                      </a:r>
                    </a:p>
                  </a:txBody>
                  <a:tcPr marT="45723" marB="45723"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rPr>
                        <a:t>112</a:t>
                      </a:r>
                    </a:p>
                  </a:txBody>
                  <a:tcPr marT="45723" marB="45723"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r>
            </a:tbl>
          </a:graphicData>
        </a:graphic>
      </p:graphicFrame>
      <p:sp>
        <p:nvSpPr>
          <p:cNvPr id="817231" name="Rectangle 79"/>
          <p:cNvSpPr>
            <a:spLocks noChangeArrowheads="1"/>
          </p:cNvSpPr>
          <p:nvPr/>
        </p:nvSpPr>
        <p:spPr bwMode="auto">
          <a:xfrm>
            <a:off x="3886200" y="2082805"/>
            <a:ext cx="1189038"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17232" name="Rectangle 80"/>
          <p:cNvSpPr>
            <a:spLocks noChangeArrowheads="1"/>
          </p:cNvSpPr>
          <p:nvPr/>
        </p:nvSpPr>
        <p:spPr bwMode="auto">
          <a:xfrm>
            <a:off x="5776913" y="2070105"/>
            <a:ext cx="1189037"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17315" name="Rectangle 163"/>
          <p:cNvSpPr>
            <a:spLocks noChangeArrowheads="1"/>
          </p:cNvSpPr>
          <p:nvPr/>
        </p:nvSpPr>
        <p:spPr bwMode="auto">
          <a:xfrm>
            <a:off x="3886200" y="2451105"/>
            <a:ext cx="1189038"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17316" name="Rectangle 164"/>
          <p:cNvSpPr>
            <a:spLocks noChangeArrowheads="1"/>
          </p:cNvSpPr>
          <p:nvPr/>
        </p:nvSpPr>
        <p:spPr bwMode="auto">
          <a:xfrm>
            <a:off x="5776913" y="2438405"/>
            <a:ext cx="1189037"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17317" name="Rectangle 165"/>
          <p:cNvSpPr>
            <a:spLocks noChangeArrowheads="1"/>
          </p:cNvSpPr>
          <p:nvPr/>
        </p:nvSpPr>
        <p:spPr bwMode="auto">
          <a:xfrm>
            <a:off x="3886200" y="2841630"/>
            <a:ext cx="1189038"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17318" name="Rectangle 166"/>
          <p:cNvSpPr>
            <a:spLocks noChangeArrowheads="1"/>
          </p:cNvSpPr>
          <p:nvPr/>
        </p:nvSpPr>
        <p:spPr bwMode="auto">
          <a:xfrm>
            <a:off x="5776913" y="2828930"/>
            <a:ext cx="1189037"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17319" name="Rectangle 167"/>
          <p:cNvSpPr>
            <a:spLocks noChangeArrowheads="1"/>
          </p:cNvSpPr>
          <p:nvPr/>
        </p:nvSpPr>
        <p:spPr bwMode="auto">
          <a:xfrm>
            <a:off x="3879850" y="3248030"/>
            <a:ext cx="1189038"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17320" name="Rectangle 168"/>
          <p:cNvSpPr>
            <a:spLocks noChangeArrowheads="1"/>
          </p:cNvSpPr>
          <p:nvPr/>
        </p:nvSpPr>
        <p:spPr bwMode="auto">
          <a:xfrm>
            <a:off x="5770563" y="3235330"/>
            <a:ext cx="1189037"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17321" name="Rectangle 169"/>
          <p:cNvSpPr>
            <a:spLocks noChangeArrowheads="1"/>
          </p:cNvSpPr>
          <p:nvPr/>
        </p:nvSpPr>
        <p:spPr bwMode="auto">
          <a:xfrm>
            <a:off x="3889375" y="3654430"/>
            <a:ext cx="1189038"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17322" name="Rectangle 170"/>
          <p:cNvSpPr>
            <a:spLocks noChangeArrowheads="1"/>
          </p:cNvSpPr>
          <p:nvPr/>
        </p:nvSpPr>
        <p:spPr bwMode="auto">
          <a:xfrm>
            <a:off x="5780088" y="3641730"/>
            <a:ext cx="1189037"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17323" name="Rectangle 171"/>
          <p:cNvSpPr>
            <a:spLocks noChangeArrowheads="1"/>
          </p:cNvSpPr>
          <p:nvPr/>
        </p:nvSpPr>
        <p:spPr bwMode="auto">
          <a:xfrm>
            <a:off x="3883025" y="4044955"/>
            <a:ext cx="1189038"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17324" name="Rectangle 172"/>
          <p:cNvSpPr>
            <a:spLocks noChangeArrowheads="1"/>
          </p:cNvSpPr>
          <p:nvPr/>
        </p:nvSpPr>
        <p:spPr bwMode="auto">
          <a:xfrm>
            <a:off x="5773738" y="4032255"/>
            <a:ext cx="1189037"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17325" name="Rectangle 173"/>
          <p:cNvSpPr>
            <a:spLocks noChangeArrowheads="1"/>
          </p:cNvSpPr>
          <p:nvPr/>
        </p:nvSpPr>
        <p:spPr bwMode="auto">
          <a:xfrm>
            <a:off x="3892550" y="4451355"/>
            <a:ext cx="1189038"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17326" name="Rectangle 174"/>
          <p:cNvSpPr>
            <a:spLocks noChangeArrowheads="1"/>
          </p:cNvSpPr>
          <p:nvPr/>
        </p:nvSpPr>
        <p:spPr bwMode="auto">
          <a:xfrm>
            <a:off x="5783263" y="4438655"/>
            <a:ext cx="1189037"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17327" name="Rectangle 175"/>
          <p:cNvSpPr>
            <a:spLocks noChangeArrowheads="1"/>
          </p:cNvSpPr>
          <p:nvPr/>
        </p:nvSpPr>
        <p:spPr bwMode="auto">
          <a:xfrm>
            <a:off x="3886200" y="4826005"/>
            <a:ext cx="1189038"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17328" name="Rectangle 176"/>
          <p:cNvSpPr>
            <a:spLocks noChangeArrowheads="1"/>
          </p:cNvSpPr>
          <p:nvPr/>
        </p:nvSpPr>
        <p:spPr bwMode="auto">
          <a:xfrm>
            <a:off x="5776913" y="4813305"/>
            <a:ext cx="1189037"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17329" name="Rectangle 177"/>
          <p:cNvSpPr>
            <a:spLocks noChangeArrowheads="1"/>
          </p:cNvSpPr>
          <p:nvPr/>
        </p:nvSpPr>
        <p:spPr bwMode="auto">
          <a:xfrm>
            <a:off x="3879850" y="5216530"/>
            <a:ext cx="1189038"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17330" name="Rectangle 178"/>
          <p:cNvSpPr>
            <a:spLocks noChangeArrowheads="1"/>
          </p:cNvSpPr>
          <p:nvPr/>
        </p:nvSpPr>
        <p:spPr bwMode="auto">
          <a:xfrm>
            <a:off x="5770563" y="5203830"/>
            <a:ext cx="1189037"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17331" name="Rectangle 179"/>
          <p:cNvSpPr>
            <a:spLocks noChangeArrowheads="1"/>
          </p:cNvSpPr>
          <p:nvPr/>
        </p:nvSpPr>
        <p:spPr bwMode="auto">
          <a:xfrm>
            <a:off x="3873500" y="5622930"/>
            <a:ext cx="1189038"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17332" name="Rectangle 180"/>
          <p:cNvSpPr>
            <a:spLocks noChangeArrowheads="1"/>
          </p:cNvSpPr>
          <p:nvPr/>
        </p:nvSpPr>
        <p:spPr bwMode="auto">
          <a:xfrm>
            <a:off x="5764213" y="5610230"/>
            <a:ext cx="1189037"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17333" name="Rectangle 181"/>
          <p:cNvSpPr>
            <a:spLocks noChangeArrowheads="1"/>
          </p:cNvSpPr>
          <p:nvPr/>
        </p:nvSpPr>
        <p:spPr bwMode="auto">
          <a:xfrm>
            <a:off x="3867150" y="6013455"/>
            <a:ext cx="1189038"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17334" name="Rectangle 182"/>
          <p:cNvSpPr>
            <a:spLocks noChangeArrowheads="1"/>
          </p:cNvSpPr>
          <p:nvPr/>
        </p:nvSpPr>
        <p:spPr bwMode="auto">
          <a:xfrm>
            <a:off x="5757863" y="6000755"/>
            <a:ext cx="1189037"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17335" name="Rectangle 183"/>
          <p:cNvSpPr>
            <a:spLocks noChangeArrowheads="1"/>
          </p:cNvSpPr>
          <p:nvPr/>
        </p:nvSpPr>
        <p:spPr bwMode="auto">
          <a:xfrm>
            <a:off x="3876675" y="6451605"/>
            <a:ext cx="1189038"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17336" name="Rectangle 184"/>
          <p:cNvSpPr>
            <a:spLocks noChangeArrowheads="1"/>
          </p:cNvSpPr>
          <p:nvPr/>
        </p:nvSpPr>
        <p:spPr bwMode="auto">
          <a:xfrm>
            <a:off x="5767388" y="6438905"/>
            <a:ext cx="1189037"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28" name="Rectangle 8"/>
          <p:cNvSpPr>
            <a:spLocks noChangeArrowheads="1"/>
          </p:cNvSpPr>
          <p:nvPr/>
        </p:nvSpPr>
        <p:spPr bwMode="auto">
          <a:xfrm>
            <a:off x="3604486" y="1066800"/>
            <a:ext cx="21105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b="1" dirty="0" smtClean="0"/>
              <a:t>Press-grilled panini</a:t>
            </a:r>
            <a:endParaRPr lang="en-US" sz="1800" b="1" dirty="0"/>
          </a:p>
        </p:txBody>
      </p:sp>
      <p:sp>
        <p:nvSpPr>
          <p:cNvPr id="30" name="Rectangle 124"/>
          <p:cNvSpPr txBox="1">
            <a:spLocks noChangeArrowheads="1"/>
          </p:cNvSpPr>
          <p:nvPr/>
        </p:nvSpPr>
        <p:spPr bwMode="auto">
          <a:xfrm>
            <a:off x="381000" y="228600"/>
            <a:ext cx="8458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600" b="1">
                <a:solidFill>
                  <a:schemeClr val="tx1"/>
                </a:solidFill>
                <a:latin typeface="+mj-lt"/>
                <a:ea typeface="+mj-ea"/>
                <a:cs typeface="+mj-cs"/>
              </a:defRPr>
            </a:lvl1pPr>
            <a:lvl2pPr algn="ctr" rtl="0" eaLnBrk="0" fontAlgn="base" hangingPunct="0">
              <a:spcBef>
                <a:spcPct val="0"/>
              </a:spcBef>
              <a:spcAft>
                <a:spcPct val="0"/>
              </a:spcAft>
              <a:defRPr sz="2600" b="1">
                <a:solidFill>
                  <a:schemeClr val="tx1"/>
                </a:solidFill>
                <a:latin typeface="Times New Roman" pitchFamily="18" charset="0"/>
              </a:defRPr>
            </a:lvl2pPr>
            <a:lvl3pPr algn="ctr" rtl="0" eaLnBrk="0" fontAlgn="base" hangingPunct="0">
              <a:spcBef>
                <a:spcPct val="0"/>
              </a:spcBef>
              <a:spcAft>
                <a:spcPct val="0"/>
              </a:spcAft>
              <a:defRPr sz="2600" b="1">
                <a:solidFill>
                  <a:schemeClr val="tx1"/>
                </a:solidFill>
                <a:latin typeface="Times New Roman" pitchFamily="18" charset="0"/>
              </a:defRPr>
            </a:lvl3pPr>
            <a:lvl4pPr algn="ctr" rtl="0" eaLnBrk="0" fontAlgn="base" hangingPunct="0">
              <a:spcBef>
                <a:spcPct val="0"/>
              </a:spcBef>
              <a:spcAft>
                <a:spcPct val="0"/>
              </a:spcAft>
              <a:defRPr sz="2600" b="1">
                <a:solidFill>
                  <a:schemeClr val="tx1"/>
                </a:solidFill>
                <a:latin typeface="Times New Roman" pitchFamily="18" charset="0"/>
              </a:defRPr>
            </a:lvl4pPr>
            <a:lvl5pPr algn="ctr" rtl="0" eaLnBrk="0" fontAlgn="base" hangingPunct="0">
              <a:spcBef>
                <a:spcPct val="0"/>
              </a:spcBef>
              <a:spcAft>
                <a:spcPct val="0"/>
              </a:spcAft>
              <a:defRPr sz="2600" b="1">
                <a:solidFill>
                  <a:schemeClr val="tx1"/>
                </a:solidFill>
                <a:latin typeface="Times New Roman" pitchFamily="18" charset="0"/>
              </a:defRPr>
            </a:lvl5pPr>
            <a:lvl6pPr marL="457200" algn="ctr" rtl="0" fontAlgn="base">
              <a:spcBef>
                <a:spcPct val="0"/>
              </a:spcBef>
              <a:spcAft>
                <a:spcPct val="0"/>
              </a:spcAft>
              <a:defRPr sz="2600" b="1">
                <a:solidFill>
                  <a:schemeClr val="tx1"/>
                </a:solidFill>
                <a:latin typeface="Times New Roman" pitchFamily="18" charset="0"/>
              </a:defRPr>
            </a:lvl6pPr>
            <a:lvl7pPr marL="914400" algn="ctr" rtl="0" fontAlgn="base">
              <a:spcBef>
                <a:spcPct val="0"/>
              </a:spcBef>
              <a:spcAft>
                <a:spcPct val="0"/>
              </a:spcAft>
              <a:defRPr sz="2600" b="1">
                <a:solidFill>
                  <a:schemeClr val="tx1"/>
                </a:solidFill>
                <a:latin typeface="Times New Roman" pitchFamily="18" charset="0"/>
              </a:defRPr>
            </a:lvl7pPr>
            <a:lvl8pPr marL="1371600" algn="ctr" rtl="0" fontAlgn="base">
              <a:spcBef>
                <a:spcPct val="0"/>
              </a:spcBef>
              <a:spcAft>
                <a:spcPct val="0"/>
              </a:spcAft>
              <a:defRPr sz="2600" b="1">
                <a:solidFill>
                  <a:schemeClr val="tx1"/>
                </a:solidFill>
                <a:latin typeface="Times New Roman" pitchFamily="18" charset="0"/>
              </a:defRPr>
            </a:lvl8pPr>
            <a:lvl9pPr marL="1828800" algn="ctr" rtl="0" fontAlgn="base">
              <a:spcBef>
                <a:spcPct val="0"/>
              </a:spcBef>
              <a:spcAft>
                <a:spcPct val="0"/>
              </a:spcAft>
              <a:defRPr sz="2600" b="1">
                <a:solidFill>
                  <a:schemeClr val="tx1"/>
                </a:solidFill>
                <a:latin typeface="Times New Roman" pitchFamily="18" charset="0"/>
              </a:defRPr>
            </a:lvl9pPr>
          </a:lstStyle>
          <a:p>
            <a:pPr eaLnBrk="1" hangingPunct="1"/>
            <a:r>
              <a:rPr lang="en-US" kern="0" dirty="0" smtClean="0"/>
              <a:t>Law of Demand</a:t>
            </a:r>
            <a:endParaRPr lang="en-US" kern="0" dirty="0" smtClean="0"/>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xit" presetSubtype="0" fill="hold" grpId="0" nodeType="clickEffect">
                                  <p:stCondLst>
                                    <p:cond delay="0"/>
                                  </p:stCondLst>
                                  <p:childTnLst>
                                    <p:set>
                                      <p:cBhvr>
                                        <p:cTn id="6" dur="1" fill="hold">
                                          <p:stCondLst>
                                            <p:cond delay="0"/>
                                          </p:stCondLst>
                                        </p:cTn>
                                        <p:tgtEl>
                                          <p:spTgt spid="817231"/>
                                        </p:tgtEl>
                                        <p:attrNameLst>
                                          <p:attrName>style.visibility</p:attrName>
                                        </p:attrNameLst>
                                      </p:cBhvr>
                                      <p:to>
                                        <p:strVal val="hidden"/>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817232"/>
                                        </p:tgtEl>
                                        <p:attrNameLst>
                                          <p:attrName>style.visibility</p:attrName>
                                        </p:attrNameLst>
                                      </p:cBhvr>
                                      <p:to>
                                        <p:strVal val="hidden"/>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817315"/>
                                        </p:tgtEl>
                                        <p:attrNameLst>
                                          <p:attrName>style.visibility</p:attrName>
                                        </p:attrNameLst>
                                      </p:cBhvr>
                                      <p:to>
                                        <p:strVal val="hidden"/>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817316"/>
                                        </p:tgtEl>
                                        <p:attrNameLst>
                                          <p:attrName>style.visibility</p:attrName>
                                        </p:attrNameLst>
                                      </p:cBhvr>
                                      <p:to>
                                        <p:strVal val="hidden"/>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817317"/>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817318"/>
                                        </p:tgtEl>
                                        <p:attrNameLst>
                                          <p:attrName>style.visibility</p:attrName>
                                        </p:attrNameLst>
                                      </p:cBhvr>
                                      <p:to>
                                        <p:strVal val="hidden"/>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xit" presetSubtype="0" fill="hold" grpId="0" nodeType="clickEffect">
                                  <p:stCondLst>
                                    <p:cond delay="0"/>
                                  </p:stCondLst>
                                  <p:childTnLst>
                                    <p:set>
                                      <p:cBhvr>
                                        <p:cTn id="30" dur="1" fill="hold">
                                          <p:stCondLst>
                                            <p:cond delay="0"/>
                                          </p:stCondLst>
                                        </p:cTn>
                                        <p:tgtEl>
                                          <p:spTgt spid="817319"/>
                                        </p:tgtEl>
                                        <p:attrNameLst>
                                          <p:attrName>style.visibility</p:attrName>
                                        </p:attrNameLst>
                                      </p:cBhvr>
                                      <p:to>
                                        <p:strVal val="hidden"/>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xit" presetSubtype="0" fill="hold" grpId="0" nodeType="clickEffect">
                                  <p:stCondLst>
                                    <p:cond delay="0"/>
                                  </p:stCondLst>
                                  <p:childTnLst>
                                    <p:set>
                                      <p:cBhvr>
                                        <p:cTn id="34" dur="1" fill="hold">
                                          <p:stCondLst>
                                            <p:cond delay="0"/>
                                          </p:stCondLst>
                                        </p:cTn>
                                        <p:tgtEl>
                                          <p:spTgt spid="817320"/>
                                        </p:tgtEl>
                                        <p:attrNameLst>
                                          <p:attrName>style.visibility</p:attrName>
                                        </p:attrNameLst>
                                      </p:cBhvr>
                                      <p:to>
                                        <p:strVal val="hidden"/>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xit" presetSubtype="0" fill="hold" grpId="0" nodeType="clickEffect">
                                  <p:stCondLst>
                                    <p:cond delay="0"/>
                                  </p:stCondLst>
                                  <p:childTnLst>
                                    <p:set>
                                      <p:cBhvr>
                                        <p:cTn id="38" dur="1" fill="hold">
                                          <p:stCondLst>
                                            <p:cond delay="0"/>
                                          </p:stCondLst>
                                        </p:cTn>
                                        <p:tgtEl>
                                          <p:spTgt spid="817321"/>
                                        </p:tgtEl>
                                        <p:attrNameLst>
                                          <p:attrName>style.visibility</p:attrName>
                                        </p:attrNameLst>
                                      </p:cBhvr>
                                      <p:to>
                                        <p:strVal val="hidden"/>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xit" presetSubtype="0" fill="hold" grpId="0" nodeType="clickEffect">
                                  <p:stCondLst>
                                    <p:cond delay="0"/>
                                  </p:stCondLst>
                                  <p:childTnLst>
                                    <p:set>
                                      <p:cBhvr>
                                        <p:cTn id="42" dur="1" fill="hold">
                                          <p:stCondLst>
                                            <p:cond delay="0"/>
                                          </p:stCondLst>
                                        </p:cTn>
                                        <p:tgtEl>
                                          <p:spTgt spid="817322"/>
                                        </p:tgtEl>
                                        <p:attrNameLst>
                                          <p:attrName>style.visibility</p:attrName>
                                        </p:attrNameLst>
                                      </p:cBhvr>
                                      <p:to>
                                        <p:strVal val="hidden"/>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xit" presetSubtype="0" fill="hold" grpId="0" nodeType="clickEffect">
                                  <p:stCondLst>
                                    <p:cond delay="0"/>
                                  </p:stCondLst>
                                  <p:childTnLst>
                                    <p:set>
                                      <p:cBhvr>
                                        <p:cTn id="46" dur="1" fill="hold">
                                          <p:stCondLst>
                                            <p:cond delay="0"/>
                                          </p:stCondLst>
                                        </p:cTn>
                                        <p:tgtEl>
                                          <p:spTgt spid="817323"/>
                                        </p:tgtEl>
                                        <p:attrNameLst>
                                          <p:attrName>style.visibility</p:attrName>
                                        </p:attrNameLst>
                                      </p:cBhvr>
                                      <p:to>
                                        <p:strVal val="hidden"/>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xit" presetSubtype="0" fill="hold" grpId="0" nodeType="clickEffect">
                                  <p:stCondLst>
                                    <p:cond delay="0"/>
                                  </p:stCondLst>
                                  <p:childTnLst>
                                    <p:set>
                                      <p:cBhvr>
                                        <p:cTn id="50" dur="1" fill="hold">
                                          <p:stCondLst>
                                            <p:cond delay="0"/>
                                          </p:stCondLst>
                                        </p:cTn>
                                        <p:tgtEl>
                                          <p:spTgt spid="817324"/>
                                        </p:tgtEl>
                                        <p:attrNameLst>
                                          <p:attrName>style.visibility</p:attrName>
                                        </p:attrNameLst>
                                      </p:cBhvr>
                                      <p:to>
                                        <p:strVal val="hidden"/>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xit" presetSubtype="0" fill="hold" grpId="0" nodeType="clickEffect">
                                  <p:stCondLst>
                                    <p:cond delay="0"/>
                                  </p:stCondLst>
                                  <p:childTnLst>
                                    <p:set>
                                      <p:cBhvr>
                                        <p:cTn id="54" dur="1" fill="hold">
                                          <p:stCondLst>
                                            <p:cond delay="0"/>
                                          </p:stCondLst>
                                        </p:cTn>
                                        <p:tgtEl>
                                          <p:spTgt spid="817325"/>
                                        </p:tgtEl>
                                        <p:attrNameLst>
                                          <p:attrName>style.visibility</p:attrName>
                                        </p:attrNameLst>
                                      </p:cBhvr>
                                      <p:to>
                                        <p:strVal val="hidden"/>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xit" presetSubtype="0" fill="hold" grpId="0" nodeType="clickEffect">
                                  <p:stCondLst>
                                    <p:cond delay="0"/>
                                  </p:stCondLst>
                                  <p:childTnLst>
                                    <p:set>
                                      <p:cBhvr>
                                        <p:cTn id="58" dur="1" fill="hold">
                                          <p:stCondLst>
                                            <p:cond delay="0"/>
                                          </p:stCondLst>
                                        </p:cTn>
                                        <p:tgtEl>
                                          <p:spTgt spid="817326"/>
                                        </p:tgtEl>
                                        <p:attrNameLst>
                                          <p:attrName>style.visibility</p:attrName>
                                        </p:attrNameLst>
                                      </p:cBhvr>
                                      <p:to>
                                        <p:strVal val="hidden"/>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xit" presetSubtype="0" fill="hold" grpId="0" nodeType="clickEffect">
                                  <p:stCondLst>
                                    <p:cond delay="0"/>
                                  </p:stCondLst>
                                  <p:childTnLst>
                                    <p:set>
                                      <p:cBhvr>
                                        <p:cTn id="62" dur="1" fill="hold">
                                          <p:stCondLst>
                                            <p:cond delay="0"/>
                                          </p:stCondLst>
                                        </p:cTn>
                                        <p:tgtEl>
                                          <p:spTgt spid="817327"/>
                                        </p:tgtEl>
                                        <p:attrNameLst>
                                          <p:attrName>style.visibility</p:attrName>
                                        </p:attrNameLst>
                                      </p:cBhvr>
                                      <p:to>
                                        <p:strVal val="hidden"/>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xit" presetSubtype="0" fill="hold" grpId="0" nodeType="clickEffect">
                                  <p:stCondLst>
                                    <p:cond delay="0"/>
                                  </p:stCondLst>
                                  <p:childTnLst>
                                    <p:set>
                                      <p:cBhvr>
                                        <p:cTn id="66" dur="1" fill="hold">
                                          <p:stCondLst>
                                            <p:cond delay="0"/>
                                          </p:stCondLst>
                                        </p:cTn>
                                        <p:tgtEl>
                                          <p:spTgt spid="817328"/>
                                        </p:tgtEl>
                                        <p:attrNameLst>
                                          <p:attrName>style.visibility</p:attrName>
                                        </p:attrNameLst>
                                      </p:cBhvr>
                                      <p:to>
                                        <p:strVal val="hidden"/>
                                      </p:to>
                                    </p:set>
                                  </p:childTnLst>
                                </p:cTn>
                              </p:par>
                            </p:childTnLst>
                          </p:cTn>
                        </p:par>
                      </p:childTnLst>
                    </p:cTn>
                  </p:par>
                  <p:par>
                    <p:cTn id="67" fill="hold" nodeType="clickPar">
                      <p:stCondLst>
                        <p:cond delay="indefinite"/>
                      </p:stCondLst>
                      <p:childTnLst>
                        <p:par>
                          <p:cTn id="68" fill="hold" nodeType="withGroup">
                            <p:stCondLst>
                              <p:cond delay="0"/>
                            </p:stCondLst>
                            <p:childTnLst>
                              <p:par>
                                <p:cTn id="69" presetID="1" presetClass="exit" presetSubtype="0" fill="hold" grpId="0" nodeType="clickEffect">
                                  <p:stCondLst>
                                    <p:cond delay="0"/>
                                  </p:stCondLst>
                                  <p:childTnLst>
                                    <p:set>
                                      <p:cBhvr>
                                        <p:cTn id="70" dur="1" fill="hold">
                                          <p:stCondLst>
                                            <p:cond delay="0"/>
                                          </p:stCondLst>
                                        </p:cTn>
                                        <p:tgtEl>
                                          <p:spTgt spid="817329"/>
                                        </p:tgtEl>
                                        <p:attrNameLst>
                                          <p:attrName>style.visibility</p:attrName>
                                        </p:attrNameLst>
                                      </p:cBhvr>
                                      <p:to>
                                        <p:strVal val="hidden"/>
                                      </p:to>
                                    </p:set>
                                  </p:childTnLst>
                                </p:cTn>
                              </p:par>
                            </p:childTnLst>
                          </p:cTn>
                        </p:par>
                      </p:childTnLst>
                    </p:cTn>
                  </p:par>
                  <p:par>
                    <p:cTn id="71" fill="hold" nodeType="clickPar">
                      <p:stCondLst>
                        <p:cond delay="indefinite"/>
                      </p:stCondLst>
                      <p:childTnLst>
                        <p:par>
                          <p:cTn id="72" fill="hold" nodeType="withGroup">
                            <p:stCondLst>
                              <p:cond delay="0"/>
                            </p:stCondLst>
                            <p:childTnLst>
                              <p:par>
                                <p:cTn id="73" presetID="1" presetClass="exit" presetSubtype="0" fill="hold" grpId="0" nodeType="clickEffect">
                                  <p:stCondLst>
                                    <p:cond delay="0"/>
                                  </p:stCondLst>
                                  <p:childTnLst>
                                    <p:set>
                                      <p:cBhvr>
                                        <p:cTn id="74" dur="1" fill="hold">
                                          <p:stCondLst>
                                            <p:cond delay="0"/>
                                          </p:stCondLst>
                                        </p:cTn>
                                        <p:tgtEl>
                                          <p:spTgt spid="817330"/>
                                        </p:tgtEl>
                                        <p:attrNameLst>
                                          <p:attrName>style.visibility</p:attrName>
                                        </p:attrNameLst>
                                      </p:cBhvr>
                                      <p:to>
                                        <p:strVal val="hidden"/>
                                      </p:to>
                                    </p:set>
                                  </p:childTnLst>
                                </p:cTn>
                              </p:par>
                            </p:childTnLst>
                          </p:cTn>
                        </p:par>
                      </p:childTnLst>
                    </p:cTn>
                  </p:par>
                  <p:par>
                    <p:cTn id="75" fill="hold" nodeType="clickPar">
                      <p:stCondLst>
                        <p:cond delay="indefinite"/>
                      </p:stCondLst>
                      <p:childTnLst>
                        <p:par>
                          <p:cTn id="76" fill="hold" nodeType="withGroup">
                            <p:stCondLst>
                              <p:cond delay="0"/>
                            </p:stCondLst>
                            <p:childTnLst>
                              <p:par>
                                <p:cTn id="77" presetID="1" presetClass="exit" presetSubtype="0" fill="hold" grpId="0" nodeType="clickEffect">
                                  <p:stCondLst>
                                    <p:cond delay="0"/>
                                  </p:stCondLst>
                                  <p:childTnLst>
                                    <p:set>
                                      <p:cBhvr>
                                        <p:cTn id="78" dur="1" fill="hold">
                                          <p:stCondLst>
                                            <p:cond delay="0"/>
                                          </p:stCondLst>
                                        </p:cTn>
                                        <p:tgtEl>
                                          <p:spTgt spid="817331"/>
                                        </p:tgtEl>
                                        <p:attrNameLst>
                                          <p:attrName>style.visibility</p:attrName>
                                        </p:attrNameLst>
                                      </p:cBhvr>
                                      <p:to>
                                        <p:strVal val="hidden"/>
                                      </p:to>
                                    </p:set>
                                  </p:childTnLst>
                                </p:cTn>
                              </p:par>
                            </p:childTnLst>
                          </p:cTn>
                        </p:par>
                      </p:childTnLst>
                    </p:cTn>
                  </p:par>
                  <p:par>
                    <p:cTn id="79" fill="hold" nodeType="clickPar">
                      <p:stCondLst>
                        <p:cond delay="indefinite"/>
                      </p:stCondLst>
                      <p:childTnLst>
                        <p:par>
                          <p:cTn id="80" fill="hold" nodeType="withGroup">
                            <p:stCondLst>
                              <p:cond delay="0"/>
                            </p:stCondLst>
                            <p:childTnLst>
                              <p:par>
                                <p:cTn id="81" presetID="1" presetClass="exit" presetSubtype="0" fill="hold" grpId="0" nodeType="clickEffect">
                                  <p:stCondLst>
                                    <p:cond delay="0"/>
                                  </p:stCondLst>
                                  <p:childTnLst>
                                    <p:set>
                                      <p:cBhvr>
                                        <p:cTn id="82" dur="1" fill="hold">
                                          <p:stCondLst>
                                            <p:cond delay="0"/>
                                          </p:stCondLst>
                                        </p:cTn>
                                        <p:tgtEl>
                                          <p:spTgt spid="817332"/>
                                        </p:tgtEl>
                                        <p:attrNameLst>
                                          <p:attrName>style.visibility</p:attrName>
                                        </p:attrNameLst>
                                      </p:cBhvr>
                                      <p:to>
                                        <p:strVal val="hidden"/>
                                      </p:to>
                                    </p:set>
                                  </p:childTnLst>
                                </p:cTn>
                              </p:par>
                            </p:childTnLst>
                          </p:cTn>
                        </p:par>
                      </p:childTnLst>
                    </p:cTn>
                  </p:par>
                  <p:par>
                    <p:cTn id="83" fill="hold" nodeType="clickPar">
                      <p:stCondLst>
                        <p:cond delay="indefinite"/>
                      </p:stCondLst>
                      <p:childTnLst>
                        <p:par>
                          <p:cTn id="84" fill="hold" nodeType="withGroup">
                            <p:stCondLst>
                              <p:cond delay="0"/>
                            </p:stCondLst>
                            <p:childTnLst>
                              <p:par>
                                <p:cTn id="85" presetID="1" presetClass="exit" presetSubtype="0" fill="hold" grpId="0" nodeType="clickEffect">
                                  <p:stCondLst>
                                    <p:cond delay="0"/>
                                  </p:stCondLst>
                                  <p:childTnLst>
                                    <p:set>
                                      <p:cBhvr>
                                        <p:cTn id="86" dur="1" fill="hold">
                                          <p:stCondLst>
                                            <p:cond delay="0"/>
                                          </p:stCondLst>
                                        </p:cTn>
                                        <p:tgtEl>
                                          <p:spTgt spid="817333"/>
                                        </p:tgtEl>
                                        <p:attrNameLst>
                                          <p:attrName>style.visibility</p:attrName>
                                        </p:attrNameLst>
                                      </p:cBhvr>
                                      <p:to>
                                        <p:strVal val="hidden"/>
                                      </p:to>
                                    </p:set>
                                  </p:childTnLst>
                                </p:cTn>
                              </p:par>
                            </p:childTnLst>
                          </p:cTn>
                        </p:par>
                      </p:childTnLst>
                    </p:cTn>
                  </p:par>
                  <p:par>
                    <p:cTn id="87" fill="hold" nodeType="clickPar">
                      <p:stCondLst>
                        <p:cond delay="indefinite"/>
                      </p:stCondLst>
                      <p:childTnLst>
                        <p:par>
                          <p:cTn id="88" fill="hold" nodeType="withGroup">
                            <p:stCondLst>
                              <p:cond delay="0"/>
                            </p:stCondLst>
                            <p:childTnLst>
                              <p:par>
                                <p:cTn id="89" presetID="1" presetClass="exit" presetSubtype="0" fill="hold" grpId="0" nodeType="clickEffect">
                                  <p:stCondLst>
                                    <p:cond delay="0"/>
                                  </p:stCondLst>
                                  <p:childTnLst>
                                    <p:set>
                                      <p:cBhvr>
                                        <p:cTn id="90" dur="1" fill="hold">
                                          <p:stCondLst>
                                            <p:cond delay="0"/>
                                          </p:stCondLst>
                                        </p:cTn>
                                        <p:tgtEl>
                                          <p:spTgt spid="817334"/>
                                        </p:tgtEl>
                                        <p:attrNameLst>
                                          <p:attrName>style.visibility</p:attrName>
                                        </p:attrNameLst>
                                      </p:cBhvr>
                                      <p:to>
                                        <p:strVal val="hidden"/>
                                      </p:to>
                                    </p:set>
                                  </p:childTnLst>
                                </p:cTn>
                              </p:par>
                            </p:childTnLst>
                          </p:cTn>
                        </p:par>
                      </p:childTnLst>
                    </p:cTn>
                  </p:par>
                  <p:par>
                    <p:cTn id="91" fill="hold" nodeType="clickPar">
                      <p:stCondLst>
                        <p:cond delay="indefinite"/>
                      </p:stCondLst>
                      <p:childTnLst>
                        <p:par>
                          <p:cTn id="92" fill="hold" nodeType="withGroup">
                            <p:stCondLst>
                              <p:cond delay="0"/>
                            </p:stCondLst>
                            <p:childTnLst>
                              <p:par>
                                <p:cTn id="93" presetID="1" presetClass="exit" presetSubtype="0" fill="hold" grpId="0" nodeType="clickEffect">
                                  <p:stCondLst>
                                    <p:cond delay="0"/>
                                  </p:stCondLst>
                                  <p:childTnLst>
                                    <p:set>
                                      <p:cBhvr>
                                        <p:cTn id="94" dur="1" fill="hold">
                                          <p:stCondLst>
                                            <p:cond delay="0"/>
                                          </p:stCondLst>
                                        </p:cTn>
                                        <p:tgtEl>
                                          <p:spTgt spid="817335"/>
                                        </p:tgtEl>
                                        <p:attrNameLst>
                                          <p:attrName>style.visibility</p:attrName>
                                        </p:attrNameLst>
                                      </p:cBhvr>
                                      <p:to>
                                        <p:strVal val="hidden"/>
                                      </p:to>
                                    </p:set>
                                  </p:childTnLst>
                                </p:cTn>
                              </p:par>
                            </p:childTnLst>
                          </p:cTn>
                        </p:par>
                      </p:childTnLst>
                    </p:cTn>
                  </p:par>
                  <p:par>
                    <p:cTn id="95" fill="hold" nodeType="clickPar">
                      <p:stCondLst>
                        <p:cond delay="indefinite"/>
                      </p:stCondLst>
                      <p:childTnLst>
                        <p:par>
                          <p:cTn id="96" fill="hold" nodeType="withGroup">
                            <p:stCondLst>
                              <p:cond delay="0"/>
                            </p:stCondLst>
                            <p:childTnLst>
                              <p:par>
                                <p:cTn id="97" presetID="1" presetClass="exit" presetSubtype="0" fill="hold" grpId="0" nodeType="clickEffect">
                                  <p:stCondLst>
                                    <p:cond delay="0"/>
                                  </p:stCondLst>
                                  <p:childTnLst>
                                    <p:set>
                                      <p:cBhvr>
                                        <p:cTn id="98" dur="1" fill="hold">
                                          <p:stCondLst>
                                            <p:cond delay="0"/>
                                          </p:stCondLst>
                                        </p:cTn>
                                        <p:tgtEl>
                                          <p:spTgt spid="81733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7231" grpId="0" animBg="1"/>
      <p:bldP spid="817232" grpId="0" animBg="1"/>
      <p:bldP spid="817315" grpId="0" animBg="1"/>
      <p:bldP spid="817316" grpId="0" animBg="1"/>
      <p:bldP spid="817317" grpId="0" animBg="1"/>
      <p:bldP spid="817318" grpId="0" animBg="1"/>
      <p:bldP spid="817319" grpId="0" animBg="1"/>
      <p:bldP spid="817320" grpId="0" animBg="1"/>
      <p:bldP spid="817321" grpId="0" animBg="1"/>
      <p:bldP spid="817322" grpId="0" animBg="1"/>
      <p:bldP spid="817323" grpId="0" animBg="1"/>
      <p:bldP spid="817324" grpId="0" animBg="1"/>
      <p:bldP spid="817325" grpId="0" animBg="1"/>
      <p:bldP spid="817326" grpId="0" animBg="1"/>
      <p:bldP spid="817327" grpId="0" animBg="1"/>
      <p:bldP spid="817328" grpId="0" animBg="1"/>
      <p:bldP spid="817329" grpId="0" animBg="1"/>
      <p:bldP spid="817330" grpId="0" animBg="1"/>
      <p:bldP spid="817331" grpId="0" animBg="1"/>
      <p:bldP spid="817332" grpId="0" animBg="1"/>
      <p:bldP spid="817333" grpId="0" animBg="1"/>
      <p:bldP spid="817334" grpId="0" animBg="1"/>
      <p:bldP spid="817335" grpId="0" animBg="1"/>
      <p:bldP spid="81733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4" name="Rectangle 8"/>
          <p:cNvSpPr>
            <a:spLocks noChangeArrowheads="1"/>
          </p:cNvSpPr>
          <p:nvPr/>
        </p:nvSpPr>
        <p:spPr bwMode="auto">
          <a:xfrm>
            <a:off x="685800" y="1157288"/>
            <a:ext cx="22415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dirty="0"/>
              <a:t>According to our data,</a:t>
            </a:r>
          </a:p>
        </p:txBody>
      </p:sp>
      <p:sp>
        <p:nvSpPr>
          <p:cNvPr id="821257" name="Rectangle 9"/>
          <p:cNvSpPr>
            <a:spLocks noChangeArrowheads="1"/>
          </p:cNvSpPr>
          <p:nvPr/>
        </p:nvSpPr>
        <p:spPr bwMode="auto">
          <a:xfrm>
            <a:off x="609600" y="1524000"/>
            <a:ext cx="80772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20000"/>
              </a:spcBef>
              <a:buClr>
                <a:srgbClr val="00468F"/>
              </a:buClr>
              <a:buSzPct val="120000"/>
              <a:buFont typeface="Webdings" panose="05030102010509060703" pitchFamily="18" charset="2"/>
              <a:buNone/>
            </a:pPr>
            <a:r>
              <a:rPr lang="en-US" sz="1800" dirty="0"/>
              <a:t>When </a:t>
            </a:r>
            <a:r>
              <a:rPr lang="en-US" sz="1800" i="1" dirty="0" smtClean="0"/>
              <a:t>P</a:t>
            </a:r>
            <a:r>
              <a:rPr lang="en-US" sz="1800" baseline="-25000" dirty="0" smtClean="0"/>
              <a:t>0</a:t>
            </a:r>
            <a:r>
              <a:rPr lang="en-US" sz="1800" dirty="0" smtClean="0"/>
              <a:t> </a:t>
            </a:r>
            <a:r>
              <a:rPr lang="en-US" sz="1800" dirty="0"/>
              <a:t>= $0.10, </a:t>
            </a:r>
            <a:r>
              <a:rPr lang="en-US" sz="1800" i="1" dirty="0"/>
              <a:t>Q</a:t>
            </a:r>
            <a:r>
              <a:rPr lang="en-US" sz="1800" i="1" baseline="-25000" dirty="0"/>
              <a:t>D</a:t>
            </a:r>
            <a:r>
              <a:rPr lang="en-US" sz="1800" dirty="0"/>
              <a:t> = 112</a:t>
            </a:r>
          </a:p>
        </p:txBody>
      </p:sp>
      <p:sp>
        <p:nvSpPr>
          <p:cNvPr id="19" name="Line 9"/>
          <p:cNvSpPr>
            <a:spLocks noChangeShapeType="1"/>
          </p:cNvSpPr>
          <p:nvPr/>
        </p:nvSpPr>
        <p:spPr bwMode="auto">
          <a:xfrm>
            <a:off x="2133600" y="2776538"/>
            <a:ext cx="0" cy="32766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20" name="Line 10"/>
          <p:cNvSpPr>
            <a:spLocks noChangeShapeType="1"/>
          </p:cNvSpPr>
          <p:nvPr/>
        </p:nvSpPr>
        <p:spPr bwMode="auto">
          <a:xfrm>
            <a:off x="2133600" y="6065838"/>
            <a:ext cx="457200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25" name="Line 15"/>
          <p:cNvSpPr>
            <a:spLocks noChangeShapeType="1"/>
          </p:cNvSpPr>
          <p:nvPr/>
        </p:nvSpPr>
        <p:spPr bwMode="auto">
          <a:xfrm>
            <a:off x="2133600" y="3443288"/>
            <a:ext cx="533400" cy="0"/>
          </a:xfrm>
          <a:prstGeom prst="line">
            <a:avLst/>
          </a:prstGeom>
          <a:noFill/>
          <a:ln w="9525">
            <a:solidFill>
              <a:schemeClr val="tx1"/>
            </a:solidFill>
            <a:prstDash val="dash"/>
            <a:miter lim="800000"/>
            <a:headEnd/>
            <a:tailEnd type="oval" w="lg" len="lg"/>
          </a:ln>
          <a:extLst>
            <a:ext uri="{909E8E84-426E-40DD-AFC4-6F175D3DCCD1}">
              <a14:hiddenFill xmlns:a14="http://schemas.microsoft.com/office/drawing/2010/main">
                <a:noFill/>
              </a14:hiddenFill>
            </a:ext>
          </a:extLst>
        </p:spPr>
        <p:txBody>
          <a:bodyPr wrap="none"/>
          <a:lstStyle/>
          <a:p>
            <a:endParaRPr lang="en-US"/>
          </a:p>
        </p:txBody>
      </p:sp>
      <p:sp>
        <p:nvSpPr>
          <p:cNvPr id="26" name="Line 16"/>
          <p:cNvSpPr>
            <a:spLocks noChangeShapeType="1"/>
          </p:cNvSpPr>
          <p:nvPr/>
        </p:nvSpPr>
        <p:spPr bwMode="auto">
          <a:xfrm>
            <a:off x="2667000" y="3443288"/>
            <a:ext cx="0" cy="2609850"/>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27" name="Rectangle 17"/>
          <p:cNvSpPr>
            <a:spLocks noChangeArrowheads="1"/>
          </p:cNvSpPr>
          <p:nvPr/>
        </p:nvSpPr>
        <p:spPr bwMode="auto">
          <a:xfrm>
            <a:off x="1371600" y="3251200"/>
            <a:ext cx="9906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buClr>
                <a:srgbClr val="00468F"/>
              </a:buClr>
              <a:buSzPct val="120000"/>
              <a:buFont typeface="Webdings" panose="05030102010509060703" pitchFamily="18" charset="2"/>
              <a:buNone/>
            </a:pPr>
            <a:r>
              <a:rPr lang="en-US" sz="1800" dirty="0"/>
              <a:t>10.10</a:t>
            </a:r>
          </a:p>
        </p:txBody>
      </p:sp>
      <p:sp>
        <p:nvSpPr>
          <p:cNvPr id="28" name="Rectangle 18"/>
          <p:cNvSpPr>
            <a:spLocks noChangeArrowheads="1"/>
          </p:cNvSpPr>
          <p:nvPr/>
        </p:nvSpPr>
        <p:spPr bwMode="auto">
          <a:xfrm>
            <a:off x="2317750" y="6116638"/>
            <a:ext cx="685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20000"/>
              </a:spcBef>
              <a:buClr>
                <a:srgbClr val="00468F"/>
              </a:buClr>
              <a:buSzPct val="120000"/>
              <a:buFont typeface="Webdings" panose="05030102010509060703" pitchFamily="18" charset="2"/>
              <a:buNone/>
            </a:pPr>
            <a:r>
              <a:rPr lang="en-US" sz="1800" dirty="0"/>
              <a:t>12</a:t>
            </a:r>
          </a:p>
        </p:txBody>
      </p:sp>
      <p:sp>
        <p:nvSpPr>
          <p:cNvPr id="29" name="Rectangle 19"/>
          <p:cNvSpPr>
            <a:spLocks noChangeArrowheads="1"/>
          </p:cNvSpPr>
          <p:nvPr/>
        </p:nvSpPr>
        <p:spPr bwMode="auto">
          <a:xfrm>
            <a:off x="4121150" y="6491288"/>
            <a:ext cx="9842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Quantity</a:t>
            </a:r>
          </a:p>
        </p:txBody>
      </p:sp>
      <p:sp>
        <p:nvSpPr>
          <p:cNvPr id="30" name="Rectangle 20"/>
          <p:cNvSpPr>
            <a:spLocks noChangeArrowheads="1"/>
          </p:cNvSpPr>
          <p:nvPr/>
        </p:nvSpPr>
        <p:spPr bwMode="auto">
          <a:xfrm>
            <a:off x="1174750" y="4281488"/>
            <a:ext cx="6540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Price</a:t>
            </a:r>
          </a:p>
        </p:txBody>
      </p:sp>
      <p:sp>
        <p:nvSpPr>
          <p:cNvPr id="14" name="Rectangle 124"/>
          <p:cNvSpPr txBox="1">
            <a:spLocks noChangeArrowheads="1"/>
          </p:cNvSpPr>
          <p:nvPr/>
        </p:nvSpPr>
        <p:spPr bwMode="auto">
          <a:xfrm>
            <a:off x="381000" y="228600"/>
            <a:ext cx="8458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600" b="1">
                <a:solidFill>
                  <a:schemeClr val="tx1"/>
                </a:solidFill>
                <a:latin typeface="+mj-lt"/>
                <a:ea typeface="+mj-ea"/>
                <a:cs typeface="+mj-cs"/>
              </a:defRPr>
            </a:lvl1pPr>
            <a:lvl2pPr algn="ctr" rtl="0" eaLnBrk="0" fontAlgn="base" hangingPunct="0">
              <a:spcBef>
                <a:spcPct val="0"/>
              </a:spcBef>
              <a:spcAft>
                <a:spcPct val="0"/>
              </a:spcAft>
              <a:defRPr sz="2600" b="1">
                <a:solidFill>
                  <a:schemeClr val="tx1"/>
                </a:solidFill>
                <a:latin typeface="Times New Roman" pitchFamily="18" charset="0"/>
              </a:defRPr>
            </a:lvl2pPr>
            <a:lvl3pPr algn="ctr" rtl="0" eaLnBrk="0" fontAlgn="base" hangingPunct="0">
              <a:spcBef>
                <a:spcPct val="0"/>
              </a:spcBef>
              <a:spcAft>
                <a:spcPct val="0"/>
              </a:spcAft>
              <a:defRPr sz="2600" b="1">
                <a:solidFill>
                  <a:schemeClr val="tx1"/>
                </a:solidFill>
                <a:latin typeface="Times New Roman" pitchFamily="18" charset="0"/>
              </a:defRPr>
            </a:lvl3pPr>
            <a:lvl4pPr algn="ctr" rtl="0" eaLnBrk="0" fontAlgn="base" hangingPunct="0">
              <a:spcBef>
                <a:spcPct val="0"/>
              </a:spcBef>
              <a:spcAft>
                <a:spcPct val="0"/>
              </a:spcAft>
              <a:defRPr sz="2600" b="1">
                <a:solidFill>
                  <a:schemeClr val="tx1"/>
                </a:solidFill>
                <a:latin typeface="Times New Roman" pitchFamily="18" charset="0"/>
              </a:defRPr>
            </a:lvl4pPr>
            <a:lvl5pPr algn="ctr" rtl="0" eaLnBrk="0" fontAlgn="base" hangingPunct="0">
              <a:spcBef>
                <a:spcPct val="0"/>
              </a:spcBef>
              <a:spcAft>
                <a:spcPct val="0"/>
              </a:spcAft>
              <a:defRPr sz="2600" b="1">
                <a:solidFill>
                  <a:schemeClr val="tx1"/>
                </a:solidFill>
                <a:latin typeface="Times New Roman" pitchFamily="18" charset="0"/>
              </a:defRPr>
            </a:lvl5pPr>
            <a:lvl6pPr marL="457200" algn="ctr" rtl="0" fontAlgn="base">
              <a:spcBef>
                <a:spcPct val="0"/>
              </a:spcBef>
              <a:spcAft>
                <a:spcPct val="0"/>
              </a:spcAft>
              <a:defRPr sz="2600" b="1">
                <a:solidFill>
                  <a:schemeClr val="tx1"/>
                </a:solidFill>
                <a:latin typeface="Times New Roman" pitchFamily="18" charset="0"/>
              </a:defRPr>
            </a:lvl6pPr>
            <a:lvl7pPr marL="914400" algn="ctr" rtl="0" fontAlgn="base">
              <a:spcBef>
                <a:spcPct val="0"/>
              </a:spcBef>
              <a:spcAft>
                <a:spcPct val="0"/>
              </a:spcAft>
              <a:defRPr sz="2600" b="1">
                <a:solidFill>
                  <a:schemeClr val="tx1"/>
                </a:solidFill>
                <a:latin typeface="Times New Roman" pitchFamily="18" charset="0"/>
              </a:defRPr>
            </a:lvl7pPr>
            <a:lvl8pPr marL="1371600" algn="ctr" rtl="0" fontAlgn="base">
              <a:spcBef>
                <a:spcPct val="0"/>
              </a:spcBef>
              <a:spcAft>
                <a:spcPct val="0"/>
              </a:spcAft>
              <a:defRPr sz="2600" b="1">
                <a:solidFill>
                  <a:schemeClr val="tx1"/>
                </a:solidFill>
                <a:latin typeface="Times New Roman" pitchFamily="18" charset="0"/>
              </a:defRPr>
            </a:lvl8pPr>
            <a:lvl9pPr marL="1828800" algn="ctr" rtl="0" fontAlgn="base">
              <a:spcBef>
                <a:spcPct val="0"/>
              </a:spcBef>
              <a:spcAft>
                <a:spcPct val="0"/>
              </a:spcAft>
              <a:defRPr sz="2600" b="1">
                <a:solidFill>
                  <a:schemeClr val="tx1"/>
                </a:solidFill>
                <a:latin typeface="Times New Roman" pitchFamily="18" charset="0"/>
              </a:defRPr>
            </a:lvl9pPr>
          </a:lstStyle>
          <a:p>
            <a:pPr eaLnBrk="1" hangingPunct="1"/>
            <a:r>
              <a:rPr lang="en-US" kern="0" dirty="0" smtClean="0"/>
              <a:t>Law of Demand</a:t>
            </a:r>
            <a:endParaRPr lang="en-US" kern="0" dirty="0" smtClean="0"/>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par>
                          <p:cTn id="7" fill="hold">
                            <p:stCondLst>
                              <p:cond delay="0"/>
                            </p:stCondLst>
                            <p:childTnLst>
                              <p:par>
                                <p:cTn id="8" presetID="22" presetClass="entr" presetSubtype="4" fill="hold" grpId="0" nodeType="after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wipe(down)">
                                      <p:cBhvr>
                                        <p:cTn id="10" dur="500"/>
                                        <p:tgtEl>
                                          <p:spTgt spid="26"/>
                                        </p:tgtEl>
                                      </p:cBhvr>
                                    </p:animEffect>
                                  </p:childTnLst>
                                </p:cTn>
                              </p:par>
                            </p:childTnLst>
                          </p:cTn>
                        </p:par>
                        <p:par>
                          <p:cTn id="11" fill="hold">
                            <p:stCondLst>
                              <p:cond delay="500"/>
                            </p:stCondLst>
                            <p:childTnLst>
                              <p:par>
                                <p:cTn id="12" presetID="22" presetClass="entr" presetSubtype="2" fill="hold" grpId="0" nodeType="afterEffect">
                                  <p:stCondLst>
                                    <p:cond delay="0"/>
                                  </p:stCondLst>
                                  <p:childTnLst>
                                    <p:set>
                                      <p:cBhvr>
                                        <p:cTn id="13" dur="1" fill="hold">
                                          <p:stCondLst>
                                            <p:cond delay="0"/>
                                          </p:stCondLst>
                                        </p:cTn>
                                        <p:tgtEl>
                                          <p:spTgt spid="25"/>
                                        </p:tgtEl>
                                        <p:attrNameLst>
                                          <p:attrName>style.visibility</p:attrName>
                                        </p:attrNameLst>
                                      </p:cBhvr>
                                      <p:to>
                                        <p:strVal val="visible"/>
                                      </p:to>
                                    </p:set>
                                    <p:animEffect transition="in" filter="wipe(right)">
                                      <p:cBhvr>
                                        <p:cTn id="14" dur="500"/>
                                        <p:tgtEl>
                                          <p:spTgt spid="25"/>
                                        </p:tgtEl>
                                      </p:cBhvr>
                                    </p:animEffect>
                                  </p:childTnLst>
                                </p:cTn>
                              </p:par>
                            </p:childTnLst>
                          </p:cTn>
                        </p:par>
                        <p:par>
                          <p:cTn id="15" fill="hold">
                            <p:stCondLst>
                              <p:cond delay="1000"/>
                            </p:stCondLst>
                            <p:childTnLst>
                              <p:par>
                                <p:cTn id="16" presetID="1" presetClass="entr" presetSubtype="0" fill="hold" grpId="0" nodeType="afterEffect">
                                  <p:stCondLst>
                                    <p:cond delay="0"/>
                                  </p:stCondLst>
                                  <p:childTnLst>
                                    <p:set>
                                      <p:cBhvr>
                                        <p:cTn id="17"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p:bldP spid="2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4" name="Rectangle 8"/>
          <p:cNvSpPr>
            <a:spLocks noChangeArrowheads="1"/>
          </p:cNvSpPr>
          <p:nvPr/>
        </p:nvSpPr>
        <p:spPr bwMode="auto">
          <a:xfrm>
            <a:off x="685800" y="1157288"/>
            <a:ext cx="22415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According to our data,</a:t>
            </a:r>
          </a:p>
        </p:txBody>
      </p:sp>
      <p:sp>
        <p:nvSpPr>
          <p:cNvPr id="19" name="Line 9"/>
          <p:cNvSpPr>
            <a:spLocks noChangeShapeType="1"/>
          </p:cNvSpPr>
          <p:nvPr/>
        </p:nvSpPr>
        <p:spPr bwMode="auto">
          <a:xfrm>
            <a:off x="2133600" y="2776538"/>
            <a:ext cx="0" cy="32766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20" name="Line 10"/>
          <p:cNvSpPr>
            <a:spLocks noChangeShapeType="1"/>
          </p:cNvSpPr>
          <p:nvPr/>
        </p:nvSpPr>
        <p:spPr bwMode="auto">
          <a:xfrm>
            <a:off x="2133600" y="6065838"/>
            <a:ext cx="457200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21" name="Line 11"/>
          <p:cNvSpPr>
            <a:spLocks noChangeShapeType="1"/>
          </p:cNvSpPr>
          <p:nvPr/>
        </p:nvSpPr>
        <p:spPr bwMode="auto">
          <a:xfrm>
            <a:off x="2133600" y="5656263"/>
            <a:ext cx="3200400" cy="0"/>
          </a:xfrm>
          <a:prstGeom prst="line">
            <a:avLst/>
          </a:prstGeom>
          <a:noFill/>
          <a:ln w="9525">
            <a:solidFill>
              <a:schemeClr val="tx1"/>
            </a:solidFill>
            <a:prstDash val="dash"/>
            <a:miter lim="800000"/>
            <a:headEnd/>
            <a:tailEnd type="oval" w="lg" len="lg"/>
          </a:ln>
          <a:extLst>
            <a:ext uri="{909E8E84-426E-40DD-AFC4-6F175D3DCCD1}">
              <a14:hiddenFill xmlns:a14="http://schemas.microsoft.com/office/drawing/2010/main">
                <a:noFill/>
              </a14:hiddenFill>
            </a:ext>
          </a:extLst>
        </p:spPr>
        <p:txBody>
          <a:bodyPr wrap="none"/>
          <a:lstStyle/>
          <a:p>
            <a:endParaRPr lang="en-US"/>
          </a:p>
        </p:txBody>
      </p:sp>
      <p:sp>
        <p:nvSpPr>
          <p:cNvPr id="22" name="Line 12"/>
          <p:cNvSpPr>
            <a:spLocks noChangeShapeType="1"/>
          </p:cNvSpPr>
          <p:nvPr/>
        </p:nvSpPr>
        <p:spPr bwMode="auto">
          <a:xfrm>
            <a:off x="5334000" y="5672138"/>
            <a:ext cx="0" cy="381000"/>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23" name="Rectangle 13"/>
          <p:cNvSpPr>
            <a:spLocks noChangeArrowheads="1"/>
          </p:cNvSpPr>
          <p:nvPr/>
        </p:nvSpPr>
        <p:spPr bwMode="auto">
          <a:xfrm>
            <a:off x="1447800" y="5499100"/>
            <a:ext cx="9906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buClr>
                <a:srgbClr val="00468F"/>
              </a:buClr>
              <a:buSzPct val="120000"/>
              <a:buFont typeface="Webdings" panose="05030102010509060703" pitchFamily="18" charset="2"/>
              <a:buNone/>
            </a:pPr>
            <a:r>
              <a:rPr lang="en-US" sz="1800"/>
              <a:t>0.10</a:t>
            </a:r>
          </a:p>
        </p:txBody>
      </p:sp>
      <p:sp>
        <p:nvSpPr>
          <p:cNvPr id="24" name="Rectangle 14"/>
          <p:cNvSpPr>
            <a:spLocks noChangeArrowheads="1"/>
          </p:cNvSpPr>
          <p:nvPr/>
        </p:nvSpPr>
        <p:spPr bwMode="auto">
          <a:xfrm>
            <a:off x="5105400" y="6110288"/>
            <a:ext cx="2209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buClr>
                <a:srgbClr val="00468F"/>
              </a:buClr>
              <a:buSzPct val="120000"/>
              <a:buFont typeface="Webdings" panose="05030102010509060703" pitchFamily="18" charset="2"/>
              <a:buNone/>
            </a:pPr>
            <a:r>
              <a:rPr lang="en-US" sz="1800" dirty="0"/>
              <a:t>112</a:t>
            </a:r>
          </a:p>
        </p:txBody>
      </p:sp>
      <p:sp>
        <p:nvSpPr>
          <p:cNvPr id="25" name="Line 15"/>
          <p:cNvSpPr>
            <a:spLocks noChangeShapeType="1"/>
          </p:cNvSpPr>
          <p:nvPr/>
        </p:nvSpPr>
        <p:spPr bwMode="auto">
          <a:xfrm>
            <a:off x="2133600" y="3443288"/>
            <a:ext cx="533400" cy="0"/>
          </a:xfrm>
          <a:prstGeom prst="line">
            <a:avLst/>
          </a:prstGeom>
          <a:noFill/>
          <a:ln w="9525">
            <a:solidFill>
              <a:schemeClr val="tx1"/>
            </a:solidFill>
            <a:prstDash val="dash"/>
            <a:miter lim="800000"/>
            <a:headEnd/>
            <a:tailEnd type="oval" w="lg" len="lg"/>
          </a:ln>
          <a:extLst>
            <a:ext uri="{909E8E84-426E-40DD-AFC4-6F175D3DCCD1}">
              <a14:hiddenFill xmlns:a14="http://schemas.microsoft.com/office/drawing/2010/main">
                <a:noFill/>
              </a14:hiddenFill>
            </a:ext>
          </a:extLst>
        </p:spPr>
        <p:txBody>
          <a:bodyPr wrap="none"/>
          <a:lstStyle/>
          <a:p>
            <a:endParaRPr lang="en-US"/>
          </a:p>
        </p:txBody>
      </p:sp>
      <p:sp>
        <p:nvSpPr>
          <p:cNvPr id="26" name="Line 16"/>
          <p:cNvSpPr>
            <a:spLocks noChangeShapeType="1"/>
          </p:cNvSpPr>
          <p:nvPr/>
        </p:nvSpPr>
        <p:spPr bwMode="auto">
          <a:xfrm>
            <a:off x="2667000" y="3443288"/>
            <a:ext cx="0" cy="2609850"/>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27" name="Rectangle 17"/>
          <p:cNvSpPr>
            <a:spLocks noChangeArrowheads="1"/>
          </p:cNvSpPr>
          <p:nvPr/>
        </p:nvSpPr>
        <p:spPr bwMode="auto">
          <a:xfrm>
            <a:off x="1371600" y="3251200"/>
            <a:ext cx="9906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buClr>
                <a:srgbClr val="00468F"/>
              </a:buClr>
              <a:buSzPct val="120000"/>
              <a:buFont typeface="Webdings" panose="05030102010509060703" pitchFamily="18" charset="2"/>
              <a:buNone/>
            </a:pPr>
            <a:r>
              <a:rPr lang="en-US" sz="1800" dirty="0"/>
              <a:t>10.10</a:t>
            </a:r>
          </a:p>
        </p:txBody>
      </p:sp>
      <p:sp>
        <p:nvSpPr>
          <p:cNvPr id="28" name="Rectangle 18"/>
          <p:cNvSpPr>
            <a:spLocks noChangeArrowheads="1"/>
          </p:cNvSpPr>
          <p:nvPr/>
        </p:nvSpPr>
        <p:spPr bwMode="auto">
          <a:xfrm>
            <a:off x="2317750" y="6116638"/>
            <a:ext cx="685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20000"/>
              </a:spcBef>
              <a:buClr>
                <a:srgbClr val="00468F"/>
              </a:buClr>
              <a:buSzPct val="120000"/>
              <a:buFont typeface="Webdings" panose="05030102010509060703" pitchFamily="18" charset="2"/>
              <a:buNone/>
            </a:pPr>
            <a:r>
              <a:rPr lang="en-US" sz="1800" dirty="0"/>
              <a:t>12</a:t>
            </a:r>
          </a:p>
        </p:txBody>
      </p:sp>
      <p:sp>
        <p:nvSpPr>
          <p:cNvPr id="29" name="Rectangle 19"/>
          <p:cNvSpPr>
            <a:spLocks noChangeArrowheads="1"/>
          </p:cNvSpPr>
          <p:nvPr/>
        </p:nvSpPr>
        <p:spPr bwMode="auto">
          <a:xfrm>
            <a:off x="4121150" y="6491288"/>
            <a:ext cx="9842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Quantity</a:t>
            </a:r>
          </a:p>
        </p:txBody>
      </p:sp>
      <p:sp>
        <p:nvSpPr>
          <p:cNvPr id="30" name="Rectangle 20"/>
          <p:cNvSpPr>
            <a:spLocks noChangeArrowheads="1"/>
          </p:cNvSpPr>
          <p:nvPr/>
        </p:nvSpPr>
        <p:spPr bwMode="auto">
          <a:xfrm>
            <a:off x="1174750" y="4281488"/>
            <a:ext cx="6540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Price</a:t>
            </a:r>
          </a:p>
        </p:txBody>
      </p:sp>
      <p:sp>
        <p:nvSpPr>
          <p:cNvPr id="31" name="Line 21"/>
          <p:cNvSpPr>
            <a:spLocks noChangeAspect="1" noChangeShapeType="1"/>
          </p:cNvSpPr>
          <p:nvPr/>
        </p:nvSpPr>
        <p:spPr bwMode="auto">
          <a:xfrm>
            <a:off x="2317750" y="3152775"/>
            <a:ext cx="3244850" cy="26939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2" name="Rectangle 22"/>
          <p:cNvSpPr>
            <a:spLocks noChangeArrowheads="1"/>
          </p:cNvSpPr>
          <p:nvPr/>
        </p:nvSpPr>
        <p:spPr bwMode="auto">
          <a:xfrm>
            <a:off x="5514975" y="5672138"/>
            <a:ext cx="609600"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a:t>D</a:t>
            </a:r>
          </a:p>
          <a:p>
            <a:pPr eaLnBrk="1" hangingPunct="1">
              <a:lnSpc>
                <a:spcPct val="90000"/>
              </a:lnSpc>
              <a:spcBef>
                <a:spcPct val="20000"/>
              </a:spcBef>
              <a:buClr>
                <a:srgbClr val="00468F"/>
              </a:buClr>
              <a:buSzPct val="120000"/>
              <a:buFont typeface="Webdings" panose="05030102010509060703" pitchFamily="18" charset="2"/>
              <a:buNone/>
            </a:pPr>
            <a:endParaRPr lang="en-US" sz="1800"/>
          </a:p>
        </p:txBody>
      </p:sp>
      <p:sp>
        <p:nvSpPr>
          <p:cNvPr id="34" name="Rectangle 13"/>
          <p:cNvSpPr>
            <a:spLocks noChangeArrowheads="1"/>
          </p:cNvSpPr>
          <p:nvPr/>
        </p:nvSpPr>
        <p:spPr bwMode="auto">
          <a:xfrm>
            <a:off x="614363" y="1524000"/>
            <a:ext cx="807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20000"/>
              </a:spcBef>
              <a:buClr>
                <a:srgbClr val="00468F"/>
              </a:buClr>
              <a:buSzPct val="120000"/>
              <a:buFont typeface="Webdings" panose="05030102010509060703" pitchFamily="18" charset="2"/>
              <a:buNone/>
            </a:pPr>
            <a:r>
              <a:rPr lang="en-US" sz="1800" dirty="0"/>
              <a:t>When </a:t>
            </a:r>
            <a:r>
              <a:rPr lang="en-US" sz="1800" i="1" dirty="0" smtClean="0"/>
              <a:t>P</a:t>
            </a:r>
            <a:r>
              <a:rPr lang="en-US" sz="1800" baseline="-25000" dirty="0" smtClean="0"/>
              <a:t>1</a:t>
            </a:r>
            <a:r>
              <a:rPr lang="en-US" sz="1800" dirty="0" smtClean="0"/>
              <a:t> </a:t>
            </a:r>
            <a:r>
              <a:rPr lang="en-US" sz="1800" dirty="0"/>
              <a:t>= $10.10,</a:t>
            </a:r>
            <a:r>
              <a:rPr lang="en-US" sz="1800" i="1" dirty="0"/>
              <a:t> Q</a:t>
            </a:r>
            <a:r>
              <a:rPr lang="en-US" sz="1800" i="1" baseline="-25000" dirty="0"/>
              <a:t>D</a:t>
            </a:r>
            <a:r>
              <a:rPr lang="en-US" sz="1800" dirty="0"/>
              <a:t> = 12</a:t>
            </a:r>
          </a:p>
        </p:txBody>
      </p:sp>
      <p:sp>
        <p:nvSpPr>
          <p:cNvPr id="33" name="Rectangle 124"/>
          <p:cNvSpPr txBox="1">
            <a:spLocks noChangeArrowheads="1"/>
          </p:cNvSpPr>
          <p:nvPr/>
        </p:nvSpPr>
        <p:spPr bwMode="auto">
          <a:xfrm>
            <a:off x="381000" y="228600"/>
            <a:ext cx="8458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600" b="1">
                <a:solidFill>
                  <a:schemeClr val="tx1"/>
                </a:solidFill>
                <a:latin typeface="+mj-lt"/>
                <a:ea typeface="+mj-ea"/>
                <a:cs typeface="+mj-cs"/>
              </a:defRPr>
            </a:lvl1pPr>
            <a:lvl2pPr algn="ctr" rtl="0" eaLnBrk="0" fontAlgn="base" hangingPunct="0">
              <a:spcBef>
                <a:spcPct val="0"/>
              </a:spcBef>
              <a:spcAft>
                <a:spcPct val="0"/>
              </a:spcAft>
              <a:defRPr sz="2600" b="1">
                <a:solidFill>
                  <a:schemeClr val="tx1"/>
                </a:solidFill>
                <a:latin typeface="Times New Roman" pitchFamily="18" charset="0"/>
              </a:defRPr>
            </a:lvl2pPr>
            <a:lvl3pPr algn="ctr" rtl="0" eaLnBrk="0" fontAlgn="base" hangingPunct="0">
              <a:spcBef>
                <a:spcPct val="0"/>
              </a:spcBef>
              <a:spcAft>
                <a:spcPct val="0"/>
              </a:spcAft>
              <a:defRPr sz="2600" b="1">
                <a:solidFill>
                  <a:schemeClr val="tx1"/>
                </a:solidFill>
                <a:latin typeface="Times New Roman" pitchFamily="18" charset="0"/>
              </a:defRPr>
            </a:lvl3pPr>
            <a:lvl4pPr algn="ctr" rtl="0" eaLnBrk="0" fontAlgn="base" hangingPunct="0">
              <a:spcBef>
                <a:spcPct val="0"/>
              </a:spcBef>
              <a:spcAft>
                <a:spcPct val="0"/>
              </a:spcAft>
              <a:defRPr sz="2600" b="1">
                <a:solidFill>
                  <a:schemeClr val="tx1"/>
                </a:solidFill>
                <a:latin typeface="Times New Roman" pitchFamily="18" charset="0"/>
              </a:defRPr>
            </a:lvl4pPr>
            <a:lvl5pPr algn="ctr" rtl="0" eaLnBrk="0" fontAlgn="base" hangingPunct="0">
              <a:spcBef>
                <a:spcPct val="0"/>
              </a:spcBef>
              <a:spcAft>
                <a:spcPct val="0"/>
              </a:spcAft>
              <a:defRPr sz="2600" b="1">
                <a:solidFill>
                  <a:schemeClr val="tx1"/>
                </a:solidFill>
                <a:latin typeface="Times New Roman" pitchFamily="18" charset="0"/>
              </a:defRPr>
            </a:lvl5pPr>
            <a:lvl6pPr marL="457200" algn="ctr" rtl="0" fontAlgn="base">
              <a:spcBef>
                <a:spcPct val="0"/>
              </a:spcBef>
              <a:spcAft>
                <a:spcPct val="0"/>
              </a:spcAft>
              <a:defRPr sz="2600" b="1">
                <a:solidFill>
                  <a:schemeClr val="tx1"/>
                </a:solidFill>
                <a:latin typeface="Times New Roman" pitchFamily="18" charset="0"/>
              </a:defRPr>
            </a:lvl6pPr>
            <a:lvl7pPr marL="914400" algn="ctr" rtl="0" fontAlgn="base">
              <a:spcBef>
                <a:spcPct val="0"/>
              </a:spcBef>
              <a:spcAft>
                <a:spcPct val="0"/>
              </a:spcAft>
              <a:defRPr sz="2600" b="1">
                <a:solidFill>
                  <a:schemeClr val="tx1"/>
                </a:solidFill>
                <a:latin typeface="Times New Roman" pitchFamily="18" charset="0"/>
              </a:defRPr>
            </a:lvl7pPr>
            <a:lvl8pPr marL="1371600" algn="ctr" rtl="0" fontAlgn="base">
              <a:spcBef>
                <a:spcPct val="0"/>
              </a:spcBef>
              <a:spcAft>
                <a:spcPct val="0"/>
              </a:spcAft>
              <a:defRPr sz="2600" b="1">
                <a:solidFill>
                  <a:schemeClr val="tx1"/>
                </a:solidFill>
                <a:latin typeface="Times New Roman" pitchFamily="18" charset="0"/>
              </a:defRPr>
            </a:lvl8pPr>
            <a:lvl9pPr marL="1828800" algn="ctr" rtl="0" fontAlgn="base">
              <a:spcBef>
                <a:spcPct val="0"/>
              </a:spcBef>
              <a:spcAft>
                <a:spcPct val="0"/>
              </a:spcAft>
              <a:defRPr sz="2600" b="1">
                <a:solidFill>
                  <a:schemeClr val="tx1"/>
                </a:solidFill>
                <a:latin typeface="Times New Roman" pitchFamily="18" charset="0"/>
              </a:defRPr>
            </a:lvl9pPr>
          </a:lstStyle>
          <a:p>
            <a:pPr eaLnBrk="1" hangingPunct="1"/>
            <a:r>
              <a:rPr lang="en-US" kern="0" dirty="0" smtClean="0"/>
              <a:t>Law of Demand</a:t>
            </a:r>
            <a:endParaRPr lang="en-US" kern="0" dirty="0" smtClean="0"/>
          </a:p>
        </p:txBody>
      </p:sp>
    </p:spTree>
    <p:extLst>
      <p:ext uri="{BB962C8B-B14F-4D97-AF65-F5344CB8AC3E}">
        <p14:creationId xmlns:p14="http://schemas.microsoft.com/office/powerpoint/2010/main" val="84066652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par>
                          <p:cTn id="7" fill="hold">
                            <p:stCondLst>
                              <p:cond delay="0"/>
                            </p:stCondLst>
                            <p:childTnLst>
                              <p:par>
                                <p:cTn id="8" presetID="22" presetClass="entr" presetSubtype="4" fill="hold" grpId="0" nodeType="after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wipe(down)">
                                      <p:cBhvr>
                                        <p:cTn id="10" dur="500"/>
                                        <p:tgtEl>
                                          <p:spTgt spid="22"/>
                                        </p:tgtEl>
                                      </p:cBhvr>
                                    </p:animEffect>
                                  </p:childTnLst>
                                </p:cTn>
                              </p:par>
                            </p:childTnLst>
                          </p:cTn>
                        </p:par>
                        <p:par>
                          <p:cTn id="11" fill="hold">
                            <p:stCondLst>
                              <p:cond delay="500"/>
                            </p:stCondLst>
                            <p:childTnLst>
                              <p:par>
                                <p:cTn id="12" presetID="22" presetClass="entr" presetSubtype="2" fill="hold" grpId="0" nodeType="after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wipe(right)">
                                      <p:cBhvr>
                                        <p:cTn id="14" dur="500"/>
                                        <p:tgtEl>
                                          <p:spTgt spid="21"/>
                                        </p:tgtEl>
                                      </p:cBhvr>
                                    </p:animEffect>
                                  </p:childTnLst>
                                </p:cTn>
                              </p:par>
                            </p:childTnLst>
                          </p:cTn>
                        </p:par>
                        <p:par>
                          <p:cTn id="15" fill="hold">
                            <p:stCondLst>
                              <p:cond delay="1000"/>
                            </p:stCondLst>
                            <p:childTnLst>
                              <p:par>
                                <p:cTn id="16" presetID="1" presetClass="entr" presetSubtype="0" fill="hold" grpId="0" nodeType="afterEffect">
                                  <p:stCondLst>
                                    <p:cond delay="0"/>
                                  </p:stCondLst>
                                  <p:childTnLst>
                                    <p:set>
                                      <p:cBhvr>
                                        <p:cTn id="17" dur="1" fill="hold">
                                          <p:stCondLst>
                                            <p:cond delay="0"/>
                                          </p:stCondLst>
                                        </p:cTn>
                                        <p:tgtEl>
                                          <p:spTgt spid="23"/>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wipe(left)">
                                      <p:cBhvr>
                                        <p:cTn id="22" dur="500"/>
                                        <p:tgtEl>
                                          <p:spTgt spid="31"/>
                                        </p:tgtEl>
                                      </p:cBhvr>
                                    </p:animEffect>
                                  </p:childTnLst>
                                </p:cTn>
                              </p:par>
                            </p:childTnLst>
                          </p:cTn>
                        </p:par>
                        <p:par>
                          <p:cTn id="23" fill="hold">
                            <p:stCondLst>
                              <p:cond delay="500"/>
                            </p:stCondLst>
                            <p:childTnLst>
                              <p:par>
                                <p:cTn id="24" presetID="1" presetClass="entr" presetSubtype="0" fill="hold" grpId="0" nodeType="afterEffect">
                                  <p:stCondLst>
                                    <p:cond delay="0"/>
                                  </p:stCondLst>
                                  <p:childTnLst>
                                    <p:set>
                                      <p:cBhvr>
                                        <p:cTn id="25"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p:bldP spid="24" grpId="0"/>
      <p:bldP spid="31" grpId="0" animBg="1"/>
      <p:bldP spid="3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5"/>
          <p:cNvSpPr>
            <a:spLocks noChangeArrowheads="1"/>
          </p:cNvSpPr>
          <p:nvPr/>
        </p:nvSpPr>
        <p:spPr bwMode="auto">
          <a:xfrm>
            <a:off x="685800" y="1157288"/>
            <a:ext cx="43781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dirty="0" smtClean="0"/>
              <a:t>The following equation fits these two points. </a:t>
            </a:r>
            <a:endParaRPr lang="en-US" sz="1800" dirty="0"/>
          </a:p>
        </p:txBody>
      </p:sp>
      <p:sp>
        <p:nvSpPr>
          <p:cNvPr id="30724" name="Rectangle 6"/>
          <p:cNvSpPr>
            <a:spLocks noChangeArrowheads="1"/>
          </p:cNvSpPr>
          <p:nvPr/>
        </p:nvSpPr>
        <p:spPr bwMode="auto">
          <a:xfrm>
            <a:off x="3657600" y="1587500"/>
            <a:ext cx="22098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110000"/>
              </a:lnSpc>
            </a:pPr>
            <a:r>
              <a:rPr lang="en-US" sz="1800" i="1" dirty="0"/>
              <a:t>P =</a:t>
            </a:r>
            <a:r>
              <a:rPr lang="en-US" sz="1800" dirty="0"/>
              <a:t> 11.3 </a:t>
            </a:r>
            <a:r>
              <a:rPr lang="en-US" sz="1800" dirty="0">
                <a:latin typeface="Symbol" panose="05050102010706020507" pitchFamily="18" charset="2"/>
              </a:rPr>
              <a:t>- 0.1</a:t>
            </a:r>
            <a:r>
              <a:rPr lang="en-US" sz="1800" i="1" dirty="0"/>
              <a:t>Q</a:t>
            </a:r>
            <a:endParaRPr lang="en-US" sz="1800" dirty="0"/>
          </a:p>
        </p:txBody>
      </p:sp>
      <p:sp>
        <p:nvSpPr>
          <p:cNvPr id="30727" name="Line 9"/>
          <p:cNvSpPr>
            <a:spLocks noChangeShapeType="1"/>
          </p:cNvSpPr>
          <p:nvPr/>
        </p:nvSpPr>
        <p:spPr bwMode="auto">
          <a:xfrm>
            <a:off x="2133600" y="2776538"/>
            <a:ext cx="0" cy="32766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0728" name="Line 10"/>
          <p:cNvSpPr>
            <a:spLocks noChangeShapeType="1"/>
          </p:cNvSpPr>
          <p:nvPr/>
        </p:nvSpPr>
        <p:spPr bwMode="auto">
          <a:xfrm>
            <a:off x="2133600" y="6065838"/>
            <a:ext cx="457200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28427" name="Line 11"/>
          <p:cNvSpPr>
            <a:spLocks noChangeShapeType="1"/>
          </p:cNvSpPr>
          <p:nvPr/>
        </p:nvSpPr>
        <p:spPr bwMode="auto">
          <a:xfrm>
            <a:off x="2133600" y="5656263"/>
            <a:ext cx="3200400" cy="0"/>
          </a:xfrm>
          <a:prstGeom prst="line">
            <a:avLst/>
          </a:prstGeom>
          <a:noFill/>
          <a:ln w="9525">
            <a:solidFill>
              <a:schemeClr val="tx1"/>
            </a:solidFill>
            <a:prstDash val="dash"/>
            <a:miter lim="800000"/>
            <a:headEnd/>
            <a:tailEnd type="oval" w="lg" len="lg"/>
          </a:ln>
          <a:extLst>
            <a:ext uri="{909E8E84-426E-40DD-AFC4-6F175D3DCCD1}">
              <a14:hiddenFill xmlns:a14="http://schemas.microsoft.com/office/drawing/2010/main">
                <a:noFill/>
              </a14:hiddenFill>
            </a:ext>
          </a:extLst>
        </p:spPr>
        <p:txBody>
          <a:bodyPr wrap="none"/>
          <a:lstStyle/>
          <a:p>
            <a:endParaRPr lang="en-US"/>
          </a:p>
        </p:txBody>
      </p:sp>
      <p:sp>
        <p:nvSpPr>
          <p:cNvPr id="828428" name="Line 12"/>
          <p:cNvSpPr>
            <a:spLocks noChangeShapeType="1"/>
          </p:cNvSpPr>
          <p:nvPr/>
        </p:nvSpPr>
        <p:spPr bwMode="auto">
          <a:xfrm>
            <a:off x="5334000" y="5672138"/>
            <a:ext cx="0" cy="381000"/>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28429" name="Rectangle 13"/>
          <p:cNvSpPr>
            <a:spLocks noChangeArrowheads="1"/>
          </p:cNvSpPr>
          <p:nvPr/>
        </p:nvSpPr>
        <p:spPr bwMode="auto">
          <a:xfrm>
            <a:off x="1447800" y="5499100"/>
            <a:ext cx="9906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buClr>
                <a:srgbClr val="00468F"/>
              </a:buClr>
              <a:buSzPct val="120000"/>
              <a:buFont typeface="Webdings" panose="05030102010509060703" pitchFamily="18" charset="2"/>
              <a:buNone/>
            </a:pPr>
            <a:r>
              <a:rPr lang="en-US" sz="1800"/>
              <a:t>0.10</a:t>
            </a:r>
          </a:p>
        </p:txBody>
      </p:sp>
      <p:sp>
        <p:nvSpPr>
          <p:cNvPr id="828430" name="Rectangle 14"/>
          <p:cNvSpPr>
            <a:spLocks noChangeArrowheads="1"/>
          </p:cNvSpPr>
          <p:nvPr/>
        </p:nvSpPr>
        <p:spPr bwMode="auto">
          <a:xfrm>
            <a:off x="5105400" y="6110288"/>
            <a:ext cx="2209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buClr>
                <a:srgbClr val="00468F"/>
              </a:buClr>
              <a:buSzPct val="120000"/>
              <a:buFont typeface="Webdings" panose="05030102010509060703" pitchFamily="18" charset="2"/>
              <a:buNone/>
            </a:pPr>
            <a:r>
              <a:rPr lang="en-US" sz="1800"/>
              <a:t>112</a:t>
            </a:r>
          </a:p>
        </p:txBody>
      </p:sp>
      <p:sp>
        <p:nvSpPr>
          <p:cNvPr id="30733" name="Line 15"/>
          <p:cNvSpPr>
            <a:spLocks noChangeShapeType="1"/>
          </p:cNvSpPr>
          <p:nvPr/>
        </p:nvSpPr>
        <p:spPr bwMode="auto">
          <a:xfrm>
            <a:off x="2133600" y="3443288"/>
            <a:ext cx="533400" cy="0"/>
          </a:xfrm>
          <a:prstGeom prst="line">
            <a:avLst/>
          </a:prstGeom>
          <a:noFill/>
          <a:ln w="9525">
            <a:solidFill>
              <a:schemeClr val="tx1"/>
            </a:solidFill>
            <a:prstDash val="dash"/>
            <a:miter lim="800000"/>
            <a:headEnd/>
            <a:tailEnd type="oval" w="lg" len="lg"/>
          </a:ln>
          <a:extLst>
            <a:ext uri="{909E8E84-426E-40DD-AFC4-6F175D3DCCD1}">
              <a14:hiddenFill xmlns:a14="http://schemas.microsoft.com/office/drawing/2010/main">
                <a:noFill/>
              </a14:hiddenFill>
            </a:ext>
          </a:extLst>
        </p:spPr>
        <p:txBody>
          <a:bodyPr wrap="none"/>
          <a:lstStyle/>
          <a:p>
            <a:endParaRPr lang="en-US"/>
          </a:p>
        </p:txBody>
      </p:sp>
      <p:sp>
        <p:nvSpPr>
          <p:cNvPr id="30734" name="Line 16"/>
          <p:cNvSpPr>
            <a:spLocks noChangeShapeType="1"/>
          </p:cNvSpPr>
          <p:nvPr/>
        </p:nvSpPr>
        <p:spPr bwMode="auto">
          <a:xfrm>
            <a:off x="2667000" y="3443288"/>
            <a:ext cx="0" cy="2609850"/>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0735" name="Rectangle 17"/>
          <p:cNvSpPr>
            <a:spLocks noChangeArrowheads="1"/>
          </p:cNvSpPr>
          <p:nvPr/>
        </p:nvSpPr>
        <p:spPr bwMode="auto">
          <a:xfrm>
            <a:off x="1371600" y="3251200"/>
            <a:ext cx="9906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buClr>
                <a:srgbClr val="00468F"/>
              </a:buClr>
              <a:buSzPct val="120000"/>
              <a:buFont typeface="Webdings" panose="05030102010509060703" pitchFamily="18" charset="2"/>
              <a:buNone/>
            </a:pPr>
            <a:r>
              <a:rPr lang="en-US" sz="1800"/>
              <a:t>10.10</a:t>
            </a:r>
          </a:p>
        </p:txBody>
      </p:sp>
      <p:sp>
        <p:nvSpPr>
          <p:cNvPr id="30736" name="Rectangle 18"/>
          <p:cNvSpPr>
            <a:spLocks noChangeArrowheads="1"/>
          </p:cNvSpPr>
          <p:nvPr/>
        </p:nvSpPr>
        <p:spPr bwMode="auto">
          <a:xfrm>
            <a:off x="2317750" y="6116638"/>
            <a:ext cx="685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20000"/>
              </a:spcBef>
              <a:buClr>
                <a:srgbClr val="00468F"/>
              </a:buClr>
              <a:buSzPct val="120000"/>
              <a:buFont typeface="Webdings" panose="05030102010509060703" pitchFamily="18" charset="2"/>
              <a:buNone/>
            </a:pPr>
            <a:r>
              <a:rPr lang="en-US" sz="1800"/>
              <a:t>12</a:t>
            </a:r>
          </a:p>
        </p:txBody>
      </p:sp>
      <p:sp>
        <p:nvSpPr>
          <p:cNvPr id="30737" name="Rectangle 19"/>
          <p:cNvSpPr>
            <a:spLocks noChangeArrowheads="1"/>
          </p:cNvSpPr>
          <p:nvPr/>
        </p:nvSpPr>
        <p:spPr bwMode="auto">
          <a:xfrm>
            <a:off x="4121150" y="6491288"/>
            <a:ext cx="9842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Quantity</a:t>
            </a:r>
          </a:p>
        </p:txBody>
      </p:sp>
      <p:sp>
        <p:nvSpPr>
          <p:cNvPr id="30738" name="Rectangle 20"/>
          <p:cNvSpPr>
            <a:spLocks noChangeArrowheads="1"/>
          </p:cNvSpPr>
          <p:nvPr/>
        </p:nvSpPr>
        <p:spPr bwMode="auto">
          <a:xfrm>
            <a:off x="1174750" y="4281488"/>
            <a:ext cx="6540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Price</a:t>
            </a:r>
          </a:p>
        </p:txBody>
      </p:sp>
      <p:sp>
        <p:nvSpPr>
          <p:cNvPr id="828437" name="Line 21"/>
          <p:cNvSpPr>
            <a:spLocks noChangeAspect="1" noChangeShapeType="1"/>
          </p:cNvSpPr>
          <p:nvPr/>
        </p:nvSpPr>
        <p:spPr bwMode="auto">
          <a:xfrm>
            <a:off x="2317750" y="3152775"/>
            <a:ext cx="3244850" cy="26939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28438" name="Rectangle 22"/>
          <p:cNvSpPr>
            <a:spLocks noChangeArrowheads="1"/>
          </p:cNvSpPr>
          <p:nvPr/>
        </p:nvSpPr>
        <p:spPr bwMode="auto">
          <a:xfrm>
            <a:off x="5514975" y="5672138"/>
            <a:ext cx="609600"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a:t>D</a:t>
            </a:r>
          </a:p>
          <a:p>
            <a:pPr eaLnBrk="1" hangingPunct="1">
              <a:lnSpc>
                <a:spcPct val="90000"/>
              </a:lnSpc>
              <a:spcBef>
                <a:spcPct val="20000"/>
              </a:spcBef>
              <a:buClr>
                <a:srgbClr val="00468F"/>
              </a:buClr>
              <a:buSzPct val="120000"/>
              <a:buFont typeface="Webdings" panose="05030102010509060703" pitchFamily="18" charset="2"/>
              <a:buNone/>
            </a:pPr>
            <a:endParaRPr lang="en-US" sz="1800"/>
          </a:p>
        </p:txBody>
      </p:sp>
      <p:sp>
        <p:nvSpPr>
          <p:cNvPr id="828439" name="Rectangle 23"/>
          <p:cNvSpPr>
            <a:spLocks noChangeArrowheads="1"/>
          </p:cNvSpPr>
          <p:nvPr/>
        </p:nvSpPr>
        <p:spPr bwMode="auto">
          <a:xfrm>
            <a:off x="3200400" y="2551113"/>
            <a:ext cx="3498850"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u="sng" dirty="0" smtClean="0"/>
              <a:t>Panin</a:t>
            </a:r>
            <a:r>
              <a:rPr lang="en-US" sz="1800" i="1" u="sng" dirty="0" smtClean="0"/>
              <a:t>i </a:t>
            </a:r>
            <a:r>
              <a:rPr lang="en-US" sz="1800" i="1" u="sng" dirty="0" smtClean="0"/>
              <a:t>Demand</a:t>
            </a:r>
            <a:endParaRPr lang="en-US" sz="1800" i="1" u="sng" dirty="0"/>
          </a:p>
          <a:p>
            <a:pPr eaLnBrk="1" hangingPunct="1">
              <a:lnSpc>
                <a:spcPct val="90000"/>
              </a:lnSpc>
              <a:spcBef>
                <a:spcPct val="20000"/>
              </a:spcBef>
              <a:buClr>
                <a:srgbClr val="00468F"/>
              </a:buClr>
              <a:buSzPct val="120000"/>
              <a:buFont typeface="Webdings" panose="05030102010509060703" pitchFamily="18" charset="2"/>
              <a:buNone/>
            </a:pPr>
            <a:endParaRPr lang="en-US" sz="1800" dirty="0"/>
          </a:p>
        </p:txBody>
      </p:sp>
      <p:sp>
        <p:nvSpPr>
          <p:cNvPr id="828440" name="AutoShape 24"/>
          <p:cNvSpPr>
            <a:spLocks noChangeArrowheads="1"/>
          </p:cNvSpPr>
          <p:nvPr/>
        </p:nvSpPr>
        <p:spPr bwMode="auto">
          <a:xfrm>
            <a:off x="6062663" y="2743200"/>
            <a:ext cx="2286000" cy="895350"/>
          </a:xfrm>
          <a:prstGeom prst="wedgeRoundRectCallout">
            <a:avLst>
              <a:gd name="adj1" fmla="val -191042"/>
              <a:gd name="adj2" fmla="val 30319"/>
              <a:gd name="adj3" fmla="val 16667"/>
            </a:avLst>
          </a:prstGeom>
          <a:solidFill>
            <a:srgbClr val="FFFF00"/>
          </a:solidFill>
          <a:ln w="9525">
            <a:solidFill>
              <a:schemeClr val="tx1"/>
            </a:solidFill>
            <a:miter lim="800000"/>
            <a:headEnd/>
            <a:tailEnd/>
          </a:ln>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sz="800"/>
          </a:p>
          <a:p>
            <a:pPr algn="ctr" eaLnBrk="1" hangingPunct="1"/>
            <a:r>
              <a:rPr lang="en-US" sz="1800"/>
              <a:t>Moving from this point …</a:t>
            </a:r>
          </a:p>
        </p:txBody>
      </p:sp>
      <p:sp>
        <p:nvSpPr>
          <p:cNvPr id="828441" name="AutoShape 25"/>
          <p:cNvSpPr>
            <a:spLocks noChangeArrowheads="1"/>
          </p:cNvSpPr>
          <p:nvPr/>
        </p:nvSpPr>
        <p:spPr bwMode="auto">
          <a:xfrm>
            <a:off x="6062663" y="2743200"/>
            <a:ext cx="2286000" cy="893763"/>
          </a:xfrm>
          <a:prstGeom prst="wedgeRoundRectCallout">
            <a:avLst>
              <a:gd name="adj1" fmla="val -79306"/>
              <a:gd name="adj2" fmla="val 264032"/>
              <a:gd name="adj3" fmla="val 16667"/>
            </a:avLst>
          </a:prstGeom>
          <a:solidFill>
            <a:srgbClr val="FFFF00"/>
          </a:solidFill>
          <a:ln w="9525">
            <a:solidFill>
              <a:schemeClr val="tx1"/>
            </a:solidFill>
            <a:miter lim="800000"/>
            <a:headEnd/>
            <a:tailEnd/>
          </a:ln>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sz="1800"/>
              <a:t>… to  this point is a</a:t>
            </a:r>
            <a:r>
              <a:rPr lang="en-US" sz="1800" b="1"/>
              <a:t> </a:t>
            </a:r>
            <a:r>
              <a:rPr lang="en-US" sz="1800" b="1" u="sng"/>
              <a:t>movement along</a:t>
            </a:r>
            <a:r>
              <a:rPr lang="en-US" sz="1800" b="1"/>
              <a:t> </a:t>
            </a:r>
            <a:r>
              <a:rPr lang="en-US" sz="1800"/>
              <a:t>a demand curve</a:t>
            </a:r>
          </a:p>
        </p:txBody>
      </p:sp>
      <p:sp>
        <p:nvSpPr>
          <p:cNvPr id="23" name="Rectangle 124"/>
          <p:cNvSpPr txBox="1">
            <a:spLocks noChangeArrowheads="1"/>
          </p:cNvSpPr>
          <p:nvPr/>
        </p:nvSpPr>
        <p:spPr bwMode="auto">
          <a:xfrm>
            <a:off x="381000" y="228600"/>
            <a:ext cx="8458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600" b="1">
                <a:solidFill>
                  <a:schemeClr val="tx1"/>
                </a:solidFill>
                <a:latin typeface="+mj-lt"/>
                <a:ea typeface="+mj-ea"/>
                <a:cs typeface="+mj-cs"/>
              </a:defRPr>
            </a:lvl1pPr>
            <a:lvl2pPr algn="ctr" rtl="0" eaLnBrk="0" fontAlgn="base" hangingPunct="0">
              <a:spcBef>
                <a:spcPct val="0"/>
              </a:spcBef>
              <a:spcAft>
                <a:spcPct val="0"/>
              </a:spcAft>
              <a:defRPr sz="2600" b="1">
                <a:solidFill>
                  <a:schemeClr val="tx1"/>
                </a:solidFill>
                <a:latin typeface="Times New Roman" pitchFamily="18" charset="0"/>
              </a:defRPr>
            </a:lvl2pPr>
            <a:lvl3pPr algn="ctr" rtl="0" eaLnBrk="0" fontAlgn="base" hangingPunct="0">
              <a:spcBef>
                <a:spcPct val="0"/>
              </a:spcBef>
              <a:spcAft>
                <a:spcPct val="0"/>
              </a:spcAft>
              <a:defRPr sz="2600" b="1">
                <a:solidFill>
                  <a:schemeClr val="tx1"/>
                </a:solidFill>
                <a:latin typeface="Times New Roman" pitchFamily="18" charset="0"/>
              </a:defRPr>
            </a:lvl3pPr>
            <a:lvl4pPr algn="ctr" rtl="0" eaLnBrk="0" fontAlgn="base" hangingPunct="0">
              <a:spcBef>
                <a:spcPct val="0"/>
              </a:spcBef>
              <a:spcAft>
                <a:spcPct val="0"/>
              </a:spcAft>
              <a:defRPr sz="2600" b="1">
                <a:solidFill>
                  <a:schemeClr val="tx1"/>
                </a:solidFill>
                <a:latin typeface="Times New Roman" pitchFamily="18" charset="0"/>
              </a:defRPr>
            </a:lvl4pPr>
            <a:lvl5pPr algn="ctr" rtl="0" eaLnBrk="0" fontAlgn="base" hangingPunct="0">
              <a:spcBef>
                <a:spcPct val="0"/>
              </a:spcBef>
              <a:spcAft>
                <a:spcPct val="0"/>
              </a:spcAft>
              <a:defRPr sz="2600" b="1">
                <a:solidFill>
                  <a:schemeClr val="tx1"/>
                </a:solidFill>
                <a:latin typeface="Times New Roman" pitchFamily="18" charset="0"/>
              </a:defRPr>
            </a:lvl5pPr>
            <a:lvl6pPr marL="457200" algn="ctr" rtl="0" fontAlgn="base">
              <a:spcBef>
                <a:spcPct val="0"/>
              </a:spcBef>
              <a:spcAft>
                <a:spcPct val="0"/>
              </a:spcAft>
              <a:defRPr sz="2600" b="1">
                <a:solidFill>
                  <a:schemeClr val="tx1"/>
                </a:solidFill>
                <a:latin typeface="Times New Roman" pitchFamily="18" charset="0"/>
              </a:defRPr>
            </a:lvl6pPr>
            <a:lvl7pPr marL="914400" algn="ctr" rtl="0" fontAlgn="base">
              <a:spcBef>
                <a:spcPct val="0"/>
              </a:spcBef>
              <a:spcAft>
                <a:spcPct val="0"/>
              </a:spcAft>
              <a:defRPr sz="2600" b="1">
                <a:solidFill>
                  <a:schemeClr val="tx1"/>
                </a:solidFill>
                <a:latin typeface="Times New Roman" pitchFamily="18" charset="0"/>
              </a:defRPr>
            </a:lvl7pPr>
            <a:lvl8pPr marL="1371600" algn="ctr" rtl="0" fontAlgn="base">
              <a:spcBef>
                <a:spcPct val="0"/>
              </a:spcBef>
              <a:spcAft>
                <a:spcPct val="0"/>
              </a:spcAft>
              <a:defRPr sz="2600" b="1">
                <a:solidFill>
                  <a:schemeClr val="tx1"/>
                </a:solidFill>
                <a:latin typeface="Times New Roman" pitchFamily="18" charset="0"/>
              </a:defRPr>
            </a:lvl8pPr>
            <a:lvl9pPr marL="1828800" algn="ctr" rtl="0" fontAlgn="base">
              <a:spcBef>
                <a:spcPct val="0"/>
              </a:spcBef>
              <a:spcAft>
                <a:spcPct val="0"/>
              </a:spcAft>
              <a:defRPr sz="2600" b="1">
                <a:solidFill>
                  <a:schemeClr val="tx1"/>
                </a:solidFill>
                <a:latin typeface="Times New Roman" pitchFamily="18" charset="0"/>
              </a:defRPr>
            </a:lvl9pPr>
          </a:lstStyle>
          <a:p>
            <a:pPr eaLnBrk="1" hangingPunct="1"/>
            <a:r>
              <a:rPr lang="en-US" kern="0" dirty="0" smtClean="0"/>
              <a:t>Law of Demand</a:t>
            </a:r>
            <a:endParaRPr lang="en-US" kern="0" dirty="0" smtClean="0"/>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2844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828440"/>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8284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8440" grpId="0" animBg="1"/>
      <p:bldP spid="828440" grpId="1" animBg="1"/>
      <p:bldP spid="82844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10"/>
          <p:cNvSpPr>
            <a:spLocks noChangeArrowheads="1"/>
          </p:cNvSpPr>
          <p:nvPr/>
        </p:nvSpPr>
        <p:spPr bwMode="auto">
          <a:xfrm>
            <a:off x="685800" y="1066799"/>
            <a:ext cx="8077200" cy="539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indent="0" eaLnBrk="1" hangingPunct="1">
              <a:lnSpc>
                <a:spcPct val="90000"/>
              </a:lnSpc>
              <a:spcBef>
                <a:spcPct val="20000"/>
              </a:spcBef>
              <a:buClr>
                <a:srgbClr val="00468F"/>
              </a:buClr>
              <a:buSzPct val="120000"/>
              <a:buFont typeface="Webdings" panose="05030102010509060703" pitchFamily="18" charset="2"/>
              <a:buNone/>
            </a:pPr>
            <a:r>
              <a:rPr lang="en-US" sz="1800" dirty="0"/>
              <a:t>A </a:t>
            </a:r>
            <a:r>
              <a:rPr lang="en-US" sz="1800" b="1" dirty="0"/>
              <a:t>shift</a:t>
            </a:r>
            <a:r>
              <a:rPr lang="en-US" sz="1800" dirty="0"/>
              <a:t> of a demand curve is a change in the location of the demand </a:t>
            </a:r>
            <a:r>
              <a:rPr lang="en-US" sz="1800" dirty="0" smtClean="0"/>
              <a:t>curve that is caused by a change in a factor, </a:t>
            </a:r>
            <a:r>
              <a:rPr lang="en-US" sz="1800" i="1" dirty="0" smtClean="0">
                <a:solidFill>
                  <a:srgbClr val="0066FF"/>
                </a:solidFill>
              </a:rPr>
              <a:t>ceteris paribus</a:t>
            </a:r>
            <a:r>
              <a:rPr lang="en-US" sz="1800" dirty="0" smtClean="0"/>
              <a:t>.</a:t>
            </a:r>
            <a:endParaRPr lang="en-US" sz="2800" b="1" dirty="0"/>
          </a:p>
        </p:txBody>
      </p:sp>
      <p:sp>
        <p:nvSpPr>
          <p:cNvPr id="31747" name="Line 21"/>
          <p:cNvSpPr>
            <a:spLocks noChangeShapeType="1"/>
          </p:cNvSpPr>
          <p:nvPr/>
        </p:nvSpPr>
        <p:spPr bwMode="auto">
          <a:xfrm>
            <a:off x="2133600" y="2776538"/>
            <a:ext cx="0" cy="32766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1748" name="Line 22"/>
          <p:cNvSpPr>
            <a:spLocks noChangeShapeType="1"/>
          </p:cNvSpPr>
          <p:nvPr/>
        </p:nvSpPr>
        <p:spPr bwMode="auto">
          <a:xfrm>
            <a:off x="2133600" y="6065838"/>
            <a:ext cx="457200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1749" name="Line 23"/>
          <p:cNvSpPr>
            <a:spLocks noChangeShapeType="1"/>
          </p:cNvSpPr>
          <p:nvPr/>
        </p:nvSpPr>
        <p:spPr bwMode="auto">
          <a:xfrm>
            <a:off x="2147888" y="5105400"/>
            <a:ext cx="2500312" cy="0"/>
          </a:xfrm>
          <a:prstGeom prst="line">
            <a:avLst/>
          </a:prstGeom>
          <a:noFill/>
          <a:ln w="9525">
            <a:solidFill>
              <a:schemeClr val="tx1"/>
            </a:solidFill>
            <a:prstDash val="dash"/>
            <a:miter lim="800000"/>
            <a:headEnd/>
            <a:tailEnd type="oval" w="lg" len="lg"/>
          </a:ln>
          <a:extLst>
            <a:ext uri="{909E8E84-426E-40DD-AFC4-6F175D3DCCD1}">
              <a14:hiddenFill xmlns:a14="http://schemas.microsoft.com/office/drawing/2010/main">
                <a:noFill/>
              </a14:hiddenFill>
            </a:ext>
          </a:extLst>
        </p:spPr>
        <p:txBody>
          <a:bodyPr wrap="none"/>
          <a:lstStyle/>
          <a:p>
            <a:endParaRPr lang="en-US"/>
          </a:p>
        </p:txBody>
      </p:sp>
      <p:sp>
        <p:nvSpPr>
          <p:cNvPr id="31750" name="Line 24"/>
          <p:cNvSpPr>
            <a:spLocks noChangeShapeType="1"/>
          </p:cNvSpPr>
          <p:nvPr/>
        </p:nvSpPr>
        <p:spPr bwMode="auto">
          <a:xfrm>
            <a:off x="4648200" y="5105400"/>
            <a:ext cx="0" cy="1004888"/>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1751" name="Rectangle 25"/>
          <p:cNvSpPr>
            <a:spLocks noChangeArrowheads="1"/>
          </p:cNvSpPr>
          <p:nvPr/>
        </p:nvSpPr>
        <p:spPr bwMode="auto">
          <a:xfrm>
            <a:off x="1524000" y="4913313"/>
            <a:ext cx="990600"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buClr>
                <a:srgbClr val="00468F"/>
              </a:buClr>
              <a:buSzPct val="120000"/>
              <a:buFont typeface="Webdings" panose="05030102010509060703" pitchFamily="18" charset="2"/>
              <a:buNone/>
            </a:pPr>
            <a:r>
              <a:rPr lang="en-US" sz="1800"/>
              <a:t>2.30</a:t>
            </a:r>
          </a:p>
        </p:txBody>
      </p:sp>
      <p:sp>
        <p:nvSpPr>
          <p:cNvPr id="31752" name="Rectangle 26"/>
          <p:cNvSpPr>
            <a:spLocks noChangeArrowheads="1"/>
          </p:cNvSpPr>
          <p:nvPr/>
        </p:nvSpPr>
        <p:spPr bwMode="auto">
          <a:xfrm>
            <a:off x="4419600" y="6110288"/>
            <a:ext cx="2209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buClr>
                <a:srgbClr val="00468F"/>
              </a:buClr>
              <a:buSzPct val="120000"/>
              <a:buFont typeface="Webdings" panose="05030102010509060703" pitchFamily="18" charset="2"/>
              <a:buNone/>
            </a:pPr>
            <a:r>
              <a:rPr lang="en-US" sz="1800"/>
              <a:t>90</a:t>
            </a:r>
          </a:p>
        </p:txBody>
      </p:sp>
      <p:sp>
        <p:nvSpPr>
          <p:cNvPr id="31753" name="Rectangle 31"/>
          <p:cNvSpPr>
            <a:spLocks noChangeArrowheads="1"/>
          </p:cNvSpPr>
          <p:nvPr/>
        </p:nvSpPr>
        <p:spPr bwMode="auto">
          <a:xfrm>
            <a:off x="4113213" y="6488113"/>
            <a:ext cx="9842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Quantity</a:t>
            </a:r>
          </a:p>
        </p:txBody>
      </p:sp>
      <p:sp>
        <p:nvSpPr>
          <p:cNvPr id="31754" name="Rectangle 32"/>
          <p:cNvSpPr>
            <a:spLocks noChangeArrowheads="1"/>
          </p:cNvSpPr>
          <p:nvPr/>
        </p:nvSpPr>
        <p:spPr bwMode="auto">
          <a:xfrm>
            <a:off x="1174750" y="4281488"/>
            <a:ext cx="6540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Price</a:t>
            </a:r>
          </a:p>
        </p:txBody>
      </p:sp>
      <p:sp>
        <p:nvSpPr>
          <p:cNvPr id="31755" name="Line 33"/>
          <p:cNvSpPr>
            <a:spLocks noChangeAspect="1" noChangeShapeType="1"/>
          </p:cNvSpPr>
          <p:nvPr/>
        </p:nvSpPr>
        <p:spPr bwMode="auto">
          <a:xfrm>
            <a:off x="2317750" y="3152775"/>
            <a:ext cx="3244850" cy="26939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1756" name="Rectangle 34"/>
          <p:cNvSpPr>
            <a:spLocks noChangeArrowheads="1"/>
          </p:cNvSpPr>
          <p:nvPr/>
        </p:nvSpPr>
        <p:spPr bwMode="auto">
          <a:xfrm>
            <a:off x="5514975" y="5672138"/>
            <a:ext cx="609600"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a:t>D</a:t>
            </a:r>
          </a:p>
          <a:p>
            <a:pPr eaLnBrk="1" hangingPunct="1">
              <a:lnSpc>
                <a:spcPct val="90000"/>
              </a:lnSpc>
              <a:spcBef>
                <a:spcPct val="20000"/>
              </a:spcBef>
              <a:buClr>
                <a:srgbClr val="00468F"/>
              </a:buClr>
              <a:buSzPct val="120000"/>
              <a:buFont typeface="Webdings" panose="05030102010509060703" pitchFamily="18" charset="2"/>
              <a:buNone/>
            </a:pPr>
            <a:endParaRPr lang="en-US" sz="1800"/>
          </a:p>
        </p:txBody>
      </p:sp>
      <p:sp>
        <p:nvSpPr>
          <p:cNvPr id="820260" name="Rectangle 36"/>
          <p:cNvSpPr>
            <a:spLocks noChangeArrowheads="1"/>
          </p:cNvSpPr>
          <p:nvPr/>
        </p:nvSpPr>
        <p:spPr bwMode="auto">
          <a:xfrm>
            <a:off x="1174750" y="1797050"/>
            <a:ext cx="65976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dirty="0"/>
              <a:t>If demand of a good increases when income increases, the good is a</a:t>
            </a:r>
            <a:r>
              <a:rPr lang="en-US" sz="1800" b="1" dirty="0"/>
              <a:t> normal good</a:t>
            </a:r>
            <a:r>
              <a:rPr lang="en-US" sz="1800" dirty="0"/>
              <a:t> </a:t>
            </a:r>
          </a:p>
        </p:txBody>
      </p:sp>
      <p:sp>
        <p:nvSpPr>
          <p:cNvPr id="820261" name="Line 37"/>
          <p:cNvSpPr>
            <a:spLocks noChangeShapeType="1"/>
          </p:cNvSpPr>
          <p:nvPr/>
        </p:nvSpPr>
        <p:spPr bwMode="auto">
          <a:xfrm>
            <a:off x="4648200" y="2105025"/>
            <a:ext cx="1535113" cy="0"/>
          </a:xfrm>
          <a:prstGeom prst="line">
            <a:avLst/>
          </a:prstGeom>
          <a:noFill/>
          <a:ln w="28575">
            <a:solidFill>
              <a:srgbClr val="E50030"/>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20262" name="Line 38"/>
          <p:cNvSpPr>
            <a:spLocks noChangeShapeType="1"/>
          </p:cNvSpPr>
          <p:nvPr/>
        </p:nvSpPr>
        <p:spPr bwMode="auto">
          <a:xfrm>
            <a:off x="1308100" y="2392363"/>
            <a:ext cx="1206500" cy="0"/>
          </a:xfrm>
          <a:prstGeom prst="line">
            <a:avLst/>
          </a:prstGeom>
          <a:noFill/>
          <a:ln w="28575">
            <a:solidFill>
              <a:srgbClr val="E50030"/>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20263" name="Line 39"/>
          <p:cNvSpPr>
            <a:spLocks noChangeAspect="1" noChangeShapeType="1"/>
          </p:cNvSpPr>
          <p:nvPr/>
        </p:nvSpPr>
        <p:spPr bwMode="auto">
          <a:xfrm>
            <a:off x="2328863" y="3163888"/>
            <a:ext cx="3244850" cy="2693987"/>
          </a:xfrm>
          <a:prstGeom prst="line">
            <a:avLst/>
          </a:prstGeom>
          <a:noFill/>
          <a:ln w="38100">
            <a:solidFill>
              <a:srgbClr val="E50030"/>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20264" name="Line 40"/>
          <p:cNvSpPr>
            <a:spLocks noChangeShapeType="1"/>
          </p:cNvSpPr>
          <p:nvPr/>
        </p:nvSpPr>
        <p:spPr bwMode="auto">
          <a:xfrm>
            <a:off x="4648200" y="5105400"/>
            <a:ext cx="1066800" cy="0"/>
          </a:xfrm>
          <a:prstGeom prst="line">
            <a:avLst/>
          </a:prstGeom>
          <a:noFill/>
          <a:ln w="9525">
            <a:solidFill>
              <a:schemeClr val="tx1"/>
            </a:solidFill>
            <a:prstDash val="dash"/>
            <a:miter lim="800000"/>
            <a:headEnd/>
            <a:tailEnd type="oval" w="lg" len="lg"/>
          </a:ln>
          <a:extLst>
            <a:ext uri="{909E8E84-426E-40DD-AFC4-6F175D3DCCD1}">
              <a14:hiddenFill xmlns:a14="http://schemas.microsoft.com/office/drawing/2010/main">
                <a:noFill/>
              </a14:hiddenFill>
            </a:ext>
          </a:extLst>
        </p:spPr>
        <p:txBody>
          <a:bodyPr wrap="none"/>
          <a:lstStyle/>
          <a:p>
            <a:endParaRPr lang="en-US"/>
          </a:p>
        </p:txBody>
      </p:sp>
      <p:sp>
        <p:nvSpPr>
          <p:cNvPr id="820265" name="Line 41"/>
          <p:cNvSpPr>
            <a:spLocks noChangeShapeType="1"/>
          </p:cNvSpPr>
          <p:nvPr/>
        </p:nvSpPr>
        <p:spPr bwMode="auto">
          <a:xfrm>
            <a:off x="5715000" y="5105400"/>
            <a:ext cx="0" cy="1004888"/>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20266" name="Rectangle 42"/>
          <p:cNvSpPr>
            <a:spLocks noChangeArrowheads="1"/>
          </p:cNvSpPr>
          <p:nvPr/>
        </p:nvSpPr>
        <p:spPr bwMode="auto">
          <a:xfrm>
            <a:off x="5486400" y="6110288"/>
            <a:ext cx="2209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buClr>
                <a:srgbClr val="00468F"/>
              </a:buClr>
              <a:buSzPct val="120000"/>
              <a:buFont typeface="Webdings" panose="05030102010509060703" pitchFamily="18" charset="2"/>
              <a:buNone/>
            </a:pPr>
            <a:r>
              <a:rPr lang="en-US" sz="1800"/>
              <a:t>135</a:t>
            </a:r>
          </a:p>
        </p:txBody>
      </p:sp>
      <p:sp>
        <p:nvSpPr>
          <p:cNvPr id="820267" name="Rectangle 43"/>
          <p:cNvSpPr>
            <a:spLocks noChangeArrowheads="1"/>
          </p:cNvSpPr>
          <p:nvPr/>
        </p:nvSpPr>
        <p:spPr bwMode="auto">
          <a:xfrm>
            <a:off x="5514975" y="5675313"/>
            <a:ext cx="609600"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a:t>D’</a:t>
            </a:r>
          </a:p>
          <a:p>
            <a:pPr eaLnBrk="1" hangingPunct="1">
              <a:lnSpc>
                <a:spcPct val="90000"/>
              </a:lnSpc>
              <a:spcBef>
                <a:spcPct val="20000"/>
              </a:spcBef>
              <a:buClr>
                <a:srgbClr val="00468F"/>
              </a:buClr>
              <a:buSzPct val="120000"/>
              <a:buFont typeface="Webdings" panose="05030102010509060703" pitchFamily="18" charset="2"/>
              <a:buNone/>
            </a:pPr>
            <a:endParaRPr lang="en-US" sz="1800"/>
          </a:p>
        </p:txBody>
      </p:sp>
      <p:sp>
        <p:nvSpPr>
          <p:cNvPr id="23" name="Rectangle 23"/>
          <p:cNvSpPr>
            <a:spLocks noChangeArrowheads="1"/>
          </p:cNvSpPr>
          <p:nvPr/>
        </p:nvSpPr>
        <p:spPr bwMode="auto">
          <a:xfrm>
            <a:off x="3200400" y="2551113"/>
            <a:ext cx="3498850"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u="sng" dirty="0" smtClean="0"/>
              <a:t>Panin</a:t>
            </a:r>
            <a:r>
              <a:rPr lang="en-US" sz="1800" i="1" u="sng" dirty="0" smtClean="0"/>
              <a:t>i </a:t>
            </a:r>
            <a:r>
              <a:rPr lang="en-US" sz="1800" i="1" u="sng" dirty="0" smtClean="0"/>
              <a:t>Demand</a:t>
            </a:r>
            <a:endParaRPr lang="en-US" sz="1800" i="1" u="sng" dirty="0"/>
          </a:p>
          <a:p>
            <a:pPr eaLnBrk="1" hangingPunct="1">
              <a:lnSpc>
                <a:spcPct val="90000"/>
              </a:lnSpc>
              <a:spcBef>
                <a:spcPct val="20000"/>
              </a:spcBef>
              <a:buClr>
                <a:srgbClr val="00468F"/>
              </a:buClr>
              <a:buSzPct val="120000"/>
              <a:buFont typeface="Webdings" panose="05030102010509060703" pitchFamily="18" charset="2"/>
              <a:buNone/>
            </a:pPr>
            <a:endParaRPr lang="en-US" sz="1800" dirty="0"/>
          </a:p>
        </p:txBody>
      </p:sp>
      <p:sp>
        <p:nvSpPr>
          <p:cNvPr id="25" name="Rectangle 124"/>
          <p:cNvSpPr txBox="1">
            <a:spLocks noChangeArrowheads="1"/>
          </p:cNvSpPr>
          <p:nvPr/>
        </p:nvSpPr>
        <p:spPr bwMode="auto">
          <a:xfrm>
            <a:off x="381000" y="228600"/>
            <a:ext cx="8458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600" b="1">
                <a:solidFill>
                  <a:schemeClr val="tx1"/>
                </a:solidFill>
                <a:latin typeface="+mj-lt"/>
                <a:ea typeface="+mj-ea"/>
                <a:cs typeface="+mj-cs"/>
              </a:defRPr>
            </a:lvl1pPr>
            <a:lvl2pPr algn="ctr" rtl="0" eaLnBrk="0" fontAlgn="base" hangingPunct="0">
              <a:spcBef>
                <a:spcPct val="0"/>
              </a:spcBef>
              <a:spcAft>
                <a:spcPct val="0"/>
              </a:spcAft>
              <a:defRPr sz="2600" b="1">
                <a:solidFill>
                  <a:schemeClr val="tx1"/>
                </a:solidFill>
                <a:latin typeface="Times New Roman" pitchFamily="18" charset="0"/>
              </a:defRPr>
            </a:lvl2pPr>
            <a:lvl3pPr algn="ctr" rtl="0" eaLnBrk="0" fontAlgn="base" hangingPunct="0">
              <a:spcBef>
                <a:spcPct val="0"/>
              </a:spcBef>
              <a:spcAft>
                <a:spcPct val="0"/>
              </a:spcAft>
              <a:defRPr sz="2600" b="1">
                <a:solidFill>
                  <a:schemeClr val="tx1"/>
                </a:solidFill>
                <a:latin typeface="Times New Roman" pitchFamily="18" charset="0"/>
              </a:defRPr>
            </a:lvl3pPr>
            <a:lvl4pPr algn="ctr" rtl="0" eaLnBrk="0" fontAlgn="base" hangingPunct="0">
              <a:spcBef>
                <a:spcPct val="0"/>
              </a:spcBef>
              <a:spcAft>
                <a:spcPct val="0"/>
              </a:spcAft>
              <a:defRPr sz="2600" b="1">
                <a:solidFill>
                  <a:schemeClr val="tx1"/>
                </a:solidFill>
                <a:latin typeface="Times New Roman" pitchFamily="18" charset="0"/>
              </a:defRPr>
            </a:lvl4pPr>
            <a:lvl5pPr algn="ctr" rtl="0" eaLnBrk="0" fontAlgn="base" hangingPunct="0">
              <a:spcBef>
                <a:spcPct val="0"/>
              </a:spcBef>
              <a:spcAft>
                <a:spcPct val="0"/>
              </a:spcAft>
              <a:defRPr sz="2600" b="1">
                <a:solidFill>
                  <a:schemeClr val="tx1"/>
                </a:solidFill>
                <a:latin typeface="Times New Roman" pitchFamily="18" charset="0"/>
              </a:defRPr>
            </a:lvl5pPr>
            <a:lvl6pPr marL="457200" algn="ctr" rtl="0" fontAlgn="base">
              <a:spcBef>
                <a:spcPct val="0"/>
              </a:spcBef>
              <a:spcAft>
                <a:spcPct val="0"/>
              </a:spcAft>
              <a:defRPr sz="2600" b="1">
                <a:solidFill>
                  <a:schemeClr val="tx1"/>
                </a:solidFill>
                <a:latin typeface="Times New Roman" pitchFamily="18" charset="0"/>
              </a:defRPr>
            </a:lvl6pPr>
            <a:lvl7pPr marL="914400" algn="ctr" rtl="0" fontAlgn="base">
              <a:spcBef>
                <a:spcPct val="0"/>
              </a:spcBef>
              <a:spcAft>
                <a:spcPct val="0"/>
              </a:spcAft>
              <a:defRPr sz="2600" b="1">
                <a:solidFill>
                  <a:schemeClr val="tx1"/>
                </a:solidFill>
                <a:latin typeface="Times New Roman" pitchFamily="18" charset="0"/>
              </a:defRPr>
            </a:lvl7pPr>
            <a:lvl8pPr marL="1371600" algn="ctr" rtl="0" fontAlgn="base">
              <a:spcBef>
                <a:spcPct val="0"/>
              </a:spcBef>
              <a:spcAft>
                <a:spcPct val="0"/>
              </a:spcAft>
              <a:defRPr sz="2600" b="1">
                <a:solidFill>
                  <a:schemeClr val="tx1"/>
                </a:solidFill>
                <a:latin typeface="Times New Roman" pitchFamily="18" charset="0"/>
              </a:defRPr>
            </a:lvl8pPr>
            <a:lvl9pPr marL="1828800" algn="ctr" rtl="0" fontAlgn="base">
              <a:spcBef>
                <a:spcPct val="0"/>
              </a:spcBef>
              <a:spcAft>
                <a:spcPct val="0"/>
              </a:spcAft>
              <a:defRPr sz="2600" b="1">
                <a:solidFill>
                  <a:schemeClr val="tx1"/>
                </a:solidFill>
                <a:latin typeface="Times New Roman" pitchFamily="18" charset="0"/>
              </a:defRPr>
            </a:lvl9pPr>
          </a:lstStyle>
          <a:p>
            <a:pPr eaLnBrk="1" hangingPunct="1"/>
            <a:r>
              <a:rPr lang="en-US" kern="0" dirty="0" smtClean="0"/>
              <a:t>Law of Demand</a:t>
            </a:r>
            <a:endParaRPr lang="en-US" kern="0" dirty="0" smtClean="0"/>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2026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820261"/>
                                        </p:tgtEl>
                                        <p:attrNameLst>
                                          <p:attrName>style.visibility</p:attrName>
                                        </p:attrNameLst>
                                      </p:cBhvr>
                                      <p:to>
                                        <p:strVal val="visible"/>
                                      </p:to>
                                    </p:set>
                                    <p:animEffect transition="in" filter="wipe(left)">
                                      <p:cBhvr>
                                        <p:cTn id="11" dur="500"/>
                                        <p:tgtEl>
                                          <p:spTgt spid="820261"/>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820262"/>
                                        </p:tgtEl>
                                        <p:attrNameLst>
                                          <p:attrName>style.visibility</p:attrName>
                                        </p:attrNameLst>
                                      </p:cBhvr>
                                      <p:to>
                                        <p:strVal val="visible"/>
                                      </p:to>
                                    </p:set>
                                    <p:animEffect transition="in" filter="wipe(left)">
                                      <p:cBhvr>
                                        <p:cTn id="16" dur="500"/>
                                        <p:tgtEl>
                                          <p:spTgt spid="820262"/>
                                        </p:tgtEl>
                                      </p:cBhvr>
                                    </p:animEffect>
                                  </p:childTnLst>
                                </p:cTn>
                              </p:par>
                            </p:childTnLst>
                          </p:cTn>
                        </p:par>
                        <p:par>
                          <p:cTn id="17" fill="hold" nodeType="afterGroup">
                            <p:stCondLst>
                              <p:cond delay="500"/>
                            </p:stCondLst>
                            <p:childTnLst>
                              <p:par>
                                <p:cTn id="18" presetID="1" presetClass="entr" presetSubtype="0" fill="hold" grpId="0" nodeType="afterEffect">
                                  <p:stCondLst>
                                    <p:cond delay="0"/>
                                  </p:stCondLst>
                                  <p:childTnLst>
                                    <p:set>
                                      <p:cBhvr>
                                        <p:cTn id="19" dur="1" fill="hold">
                                          <p:stCondLst>
                                            <p:cond delay="0"/>
                                          </p:stCondLst>
                                        </p:cTn>
                                        <p:tgtEl>
                                          <p:spTgt spid="820263"/>
                                        </p:tgtEl>
                                        <p:attrNameLst>
                                          <p:attrName>style.visibility</p:attrName>
                                        </p:attrNameLst>
                                      </p:cBhvr>
                                      <p:to>
                                        <p:strVal val="visible"/>
                                      </p:to>
                                    </p:set>
                                  </p:childTnLst>
                                </p:cTn>
                              </p:par>
                            </p:childTnLst>
                          </p:cTn>
                        </p:par>
                        <p:par>
                          <p:cTn id="20" fill="hold" nodeType="afterGroup">
                            <p:stCondLst>
                              <p:cond delay="500"/>
                            </p:stCondLst>
                            <p:childTnLst>
                              <p:par>
                                <p:cTn id="21" presetID="0" presetClass="path" presetSubtype="0" accel="50000" decel="50000" fill="hold" grpId="1" nodeType="afterEffect">
                                  <p:stCondLst>
                                    <p:cond delay="0"/>
                                  </p:stCondLst>
                                  <p:childTnLst>
                                    <p:animMotion origin="layout" path="M -1.94444E-6 9.24855E-7 L 0.11667 9.24855E-7 " pathEditMode="relative" ptsTypes="AA">
                                      <p:cBhvr>
                                        <p:cTn id="22" dur="2000" fill="hold"/>
                                        <p:tgtEl>
                                          <p:spTgt spid="820263"/>
                                        </p:tgtEl>
                                        <p:attrNameLst>
                                          <p:attrName>ppt_x</p:attrName>
                                          <p:attrName>ppt_y</p:attrName>
                                        </p:attrNameLst>
                                      </p:cBhvr>
                                    </p:animMotion>
                                  </p:childTnLst>
                                </p:cTn>
                              </p:par>
                              <p:par>
                                <p:cTn id="23" presetID="1" presetClass="entr" presetSubtype="0" fill="hold" grpId="1" nodeType="withEffect">
                                  <p:stCondLst>
                                    <p:cond delay="0"/>
                                  </p:stCondLst>
                                  <p:childTnLst>
                                    <p:set>
                                      <p:cBhvr>
                                        <p:cTn id="24" dur="1" fill="hold">
                                          <p:stCondLst>
                                            <p:cond delay="0"/>
                                          </p:stCondLst>
                                        </p:cTn>
                                        <p:tgtEl>
                                          <p:spTgt spid="820267"/>
                                        </p:tgtEl>
                                        <p:attrNameLst>
                                          <p:attrName>style.visibility</p:attrName>
                                        </p:attrNameLst>
                                      </p:cBhvr>
                                      <p:to>
                                        <p:strVal val="visible"/>
                                      </p:to>
                                    </p:set>
                                  </p:childTnLst>
                                </p:cTn>
                              </p:par>
                              <p:par>
                                <p:cTn id="25" presetID="0" presetClass="path" presetSubtype="0" accel="50000" decel="50000" fill="hold" grpId="0" nodeType="withEffect">
                                  <p:stCondLst>
                                    <p:cond delay="0"/>
                                  </p:stCondLst>
                                  <p:childTnLst>
                                    <p:animMotion origin="layout" path="M 0 0 L 0.11666 0 " pathEditMode="relative" ptsTypes="AA">
                                      <p:cBhvr>
                                        <p:cTn id="26" dur="2000" fill="hold"/>
                                        <p:tgtEl>
                                          <p:spTgt spid="820267"/>
                                        </p:tgtEl>
                                        <p:attrNameLst>
                                          <p:attrName>ppt_x</p:attrName>
                                          <p:attrName>ppt_y</p:attrName>
                                        </p:attrNameLst>
                                      </p:cBhvr>
                                    </p:animMotion>
                                  </p:childTnLst>
                                </p:cTn>
                              </p:par>
                            </p:childTnLst>
                          </p:cTn>
                        </p:par>
                        <p:par>
                          <p:cTn id="27" fill="hold" nodeType="afterGroup">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820264"/>
                                        </p:tgtEl>
                                        <p:attrNameLst>
                                          <p:attrName>style.visibility</p:attrName>
                                        </p:attrNameLst>
                                      </p:cBhvr>
                                      <p:to>
                                        <p:strVal val="visible"/>
                                      </p:to>
                                    </p:set>
                                    <p:animEffect transition="in" filter="wipe(left)">
                                      <p:cBhvr>
                                        <p:cTn id="30" dur="500"/>
                                        <p:tgtEl>
                                          <p:spTgt spid="820264"/>
                                        </p:tgtEl>
                                      </p:cBhvr>
                                    </p:animEffect>
                                  </p:childTnLst>
                                </p:cTn>
                              </p:par>
                            </p:childTnLst>
                          </p:cTn>
                        </p:par>
                        <p:par>
                          <p:cTn id="31" fill="hold" nodeType="afterGroup">
                            <p:stCondLst>
                              <p:cond delay="3000"/>
                            </p:stCondLst>
                            <p:childTnLst>
                              <p:par>
                                <p:cTn id="32" presetID="22" presetClass="entr" presetSubtype="1" fill="hold" grpId="0" nodeType="afterEffect">
                                  <p:stCondLst>
                                    <p:cond delay="0"/>
                                  </p:stCondLst>
                                  <p:childTnLst>
                                    <p:set>
                                      <p:cBhvr>
                                        <p:cTn id="33" dur="1" fill="hold">
                                          <p:stCondLst>
                                            <p:cond delay="0"/>
                                          </p:stCondLst>
                                        </p:cTn>
                                        <p:tgtEl>
                                          <p:spTgt spid="820265"/>
                                        </p:tgtEl>
                                        <p:attrNameLst>
                                          <p:attrName>style.visibility</p:attrName>
                                        </p:attrNameLst>
                                      </p:cBhvr>
                                      <p:to>
                                        <p:strVal val="visible"/>
                                      </p:to>
                                    </p:set>
                                    <p:animEffect transition="in" filter="wipe(up)">
                                      <p:cBhvr>
                                        <p:cTn id="34" dur="500"/>
                                        <p:tgtEl>
                                          <p:spTgt spid="820265"/>
                                        </p:tgtEl>
                                      </p:cBhvr>
                                    </p:animEffect>
                                  </p:childTnLst>
                                </p:cTn>
                              </p:par>
                            </p:childTnLst>
                          </p:cTn>
                        </p:par>
                        <p:par>
                          <p:cTn id="35" fill="hold" nodeType="afterGroup">
                            <p:stCondLst>
                              <p:cond delay="3500"/>
                            </p:stCondLst>
                            <p:childTnLst>
                              <p:par>
                                <p:cTn id="36" presetID="1" presetClass="entr" presetSubtype="0" fill="hold" grpId="0" nodeType="afterEffect">
                                  <p:stCondLst>
                                    <p:cond delay="0"/>
                                  </p:stCondLst>
                                  <p:childTnLst>
                                    <p:set>
                                      <p:cBhvr>
                                        <p:cTn id="37" dur="1" fill="hold">
                                          <p:stCondLst>
                                            <p:cond delay="0"/>
                                          </p:stCondLst>
                                        </p:cTn>
                                        <p:tgtEl>
                                          <p:spTgt spid="8202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0260" grpId="0"/>
      <p:bldP spid="820261" grpId="0" animBg="1"/>
      <p:bldP spid="820262" grpId="0" animBg="1"/>
      <p:bldP spid="820263" grpId="0" animBg="1"/>
      <p:bldP spid="820263" grpId="1" animBg="1"/>
      <p:bldP spid="820264" grpId="0" animBg="1"/>
      <p:bldP spid="820265" grpId="0" animBg="1"/>
      <p:bldP spid="820266" grpId="0"/>
      <p:bldP spid="820267" grpId="0"/>
      <p:bldP spid="820267"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Line 6"/>
          <p:cNvSpPr>
            <a:spLocks noChangeShapeType="1"/>
          </p:cNvSpPr>
          <p:nvPr/>
        </p:nvSpPr>
        <p:spPr bwMode="auto">
          <a:xfrm>
            <a:off x="2133600" y="6065838"/>
            <a:ext cx="457200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2772" name="Line 7"/>
          <p:cNvSpPr>
            <a:spLocks noChangeShapeType="1"/>
          </p:cNvSpPr>
          <p:nvPr/>
        </p:nvSpPr>
        <p:spPr bwMode="auto">
          <a:xfrm>
            <a:off x="2147888" y="5105400"/>
            <a:ext cx="2500312" cy="0"/>
          </a:xfrm>
          <a:prstGeom prst="line">
            <a:avLst/>
          </a:prstGeom>
          <a:noFill/>
          <a:ln w="9525">
            <a:solidFill>
              <a:schemeClr val="tx1"/>
            </a:solidFill>
            <a:prstDash val="dash"/>
            <a:miter lim="800000"/>
            <a:headEnd/>
            <a:tailEnd type="oval" w="lg" len="lg"/>
          </a:ln>
          <a:extLst>
            <a:ext uri="{909E8E84-426E-40DD-AFC4-6F175D3DCCD1}">
              <a14:hiddenFill xmlns:a14="http://schemas.microsoft.com/office/drawing/2010/main">
                <a:noFill/>
              </a14:hiddenFill>
            </a:ext>
          </a:extLst>
        </p:spPr>
        <p:txBody>
          <a:bodyPr wrap="none"/>
          <a:lstStyle/>
          <a:p>
            <a:endParaRPr lang="en-US"/>
          </a:p>
        </p:txBody>
      </p:sp>
      <p:sp>
        <p:nvSpPr>
          <p:cNvPr id="32773" name="Line 8"/>
          <p:cNvSpPr>
            <a:spLocks noChangeShapeType="1"/>
          </p:cNvSpPr>
          <p:nvPr/>
        </p:nvSpPr>
        <p:spPr bwMode="auto">
          <a:xfrm>
            <a:off x="4648200" y="5105400"/>
            <a:ext cx="0" cy="1004888"/>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2774" name="Rectangle 9"/>
          <p:cNvSpPr>
            <a:spLocks noChangeArrowheads="1"/>
          </p:cNvSpPr>
          <p:nvPr/>
        </p:nvSpPr>
        <p:spPr bwMode="auto">
          <a:xfrm>
            <a:off x="1524000" y="4913313"/>
            <a:ext cx="990600"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buClr>
                <a:srgbClr val="00468F"/>
              </a:buClr>
              <a:buSzPct val="120000"/>
              <a:buFont typeface="Webdings" panose="05030102010509060703" pitchFamily="18" charset="2"/>
              <a:buNone/>
            </a:pPr>
            <a:r>
              <a:rPr lang="en-US" sz="1800"/>
              <a:t>2.30</a:t>
            </a:r>
          </a:p>
        </p:txBody>
      </p:sp>
      <p:sp>
        <p:nvSpPr>
          <p:cNvPr id="32775" name="Rectangle 10"/>
          <p:cNvSpPr>
            <a:spLocks noChangeArrowheads="1"/>
          </p:cNvSpPr>
          <p:nvPr/>
        </p:nvSpPr>
        <p:spPr bwMode="auto">
          <a:xfrm>
            <a:off x="4419600" y="6110288"/>
            <a:ext cx="2209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buClr>
                <a:srgbClr val="00468F"/>
              </a:buClr>
              <a:buSzPct val="120000"/>
              <a:buFont typeface="Webdings" panose="05030102010509060703" pitchFamily="18" charset="2"/>
              <a:buNone/>
            </a:pPr>
            <a:r>
              <a:rPr lang="en-US" sz="1800"/>
              <a:t>90</a:t>
            </a:r>
          </a:p>
        </p:txBody>
      </p:sp>
      <p:sp>
        <p:nvSpPr>
          <p:cNvPr id="32776" name="Rectangle 11"/>
          <p:cNvSpPr>
            <a:spLocks noChangeArrowheads="1"/>
          </p:cNvSpPr>
          <p:nvPr/>
        </p:nvSpPr>
        <p:spPr bwMode="auto">
          <a:xfrm>
            <a:off x="4113213" y="6488113"/>
            <a:ext cx="9842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Quantity</a:t>
            </a:r>
          </a:p>
        </p:txBody>
      </p:sp>
      <p:sp>
        <p:nvSpPr>
          <p:cNvPr id="32777" name="Rectangle 12"/>
          <p:cNvSpPr>
            <a:spLocks noChangeArrowheads="1"/>
          </p:cNvSpPr>
          <p:nvPr/>
        </p:nvSpPr>
        <p:spPr bwMode="auto">
          <a:xfrm>
            <a:off x="1174750" y="4281488"/>
            <a:ext cx="6540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Price</a:t>
            </a:r>
          </a:p>
        </p:txBody>
      </p:sp>
      <p:sp>
        <p:nvSpPr>
          <p:cNvPr id="32778" name="Line 13"/>
          <p:cNvSpPr>
            <a:spLocks noChangeAspect="1" noChangeShapeType="1"/>
          </p:cNvSpPr>
          <p:nvPr/>
        </p:nvSpPr>
        <p:spPr bwMode="auto">
          <a:xfrm>
            <a:off x="2317750" y="3152775"/>
            <a:ext cx="3244850" cy="26939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2779" name="Rectangle 14"/>
          <p:cNvSpPr>
            <a:spLocks noChangeArrowheads="1"/>
          </p:cNvSpPr>
          <p:nvPr/>
        </p:nvSpPr>
        <p:spPr bwMode="auto">
          <a:xfrm>
            <a:off x="5514975" y="5672138"/>
            <a:ext cx="609600"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a:t>D</a:t>
            </a:r>
          </a:p>
          <a:p>
            <a:pPr eaLnBrk="1" hangingPunct="1">
              <a:lnSpc>
                <a:spcPct val="90000"/>
              </a:lnSpc>
              <a:spcBef>
                <a:spcPct val="20000"/>
              </a:spcBef>
              <a:buClr>
                <a:srgbClr val="00468F"/>
              </a:buClr>
              <a:buSzPct val="120000"/>
              <a:buFont typeface="Webdings" panose="05030102010509060703" pitchFamily="18" charset="2"/>
              <a:buNone/>
            </a:pPr>
            <a:endParaRPr lang="en-US" sz="1800"/>
          </a:p>
        </p:txBody>
      </p:sp>
      <p:sp>
        <p:nvSpPr>
          <p:cNvPr id="829456" name="Rectangle 16"/>
          <p:cNvSpPr>
            <a:spLocks noChangeArrowheads="1"/>
          </p:cNvSpPr>
          <p:nvPr/>
        </p:nvSpPr>
        <p:spPr bwMode="auto">
          <a:xfrm>
            <a:off x="1174750" y="1797050"/>
            <a:ext cx="65976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If demand of a good decreases when income increases, the good is an</a:t>
            </a:r>
            <a:r>
              <a:rPr lang="en-US" sz="1800" b="1"/>
              <a:t> inferior good</a:t>
            </a:r>
            <a:r>
              <a:rPr lang="en-US" sz="1800"/>
              <a:t> </a:t>
            </a:r>
          </a:p>
        </p:txBody>
      </p:sp>
      <p:sp>
        <p:nvSpPr>
          <p:cNvPr id="829457" name="Line 17"/>
          <p:cNvSpPr>
            <a:spLocks noChangeShapeType="1"/>
          </p:cNvSpPr>
          <p:nvPr/>
        </p:nvSpPr>
        <p:spPr bwMode="auto">
          <a:xfrm>
            <a:off x="4713288" y="2105025"/>
            <a:ext cx="1535112" cy="0"/>
          </a:xfrm>
          <a:prstGeom prst="line">
            <a:avLst/>
          </a:prstGeom>
          <a:noFill/>
          <a:ln w="28575">
            <a:solidFill>
              <a:srgbClr val="E50030"/>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29458" name="Line 18"/>
          <p:cNvSpPr>
            <a:spLocks noChangeShapeType="1"/>
          </p:cNvSpPr>
          <p:nvPr/>
        </p:nvSpPr>
        <p:spPr bwMode="auto">
          <a:xfrm>
            <a:off x="1260475" y="2392363"/>
            <a:ext cx="1254125" cy="0"/>
          </a:xfrm>
          <a:prstGeom prst="line">
            <a:avLst/>
          </a:prstGeom>
          <a:noFill/>
          <a:ln w="28575">
            <a:solidFill>
              <a:srgbClr val="E50030"/>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29459" name="Line 19"/>
          <p:cNvSpPr>
            <a:spLocks noChangeAspect="1" noChangeShapeType="1"/>
          </p:cNvSpPr>
          <p:nvPr/>
        </p:nvSpPr>
        <p:spPr bwMode="auto">
          <a:xfrm>
            <a:off x="2328863" y="3163888"/>
            <a:ext cx="3244850" cy="2693987"/>
          </a:xfrm>
          <a:prstGeom prst="line">
            <a:avLst/>
          </a:prstGeom>
          <a:noFill/>
          <a:ln w="38100">
            <a:solidFill>
              <a:srgbClr val="E50030"/>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29461" name="Line 21"/>
          <p:cNvSpPr>
            <a:spLocks noChangeShapeType="1"/>
          </p:cNvSpPr>
          <p:nvPr/>
        </p:nvSpPr>
        <p:spPr bwMode="auto">
          <a:xfrm>
            <a:off x="3581400" y="5105400"/>
            <a:ext cx="0" cy="1004888"/>
          </a:xfrm>
          <a:prstGeom prst="line">
            <a:avLst/>
          </a:prstGeom>
          <a:noFill/>
          <a:ln w="9525">
            <a:solidFill>
              <a:schemeClr val="tx1"/>
            </a:solidFill>
            <a:prstDash val="dash"/>
            <a:miter lim="800000"/>
            <a:headEnd type="oval" w="lg" len="lg"/>
            <a:tailEnd/>
          </a:ln>
          <a:extLst>
            <a:ext uri="{909E8E84-426E-40DD-AFC4-6F175D3DCCD1}">
              <a14:hiddenFill xmlns:a14="http://schemas.microsoft.com/office/drawing/2010/main">
                <a:noFill/>
              </a14:hiddenFill>
            </a:ext>
          </a:extLst>
        </p:spPr>
        <p:txBody>
          <a:bodyPr wrap="none"/>
          <a:lstStyle/>
          <a:p>
            <a:endParaRPr lang="en-US"/>
          </a:p>
        </p:txBody>
      </p:sp>
      <p:sp>
        <p:nvSpPr>
          <p:cNvPr id="829462" name="Rectangle 22"/>
          <p:cNvSpPr>
            <a:spLocks noChangeArrowheads="1"/>
          </p:cNvSpPr>
          <p:nvPr/>
        </p:nvSpPr>
        <p:spPr bwMode="auto">
          <a:xfrm>
            <a:off x="3381375" y="6110288"/>
            <a:ext cx="2209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buClr>
                <a:srgbClr val="00468F"/>
              </a:buClr>
              <a:buSzPct val="120000"/>
              <a:buFont typeface="Webdings" panose="05030102010509060703" pitchFamily="18" charset="2"/>
              <a:buNone/>
            </a:pPr>
            <a:r>
              <a:rPr lang="en-US" sz="1800"/>
              <a:t>65</a:t>
            </a:r>
          </a:p>
        </p:txBody>
      </p:sp>
      <p:sp>
        <p:nvSpPr>
          <p:cNvPr id="829463" name="Rectangle 23"/>
          <p:cNvSpPr>
            <a:spLocks noChangeArrowheads="1"/>
          </p:cNvSpPr>
          <p:nvPr/>
        </p:nvSpPr>
        <p:spPr bwMode="auto">
          <a:xfrm>
            <a:off x="5638800" y="5675313"/>
            <a:ext cx="609600"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a:t>D</a:t>
            </a:r>
          </a:p>
          <a:p>
            <a:pPr eaLnBrk="1" hangingPunct="1">
              <a:lnSpc>
                <a:spcPct val="90000"/>
              </a:lnSpc>
              <a:spcBef>
                <a:spcPct val="20000"/>
              </a:spcBef>
              <a:buClr>
                <a:srgbClr val="00468F"/>
              </a:buClr>
              <a:buSzPct val="120000"/>
              <a:buFont typeface="Webdings" panose="05030102010509060703" pitchFamily="18" charset="2"/>
              <a:buNone/>
            </a:pPr>
            <a:endParaRPr lang="en-US" sz="1800"/>
          </a:p>
        </p:txBody>
      </p:sp>
      <p:sp>
        <p:nvSpPr>
          <p:cNvPr id="32788" name="Rectangle 24"/>
          <p:cNvSpPr>
            <a:spLocks noChangeArrowheads="1"/>
          </p:cNvSpPr>
          <p:nvPr/>
        </p:nvSpPr>
        <p:spPr bwMode="auto">
          <a:xfrm>
            <a:off x="457200" y="2776538"/>
            <a:ext cx="1676400" cy="13382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32789" name="Line 5"/>
          <p:cNvSpPr>
            <a:spLocks noChangeShapeType="1"/>
          </p:cNvSpPr>
          <p:nvPr/>
        </p:nvSpPr>
        <p:spPr bwMode="auto">
          <a:xfrm>
            <a:off x="2133600" y="2776538"/>
            <a:ext cx="0" cy="32766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23" name="Rectangle 10"/>
          <p:cNvSpPr>
            <a:spLocks noChangeArrowheads="1"/>
          </p:cNvSpPr>
          <p:nvPr/>
        </p:nvSpPr>
        <p:spPr bwMode="auto">
          <a:xfrm>
            <a:off x="685800" y="1066799"/>
            <a:ext cx="8077200" cy="539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indent="0" eaLnBrk="1" hangingPunct="1">
              <a:lnSpc>
                <a:spcPct val="90000"/>
              </a:lnSpc>
              <a:spcBef>
                <a:spcPct val="20000"/>
              </a:spcBef>
              <a:buClr>
                <a:srgbClr val="00468F"/>
              </a:buClr>
              <a:buSzPct val="120000"/>
              <a:buFont typeface="Webdings" panose="05030102010509060703" pitchFamily="18" charset="2"/>
              <a:buNone/>
            </a:pPr>
            <a:r>
              <a:rPr lang="en-US" sz="1800" dirty="0"/>
              <a:t>A </a:t>
            </a:r>
            <a:r>
              <a:rPr lang="en-US" sz="1800" b="1" dirty="0"/>
              <a:t>shift</a:t>
            </a:r>
            <a:r>
              <a:rPr lang="en-US" sz="1800" dirty="0"/>
              <a:t> of a demand curve is a change in the location of the demand </a:t>
            </a:r>
            <a:r>
              <a:rPr lang="en-US" sz="1800" dirty="0" smtClean="0"/>
              <a:t>curve that is caused by a change in a factor, </a:t>
            </a:r>
            <a:r>
              <a:rPr lang="en-US" sz="1800" i="1" dirty="0" smtClean="0">
                <a:solidFill>
                  <a:srgbClr val="0066FF"/>
                </a:solidFill>
              </a:rPr>
              <a:t>ceteris paribus</a:t>
            </a:r>
            <a:r>
              <a:rPr lang="en-US" sz="1800" dirty="0" smtClean="0"/>
              <a:t>.</a:t>
            </a:r>
            <a:endParaRPr lang="en-US" sz="2800" b="1" dirty="0"/>
          </a:p>
        </p:txBody>
      </p:sp>
      <p:sp>
        <p:nvSpPr>
          <p:cNvPr id="24" name="Rectangle 23"/>
          <p:cNvSpPr>
            <a:spLocks noChangeArrowheads="1"/>
          </p:cNvSpPr>
          <p:nvPr/>
        </p:nvSpPr>
        <p:spPr bwMode="auto">
          <a:xfrm>
            <a:off x="3200400" y="2551113"/>
            <a:ext cx="3498850"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u="sng" dirty="0" smtClean="0"/>
              <a:t>Panin</a:t>
            </a:r>
            <a:r>
              <a:rPr lang="en-US" sz="1800" i="1" u="sng" dirty="0" smtClean="0"/>
              <a:t>i </a:t>
            </a:r>
            <a:r>
              <a:rPr lang="en-US" sz="1800" i="1" u="sng" dirty="0" smtClean="0"/>
              <a:t>Demand</a:t>
            </a:r>
            <a:endParaRPr lang="en-US" sz="1800" i="1" u="sng" dirty="0"/>
          </a:p>
          <a:p>
            <a:pPr eaLnBrk="1" hangingPunct="1">
              <a:lnSpc>
                <a:spcPct val="90000"/>
              </a:lnSpc>
              <a:spcBef>
                <a:spcPct val="20000"/>
              </a:spcBef>
              <a:buClr>
                <a:srgbClr val="00468F"/>
              </a:buClr>
              <a:buSzPct val="120000"/>
              <a:buFont typeface="Webdings" panose="05030102010509060703" pitchFamily="18" charset="2"/>
              <a:buNone/>
            </a:pPr>
            <a:endParaRPr lang="en-US" sz="1800" dirty="0"/>
          </a:p>
        </p:txBody>
      </p:sp>
      <p:sp>
        <p:nvSpPr>
          <p:cNvPr id="26" name="Rectangle 124"/>
          <p:cNvSpPr txBox="1">
            <a:spLocks noChangeArrowheads="1"/>
          </p:cNvSpPr>
          <p:nvPr/>
        </p:nvSpPr>
        <p:spPr bwMode="auto">
          <a:xfrm>
            <a:off x="381000" y="228600"/>
            <a:ext cx="8458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600" b="1">
                <a:solidFill>
                  <a:schemeClr val="tx1"/>
                </a:solidFill>
                <a:latin typeface="+mj-lt"/>
                <a:ea typeface="+mj-ea"/>
                <a:cs typeface="+mj-cs"/>
              </a:defRPr>
            </a:lvl1pPr>
            <a:lvl2pPr algn="ctr" rtl="0" eaLnBrk="0" fontAlgn="base" hangingPunct="0">
              <a:spcBef>
                <a:spcPct val="0"/>
              </a:spcBef>
              <a:spcAft>
                <a:spcPct val="0"/>
              </a:spcAft>
              <a:defRPr sz="2600" b="1">
                <a:solidFill>
                  <a:schemeClr val="tx1"/>
                </a:solidFill>
                <a:latin typeface="Times New Roman" pitchFamily="18" charset="0"/>
              </a:defRPr>
            </a:lvl2pPr>
            <a:lvl3pPr algn="ctr" rtl="0" eaLnBrk="0" fontAlgn="base" hangingPunct="0">
              <a:spcBef>
                <a:spcPct val="0"/>
              </a:spcBef>
              <a:spcAft>
                <a:spcPct val="0"/>
              </a:spcAft>
              <a:defRPr sz="2600" b="1">
                <a:solidFill>
                  <a:schemeClr val="tx1"/>
                </a:solidFill>
                <a:latin typeface="Times New Roman" pitchFamily="18" charset="0"/>
              </a:defRPr>
            </a:lvl3pPr>
            <a:lvl4pPr algn="ctr" rtl="0" eaLnBrk="0" fontAlgn="base" hangingPunct="0">
              <a:spcBef>
                <a:spcPct val="0"/>
              </a:spcBef>
              <a:spcAft>
                <a:spcPct val="0"/>
              </a:spcAft>
              <a:defRPr sz="2600" b="1">
                <a:solidFill>
                  <a:schemeClr val="tx1"/>
                </a:solidFill>
                <a:latin typeface="Times New Roman" pitchFamily="18" charset="0"/>
              </a:defRPr>
            </a:lvl4pPr>
            <a:lvl5pPr algn="ctr" rtl="0" eaLnBrk="0" fontAlgn="base" hangingPunct="0">
              <a:spcBef>
                <a:spcPct val="0"/>
              </a:spcBef>
              <a:spcAft>
                <a:spcPct val="0"/>
              </a:spcAft>
              <a:defRPr sz="2600" b="1">
                <a:solidFill>
                  <a:schemeClr val="tx1"/>
                </a:solidFill>
                <a:latin typeface="Times New Roman" pitchFamily="18" charset="0"/>
              </a:defRPr>
            </a:lvl5pPr>
            <a:lvl6pPr marL="457200" algn="ctr" rtl="0" fontAlgn="base">
              <a:spcBef>
                <a:spcPct val="0"/>
              </a:spcBef>
              <a:spcAft>
                <a:spcPct val="0"/>
              </a:spcAft>
              <a:defRPr sz="2600" b="1">
                <a:solidFill>
                  <a:schemeClr val="tx1"/>
                </a:solidFill>
                <a:latin typeface="Times New Roman" pitchFamily="18" charset="0"/>
              </a:defRPr>
            </a:lvl6pPr>
            <a:lvl7pPr marL="914400" algn="ctr" rtl="0" fontAlgn="base">
              <a:spcBef>
                <a:spcPct val="0"/>
              </a:spcBef>
              <a:spcAft>
                <a:spcPct val="0"/>
              </a:spcAft>
              <a:defRPr sz="2600" b="1">
                <a:solidFill>
                  <a:schemeClr val="tx1"/>
                </a:solidFill>
                <a:latin typeface="Times New Roman" pitchFamily="18" charset="0"/>
              </a:defRPr>
            </a:lvl7pPr>
            <a:lvl8pPr marL="1371600" algn="ctr" rtl="0" fontAlgn="base">
              <a:spcBef>
                <a:spcPct val="0"/>
              </a:spcBef>
              <a:spcAft>
                <a:spcPct val="0"/>
              </a:spcAft>
              <a:defRPr sz="2600" b="1">
                <a:solidFill>
                  <a:schemeClr val="tx1"/>
                </a:solidFill>
                <a:latin typeface="Times New Roman" pitchFamily="18" charset="0"/>
              </a:defRPr>
            </a:lvl8pPr>
            <a:lvl9pPr marL="1828800" algn="ctr" rtl="0" fontAlgn="base">
              <a:spcBef>
                <a:spcPct val="0"/>
              </a:spcBef>
              <a:spcAft>
                <a:spcPct val="0"/>
              </a:spcAft>
              <a:defRPr sz="2600" b="1">
                <a:solidFill>
                  <a:schemeClr val="tx1"/>
                </a:solidFill>
                <a:latin typeface="Times New Roman" pitchFamily="18" charset="0"/>
              </a:defRPr>
            </a:lvl9pPr>
          </a:lstStyle>
          <a:p>
            <a:pPr eaLnBrk="1" hangingPunct="1"/>
            <a:r>
              <a:rPr lang="en-US" kern="0" dirty="0" smtClean="0"/>
              <a:t>Law of Demand</a:t>
            </a:r>
            <a:endParaRPr lang="en-US" kern="0" dirty="0" smtClean="0"/>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2945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829457"/>
                                        </p:tgtEl>
                                        <p:attrNameLst>
                                          <p:attrName>style.visibility</p:attrName>
                                        </p:attrNameLst>
                                      </p:cBhvr>
                                      <p:to>
                                        <p:strVal val="visible"/>
                                      </p:to>
                                    </p:set>
                                    <p:animEffect transition="in" filter="wipe(left)">
                                      <p:cBhvr>
                                        <p:cTn id="11" dur="500"/>
                                        <p:tgtEl>
                                          <p:spTgt spid="829457"/>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829458"/>
                                        </p:tgtEl>
                                        <p:attrNameLst>
                                          <p:attrName>style.visibility</p:attrName>
                                        </p:attrNameLst>
                                      </p:cBhvr>
                                      <p:to>
                                        <p:strVal val="visible"/>
                                      </p:to>
                                    </p:set>
                                    <p:animEffect transition="in" filter="wipe(left)">
                                      <p:cBhvr>
                                        <p:cTn id="16" dur="500"/>
                                        <p:tgtEl>
                                          <p:spTgt spid="829458"/>
                                        </p:tgtEl>
                                      </p:cBhvr>
                                    </p:animEffect>
                                  </p:childTnLst>
                                </p:cTn>
                              </p:par>
                            </p:childTnLst>
                          </p:cTn>
                        </p:par>
                        <p:par>
                          <p:cTn id="17" fill="hold" nodeType="afterGroup">
                            <p:stCondLst>
                              <p:cond delay="500"/>
                            </p:stCondLst>
                            <p:childTnLst>
                              <p:par>
                                <p:cTn id="18" presetID="1" presetClass="entr" presetSubtype="0" fill="hold" grpId="0" nodeType="afterEffect">
                                  <p:stCondLst>
                                    <p:cond delay="0"/>
                                  </p:stCondLst>
                                  <p:childTnLst>
                                    <p:set>
                                      <p:cBhvr>
                                        <p:cTn id="19" dur="1" fill="hold">
                                          <p:stCondLst>
                                            <p:cond delay="0"/>
                                          </p:stCondLst>
                                        </p:cTn>
                                        <p:tgtEl>
                                          <p:spTgt spid="829459"/>
                                        </p:tgtEl>
                                        <p:attrNameLst>
                                          <p:attrName>style.visibility</p:attrName>
                                        </p:attrNameLst>
                                      </p:cBhvr>
                                      <p:to>
                                        <p:strVal val="visible"/>
                                      </p:to>
                                    </p:set>
                                  </p:childTnLst>
                                </p:cTn>
                              </p:par>
                            </p:childTnLst>
                          </p:cTn>
                        </p:par>
                        <p:par>
                          <p:cTn id="20" fill="hold" nodeType="afterGroup">
                            <p:stCondLst>
                              <p:cond delay="500"/>
                            </p:stCondLst>
                            <p:childTnLst>
                              <p:par>
                                <p:cTn id="21" presetID="0" presetClass="path" presetSubtype="0" accel="50000" decel="50000" fill="hold" grpId="1" nodeType="afterEffect">
                                  <p:stCondLst>
                                    <p:cond delay="0"/>
                                  </p:stCondLst>
                                  <p:childTnLst>
                                    <p:animMotion origin="layout" path="M -0.11545 1.11111E-6 L 0.00121 1.11111E-6 " pathEditMode="relative" rAng="0" ptsTypes="AA">
                                      <p:cBhvr>
                                        <p:cTn id="22" dur="2000" spd="-100000" fill="hold"/>
                                        <p:tgtEl>
                                          <p:spTgt spid="829459"/>
                                        </p:tgtEl>
                                        <p:attrNameLst>
                                          <p:attrName>ppt_x</p:attrName>
                                          <p:attrName>ppt_y</p:attrName>
                                        </p:attrNameLst>
                                      </p:cBhvr>
                                      <p:rCtr x="5833" y="0"/>
                                    </p:animMotion>
                                  </p:childTnLst>
                                </p:cTn>
                              </p:par>
                              <p:par>
                                <p:cTn id="23" presetID="1" presetClass="entr" presetSubtype="0" fill="hold" grpId="1" nodeType="withEffect">
                                  <p:stCondLst>
                                    <p:cond delay="0"/>
                                  </p:stCondLst>
                                  <p:childTnLst>
                                    <p:set>
                                      <p:cBhvr>
                                        <p:cTn id="24" dur="1" fill="hold">
                                          <p:stCondLst>
                                            <p:cond delay="0"/>
                                          </p:stCondLst>
                                        </p:cTn>
                                        <p:tgtEl>
                                          <p:spTgt spid="829463"/>
                                        </p:tgtEl>
                                        <p:attrNameLst>
                                          <p:attrName>style.visibility</p:attrName>
                                        </p:attrNameLst>
                                      </p:cBhvr>
                                      <p:to>
                                        <p:strVal val="visible"/>
                                      </p:to>
                                    </p:set>
                                  </p:childTnLst>
                                </p:cTn>
                              </p:par>
                              <p:par>
                                <p:cTn id="25" presetID="0" presetClass="path" presetSubtype="0" accel="50000" decel="50000" fill="hold" grpId="0" nodeType="withEffect">
                                  <p:stCondLst>
                                    <p:cond delay="0"/>
                                  </p:stCondLst>
                                  <p:childTnLst>
                                    <p:animMotion origin="layout" path="M -0.12813 3.7037E-6 L -0.01146 3.7037E-6 " pathEditMode="relative" rAng="0" ptsTypes="AA">
                                      <p:cBhvr>
                                        <p:cTn id="26" dur="2000" spd="-100000" fill="hold"/>
                                        <p:tgtEl>
                                          <p:spTgt spid="829463"/>
                                        </p:tgtEl>
                                        <p:attrNameLst>
                                          <p:attrName>ppt_x</p:attrName>
                                          <p:attrName>ppt_y</p:attrName>
                                        </p:attrNameLst>
                                      </p:cBhvr>
                                      <p:rCtr x="5833" y="0"/>
                                    </p:animMotion>
                                  </p:childTnLst>
                                </p:cTn>
                              </p:par>
                            </p:childTnLst>
                          </p:cTn>
                        </p:par>
                        <p:par>
                          <p:cTn id="27" fill="hold" nodeType="afterGroup">
                            <p:stCondLst>
                              <p:cond delay="2500"/>
                            </p:stCondLst>
                            <p:childTnLst>
                              <p:par>
                                <p:cTn id="28" presetID="22" presetClass="entr" presetSubtype="1" fill="hold" grpId="0" nodeType="afterEffect">
                                  <p:stCondLst>
                                    <p:cond delay="0"/>
                                  </p:stCondLst>
                                  <p:childTnLst>
                                    <p:set>
                                      <p:cBhvr>
                                        <p:cTn id="29" dur="1" fill="hold">
                                          <p:stCondLst>
                                            <p:cond delay="0"/>
                                          </p:stCondLst>
                                        </p:cTn>
                                        <p:tgtEl>
                                          <p:spTgt spid="829461"/>
                                        </p:tgtEl>
                                        <p:attrNameLst>
                                          <p:attrName>style.visibility</p:attrName>
                                        </p:attrNameLst>
                                      </p:cBhvr>
                                      <p:to>
                                        <p:strVal val="visible"/>
                                      </p:to>
                                    </p:set>
                                    <p:animEffect transition="in" filter="wipe(up)">
                                      <p:cBhvr>
                                        <p:cTn id="30" dur="500"/>
                                        <p:tgtEl>
                                          <p:spTgt spid="829461"/>
                                        </p:tgtEl>
                                      </p:cBhvr>
                                    </p:animEffect>
                                  </p:childTnLst>
                                </p:cTn>
                              </p:par>
                            </p:childTnLst>
                          </p:cTn>
                        </p:par>
                        <p:par>
                          <p:cTn id="31" fill="hold" nodeType="afterGroup">
                            <p:stCondLst>
                              <p:cond delay="3000"/>
                            </p:stCondLst>
                            <p:childTnLst>
                              <p:par>
                                <p:cTn id="32" presetID="1" presetClass="entr" presetSubtype="0" fill="hold" grpId="0" nodeType="afterEffect">
                                  <p:stCondLst>
                                    <p:cond delay="0"/>
                                  </p:stCondLst>
                                  <p:childTnLst>
                                    <p:set>
                                      <p:cBhvr>
                                        <p:cTn id="33" dur="1" fill="hold">
                                          <p:stCondLst>
                                            <p:cond delay="0"/>
                                          </p:stCondLst>
                                        </p:cTn>
                                        <p:tgtEl>
                                          <p:spTgt spid="8294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9456" grpId="0"/>
      <p:bldP spid="829457" grpId="0" animBg="1"/>
      <p:bldP spid="829458" grpId="0" animBg="1"/>
      <p:bldP spid="829459" grpId="0" animBg="1"/>
      <p:bldP spid="829459" grpId="1" animBg="1"/>
      <p:bldP spid="829461" grpId="0" animBg="1"/>
      <p:bldP spid="829462" grpId="0"/>
      <p:bldP spid="829463" grpId="0"/>
      <p:bldP spid="829463"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Line 5"/>
          <p:cNvSpPr>
            <a:spLocks noChangeShapeType="1"/>
          </p:cNvSpPr>
          <p:nvPr/>
        </p:nvSpPr>
        <p:spPr bwMode="auto">
          <a:xfrm>
            <a:off x="2133600" y="2776538"/>
            <a:ext cx="0" cy="32766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3796" name="Line 6"/>
          <p:cNvSpPr>
            <a:spLocks noChangeShapeType="1"/>
          </p:cNvSpPr>
          <p:nvPr/>
        </p:nvSpPr>
        <p:spPr bwMode="auto">
          <a:xfrm>
            <a:off x="2133600" y="6065838"/>
            <a:ext cx="457200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3797" name="Line 7"/>
          <p:cNvSpPr>
            <a:spLocks noChangeShapeType="1"/>
          </p:cNvSpPr>
          <p:nvPr/>
        </p:nvSpPr>
        <p:spPr bwMode="auto">
          <a:xfrm>
            <a:off x="2147888" y="5105400"/>
            <a:ext cx="2500312" cy="0"/>
          </a:xfrm>
          <a:prstGeom prst="line">
            <a:avLst/>
          </a:prstGeom>
          <a:noFill/>
          <a:ln w="9525">
            <a:solidFill>
              <a:schemeClr val="tx1"/>
            </a:solidFill>
            <a:prstDash val="dash"/>
            <a:miter lim="800000"/>
            <a:headEnd/>
            <a:tailEnd type="oval" w="lg" len="lg"/>
          </a:ln>
          <a:extLst>
            <a:ext uri="{909E8E84-426E-40DD-AFC4-6F175D3DCCD1}">
              <a14:hiddenFill xmlns:a14="http://schemas.microsoft.com/office/drawing/2010/main">
                <a:noFill/>
              </a14:hiddenFill>
            </a:ext>
          </a:extLst>
        </p:spPr>
        <p:txBody>
          <a:bodyPr wrap="none"/>
          <a:lstStyle/>
          <a:p>
            <a:endParaRPr lang="en-US"/>
          </a:p>
        </p:txBody>
      </p:sp>
      <p:sp>
        <p:nvSpPr>
          <p:cNvPr id="33798" name="Line 8"/>
          <p:cNvSpPr>
            <a:spLocks noChangeShapeType="1"/>
          </p:cNvSpPr>
          <p:nvPr/>
        </p:nvSpPr>
        <p:spPr bwMode="auto">
          <a:xfrm>
            <a:off x="4648200" y="5105400"/>
            <a:ext cx="0" cy="1004888"/>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3799" name="Rectangle 9"/>
          <p:cNvSpPr>
            <a:spLocks noChangeArrowheads="1"/>
          </p:cNvSpPr>
          <p:nvPr/>
        </p:nvSpPr>
        <p:spPr bwMode="auto">
          <a:xfrm>
            <a:off x="1524000" y="4913313"/>
            <a:ext cx="990600"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buClr>
                <a:srgbClr val="00468F"/>
              </a:buClr>
              <a:buSzPct val="120000"/>
              <a:buFont typeface="Webdings" panose="05030102010509060703" pitchFamily="18" charset="2"/>
              <a:buNone/>
            </a:pPr>
            <a:r>
              <a:rPr lang="en-US" sz="1800"/>
              <a:t>2.30</a:t>
            </a:r>
          </a:p>
        </p:txBody>
      </p:sp>
      <p:sp>
        <p:nvSpPr>
          <p:cNvPr id="33800" name="Rectangle 10"/>
          <p:cNvSpPr>
            <a:spLocks noChangeArrowheads="1"/>
          </p:cNvSpPr>
          <p:nvPr/>
        </p:nvSpPr>
        <p:spPr bwMode="auto">
          <a:xfrm>
            <a:off x="4419600" y="6110288"/>
            <a:ext cx="2209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buClr>
                <a:srgbClr val="00468F"/>
              </a:buClr>
              <a:buSzPct val="120000"/>
              <a:buFont typeface="Webdings" panose="05030102010509060703" pitchFamily="18" charset="2"/>
              <a:buNone/>
            </a:pPr>
            <a:r>
              <a:rPr lang="en-US" sz="1800"/>
              <a:t>90</a:t>
            </a:r>
          </a:p>
        </p:txBody>
      </p:sp>
      <p:sp>
        <p:nvSpPr>
          <p:cNvPr id="33801" name="Rectangle 11"/>
          <p:cNvSpPr>
            <a:spLocks noChangeArrowheads="1"/>
          </p:cNvSpPr>
          <p:nvPr/>
        </p:nvSpPr>
        <p:spPr bwMode="auto">
          <a:xfrm>
            <a:off x="4113213" y="6488113"/>
            <a:ext cx="9842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Quantity</a:t>
            </a:r>
          </a:p>
        </p:txBody>
      </p:sp>
      <p:sp>
        <p:nvSpPr>
          <p:cNvPr id="33802" name="Rectangle 12"/>
          <p:cNvSpPr>
            <a:spLocks noChangeArrowheads="1"/>
          </p:cNvSpPr>
          <p:nvPr/>
        </p:nvSpPr>
        <p:spPr bwMode="auto">
          <a:xfrm>
            <a:off x="1174750" y="4281488"/>
            <a:ext cx="6540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Price</a:t>
            </a:r>
          </a:p>
        </p:txBody>
      </p:sp>
      <p:sp>
        <p:nvSpPr>
          <p:cNvPr id="33803" name="Line 13"/>
          <p:cNvSpPr>
            <a:spLocks noChangeAspect="1" noChangeShapeType="1"/>
          </p:cNvSpPr>
          <p:nvPr/>
        </p:nvSpPr>
        <p:spPr bwMode="auto">
          <a:xfrm>
            <a:off x="2317750" y="3152775"/>
            <a:ext cx="3244850" cy="26939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3804" name="Rectangle 14"/>
          <p:cNvSpPr>
            <a:spLocks noChangeArrowheads="1"/>
          </p:cNvSpPr>
          <p:nvPr/>
        </p:nvSpPr>
        <p:spPr bwMode="auto">
          <a:xfrm>
            <a:off x="5514975" y="5672138"/>
            <a:ext cx="609600"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a:t>D</a:t>
            </a:r>
          </a:p>
          <a:p>
            <a:pPr eaLnBrk="1" hangingPunct="1">
              <a:lnSpc>
                <a:spcPct val="90000"/>
              </a:lnSpc>
              <a:spcBef>
                <a:spcPct val="20000"/>
              </a:spcBef>
              <a:buClr>
                <a:srgbClr val="00468F"/>
              </a:buClr>
              <a:buSzPct val="120000"/>
              <a:buFont typeface="Webdings" panose="05030102010509060703" pitchFamily="18" charset="2"/>
              <a:buNone/>
            </a:pPr>
            <a:endParaRPr lang="en-US" sz="1800"/>
          </a:p>
        </p:txBody>
      </p:sp>
      <p:sp>
        <p:nvSpPr>
          <p:cNvPr id="831507" name="Line 19"/>
          <p:cNvSpPr>
            <a:spLocks noChangeAspect="1" noChangeShapeType="1"/>
          </p:cNvSpPr>
          <p:nvPr/>
        </p:nvSpPr>
        <p:spPr bwMode="auto">
          <a:xfrm>
            <a:off x="2328863" y="3163888"/>
            <a:ext cx="3244850" cy="2693987"/>
          </a:xfrm>
          <a:prstGeom prst="line">
            <a:avLst/>
          </a:prstGeom>
          <a:noFill/>
          <a:ln w="38100">
            <a:solidFill>
              <a:srgbClr val="E50030"/>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31508" name="Line 20"/>
          <p:cNvSpPr>
            <a:spLocks noChangeShapeType="1"/>
          </p:cNvSpPr>
          <p:nvPr/>
        </p:nvSpPr>
        <p:spPr bwMode="auto">
          <a:xfrm>
            <a:off x="4648200" y="5105400"/>
            <a:ext cx="1066800" cy="0"/>
          </a:xfrm>
          <a:prstGeom prst="line">
            <a:avLst/>
          </a:prstGeom>
          <a:noFill/>
          <a:ln w="9525">
            <a:solidFill>
              <a:schemeClr val="tx1"/>
            </a:solidFill>
            <a:prstDash val="dash"/>
            <a:miter lim="800000"/>
            <a:headEnd/>
            <a:tailEnd type="oval" w="lg" len="lg"/>
          </a:ln>
          <a:extLst>
            <a:ext uri="{909E8E84-426E-40DD-AFC4-6F175D3DCCD1}">
              <a14:hiddenFill xmlns:a14="http://schemas.microsoft.com/office/drawing/2010/main">
                <a:noFill/>
              </a14:hiddenFill>
            </a:ext>
          </a:extLst>
        </p:spPr>
        <p:txBody>
          <a:bodyPr wrap="none"/>
          <a:lstStyle/>
          <a:p>
            <a:endParaRPr lang="en-US"/>
          </a:p>
        </p:txBody>
      </p:sp>
      <p:sp>
        <p:nvSpPr>
          <p:cNvPr id="831509" name="Line 21"/>
          <p:cNvSpPr>
            <a:spLocks noChangeShapeType="1"/>
          </p:cNvSpPr>
          <p:nvPr/>
        </p:nvSpPr>
        <p:spPr bwMode="auto">
          <a:xfrm>
            <a:off x="5715000" y="5105400"/>
            <a:ext cx="0" cy="1004888"/>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31510" name="Rectangle 22"/>
          <p:cNvSpPr>
            <a:spLocks noChangeArrowheads="1"/>
          </p:cNvSpPr>
          <p:nvPr/>
        </p:nvSpPr>
        <p:spPr bwMode="auto">
          <a:xfrm>
            <a:off x="5486400" y="6110288"/>
            <a:ext cx="2209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buClr>
                <a:srgbClr val="00468F"/>
              </a:buClr>
              <a:buSzPct val="120000"/>
              <a:buFont typeface="Webdings" panose="05030102010509060703" pitchFamily="18" charset="2"/>
              <a:buNone/>
            </a:pPr>
            <a:r>
              <a:rPr lang="en-US" sz="1800"/>
              <a:t>145</a:t>
            </a:r>
          </a:p>
        </p:txBody>
      </p:sp>
      <p:sp>
        <p:nvSpPr>
          <p:cNvPr id="831511" name="Rectangle 23"/>
          <p:cNvSpPr>
            <a:spLocks noChangeArrowheads="1"/>
          </p:cNvSpPr>
          <p:nvPr/>
        </p:nvSpPr>
        <p:spPr bwMode="auto">
          <a:xfrm>
            <a:off x="5514975" y="5675313"/>
            <a:ext cx="609600"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a:t>D’</a:t>
            </a:r>
          </a:p>
          <a:p>
            <a:pPr eaLnBrk="1" hangingPunct="1">
              <a:lnSpc>
                <a:spcPct val="90000"/>
              </a:lnSpc>
              <a:spcBef>
                <a:spcPct val="20000"/>
              </a:spcBef>
              <a:buClr>
                <a:srgbClr val="00468F"/>
              </a:buClr>
              <a:buSzPct val="120000"/>
              <a:buFont typeface="Webdings" panose="05030102010509060703" pitchFamily="18" charset="2"/>
              <a:buNone/>
            </a:pPr>
            <a:endParaRPr lang="en-US" sz="1800"/>
          </a:p>
        </p:txBody>
      </p:sp>
      <p:sp>
        <p:nvSpPr>
          <p:cNvPr id="831512" name="Rectangle 24"/>
          <p:cNvSpPr>
            <a:spLocks noChangeArrowheads="1"/>
          </p:cNvSpPr>
          <p:nvPr/>
        </p:nvSpPr>
        <p:spPr bwMode="auto">
          <a:xfrm>
            <a:off x="1174750" y="1794559"/>
            <a:ext cx="75882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dirty="0"/>
              <a:t>If the price of </a:t>
            </a:r>
            <a:r>
              <a:rPr lang="en-US" sz="1800" dirty="0" smtClean="0"/>
              <a:t>a side salad falls </a:t>
            </a:r>
            <a:r>
              <a:rPr lang="en-US" sz="1800" dirty="0"/>
              <a:t>(</a:t>
            </a:r>
            <a:r>
              <a:rPr lang="en-US" sz="1800" i="1" dirty="0"/>
              <a:t>Q</a:t>
            </a:r>
            <a:r>
              <a:rPr lang="en-US" sz="1800" i="1" baseline="-25000" dirty="0"/>
              <a:t>D</a:t>
            </a:r>
            <a:r>
              <a:rPr lang="en-US" sz="1800" dirty="0"/>
              <a:t> for </a:t>
            </a:r>
            <a:r>
              <a:rPr lang="en-US" sz="1800" dirty="0" smtClean="0"/>
              <a:t>salad would </a:t>
            </a:r>
            <a:r>
              <a:rPr lang="en-US" sz="1800" dirty="0"/>
              <a:t>increase), demand</a:t>
            </a:r>
            <a:br>
              <a:rPr lang="en-US" sz="1800" dirty="0"/>
            </a:br>
            <a:r>
              <a:rPr lang="en-US" sz="1800" dirty="0"/>
              <a:t>for </a:t>
            </a:r>
            <a:r>
              <a:rPr lang="en-US" sz="1800" dirty="0" smtClean="0"/>
              <a:t>paninis </a:t>
            </a:r>
            <a:r>
              <a:rPr lang="en-US" sz="1800" b="1" dirty="0" smtClean="0"/>
              <a:t>increases</a:t>
            </a:r>
            <a:r>
              <a:rPr lang="en-US" sz="1800" dirty="0"/>
              <a:t>. </a:t>
            </a:r>
            <a:r>
              <a:rPr lang="en-US" sz="1800" dirty="0" smtClean="0"/>
              <a:t>Paninis and salads </a:t>
            </a:r>
            <a:r>
              <a:rPr lang="en-US" sz="1800" dirty="0"/>
              <a:t>are </a:t>
            </a:r>
            <a:r>
              <a:rPr lang="en-US" sz="1800" b="1" dirty="0"/>
              <a:t>complements</a:t>
            </a:r>
            <a:r>
              <a:rPr lang="en-US" sz="1800" dirty="0"/>
              <a:t>.</a:t>
            </a:r>
          </a:p>
        </p:txBody>
      </p:sp>
      <p:sp>
        <p:nvSpPr>
          <p:cNvPr id="831513" name="Line 25"/>
          <p:cNvSpPr>
            <a:spLocks noChangeShapeType="1"/>
          </p:cNvSpPr>
          <p:nvPr/>
        </p:nvSpPr>
        <p:spPr bwMode="auto">
          <a:xfrm>
            <a:off x="2298700" y="2355850"/>
            <a:ext cx="866775" cy="0"/>
          </a:xfrm>
          <a:prstGeom prst="line">
            <a:avLst/>
          </a:prstGeom>
          <a:noFill/>
          <a:ln w="28575">
            <a:solidFill>
              <a:srgbClr val="E50030"/>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31514" name="Line 26"/>
          <p:cNvSpPr>
            <a:spLocks noChangeShapeType="1"/>
          </p:cNvSpPr>
          <p:nvPr/>
        </p:nvSpPr>
        <p:spPr bwMode="auto">
          <a:xfrm>
            <a:off x="5405437" y="2366962"/>
            <a:ext cx="1250950" cy="0"/>
          </a:xfrm>
          <a:prstGeom prst="line">
            <a:avLst/>
          </a:prstGeom>
          <a:noFill/>
          <a:ln w="28575">
            <a:solidFill>
              <a:srgbClr val="E50030"/>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23" name="Rectangle 10"/>
          <p:cNvSpPr>
            <a:spLocks noChangeArrowheads="1"/>
          </p:cNvSpPr>
          <p:nvPr/>
        </p:nvSpPr>
        <p:spPr bwMode="auto">
          <a:xfrm>
            <a:off x="685800" y="1066799"/>
            <a:ext cx="8077200" cy="539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indent="0" eaLnBrk="1" hangingPunct="1">
              <a:lnSpc>
                <a:spcPct val="90000"/>
              </a:lnSpc>
              <a:spcBef>
                <a:spcPct val="20000"/>
              </a:spcBef>
              <a:buClr>
                <a:srgbClr val="00468F"/>
              </a:buClr>
              <a:buSzPct val="120000"/>
              <a:buFont typeface="Webdings" panose="05030102010509060703" pitchFamily="18" charset="2"/>
              <a:buNone/>
            </a:pPr>
            <a:r>
              <a:rPr lang="en-US" sz="1800" dirty="0"/>
              <a:t>A </a:t>
            </a:r>
            <a:r>
              <a:rPr lang="en-US" sz="1800" b="1" dirty="0"/>
              <a:t>shift</a:t>
            </a:r>
            <a:r>
              <a:rPr lang="en-US" sz="1800" dirty="0"/>
              <a:t> of a demand curve is a change in the location of the demand </a:t>
            </a:r>
            <a:r>
              <a:rPr lang="en-US" sz="1800" dirty="0" smtClean="0"/>
              <a:t>curve that is caused by a change in a factor, </a:t>
            </a:r>
            <a:r>
              <a:rPr lang="en-US" sz="1800" i="1" dirty="0" smtClean="0">
                <a:solidFill>
                  <a:srgbClr val="0066FF"/>
                </a:solidFill>
              </a:rPr>
              <a:t>ceteris paribus</a:t>
            </a:r>
            <a:r>
              <a:rPr lang="en-US" sz="1800" dirty="0" smtClean="0"/>
              <a:t>.</a:t>
            </a:r>
            <a:endParaRPr lang="en-US" sz="2800" b="1" dirty="0"/>
          </a:p>
        </p:txBody>
      </p:sp>
      <p:sp>
        <p:nvSpPr>
          <p:cNvPr id="24" name="Rectangle 23"/>
          <p:cNvSpPr>
            <a:spLocks noChangeArrowheads="1"/>
          </p:cNvSpPr>
          <p:nvPr/>
        </p:nvSpPr>
        <p:spPr bwMode="auto">
          <a:xfrm>
            <a:off x="3200400" y="2551113"/>
            <a:ext cx="3498850"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u="sng" dirty="0" smtClean="0"/>
              <a:t>Panin</a:t>
            </a:r>
            <a:r>
              <a:rPr lang="en-US" sz="1800" i="1" u="sng" dirty="0" smtClean="0"/>
              <a:t>i </a:t>
            </a:r>
            <a:r>
              <a:rPr lang="en-US" sz="1800" i="1" u="sng" dirty="0" smtClean="0"/>
              <a:t>Demand</a:t>
            </a:r>
            <a:endParaRPr lang="en-US" sz="1800" i="1" u="sng" dirty="0"/>
          </a:p>
          <a:p>
            <a:pPr eaLnBrk="1" hangingPunct="1">
              <a:lnSpc>
                <a:spcPct val="90000"/>
              </a:lnSpc>
              <a:spcBef>
                <a:spcPct val="20000"/>
              </a:spcBef>
              <a:buClr>
                <a:srgbClr val="00468F"/>
              </a:buClr>
              <a:buSzPct val="120000"/>
              <a:buFont typeface="Webdings" panose="05030102010509060703" pitchFamily="18" charset="2"/>
              <a:buNone/>
            </a:pPr>
            <a:endParaRPr lang="en-US" sz="1800" dirty="0"/>
          </a:p>
        </p:txBody>
      </p:sp>
      <p:sp>
        <p:nvSpPr>
          <p:cNvPr id="26" name="Rectangle 124"/>
          <p:cNvSpPr txBox="1">
            <a:spLocks noChangeArrowheads="1"/>
          </p:cNvSpPr>
          <p:nvPr/>
        </p:nvSpPr>
        <p:spPr bwMode="auto">
          <a:xfrm>
            <a:off x="381000" y="228600"/>
            <a:ext cx="8458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600" b="1">
                <a:solidFill>
                  <a:schemeClr val="tx1"/>
                </a:solidFill>
                <a:latin typeface="+mj-lt"/>
                <a:ea typeface="+mj-ea"/>
                <a:cs typeface="+mj-cs"/>
              </a:defRPr>
            </a:lvl1pPr>
            <a:lvl2pPr algn="ctr" rtl="0" eaLnBrk="0" fontAlgn="base" hangingPunct="0">
              <a:spcBef>
                <a:spcPct val="0"/>
              </a:spcBef>
              <a:spcAft>
                <a:spcPct val="0"/>
              </a:spcAft>
              <a:defRPr sz="2600" b="1">
                <a:solidFill>
                  <a:schemeClr val="tx1"/>
                </a:solidFill>
                <a:latin typeface="Times New Roman" pitchFamily="18" charset="0"/>
              </a:defRPr>
            </a:lvl2pPr>
            <a:lvl3pPr algn="ctr" rtl="0" eaLnBrk="0" fontAlgn="base" hangingPunct="0">
              <a:spcBef>
                <a:spcPct val="0"/>
              </a:spcBef>
              <a:spcAft>
                <a:spcPct val="0"/>
              </a:spcAft>
              <a:defRPr sz="2600" b="1">
                <a:solidFill>
                  <a:schemeClr val="tx1"/>
                </a:solidFill>
                <a:latin typeface="Times New Roman" pitchFamily="18" charset="0"/>
              </a:defRPr>
            </a:lvl3pPr>
            <a:lvl4pPr algn="ctr" rtl="0" eaLnBrk="0" fontAlgn="base" hangingPunct="0">
              <a:spcBef>
                <a:spcPct val="0"/>
              </a:spcBef>
              <a:spcAft>
                <a:spcPct val="0"/>
              </a:spcAft>
              <a:defRPr sz="2600" b="1">
                <a:solidFill>
                  <a:schemeClr val="tx1"/>
                </a:solidFill>
                <a:latin typeface="Times New Roman" pitchFamily="18" charset="0"/>
              </a:defRPr>
            </a:lvl4pPr>
            <a:lvl5pPr algn="ctr" rtl="0" eaLnBrk="0" fontAlgn="base" hangingPunct="0">
              <a:spcBef>
                <a:spcPct val="0"/>
              </a:spcBef>
              <a:spcAft>
                <a:spcPct val="0"/>
              </a:spcAft>
              <a:defRPr sz="2600" b="1">
                <a:solidFill>
                  <a:schemeClr val="tx1"/>
                </a:solidFill>
                <a:latin typeface="Times New Roman" pitchFamily="18" charset="0"/>
              </a:defRPr>
            </a:lvl5pPr>
            <a:lvl6pPr marL="457200" algn="ctr" rtl="0" fontAlgn="base">
              <a:spcBef>
                <a:spcPct val="0"/>
              </a:spcBef>
              <a:spcAft>
                <a:spcPct val="0"/>
              </a:spcAft>
              <a:defRPr sz="2600" b="1">
                <a:solidFill>
                  <a:schemeClr val="tx1"/>
                </a:solidFill>
                <a:latin typeface="Times New Roman" pitchFamily="18" charset="0"/>
              </a:defRPr>
            </a:lvl6pPr>
            <a:lvl7pPr marL="914400" algn="ctr" rtl="0" fontAlgn="base">
              <a:spcBef>
                <a:spcPct val="0"/>
              </a:spcBef>
              <a:spcAft>
                <a:spcPct val="0"/>
              </a:spcAft>
              <a:defRPr sz="2600" b="1">
                <a:solidFill>
                  <a:schemeClr val="tx1"/>
                </a:solidFill>
                <a:latin typeface="Times New Roman" pitchFamily="18" charset="0"/>
              </a:defRPr>
            </a:lvl7pPr>
            <a:lvl8pPr marL="1371600" algn="ctr" rtl="0" fontAlgn="base">
              <a:spcBef>
                <a:spcPct val="0"/>
              </a:spcBef>
              <a:spcAft>
                <a:spcPct val="0"/>
              </a:spcAft>
              <a:defRPr sz="2600" b="1">
                <a:solidFill>
                  <a:schemeClr val="tx1"/>
                </a:solidFill>
                <a:latin typeface="Times New Roman" pitchFamily="18" charset="0"/>
              </a:defRPr>
            </a:lvl8pPr>
            <a:lvl9pPr marL="1828800" algn="ctr" rtl="0" fontAlgn="base">
              <a:spcBef>
                <a:spcPct val="0"/>
              </a:spcBef>
              <a:spcAft>
                <a:spcPct val="0"/>
              </a:spcAft>
              <a:defRPr sz="2600" b="1">
                <a:solidFill>
                  <a:schemeClr val="tx1"/>
                </a:solidFill>
                <a:latin typeface="Times New Roman" pitchFamily="18" charset="0"/>
              </a:defRPr>
            </a:lvl9pPr>
          </a:lstStyle>
          <a:p>
            <a:pPr eaLnBrk="1" hangingPunct="1"/>
            <a:r>
              <a:rPr lang="en-US" kern="0" dirty="0" smtClean="0"/>
              <a:t>Law of Demand</a:t>
            </a:r>
            <a:endParaRPr lang="en-US" kern="0" dirty="0" smtClean="0"/>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3151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831513"/>
                                        </p:tgtEl>
                                        <p:attrNameLst>
                                          <p:attrName>style.visibility</p:attrName>
                                        </p:attrNameLst>
                                      </p:cBhvr>
                                      <p:to>
                                        <p:strVal val="visible"/>
                                      </p:to>
                                    </p:set>
                                    <p:animEffect transition="in" filter="wipe(left)">
                                      <p:cBhvr>
                                        <p:cTn id="11" dur="500"/>
                                        <p:tgtEl>
                                          <p:spTgt spid="831513"/>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831514"/>
                                        </p:tgtEl>
                                        <p:attrNameLst>
                                          <p:attrName>style.visibility</p:attrName>
                                        </p:attrNameLst>
                                      </p:cBhvr>
                                      <p:to>
                                        <p:strVal val="visible"/>
                                      </p:to>
                                    </p:set>
                                    <p:animEffect transition="in" filter="wipe(left)">
                                      <p:cBhvr>
                                        <p:cTn id="16" dur="500"/>
                                        <p:tgtEl>
                                          <p:spTgt spid="831514"/>
                                        </p:tgtEl>
                                      </p:cBhvr>
                                    </p:animEffect>
                                  </p:childTnLst>
                                </p:cTn>
                              </p:par>
                            </p:childTnLst>
                          </p:cTn>
                        </p:par>
                        <p:par>
                          <p:cTn id="17" fill="hold" nodeType="afterGroup">
                            <p:stCondLst>
                              <p:cond delay="500"/>
                            </p:stCondLst>
                            <p:childTnLst>
                              <p:par>
                                <p:cTn id="18" presetID="1" presetClass="entr" presetSubtype="0" fill="hold" grpId="0" nodeType="afterEffect">
                                  <p:stCondLst>
                                    <p:cond delay="0"/>
                                  </p:stCondLst>
                                  <p:childTnLst>
                                    <p:set>
                                      <p:cBhvr>
                                        <p:cTn id="19" dur="1" fill="hold">
                                          <p:stCondLst>
                                            <p:cond delay="0"/>
                                          </p:stCondLst>
                                        </p:cTn>
                                        <p:tgtEl>
                                          <p:spTgt spid="831507"/>
                                        </p:tgtEl>
                                        <p:attrNameLst>
                                          <p:attrName>style.visibility</p:attrName>
                                        </p:attrNameLst>
                                      </p:cBhvr>
                                      <p:to>
                                        <p:strVal val="visible"/>
                                      </p:to>
                                    </p:set>
                                  </p:childTnLst>
                                </p:cTn>
                              </p:par>
                            </p:childTnLst>
                          </p:cTn>
                        </p:par>
                        <p:par>
                          <p:cTn id="20" fill="hold" nodeType="afterGroup">
                            <p:stCondLst>
                              <p:cond delay="500"/>
                            </p:stCondLst>
                            <p:childTnLst>
                              <p:par>
                                <p:cTn id="21" presetID="0" presetClass="path" presetSubtype="0" accel="50000" decel="50000" fill="hold" grpId="1" nodeType="afterEffect">
                                  <p:stCondLst>
                                    <p:cond delay="0"/>
                                  </p:stCondLst>
                                  <p:childTnLst>
                                    <p:animMotion origin="layout" path="M -1.94444E-6 9.24855E-7 L 0.11667 9.24855E-7 " pathEditMode="relative" ptsTypes="AA">
                                      <p:cBhvr>
                                        <p:cTn id="22" dur="2000" fill="hold"/>
                                        <p:tgtEl>
                                          <p:spTgt spid="831507"/>
                                        </p:tgtEl>
                                        <p:attrNameLst>
                                          <p:attrName>ppt_x</p:attrName>
                                          <p:attrName>ppt_y</p:attrName>
                                        </p:attrNameLst>
                                      </p:cBhvr>
                                    </p:animMotion>
                                  </p:childTnLst>
                                </p:cTn>
                              </p:par>
                              <p:par>
                                <p:cTn id="23" presetID="1" presetClass="entr" presetSubtype="0" fill="hold" grpId="1" nodeType="withEffect">
                                  <p:stCondLst>
                                    <p:cond delay="0"/>
                                  </p:stCondLst>
                                  <p:childTnLst>
                                    <p:set>
                                      <p:cBhvr>
                                        <p:cTn id="24" dur="1" fill="hold">
                                          <p:stCondLst>
                                            <p:cond delay="0"/>
                                          </p:stCondLst>
                                        </p:cTn>
                                        <p:tgtEl>
                                          <p:spTgt spid="831511"/>
                                        </p:tgtEl>
                                        <p:attrNameLst>
                                          <p:attrName>style.visibility</p:attrName>
                                        </p:attrNameLst>
                                      </p:cBhvr>
                                      <p:to>
                                        <p:strVal val="visible"/>
                                      </p:to>
                                    </p:set>
                                  </p:childTnLst>
                                </p:cTn>
                              </p:par>
                              <p:par>
                                <p:cTn id="25" presetID="0" presetClass="path" presetSubtype="0" accel="50000" decel="50000" fill="hold" grpId="0" nodeType="withEffect">
                                  <p:stCondLst>
                                    <p:cond delay="0"/>
                                  </p:stCondLst>
                                  <p:childTnLst>
                                    <p:animMotion origin="layout" path="M 0 0 L 0.11666 0 " pathEditMode="relative" ptsTypes="AA">
                                      <p:cBhvr>
                                        <p:cTn id="26" dur="2000" fill="hold"/>
                                        <p:tgtEl>
                                          <p:spTgt spid="831511"/>
                                        </p:tgtEl>
                                        <p:attrNameLst>
                                          <p:attrName>ppt_x</p:attrName>
                                          <p:attrName>ppt_y</p:attrName>
                                        </p:attrNameLst>
                                      </p:cBhvr>
                                    </p:animMotion>
                                  </p:childTnLst>
                                </p:cTn>
                              </p:par>
                            </p:childTnLst>
                          </p:cTn>
                        </p:par>
                        <p:par>
                          <p:cTn id="27" fill="hold" nodeType="afterGroup">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831508"/>
                                        </p:tgtEl>
                                        <p:attrNameLst>
                                          <p:attrName>style.visibility</p:attrName>
                                        </p:attrNameLst>
                                      </p:cBhvr>
                                      <p:to>
                                        <p:strVal val="visible"/>
                                      </p:to>
                                    </p:set>
                                    <p:animEffect transition="in" filter="wipe(left)">
                                      <p:cBhvr>
                                        <p:cTn id="30" dur="500"/>
                                        <p:tgtEl>
                                          <p:spTgt spid="831508"/>
                                        </p:tgtEl>
                                      </p:cBhvr>
                                    </p:animEffect>
                                  </p:childTnLst>
                                </p:cTn>
                              </p:par>
                            </p:childTnLst>
                          </p:cTn>
                        </p:par>
                        <p:par>
                          <p:cTn id="31" fill="hold" nodeType="afterGroup">
                            <p:stCondLst>
                              <p:cond delay="3000"/>
                            </p:stCondLst>
                            <p:childTnLst>
                              <p:par>
                                <p:cTn id="32" presetID="22" presetClass="entr" presetSubtype="1" fill="hold" grpId="0" nodeType="afterEffect">
                                  <p:stCondLst>
                                    <p:cond delay="0"/>
                                  </p:stCondLst>
                                  <p:childTnLst>
                                    <p:set>
                                      <p:cBhvr>
                                        <p:cTn id="33" dur="1" fill="hold">
                                          <p:stCondLst>
                                            <p:cond delay="0"/>
                                          </p:stCondLst>
                                        </p:cTn>
                                        <p:tgtEl>
                                          <p:spTgt spid="831509"/>
                                        </p:tgtEl>
                                        <p:attrNameLst>
                                          <p:attrName>style.visibility</p:attrName>
                                        </p:attrNameLst>
                                      </p:cBhvr>
                                      <p:to>
                                        <p:strVal val="visible"/>
                                      </p:to>
                                    </p:set>
                                    <p:animEffect transition="in" filter="wipe(up)">
                                      <p:cBhvr>
                                        <p:cTn id="34" dur="500"/>
                                        <p:tgtEl>
                                          <p:spTgt spid="831509"/>
                                        </p:tgtEl>
                                      </p:cBhvr>
                                    </p:animEffect>
                                  </p:childTnLst>
                                </p:cTn>
                              </p:par>
                            </p:childTnLst>
                          </p:cTn>
                        </p:par>
                        <p:par>
                          <p:cTn id="35" fill="hold" nodeType="afterGroup">
                            <p:stCondLst>
                              <p:cond delay="3500"/>
                            </p:stCondLst>
                            <p:childTnLst>
                              <p:par>
                                <p:cTn id="36" presetID="1" presetClass="entr" presetSubtype="0" fill="hold" grpId="0" nodeType="afterEffect">
                                  <p:stCondLst>
                                    <p:cond delay="0"/>
                                  </p:stCondLst>
                                  <p:childTnLst>
                                    <p:set>
                                      <p:cBhvr>
                                        <p:cTn id="37" dur="1" fill="hold">
                                          <p:stCondLst>
                                            <p:cond delay="0"/>
                                          </p:stCondLst>
                                        </p:cTn>
                                        <p:tgtEl>
                                          <p:spTgt spid="8315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1507" grpId="0" animBg="1"/>
      <p:bldP spid="831507" grpId="1" animBg="1"/>
      <p:bldP spid="831508" grpId="0" animBg="1"/>
      <p:bldP spid="831509" grpId="0" animBg="1"/>
      <p:bldP spid="831510" grpId="0"/>
      <p:bldP spid="831511" grpId="0"/>
      <p:bldP spid="831511" grpId="1"/>
      <p:bldP spid="831512" grpId="0"/>
      <p:bldP spid="831513" grpId="0" animBg="1"/>
      <p:bldP spid="83151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Line 5"/>
          <p:cNvSpPr>
            <a:spLocks noChangeShapeType="1"/>
          </p:cNvSpPr>
          <p:nvPr/>
        </p:nvSpPr>
        <p:spPr bwMode="auto">
          <a:xfrm>
            <a:off x="2133600" y="6065838"/>
            <a:ext cx="457200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4820" name="Line 6"/>
          <p:cNvSpPr>
            <a:spLocks noChangeShapeType="1"/>
          </p:cNvSpPr>
          <p:nvPr/>
        </p:nvSpPr>
        <p:spPr bwMode="auto">
          <a:xfrm>
            <a:off x="2147888" y="5105400"/>
            <a:ext cx="2500312" cy="0"/>
          </a:xfrm>
          <a:prstGeom prst="line">
            <a:avLst/>
          </a:prstGeom>
          <a:noFill/>
          <a:ln w="9525">
            <a:solidFill>
              <a:schemeClr val="tx1"/>
            </a:solidFill>
            <a:prstDash val="dash"/>
            <a:miter lim="800000"/>
            <a:headEnd/>
            <a:tailEnd type="oval" w="lg" len="lg"/>
          </a:ln>
          <a:extLst>
            <a:ext uri="{909E8E84-426E-40DD-AFC4-6F175D3DCCD1}">
              <a14:hiddenFill xmlns:a14="http://schemas.microsoft.com/office/drawing/2010/main">
                <a:noFill/>
              </a14:hiddenFill>
            </a:ext>
          </a:extLst>
        </p:spPr>
        <p:txBody>
          <a:bodyPr wrap="none"/>
          <a:lstStyle/>
          <a:p>
            <a:endParaRPr lang="en-US"/>
          </a:p>
        </p:txBody>
      </p:sp>
      <p:sp>
        <p:nvSpPr>
          <p:cNvPr id="34821" name="Line 7"/>
          <p:cNvSpPr>
            <a:spLocks noChangeShapeType="1"/>
          </p:cNvSpPr>
          <p:nvPr/>
        </p:nvSpPr>
        <p:spPr bwMode="auto">
          <a:xfrm>
            <a:off x="4648200" y="5105400"/>
            <a:ext cx="0" cy="1004888"/>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4822" name="Rectangle 8"/>
          <p:cNvSpPr>
            <a:spLocks noChangeArrowheads="1"/>
          </p:cNvSpPr>
          <p:nvPr/>
        </p:nvSpPr>
        <p:spPr bwMode="auto">
          <a:xfrm>
            <a:off x="1524000" y="4913313"/>
            <a:ext cx="990600"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buClr>
                <a:srgbClr val="00468F"/>
              </a:buClr>
              <a:buSzPct val="120000"/>
              <a:buFont typeface="Webdings" panose="05030102010509060703" pitchFamily="18" charset="2"/>
              <a:buNone/>
            </a:pPr>
            <a:r>
              <a:rPr lang="en-US" sz="1800"/>
              <a:t>2.30</a:t>
            </a:r>
          </a:p>
        </p:txBody>
      </p:sp>
      <p:sp>
        <p:nvSpPr>
          <p:cNvPr id="34823" name="Rectangle 9"/>
          <p:cNvSpPr>
            <a:spLocks noChangeArrowheads="1"/>
          </p:cNvSpPr>
          <p:nvPr/>
        </p:nvSpPr>
        <p:spPr bwMode="auto">
          <a:xfrm>
            <a:off x="4419600" y="6110288"/>
            <a:ext cx="2209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buClr>
                <a:srgbClr val="00468F"/>
              </a:buClr>
              <a:buSzPct val="120000"/>
              <a:buFont typeface="Webdings" panose="05030102010509060703" pitchFamily="18" charset="2"/>
              <a:buNone/>
            </a:pPr>
            <a:r>
              <a:rPr lang="en-US" sz="1800"/>
              <a:t>90</a:t>
            </a:r>
          </a:p>
        </p:txBody>
      </p:sp>
      <p:sp>
        <p:nvSpPr>
          <p:cNvPr id="34824" name="Rectangle 10"/>
          <p:cNvSpPr>
            <a:spLocks noChangeArrowheads="1"/>
          </p:cNvSpPr>
          <p:nvPr/>
        </p:nvSpPr>
        <p:spPr bwMode="auto">
          <a:xfrm>
            <a:off x="4113213" y="6488113"/>
            <a:ext cx="9842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Quantity</a:t>
            </a:r>
          </a:p>
        </p:txBody>
      </p:sp>
      <p:sp>
        <p:nvSpPr>
          <p:cNvPr id="34825" name="Rectangle 11"/>
          <p:cNvSpPr>
            <a:spLocks noChangeArrowheads="1"/>
          </p:cNvSpPr>
          <p:nvPr/>
        </p:nvSpPr>
        <p:spPr bwMode="auto">
          <a:xfrm>
            <a:off x="1174750" y="4281488"/>
            <a:ext cx="6540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Price</a:t>
            </a:r>
          </a:p>
        </p:txBody>
      </p:sp>
      <p:sp>
        <p:nvSpPr>
          <p:cNvPr id="34826" name="Line 12"/>
          <p:cNvSpPr>
            <a:spLocks noChangeAspect="1" noChangeShapeType="1"/>
          </p:cNvSpPr>
          <p:nvPr/>
        </p:nvSpPr>
        <p:spPr bwMode="auto">
          <a:xfrm>
            <a:off x="2317750" y="3152775"/>
            <a:ext cx="3244850" cy="26939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4827" name="Rectangle 13"/>
          <p:cNvSpPr>
            <a:spLocks noChangeArrowheads="1"/>
          </p:cNvSpPr>
          <p:nvPr/>
        </p:nvSpPr>
        <p:spPr bwMode="auto">
          <a:xfrm>
            <a:off x="5514975" y="5672138"/>
            <a:ext cx="609600"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a:t>D</a:t>
            </a:r>
          </a:p>
          <a:p>
            <a:pPr eaLnBrk="1" hangingPunct="1">
              <a:lnSpc>
                <a:spcPct val="90000"/>
              </a:lnSpc>
              <a:spcBef>
                <a:spcPct val="20000"/>
              </a:spcBef>
              <a:buClr>
                <a:srgbClr val="00468F"/>
              </a:buClr>
              <a:buSzPct val="120000"/>
              <a:buFont typeface="Webdings" panose="05030102010509060703" pitchFamily="18" charset="2"/>
              <a:buNone/>
            </a:pPr>
            <a:endParaRPr lang="en-US" sz="1800"/>
          </a:p>
        </p:txBody>
      </p:sp>
      <p:sp>
        <p:nvSpPr>
          <p:cNvPr id="830479" name="Rectangle 15"/>
          <p:cNvSpPr>
            <a:spLocks noChangeArrowheads="1"/>
          </p:cNvSpPr>
          <p:nvPr/>
        </p:nvSpPr>
        <p:spPr bwMode="auto">
          <a:xfrm>
            <a:off x="1174750" y="1795353"/>
            <a:ext cx="70548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dirty="0"/>
              <a:t>If the price of Burger King Whoppers falls (</a:t>
            </a:r>
            <a:r>
              <a:rPr lang="en-US" sz="1800" i="1" dirty="0"/>
              <a:t>Q</a:t>
            </a:r>
            <a:r>
              <a:rPr lang="en-US" sz="1800" i="1" baseline="-25000" dirty="0"/>
              <a:t>D</a:t>
            </a:r>
            <a:r>
              <a:rPr lang="en-US" sz="1800" dirty="0"/>
              <a:t> for Whoppers increases), demand for </a:t>
            </a:r>
            <a:r>
              <a:rPr lang="en-US" sz="1800" dirty="0" smtClean="0"/>
              <a:t>Paninis </a:t>
            </a:r>
            <a:r>
              <a:rPr lang="en-US" sz="1800" b="1" dirty="0" smtClean="0"/>
              <a:t>decreases</a:t>
            </a:r>
            <a:r>
              <a:rPr lang="en-US" sz="1800" dirty="0"/>
              <a:t>. </a:t>
            </a:r>
            <a:r>
              <a:rPr lang="en-US" sz="1800" dirty="0" smtClean="0"/>
              <a:t>Paninis and </a:t>
            </a:r>
            <a:r>
              <a:rPr lang="en-US" sz="1800" dirty="0"/>
              <a:t>Whoppers are </a:t>
            </a:r>
            <a:r>
              <a:rPr lang="en-US" sz="1800" b="1" dirty="0"/>
              <a:t>substitutes</a:t>
            </a:r>
            <a:r>
              <a:rPr lang="en-US" sz="1800" dirty="0"/>
              <a:t>.</a:t>
            </a:r>
          </a:p>
        </p:txBody>
      </p:sp>
      <p:sp>
        <p:nvSpPr>
          <p:cNvPr id="830480" name="Line 16"/>
          <p:cNvSpPr>
            <a:spLocks noChangeShapeType="1"/>
          </p:cNvSpPr>
          <p:nvPr/>
        </p:nvSpPr>
        <p:spPr bwMode="auto">
          <a:xfrm>
            <a:off x="3084004" y="2365484"/>
            <a:ext cx="926840" cy="0"/>
          </a:xfrm>
          <a:prstGeom prst="line">
            <a:avLst/>
          </a:prstGeom>
          <a:noFill/>
          <a:ln w="28575">
            <a:solidFill>
              <a:srgbClr val="E50030"/>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30481" name="Line 17"/>
          <p:cNvSpPr>
            <a:spLocks noChangeShapeType="1"/>
          </p:cNvSpPr>
          <p:nvPr/>
        </p:nvSpPr>
        <p:spPr bwMode="auto">
          <a:xfrm>
            <a:off x="6560629" y="2365484"/>
            <a:ext cx="1110171" cy="0"/>
          </a:xfrm>
          <a:prstGeom prst="line">
            <a:avLst/>
          </a:prstGeom>
          <a:noFill/>
          <a:ln w="28575">
            <a:solidFill>
              <a:srgbClr val="E50030"/>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30482" name="Line 18"/>
          <p:cNvSpPr>
            <a:spLocks noChangeAspect="1" noChangeShapeType="1"/>
          </p:cNvSpPr>
          <p:nvPr/>
        </p:nvSpPr>
        <p:spPr bwMode="auto">
          <a:xfrm>
            <a:off x="2328863" y="3163888"/>
            <a:ext cx="3244850" cy="2693987"/>
          </a:xfrm>
          <a:prstGeom prst="line">
            <a:avLst/>
          </a:prstGeom>
          <a:noFill/>
          <a:ln w="38100">
            <a:solidFill>
              <a:srgbClr val="E50030"/>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30483" name="Line 19"/>
          <p:cNvSpPr>
            <a:spLocks noChangeShapeType="1"/>
          </p:cNvSpPr>
          <p:nvPr/>
        </p:nvSpPr>
        <p:spPr bwMode="auto">
          <a:xfrm>
            <a:off x="3581400" y="5105400"/>
            <a:ext cx="0" cy="1004888"/>
          </a:xfrm>
          <a:prstGeom prst="line">
            <a:avLst/>
          </a:prstGeom>
          <a:noFill/>
          <a:ln w="9525">
            <a:solidFill>
              <a:schemeClr val="tx1"/>
            </a:solidFill>
            <a:prstDash val="dash"/>
            <a:miter lim="800000"/>
            <a:headEnd type="oval" w="lg" len="lg"/>
            <a:tailEnd/>
          </a:ln>
          <a:extLst>
            <a:ext uri="{909E8E84-426E-40DD-AFC4-6F175D3DCCD1}">
              <a14:hiddenFill xmlns:a14="http://schemas.microsoft.com/office/drawing/2010/main">
                <a:noFill/>
              </a14:hiddenFill>
            </a:ext>
          </a:extLst>
        </p:spPr>
        <p:txBody>
          <a:bodyPr wrap="none"/>
          <a:lstStyle/>
          <a:p>
            <a:endParaRPr lang="en-US"/>
          </a:p>
        </p:txBody>
      </p:sp>
      <p:sp>
        <p:nvSpPr>
          <p:cNvPr id="830484" name="Rectangle 20"/>
          <p:cNvSpPr>
            <a:spLocks noChangeArrowheads="1"/>
          </p:cNvSpPr>
          <p:nvPr/>
        </p:nvSpPr>
        <p:spPr bwMode="auto">
          <a:xfrm>
            <a:off x="3381375" y="6110288"/>
            <a:ext cx="2209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buClr>
                <a:srgbClr val="00468F"/>
              </a:buClr>
              <a:buSzPct val="120000"/>
              <a:buFont typeface="Webdings" panose="05030102010509060703" pitchFamily="18" charset="2"/>
              <a:buNone/>
            </a:pPr>
            <a:r>
              <a:rPr lang="en-US" sz="1800"/>
              <a:t>75</a:t>
            </a:r>
          </a:p>
        </p:txBody>
      </p:sp>
      <p:sp>
        <p:nvSpPr>
          <p:cNvPr id="830485" name="Rectangle 21"/>
          <p:cNvSpPr>
            <a:spLocks noChangeArrowheads="1"/>
          </p:cNvSpPr>
          <p:nvPr/>
        </p:nvSpPr>
        <p:spPr bwMode="auto">
          <a:xfrm>
            <a:off x="5638800" y="5675313"/>
            <a:ext cx="609600"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a:t>D’</a:t>
            </a:r>
          </a:p>
          <a:p>
            <a:pPr eaLnBrk="1" hangingPunct="1">
              <a:lnSpc>
                <a:spcPct val="90000"/>
              </a:lnSpc>
              <a:spcBef>
                <a:spcPct val="20000"/>
              </a:spcBef>
              <a:buClr>
                <a:srgbClr val="00468F"/>
              </a:buClr>
              <a:buSzPct val="120000"/>
              <a:buFont typeface="Webdings" panose="05030102010509060703" pitchFamily="18" charset="2"/>
              <a:buNone/>
            </a:pPr>
            <a:endParaRPr lang="en-US" sz="1800"/>
          </a:p>
        </p:txBody>
      </p:sp>
      <p:sp>
        <p:nvSpPr>
          <p:cNvPr id="34836" name="Rectangle 22"/>
          <p:cNvSpPr>
            <a:spLocks noChangeArrowheads="1"/>
          </p:cNvSpPr>
          <p:nvPr/>
        </p:nvSpPr>
        <p:spPr bwMode="auto">
          <a:xfrm>
            <a:off x="457200" y="2776538"/>
            <a:ext cx="1676400" cy="13382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34837" name="Line 23"/>
          <p:cNvSpPr>
            <a:spLocks noChangeShapeType="1"/>
          </p:cNvSpPr>
          <p:nvPr/>
        </p:nvSpPr>
        <p:spPr bwMode="auto">
          <a:xfrm>
            <a:off x="2133600" y="2776538"/>
            <a:ext cx="0" cy="32766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24" name="Rectangle 10"/>
          <p:cNvSpPr>
            <a:spLocks noChangeArrowheads="1"/>
          </p:cNvSpPr>
          <p:nvPr/>
        </p:nvSpPr>
        <p:spPr bwMode="auto">
          <a:xfrm>
            <a:off x="685800" y="1066799"/>
            <a:ext cx="8077200" cy="539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indent="0" eaLnBrk="1" hangingPunct="1">
              <a:lnSpc>
                <a:spcPct val="90000"/>
              </a:lnSpc>
              <a:spcBef>
                <a:spcPct val="20000"/>
              </a:spcBef>
              <a:buClr>
                <a:srgbClr val="00468F"/>
              </a:buClr>
              <a:buSzPct val="120000"/>
              <a:buFont typeface="Webdings" panose="05030102010509060703" pitchFamily="18" charset="2"/>
              <a:buNone/>
            </a:pPr>
            <a:r>
              <a:rPr lang="en-US" sz="1800" dirty="0"/>
              <a:t>A </a:t>
            </a:r>
            <a:r>
              <a:rPr lang="en-US" sz="1800" b="1" dirty="0"/>
              <a:t>shift</a:t>
            </a:r>
            <a:r>
              <a:rPr lang="en-US" sz="1800" dirty="0"/>
              <a:t> of a demand curve is a change in the location of the demand </a:t>
            </a:r>
            <a:r>
              <a:rPr lang="en-US" sz="1800" dirty="0" smtClean="0"/>
              <a:t>curve that is caused by a change in a factor, </a:t>
            </a:r>
            <a:r>
              <a:rPr lang="en-US" sz="1800" i="1" dirty="0" smtClean="0">
                <a:solidFill>
                  <a:srgbClr val="0066FF"/>
                </a:solidFill>
              </a:rPr>
              <a:t>ceteris paribus</a:t>
            </a:r>
            <a:r>
              <a:rPr lang="en-US" sz="1800" dirty="0" smtClean="0"/>
              <a:t>.</a:t>
            </a:r>
            <a:endParaRPr lang="en-US" sz="2800" b="1" dirty="0"/>
          </a:p>
        </p:txBody>
      </p:sp>
      <p:sp>
        <p:nvSpPr>
          <p:cNvPr id="25" name="Rectangle 23"/>
          <p:cNvSpPr>
            <a:spLocks noChangeArrowheads="1"/>
          </p:cNvSpPr>
          <p:nvPr/>
        </p:nvSpPr>
        <p:spPr bwMode="auto">
          <a:xfrm>
            <a:off x="3200400" y="2551113"/>
            <a:ext cx="3498850"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u="sng" dirty="0"/>
              <a:t>P</a:t>
            </a:r>
            <a:r>
              <a:rPr lang="en-US" sz="1800" i="1" u="sng" dirty="0" smtClean="0"/>
              <a:t>anin</a:t>
            </a:r>
            <a:r>
              <a:rPr lang="en-US" sz="1800" i="1" u="sng" dirty="0" smtClean="0"/>
              <a:t>i </a:t>
            </a:r>
            <a:r>
              <a:rPr lang="en-US" sz="1800" i="1" u="sng" dirty="0" smtClean="0"/>
              <a:t>Demand</a:t>
            </a:r>
            <a:endParaRPr lang="en-US" sz="1800" i="1" u="sng" dirty="0"/>
          </a:p>
          <a:p>
            <a:pPr eaLnBrk="1" hangingPunct="1">
              <a:lnSpc>
                <a:spcPct val="90000"/>
              </a:lnSpc>
              <a:spcBef>
                <a:spcPct val="20000"/>
              </a:spcBef>
              <a:buClr>
                <a:srgbClr val="00468F"/>
              </a:buClr>
              <a:buSzPct val="120000"/>
              <a:buFont typeface="Webdings" panose="05030102010509060703" pitchFamily="18" charset="2"/>
              <a:buNone/>
            </a:pPr>
            <a:endParaRPr lang="en-US" sz="1800" dirty="0"/>
          </a:p>
        </p:txBody>
      </p:sp>
      <p:sp>
        <p:nvSpPr>
          <p:cNvPr id="27" name="Rectangle 124"/>
          <p:cNvSpPr txBox="1">
            <a:spLocks noChangeArrowheads="1"/>
          </p:cNvSpPr>
          <p:nvPr/>
        </p:nvSpPr>
        <p:spPr bwMode="auto">
          <a:xfrm>
            <a:off x="381000" y="228600"/>
            <a:ext cx="8458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600" b="1">
                <a:solidFill>
                  <a:schemeClr val="tx1"/>
                </a:solidFill>
                <a:latin typeface="+mj-lt"/>
                <a:ea typeface="+mj-ea"/>
                <a:cs typeface="+mj-cs"/>
              </a:defRPr>
            </a:lvl1pPr>
            <a:lvl2pPr algn="ctr" rtl="0" eaLnBrk="0" fontAlgn="base" hangingPunct="0">
              <a:spcBef>
                <a:spcPct val="0"/>
              </a:spcBef>
              <a:spcAft>
                <a:spcPct val="0"/>
              </a:spcAft>
              <a:defRPr sz="2600" b="1">
                <a:solidFill>
                  <a:schemeClr val="tx1"/>
                </a:solidFill>
                <a:latin typeface="Times New Roman" pitchFamily="18" charset="0"/>
              </a:defRPr>
            </a:lvl2pPr>
            <a:lvl3pPr algn="ctr" rtl="0" eaLnBrk="0" fontAlgn="base" hangingPunct="0">
              <a:spcBef>
                <a:spcPct val="0"/>
              </a:spcBef>
              <a:spcAft>
                <a:spcPct val="0"/>
              </a:spcAft>
              <a:defRPr sz="2600" b="1">
                <a:solidFill>
                  <a:schemeClr val="tx1"/>
                </a:solidFill>
                <a:latin typeface="Times New Roman" pitchFamily="18" charset="0"/>
              </a:defRPr>
            </a:lvl3pPr>
            <a:lvl4pPr algn="ctr" rtl="0" eaLnBrk="0" fontAlgn="base" hangingPunct="0">
              <a:spcBef>
                <a:spcPct val="0"/>
              </a:spcBef>
              <a:spcAft>
                <a:spcPct val="0"/>
              </a:spcAft>
              <a:defRPr sz="2600" b="1">
                <a:solidFill>
                  <a:schemeClr val="tx1"/>
                </a:solidFill>
                <a:latin typeface="Times New Roman" pitchFamily="18" charset="0"/>
              </a:defRPr>
            </a:lvl4pPr>
            <a:lvl5pPr algn="ctr" rtl="0" eaLnBrk="0" fontAlgn="base" hangingPunct="0">
              <a:spcBef>
                <a:spcPct val="0"/>
              </a:spcBef>
              <a:spcAft>
                <a:spcPct val="0"/>
              </a:spcAft>
              <a:defRPr sz="2600" b="1">
                <a:solidFill>
                  <a:schemeClr val="tx1"/>
                </a:solidFill>
                <a:latin typeface="Times New Roman" pitchFamily="18" charset="0"/>
              </a:defRPr>
            </a:lvl5pPr>
            <a:lvl6pPr marL="457200" algn="ctr" rtl="0" fontAlgn="base">
              <a:spcBef>
                <a:spcPct val="0"/>
              </a:spcBef>
              <a:spcAft>
                <a:spcPct val="0"/>
              </a:spcAft>
              <a:defRPr sz="2600" b="1">
                <a:solidFill>
                  <a:schemeClr val="tx1"/>
                </a:solidFill>
                <a:latin typeface="Times New Roman" pitchFamily="18" charset="0"/>
              </a:defRPr>
            </a:lvl6pPr>
            <a:lvl7pPr marL="914400" algn="ctr" rtl="0" fontAlgn="base">
              <a:spcBef>
                <a:spcPct val="0"/>
              </a:spcBef>
              <a:spcAft>
                <a:spcPct val="0"/>
              </a:spcAft>
              <a:defRPr sz="2600" b="1">
                <a:solidFill>
                  <a:schemeClr val="tx1"/>
                </a:solidFill>
                <a:latin typeface="Times New Roman" pitchFamily="18" charset="0"/>
              </a:defRPr>
            </a:lvl7pPr>
            <a:lvl8pPr marL="1371600" algn="ctr" rtl="0" fontAlgn="base">
              <a:spcBef>
                <a:spcPct val="0"/>
              </a:spcBef>
              <a:spcAft>
                <a:spcPct val="0"/>
              </a:spcAft>
              <a:defRPr sz="2600" b="1">
                <a:solidFill>
                  <a:schemeClr val="tx1"/>
                </a:solidFill>
                <a:latin typeface="Times New Roman" pitchFamily="18" charset="0"/>
              </a:defRPr>
            </a:lvl8pPr>
            <a:lvl9pPr marL="1828800" algn="ctr" rtl="0" fontAlgn="base">
              <a:spcBef>
                <a:spcPct val="0"/>
              </a:spcBef>
              <a:spcAft>
                <a:spcPct val="0"/>
              </a:spcAft>
              <a:defRPr sz="2600" b="1">
                <a:solidFill>
                  <a:schemeClr val="tx1"/>
                </a:solidFill>
                <a:latin typeface="Times New Roman" pitchFamily="18" charset="0"/>
              </a:defRPr>
            </a:lvl9pPr>
          </a:lstStyle>
          <a:p>
            <a:pPr eaLnBrk="1" hangingPunct="1"/>
            <a:r>
              <a:rPr lang="en-US" kern="0" dirty="0" smtClean="0"/>
              <a:t>Law of Demand</a:t>
            </a:r>
            <a:endParaRPr lang="en-US" kern="0" dirty="0" smtClean="0"/>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3047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830480"/>
                                        </p:tgtEl>
                                        <p:attrNameLst>
                                          <p:attrName>style.visibility</p:attrName>
                                        </p:attrNameLst>
                                      </p:cBhvr>
                                      <p:to>
                                        <p:strVal val="visible"/>
                                      </p:to>
                                    </p:set>
                                    <p:animEffect transition="in" filter="wipe(left)">
                                      <p:cBhvr>
                                        <p:cTn id="11" dur="500"/>
                                        <p:tgtEl>
                                          <p:spTgt spid="830480"/>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830481"/>
                                        </p:tgtEl>
                                        <p:attrNameLst>
                                          <p:attrName>style.visibility</p:attrName>
                                        </p:attrNameLst>
                                      </p:cBhvr>
                                      <p:to>
                                        <p:strVal val="visible"/>
                                      </p:to>
                                    </p:set>
                                    <p:animEffect transition="in" filter="wipe(left)">
                                      <p:cBhvr>
                                        <p:cTn id="16" dur="500"/>
                                        <p:tgtEl>
                                          <p:spTgt spid="830481"/>
                                        </p:tgtEl>
                                      </p:cBhvr>
                                    </p:animEffect>
                                  </p:childTnLst>
                                </p:cTn>
                              </p:par>
                            </p:childTnLst>
                          </p:cTn>
                        </p:par>
                        <p:par>
                          <p:cTn id="17" fill="hold" nodeType="afterGroup">
                            <p:stCondLst>
                              <p:cond delay="500"/>
                            </p:stCondLst>
                            <p:childTnLst>
                              <p:par>
                                <p:cTn id="18" presetID="1" presetClass="entr" presetSubtype="0" fill="hold" grpId="0" nodeType="afterEffect">
                                  <p:stCondLst>
                                    <p:cond delay="0"/>
                                  </p:stCondLst>
                                  <p:childTnLst>
                                    <p:set>
                                      <p:cBhvr>
                                        <p:cTn id="19" dur="1" fill="hold">
                                          <p:stCondLst>
                                            <p:cond delay="0"/>
                                          </p:stCondLst>
                                        </p:cTn>
                                        <p:tgtEl>
                                          <p:spTgt spid="830482"/>
                                        </p:tgtEl>
                                        <p:attrNameLst>
                                          <p:attrName>style.visibility</p:attrName>
                                        </p:attrNameLst>
                                      </p:cBhvr>
                                      <p:to>
                                        <p:strVal val="visible"/>
                                      </p:to>
                                    </p:set>
                                  </p:childTnLst>
                                </p:cTn>
                              </p:par>
                            </p:childTnLst>
                          </p:cTn>
                        </p:par>
                        <p:par>
                          <p:cTn id="20" fill="hold" nodeType="afterGroup">
                            <p:stCondLst>
                              <p:cond delay="500"/>
                            </p:stCondLst>
                            <p:childTnLst>
                              <p:par>
                                <p:cTn id="21" presetID="0" presetClass="path" presetSubtype="0" accel="50000" decel="50000" fill="hold" grpId="1" nodeType="afterEffect">
                                  <p:stCondLst>
                                    <p:cond delay="0"/>
                                  </p:stCondLst>
                                  <p:childTnLst>
                                    <p:animMotion origin="layout" path="M -0.11545 1.11111E-6 L 0.00121 1.11111E-6 " pathEditMode="relative" rAng="0" ptsTypes="AA">
                                      <p:cBhvr>
                                        <p:cTn id="22" dur="2000" spd="-100000" fill="hold"/>
                                        <p:tgtEl>
                                          <p:spTgt spid="830482"/>
                                        </p:tgtEl>
                                        <p:attrNameLst>
                                          <p:attrName>ppt_x</p:attrName>
                                          <p:attrName>ppt_y</p:attrName>
                                        </p:attrNameLst>
                                      </p:cBhvr>
                                      <p:rCtr x="5833" y="0"/>
                                    </p:animMotion>
                                  </p:childTnLst>
                                </p:cTn>
                              </p:par>
                              <p:par>
                                <p:cTn id="23" presetID="1" presetClass="entr" presetSubtype="0" fill="hold" grpId="1" nodeType="withEffect">
                                  <p:stCondLst>
                                    <p:cond delay="0"/>
                                  </p:stCondLst>
                                  <p:childTnLst>
                                    <p:set>
                                      <p:cBhvr>
                                        <p:cTn id="24" dur="1" fill="hold">
                                          <p:stCondLst>
                                            <p:cond delay="0"/>
                                          </p:stCondLst>
                                        </p:cTn>
                                        <p:tgtEl>
                                          <p:spTgt spid="830485"/>
                                        </p:tgtEl>
                                        <p:attrNameLst>
                                          <p:attrName>style.visibility</p:attrName>
                                        </p:attrNameLst>
                                      </p:cBhvr>
                                      <p:to>
                                        <p:strVal val="visible"/>
                                      </p:to>
                                    </p:set>
                                  </p:childTnLst>
                                </p:cTn>
                              </p:par>
                              <p:par>
                                <p:cTn id="25" presetID="0" presetClass="path" presetSubtype="0" accel="50000" decel="50000" fill="hold" grpId="0" nodeType="withEffect">
                                  <p:stCondLst>
                                    <p:cond delay="0"/>
                                  </p:stCondLst>
                                  <p:childTnLst>
                                    <p:animMotion origin="layout" path="M -0.12813 3.7037E-6 L -0.01146 3.7037E-6 " pathEditMode="relative" rAng="0" ptsTypes="AA">
                                      <p:cBhvr>
                                        <p:cTn id="26" dur="2000" spd="-100000" fill="hold"/>
                                        <p:tgtEl>
                                          <p:spTgt spid="830485"/>
                                        </p:tgtEl>
                                        <p:attrNameLst>
                                          <p:attrName>ppt_x</p:attrName>
                                          <p:attrName>ppt_y</p:attrName>
                                        </p:attrNameLst>
                                      </p:cBhvr>
                                      <p:rCtr x="5833" y="0"/>
                                    </p:animMotion>
                                  </p:childTnLst>
                                </p:cTn>
                              </p:par>
                            </p:childTnLst>
                          </p:cTn>
                        </p:par>
                        <p:par>
                          <p:cTn id="27" fill="hold" nodeType="afterGroup">
                            <p:stCondLst>
                              <p:cond delay="2500"/>
                            </p:stCondLst>
                            <p:childTnLst>
                              <p:par>
                                <p:cTn id="28" presetID="22" presetClass="entr" presetSubtype="1" fill="hold" grpId="0" nodeType="afterEffect">
                                  <p:stCondLst>
                                    <p:cond delay="0"/>
                                  </p:stCondLst>
                                  <p:childTnLst>
                                    <p:set>
                                      <p:cBhvr>
                                        <p:cTn id="29" dur="1" fill="hold">
                                          <p:stCondLst>
                                            <p:cond delay="0"/>
                                          </p:stCondLst>
                                        </p:cTn>
                                        <p:tgtEl>
                                          <p:spTgt spid="830483"/>
                                        </p:tgtEl>
                                        <p:attrNameLst>
                                          <p:attrName>style.visibility</p:attrName>
                                        </p:attrNameLst>
                                      </p:cBhvr>
                                      <p:to>
                                        <p:strVal val="visible"/>
                                      </p:to>
                                    </p:set>
                                    <p:animEffect transition="in" filter="wipe(up)">
                                      <p:cBhvr>
                                        <p:cTn id="30" dur="500"/>
                                        <p:tgtEl>
                                          <p:spTgt spid="830483"/>
                                        </p:tgtEl>
                                      </p:cBhvr>
                                    </p:animEffect>
                                  </p:childTnLst>
                                </p:cTn>
                              </p:par>
                            </p:childTnLst>
                          </p:cTn>
                        </p:par>
                        <p:par>
                          <p:cTn id="31" fill="hold" nodeType="afterGroup">
                            <p:stCondLst>
                              <p:cond delay="3000"/>
                            </p:stCondLst>
                            <p:childTnLst>
                              <p:par>
                                <p:cTn id="32" presetID="1" presetClass="entr" presetSubtype="0" fill="hold" grpId="0" nodeType="afterEffect">
                                  <p:stCondLst>
                                    <p:cond delay="0"/>
                                  </p:stCondLst>
                                  <p:childTnLst>
                                    <p:set>
                                      <p:cBhvr>
                                        <p:cTn id="33" dur="1" fill="hold">
                                          <p:stCondLst>
                                            <p:cond delay="0"/>
                                          </p:stCondLst>
                                        </p:cTn>
                                        <p:tgtEl>
                                          <p:spTgt spid="8304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0479" grpId="0"/>
      <p:bldP spid="830480" grpId="0" animBg="1"/>
      <p:bldP spid="830481" grpId="0" animBg="1"/>
      <p:bldP spid="830482" grpId="0" animBg="1"/>
      <p:bldP spid="830482" grpId="1" animBg="1"/>
      <p:bldP spid="830483" grpId="0" animBg="1"/>
      <p:bldP spid="830484" grpId="0"/>
      <p:bldP spid="830485" grpId="0"/>
      <p:bldP spid="830485"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Line 5"/>
          <p:cNvSpPr>
            <a:spLocks noChangeShapeType="1"/>
          </p:cNvSpPr>
          <p:nvPr/>
        </p:nvSpPr>
        <p:spPr bwMode="auto">
          <a:xfrm>
            <a:off x="2133600" y="6065838"/>
            <a:ext cx="457200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5844" name="Line 6"/>
          <p:cNvSpPr>
            <a:spLocks noChangeShapeType="1"/>
          </p:cNvSpPr>
          <p:nvPr/>
        </p:nvSpPr>
        <p:spPr bwMode="auto">
          <a:xfrm>
            <a:off x="2147888" y="5105400"/>
            <a:ext cx="2500312" cy="0"/>
          </a:xfrm>
          <a:prstGeom prst="line">
            <a:avLst/>
          </a:prstGeom>
          <a:noFill/>
          <a:ln w="9525">
            <a:solidFill>
              <a:schemeClr val="tx1"/>
            </a:solidFill>
            <a:prstDash val="dash"/>
            <a:miter lim="800000"/>
            <a:headEnd/>
            <a:tailEnd type="oval" w="lg" len="lg"/>
          </a:ln>
          <a:extLst>
            <a:ext uri="{909E8E84-426E-40DD-AFC4-6F175D3DCCD1}">
              <a14:hiddenFill xmlns:a14="http://schemas.microsoft.com/office/drawing/2010/main">
                <a:noFill/>
              </a14:hiddenFill>
            </a:ext>
          </a:extLst>
        </p:spPr>
        <p:txBody>
          <a:bodyPr wrap="none"/>
          <a:lstStyle/>
          <a:p>
            <a:endParaRPr lang="en-US"/>
          </a:p>
        </p:txBody>
      </p:sp>
      <p:sp>
        <p:nvSpPr>
          <p:cNvPr id="35845" name="Line 7"/>
          <p:cNvSpPr>
            <a:spLocks noChangeShapeType="1"/>
          </p:cNvSpPr>
          <p:nvPr/>
        </p:nvSpPr>
        <p:spPr bwMode="auto">
          <a:xfrm>
            <a:off x="4648200" y="5105400"/>
            <a:ext cx="0" cy="1004888"/>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5846" name="Rectangle 8"/>
          <p:cNvSpPr>
            <a:spLocks noChangeArrowheads="1"/>
          </p:cNvSpPr>
          <p:nvPr/>
        </p:nvSpPr>
        <p:spPr bwMode="auto">
          <a:xfrm>
            <a:off x="1524000" y="4913313"/>
            <a:ext cx="990600"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buClr>
                <a:srgbClr val="00468F"/>
              </a:buClr>
              <a:buSzPct val="120000"/>
              <a:buFont typeface="Webdings" panose="05030102010509060703" pitchFamily="18" charset="2"/>
              <a:buNone/>
            </a:pPr>
            <a:r>
              <a:rPr lang="en-US" sz="1800"/>
              <a:t>2.30</a:t>
            </a:r>
          </a:p>
        </p:txBody>
      </p:sp>
      <p:sp>
        <p:nvSpPr>
          <p:cNvPr id="35847" name="Rectangle 9"/>
          <p:cNvSpPr>
            <a:spLocks noChangeArrowheads="1"/>
          </p:cNvSpPr>
          <p:nvPr/>
        </p:nvSpPr>
        <p:spPr bwMode="auto">
          <a:xfrm>
            <a:off x="4419600" y="6110288"/>
            <a:ext cx="2209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buClr>
                <a:srgbClr val="00468F"/>
              </a:buClr>
              <a:buSzPct val="120000"/>
              <a:buFont typeface="Webdings" panose="05030102010509060703" pitchFamily="18" charset="2"/>
              <a:buNone/>
            </a:pPr>
            <a:r>
              <a:rPr lang="en-US" sz="1800"/>
              <a:t>90</a:t>
            </a:r>
          </a:p>
        </p:txBody>
      </p:sp>
      <p:sp>
        <p:nvSpPr>
          <p:cNvPr id="35848" name="Rectangle 10"/>
          <p:cNvSpPr>
            <a:spLocks noChangeArrowheads="1"/>
          </p:cNvSpPr>
          <p:nvPr/>
        </p:nvSpPr>
        <p:spPr bwMode="auto">
          <a:xfrm>
            <a:off x="4113213" y="6488113"/>
            <a:ext cx="9842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Quantity</a:t>
            </a:r>
          </a:p>
        </p:txBody>
      </p:sp>
      <p:sp>
        <p:nvSpPr>
          <p:cNvPr id="35849" name="Rectangle 11"/>
          <p:cNvSpPr>
            <a:spLocks noChangeArrowheads="1"/>
          </p:cNvSpPr>
          <p:nvPr/>
        </p:nvSpPr>
        <p:spPr bwMode="auto">
          <a:xfrm>
            <a:off x="1174750" y="4281488"/>
            <a:ext cx="6540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Price</a:t>
            </a:r>
          </a:p>
        </p:txBody>
      </p:sp>
      <p:sp>
        <p:nvSpPr>
          <p:cNvPr id="35850" name="Line 12"/>
          <p:cNvSpPr>
            <a:spLocks noChangeAspect="1" noChangeShapeType="1"/>
          </p:cNvSpPr>
          <p:nvPr/>
        </p:nvSpPr>
        <p:spPr bwMode="auto">
          <a:xfrm>
            <a:off x="2317750" y="3152775"/>
            <a:ext cx="3244850" cy="26939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5851" name="Rectangle 13"/>
          <p:cNvSpPr>
            <a:spLocks noChangeArrowheads="1"/>
          </p:cNvSpPr>
          <p:nvPr/>
        </p:nvSpPr>
        <p:spPr bwMode="auto">
          <a:xfrm>
            <a:off x="5514975" y="5672138"/>
            <a:ext cx="609600"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a:t>D</a:t>
            </a:r>
          </a:p>
          <a:p>
            <a:pPr eaLnBrk="1" hangingPunct="1">
              <a:lnSpc>
                <a:spcPct val="90000"/>
              </a:lnSpc>
              <a:spcBef>
                <a:spcPct val="20000"/>
              </a:spcBef>
              <a:buClr>
                <a:srgbClr val="00468F"/>
              </a:buClr>
              <a:buSzPct val="120000"/>
              <a:buFont typeface="Webdings" panose="05030102010509060703" pitchFamily="18" charset="2"/>
              <a:buNone/>
            </a:pPr>
            <a:endParaRPr lang="en-US" sz="1800"/>
          </a:p>
        </p:txBody>
      </p:sp>
      <p:sp>
        <p:nvSpPr>
          <p:cNvPr id="832527" name="Rectangle 15"/>
          <p:cNvSpPr>
            <a:spLocks noChangeArrowheads="1"/>
          </p:cNvSpPr>
          <p:nvPr/>
        </p:nvSpPr>
        <p:spPr bwMode="auto">
          <a:xfrm>
            <a:off x="1174750" y="1790700"/>
            <a:ext cx="75882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dirty="0" smtClean="0"/>
              <a:t>If </a:t>
            </a:r>
            <a:r>
              <a:rPr lang="en-US" sz="1800" dirty="0" err="1" smtClean="0"/>
              <a:t>Lebron</a:t>
            </a:r>
            <a:r>
              <a:rPr lang="en-US" sz="1800" dirty="0" smtClean="0"/>
              <a:t> James and James Franco are shown devouring </a:t>
            </a:r>
            <a:r>
              <a:rPr lang="en-US" sz="1800" dirty="0" smtClean="0"/>
              <a:t>Big Macs and fries in really cool TV ads, </a:t>
            </a:r>
            <a:r>
              <a:rPr lang="en-US" sz="1800" dirty="0" smtClean="0"/>
              <a:t>consumers </a:t>
            </a:r>
            <a:r>
              <a:rPr lang="en-US" sz="1800" b="1" dirty="0" smtClean="0"/>
              <a:t>tastes</a:t>
            </a:r>
            <a:r>
              <a:rPr lang="en-US" sz="1800" dirty="0" smtClean="0"/>
              <a:t> may switch back to traditional fast food</a:t>
            </a:r>
            <a:r>
              <a:rPr lang="en-US" sz="1800" dirty="0" smtClean="0"/>
              <a:t>.</a:t>
            </a:r>
            <a:endParaRPr lang="en-US" sz="1800" dirty="0"/>
          </a:p>
        </p:txBody>
      </p:sp>
      <p:sp>
        <p:nvSpPr>
          <p:cNvPr id="832530" name="Line 18"/>
          <p:cNvSpPr>
            <a:spLocks noChangeAspect="1" noChangeShapeType="1"/>
          </p:cNvSpPr>
          <p:nvPr/>
        </p:nvSpPr>
        <p:spPr bwMode="auto">
          <a:xfrm>
            <a:off x="2328863" y="3163888"/>
            <a:ext cx="3244850" cy="2693987"/>
          </a:xfrm>
          <a:prstGeom prst="line">
            <a:avLst/>
          </a:prstGeom>
          <a:noFill/>
          <a:ln w="38100">
            <a:solidFill>
              <a:srgbClr val="E50030"/>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32531" name="Line 19"/>
          <p:cNvSpPr>
            <a:spLocks noChangeShapeType="1"/>
          </p:cNvSpPr>
          <p:nvPr/>
        </p:nvSpPr>
        <p:spPr bwMode="auto">
          <a:xfrm>
            <a:off x="3581400" y="5105400"/>
            <a:ext cx="0" cy="1004888"/>
          </a:xfrm>
          <a:prstGeom prst="line">
            <a:avLst/>
          </a:prstGeom>
          <a:noFill/>
          <a:ln w="9525">
            <a:solidFill>
              <a:schemeClr val="tx1"/>
            </a:solidFill>
            <a:prstDash val="dash"/>
            <a:miter lim="800000"/>
            <a:headEnd type="oval" w="lg" len="lg"/>
            <a:tailEnd/>
          </a:ln>
          <a:extLst>
            <a:ext uri="{909E8E84-426E-40DD-AFC4-6F175D3DCCD1}">
              <a14:hiddenFill xmlns:a14="http://schemas.microsoft.com/office/drawing/2010/main">
                <a:noFill/>
              </a14:hiddenFill>
            </a:ext>
          </a:extLst>
        </p:spPr>
        <p:txBody>
          <a:bodyPr wrap="none"/>
          <a:lstStyle/>
          <a:p>
            <a:endParaRPr lang="en-US"/>
          </a:p>
        </p:txBody>
      </p:sp>
      <p:sp>
        <p:nvSpPr>
          <p:cNvPr id="832532" name="Rectangle 20"/>
          <p:cNvSpPr>
            <a:spLocks noChangeArrowheads="1"/>
          </p:cNvSpPr>
          <p:nvPr/>
        </p:nvSpPr>
        <p:spPr bwMode="auto">
          <a:xfrm>
            <a:off x="3381375" y="6110288"/>
            <a:ext cx="2209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buClr>
                <a:srgbClr val="00468F"/>
              </a:buClr>
              <a:buSzPct val="120000"/>
              <a:buFont typeface="Webdings" panose="05030102010509060703" pitchFamily="18" charset="2"/>
              <a:buNone/>
            </a:pPr>
            <a:r>
              <a:rPr lang="en-US" sz="1800"/>
              <a:t>75</a:t>
            </a:r>
          </a:p>
        </p:txBody>
      </p:sp>
      <p:sp>
        <p:nvSpPr>
          <p:cNvPr id="832533" name="Rectangle 21"/>
          <p:cNvSpPr>
            <a:spLocks noChangeArrowheads="1"/>
          </p:cNvSpPr>
          <p:nvPr/>
        </p:nvSpPr>
        <p:spPr bwMode="auto">
          <a:xfrm>
            <a:off x="5638800" y="5675313"/>
            <a:ext cx="609600"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a:t>D’</a:t>
            </a:r>
          </a:p>
          <a:p>
            <a:pPr eaLnBrk="1" hangingPunct="1">
              <a:lnSpc>
                <a:spcPct val="90000"/>
              </a:lnSpc>
              <a:spcBef>
                <a:spcPct val="20000"/>
              </a:spcBef>
              <a:buClr>
                <a:srgbClr val="00468F"/>
              </a:buClr>
              <a:buSzPct val="120000"/>
              <a:buFont typeface="Webdings" panose="05030102010509060703" pitchFamily="18" charset="2"/>
              <a:buNone/>
            </a:pPr>
            <a:endParaRPr lang="en-US" sz="1800"/>
          </a:p>
        </p:txBody>
      </p:sp>
      <p:sp>
        <p:nvSpPr>
          <p:cNvPr id="35858" name="Rectangle 22"/>
          <p:cNvSpPr>
            <a:spLocks noChangeArrowheads="1"/>
          </p:cNvSpPr>
          <p:nvPr/>
        </p:nvSpPr>
        <p:spPr bwMode="auto">
          <a:xfrm>
            <a:off x="457200" y="2776538"/>
            <a:ext cx="1676400" cy="13382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35859" name="Line 23"/>
          <p:cNvSpPr>
            <a:spLocks noChangeShapeType="1"/>
          </p:cNvSpPr>
          <p:nvPr/>
        </p:nvSpPr>
        <p:spPr bwMode="auto">
          <a:xfrm>
            <a:off x="2133600" y="2776538"/>
            <a:ext cx="0" cy="32766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21" name="Rectangle 10"/>
          <p:cNvSpPr>
            <a:spLocks noChangeArrowheads="1"/>
          </p:cNvSpPr>
          <p:nvPr/>
        </p:nvSpPr>
        <p:spPr bwMode="auto">
          <a:xfrm>
            <a:off x="685800" y="1066799"/>
            <a:ext cx="8077200" cy="539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indent="0" eaLnBrk="1" hangingPunct="1">
              <a:lnSpc>
                <a:spcPct val="90000"/>
              </a:lnSpc>
              <a:spcBef>
                <a:spcPct val="20000"/>
              </a:spcBef>
              <a:buClr>
                <a:srgbClr val="00468F"/>
              </a:buClr>
              <a:buSzPct val="120000"/>
              <a:buFont typeface="Webdings" panose="05030102010509060703" pitchFamily="18" charset="2"/>
              <a:buNone/>
            </a:pPr>
            <a:r>
              <a:rPr lang="en-US" sz="1800" dirty="0"/>
              <a:t>A </a:t>
            </a:r>
            <a:r>
              <a:rPr lang="en-US" sz="1800" b="1" dirty="0"/>
              <a:t>shift</a:t>
            </a:r>
            <a:r>
              <a:rPr lang="en-US" sz="1800" dirty="0"/>
              <a:t> of a demand curve is a change in the location of the demand </a:t>
            </a:r>
            <a:r>
              <a:rPr lang="en-US" sz="1800" dirty="0" smtClean="0"/>
              <a:t>curve that is caused by a change in a factor, </a:t>
            </a:r>
            <a:r>
              <a:rPr lang="en-US" sz="1800" i="1" dirty="0" smtClean="0">
                <a:solidFill>
                  <a:srgbClr val="0066FF"/>
                </a:solidFill>
              </a:rPr>
              <a:t>ceteris paribus</a:t>
            </a:r>
            <a:r>
              <a:rPr lang="en-US" sz="1800" dirty="0" smtClean="0"/>
              <a:t>.</a:t>
            </a:r>
            <a:endParaRPr lang="en-US" sz="2800" b="1" dirty="0"/>
          </a:p>
        </p:txBody>
      </p:sp>
      <p:sp>
        <p:nvSpPr>
          <p:cNvPr id="22" name="Rectangle 23"/>
          <p:cNvSpPr>
            <a:spLocks noChangeArrowheads="1"/>
          </p:cNvSpPr>
          <p:nvPr/>
        </p:nvSpPr>
        <p:spPr bwMode="auto">
          <a:xfrm>
            <a:off x="3200400" y="2551113"/>
            <a:ext cx="3498850"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u="sng" dirty="0"/>
              <a:t>P</a:t>
            </a:r>
            <a:r>
              <a:rPr lang="en-US" sz="1800" i="1" u="sng" dirty="0" smtClean="0"/>
              <a:t>anin</a:t>
            </a:r>
            <a:r>
              <a:rPr lang="en-US" sz="1800" i="1" u="sng" dirty="0" smtClean="0"/>
              <a:t>i </a:t>
            </a:r>
            <a:r>
              <a:rPr lang="en-US" sz="1800" i="1" u="sng" dirty="0" smtClean="0"/>
              <a:t>Demand</a:t>
            </a:r>
            <a:endParaRPr lang="en-US" sz="1800" i="1" u="sng" dirty="0"/>
          </a:p>
          <a:p>
            <a:pPr eaLnBrk="1" hangingPunct="1">
              <a:lnSpc>
                <a:spcPct val="90000"/>
              </a:lnSpc>
              <a:spcBef>
                <a:spcPct val="20000"/>
              </a:spcBef>
              <a:buClr>
                <a:srgbClr val="00468F"/>
              </a:buClr>
              <a:buSzPct val="120000"/>
              <a:buFont typeface="Webdings" panose="05030102010509060703" pitchFamily="18" charset="2"/>
              <a:buNone/>
            </a:pPr>
            <a:endParaRPr lang="en-US" sz="1800" dirty="0"/>
          </a:p>
        </p:txBody>
      </p:sp>
      <p:sp>
        <p:nvSpPr>
          <p:cNvPr id="24" name="Rectangle 124"/>
          <p:cNvSpPr txBox="1">
            <a:spLocks noChangeArrowheads="1"/>
          </p:cNvSpPr>
          <p:nvPr/>
        </p:nvSpPr>
        <p:spPr bwMode="auto">
          <a:xfrm>
            <a:off x="381000" y="228600"/>
            <a:ext cx="8458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600" b="1">
                <a:solidFill>
                  <a:schemeClr val="tx1"/>
                </a:solidFill>
                <a:latin typeface="+mj-lt"/>
                <a:ea typeface="+mj-ea"/>
                <a:cs typeface="+mj-cs"/>
              </a:defRPr>
            </a:lvl1pPr>
            <a:lvl2pPr algn="ctr" rtl="0" eaLnBrk="0" fontAlgn="base" hangingPunct="0">
              <a:spcBef>
                <a:spcPct val="0"/>
              </a:spcBef>
              <a:spcAft>
                <a:spcPct val="0"/>
              </a:spcAft>
              <a:defRPr sz="2600" b="1">
                <a:solidFill>
                  <a:schemeClr val="tx1"/>
                </a:solidFill>
                <a:latin typeface="Times New Roman" pitchFamily="18" charset="0"/>
              </a:defRPr>
            </a:lvl2pPr>
            <a:lvl3pPr algn="ctr" rtl="0" eaLnBrk="0" fontAlgn="base" hangingPunct="0">
              <a:spcBef>
                <a:spcPct val="0"/>
              </a:spcBef>
              <a:spcAft>
                <a:spcPct val="0"/>
              </a:spcAft>
              <a:defRPr sz="2600" b="1">
                <a:solidFill>
                  <a:schemeClr val="tx1"/>
                </a:solidFill>
                <a:latin typeface="Times New Roman" pitchFamily="18" charset="0"/>
              </a:defRPr>
            </a:lvl3pPr>
            <a:lvl4pPr algn="ctr" rtl="0" eaLnBrk="0" fontAlgn="base" hangingPunct="0">
              <a:spcBef>
                <a:spcPct val="0"/>
              </a:spcBef>
              <a:spcAft>
                <a:spcPct val="0"/>
              </a:spcAft>
              <a:defRPr sz="2600" b="1">
                <a:solidFill>
                  <a:schemeClr val="tx1"/>
                </a:solidFill>
                <a:latin typeface="Times New Roman" pitchFamily="18" charset="0"/>
              </a:defRPr>
            </a:lvl4pPr>
            <a:lvl5pPr algn="ctr" rtl="0" eaLnBrk="0" fontAlgn="base" hangingPunct="0">
              <a:spcBef>
                <a:spcPct val="0"/>
              </a:spcBef>
              <a:spcAft>
                <a:spcPct val="0"/>
              </a:spcAft>
              <a:defRPr sz="2600" b="1">
                <a:solidFill>
                  <a:schemeClr val="tx1"/>
                </a:solidFill>
                <a:latin typeface="Times New Roman" pitchFamily="18" charset="0"/>
              </a:defRPr>
            </a:lvl5pPr>
            <a:lvl6pPr marL="457200" algn="ctr" rtl="0" fontAlgn="base">
              <a:spcBef>
                <a:spcPct val="0"/>
              </a:spcBef>
              <a:spcAft>
                <a:spcPct val="0"/>
              </a:spcAft>
              <a:defRPr sz="2600" b="1">
                <a:solidFill>
                  <a:schemeClr val="tx1"/>
                </a:solidFill>
                <a:latin typeface="Times New Roman" pitchFamily="18" charset="0"/>
              </a:defRPr>
            </a:lvl6pPr>
            <a:lvl7pPr marL="914400" algn="ctr" rtl="0" fontAlgn="base">
              <a:spcBef>
                <a:spcPct val="0"/>
              </a:spcBef>
              <a:spcAft>
                <a:spcPct val="0"/>
              </a:spcAft>
              <a:defRPr sz="2600" b="1">
                <a:solidFill>
                  <a:schemeClr val="tx1"/>
                </a:solidFill>
                <a:latin typeface="Times New Roman" pitchFamily="18" charset="0"/>
              </a:defRPr>
            </a:lvl7pPr>
            <a:lvl8pPr marL="1371600" algn="ctr" rtl="0" fontAlgn="base">
              <a:spcBef>
                <a:spcPct val="0"/>
              </a:spcBef>
              <a:spcAft>
                <a:spcPct val="0"/>
              </a:spcAft>
              <a:defRPr sz="2600" b="1">
                <a:solidFill>
                  <a:schemeClr val="tx1"/>
                </a:solidFill>
                <a:latin typeface="Times New Roman" pitchFamily="18" charset="0"/>
              </a:defRPr>
            </a:lvl8pPr>
            <a:lvl9pPr marL="1828800" algn="ctr" rtl="0" fontAlgn="base">
              <a:spcBef>
                <a:spcPct val="0"/>
              </a:spcBef>
              <a:spcAft>
                <a:spcPct val="0"/>
              </a:spcAft>
              <a:defRPr sz="2600" b="1">
                <a:solidFill>
                  <a:schemeClr val="tx1"/>
                </a:solidFill>
                <a:latin typeface="Times New Roman" pitchFamily="18" charset="0"/>
              </a:defRPr>
            </a:lvl9pPr>
          </a:lstStyle>
          <a:p>
            <a:pPr eaLnBrk="1" hangingPunct="1"/>
            <a:r>
              <a:rPr lang="en-US" kern="0" dirty="0" smtClean="0"/>
              <a:t>Law of Demand</a:t>
            </a:r>
            <a:endParaRPr lang="en-US" kern="0" dirty="0" smtClean="0"/>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3252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32530"/>
                                        </p:tgtEl>
                                        <p:attrNameLst>
                                          <p:attrName>style.visibility</p:attrName>
                                        </p:attrNameLst>
                                      </p:cBhvr>
                                      <p:to>
                                        <p:strVal val="visible"/>
                                      </p:to>
                                    </p:set>
                                  </p:childTnLst>
                                </p:cTn>
                              </p:par>
                            </p:childTnLst>
                          </p:cTn>
                        </p:par>
                        <p:par>
                          <p:cTn id="11" fill="hold" nodeType="afterGroup">
                            <p:stCondLst>
                              <p:cond delay="0"/>
                            </p:stCondLst>
                            <p:childTnLst>
                              <p:par>
                                <p:cTn id="12" presetID="0" presetClass="path" presetSubtype="0" accel="50000" decel="50000" fill="hold" grpId="1" nodeType="afterEffect">
                                  <p:stCondLst>
                                    <p:cond delay="0"/>
                                  </p:stCondLst>
                                  <p:childTnLst>
                                    <p:animMotion origin="layout" path="M -0.11545 1.11111E-6 L 0.00121 1.11111E-6 " pathEditMode="relative" rAng="0" ptsTypes="AA">
                                      <p:cBhvr>
                                        <p:cTn id="13" dur="2000" spd="-100000" fill="hold"/>
                                        <p:tgtEl>
                                          <p:spTgt spid="832530"/>
                                        </p:tgtEl>
                                        <p:attrNameLst>
                                          <p:attrName>ppt_x</p:attrName>
                                          <p:attrName>ppt_y</p:attrName>
                                        </p:attrNameLst>
                                      </p:cBhvr>
                                      <p:rCtr x="5833" y="0"/>
                                    </p:animMotion>
                                  </p:childTnLst>
                                </p:cTn>
                              </p:par>
                              <p:par>
                                <p:cTn id="14" presetID="1" presetClass="entr" presetSubtype="0" fill="hold" grpId="1" nodeType="withEffect">
                                  <p:stCondLst>
                                    <p:cond delay="0"/>
                                  </p:stCondLst>
                                  <p:childTnLst>
                                    <p:set>
                                      <p:cBhvr>
                                        <p:cTn id="15" dur="1" fill="hold">
                                          <p:stCondLst>
                                            <p:cond delay="0"/>
                                          </p:stCondLst>
                                        </p:cTn>
                                        <p:tgtEl>
                                          <p:spTgt spid="832533"/>
                                        </p:tgtEl>
                                        <p:attrNameLst>
                                          <p:attrName>style.visibility</p:attrName>
                                        </p:attrNameLst>
                                      </p:cBhvr>
                                      <p:to>
                                        <p:strVal val="visible"/>
                                      </p:to>
                                    </p:set>
                                  </p:childTnLst>
                                </p:cTn>
                              </p:par>
                              <p:par>
                                <p:cTn id="16" presetID="0" presetClass="path" presetSubtype="0" accel="50000" decel="50000" fill="hold" grpId="0" nodeType="withEffect">
                                  <p:stCondLst>
                                    <p:cond delay="0"/>
                                  </p:stCondLst>
                                  <p:childTnLst>
                                    <p:animMotion origin="layout" path="M -0.12813 3.7037E-6 L -0.01146 3.7037E-6 " pathEditMode="relative" rAng="0" ptsTypes="AA">
                                      <p:cBhvr>
                                        <p:cTn id="17" dur="2000" spd="-100000" fill="hold"/>
                                        <p:tgtEl>
                                          <p:spTgt spid="832533"/>
                                        </p:tgtEl>
                                        <p:attrNameLst>
                                          <p:attrName>ppt_x</p:attrName>
                                          <p:attrName>ppt_y</p:attrName>
                                        </p:attrNameLst>
                                      </p:cBhvr>
                                      <p:rCtr x="5833" y="0"/>
                                    </p:animMotion>
                                  </p:childTnLst>
                                </p:cTn>
                              </p:par>
                            </p:childTnLst>
                          </p:cTn>
                        </p:par>
                        <p:par>
                          <p:cTn id="18" fill="hold" nodeType="afterGroup">
                            <p:stCondLst>
                              <p:cond delay="2000"/>
                            </p:stCondLst>
                            <p:childTnLst>
                              <p:par>
                                <p:cTn id="19" presetID="22" presetClass="entr" presetSubtype="1" fill="hold" grpId="0" nodeType="afterEffect">
                                  <p:stCondLst>
                                    <p:cond delay="0"/>
                                  </p:stCondLst>
                                  <p:childTnLst>
                                    <p:set>
                                      <p:cBhvr>
                                        <p:cTn id="20" dur="1" fill="hold">
                                          <p:stCondLst>
                                            <p:cond delay="0"/>
                                          </p:stCondLst>
                                        </p:cTn>
                                        <p:tgtEl>
                                          <p:spTgt spid="832531"/>
                                        </p:tgtEl>
                                        <p:attrNameLst>
                                          <p:attrName>style.visibility</p:attrName>
                                        </p:attrNameLst>
                                      </p:cBhvr>
                                      <p:to>
                                        <p:strVal val="visible"/>
                                      </p:to>
                                    </p:set>
                                    <p:animEffect transition="in" filter="wipe(up)">
                                      <p:cBhvr>
                                        <p:cTn id="21" dur="500"/>
                                        <p:tgtEl>
                                          <p:spTgt spid="832531"/>
                                        </p:tgtEl>
                                      </p:cBhvr>
                                    </p:animEffect>
                                  </p:childTnLst>
                                </p:cTn>
                              </p:par>
                            </p:childTnLst>
                          </p:cTn>
                        </p:par>
                        <p:par>
                          <p:cTn id="22" fill="hold" nodeType="afterGroup">
                            <p:stCondLst>
                              <p:cond delay="2500"/>
                            </p:stCondLst>
                            <p:childTnLst>
                              <p:par>
                                <p:cTn id="23" presetID="1" presetClass="entr" presetSubtype="0" fill="hold" grpId="0" nodeType="afterEffect">
                                  <p:stCondLst>
                                    <p:cond delay="0"/>
                                  </p:stCondLst>
                                  <p:childTnLst>
                                    <p:set>
                                      <p:cBhvr>
                                        <p:cTn id="24" dur="1" fill="hold">
                                          <p:stCondLst>
                                            <p:cond delay="0"/>
                                          </p:stCondLst>
                                        </p:cTn>
                                        <p:tgtEl>
                                          <p:spTgt spid="8325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2527" grpId="0"/>
      <p:bldP spid="832530" grpId="0" animBg="1"/>
      <p:bldP spid="832530" grpId="1" animBg="1"/>
      <p:bldP spid="832531" grpId="0" animBg="1"/>
      <p:bldP spid="832532" grpId="0"/>
      <p:bldP spid="832533" grpId="0"/>
      <p:bldP spid="832533"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Line 5"/>
          <p:cNvSpPr>
            <a:spLocks noChangeShapeType="1"/>
          </p:cNvSpPr>
          <p:nvPr/>
        </p:nvSpPr>
        <p:spPr bwMode="auto">
          <a:xfrm>
            <a:off x="2133600" y="2776538"/>
            <a:ext cx="0" cy="32766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6868" name="Line 6"/>
          <p:cNvSpPr>
            <a:spLocks noChangeShapeType="1"/>
          </p:cNvSpPr>
          <p:nvPr/>
        </p:nvSpPr>
        <p:spPr bwMode="auto">
          <a:xfrm>
            <a:off x="2133600" y="6065838"/>
            <a:ext cx="457200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6869" name="Line 7"/>
          <p:cNvSpPr>
            <a:spLocks noChangeShapeType="1"/>
          </p:cNvSpPr>
          <p:nvPr/>
        </p:nvSpPr>
        <p:spPr bwMode="auto">
          <a:xfrm>
            <a:off x="2147888" y="5105400"/>
            <a:ext cx="2500312" cy="0"/>
          </a:xfrm>
          <a:prstGeom prst="line">
            <a:avLst/>
          </a:prstGeom>
          <a:noFill/>
          <a:ln w="9525">
            <a:solidFill>
              <a:schemeClr val="tx1"/>
            </a:solidFill>
            <a:prstDash val="dash"/>
            <a:miter lim="800000"/>
            <a:headEnd/>
            <a:tailEnd type="oval" w="lg" len="lg"/>
          </a:ln>
          <a:extLst>
            <a:ext uri="{909E8E84-426E-40DD-AFC4-6F175D3DCCD1}">
              <a14:hiddenFill xmlns:a14="http://schemas.microsoft.com/office/drawing/2010/main">
                <a:noFill/>
              </a14:hiddenFill>
            </a:ext>
          </a:extLst>
        </p:spPr>
        <p:txBody>
          <a:bodyPr wrap="none"/>
          <a:lstStyle/>
          <a:p>
            <a:endParaRPr lang="en-US"/>
          </a:p>
        </p:txBody>
      </p:sp>
      <p:sp>
        <p:nvSpPr>
          <p:cNvPr id="36870" name="Line 8"/>
          <p:cNvSpPr>
            <a:spLocks noChangeShapeType="1"/>
          </p:cNvSpPr>
          <p:nvPr/>
        </p:nvSpPr>
        <p:spPr bwMode="auto">
          <a:xfrm>
            <a:off x="4648200" y="5105400"/>
            <a:ext cx="0" cy="1004888"/>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6871" name="Rectangle 9"/>
          <p:cNvSpPr>
            <a:spLocks noChangeArrowheads="1"/>
          </p:cNvSpPr>
          <p:nvPr/>
        </p:nvSpPr>
        <p:spPr bwMode="auto">
          <a:xfrm>
            <a:off x="1524000" y="4913313"/>
            <a:ext cx="990600"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buClr>
                <a:srgbClr val="00468F"/>
              </a:buClr>
              <a:buSzPct val="120000"/>
              <a:buFont typeface="Webdings" panose="05030102010509060703" pitchFamily="18" charset="2"/>
              <a:buNone/>
            </a:pPr>
            <a:r>
              <a:rPr lang="en-US" sz="1800"/>
              <a:t>2.30</a:t>
            </a:r>
          </a:p>
        </p:txBody>
      </p:sp>
      <p:sp>
        <p:nvSpPr>
          <p:cNvPr id="36872" name="Rectangle 10"/>
          <p:cNvSpPr>
            <a:spLocks noChangeArrowheads="1"/>
          </p:cNvSpPr>
          <p:nvPr/>
        </p:nvSpPr>
        <p:spPr bwMode="auto">
          <a:xfrm>
            <a:off x="4419600" y="6110288"/>
            <a:ext cx="2209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buClr>
                <a:srgbClr val="00468F"/>
              </a:buClr>
              <a:buSzPct val="120000"/>
              <a:buFont typeface="Webdings" panose="05030102010509060703" pitchFamily="18" charset="2"/>
              <a:buNone/>
            </a:pPr>
            <a:r>
              <a:rPr lang="en-US" sz="1800"/>
              <a:t>90</a:t>
            </a:r>
          </a:p>
        </p:txBody>
      </p:sp>
      <p:sp>
        <p:nvSpPr>
          <p:cNvPr id="36873" name="Rectangle 11"/>
          <p:cNvSpPr>
            <a:spLocks noChangeArrowheads="1"/>
          </p:cNvSpPr>
          <p:nvPr/>
        </p:nvSpPr>
        <p:spPr bwMode="auto">
          <a:xfrm>
            <a:off x="4113213" y="6488113"/>
            <a:ext cx="9842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Quantity</a:t>
            </a:r>
          </a:p>
        </p:txBody>
      </p:sp>
      <p:sp>
        <p:nvSpPr>
          <p:cNvPr id="36874" name="Rectangle 12"/>
          <p:cNvSpPr>
            <a:spLocks noChangeArrowheads="1"/>
          </p:cNvSpPr>
          <p:nvPr/>
        </p:nvSpPr>
        <p:spPr bwMode="auto">
          <a:xfrm>
            <a:off x="1174750" y="4281488"/>
            <a:ext cx="6540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Price</a:t>
            </a:r>
          </a:p>
        </p:txBody>
      </p:sp>
      <p:sp>
        <p:nvSpPr>
          <p:cNvPr id="36875" name="Line 13"/>
          <p:cNvSpPr>
            <a:spLocks noChangeAspect="1" noChangeShapeType="1"/>
          </p:cNvSpPr>
          <p:nvPr/>
        </p:nvSpPr>
        <p:spPr bwMode="auto">
          <a:xfrm>
            <a:off x="2317750" y="3152775"/>
            <a:ext cx="3244850" cy="26939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6876" name="Rectangle 14"/>
          <p:cNvSpPr>
            <a:spLocks noChangeArrowheads="1"/>
          </p:cNvSpPr>
          <p:nvPr/>
        </p:nvSpPr>
        <p:spPr bwMode="auto">
          <a:xfrm>
            <a:off x="5514975" y="5672138"/>
            <a:ext cx="609600"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a:t>D</a:t>
            </a:r>
          </a:p>
          <a:p>
            <a:pPr eaLnBrk="1" hangingPunct="1">
              <a:lnSpc>
                <a:spcPct val="90000"/>
              </a:lnSpc>
              <a:spcBef>
                <a:spcPct val="20000"/>
              </a:spcBef>
              <a:buClr>
                <a:srgbClr val="00468F"/>
              </a:buClr>
              <a:buSzPct val="120000"/>
              <a:buFont typeface="Webdings" panose="05030102010509060703" pitchFamily="18" charset="2"/>
              <a:buNone/>
            </a:pPr>
            <a:endParaRPr lang="en-US" sz="1800"/>
          </a:p>
        </p:txBody>
      </p:sp>
      <p:sp>
        <p:nvSpPr>
          <p:cNvPr id="833552" name="Rectangle 16"/>
          <p:cNvSpPr>
            <a:spLocks noChangeArrowheads="1"/>
          </p:cNvSpPr>
          <p:nvPr/>
        </p:nvSpPr>
        <p:spPr bwMode="auto">
          <a:xfrm>
            <a:off x="1174750" y="1817687"/>
            <a:ext cx="72834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dirty="0"/>
              <a:t>If the population </a:t>
            </a:r>
            <a:r>
              <a:rPr lang="en-US" sz="1800" b="1" dirty="0"/>
              <a:t>increases</a:t>
            </a:r>
            <a:r>
              <a:rPr lang="en-US" sz="1800" dirty="0"/>
              <a:t>, demand for Big Macs might </a:t>
            </a:r>
            <a:r>
              <a:rPr lang="en-US" sz="1800" b="1" dirty="0"/>
              <a:t>increase </a:t>
            </a:r>
            <a:r>
              <a:rPr lang="en-US" sz="1800" dirty="0"/>
              <a:t>as well. </a:t>
            </a:r>
          </a:p>
        </p:txBody>
      </p:sp>
      <p:sp>
        <p:nvSpPr>
          <p:cNvPr id="833553" name="Line 17"/>
          <p:cNvSpPr>
            <a:spLocks noChangeShapeType="1"/>
          </p:cNvSpPr>
          <p:nvPr/>
        </p:nvSpPr>
        <p:spPr bwMode="auto">
          <a:xfrm>
            <a:off x="2868613" y="2125662"/>
            <a:ext cx="849312" cy="0"/>
          </a:xfrm>
          <a:prstGeom prst="line">
            <a:avLst/>
          </a:prstGeom>
          <a:noFill/>
          <a:ln w="28575">
            <a:solidFill>
              <a:srgbClr val="E50030"/>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33554" name="Line 18"/>
          <p:cNvSpPr>
            <a:spLocks noChangeShapeType="1"/>
          </p:cNvSpPr>
          <p:nvPr/>
        </p:nvSpPr>
        <p:spPr bwMode="auto">
          <a:xfrm>
            <a:off x="6521450" y="2122487"/>
            <a:ext cx="749300" cy="0"/>
          </a:xfrm>
          <a:prstGeom prst="line">
            <a:avLst/>
          </a:prstGeom>
          <a:noFill/>
          <a:ln w="28575">
            <a:solidFill>
              <a:srgbClr val="E50030"/>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33555" name="Line 19"/>
          <p:cNvSpPr>
            <a:spLocks noChangeAspect="1" noChangeShapeType="1"/>
          </p:cNvSpPr>
          <p:nvPr/>
        </p:nvSpPr>
        <p:spPr bwMode="auto">
          <a:xfrm>
            <a:off x="2328863" y="3163888"/>
            <a:ext cx="3244850" cy="2693987"/>
          </a:xfrm>
          <a:prstGeom prst="line">
            <a:avLst/>
          </a:prstGeom>
          <a:noFill/>
          <a:ln w="38100">
            <a:solidFill>
              <a:srgbClr val="E50030"/>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33556" name="Line 20"/>
          <p:cNvSpPr>
            <a:spLocks noChangeShapeType="1"/>
          </p:cNvSpPr>
          <p:nvPr/>
        </p:nvSpPr>
        <p:spPr bwMode="auto">
          <a:xfrm>
            <a:off x="4648200" y="5105400"/>
            <a:ext cx="1066800" cy="0"/>
          </a:xfrm>
          <a:prstGeom prst="line">
            <a:avLst/>
          </a:prstGeom>
          <a:noFill/>
          <a:ln w="9525">
            <a:solidFill>
              <a:schemeClr val="tx1"/>
            </a:solidFill>
            <a:prstDash val="dash"/>
            <a:miter lim="800000"/>
            <a:headEnd/>
            <a:tailEnd type="oval" w="lg" len="lg"/>
          </a:ln>
          <a:extLst>
            <a:ext uri="{909E8E84-426E-40DD-AFC4-6F175D3DCCD1}">
              <a14:hiddenFill xmlns:a14="http://schemas.microsoft.com/office/drawing/2010/main">
                <a:noFill/>
              </a14:hiddenFill>
            </a:ext>
          </a:extLst>
        </p:spPr>
        <p:txBody>
          <a:bodyPr wrap="none"/>
          <a:lstStyle/>
          <a:p>
            <a:endParaRPr lang="en-US"/>
          </a:p>
        </p:txBody>
      </p:sp>
      <p:sp>
        <p:nvSpPr>
          <p:cNvPr id="833557" name="Line 21"/>
          <p:cNvSpPr>
            <a:spLocks noChangeShapeType="1"/>
          </p:cNvSpPr>
          <p:nvPr/>
        </p:nvSpPr>
        <p:spPr bwMode="auto">
          <a:xfrm>
            <a:off x="5715000" y="5105400"/>
            <a:ext cx="0" cy="1004888"/>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33558" name="Rectangle 22"/>
          <p:cNvSpPr>
            <a:spLocks noChangeArrowheads="1"/>
          </p:cNvSpPr>
          <p:nvPr/>
        </p:nvSpPr>
        <p:spPr bwMode="auto">
          <a:xfrm>
            <a:off x="5486400" y="6110288"/>
            <a:ext cx="2209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buClr>
                <a:srgbClr val="00468F"/>
              </a:buClr>
              <a:buSzPct val="120000"/>
              <a:buFont typeface="Webdings" panose="05030102010509060703" pitchFamily="18" charset="2"/>
              <a:buNone/>
            </a:pPr>
            <a:r>
              <a:rPr lang="en-US" sz="1800"/>
              <a:t>105</a:t>
            </a:r>
          </a:p>
        </p:txBody>
      </p:sp>
      <p:sp>
        <p:nvSpPr>
          <p:cNvPr id="833559" name="Rectangle 23"/>
          <p:cNvSpPr>
            <a:spLocks noChangeArrowheads="1"/>
          </p:cNvSpPr>
          <p:nvPr/>
        </p:nvSpPr>
        <p:spPr bwMode="auto">
          <a:xfrm>
            <a:off x="5514975" y="5675313"/>
            <a:ext cx="609600"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a:t>D’</a:t>
            </a:r>
          </a:p>
          <a:p>
            <a:pPr eaLnBrk="1" hangingPunct="1">
              <a:lnSpc>
                <a:spcPct val="90000"/>
              </a:lnSpc>
              <a:spcBef>
                <a:spcPct val="20000"/>
              </a:spcBef>
              <a:buClr>
                <a:srgbClr val="00468F"/>
              </a:buClr>
              <a:buSzPct val="120000"/>
              <a:buFont typeface="Webdings" panose="05030102010509060703" pitchFamily="18" charset="2"/>
              <a:buNone/>
            </a:pPr>
            <a:endParaRPr lang="en-US" sz="1800"/>
          </a:p>
        </p:txBody>
      </p:sp>
      <p:sp>
        <p:nvSpPr>
          <p:cNvPr id="23" name="Rectangle 10"/>
          <p:cNvSpPr>
            <a:spLocks noChangeArrowheads="1"/>
          </p:cNvSpPr>
          <p:nvPr/>
        </p:nvSpPr>
        <p:spPr bwMode="auto">
          <a:xfrm>
            <a:off x="685800" y="1066799"/>
            <a:ext cx="8077200" cy="539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indent="0" eaLnBrk="1" hangingPunct="1">
              <a:lnSpc>
                <a:spcPct val="90000"/>
              </a:lnSpc>
              <a:spcBef>
                <a:spcPct val="20000"/>
              </a:spcBef>
              <a:buClr>
                <a:srgbClr val="00468F"/>
              </a:buClr>
              <a:buSzPct val="120000"/>
              <a:buFont typeface="Webdings" panose="05030102010509060703" pitchFamily="18" charset="2"/>
              <a:buNone/>
            </a:pPr>
            <a:r>
              <a:rPr lang="en-US" sz="1800" dirty="0"/>
              <a:t>A </a:t>
            </a:r>
            <a:r>
              <a:rPr lang="en-US" sz="1800" b="1" dirty="0"/>
              <a:t>shift</a:t>
            </a:r>
            <a:r>
              <a:rPr lang="en-US" sz="1800" dirty="0"/>
              <a:t> of a demand curve is a change in the location of the demand </a:t>
            </a:r>
            <a:r>
              <a:rPr lang="en-US" sz="1800" dirty="0" smtClean="0"/>
              <a:t>curve that is caused by a change in a factor, </a:t>
            </a:r>
            <a:r>
              <a:rPr lang="en-US" sz="1800" i="1" dirty="0" smtClean="0">
                <a:solidFill>
                  <a:srgbClr val="0066FF"/>
                </a:solidFill>
              </a:rPr>
              <a:t>ceteris paribus</a:t>
            </a:r>
            <a:r>
              <a:rPr lang="en-US" sz="1800" dirty="0" smtClean="0"/>
              <a:t>.</a:t>
            </a:r>
            <a:endParaRPr lang="en-US" sz="2800" b="1" dirty="0"/>
          </a:p>
        </p:txBody>
      </p:sp>
      <p:sp>
        <p:nvSpPr>
          <p:cNvPr id="24" name="Rectangle 23"/>
          <p:cNvSpPr>
            <a:spLocks noChangeArrowheads="1"/>
          </p:cNvSpPr>
          <p:nvPr/>
        </p:nvSpPr>
        <p:spPr bwMode="auto">
          <a:xfrm>
            <a:off x="3200400" y="2551113"/>
            <a:ext cx="3498850"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u="sng" dirty="0" smtClean="0"/>
              <a:t>Panin</a:t>
            </a:r>
            <a:r>
              <a:rPr lang="en-US" sz="1800" i="1" u="sng" dirty="0" smtClean="0"/>
              <a:t>i </a:t>
            </a:r>
            <a:r>
              <a:rPr lang="en-US" sz="1800" i="1" u="sng" dirty="0" smtClean="0"/>
              <a:t>Demand</a:t>
            </a:r>
            <a:endParaRPr lang="en-US" sz="1800" i="1" u="sng" dirty="0"/>
          </a:p>
          <a:p>
            <a:pPr eaLnBrk="1" hangingPunct="1">
              <a:lnSpc>
                <a:spcPct val="90000"/>
              </a:lnSpc>
              <a:spcBef>
                <a:spcPct val="20000"/>
              </a:spcBef>
              <a:buClr>
                <a:srgbClr val="00468F"/>
              </a:buClr>
              <a:buSzPct val="120000"/>
              <a:buFont typeface="Webdings" panose="05030102010509060703" pitchFamily="18" charset="2"/>
              <a:buNone/>
            </a:pPr>
            <a:endParaRPr lang="en-US" sz="1800" dirty="0"/>
          </a:p>
        </p:txBody>
      </p:sp>
      <p:sp>
        <p:nvSpPr>
          <p:cNvPr id="25" name="Rectangle 24"/>
          <p:cNvSpPr>
            <a:spLocks noChangeArrowheads="1"/>
          </p:cNvSpPr>
          <p:nvPr/>
        </p:nvSpPr>
        <p:spPr bwMode="auto">
          <a:xfrm>
            <a:off x="3644900" y="1376680"/>
            <a:ext cx="3498850" cy="274320"/>
          </a:xfrm>
          <a:prstGeom prst="rect">
            <a:avLst/>
          </a:prstGeom>
          <a:solidFill>
            <a:schemeClr val="bg1"/>
          </a:solidFill>
          <a:ln>
            <a:noFill/>
          </a:ln>
          <a:extLst/>
        </p:spPr>
        <p:txBody>
          <a:bodyPr lIns="0" tIns="0" rIns="0" bIns="0"/>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b="1" i="1" dirty="0" smtClean="0">
                <a:solidFill>
                  <a:srgbClr val="FF0000"/>
                </a:solidFill>
              </a:rPr>
              <a:t>is ceteris paribus?</a:t>
            </a:r>
            <a:endParaRPr lang="en-US" sz="1800" b="1" i="1" dirty="0">
              <a:solidFill>
                <a:srgbClr val="FF0000"/>
              </a:solidFill>
            </a:endParaRPr>
          </a:p>
          <a:p>
            <a:pPr eaLnBrk="1" hangingPunct="1">
              <a:lnSpc>
                <a:spcPct val="90000"/>
              </a:lnSpc>
              <a:spcBef>
                <a:spcPct val="20000"/>
              </a:spcBef>
              <a:buClr>
                <a:srgbClr val="00468F"/>
              </a:buClr>
              <a:buSzPct val="120000"/>
              <a:buFont typeface="Webdings" panose="05030102010509060703" pitchFamily="18" charset="2"/>
              <a:buNone/>
            </a:pPr>
            <a:endParaRPr lang="en-US" sz="1800" dirty="0"/>
          </a:p>
        </p:txBody>
      </p:sp>
      <p:sp>
        <p:nvSpPr>
          <p:cNvPr id="27" name="Rectangle 124"/>
          <p:cNvSpPr txBox="1">
            <a:spLocks noChangeArrowheads="1"/>
          </p:cNvSpPr>
          <p:nvPr/>
        </p:nvSpPr>
        <p:spPr bwMode="auto">
          <a:xfrm>
            <a:off x="381000" y="228600"/>
            <a:ext cx="8458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600" b="1">
                <a:solidFill>
                  <a:schemeClr val="tx1"/>
                </a:solidFill>
                <a:latin typeface="+mj-lt"/>
                <a:ea typeface="+mj-ea"/>
                <a:cs typeface="+mj-cs"/>
              </a:defRPr>
            </a:lvl1pPr>
            <a:lvl2pPr algn="ctr" rtl="0" eaLnBrk="0" fontAlgn="base" hangingPunct="0">
              <a:spcBef>
                <a:spcPct val="0"/>
              </a:spcBef>
              <a:spcAft>
                <a:spcPct val="0"/>
              </a:spcAft>
              <a:defRPr sz="2600" b="1">
                <a:solidFill>
                  <a:schemeClr val="tx1"/>
                </a:solidFill>
                <a:latin typeface="Times New Roman" pitchFamily="18" charset="0"/>
              </a:defRPr>
            </a:lvl2pPr>
            <a:lvl3pPr algn="ctr" rtl="0" eaLnBrk="0" fontAlgn="base" hangingPunct="0">
              <a:spcBef>
                <a:spcPct val="0"/>
              </a:spcBef>
              <a:spcAft>
                <a:spcPct val="0"/>
              </a:spcAft>
              <a:defRPr sz="2600" b="1">
                <a:solidFill>
                  <a:schemeClr val="tx1"/>
                </a:solidFill>
                <a:latin typeface="Times New Roman" pitchFamily="18" charset="0"/>
              </a:defRPr>
            </a:lvl3pPr>
            <a:lvl4pPr algn="ctr" rtl="0" eaLnBrk="0" fontAlgn="base" hangingPunct="0">
              <a:spcBef>
                <a:spcPct val="0"/>
              </a:spcBef>
              <a:spcAft>
                <a:spcPct val="0"/>
              </a:spcAft>
              <a:defRPr sz="2600" b="1">
                <a:solidFill>
                  <a:schemeClr val="tx1"/>
                </a:solidFill>
                <a:latin typeface="Times New Roman" pitchFamily="18" charset="0"/>
              </a:defRPr>
            </a:lvl4pPr>
            <a:lvl5pPr algn="ctr" rtl="0" eaLnBrk="0" fontAlgn="base" hangingPunct="0">
              <a:spcBef>
                <a:spcPct val="0"/>
              </a:spcBef>
              <a:spcAft>
                <a:spcPct val="0"/>
              </a:spcAft>
              <a:defRPr sz="2600" b="1">
                <a:solidFill>
                  <a:schemeClr val="tx1"/>
                </a:solidFill>
                <a:latin typeface="Times New Roman" pitchFamily="18" charset="0"/>
              </a:defRPr>
            </a:lvl5pPr>
            <a:lvl6pPr marL="457200" algn="ctr" rtl="0" fontAlgn="base">
              <a:spcBef>
                <a:spcPct val="0"/>
              </a:spcBef>
              <a:spcAft>
                <a:spcPct val="0"/>
              </a:spcAft>
              <a:defRPr sz="2600" b="1">
                <a:solidFill>
                  <a:schemeClr val="tx1"/>
                </a:solidFill>
                <a:latin typeface="Times New Roman" pitchFamily="18" charset="0"/>
              </a:defRPr>
            </a:lvl6pPr>
            <a:lvl7pPr marL="914400" algn="ctr" rtl="0" fontAlgn="base">
              <a:spcBef>
                <a:spcPct val="0"/>
              </a:spcBef>
              <a:spcAft>
                <a:spcPct val="0"/>
              </a:spcAft>
              <a:defRPr sz="2600" b="1">
                <a:solidFill>
                  <a:schemeClr val="tx1"/>
                </a:solidFill>
                <a:latin typeface="Times New Roman" pitchFamily="18" charset="0"/>
              </a:defRPr>
            </a:lvl7pPr>
            <a:lvl8pPr marL="1371600" algn="ctr" rtl="0" fontAlgn="base">
              <a:spcBef>
                <a:spcPct val="0"/>
              </a:spcBef>
              <a:spcAft>
                <a:spcPct val="0"/>
              </a:spcAft>
              <a:defRPr sz="2600" b="1">
                <a:solidFill>
                  <a:schemeClr val="tx1"/>
                </a:solidFill>
                <a:latin typeface="Times New Roman" pitchFamily="18" charset="0"/>
              </a:defRPr>
            </a:lvl8pPr>
            <a:lvl9pPr marL="1828800" algn="ctr" rtl="0" fontAlgn="base">
              <a:spcBef>
                <a:spcPct val="0"/>
              </a:spcBef>
              <a:spcAft>
                <a:spcPct val="0"/>
              </a:spcAft>
              <a:defRPr sz="2600" b="1">
                <a:solidFill>
                  <a:schemeClr val="tx1"/>
                </a:solidFill>
                <a:latin typeface="Times New Roman" pitchFamily="18" charset="0"/>
              </a:defRPr>
            </a:lvl9pPr>
          </a:lstStyle>
          <a:p>
            <a:pPr eaLnBrk="1" hangingPunct="1"/>
            <a:r>
              <a:rPr lang="en-US" kern="0" dirty="0" smtClean="0"/>
              <a:t>Law of Demand</a:t>
            </a:r>
            <a:endParaRPr lang="en-US" kern="0" dirty="0" smtClean="0"/>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3355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833553"/>
                                        </p:tgtEl>
                                        <p:attrNameLst>
                                          <p:attrName>style.visibility</p:attrName>
                                        </p:attrNameLst>
                                      </p:cBhvr>
                                      <p:to>
                                        <p:strVal val="visible"/>
                                      </p:to>
                                    </p:set>
                                    <p:animEffect transition="in" filter="wipe(left)">
                                      <p:cBhvr>
                                        <p:cTn id="11" dur="500"/>
                                        <p:tgtEl>
                                          <p:spTgt spid="833553"/>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833554"/>
                                        </p:tgtEl>
                                        <p:attrNameLst>
                                          <p:attrName>style.visibility</p:attrName>
                                        </p:attrNameLst>
                                      </p:cBhvr>
                                      <p:to>
                                        <p:strVal val="visible"/>
                                      </p:to>
                                    </p:set>
                                    <p:animEffect transition="in" filter="wipe(left)">
                                      <p:cBhvr>
                                        <p:cTn id="16" dur="500"/>
                                        <p:tgtEl>
                                          <p:spTgt spid="833554"/>
                                        </p:tgtEl>
                                      </p:cBhvr>
                                    </p:animEffect>
                                  </p:childTnLst>
                                </p:cTn>
                              </p:par>
                            </p:childTnLst>
                          </p:cTn>
                        </p:par>
                        <p:par>
                          <p:cTn id="17" fill="hold" nodeType="afterGroup">
                            <p:stCondLst>
                              <p:cond delay="500"/>
                            </p:stCondLst>
                            <p:childTnLst>
                              <p:par>
                                <p:cTn id="18" presetID="1" presetClass="entr" presetSubtype="0" fill="hold" grpId="0" nodeType="afterEffect">
                                  <p:stCondLst>
                                    <p:cond delay="0"/>
                                  </p:stCondLst>
                                  <p:childTnLst>
                                    <p:set>
                                      <p:cBhvr>
                                        <p:cTn id="19" dur="1" fill="hold">
                                          <p:stCondLst>
                                            <p:cond delay="0"/>
                                          </p:stCondLst>
                                        </p:cTn>
                                        <p:tgtEl>
                                          <p:spTgt spid="833555"/>
                                        </p:tgtEl>
                                        <p:attrNameLst>
                                          <p:attrName>style.visibility</p:attrName>
                                        </p:attrNameLst>
                                      </p:cBhvr>
                                      <p:to>
                                        <p:strVal val="visible"/>
                                      </p:to>
                                    </p:set>
                                  </p:childTnLst>
                                </p:cTn>
                              </p:par>
                            </p:childTnLst>
                          </p:cTn>
                        </p:par>
                        <p:par>
                          <p:cTn id="20" fill="hold" nodeType="afterGroup">
                            <p:stCondLst>
                              <p:cond delay="500"/>
                            </p:stCondLst>
                            <p:childTnLst>
                              <p:par>
                                <p:cTn id="21" presetID="0" presetClass="path" presetSubtype="0" accel="50000" decel="50000" fill="hold" grpId="1" nodeType="afterEffect">
                                  <p:stCondLst>
                                    <p:cond delay="0"/>
                                  </p:stCondLst>
                                  <p:childTnLst>
                                    <p:animMotion origin="layout" path="M -1.94444E-6 9.24855E-7 L 0.11667 9.24855E-7 " pathEditMode="relative" ptsTypes="AA">
                                      <p:cBhvr>
                                        <p:cTn id="22" dur="2000" fill="hold"/>
                                        <p:tgtEl>
                                          <p:spTgt spid="833555"/>
                                        </p:tgtEl>
                                        <p:attrNameLst>
                                          <p:attrName>ppt_x</p:attrName>
                                          <p:attrName>ppt_y</p:attrName>
                                        </p:attrNameLst>
                                      </p:cBhvr>
                                    </p:animMotion>
                                  </p:childTnLst>
                                </p:cTn>
                              </p:par>
                              <p:par>
                                <p:cTn id="23" presetID="1" presetClass="entr" presetSubtype="0" fill="hold" grpId="1" nodeType="withEffect">
                                  <p:stCondLst>
                                    <p:cond delay="0"/>
                                  </p:stCondLst>
                                  <p:childTnLst>
                                    <p:set>
                                      <p:cBhvr>
                                        <p:cTn id="24" dur="1" fill="hold">
                                          <p:stCondLst>
                                            <p:cond delay="0"/>
                                          </p:stCondLst>
                                        </p:cTn>
                                        <p:tgtEl>
                                          <p:spTgt spid="833559"/>
                                        </p:tgtEl>
                                        <p:attrNameLst>
                                          <p:attrName>style.visibility</p:attrName>
                                        </p:attrNameLst>
                                      </p:cBhvr>
                                      <p:to>
                                        <p:strVal val="visible"/>
                                      </p:to>
                                    </p:set>
                                  </p:childTnLst>
                                </p:cTn>
                              </p:par>
                              <p:par>
                                <p:cTn id="25" presetID="0" presetClass="path" presetSubtype="0" accel="50000" decel="50000" fill="hold" grpId="0" nodeType="withEffect">
                                  <p:stCondLst>
                                    <p:cond delay="0"/>
                                  </p:stCondLst>
                                  <p:childTnLst>
                                    <p:animMotion origin="layout" path="M 0 0 L 0.11666 0 " pathEditMode="relative" ptsTypes="AA">
                                      <p:cBhvr>
                                        <p:cTn id="26" dur="2000" fill="hold"/>
                                        <p:tgtEl>
                                          <p:spTgt spid="833559"/>
                                        </p:tgtEl>
                                        <p:attrNameLst>
                                          <p:attrName>ppt_x</p:attrName>
                                          <p:attrName>ppt_y</p:attrName>
                                        </p:attrNameLst>
                                      </p:cBhvr>
                                    </p:animMotion>
                                  </p:childTnLst>
                                </p:cTn>
                              </p:par>
                            </p:childTnLst>
                          </p:cTn>
                        </p:par>
                        <p:par>
                          <p:cTn id="27" fill="hold" nodeType="afterGroup">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833556"/>
                                        </p:tgtEl>
                                        <p:attrNameLst>
                                          <p:attrName>style.visibility</p:attrName>
                                        </p:attrNameLst>
                                      </p:cBhvr>
                                      <p:to>
                                        <p:strVal val="visible"/>
                                      </p:to>
                                    </p:set>
                                    <p:animEffect transition="in" filter="wipe(left)">
                                      <p:cBhvr>
                                        <p:cTn id="30" dur="500"/>
                                        <p:tgtEl>
                                          <p:spTgt spid="833556"/>
                                        </p:tgtEl>
                                      </p:cBhvr>
                                    </p:animEffect>
                                  </p:childTnLst>
                                </p:cTn>
                              </p:par>
                            </p:childTnLst>
                          </p:cTn>
                        </p:par>
                        <p:par>
                          <p:cTn id="31" fill="hold" nodeType="afterGroup">
                            <p:stCondLst>
                              <p:cond delay="3000"/>
                            </p:stCondLst>
                            <p:childTnLst>
                              <p:par>
                                <p:cTn id="32" presetID="22" presetClass="entr" presetSubtype="1" fill="hold" grpId="0" nodeType="afterEffect">
                                  <p:stCondLst>
                                    <p:cond delay="0"/>
                                  </p:stCondLst>
                                  <p:childTnLst>
                                    <p:set>
                                      <p:cBhvr>
                                        <p:cTn id="33" dur="1" fill="hold">
                                          <p:stCondLst>
                                            <p:cond delay="0"/>
                                          </p:stCondLst>
                                        </p:cTn>
                                        <p:tgtEl>
                                          <p:spTgt spid="833557"/>
                                        </p:tgtEl>
                                        <p:attrNameLst>
                                          <p:attrName>style.visibility</p:attrName>
                                        </p:attrNameLst>
                                      </p:cBhvr>
                                      <p:to>
                                        <p:strVal val="visible"/>
                                      </p:to>
                                    </p:set>
                                    <p:animEffect transition="in" filter="wipe(up)">
                                      <p:cBhvr>
                                        <p:cTn id="34" dur="500"/>
                                        <p:tgtEl>
                                          <p:spTgt spid="833557"/>
                                        </p:tgtEl>
                                      </p:cBhvr>
                                    </p:animEffect>
                                  </p:childTnLst>
                                </p:cTn>
                              </p:par>
                            </p:childTnLst>
                          </p:cTn>
                        </p:par>
                        <p:par>
                          <p:cTn id="35" fill="hold" nodeType="afterGroup">
                            <p:stCondLst>
                              <p:cond delay="3500"/>
                            </p:stCondLst>
                            <p:childTnLst>
                              <p:par>
                                <p:cTn id="36" presetID="1" presetClass="entr" presetSubtype="0" fill="hold" grpId="0" nodeType="afterEffect">
                                  <p:stCondLst>
                                    <p:cond delay="0"/>
                                  </p:stCondLst>
                                  <p:childTnLst>
                                    <p:set>
                                      <p:cBhvr>
                                        <p:cTn id="37" dur="1" fill="hold">
                                          <p:stCondLst>
                                            <p:cond delay="0"/>
                                          </p:stCondLst>
                                        </p:cTn>
                                        <p:tgtEl>
                                          <p:spTgt spid="833558"/>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3552" grpId="0"/>
      <p:bldP spid="833553" grpId="0" animBg="1"/>
      <p:bldP spid="833554" grpId="0" animBg="1"/>
      <p:bldP spid="833555" grpId="0" animBg="1"/>
      <p:bldP spid="833555" grpId="1" animBg="1"/>
      <p:bldP spid="833556" grpId="0" animBg="1"/>
      <p:bldP spid="833557" grpId="0" animBg="1"/>
      <p:bldP spid="833558" grpId="0"/>
      <p:bldP spid="833559" grpId="0"/>
      <p:bldP spid="833559" grpId="1"/>
      <p:bldP spid="2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23414" name="Group 118"/>
          <p:cNvGraphicFramePr>
            <a:graphicFrameLocks noGrp="1"/>
          </p:cNvGraphicFramePr>
          <p:nvPr>
            <p:extLst>
              <p:ext uri="{D42A27DB-BD31-4B8C-83A1-F6EECF244321}">
                <p14:modId xmlns:p14="http://schemas.microsoft.com/office/powerpoint/2010/main" val="339831785"/>
              </p:ext>
            </p:extLst>
          </p:nvPr>
        </p:nvGraphicFramePr>
        <p:xfrm>
          <a:off x="1905000" y="1722336"/>
          <a:ext cx="5562600" cy="4754664"/>
        </p:xfrm>
        <a:graphic>
          <a:graphicData uri="http://schemas.openxmlformats.org/drawingml/2006/table">
            <a:tbl>
              <a:tblPr/>
              <a:tblGrid>
                <a:gridCol w="1689100"/>
                <a:gridCol w="1892300"/>
                <a:gridCol w="1981200"/>
              </a:tblGrid>
              <a:tr h="396214">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1" i="0" u="none" strike="noStrike" cap="none" normalizeH="0" baseline="0" dirty="0" smtClean="0">
                          <a:ln>
                            <a:noFill/>
                          </a:ln>
                          <a:solidFill>
                            <a:schemeClr val="tx1"/>
                          </a:solidFill>
                          <a:effectLst/>
                          <a:latin typeface="Times New Roman" pitchFamily="18" charset="0"/>
                          <a:cs typeface="Times New Roman" pitchFamily="18" charset="0"/>
                        </a:rPr>
                        <a:t>Individual</a:t>
                      </a:r>
                      <a:endParaRPr kumimoji="0" lang="en-CA" sz="2000" b="1" i="0" u="none" strike="noStrike" cap="none" normalizeH="0" baseline="0" dirty="0" smtClean="0">
                        <a:ln>
                          <a:noFill/>
                        </a:ln>
                        <a:solidFill>
                          <a:schemeClr val="tx1"/>
                        </a:solidFill>
                        <a:effectLst/>
                        <a:latin typeface="Times New Roman" pitchFamily="18" charset="0"/>
                      </a:endParaRPr>
                    </a:p>
                  </a:txBody>
                  <a:tcPr marT="45711" marB="45711"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1" i="1" u="none" strike="noStrike" cap="none" normalizeH="0" baseline="0" dirty="0" smtClean="0">
                          <a:ln>
                            <a:noFill/>
                          </a:ln>
                          <a:solidFill>
                            <a:schemeClr val="tx1"/>
                          </a:solidFill>
                          <a:effectLst/>
                          <a:latin typeface="Times New Roman" pitchFamily="18" charset="0"/>
                          <a:cs typeface="Times New Roman" pitchFamily="18" charset="0"/>
                        </a:rPr>
                        <a:t>P</a:t>
                      </a:r>
                      <a:r>
                        <a:rPr kumimoji="0" lang="en-CA" sz="2000" b="1" i="0" u="none" strike="noStrike" cap="none" normalizeH="0" baseline="0" dirty="0" smtClean="0">
                          <a:ln>
                            <a:noFill/>
                          </a:ln>
                          <a:solidFill>
                            <a:schemeClr val="tx1"/>
                          </a:solidFill>
                          <a:effectLst/>
                          <a:latin typeface="Times New Roman" pitchFamily="18" charset="0"/>
                          <a:cs typeface="Times New Roman" pitchFamily="18" charset="0"/>
                        </a:rPr>
                        <a:t> = </a:t>
                      </a:r>
                      <a:r>
                        <a:rPr kumimoji="0" lang="en-CA" sz="2000" b="1" i="0" u="none" strike="noStrike" cap="none" normalizeH="0" baseline="0" dirty="0" smtClean="0">
                          <a:ln>
                            <a:noFill/>
                          </a:ln>
                          <a:solidFill>
                            <a:schemeClr val="tx1"/>
                          </a:solidFill>
                          <a:effectLst/>
                          <a:latin typeface="Times New Roman" pitchFamily="18" charset="0"/>
                          <a:cs typeface="Times New Roman" pitchFamily="18" charset="0"/>
                        </a:rPr>
                        <a:t>0.15</a:t>
                      </a:r>
                      <a:endParaRPr kumimoji="0" lang="en-CA" sz="2000" b="1" i="0" u="none" strike="noStrike" cap="none" normalizeH="0" baseline="0" dirty="0" smtClean="0">
                        <a:ln>
                          <a:noFill/>
                        </a:ln>
                        <a:solidFill>
                          <a:schemeClr val="tx1"/>
                        </a:solidFill>
                        <a:effectLst/>
                        <a:latin typeface="Times New Roman" pitchFamily="18" charset="0"/>
                      </a:endParaRPr>
                    </a:p>
                  </a:txBody>
                  <a:tcPr marT="45711" marB="45711"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1" i="1" u="none" strike="noStrike" cap="none" normalizeH="0" baseline="0" dirty="0" smtClean="0">
                          <a:ln>
                            <a:noFill/>
                          </a:ln>
                          <a:solidFill>
                            <a:schemeClr val="tx1"/>
                          </a:solidFill>
                          <a:effectLst/>
                          <a:latin typeface="Times New Roman" pitchFamily="18" charset="0"/>
                          <a:cs typeface="Times New Roman" pitchFamily="18" charset="0"/>
                        </a:rPr>
                        <a:t>P</a:t>
                      </a:r>
                      <a:r>
                        <a:rPr kumimoji="0" lang="en-CA" sz="2000" b="1" i="0" u="none" strike="noStrike" cap="none" normalizeH="0" baseline="0" dirty="0" smtClean="0">
                          <a:ln>
                            <a:noFill/>
                          </a:ln>
                          <a:solidFill>
                            <a:schemeClr val="tx1"/>
                          </a:solidFill>
                          <a:effectLst/>
                          <a:latin typeface="Times New Roman" pitchFamily="18" charset="0"/>
                          <a:cs typeface="Times New Roman" pitchFamily="18" charset="0"/>
                        </a:rPr>
                        <a:t> = </a:t>
                      </a:r>
                      <a:r>
                        <a:rPr kumimoji="0" lang="en-CA" sz="2000" b="1" i="0" u="none" strike="noStrike" cap="none" normalizeH="0" baseline="0" dirty="0" smtClean="0">
                          <a:ln>
                            <a:noFill/>
                          </a:ln>
                          <a:solidFill>
                            <a:schemeClr val="tx1"/>
                          </a:solidFill>
                          <a:effectLst/>
                          <a:latin typeface="Times New Roman" pitchFamily="18" charset="0"/>
                          <a:cs typeface="Times New Roman" pitchFamily="18" charset="0"/>
                        </a:rPr>
                        <a:t>10.15</a:t>
                      </a:r>
                      <a:endParaRPr kumimoji="0" lang="en-CA" sz="2000" b="1" i="0" u="none" strike="noStrike" cap="none" normalizeH="0" baseline="0" dirty="0" smtClean="0">
                        <a:ln>
                          <a:noFill/>
                        </a:ln>
                        <a:solidFill>
                          <a:schemeClr val="tx1"/>
                        </a:solidFill>
                        <a:effectLst/>
                        <a:latin typeface="Times New Roman" pitchFamily="18" charset="0"/>
                      </a:endParaRPr>
                    </a:p>
                  </a:txBody>
                  <a:tcPr marT="45711" marB="45711"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r>
              <a:tr h="396214">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cs typeface="Times New Roman" pitchFamily="18" charset="0"/>
                        </a:rPr>
                        <a:t>1</a:t>
                      </a:r>
                      <a:endParaRPr kumimoji="0" lang="en-CA" sz="2000" b="0" i="0" u="none" strike="noStrike" cap="none" normalizeH="0" baseline="0" smtClean="0">
                        <a:ln>
                          <a:noFill/>
                        </a:ln>
                        <a:solidFill>
                          <a:schemeClr val="tx1"/>
                        </a:solidFill>
                        <a:effectLst/>
                        <a:latin typeface="Times New Roman" pitchFamily="18" charset="0"/>
                      </a:endParaRPr>
                    </a:p>
                  </a:txBody>
                  <a:tcPr marT="45711" marB="45711"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cs typeface="Times New Roman" pitchFamily="18" charset="0"/>
                        </a:rPr>
                        <a:t>0</a:t>
                      </a:r>
                      <a:endParaRPr kumimoji="0" lang="en-CA" sz="2000" b="0" i="0" u="none" strike="noStrike" cap="none" normalizeH="0" baseline="0" smtClean="0">
                        <a:ln>
                          <a:noFill/>
                        </a:ln>
                        <a:solidFill>
                          <a:schemeClr val="tx1"/>
                        </a:solidFill>
                        <a:effectLst/>
                        <a:latin typeface="Times New Roman" pitchFamily="18" charset="0"/>
                      </a:endParaRPr>
                    </a:p>
                  </a:txBody>
                  <a:tcPr marT="45711" marB="45711"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dirty="0" smtClean="0">
                          <a:ln>
                            <a:noFill/>
                          </a:ln>
                          <a:solidFill>
                            <a:schemeClr val="tx1"/>
                          </a:solidFill>
                          <a:effectLst/>
                          <a:latin typeface="Times New Roman" pitchFamily="18" charset="0"/>
                        </a:rPr>
                        <a:t>8,000</a:t>
                      </a:r>
                      <a:endParaRPr kumimoji="0" lang="en-CA" sz="2000" b="0" i="0" u="none" strike="noStrike" cap="none" normalizeH="0" baseline="0" dirty="0" smtClean="0">
                        <a:ln>
                          <a:noFill/>
                        </a:ln>
                        <a:solidFill>
                          <a:schemeClr val="tx1"/>
                        </a:solidFill>
                        <a:effectLst/>
                        <a:latin typeface="Times New Roman" pitchFamily="18" charset="0"/>
                      </a:endParaRPr>
                    </a:p>
                  </a:txBody>
                  <a:tcPr marT="45711" marB="45711"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r>
              <a:tr h="396214">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cs typeface="Times New Roman" pitchFamily="18" charset="0"/>
                        </a:rPr>
                        <a:t>2</a:t>
                      </a:r>
                      <a:endParaRPr kumimoji="0" lang="en-CA" sz="2000" b="0" i="0" u="none" strike="noStrike" cap="none" normalizeH="0" baseline="0" smtClean="0">
                        <a:ln>
                          <a:noFill/>
                        </a:ln>
                        <a:solidFill>
                          <a:schemeClr val="tx1"/>
                        </a:solidFill>
                        <a:effectLst/>
                        <a:latin typeface="Times New Roman" pitchFamily="18" charset="0"/>
                      </a:endParaRPr>
                    </a:p>
                  </a:txBody>
                  <a:tcPr marT="45711" marB="45711"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rPr>
                        <a:t>0</a:t>
                      </a:r>
                    </a:p>
                  </a:txBody>
                  <a:tcPr marT="45711" marB="45711"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dirty="0" smtClean="0">
                          <a:ln>
                            <a:noFill/>
                          </a:ln>
                          <a:solidFill>
                            <a:schemeClr val="tx1"/>
                          </a:solidFill>
                          <a:effectLst/>
                          <a:latin typeface="Times New Roman" pitchFamily="18" charset="0"/>
                        </a:rPr>
                        <a:t>10,000</a:t>
                      </a:r>
                    </a:p>
                  </a:txBody>
                  <a:tcPr marT="45711" marB="45711"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r>
              <a:tr h="396214">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en-CA" sz="2000" b="0" i="0" u="none" strike="noStrike" cap="none" normalizeH="0" baseline="0" smtClean="0">
                        <a:ln>
                          <a:noFill/>
                        </a:ln>
                        <a:solidFill>
                          <a:schemeClr val="tx1"/>
                        </a:solidFill>
                        <a:effectLst/>
                        <a:latin typeface="Times New Roman" pitchFamily="18" charset="0"/>
                      </a:endParaRPr>
                    </a:p>
                  </a:txBody>
                  <a:tcPr marT="45711" marB="45711"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rPr>
                        <a:t>0</a:t>
                      </a:r>
                    </a:p>
                  </a:txBody>
                  <a:tcPr marT="45711" marB="45711"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dirty="0" smtClean="0">
                          <a:ln>
                            <a:noFill/>
                          </a:ln>
                          <a:solidFill>
                            <a:schemeClr val="tx1"/>
                          </a:solidFill>
                          <a:effectLst/>
                          <a:latin typeface="Times New Roman" pitchFamily="18" charset="0"/>
                        </a:rPr>
                        <a:t>12,000</a:t>
                      </a:r>
                      <a:endParaRPr kumimoji="0" lang="en-CA" sz="2000" b="0" i="0" u="none" strike="noStrike" cap="none" normalizeH="0" baseline="0" dirty="0" smtClean="0">
                        <a:ln>
                          <a:noFill/>
                        </a:ln>
                        <a:solidFill>
                          <a:schemeClr val="tx1"/>
                        </a:solidFill>
                        <a:effectLst/>
                        <a:latin typeface="Times New Roman" pitchFamily="18" charset="0"/>
                      </a:endParaRPr>
                    </a:p>
                  </a:txBody>
                  <a:tcPr marT="45711" marB="45711"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r>
              <a:tr h="396214">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cs typeface="Times New Roman" pitchFamily="18" charset="0"/>
                        </a:rPr>
                        <a:t>4</a:t>
                      </a:r>
                      <a:endParaRPr kumimoji="0" lang="en-CA" sz="2000" b="0" i="0" u="none" strike="noStrike" cap="none" normalizeH="0" baseline="0" smtClean="0">
                        <a:ln>
                          <a:noFill/>
                        </a:ln>
                        <a:solidFill>
                          <a:schemeClr val="tx1"/>
                        </a:solidFill>
                        <a:effectLst/>
                        <a:latin typeface="Times New Roman" pitchFamily="18" charset="0"/>
                      </a:endParaRPr>
                    </a:p>
                  </a:txBody>
                  <a:tcPr marT="45711" marB="45711"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rPr>
                        <a:t>0</a:t>
                      </a:r>
                    </a:p>
                  </a:txBody>
                  <a:tcPr marT="45711" marB="45711"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dirty="0" smtClean="0">
                          <a:ln>
                            <a:noFill/>
                          </a:ln>
                          <a:solidFill>
                            <a:schemeClr val="tx1"/>
                          </a:solidFill>
                          <a:effectLst/>
                          <a:latin typeface="Times New Roman" pitchFamily="18" charset="0"/>
                        </a:rPr>
                        <a:t>5,000</a:t>
                      </a:r>
                      <a:endParaRPr kumimoji="0" lang="en-CA" sz="2000" b="0" i="0" u="none" strike="noStrike" cap="none" normalizeH="0" baseline="0" dirty="0" smtClean="0">
                        <a:ln>
                          <a:noFill/>
                        </a:ln>
                        <a:solidFill>
                          <a:schemeClr val="tx1"/>
                        </a:solidFill>
                        <a:effectLst/>
                        <a:latin typeface="Times New Roman" pitchFamily="18" charset="0"/>
                      </a:endParaRPr>
                    </a:p>
                  </a:txBody>
                  <a:tcPr marT="45711" marB="45711"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r>
              <a:tr h="396214">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rPr>
                        <a:t>5</a:t>
                      </a:r>
                    </a:p>
                  </a:txBody>
                  <a:tcPr marT="45711" marB="45711"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rPr>
                        <a:t>0</a:t>
                      </a:r>
                    </a:p>
                  </a:txBody>
                  <a:tcPr marT="45711" marB="45711"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dirty="0" smtClean="0">
                          <a:ln>
                            <a:noFill/>
                          </a:ln>
                          <a:solidFill>
                            <a:schemeClr val="tx1"/>
                          </a:solidFill>
                          <a:effectLst/>
                          <a:latin typeface="Times New Roman" pitchFamily="18" charset="0"/>
                        </a:rPr>
                        <a:t>15,000</a:t>
                      </a:r>
                      <a:endParaRPr kumimoji="0" lang="en-CA" sz="2000" b="0" i="0" u="none" strike="noStrike" cap="none" normalizeH="0" baseline="0" dirty="0" smtClean="0">
                        <a:ln>
                          <a:noFill/>
                        </a:ln>
                        <a:solidFill>
                          <a:schemeClr val="tx1"/>
                        </a:solidFill>
                        <a:effectLst/>
                        <a:latin typeface="Times New Roman" pitchFamily="18" charset="0"/>
                      </a:endParaRPr>
                    </a:p>
                  </a:txBody>
                  <a:tcPr marT="45711" marB="45711"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r>
              <a:tr h="396214">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rPr>
                        <a:t>6</a:t>
                      </a:r>
                    </a:p>
                  </a:txBody>
                  <a:tcPr marT="45711" marB="45711"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rPr>
                        <a:t>0</a:t>
                      </a:r>
                    </a:p>
                  </a:txBody>
                  <a:tcPr marT="45711" marB="45711"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dirty="0" smtClean="0">
                          <a:ln>
                            <a:noFill/>
                          </a:ln>
                          <a:solidFill>
                            <a:schemeClr val="tx1"/>
                          </a:solidFill>
                          <a:effectLst/>
                          <a:latin typeface="Times New Roman" pitchFamily="18" charset="0"/>
                        </a:rPr>
                        <a:t>13,000</a:t>
                      </a:r>
                      <a:endParaRPr kumimoji="0" lang="en-CA" sz="2000" b="0" i="0" u="none" strike="noStrike" cap="none" normalizeH="0" baseline="0" dirty="0" smtClean="0">
                        <a:ln>
                          <a:noFill/>
                        </a:ln>
                        <a:solidFill>
                          <a:schemeClr val="tx1"/>
                        </a:solidFill>
                        <a:effectLst/>
                        <a:latin typeface="Times New Roman" pitchFamily="18" charset="0"/>
                      </a:endParaRPr>
                    </a:p>
                  </a:txBody>
                  <a:tcPr marT="45711" marB="45711"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r>
              <a:tr h="396214">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rPr>
                        <a:t>7</a:t>
                      </a:r>
                    </a:p>
                  </a:txBody>
                  <a:tcPr marT="45711" marB="45711"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rPr>
                        <a:t>0</a:t>
                      </a:r>
                    </a:p>
                  </a:txBody>
                  <a:tcPr marT="45711" marB="45711"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dirty="0" smtClean="0">
                          <a:ln>
                            <a:noFill/>
                          </a:ln>
                          <a:solidFill>
                            <a:schemeClr val="tx1"/>
                          </a:solidFill>
                          <a:effectLst/>
                          <a:latin typeface="Times New Roman" pitchFamily="18" charset="0"/>
                        </a:rPr>
                        <a:t>7,000</a:t>
                      </a:r>
                      <a:endParaRPr kumimoji="0" lang="en-CA" sz="2000" b="0" i="0" u="none" strike="noStrike" cap="none" normalizeH="0" baseline="0" dirty="0" smtClean="0">
                        <a:ln>
                          <a:noFill/>
                        </a:ln>
                        <a:solidFill>
                          <a:schemeClr val="tx1"/>
                        </a:solidFill>
                        <a:effectLst/>
                        <a:latin typeface="Times New Roman" pitchFamily="18" charset="0"/>
                      </a:endParaRPr>
                    </a:p>
                  </a:txBody>
                  <a:tcPr marT="45711" marB="45711"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r>
              <a:tr h="396214">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rPr>
                        <a:t>8</a:t>
                      </a:r>
                    </a:p>
                  </a:txBody>
                  <a:tcPr marT="45711" marB="45711"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rPr>
                        <a:t>0</a:t>
                      </a:r>
                    </a:p>
                  </a:txBody>
                  <a:tcPr marT="45711" marB="45711"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dirty="0" smtClean="0">
                          <a:ln>
                            <a:noFill/>
                          </a:ln>
                          <a:solidFill>
                            <a:schemeClr val="tx1"/>
                          </a:solidFill>
                          <a:effectLst/>
                          <a:latin typeface="Times New Roman" pitchFamily="18" charset="0"/>
                        </a:rPr>
                        <a:t>9,000</a:t>
                      </a:r>
                      <a:endParaRPr kumimoji="0" lang="en-CA" sz="2000" b="0" i="0" u="none" strike="noStrike" cap="none" normalizeH="0" baseline="0" dirty="0" smtClean="0">
                        <a:ln>
                          <a:noFill/>
                        </a:ln>
                        <a:solidFill>
                          <a:schemeClr val="tx1"/>
                        </a:solidFill>
                        <a:effectLst/>
                        <a:latin typeface="Times New Roman" pitchFamily="18" charset="0"/>
                      </a:endParaRPr>
                    </a:p>
                  </a:txBody>
                  <a:tcPr marT="45711" marB="45711"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r>
              <a:tr h="396214">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cs typeface="Times New Roman" pitchFamily="18" charset="0"/>
                        </a:rPr>
                        <a:t>9</a:t>
                      </a:r>
                      <a:endParaRPr kumimoji="0" lang="en-CA" sz="2000" b="0" i="0" u="none" strike="noStrike" cap="none" normalizeH="0" baseline="0" smtClean="0">
                        <a:ln>
                          <a:noFill/>
                        </a:ln>
                        <a:solidFill>
                          <a:schemeClr val="tx1"/>
                        </a:solidFill>
                        <a:effectLst/>
                        <a:latin typeface="Times New Roman" pitchFamily="18" charset="0"/>
                      </a:endParaRPr>
                    </a:p>
                  </a:txBody>
                  <a:tcPr marT="45711" marB="45711"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rPr>
                        <a:t>0</a:t>
                      </a:r>
                    </a:p>
                  </a:txBody>
                  <a:tcPr marT="45711" marB="45711"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dirty="0" smtClean="0">
                          <a:ln>
                            <a:noFill/>
                          </a:ln>
                          <a:solidFill>
                            <a:schemeClr val="tx1"/>
                          </a:solidFill>
                          <a:effectLst/>
                          <a:latin typeface="Times New Roman" pitchFamily="18" charset="0"/>
                        </a:rPr>
                        <a:t>10,000</a:t>
                      </a:r>
                    </a:p>
                  </a:txBody>
                  <a:tcPr marT="45711" marB="45711"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r>
              <a:tr h="396214">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cs typeface="Times New Roman" pitchFamily="18" charset="0"/>
                        </a:rPr>
                        <a:t>10</a:t>
                      </a:r>
                      <a:endParaRPr kumimoji="0" lang="en-CA" sz="2000" b="0" i="0" u="none" strike="noStrike" cap="none" normalizeH="0" baseline="0" smtClean="0">
                        <a:ln>
                          <a:noFill/>
                        </a:ln>
                        <a:solidFill>
                          <a:schemeClr val="tx1"/>
                        </a:solidFill>
                        <a:effectLst/>
                        <a:latin typeface="Times New Roman" pitchFamily="18" charset="0"/>
                      </a:endParaRPr>
                    </a:p>
                  </a:txBody>
                  <a:tcPr marT="45711" marB="45711"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rPr>
                        <a:t>0</a:t>
                      </a:r>
                    </a:p>
                  </a:txBody>
                  <a:tcPr marT="45711" marB="45711"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dirty="0" smtClean="0">
                          <a:ln>
                            <a:noFill/>
                          </a:ln>
                          <a:solidFill>
                            <a:schemeClr val="tx1"/>
                          </a:solidFill>
                          <a:effectLst/>
                          <a:latin typeface="Times New Roman" pitchFamily="18" charset="0"/>
                        </a:rPr>
                        <a:t>11,000</a:t>
                      </a:r>
                      <a:endParaRPr kumimoji="0" lang="en-CA" sz="2000" b="0" i="0" u="none" strike="noStrike" cap="none" normalizeH="0" baseline="0" dirty="0" smtClean="0">
                        <a:ln>
                          <a:noFill/>
                        </a:ln>
                        <a:solidFill>
                          <a:schemeClr val="tx1"/>
                        </a:solidFill>
                        <a:effectLst/>
                        <a:latin typeface="Times New Roman" pitchFamily="18" charset="0"/>
                      </a:endParaRPr>
                    </a:p>
                  </a:txBody>
                  <a:tcPr marT="45711" marB="45711"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r>
              <a:tr h="396214">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cs typeface="Times New Roman" pitchFamily="18" charset="0"/>
                        </a:rPr>
                        <a:t>Total</a:t>
                      </a:r>
                      <a:endParaRPr kumimoji="0" lang="en-CA" sz="2000" b="0" i="0" u="none" strike="noStrike" cap="none" normalizeH="0" baseline="0" smtClean="0">
                        <a:ln>
                          <a:noFill/>
                        </a:ln>
                        <a:solidFill>
                          <a:schemeClr val="tx1"/>
                        </a:solidFill>
                        <a:effectLst/>
                        <a:latin typeface="Times New Roman" pitchFamily="18" charset="0"/>
                      </a:endParaRPr>
                    </a:p>
                  </a:txBody>
                  <a:tcPr marT="45711" marB="45711"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rPr>
                        <a:t>0</a:t>
                      </a:r>
                    </a:p>
                  </a:txBody>
                  <a:tcPr marT="45711" marB="45711"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rPr>
                        <a:t>100,000</a:t>
                      </a:r>
                    </a:p>
                  </a:txBody>
                  <a:tcPr marT="45711" marB="45711"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r>
            </a:tbl>
          </a:graphicData>
        </a:graphic>
      </p:graphicFrame>
      <p:sp>
        <p:nvSpPr>
          <p:cNvPr id="823390" name="Rectangle 94"/>
          <p:cNvSpPr>
            <a:spLocks noChangeArrowheads="1"/>
          </p:cNvSpPr>
          <p:nvPr/>
        </p:nvSpPr>
        <p:spPr bwMode="auto">
          <a:xfrm>
            <a:off x="3962400" y="2174773"/>
            <a:ext cx="1189038"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23391" name="Rectangle 95"/>
          <p:cNvSpPr>
            <a:spLocks noChangeArrowheads="1"/>
          </p:cNvSpPr>
          <p:nvPr/>
        </p:nvSpPr>
        <p:spPr bwMode="auto">
          <a:xfrm>
            <a:off x="6038850" y="2162073"/>
            <a:ext cx="1189037"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23392" name="Rectangle 96"/>
          <p:cNvSpPr>
            <a:spLocks noChangeArrowheads="1"/>
          </p:cNvSpPr>
          <p:nvPr/>
        </p:nvSpPr>
        <p:spPr bwMode="auto">
          <a:xfrm>
            <a:off x="3962400" y="2543073"/>
            <a:ext cx="1189038"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23393" name="Rectangle 97"/>
          <p:cNvSpPr>
            <a:spLocks noChangeArrowheads="1"/>
          </p:cNvSpPr>
          <p:nvPr/>
        </p:nvSpPr>
        <p:spPr bwMode="auto">
          <a:xfrm>
            <a:off x="6038850" y="2558948"/>
            <a:ext cx="1189037"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23394" name="Rectangle 98"/>
          <p:cNvSpPr>
            <a:spLocks noChangeArrowheads="1"/>
          </p:cNvSpPr>
          <p:nvPr/>
        </p:nvSpPr>
        <p:spPr bwMode="auto">
          <a:xfrm>
            <a:off x="3962400" y="2933598"/>
            <a:ext cx="1189038"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23395" name="Rectangle 99"/>
          <p:cNvSpPr>
            <a:spLocks noChangeArrowheads="1"/>
          </p:cNvSpPr>
          <p:nvPr/>
        </p:nvSpPr>
        <p:spPr bwMode="auto">
          <a:xfrm>
            <a:off x="6038850" y="2936773"/>
            <a:ext cx="1189037"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23396" name="Rectangle 100"/>
          <p:cNvSpPr>
            <a:spLocks noChangeArrowheads="1"/>
          </p:cNvSpPr>
          <p:nvPr/>
        </p:nvSpPr>
        <p:spPr bwMode="auto">
          <a:xfrm>
            <a:off x="3956050" y="3339998"/>
            <a:ext cx="1189038"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23397" name="Rectangle 101"/>
          <p:cNvSpPr>
            <a:spLocks noChangeArrowheads="1"/>
          </p:cNvSpPr>
          <p:nvPr/>
        </p:nvSpPr>
        <p:spPr bwMode="auto">
          <a:xfrm>
            <a:off x="6032500" y="3327298"/>
            <a:ext cx="1189037"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23398" name="Rectangle 102"/>
          <p:cNvSpPr>
            <a:spLocks noChangeArrowheads="1"/>
          </p:cNvSpPr>
          <p:nvPr/>
        </p:nvSpPr>
        <p:spPr bwMode="auto">
          <a:xfrm>
            <a:off x="3965575" y="3746398"/>
            <a:ext cx="1189038"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23399" name="Rectangle 103"/>
          <p:cNvSpPr>
            <a:spLocks noChangeArrowheads="1"/>
          </p:cNvSpPr>
          <p:nvPr/>
        </p:nvSpPr>
        <p:spPr bwMode="auto">
          <a:xfrm>
            <a:off x="6042025" y="3733698"/>
            <a:ext cx="1189037"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23400" name="Rectangle 104"/>
          <p:cNvSpPr>
            <a:spLocks noChangeArrowheads="1"/>
          </p:cNvSpPr>
          <p:nvPr/>
        </p:nvSpPr>
        <p:spPr bwMode="auto">
          <a:xfrm>
            <a:off x="3959225" y="4136923"/>
            <a:ext cx="1189038"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23401" name="Rectangle 105"/>
          <p:cNvSpPr>
            <a:spLocks noChangeArrowheads="1"/>
          </p:cNvSpPr>
          <p:nvPr/>
        </p:nvSpPr>
        <p:spPr bwMode="auto">
          <a:xfrm>
            <a:off x="6035675" y="4124223"/>
            <a:ext cx="1189037"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23402" name="Rectangle 106"/>
          <p:cNvSpPr>
            <a:spLocks noChangeArrowheads="1"/>
          </p:cNvSpPr>
          <p:nvPr/>
        </p:nvSpPr>
        <p:spPr bwMode="auto">
          <a:xfrm>
            <a:off x="3968750" y="4543323"/>
            <a:ext cx="1189038"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23403" name="Rectangle 107"/>
          <p:cNvSpPr>
            <a:spLocks noChangeArrowheads="1"/>
          </p:cNvSpPr>
          <p:nvPr/>
        </p:nvSpPr>
        <p:spPr bwMode="auto">
          <a:xfrm>
            <a:off x="6045200" y="4530623"/>
            <a:ext cx="1189037"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23404" name="Rectangle 108"/>
          <p:cNvSpPr>
            <a:spLocks noChangeArrowheads="1"/>
          </p:cNvSpPr>
          <p:nvPr/>
        </p:nvSpPr>
        <p:spPr bwMode="auto">
          <a:xfrm>
            <a:off x="3962400" y="4917973"/>
            <a:ext cx="1189038"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23405" name="Rectangle 109"/>
          <p:cNvSpPr>
            <a:spLocks noChangeArrowheads="1"/>
          </p:cNvSpPr>
          <p:nvPr/>
        </p:nvSpPr>
        <p:spPr bwMode="auto">
          <a:xfrm>
            <a:off x="6038850" y="4905273"/>
            <a:ext cx="1189037"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23406" name="Rectangle 110"/>
          <p:cNvSpPr>
            <a:spLocks noChangeArrowheads="1"/>
          </p:cNvSpPr>
          <p:nvPr/>
        </p:nvSpPr>
        <p:spPr bwMode="auto">
          <a:xfrm>
            <a:off x="3956050" y="5308498"/>
            <a:ext cx="1189038"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23407" name="Rectangle 111"/>
          <p:cNvSpPr>
            <a:spLocks noChangeArrowheads="1"/>
          </p:cNvSpPr>
          <p:nvPr/>
        </p:nvSpPr>
        <p:spPr bwMode="auto">
          <a:xfrm>
            <a:off x="6032500" y="5311673"/>
            <a:ext cx="1189037"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23408" name="Rectangle 112"/>
          <p:cNvSpPr>
            <a:spLocks noChangeArrowheads="1"/>
          </p:cNvSpPr>
          <p:nvPr/>
        </p:nvSpPr>
        <p:spPr bwMode="auto">
          <a:xfrm>
            <a:off x="3949700" y="5714898"/>
            <a:ext cx="1189038"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23409" name="Rectangle 113"/>
          <p:cNvSpPr>
            <a:spLocks noChangeArrowheads="1"/>
          </p:cNvSpPr>
          <p:nvPr/>
        </p:nvSpPr>
        <p:spPr bwMode="auto">
          <a:xfrm>
            <a:off x="6026150" y="5702198"/>
            <a:ext cx="1189037"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23410" name="Rectangle 114"/>
          <p:cNvSpPr>
            <a:spLocks noChangeArrowheads="1"/>
          </p:cNvSpPr>
          <p:nvPr/>
        </p:nvSpPr>
        <p:spPr bwMode="auto">
          <a:xfrm>
            <a:off x="3943350" y="6105423"/>
            <a:ext cx="1189038"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23411" name="Rectangle 115"/>
          <p:cNvSpPr>
            <a:spLocks noChangeArrowheads="1"/>
          </p:cNvSpPr>
          <p:nvPr/>
        </p:nvSpPr>
        <p:spPr bwMode="auto">
          <a:xfrm>
            <a:off x="6019800" y="6092723"/>
            <a:ext cx="1189037"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26" name="Rectangle 8"/>
          <p:cNvSpPr>
            <a:spLocks noChangeArrowheads="1"/>
          </p:cNvSpPr>
          <p:nvPr/>
        </p:nvSpPr>
        <p:spPr bwMode="auto">
          <a:xfrm>
            <a:off x="3528286" y="1066800"/>
            <a:ext cx="21105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b="1" dirty="0" smtClean="0"/>
              <a:t>Press-grilled panini</a:t>
            </a:r>
            <a:endParaRPr lang="en-US" sz="1800" b="1" dirty="0"/>
          </a:p>
        </p:txBody>
      </p:sp>
      <p:sp>
        <p:nvSpPr>
          <p:cNvPr id="28" name="Rectangle 124"/>
          <p:cNvSpPr txBox="1">
            <a:spLocks noChangeArrowheads="1"/>
          </p:cNvSpPr>
          <p:nvPr/>
        </p:nvSpPr>
        <p:spPr bwMode="auto">
          <a:xfrm>
            <a:off x="381000" y="228600"/>
            <a:ext cx="8458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600" b="1">
                <a:solidFill>
                  <a:schemeClr val="tx1"/>
                </a:solidFill>
                <a:latin typeface="+mj-lt"/>
                <a:ea typeface="+mj-ea"/>
                <a:cs typeface="+mj-cs"/>
              </a:defRPr>
            </a:lvl1pPr>
            <a:lvl2pPr algn="ctr" rtl="0" eaLnBrk="0" fontAlgn="base" hangingPunct="0">
              <a:spcBef>
                <a:spcPct val="0"/>
              </a:spcBef>
              <a:spcAft>
                <a:spcPct val="0"/>
              </a:spcAft>
              <a:defRPr sz="2600" b="1">
                <a:solidFill>
                  <a:schemeClr val="tx1"/>
                </a:solidFill>
                <a:latin typeface="Times New Roman" pitchFamily="18" charset="0"/>
              </a:defRPr>
            </a:lvl2pPr>
            <a:lvl3pPr algn="ctr" rtl="0" eaLnBrk="0" fontAlgn="base" hangingPunct="0">
              <a:spcBef>
                <a:spcPct val="0"/>
              </a:spcBef>
              <a:spcAft>
                <a:spcPct val="0"/>
              </a:spcAft>
              <a:defRPr sz="2600" b="1">
                <a:solidFill>
                  <a:schemeClr val="tx1"/>
                </a:solidFill>
                <a:latin typeface="Times New Roman" pitchFamily="18" charset="0"/>
              </a:defRPr>
            </a:lvl3pPr>
            <a:lvl4pPr algn="ctr" rtl="0" eaLnBrk="0" fontAlgn="base" hangingPunct="0">
              <a:spcBef>
                <a:spcPct val="0"/>
              </a:spcBef>
              <a:spcAft>
                <a:spcPct val="0"/>
              </a:spcAft>
              <a:defRPr sz="2600" b="1">
                <a:solidFill>
                  <a:schemeClr val="tx1"/>
                </a:solidFill>
                <a:latin typeface="Times New Roman" pitchFamily="18" charset="0"/>
              </a:defRPr>
            </a:lvl4pPr>
            <a:lvl5pPr algn="ctr" rtl="0" eaLnBrk="0" fontAlgn="base" hangingPunct="0">
              <a:spcBef>
                <a:spcPct val="0"/>
              </a:spcBef>
              <a:spcAft>
                <a:spcPct val="0"/>
              </a:spcAft>
              <a:defRPr sz="2600" b="1">
                <a:solidFill>
                  <a:schemeClr val="tx1"/>
                </a:solidFill>
                <a:latin typeface="Times New Roman" pitchFamily="18" charset="0"/>
              </a:defRPr>
            </a:lvl5pPr>
            <a:lvl6pPr marL="457200" algn="ctr" rtl="0" fontAlgn="base">
              <a:spcBef>
                <a:spcPct val="0"/>
              </a:spcBef>
              <a:spcAft>
                <a:spcPct val="0"/>
              </a:spcAft>
              <a:defRPr sz="2600" b="1">
                <a:solidFill>
                  <a:schemeClr val="tx1"/>
                </a:solidFill>
                <a:latin typeface="Times New Roman" pitchFamily="18" charset="0"/>
              </a:defRPr>
            </a:lvl6pPr>
            <a:lvl7pPr marL="914400" algn="ctr" rtl="0" fontAlgn="base">
              <a:spcBef>
                <a:spcPct val="0"/>
              </a:spcBef>
              <a:spcAft>
                <a:spcPct val="0"/>
              </a:spcAft>
              <a:defRPr sz="2600" b="1">
                <a:solidFill>
                  <a:schemeClr val="tx1"/>
                </a:solidFill>
                <a:latin typeface="Times New Roman" pitchFamily="18" charset="0"/>
              </a:defRPr>
            </a:lvl7pPr>
            <a:lvl8pPr marL="1371600" algn="ctr" rtl="0" fontAlgn="base">
              <a:spcBef>
                <a:spcPct val="0"/>
              </a:spcBef>
              <a:spcAft>
                <a:spcPct val="0"/>
              </a:spcAft>
              <a:defRPr sz="2600" b="1">
                <a:solidFill>
                  <a:schemeClr val="tx1"/>
                </a:solidFill>
                <a:latin typeface="Times New Roman" pitchFamily="18" charset="0"/>
              </a:defRPr>
            </a:lvl8pPr>
            <a:lvl9pPr marL="1828800" algn="ctr" rtl="0" fontAlgn="base">
              <a:spcBef>
                <a:spcPct val="0"/>
              </a:spcBef>
              <a:spcAft>
                <a:spcPct val="0"/>
              </a:spcAft>
              <a:defRPr sz="2600" b="1">
                <a:solidFill>
                  <a:schemeClr val="tx1"/>
                </a:solidFill>
                <a:latin typeface="Times New Roman" pitchFamily="18" charset="0"/>
              </a:defRPr>
            </a:lvl9pPr>
          </a:lstStyle>
          <a:p>
            <a:pPr eaLnBrk="1" hangingPunct="1"/>
            <a:r>
              <a:rPr lang="en-US" kern="0" dirty="0" smtClean="0"/>
              <a:t>Law of Supply</a:t>
            </a:r>
            <a:endParaRPr lang="en-US" kern="0" dirty="0" smtClean="0"/>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xit" presetSubtype="0" fill="hold" grpId="0" nodeType="clickEffect">
                                  <p:stCondLst>
                                    <p:cond delay="0"/>
                                  </p:stCondLst>
                                  <p:childTnLst>
                                    <p:set>
                                      <p:cBhvr>
                                        <p:cTn id="6" dur="1" fill="hold">
                                          <p:stCondLst>
                                            <p:cond delay="0"/>
                                          </p:stCondLst>
                                        </p:cTn>
                                        <p:tgtEl>
                                          <p:spTgt spid="823390"/>
                                        </p:tgtEl>
                                        <p:attrNameLst>
                                          <p:attrName>style.visibility</p:attrName>
                                        </p:attrNameLst>
                                      </p:cBhvr>
                                      <p:to>
                                        <p:strVal val="hidden"/>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823391"/>
                                        </p:tgtEl>
                                        <p:attrNameLst>
                                          <p:attrName>style.visibility</p:attrName>
                                        </p:attrNameLst>
                                      </p:cBhvr>
                                      <p:to>
                                        <p:strVal val="hidden"/>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823392"/>
                                        </p:tgtEl>
                                        <p:attrNameLst>
                                          <p:attrName>style.visibility</p:attrName>
                                        </p:attrNameLst>
                                      </p:cBhvr>
                                      <p:to>
                                        <p:strVal val="hidden"/>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823393"/>
                                        </p:tgtEl>
                                        <p:attrNameLst>
                                          <p:attrName>style.visibility</p:attrName>
                                        </p:attrNameLst>
                                      </p:cBhvr>
                                      <p:to>
                                        <p:strVal val="hidden"/>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823394"/>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823395"/>
                                        </p:tgtEl>
                                        <p:attrNameLst>
                                          <p:attrName>style.visibility</p:attrName>
                                        </p:attrNameLst>
                                      </p:cBhvr>
                                      <p:to>
                                        <p:strVal val="hidden"/>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xit" presetSubtype="0" fill="hold" grpId="0" nodeType="clickEffect">
                                  <p:stCondLst>
                                    <p:cond delay="0"/>
                                  </p:stCondLst>
                                  <p:childTnLst>
                                    <p:set>
                                      <p:cBhvr>
                                        <p:cTn id="30" dur="1" fill="hold">
                                          <p:stCondLst>
                                            <p:cond delay="0"/>
                                          </p:stCondLst>
                                        </p:cTn>
                                        <p:tgtEl>
                                          <p:spTgt spid="823396"/>
                                        </p:tgtEl>
                                        <p:attrNameLst>
                                          <p:attrName>style.visibility</p:attrName>
                                        </p:attrNameLst>
                                      </p:cBhvr>
                                      <p:to>
                                        <p:strVal val="hidden"/>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xit" presetSubtype="0" fill="hold" grpId="0" nodeType="clickEffect">
                                  <p:stCondLst>
                                    <p:cond delay="0"/>
                                  </p:stCondLst>
                                  <p:childTnLst>
                                    <p:set>
                                      <p:cBhvr>
                                        <p:cTn id="34" dur="1" fill="hold">
                                          <p:stCondLst>
                                            <p:cond delay="0"/>
                                          </p:stCondLst>
                                        </p:cTn>
                                        <p:tgtEl>
                                          <p:spTgt spid="823397"/>
                                        </p:tgtEl>
                                        <p:attrNameLst>
                                          <p:attrName>style.visibility</p:attrName>
                                        </p:attrNameLst>
                                      </p:cBhvr>
                                      <p:to>
                                        <p:strVal val="hidden"/>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xit" presetSubtype="0" fill="hold" grpId="0" nodeType="clickEffect">
                                  <p:stCondLst>
                                    <p:cond delay="0"/>
                                  </p:stCondLst>
                                  <p:childTnLst>
                                    <p:set>
                                      <p:cBhvr>
                                        <p:cTn id="38" dur="1" fill="hold">
                                          <p:stCondLst>
                                            <p:cond delay="0"/>
                                          </p:stCondLst>
                                        </p:cTn>
                                        <p:tgtEl>
                                          <p:spTgt spid="823398"/>
                                        </p:tgtEl>
                                        <p:attrNameLst>
                                          <p:attrName>style.visibility</p:attrName>
                                        </p:attrNameLst>
                                      </p:cBhvr>
                                      <p:to>
                                        <p:strVal val="hidden"/>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xit" presetSubtype="0" fill="hold" grpId="0" nodeType="clickEffect">
                                  <p:stCondLst>
                                    <p:cond delay="0"/>
                                  </p:stCondLst>
                                  <p:childTnLst>
                                    <p:set>
                                      <p:cBhvr>
                                        <p:cTn id="42" dur="1" fill="hold">
                                          <p:stCondLst>
                                            <p:cond delay="0"/>
                                          </p:stCondLst>
                                        </p:cTn>
                                        <p:tgtEl>
                                          <p:spTgt spid="823399"/>
                                        </p:tgtEl>
                                        <p:attrNameLst>
                                          <p:attrName>style.visibility</p:attrName>
                                        </p:attrNameLst>
                                      </p:cBhvr>
                                      <p:to>
                                        <p:strVal val="hidden"/>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xit" presetSubtype="0" fill="hold" grpId="0" nodeType="clickEffect">
                                  <p:stCondLst>
                                    <p:cond delay="0"/>
                                  </p:stCondLst>
                                  <p:childTnLst>
                                    <p:set>
                                      <p:cBhvr>
                                        <p:cTn id="46" dur="1" fill="hold">
                                          <p:stCondLst>
                                            <p:cond delay="0"/>
                                          </p:stCondLst>
                                        </p:cTn>
                                        <p:tgtEl>
                                          <p:spTgt spid="823400"/>
                                        </p:tgtEl>
                                        <p:attrNameLst>
                                          <p:attrName>style.visibility</p:attrName>
                                        </p:attrNameLst>
                                      </p:cBhvr>
                                      <p:to>
                                        <p:strVal val="hidden"/>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xit" presetSubtype="0" fill="hold" grpId="0" nodeType="clickEffect">
                                  <p:stCondLst>
                                    <p:cond delay="0"/>
                                  </p:stCondLst>
                                  <p:childTnLst>
                                    <p:set>
                                      <p:cBhvr>
                                        <p:cTn id="50" dur="1" fill="hold">
                                          <p:stCondLst>
                                            <p:cond delay="0"/>
                                          </p:stCondLst>
                                        </p:cTn>
                                        <p:tgtEl>
                                          <p:spTgt spid="823401"/>
                                        </p:tgtEl>
                                        <p:attrNameLst>
                                          <p:attrName>style.visibility</p:attrName>
                                        </p:attrNameLst>
                                      </p:cBhvr>
                                      <p:to>
                                        <p:strVal val="hidden"/>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xit" presetSubtype="0" fill="hold" grpId="0" nodeType="clickEffect">
                                  <p:stCondLst>
                                    <p:cond delay="0"/>
                                  </p:stCondLst>
                                  <p:childTnLst>
                                    <p:set>
                                      <p:cBhvr>
                                        <p:cTn id="54" dur="1" fill="hold">
                                          <p:stCondLst>
                                            <p:cond delay="0"/>
                                          </p:stCondLst>
                                        </p:cTn>
                                        <p:tgtEl>
                                          <p:spTgt spid="823402"/>
                                        </p:tgtEl>
                                        <p:attrNameLst>
                                          <p:attrName>style.visibility</p:attrName>
                                        </p:attrNameLst>
                                      </p:cBhvr>
                                      <p:to>
                                        <p:strVal val="hidden"/>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xit" presetSubtype="0" fill="hold" grpId="0" nodeType="clickEffect">
                                  <p:stCondLst>
                                    <p:cond delay="0"/>
                                  </p:stCondLst>
                                  <p:childTnLst>
                                    <p:set>
                                      <p:cBhvr>
                                        <p:cTn id="58" dur="1" fill="hold">
                                          <p:stCondLst>
                                            <p:cond delay="0"/>
                                          </p:stCondLst>
                                        </p:cTn>
                                        <p:tgtEl>
                                          <p:spTgt spid="823403"/>
                                        </p:tgtEl>
                                        <p:attrNameLst>
                                          <p:attrName>style.visibility</p:attrName>
                                        </p:attrNameLst>
                                      </p:cBhvr>
                                      <p:to>
                                        <p:strVal val="hidden"/>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xit" presetSubtype="0" fill="hold" grpId="0" nodeType="clickEffect">
                                  <p:stCondLst>
                                    <p:cond delay="0"/>
                                  </p:stCondLst>
                                  <p:childTnLst>
                                    <p:set>
                                      <p:cBhvr>
                                        <p:cTn id="62" dur="1" fill="hold">
                                          <p:stCondLst>
                                            <p:cond delay="0"/>
                                          </p:stCondLst>
                                        </p:cTn>
                                        <p:tgtEl>
                                          <p:spTgt spid="823404"/>
                                        </p:tgtEl>
                                        <p:attrNameLst>
                                          <p:attrName>style.visibility</p:attrName>
                                        </p:attrNameLst>
                                      </p:cBhvr>
                                      <p:to>
                                        <p:strVal val="hidden"/>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xit" presetSubtype="0" fill="hold" grpId="0" nodeType="clickEffect">
                                  <p:stCondLst>
                                    <p:cond delay="0"/>
                                  </p:stCondLst>
                                  <p:childTnLst>
                                    <p:set>
                                      <p:cBhvr>
                                        <p:cTn id="66" dur="1" fill="hold">
                                          <p:stCondLst>
                                            <p:cond delay="0"/>
                                          </p:stCondLst>
                                        </p:cTn>
                                        <p:tgtEl>
                                          <p:spTgt spid="823405"/>
                                        </p:tgtEl>
                                        <p:attrNameLst>
                                          <p:attrName>style.visibility</p:attrName>
                                        </p:attrNameLst>
                                      </p:cBhvr>
                                      <p:to>
                                        <p:strVal val="hidden"/>
                                      </p:to>
                                    </p:set>
                                  </p:childTnLst>
                                </p:cTn>
                              </p:par>
                            </p:childTnLst>
                          </p:cTn>
                        </p:par>
                      </p:childTnLst>
                    </p:cTn>
                  </p:par>
                  <p:par>
                    <p:cTn id="67" fill="hold" nodeType="clickPar">
                      <p:stCondLst>
                        <p:cond delay="indefinite"/>
                      </p:stCondLst>
                      <p:childTnLst>
                        <p:par>
                          <p:cTn id="68" fill="hold" nodeType="withGroup">
                            <p:stCondLst>
                              <p:cond delay="0"/>
                            </p:stCondLst>
                            <p:childTnLst>
                              <p:par>
                                <p:cTn id="69" presetID="1" presetClass="exit" presetSubtype="0" fill="hold" grpId="0" nodeType="clickEffect">
                                  <p:stCondLst>
                                    <p:cond delay="0"/>
                                  </p:stCondLst>
                                  <p:childTnLst>
                                    <p:set>
                                      <p:cBhvr>
                                        <p:cTn id="70" dur="1" fill="hold">
                                          <p:stCondLst>
                                            <p:cond delay="0"/>
                                          </p:stCondLst>
                                        </p:cTn>
                                        <p:tgtEl>
                                          <p:spTgt spid="823406"/>
                                        </p:tgtEl>
                                        <p:attrNameLst>
                                          <p:attrName>style.visibility</p:attrName>
                                        </p:attrNameLst>
                                      </p:cBhvr>
                                      <p:to>
                                        <p:strVal val="hidden"/>
                                      </p:to>
                                    </p:set>
                                  </p:childTnLst>
                                </p:cTn>
                              </p:par>
                            </p:childTnLst>
                          </p:cTn>
                        </p:par>
                      </p:childTnLst>
                    </p:cTn>
                  </p:par>
                  <p:par>
                    <p:cTn id="71" fill="hold" nodeType="clickPar">
                      <p:stCondLst>
                        <p:cond delay="indefinite"/>
                      </p:stCondLst>
                      <p:childTnLst>
                        <p:par>
                          <p:cTn id="72" fill="hold" nodeType="withGroup">
                            <p:stCondLst>
                              <p:cond delay="0"/>
                            </p:stCondLst>
                            <p:childTnLst>
                              <p:par>
                                <p:cTn id="73" presetID="1" presetClass="exit" presetSubtype="0" fill="hold" grpId="0" nodeType="clickEffect">
                                  <p:stCondLst>
                                    <p:cond delay="0"/>
                                  </p:stCondLst>
                                  <p:childTnLst>
                                    <p:set>
                                      <p:cBhvr>
                                        <p:cTn id="74" dur="1" fill="hold">
                                          <p:stCondLst>
                                            <p:cond delay="0"/>
                                          </p:stCondLst>
                                        </p:cTn>
                                        <p:tgtEl>
                                          <p:spTgt spid="823407"/>
                                        </p:tgtEl>
                                        <p:attrNameLst>
                                          <p:attrName>style.visibility</p:attrName>
                                        </p:attrNameLst>
                                      </p:cBhvr>
                                      <p:to>
                                        <p:strVal val="hidden"/>
                                      </p:to>
                                    </p:set>
                                  </p:childTnLst>
                                </p:cTn>
                              </p:par>
                            </p:childTnLst>
                          </p:cTn>
                        </p:par>
                      </p:childTnLst>
                    </p:cTn>
                  </p:par>
                  <p:par>
                    <p:cTn id="75" fill="hold" nodeType="clickPar">
                      <p:stCondLst>
                        <p:cond delay="indefinite"/>
                      </p:stCondLst>
                      <p:childTnLst>
                        <p:par>
                          <p:cTn id="76" fill="hold" nodeType="withGroup">
                            <p:stCondLst>
                              <p:cond delay="0"/>
                            </p:stCondLst>
                            <p:childTnLst>
                              <p:par>
                                <p:cTn id="77" presetID="1" presetClass="exit" presetSubtype="0" fill="hold" grpId="0" nodeType="clickEffect">
                                  <p:stCondLst>
                                    <p:cond delay="0"/>
                                  </p:stCondLst>
                                  <p:childTnLst>
                                    <p:set>
                                      <p:cBhvr>
                                        <p:cTn id="78" dur="1" fill="hold">
                                          <p:stCondLst>
                                            <p:cond delay="0"/>
                                          </p:stCondLst>
                                        </p:cTn>
                                        <p:tgtEl>
                                          <p:spTgt spid="823408"/>
                                        </p:tgtEl>
                                        <p:attrNameLst>
                                          <p:attrName>style.visibility</p:attrName>
                                        </p:attrNameLst>
                                      </p:cBhvr>
                                      <p:to>
                                        <p:strVal val="hidden"/>
                                      </p:to>
                                    </p:set>
                                  </p:childTnLst>
                                </p:cTn>
                              </p:par>
                            </p:childTnLst>
                          </p:cTn>
                        </p:par>
                      </p:childTnLst>
                    </p:cTn>
                  </p:par>
                  <p:par>
                    <p:cTn id="79" fill="hold" nodeType="clickPar">
                      <p:stCondLst>
                        <p:cond delay="indefinite"/>
                      </p:stCondLst>
                      <p:childTnLst>
                        <p:par>
                          <p:cTn id="80" fill="hold" nodeType="withGroup">
                            <p:stCondLst>
                              <p:cond delay="0"/>
                            </p:stCondLst>
                            <p:childTnLst>
                              <p:par>
                                <p:cTn id="81" presetID="1" presetClass="exit" presetSubtype="0" fill="hold" grpId="0" nodeType="clickEffect">
                                  <p:stCondLst>
                                    <p:cond delay="0"/>
                                  </p:stCondLst>
                                  <p:childTnLst>
                                    <p:set>
                                      <p:cBhvr>
                                        <p:cTn id="82" dur="1" fill="hold">
                                          <p:stCondLst>
                                            <p:cond delay="0"/>
                                          </p:stCondLst>
                                        </p:cTn>
                                        <p:tgtEl>
                                          <p:spTgt spid="823409"/>
                                        </p:tgtEl>
                                        <p:attrNameLst>
                                          <p:attrName>style.visibility</p:attrName>
                                        </p:attrNameLst>
                                      </p:cBhvr>
                                      <p:to>
                                        <p:strVal val="hidden"/>
                                      </p:to>
                                    </p:set>
                                  </p:childTnLst>
                                </p:cTn>
                              </p:par>
                            </p:childTnLst>
                          </p:cTn>
                        </p:par>
                      </p:childTnLst>
                    </p:cTn>
                  </p:par>
                  <p:par>
                    <p:cTn id="83" fill="hold" nodeType="clickPar">
                      <p:stCondLst>
                        <p:cond delay="indefinite"/>
                      </p:stCondLst>
                      <p:childTnLst>
                        <p:par>
                          <p:cTn id="84" fill="hold" nodeType="withGroup">
                            <p:stCondLst>
                              <p:cond delay="0"/>
                            </p:stCondLst>
                            <p:childTnLst>
                              <p:par>
                                <p:cTn id="85" presetID="1" presetClass="exit" presetSubtype="0" fill="hold" grpId="0" nodeType="clickEffect">
                                  <p:stCondLst>
                                    <p:cond delay="0"/>
                                  </p:stCondLst>
                                  <p:childTnLst>
                                    <p:set>
                                      <p:cBhvr>
                                        <p:cTn id="86" dur="1" fill="hold">
                                          <p:stCondLst>
                                            <p:cond delay="0"/>
                                          </p:stCondLst>
                                        </p:cTn>
                                        <p:tgtEl>
                                          <p:spTgt spid="823410"/>
                                        </p:tgtEl>
                                        <p:attrNameLst>
                                          <p:attrName>style.visibility</p:attrName>
                                        </p:attrNameLst>
                                      </p:cBhvr>
                                      <p:to>
                                        <p:strVal val="hidden"/>
                                      </p:to>
                                    </p:set>
                                  </p:childTnLst>
                                </p:cTn>
                              </p:par>
                            </p:childTnLst>
                          </p:cTn>
                        </p:par>
                      </p:childTnLst>
                    </p:cTn>
                  </p:par>
                  <p:par>
                    <p:cTn id="87" fill="hold" nodeType="clickPar">
                      <p:stCondLst>
                        <p:cond delay="indefinite"/>
                      </p:stCondLst>
                      <p:childTnLst>
                        <p:par>
                          <p:cTn id="88" fill="hold" nodeType="withGroup">
                            <p:stCondLst>
                              <p:cond delay="0"/>
                            </p:stCondLst>
                            <p:childTnLst>
                              <p:par>
                                <p:cTn id="89" presetID="1" presetClass="exit" presetSubtype="0" fill="hold" grpId="0" nodeType="clickEffect">
                                  <p:stCondLst>
                                    <p:cond delay="0"/>
                                  </p:stCondLst>
                                  <p:childTnLst>
                                    <p:set>
                                      <p:cBhvr>
                                        <p:cTn id="90" dur="1" fill="hold">
                                          <p:stCondLst>
                                            <p:cond delay="0"/>
                                          </p:stCondLst>
                                        </p:cTn>
                                        <p:tgtEl>
                                          <p:spTgt spid="8234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3390" grpId="0" animBg="1"/>
      <p:bldP spid="823391" grpId="0" animBg="1"/>
      <p:bldP spid="823392" grpId="0" animBg="1"/>
      <p:bldP spid="823393" grpId="0" animBg="1"/>
      <p:bldP spid="823394" grpId="0" animBg="1"/>
      <p:bldP spid="823395" grpId="0" animBg="1"/>
      <p:bldP spid="823396" grpId="0" animBg="1"/>
      <p:bldP spid="823397" grpId="0" animBg="1"/>
      <p:bldP spid="823398" grpId="0" animBg="1"/>
      <p:bldP spid="823399" grpId="0" animBg="1"/>
      <p:bldP spid="823400" grpId="0" animBg="1"/>
      <p:bldP spid="823401" grpId="0" animBg="1"/>
      <p:bldP spid="823402" grpId="0" animBg="1"/>
      <p:bldP spid="823403" grpId="0" animBg="1"/>
      <p:bldP spid="823404" grpId="0" animBg="1"/>
      <p:bldP spid="823405" grpId="0" animBg="1"/>
      <p:bldP spid="823406" grpId="0" animBg="1"/>
      <p:bldP spid="823407" grpId="0" animBg="1"/>
      <p:bldP spid="823408" grpId="0" animBg="1"/>
      <p:bldP spid="823409" grpId="0" animBg="1"/>
      <p:bldP spid="823410" grpId="0" animBg="1"/>
      <p:bldP spid="82341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91" name="Line 9"/>
          <p:cNvSpPr>
            <a:spLocks noChangeShapeType="1"/>
          </p:cNvSpPr>
          <p:nvPr/>
        </p:nvSpPr>
        <p:spPr bwMode="auto">
          <a:xfrm>
            <a:off x="2133600" y="2776538"/>
            <a:ext cx="0" cy="32766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41992" name="Line 10"/>
          <p:cNvSpPr>
            <a:spLocks noChangeShapeType="1"/>
          </p:cNvSpPr>
          <p:nvPr/>
        </p:nvSpPr>
        <p:spPr bwMode="auto">
          <a:xfrm>
            <a:off x="2133600" y="6065838"/>
            <a:ext cx="457200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26381" name="Rectangle 13"/>
          <p:cNvSpPr>
            <a:spLocks noChangeArrowheads="1"/>
          </p:cNvSpPr>
          <p:nvPr/>
        </p:nvSpPr>
        <p:spPr bwMode="auto">
          <a:xfrm>
            <a:off x="1371600" y="5461000"/>
            <a:ext cx="633413"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r" eaLnBrk="1" hangingPunct="1">
              <a:spcBef>
                <a:spcPct val="20000"/>
              </a:spcBef>
              <a:buClr>
                <a:srgbClr val="00468F"/>
              </a:buClr>
              <a:buSzPct val="120000"/>
              <a:buFont typeface="Webdings" panose="05030102010509060703" pitchFamily="18" charset="2"/>
              <a:buNone/>
            </a:pPr>
            <a:r>
              <a:rPr lang="en-US" sz="1800" dirty="0" smtClean="0"/>
              <a:t>0.</a:t>
            </a:r>
            <a:r>
              <a:rPr lang="en-US" sz="1800" dirty="0" smtClean="0"/>
              <a:t>15</a:t>
            </a:r>
            <a:endParaRPr lang="en-US" sz="1800" dirty="0"/>
          </a:p>
        </p:txBody>
      </p:sp>
      <p:sp>
        <p:nvSpPr>
          <p:cNvPr id="826382" name="Rectangle 14"/>
          <p:cNvSpPr>
            <a:spLocks noChangeArrowheads="1"/>
          </p:cNvSpPr>
          <p:nvPr/>
        </p:nvSpPr>
        <p:spPr bwMode="auto">
          <a:xfrm>
            <a:off x="1781175" y="6116638"/>
            <a:ext cx="685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20000"/>
              </a:spcBef>
              <a:buClr>
                <a:srgbClr val="00468F"/>
              </a:buClr>
              <a:buSzPct val="120000"/>
              <a:buFont typeface="Webdings" panose="05030102010509060703" pitchFamily="18" charset="2"/>
              <a:buNone/>
            </a:pPr>
            <a:r>
              <a:rPr lang="en-US" sz="1800"/>
              <a:t>0</a:t>
            </a:r>
          </a:p>
        </p:txBody>
      </p:sp>
      <p:sp>
        <p:nvSpPr>
          <p:cNvPr id="41995" name="Rectangle 15"/>
          <p:cNvSpPr>
            <a:spLocks noChangeArrowheads="1"/>
          </p:cNvSpPr>
          <p:nvPr/>
        </p:nvSpPr>
        <p:spPr bwMode="auto">
          <a:xfrm>
            <a:off x="4121150" y="6338888"/>
            <a:ext cx="9842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Quantity</a:t>
            </a:r>
          </a:p>
        </p:txBody>
      </p:sp>
      <p:sp>
        <p:nvSpPr>
          <p:cNvPr id="41996" name="Rectangle 16"/>
          <p:cNvSpPr>
            <a:spLocks noChangeArrowheads="1"/>
          </p:cNvSpPr>
          <p:nvPr/>
        </p:nvSpPr>
        <p:spPr bwMode="auto">
          <a:xfrm>
            <a:off x="1174750" y="4281488"/>
            <a:ext cx="6540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Price</a:t>
            </a:r>
          </a:p>
        </p:txBody>
      </p:sp>
      <p:sp>
        <p:nvSpPr>
          <p:cNvPr id="826379" name="Line 11"/>
          <p:cNvSpPr>
            <a:spLocks noChangeShapeType="1"/>
          </p:cNvSpPr>
          <p:nvPr/>
        </p:nvSpPr>
        <p:spPr bwMode="auto">
          <a:xfrm>
            <a:off x="2095500" y="5653088"/>
            <a:ext cx="46038" cy="0"/>
          </a:xfrm>
          <a:prstGeom prst="line">
            <a:avLst/>
          </a:prstGeom>
          <a:noFill/>
          <a:ln w="9525">
            <a:solidFill>
              <a:schemeClr val="tx1"/>
            </a:solidFill>
            <a:prstDash val="dash"/>
            <a:miter lim="800000"/>
            <a:headEnd/>
            <a:tailEnd type="oval" w="lg" len="lg"/>
          </a:ln>
          <a:extLst>
            <a:ext uri="{909E8E84-426E-40DD-AFC4-6F175D3DCCD1}">
              <a14:hiddenFill xmlns:a14="http://schemas.microsoft.com/office/drawing/2010/main">
                <a:noFill/>
              </a14:hiddenFill>
            </a:ext>
          </a:extLst>
        </p:spPr>
        <p:txBody>
          <a:bodyPr wrap="none"/>
          <a:lstStyle/>
          <a:p>
            <a:endParaRPr lang="en-US"/>
          </a:p>
        </p:txBody>
      </p:sp>
      <p:sp>
        <p:nvSpPr>
          <p:cNvPr id="12" name="Rectangle 8"/>
          <p:cNvSpPr>
            <a:spLocks noChangeArrowheads="1"/>
          </p:cNvSpPr>
          <p:nvPr/>
        </p:nvSpPr>
        <p:spPr bwMode="auto">
          <a:xfrm>
            <a:off x="685800" y="1157288"/>
            <a:ext cx="22415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According to our data,</a:t>
            </a:r>
          </a:p>
        </p:txBody>
      </p:sp>
      <p:sp>
        <p:nvSpPr>
          <p:cNvPr id="13" name="Rectangle 9"/>
          <p:cNvSpPr>
            <a:spLocks noChangeArrowheads="1"/>
          </p:cNvSpPr>
          <p:nvPr/>
        </p:nvSpPr>
        <p:spPr bwMode="auto">
          <a:xfrm>
            <a:off x="609600" y="1524000"/>
            <a:ext cx="80772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20000"/>
              </a:spcBef>
              <a:buClr>
                <a:srgbClr val="00468F"/>
              </a:buClr>
              <a:buSzPct val="120000"/>
              <a:buFont typeface="Webdings" panose="05030102010509060703" pitchFamily="18" charset="2"/>
              <a:buNone/>
            </a:pPr>
            <a:r>
              <a:rPr lang="en-US" sz="1800" dirty="0"/>
              <a:t>When </a:t>
            </a:r>
            <a:r>
              <a:rPr lang="en-US" sz="1800" i="1" dirty="0"/>
              <a:t>P</a:t>
            </a:r>
            <a:r>
              <a:rPr lang="en-US" sz="1800" dirty="0"/>
              <a:t> = </a:t>
            </a:r>
            <a:r>
              <a:rPr lang="en-US" sz="1800" dirty="0" smtClean="0"/>
              <a:t>$0.15</a:t>
            </a:r>
            <a:r>
              <a:rPr lang="en-US" sz="1800" dirty="0"/>
              <a:t>, </a:t>
            </a:r>
            <a:r>
              <a:rPr lang="en-US" sz="1800" i="1" dirty="0"/>
              <a:t>Q</a:t>
            </a:r>
            <a:r>
              <a:rPr lang="en-US" sz="1800" i="1" baseline="-25000" dirty="0"/>
              <a:t>S</a:t>
            </a:r>
            <a:r>
              <a:rPr lang="en-US" sz="1800" dirty="0"/>
              <a:t> = 0</a:t>
            </a:r>
          </a:p>
        </p:txBody>
      </p:sp>
      <p:sp>
        <p:nvSpPr>
          <p:cNvPr id="15" name="Rectangle 124"/>
          <p:cNvSpPr txBox="1">
            <a:spLocks noChangeArrowheads="1"/>
          </p:cNvSpPr>
          <p:nvPr/>
        </p:nvSpPr>
        <p:spPr bwMode="auto">
          <a:xfrm>
            <a:off x="381000" y="228600"/>
            <a:ext cx="8458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600" b="1">
                <a:solidFill>
                  <a:schemeClr val="tx1"/>
                </a:solidFill>
                <a:latin typeface="+mj-lt"/>
                <a:ea typeface="+mj-ea"/>
                <a:cs typeface="+mj-cs"/>
              </a:defRPr>
            </a:lvl1pPr>
            <a:lvl2pPr algn="ctr" rtl="0" eaLnBrk="0" fontAlgn="base" hangingPunct="0">
              <a:spcBef>
                <a:spcPct val="0"/>
              </a:spcBef>
              <a:spcAft>
                <a:spcPct val="0"/>
              </a:spcAft>
              <a:defRPr sz="2600" b="1">
                <a:solidFill>
                  <a:schemeClr val="tx1"/>
                </a:solidFill>
                <a:latin typeface="Times New Roman" pitchFamily="18" charset="0"/>
              </a:defRPr>
            </a:lvl2pPr>
            <a:lvl3pPr algn="ctr" rtl="0" eaLnBrk="0" fontAlgn="base" hangingPunct="0">
              <a:spcBef>
                <a:spcPct val="0"/>
              </a:spcBef>
              <a:spcAft>
                <a:spcPct val="0"/>
              </a:spcAft>
              <a:defRPr sz="2600" b="1">
                <a:solidFill>
                  <a:schemeClr val="tx1"/>
                </a:solidFill>
                <a:latin typeface="Times New Roman" pitchFamily="18" charset="0"/>
              </a:defRPr>
            </a:lvl3pPr>
            <a:lvl4pPr algn="ctr" rtl="0" eaLnBrk="0" fontAlgn="base" hangingPunct="0">
              <a:spcBef>
                <a:spcPct val="0"/>
              </a:spcBef>
              <a:spcAft>
                <a:spcPct val="0"/>
              </a:spcAft>
              <a:defRPr sz="2600" b="1">
                <a:solidFill>
                  <a:schemeClr val="tx1"/>
                </a:solidFill>
                <a:latin typeface="Times New Roman" pitchFamily="18" charset="0"/>
              </a:defRPr>
            </a:lvl4pPr>
            <a:lvl5pPr algn="ctr" rtl="0" eaLnBrk="0" fontAlgn="base" hangingPunct="0">
              <a:spcBef>
                <a:spcPct val="0"/>
              </a:spcBef>
              <a:spcAft>
                <a:spcPct val="0"/>
              </a:spcAft>
              <a:defRPr sz="2600" b="1">
                <a:solidFill>
                  <a:schemeClr val="tx1"/>
                </a:solidFill>
                <a:latin typeface="Times New Roman" pitchFamily="18" charset="0"/>
              </a:defRPr>
            </a:lvl5pPr>
            <a:lvl6pPr marL="457200" algn="ctr" rtl="0" fontAlgn="base">
              <a:spcBef>
                <a:spcPct val="0"/>
              </a:spcBef>
              <a:spcAft>
                <a:spcPct val="0"/>
              </a:spcAft>
              <a:defRPr sz="2600" b="1">
                <a:solidFill>
                  <a:schemeClr val="tx1"/>
                </a:solidFill>
                <a:latin typeface="Times New Roman" pitchFamily="18" charset="0"/>
              </a:defRPr>
            </a:lvl6pPr>
            <a:lvl7pPr marL="914400" algn="ctr" rtl="0" fontAlgn="base">
              <a:spcBef>
                <a:spcPct val="0"/>
              </a:spcBef>
              <a:spcAft>
                <a:spcPct val="0"/>
              </a:spcAft>
              <a:defRPr sz="2600" b="1">
                <a:solidFill>
                  <a:schemeClr val="tx1"/>
                </a:solidFill>
                <a:latin typeface="Times New Roman" pitchFamily="18" charset="0"/>
              </a:defRPr>
            </a:lvl7pPr>
            <a:lvl8pPr marL="1371600" algn="ctr" rtl="0" fontAlgn="base">
              <a:spcBef>
                <a:spcPct val="0"/>
              </a:spcBef>
              <a:spcAft>
                <a:spcPct val="0"/>
              </a:spcAft>
              <a:defRPr sz="2600" b="1">
                <a:solidFill>
                  <a:schemeClr val="tx1"/>
                </a:solidFill>
                <a:latin typeface="Times New Roman" pitchFamily="18" charset="0"/>
              </a:defRPr>
            </a:lvl8pPr>
            <a:lvl9pPr marL="1828800" algn="ctr" rtl="0" fontAlgn="base">
              <a:spcBef>
                <a:spcPct val="0"/>
              </a:spcBef>
              <a:spcAft>
                <a:spcPct val="0"/>
              </a:spcAft>
              <a:defRPr sz="2600" b="1">
                <a:solidFill>
                  <a:schemeClr val="tx1"/>
                </a:solidFill>
                <a:latin typeface="Times New Roman" pitchFamily="18" charset="0"/>
              </a:defRPr>
            </a:lvl9pPr>
          </a:lstStyle>
          <a:p>
            <a:pPr eaLnBrk="1" hangingPunct="1"/>
            <a:r>
              <a:rPr lang="en-US" kern="0" dirty="0" smtClean="0"/>
              <a:t>Law of Supply</a:t>
            </a:r>
            <a:endParaRPr lang="en-US" kern="0" dirty="0" smtClean="0"/>
          </a:p>
        </p:txBody>
      </p:sp>
    </p:spTree>
    <p:extLst>
      <p:ext uri="{BB962C8B-B14F-4D97-AF65-F5344CB8AC3E}">
        <p14:creationId xmlns:p14="http://schemas.microsoft.com/office/powerpoint/2010/main" val="78977500"/>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26382"/>
                                        </p:tgtEl>
                                        <p:attrNameLst>
                                          <p:attrName>style.visibility</p:attrName>
                                        </p:attrNameLst>
                                      </p:cBhvr>
                                      <p:to>
                                        <p:strVal val="visible"/>
                                      </p:to>
                                    </p:set>
                                  </p:childTnLst>
                                </p:cTn>
                              </p:par>
                            </p:childTnLst>
                          </p:cTn>
                        </p:par>
                        <p:par>
                          <p:cTn id="7" fill="hold" nodeType="afterGroup">
                            <p:stCondLst>
                              <p:cond delay="0"/>
                            </p:stCondLst>
                            <p:childTnLst>
                              <p:par>
                                <p:cTn id="8" presetID="1" presetClass="entr" presetSubtype="0" fill="hold" grpId="0" nodeType="afterEffect">
                                  <p:stCondLst>
                                    <p:cond delay="0"/>
                                  </p:stCondLst>
                                  <p:childTnLst>
                                    <p:set>
                                      <p:cBhvr>
                                        <p:cTn id="9" dur="1" fill="hold">
                                          <p:stCondLst>
                                            <p:cond delay="0"/>
                                          </p:stCondLst>
                                        </p:cTn>
                                        <p:tgtEl>
                                          <p:spTgt spid="826379"/>
                                        </p:tgtEl>
                                        <p:attrNameLst>
                                          <p:attrName>style.visibility</p:attrName>
                                        </p:attrNameLst>
                                      </p:cBhvr>
                                      <p:to>
                                        <p:strVal val="visible"/>
                                      </p:to>
                                    </p:set>
                                  </p:childTnLst>
                                </p:cTn>
                              </p:par>
                            </p:childTnLst>
                          </p:cTn>
                        </p:par>
                        <p:par>
                          <p:cTn id="10" fill="hold" nodeType="afterGroup">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8263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6381" grpId="0"/>
      <p:bldP spid="826382" grpId="0"/>
      <p:bldP spid="82637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7413" name="Line 21"/>
          <p:cNvSpPr>
            <a:spLocks noChangeAspect="1" noChangeShapeType="1"/>
          </p:cNvSpPr>
          <p:nvPr/>
        </p:nvSpPr>
        <p:spPr bwMode="auto">
          <a:xfrm flipV="1">
            <a:off x="2136775" y="3317875"/>
            <a:ext cx="3378200" cy="23383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27414" name="Rectangle 22"/>
          <p:cNvSpPr>
            <a:spLocks noChangeArrowheads="1"/>
          </p:cNvSpPr>
          <p:nvPr/>
        </p:nvSpPr>
        <p:spPr bwMode="auto">
          <a:xfrm>
            <a:off x="5514975" y="3098800"/>
            <a:ext cx="6096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dirty="0"/>
              <a:t>S</a:t>
            </a:r>
          </a:p>
          <a:p>
            <a:pPr eaLnBrk="1" hangingPunct="1">
              <a:lnSpc>
                <a:spcPct val="90000"/>
              </a:lnSpc>
              <a:spcBef>
                <a:spcPct val="20000"/>
              </a:spcBef>
              <a:buClr>
                <a:srgbClr val="00468F"/>
              </a:buClr>
              <a:buSzPct val="120000"/>
              <a:buFont typeface="Webdings" panose="05030102010509060703" pitchFamily="18" charset="2"/>
              <a:buNone/>
            </a:pPr>
            <a:endParaRPr lang="en-US" sz="1800" dirty="0"/>
          </a:p>
        </p:txBody>
      </p:sp>
      <p:sp>
        <p:nvSpPr>
          <p:cNvPr id="43015" name="Line 26"/>
          <p:cNvSpPr>
            <a:spLocks noChangeShapeType="1"/>
          </p:cNvSpPr>
          <p:nvPr/>
        </p:nvSpPr>
        <p:spPr bwMode="auto">
          <a:xfrm>
            <a:off x="2133600" y="2776538"/>
            <a:ext cx="0" cy="32766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43016" name="Line 27"/>
          <p:cNvSpPr>
            <a:spLocks noChangeShapeType="1"/>
          </p:cNvSpPr>
          <p:nvPr/>
        </p:nvSpPr>
        <p:spPr bwMode="auto">
          <a:xfrm>
            <a:off x="2133600" y="6065838"/>
            <a:ext cx="457200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27423" name="Line 31"/>
          <p:cNvSpPr>
            <a:spLocks noChangeShapeType="1"/>
          </p:cNvSpPr>
          <p:nvPr/>
        </p:nvSpPr>
        <p:spPr bwMode="auto">
          <a:xfrm>
            <a:off x="2133600" y="3443288"/>
            <a:ext cx="3200400" cy="0"/>
          </a:xfrm>
          <a:prstGeom prst="line">
            <a:avLst/>
          </a:prstGeom>
          <a:noFill/>
          <a:ln w="9525">
            <a:solidFill>
              <a:schemeClr val="tx1"/>
            </a:solidFill>
            <a:prstDash val="dash"/>
            <a:miter lim="800000"/>
            <a:headEnd/>
            <a:tailEnd type="oval" w="lg" len="lg"/>
          </a:ln>
          <a:extLst>
            <a:ext uri="{909E8E84-426E-40DD-AFC4-6F175D3DCCD1}">
              <a14:hiddenFill xmlns:a14="http://schemas.microsoft.com/office/drawing/2010/main">
                <a:noFill/>
              </a14:hiddenFill>
            </a:ext>
          </a:extLst>
        </p:spPr>
        <p:txBody>
          <a:bodyPr wrap="none"/>
          <a:lstStyle/>
          <a:p>
            <a:endParaRPr lang="en-US"/>
          </a:p>
        </p:txBody>
      </p:sp>
      <p:sp>
        <p:nvSpPr>
          <p:cNvPr id="827424" name="Line 32"/>
          <p:cNvSpPr>
            <a:spLocks noChangeShapeType="1"/>
          </p:cNvSpPr>
          <p:nvPr/>
        </p:nvSpPr>
        <p:spPr bwMode="auto">
          <a:xfrm>
            <a:off x="5324475" y="3506788"/>
            <a:ext cx="0" cy="2609850"/>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27425" name="Rectangle 33"/>
          <p:cNvSpPr>
            <a:spLocks noChangeArrowheads="1"/>
          </p:cNvSpPr>
          <p:nvPr/>
        </p:nvSpPr>
        <p:spPr bwMode="auto">
          <a:xfrm>
            <a:off x="1371600" y="3251200"/>
            <a:ext cx="9906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buClr>
                <a:srgbClr val="00468F"/>
              </a:buClr>
              <a:buSzPct val="120000"/>
              <a:buFont typeface="Webdings" panose="05030102010509060703" pitchFamily="18" charset="2"/>
              <a:buNone/>
            </a:pPr>
            <a:r>
              <a:rPr lang="en-US" sz="1800" dirty="0" smtClean="0"/>
              <a:t>10.15</a:t>
            </a:r>
            <a:endParaRPr lang="en-US" sz="1800" dirty="0"/>
          </a:p>
        </p:txBody>
      </p:sp>
      <p:sp>
        <p:nvSpPr>
          <p:cNvPr id="827426" name="Rectangle 34"/>
          <p:cNvSpPr>
            <a:spLocks noChangeArrowheads="1"/>
          </p:cNvSpPr>
          <p:nvPr/>
        </p:nvSpPr>
        <p:spPr bwMode="auto">
          <a:xfrm>
            <a:off x="4343400" y="6116638"/>
            <a:ext cx="1981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20000"/>
              </a:spcBef>
              <a:buClr>
                <a:srgbClr val="00468F"/>
              </a:buClr>
              <a:buSzPct val="120000"/>
              <a:buFont typeface="Webdings" panose="05030102010509060703" pitchFamily="18" charset="2"/>
              <a:buNone/>
            </a:pPr>
            <a:r>
              <a:rPr lang="en-US" sz="1800" dirty="0"/>
              <a:t>100,000</a:t>
            </a:r>
          </a:p>
        </p:txBody>
      </p:sp>
      <p:sp>
        <p:nvSpPr>
          <p:cNvPr id="43021" name="Rectangle 35"/>
          <p:cNvSpPr>
            <a:spLocks noChangeArrowheads="1"/>
          </p:cNvSpPr>
          <p:nvPr/>
        </p:nvSpPr>
        <p:spPr bwMode="auto">
          <a:xfrm>
            <a:off x="3663950" y="6338888"/>
            <a:ext cx="9842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Quantity</a:t>
            </a:r>
          </a:p>
        </p:txBody>
      </p:sp>
      <p:sp>
        <p:nvSpPr>
          <p:cNvPr id="43022" name="Rectangle 36"/>
          <p:cNvSpPr>
            <a:spLocks noChangeArrowheads="1"/>
          </p:cNvSpPr>
          <p:nvPr/>
        </p:nvSpPr>
        <p:spPr bwMode="auto">
          <a:xfrm>
            <a:off x="1174750" y="4281488"/>
            <a:ext cx="6540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Price</a:t>
            </a:r>
          </a:p>
        </p:txBody>
      </p:sp>
      <p:sp>
        <p:nvSpPr>
          <p:cNvPr id="43027" name="Rectangle 42"/>
          <p:cNvSpPr>
            <a:spLocks noChangeArrowheads="1"/>
          </p:cNvSpPr>
          <p:nvPr/>
        </p:nvSpPr>
        <p:spPr bwMode="auto">
          <a:xfrm>
            <a:off x="1781175" y="6116638"/>
            <a:ext cx="685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20000"/>
              </a:spcBef>
              <a:buClr>
                <a:srgbClr val="00468F"/>
              </a:buClr>
              <a:buSzPct val="120000"/>
              <a:buFont typeface="Webdings" panose="05030102010509060703" pitchFamily="18" charset="2"/>
              <a:buNone/>
            </a:pPr>
            <a:r>
              <a:rPr lang="en-US" sz="1800"/>
              <a:t>0</a:t>
            </a:r>
          </a:p>
        </p:txBody>
      </p:sp>
      <p:sp>
        <p:nvSpPr>
          <p:cNvPr id="43028" name="Line 43"/>
          <p:cNvSpPr>
            <a:spLocks noChangeShapeType="1"/>
          </p:cNvSpPr>
          <p:nvPr/>
        </p:nvSpPr>
        <p:spPr bwMode="auto">
          <a:xfrm>
            <a:off x="2095500" y="5653088"/>
            <a:ext cx="46038" cy="0"/>
          </a:xfrm>
          <a:prstGeom prst="line">
            <a:avLst/>
          </a:prstGeom>
          <a:noFill/>
          <a:ln w="9525">
            <a:solidFill>
              <a:schemeClr val="tx1"/>
            </a:solidFill>
            <a:prstDash val="dash"/>
            <a:miter lim="800000"/>
            <a:headEnd/>
            <a:tailEnd type="oval" w="lg" len="lg"/>
          </a:ln>
          <a:extLst>
            <a:ext uri="{909E8E84-426E-40DD-AFC4-6F175D3DCCD1}">
              <a14:hiddenFill xmlns:a14="http://schemas.microsoft.com/office/drawing/2010/main">
                <a:noFill/>
              </a14:hiddenFill>
            </a:ext>
          </a:extLst>
        </p:spPr>
        <p:txBody>
          <a:bodyPr wrap="none"/>
          <a:lstStyle/>
          <a:p>
            <a:endParaRPr lang="en-US"/>
          </a:p>
        </p:txBody>
      </p:sp>
      <p:sp>
        <p:nvSpPr>
          <p:cNvPr id="24" name="Rectangle 8"/>
          <p:cNvSpPr>
            <a:spLocks noChangeArrowheads="1"/>
          </p:cNvSpPr>
          <p:nvPr/>
        </p:nvSpPr>
        <p:spPr bwMode="auto">
          <a:xfrm>
            <a:off x="685800" y="1157288"/>
            <a:ext cx="22415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According to our data,</a:t>
            </a:r>
          </a:p>
        </p:txBody>
      </p:sp>
      <p:sp>
        <p:nvSpPr>
          <p:cNvPr id="25" name="Rectangle 13"/>
          <p:cNvSpPr>
            <a:spLocks noChangeArrowheads="1"/>
          </p:cNvSpPr>
          <p:nvPr/>
        </p:nvSpPr>
        <p:spPr bwMode="auto">
          <a:xfrm>
            <a:off x="609600" y="1524000"/>
            <a:ext cx="807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20000"/>
              </a:spcBef>
              <a:buClr>
                <a:srgbClr val="00468F"/>
              </a:buClr>
              <a:buSzPct val="120000"/>
              <a:buFont typeface="Webdings" panose="05030102010509060703" pitchFamily="18" charset="2"/>
              <a:buNone/>
            </a:pPr>
            <a:r>
              <a:rPr lang="en-US" sz="1800" dirty="0"/>
              <a:t>When </a:t>
            </a:r>
            <a:r>
              <a:rPr lang="en-US" sz="1800" i="1" dirty="0"/>
              <a:t>P</a:t>
            </a:r>
            <a:r>
              <a:rPr lang="en-US" sz="1800" dirty="0"/>
              <a:t> = $</a:t>
            </a:r>
            <a:r>
              <a:rPr lang="en-US" sz="1800" dirty="0" smtClean="0"/>
              <a:t>10.15,</a:t>
            </a:r>
            <a:r>
              <a:rPr lang="en-US" sz="1800" i="1" dirty="0" smtClean="0"/>
              <a:t> </a:t>
            </a:r>
            <a:r>
              <a:rPr lang="en-US" sz="1800" i="1" dirty="0"/>
              <a:t>Q</a:t>
            </a:r>
            <a:r>
              <a:rPr lang="en-US" sz="1800" i="1" baseline="-25000" dirty="0"/>
              <a:t>S</a:t>
            </a:r>
            <a:r>
              <a:rPr lang="en-US" sz="1800" dirty="0"/>
              <a:t> = 100,000</a:t>
            </a:r>
          </a:p>
        </p:txBody>
      </p:sp>
      <p:sp>
        <p:nvSpPr>
          <p:cNvPr id="26" name="Rectangle 23"/>
          <p:cNvSpPr>
            <a:spLocks noChangeArrowheads="1"/>
          </p:cNvSpPr>
          <p:nvPr/>
        </p:nvSpPr>
        <p:spPr bwMode="auto">
          <a:xfrm>
            <a:off x="3200400" y="2667000"/>
            <a:ext cx="349885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u="sng" dirty="0" smtClean="0"/>
              <a:t>Panini </a:t>
            </a:r>
            <a:r>
              <a:rPr lang="en-US" sz="1800" i="1" u="sng" dirty="0" smtClean="0"/>
              <a:t>Supply</a:t>
            </a:r>
            <a:endParaRPr lang="en-US" sz="1800" dirty="0"/>
          </a:p>
        </p:txBody>
      </p:sp>
      <p:sp>
        <p:nvSpPr>
          <p:cNvPr id="20" name="Rectangle 13"/>
          <p:cNvSpPr>
            <a:spLocks noChangeArrowheads="1"/>
          </p:cNvSpPr>
          <p:nvPr/>
        </p:nvSpPr>
        <p:spPr bwMode="auto">
          <a:xfrm>
            <a:off x="1371600" y="5461000"/>
            <a:ext cx="633413"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r" eaLnBrk="1" hangingPunct="1">
              <a:spcBef>
                <a:spcPct val="20000"/>
              </a:spcBef>
              <a:buClr>
                <a:srgbClr val="00468F"/>
              </a:buClr>
              <a:buSzPct val="120000"/>
              <a:buFont typeface="Webdings" panose="05030102010509060703" pitchFamily="18" charset="2"/>
              <a:buNone/>
            </a:pPr>
            <a:r>
              <a:rPr lang="en-US" sz="1800" dirty="0" smtClean="0"/>
              <a:t>0.</a:t>
            </a:r>
            <a:r>
              <a:rPr lang="en-US" sz="1800" dirty="0" smtClean="0"/>
              <a:t>15</a:t>
            </a:r>
            <a:endParaRPr lang="en-US" sz="1800" dirty="0"/>
          </a:p>
        </p:txBody>
      </p:sp>
      <p:sp>
        <p:nvSpPr>
          <p:cNvPr id="22" name="Rectangle 124"/>
          <p:cNvSpPr txBox="1">
            <a:spLocks noChangeArrowheads="1"/>
          </p:cNvSpPr>
          <p:nvPr/>
        </p:nvSpPr>
        <p:spPr bwMode="auto">
          <a:xfrm>
            <a:off x="381000" y="228600"/>
            <a:ext cx="8458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600" b="1">
                <a:solidFill>
                  <a:schemeClr val="tx1"/>
                </a:solidFill>
                <a:latin typeface="+mj-lt"/>
                <a:ea typeface="+mj-ea"/>
                <a:cs typeface="+mj-cs"/>
              </a:defRPr>
            </a:lvl1pPr>
            <a:lvl2pPr algn="ctr" rtl="0" eaLnBrk="0" fontAlgn="base" hangingPunct="0">
              <a:spcBef>
                <a:spcPct val="0"/>
              </a:spcBef>
              <a:spcAft>
                <a:spcPct val="0"/>
              </a:spcAft>
              <a:defRPr sz="2600" b="1">
                <a:solidFill>
                  <a:schemeClr val="tx1"/>
                </a:solidFill>
                <a:latin typeface="Times New Roman" pitchFamily="18" charset="0"/>
              </a:defRPr>
            </a:lvl2pPr>
            <a:lvl3pPr algn="ctr" rtl="0" eaLnBrk="0" fontAlgn="base" hangingPunct="0">
              <a:spcBef>
                <a:spcPct val="0"/>
              </a:spcBef>
              <a:spcAft>
                <a:spcPct val="0"/>
              </a:spcAft>
              <a:defRPr sz="2600" b="1">
                <a:solidFill>
                  <a:schemeClr val="tx1"/>
                </a:solidFill>
                <a:latin typeface="Times New Roman" pitchFamily="18" charset="0"/>
              </a:defRPr>
            </a:lvl3pPr>
            <a:lvl4pPr algn="ctr" rtl="0" eaLnBrk="0" fontAlgn="base" hangingPunct="0">
              <a:spcBef>
                <a:spcPct val="0"/>
              </a:spcBef>
              <a:spcAft>
                <a:spcPct val="0"/>
              </a:spcAft>
              <a:defRPr sz="2600" b="1">
                <a:solidFill>
                  <a:schemeClr val="tx1"/>
                </a:solidFill>
                <a:latin typeface="Times New Roman" pitchFamily="18" charset="0"/>
              </a:defRPr>
            </a:lvl4pPr>
            <a:lvl5pPr algn="ctr" rtl="0" eaLnBrk="0" fontAlgn="base" hangingPunct="0">
              <a:spcBef>
                <a:spcPct val="0"/>
              </a:spcBef>
              <a:spcAft>
                <a:spcPct val="0"/>
              </a:spcAft>
              <a:defRPr sz="2600" b="1">
                <a:solidFill>
                  <a:schemeClr val="tx1"/>
                </a:solidFill>
                <a:latin typeface="Times New Roman" pitchFamily="18" charset="0"/>
              </a:defRPr>
            </a:lvl5pPr>
            <a:lvl6pPr marL="457200" algn="ctr" rtl="0" fontAlgn="base">
              <a:spcBef>
                <a:spcPct val="0"/>
              </a:spcBef>
              <a:spcAft>
                <a:spcPct val="0"/>
              </a:spcAft>
              <a:defRPr sz="2600" b="1">
                <a:solidFill>
                  <a:schemeClr val="tx1"/>
                </a:solidFill>
                <a:latin typeface="Times New Roman" pitchFamily="18" charset="0"/>
              </a:defRPr>
            </a:lvl6pPr>
            <a:lvl7pPr marL="914400" algn="ctr" rtl="0" fontAlgn="base">
              <a:spcBef>
                <a:spcPct val="0"/>
              </a:spcBef>
              <a:spcAft>
                <a:spcPct val="0"/>
              </a:spcAft>
              <a:defRPr sz="2600" b="1">
                <a:solidFill>
                  <a:schemeClr val="tx1"/>
                </a:solidFill>
                <a:latin typeface="Times New Roman" pitchFamily="18" charset="0"/>
              </a:defRPr>
            </a:lvl7pPr>
            <a:lvl8pPr marL="1371600" algn="ctr" rtl="0" fontAlgn="base">
              <a:spcBef>
                <a:spcPct val="0"/>
              </a:spcBef>
              <a:spcAft>
                <a:spcPct val="0"/>
              </a:spcAft>
              <a:defRPr sz="2600" b="1">
                <a:solidFill>
                  <a:schemeClr val="tx1"/>
                </a:solidFill>
                <a:latin typeface="Times New Roman" pitchFamily="18" charset="0"/>
              </a:defRPr>
            </a:lvl8pPr>
            <a:lvl9pPr marL="1828800" algn="ctr" rtl="0" fontAlgn="base">
              <a:spcBef>
                <a:spcPct val="0"/>
              </a:spcBef>
              <a:spcAft>
                <a:spcPct val="0"/>
              </a:spcAft>
              <a:defRPr sz="2600" b="1">
                <a:solidFill>
                  <a:schemeClr val="tx1"/>
                </a:solidFill>
                <a:latin typeface="Times New Roman" pitchFamily="18" charset="0"/>
              </a:defRPr>
            </a:lvl9pPr>
          </a:lstStyle>
          <a:p>
            <a:pPr eaLnBrk="1" hangingPunct="1"/>
            <a:r>
              <a:rPr lang="en-US" kern="0" dirty="0" smtClean="0"/>
              <a:t>Law of Supply</a:t>
            </a:r>
            <a:endParaRPr lang="en-US" kern="0" dirty="0" smtClean="0"/>
          </a:p>
        </p:txBody>
      </p:sp>
    </p:spTree>
    <p:extLst>
      <p:ext uri="{BB962C8B-B14F-4D97-AF65-F5344CB8AC3E}">
        <p14:creationId xmlns:p14="http://schemas.microsoft.com/office/powerpoint/2010/main" val="376122356"/>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27426"/>
                                        </p:tgtEl>
                                        <p:attrNameLst>
                                          <p:attrName>style.visibility</p:attrName>
                                        </p:attrNameLst>
                                      </p:cBhvr>
                                      <p:to>
                                        <p:strVal val="visible"/>
                                      </p:to>
                                    </p:set>
                                  </p:childTnLst>
                                </p:cTn>
                              </p:par>
                            </p:childTnLst>
                          </p:cTn>
                        </p:par>
                        <p:par>
                          <p:cTn id="7" fill="hold" nodeType="afterGroup">
                            <p:stCondLst>
                              <p:cond delay="0"/>
                            </p:stCondLst>
                            <p:childTnLst>
                              <p:par>
                                <p:cTn id="8" presetID="22" presetClass="entr" presetSubtype="4" fill="hold" grpId="0" nodeType="afterEffect">
                                  <p:stCondLst>
                                    <p:cond delay="0"/>
                                  </p:stCondLst>
                                  <p:childTnLst>
                                    <p:set>
                                      <p:cBhvr>
                                        <p:cTn id="9" dur="1" fill="hold">
                                          <p:stCondLst>
                                            <p:cond delay="0"/>
                                          </p:stCondLst>
                                        </p:cTn>
                                        <p:tgtEl>
                                          <p:spTgt spid="827424"/>
                                        </p:tgtEl>
                                        <p:attrNameLst>
                                          <p:attrName>style.visibility</p:attrName>
                                        </p:attrNameLst>
                                      </p:cBhvr>
                                      <p:to>
                                        <p:strVal val="visible"/>
                                      </p:to>
                                    </p:set>
                                    <p:animEffect transition="in" filter="wipe(down)">
                                      <p:cBhvr>
                                        <p:cTn id="10" dur="500"/>
                                        <p:tgtEl>
                                          <p:spTgt spid="827424"/>
                                        </p:tgtEl>
                                      </p:cBhvr>
                                    </p:animEffect>
                                  </p:childTnLst>
                                </p:cTn>
                              </p:par>
                            </p:childTnLst>
                          </p:cTn>
                        </p:par>
                        <p:par>
                          <p:cTn id="11" fill="hold" nodeType="afterGroup">
                            <p:stCondLst>
                              <p:cond delay="500"/>
                            </p:stCondLst>
                            <p:childTnLst>
                              <p:par>
                                <p:cTn id="12" presetID="22" presetClass="entr" presetSubtype="2" fill="hold" grpId="0" nodeType="afterEffect">
                                  <p:stCondLst>
                                    <p:cond delay="0"/>
                                  </p:stCondLst>
                                  <p:childTnLst>
                                    <p:set>
                                      <p:cBhvr>
                                        <p:cTn id="13" dur="1" fill="hold">
                                          <p:stCondLst>
                                            <p:cond delay="0"/>
                                          </p:stCondLst>
                                        </p:cTn>
                                        <p:tgtEl>
                                          <p:spTgt spid="827423"/>
                                        </p:tgtEl>
                                        <p:attrNameLst>
                                          <p:attrName>style.visibility</p:attrName>
                                        </p:attrNameLst>
                                      </p:cBhvr>
                                      <p:to>
                                        <p:strVal val="visible"/>
                                      </p:to>
                                    </p:set>
                                    <p:animEffect transition="in" filter="wipe(right)">
                                      <p:cBhvr>
                                        <p:cTn id="14" dur="500"/>
                                        <p:tgtEl>
                                          <p:spTgt spid="827423"/>
                                        </p:tgtEl>
                                      </p:cBhvr>
                                    </p:animEffect>
                                  </p:childTnLst>
                                </p:cTn>
                              </p:par>
                            </p:childTnLst>
                          </p:cTn>
                        </p:par>
                        <p:par>
                          <p:cTn id="15" fill="hold" nodeType="afterGroup">
                            <p:stCondLst>
                              <p:cond delay="1000"/>
                            </p:stCondLst>
                            <p:childTnLst>
                              <p:par>
                                <p:cTn id="16" presetID="1" presetClass="entr" presetSubtype="0" fill="hold" grpId="0" nodeType="afterEffect">
                                  <p:stCondLst>
                                    <p:cond delay="0"/>
                                  </p:stCondLst>
                                  <p:childTnLst>
                                    <p:set>
                                      <p:cBhvr>
                                        <p:cTn id="17" dur="1" fill="hold">
                                          <p:stCondLst>
                                            <p:cond delay="0"/>
                                          </p:stCondLst>
                                        </p:cTn>
                                        <p:tgtEl>
                                          <p:spTgt spid="827425"/>
                                        </p:tgtEl>
                                        <p:attrNameLst>
                                          <p:attrName>style.visibility</p:attrName>
                                        </p:attrNameLst>
                                      </p:cBhvr>
                                      <p:to>
                                        <p:strVal val="visible"/>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27413"/>
                                        </p:tgtEl>
                                        <p:attrNameLst>
                                          <p:attrName>style.visibility</p:attrName>
                                        </p:attrNameLst>
                                      </p:cBhvr>
                                      <p:to>
                                        <p:strVal val="visible"/>
                                      </p:to>
                                    </p:set>
                                    <p:animEffect transition="in" filter="wipe(left)">
                                      <p:cBhvr>
                                        <p:cTn id="22" dur="500"/>
                                        <p:tgtEl>
                                          <p:spTgt spid="827413"/>
                                        </p:tgtEl>
                                      </p:cBhvr>
                                    </p:animEffect>
                                  </p:childTnLst>
                                </p:cTn>
                              </p:par>
                            </p:childTnLst>
                          </p:cTn>
                        </p:par>
                        <p:par>
                          <p:cTn id="23" fill="hold" nodeType="afterGroup">
                            <p:stCondLst>
                              <p:cond delay="500"/>
                            </p:stCondLst>
                            <p:childTnLst>
                              <p:par>
                                <p:cTn id="24" presetID="1" presetClass="entr" presetSubtype="0" fill="hold" grpId="0" nodeType="afterEffect">
                                  <p:stCondLst>
                                    <p:cond delay="0"/>
                                  </p:stCondLst>
                                  <p:childTnLst>
                                    <p:set>
                                      <p:cBhvr>
                                        <p:cTn id="25" dur="1" fill="hold">
                                          <p:stCondLst>
                                            <p:cond delay="0"/>
                                          </p:stCondLst>
                                        </p:cTn>
                                        <p:tgtEl>
                                          <p:spTgt spid="827414"/>
                                        </p:tgtEl>
                                        <p:attrNameLst>
                                          <p:attrName>style.visibility</p:attrName>
                                        </p:attrNameLst>
                                      </p:cBhvr>
                                      <p:to>
                                        <p:strVal val="visible"/>
                                      </p:to>
                                    </p:set>
                                  </p:childTnLst>
                                </p:cTn>
                              </p:par>
                            </p:childTnLst>
                          </p:cTn>
                        </p:par>
                        <p:par>
                          <p:cTn id="26" fill="hold">
                            <p:stCondLst>
                              <p:cond delay="500"/>
                            </p:stCondLst>
                            <p:childTnLst>
                              <p:par>
                                <p:cTn id="27" presetID="1" presetClass="entr" presetSubtype="0" fill="hold" grpId="0" nodeType="afterEffect">
                                  <p:stCondLst>
                                    <p:cond delay="0"/>
                                  </p:stCondLst>
                                  <p:childTnLst>
                                    <p:set>
                                      <p:cBhvr>
                                        <p:cTn id="28"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7413" grpId="0" animBg="1"/>
      <p:bldP spid="827414" grpId="0"/>
      <p:bldP spid="827423" grpId="0" animBg="1"/>
      <p:bldP spid="827424" grpId="0" animBg="1"/>
      <p:bldP spid="827425" grpId="0"/>
      <p:bldP spid="827426" grpId="0"/>
      <p:bldP spid="2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7437" name="AutoShape 45"/>
          <p:cNvSpPr>
            <a:spLocks noChangeArrowheads="1"/>
          </p:cNvSpPr>
          <p:nvPr/>
        </p:nvSpPr>
        <p:spPr bwMode="auto">
          <a:xfrm>
            <a:off x="6324600" y="3595688"/>
            <a:ext cx="2286000" cy="895350"/>
          </a:xfrm>
          <a:prstGeom prst="wedgeRoundRectCallout">
            <a:avLst>
              <a:gd name="adj1" fmla="val -227639"/>
              <a:gd name="adj2" fmla="val 180144"/>
              <a:gd name="adj3" fmla="val 16667"/>
            </a:avLst>
          </a:prstGeom>
          <a:solidFill>
            <a:srgbClr val="FFFF00"/>
          </a:solidFill>
          <a:ln w="9525">
            <a:solidFill>
              <a:schemeClr val="tx1"/>
            </a:solidFill>
            <a:miter lim="800000"/>
            <a:headEnd/>
            <a:tailEnd/>
          </a:ln>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sz="800"/>
          </a:p>
          <a:p>
            <a:pPr algn="ctr" eaLnBrk="1" hangingPunct="1"/>
            <a:r>
              <a:rPr lang="en-US" sz="1800"/>
              <a:t>Moving from this point …</a:t>
            </a:r>
          </a:p>
        </p:txBody>
      </p:sp>
      <p:sp>
        <p:nvSpPr>
          <p:cNvPr id="827413" name="Line 21"/>
          <p:cNvSpPr>
            <a:spLocks noChangeAspect="1" noChangeShapeType="1"/>
          </p:cNvSpPr>
          <p:nvPr/>
        </p:nvSpPr>
        <p:spPr bwMode="auto">
          <a:xfrm flipV="1">
            <a:off x="2136775" y="3317875"/>
            <a:ext cx="3378200" cy="23383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27414" name="Rectangle 22"/>
          <p:cNvSpPr>
            <a:spLocks noChangeArrowheads="1"/>
          </p:cNvSpPr>
          <p:nvPr/>
        </p:nvSpPr>
        <p:spPr bwMode="auto">
          <a:xfrm>
            <a:off x="5514975" y="3098800"/>
            <a:ext cx="6096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a:t>S</a:t>
            </a:r>
          </a:p>
          <a:p>
            <a:pPr eaLnBrk="1" hangingPunct="1">
              <a:lnSpc>
                <a:spcPct val="90000"/>
              </a:lnSpc>
              <a:spcBef>
                <a:spcPct val="20000"/>
              </a:spcBef>
              <a:buClr>
                <a:srgbClr val="00468F"/>
              </a:buClr>
              <a:buSzPct val="120000"/>
              <a:buFont typeface="Webdings" panose="05030102010509060703" pitchFamily="18" charset="2"/>
              <a:buNone/>
            </a:pPr>
            <a:endParaRPr lang="en-US" sz="1800"/>
          </a:p>
        </p:txBody>
      </p:sp>
      <p:sp>
        <p:nvSpPr>
          <p:cNvPr id="43015" name="Line 26"/>
          <p:cNvSpPr>
            <a:spLocks noChangeShapeType="1"/>
          </p:cNvSpPr>
          <p:nvPr/>
        </p:nvSpPr>
        <p:spPr bwMode="auto">
          <a:xfrm>
            <a:off x="2133600" y="2776538"/>
            <a:ext cx="0" cy="32766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43016" name="Line 27"/>
          <p:cNvSpPr>
            <a:spLocks noChangeShapeType="1"/>
          </p:cNvSpPr>
          <p:nvPr/>
        </p:nvSpPr>
        <p:spPr bwMode="auto">
          <a:xfrm>
            <a:off x="2133600" y="6065838"/>
            <a:ext cx="457200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27423" name="Line 31"/>
          <p:cNvSpPr>
            <a:spLocks noChangeShapeType="1"/>
          </p:cNvSpPr>
          <p:nvPr/>
        </p:nvSpPr>
        <p:spPr bwMode="auto">
          <a:xfrm>
            <a:off x="2133600" y="3443288"/>
            <a:ext cx="3200400" cy="0"/>
          </a:xfrm>
          <a:prstGeom prst="line">
            <a:avLst/>
          </a:prstGeom>
          <a:noFill/>
          <a:ln w="9525">
            <a:solidFill>
              <a:schemeClr val="tx1"/>
            </a:solidFill>
            <a:prstDash val="dash"/>
            <a:miter lim="800000"/>
            <a:headEnd/>
            <a:tailEnd type="oval" w="lg" len="lg"/>
          </a:ln>
          <a:extLst>
            <a:ext uri="{909E8E84-426E-40DD-AFC4-6F175D3DCCD1}">
              <a14:hiddenFill xmlns:a14="http://schemas.microsoft.com/office/drawing/2010/main">
                <a:noFill/>
              </a14:hiddenFill>
            </a:ext>
          </a:extLst>
        </p:spPr>
        <p:txBody>
          <a:bodyPr wrap="none"/>
          <a:lstStyle/>
          <a:p>
            <a:endParaRPr lang="en-US"/>
          </a:p>
        </p:txBody>
      </p:sp>
      <p:sp>
        <p:nvSpPr>
          <p:cNvPr id="827424" name="Line 32"/>
          <p:cNvSpPr>
            <a:spLocks noChangeShapeType="1"/>
          </p:cNvSpPr>
          <p:nvPr/>
        </p:nvSpPr>
        <p:spPr bwMode="auto">
          <a:xfrm>
            <a:off x="5324475" y="3443288"/>
            <a:ext cx="0" cy="2609850"/>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27426" name="Rectangle 34"/>
          <p:cNvSpPr>
            <a:spLocks noChangeArrowheads="1"/>
          </p:cNvSpPr>
          <p:nvPr/>
        </p:nvSpPr>
        <p:spPr bwMode="auto">
          <a:xfrm>
            <a:off x="4343400" y="6116638"/>
            <a:ext cx="1981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20000"/>
              </a:spcBef>
              <a:buClr>
                <a:srgbClr val="00468F"/>
              </a:buClr>
              <a:buSzPct val="120000"/>
              <a:buFont typeface="Webdings" panose="05030102010509060703" pitchFamily="18" charset="2"/>
              <a:buNone/>
            </a:pPr>
            <a:r>
              <a:rPr lang="en-US" sz="1800"/>
              <a:t>100,000</a:t>
            </a:r>
          </a:p>
        </p:txBody>
      </p:sp>
      <p:sp>
        <p:nvSpPr>
          <p:cNvPr id="43021" name="Rectangle 35"/>
          <p:cNvSpPr>
            <a:spLocks noChangeArrowheads="1"/>
          </p:cNvSpPr>
          <p:nvPr/>
        </p:nvSpPr>
        <p:spPr bwMode="auto">
          <a:xfrm>
            <a:off x="3663950" y="6338888"/>
            <a:ext cx="9842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Quantity</a:t>
            </a:r>
          </a:p>
        </p:txBody>
      </p:sp>
      <p:sp>
        <p:nvSpPr>
          <p:cNvPr id="43022" name="Rectangle 36"/>
          <p:cNvSpPr>
            <a:spLocks noChangeArrowheads="1"/>
          </p:cNvSpPr>
          <p:nvPr/>
        </p:nvSpPr>
        <p:spPr bwMode="auto">
          <a:xfrm>
            <a:off x="1174750" y="4281488"/>
            <a:ext cx="6540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Price</a:t>
            </a:r>
          </a:p>
        </p:txBody>
      </p:sp>
      <p:sp>
        <p:nvSpPr>
          <p:cNvPr id="43027" name="Rectangle 42"/>
          <p:cNvSpPr>
            <a:spLocks noChangeArrowheads="1"/>
          </p:cNvSpPr>
          <p:nvPr/>
        </p:nvSpPr>
        <p:spPr bwMode="auto">
          <a:xfrm>
            <a:off x="1781175" y="6116638"/>
            <a:ext cx="685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20000"/>
              </a:spcBef>
              <a:buClr>
                <a:srgbClr val="00468F"/>
              </a:buClr>
              <a:buSzPct val="120000"/>
              <a:buFont typeface="Webdings" panose="05030102010509060703" pitchFamily="18" charset="2"/>
              <a:buNone/>
            </a:pPr>
            <a:r>
              <a:rPr lang="en-US" sz="1800"/>
              <a:t>0</a:t>
            </a:r>
          </a:p>
        </p:txBody>
      </p:sp>
      <p:sp>
        <p:nvSpPr>
          <p:cNvPr id="43028" name="Line 43"/>
          <p:cNvSpPr>
            <a:spLocks noChangeShapeType="1"/>
          </p:cNvSpPr>
          <p:nvPr/>
        </p:nvSpPr>
        <p:spPr bwMode="auto">
          <a:xfrm>
            <a:off x="2095500" y="5653088"/>
            <a:ext cx="46038" cy="0"/>
          </a:xfrm>
          <a:prstGeom prst="line">
            <a:avLst/>
          </a:prstGeom>
          <a:noFill/>
          <a:ln w="9525">
            <a:solidFill>
              <a:schemeClr val="tx1"/>
            </a:solidFill>
            <a:prstDash val="dash"/>
            <a:miter lim="800000"/>
            <a:headEnd/>
            <a:tailEnd type="oval" w="lg" len="lg"/>
          </a:ln>
          <a:extLst>
            <a:ext uri="{909E8E84-426E-40DD-AFC4-6F175D3DCCD1}">
              <a14:hiddenFill xmlns:a14="http://schemas.microsoft.com/office/drawing/2010/main">
                <a:noFill/>
              </a14:hiddenFill>
            </a:ext>
          </a:extLst>
        </p:spPr>
        <p:txBody>
          <a:bodyPr wrap="none"/>
          <a:lstStyle/>
          <a:p>
            <a:endParaRPr lang="en-US"/>
          </a:p>
        </p:txBody>
      </p:sp>
      <p:sp>
        <p:nvSpPr>
          <p:cNvPr id="827436" name="AutoShape 44"/>
          <p:cNvSpPr>
            <a:spLocks noChangeArrowheads="1"/>
          </p:cNvSpPr>
          <p:nvPr/>
        </p:nvSpPr>
        <p:spPr bwMode="auto">
          <a:xfrm>
            <a:off x="6324600" y="3595688"/>
            <a:ext cx="2286000" cy="893762"/>
          </a:xfrm>
          <a:prstGeom prst="wedgeRoundRectCallout">
            <a:avLst>
              <a:gd name="adj1" fmla="val -88611"/>
              <a:gd name="adj2" fmla="val -55861"/>
              <a:gd name="adj3" fmla="val 16667"/>
            </a:avLst>
          </a:prstGeom>
          <a:solidFill>
            <a:srgbClr val="FFFF00"/>
          </a:solidFill>
          <a:ln w="9525">
            <a:solidFill>
              <a:schemeClr val="tx1"/>
            </a:solidFill>
            <a:miter lim="800000"/>
            <a:headEnd/>
            <a:tailEnd/>
          </a:ln>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sz="1800" dirty="0"/>
              <a:t>…to this point is a</a:t>
            </a:r>
            <a:r>
              <a:rPr lang="en-US" sz="1800" b="1" dirty="0"/>
              <a:t> </a:t>
            </a:r>
            <a:r>
              <a:rPr lang="en-US" sz="1800" b="1" u="sng" dirty="0"/>
              <a:t>movement along</a:t>
            </a:r>
            <a:r>
              <a:rPr lang="en-US" sz="1800" b="1" dirty="0"/>
              <a:t> </a:t>
            </a:r>
            <a:r>
              <a:rPr lang="en-US" sz="1800" dirty="0"/>
              <a:t>a supply curve</a:t>
            </a:r>
          </a:p>
        </p:txBody>
      </p:sp>
      <p:sp>
        <p:nvSpPr>
          <p:cNvPr id="24" name="Rectangle 6"/>
          <p:cNvSpPr>
            <a:spLocks noChangeArrowheads="1"/>
          </p:cNvSpPr>
          <p:nvPr/>
        </p:nvSpPr>
        <p:spPr bwMode="auto">
          <a:xfrm>
            <a:off x="3657600" y="1622426"/>
            <a:ext cx="2209800"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110000"/>
              </a:lnSpc>
            </a:pPr>
            <a:r>
              <a:rPr lang="en-US" sz="1800" i="1" dirty="0"/>
              <a:t>P =</a:t>
            </a:r>
            <a:r>
              <a:rPr lang="en-US" sz="1800" dirty="0"/>
              <a:t> </a:t>
            </a:r>
            <a:r>
              <a:rPr lang="en-US" sz="1800" dirty="0" smtClean="0"/>
              <a:t>0.15 </a:t>
            </a:r>
            <a:r>
              <a:rPr lang="en-US" sz="1800" dirty="0">
                <a:latin typeface="Symbol" panose="05050102010706020507" pitchFamily="18" charset="2"/>
              </a:rPr>
              <a:t>+ 0.001</a:t>
            </a:r>
            <a:r>
              <a:rPr lang="en-US" sz="1800" i="1" dirty="0"/>
              <a:t>Q</a:t>
            </a:r>
            <a:endParaRPr lang="en-US" sz="1800" dirty="0"/>
          </a:p>
        </p:txBody>
      </p:sp>
      <p:sp>
        <p:nvSpPr>
          <p:cNvPr id="25" name="Rectangle 5"/>
          <p:cNvSpPr>
            <a:spLocks noChangeArrowheads="1"/>
          </p:cNvSpPr>
          <p:nvPr/>
        </p:nvSpPr>
        <p:spPr bwMode="auto">
          <a:xfrm>
            <a:off x="685800" y="1157288"/>
            <a:ext cx="43781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dirty="0" smtClean="0"/>
              <a:t>The following equation fits these two points. </a:t>
            </a:r>
            <a:endParaRPr lang="en-US" sz="1800" dirty="0"/>
          </a:p>
        </p:txBody>
      </p:sp>
      <p:sp>
        <p:nvSpPr>
          <p:cNvPr id="21" name="Rectangle 13"/>
          <p:cNvSpPr>
            <a:spLocks noChangeArrowheads="1"/>
          </p:cNvSpPr>
          <p:nvPr/>
        </p:nvSpPr>
        <p:spPr bwMode="auto">
          <a:xfrm>
            <a:off x="1371600" y="5461000"/>
            <a:ext cx="633413"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r" eaLnBrk="1" hangingPunct="1">
              <a:spcBef>
                <a:spcPct val="20000"/>
              </a:spcBef>
              <a:buClr>
                <a:srgbClr val="00468F"/>
              </a:buClr>
              <a:buSzPct val="120000"/>
              <a:buFont typeface="Webdings" panose="05030102010509060703" pitchFamily="18" charset="2"/>
              <a:buNone/>
            </a:pPr>
            <a:r>
              <a:rPr lang="en-US" sz="1800" dirty="0" smtClean="0"/>
              <a:t>0.</a:t>
            </a:r>
            <a:r>
              <a:rPr lang="en-US" sz="1800" dirty="0" smtClean="0"/>
              <a:t>15</a:t>
            </a:r>
            <a:endParaRPr lang="en-US" sz="1800" dirty="0"/>
          </a:p>
        </p:txBody>
      </p:sp>
      <p:sp>
        <p:nvSpPr>
          <p:cNvPr id="22" name="Rectangle 33"/>
          <p:cNvSpPr>
            <a:spLocks noChangeArrowheads="1"/>
          </p:cNvSpPr>
          <p:nvPr/>
        </p:nvSpPr>
        <p:spPr bwMode="auto">
          <a:xfrm>
            <a:off x="1371600" y="3251200"/>
            <a:ext cx="9906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buClr>
                <a:srgbClr val="00468F"/>
              </a:buClr>
              <a:buSzPct val="120000"/>
              <a:buFont typeface="Webdings" panose="05030102010509060703" pitchFamily="18" charset="2"/>
              <a:buNone/>
            </a:pPr>
            <a:r>
              <a:rPr lang="en-US" sz="1800" dirty="0" smtClean="0"/>
              <a:t>10.15</a:t>
            </a:r>
            <a:endParaRPr lang="en-US" sz="1800" dirty="0"/>
          </a:p>
        </p:txBody>
      </p:sp>
      <p:sp>
        <p:nvSpPr>
          <p:cNvPr id="23" name="Rectangle 23"/>
          <p:cNvSpPr>
            <a:spLocks noChangeArrowheads="1"/>
          </p:cNvSpPr>
          <p:nvPr/>
        </p:nvSpPr>
        <p:spPr bwMode="auto">
          <a:xfrm>
            <a:off x="3200400" y="2667000"/>
            <a:ext cx="349885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u="sng" dirty="0" smtClean="0"/>
              <a:t>Panini </a:t>
            </a:r>
            <a:r>
              <a:rPr lang="en-US" sz="1800" i="1" u="sng" dirty="0" smtClean="0"/>
              <a:t>Supply</a:t>
            </a:r>
            <a:endParaRPr lang="en-US" sz="1800" dirty="0"/>
          </a:p>
        </p:txBody>
      </p:sp>
      <p:sp>
        <p:nvSpPr>
          <p:cNvPr id="26" name="Rectangle 124"/>
          <p:cNvSpPr txBox="1">
            <a:spLocks noChangeArrowheads="1"/>
          </p:cNvSpPr>
          <p:nvPr/>
        </p:nvSpPr>
        <p:spPr bwMode="auto">
          <a:xfrm>
            <a:off x="381000" y="228600"/>
            <a:ext cx="8458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600" b="1">
                <a:solidFill>
                  <a:schemeClr val="tx1"/>
                </a:solidFill>
                <a:latin typeface="+mj-lt"/>
                <a:ea typeface="+mj-ea"/>
                <a:cs typeface="+mj-cs"/>
              </a:defRPr>
            </a:lvl1pPr>
            <a:lvl2pPr algn="ctr" rtl="0" eaLnBrk="0" fontAlgn="base" hangingPunct="0">
              <a:spcBef>
                <a:spcPct val="0"/>
              </a:spcBef>
              <a:spcAft>
                <a:spcPct val="0"/>
              </a:spcAft>
              <a:defRPr sz="2600" b="1">
                <a:solidFill>
                  <a:schemeClr val="tx1"/>
                </a:solidFill>
                <a:latin typeface="Times New Roman" pitchFamily="18" charset="0"/>
              </a:defRPr>
            </a:lvl2pPr>
            <a:lvl3pPr algn="ctr" rtl="0" eaLnBrk="0" fontAlgn="base" hangingPunct="0">
              <a:spcBef>
                <a:spcPct val="0"/>
              </a:spcBef>
              <a:spcAft>
                <a:spcPct val="0"/>
              </a:spcAft>
              <a:defRPr sz="2600" b="1">
                <a:solidFill>
                  <a:schemeClr val="tx1"/>
                </a:solidFill>
                <a:latin typeface="Times New Roman" pitchFamily="18" charset="0"/>
              </a:defRPr>
            </a:lvl3pPr>
            <a:lvl4pPr algn="ctr" rtl="0" eaLnBrk="0" fontAlgn="base" hangingPunct="0">
              <a:spcBef>
                <a:spcPct val="0"/>
              </a:spcBef>
              <a:spcAft>
                <a:spcPct val="0"/>
              </a:spcAft>
              <a:defRPr sz="2600" b="1">
                <a:solidFill>
                  <a:schemeClr val="tx1"/>
                </a:solidFill>
                <a:latin typeface="Times New Roman" pitchFamily="18" charset="0"/>
              </a:defRPr>
            </a:lvl4pPr>
            <a:lvl5pPr algn="ctr" rtl="0" eaLnBrk="0" fontAlgn="base" hangingPunct="0">
              <a:spcBef>
                <a:spcPct val="0"/>
              </a:spcBef>
              <a:spcAft>
                <a:spcPct val="0"/>
              </a:spcAft>
              <a:defRPr sz="2600" b="1">
                <a:solidFill>
                  <a:schemeClr val="tx1"/>
                </a:solidFill>
                <a:latin typeface="Times New Roman" pitchFamily="18" charset="0"/>
              </a:defRPr>
            </a:lvl5pPr>
            <a:lvl6pPr marL="457200" algn="ctr" rtl="0" fontAlgn="base">
              <a:spcBef>
                <a:spcPct val="0"/>
              </a:spcBef>
              <a:spcAft>
                <a:spcPct val="0"/>
              </a:spcAft>
              <a:defRPr sz="2600" b="1">
                <a:solidFill>
                  <a:schemeClr val="tx1"/>
                </a:solidFill>
                <a:latin typeface="Times New Roman" pitchFamily="18" charset="0"/>
              </a:defRPr>
            </a:lvl6pPr>
            <a:lvl7pPr marL="914400" algn="ctr" rtl="0" fontAlgn="base">
              <a:spcBef>
                <a:spcPct val="0"/>
              </a:spcBef>
              <a:spcAft>
                <a:spcPct val="0"/>
              </a:spcAft>
              <a:defRPr sz="2600" b="1">
                <a:solidFill>
                  <a:schemeClr val="tx1"/>
                </a:solidFill>
                <a:latin typeface="Times New Roman" pitchFamily="18" charset="0"/>
              </a:defRPr>
            </a:lvl7pPr>
            <a:lvl8pPr marL="1371600" algn="ctr" rtl="0" fontAlgn="base">
              <a:spcBef>
                <a:spcPct val="0"/>
              </a:spcBef>
              <a:spcAft>
                <a:spcPct val="0"/>
              </a:spcAft>
              <a:defRPr sz="2600" b="1">
                <a:solidFill>
                  <a:schemeClr val="tx1"/>
                </a:solidFill>
                <a:latin typeface="Times New Roman" pitchFamily="18" charset="0"/>
              </a:defRPr>
            </a:lvl8pPr>
            <a:lvl9pPr marL="1828800" algn="ctr" rtl="0" fontAlgn="base">
              <a:spcBef>
                <a:spcPct val="0"/>
              </a:spcBef>
              <a:spcAft>
                <a:spcPct val="0"/>
              </a:spcAft>
              <a:defRPr sz="2600" b="1">
                <a:solidFill>
                  <a:schemeClr val="tx1"/>
                </a:solidFill>
                <a:latin typeface="Times New Roman" pitchFamily="18" charset="0"/>
              </a:defRPr>
            </a:lvl9pPr>
          </a:lstStyle>
          <a:p>
            <a:pPr eaLnBrk="1" hangingPunct="1"/>
            <a:r>
              <a:rPr lang="en-US" kern="0" dirty="0" smtClean="0"/>
              <a:t>Law of Supply</a:t>
            </a:r>
            <a:endParaRPr lang="en-US" kern="0" dirty="0" smtClean="0"/>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2743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827437"/>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8274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7437" grpId="0" animBg="1"/>
      <p:bldP spid="827437" grpId="1" animBg="1"/>
      <p:bldP spid="82743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2"/>
          <p:cNvGrpSpPr>
            <a:grpSpLocks/>
          </p:cNvGrpSpPr>
          <p:nvPr/>
        </p:nvGrpSpPr>
        <p:grpSpPr bwMode="auto">
          <a:xfrm>
            <a:off x="2139950" y="3113088"/>
            <a:ext cx="3987800" cy="2557462"/>
            <a:chOff x="1348" y="1951"/>
            <a:chExt cx="2512" cy="1611"/>
          </a:xfrm>
        </p:grpSpPr>
        <p:sp>
          <p:nvSpPr>
            <p:cNvPr id="44054" name="Line 27"/>
            <p:cNvSpPr>
              <a:spLocks noChangeAspect="1" noChangeShapeType="1"/>
            </p:cNvSpPr>
            <p:nvPr/>
          </p:nvSpPr>
          <p:spPr bwMode="auto">
            <a:xfrm flipV="1">
              <a:off x="1348" y="2089"/>
              <a:ext cx="2128" cy="1473"/>
            </a:xfrm>
            <a:prstGeom prst="line">
              <a:avLst/>
            </a:prstGeom>
            <a:noFill/>
            <a:ln w="38100">
              <a:solidFill>
                <a:srgbClr val="E50030"/>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44055" name="Rectangle 28"/>
            <p:cNvSpPr>
              <a:spLocks noChangeArrowheads="1"/>
            </p:cNvSpPr>
            <p:nvPr/>
          </p:nvSpPr>
          <p:spPr bwMode="auto">
            <a:xfrm>
              <a:off x="3476" y="1951"/>
              <a:ext cx="384" cy="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a:t>S’</a:t>
              </a:r>
            </a:p>
            <a:p>
              <a:pPr eaLnBrk="1" hangingPunct="1">
                <a:lnSpc>
                  <a:spcPct val="90000"/>
                </a:lnSpc>
                <a:spcBef>
                  <a:spcPct val="20000"/>
                </a:spcBef>
                <a:buClr>
                  <a:srgbClr val="00468F"/>
                </a:buClr>
                <a:buSzPct val="120000"/>
                <a:buFont typeface="Webdings" panose="05030102010509060703" pitchFamily="18" charset="2"/>
                <a:buNone/>
              </a:pPr>
              <a:endParaRPr lang="en-US" sz="1800"/>
            </a:p>
          </p:txBody>
        </p:sp>
        <p:sp>
          <p:nvSpPr>
            <p:cNvPr id="44056" name="Line 30"/>
            <p:cNvSpPr>
              <a:spLocks noChangeShapeType="1"/>
            </p:cNvSpPr>
            <p:nvPr/>
          </p:nvSpPr>
          <p:spPr bwMode="auto">
            <a:xfrm>
              <a:off x="1364" y="2928"/>
              <a:ext cx="912" cy="0"/>
            </a:xfrm>
            <a:prstGeom prst="line">
              <a:avLst/>
            </a:prstGeom>
            <a:noFill/>
            <a:ln w="9525">
              <a:solidFill>
                <a:schemeClr val="tx1"/>
              </a:solidFill>
              <a:prstDash val="dash"/>
              <a:miter lim="800000"/>
              <a:headEnd/>
              <a:tailEnd type="oval" w="lg" len="lg"/>
            </a:ln>
            <a:extLst>
              <a:ext uri="{909E8E84-426E-40DD-AFC4-6F175D3DCCD1}">
                <a14:hiddenFill xmlns:a14="http://schemas.microsoft.com/office/drawing/2010/main">
                  <a:noFill/>
                </a14:hiddenFill>
              </a:ext>
            </a:extLst>
          </p:spPr>
          <p:txBody>
            <a:bodyPr wrap="none"/>
            <a:lstStyle/>
            <a:p>
              <a:endParaRPr lang="en-US"/>
            </a:p>
          </p:txBody>
        </p:sp>
      </p:grpSp>
      <p:sp>
        <p:nvSpPr>
          <p:cNvPr id="44035" name="AutoShape 35"/>
          <p:cNvSpPr>
            <a:spLocks noChangeArrowheads="1"/>
          </p:cNvSpPr>
          <p:nvPr/>
        </p:nvSpPr>
        <p:spPr bwMode="auto">
          <a:xfrm rot="-5400000" flipH="1" flipV="1">
            <a:off x="2387600" y="4337050"/>
            <a:ext cx="1022350" cy="1498600"/>
          </a:xfrm>
          <a:prstGeom prst="rtTriangle">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44036" name="Rectangle 3"/>
          <p:cNvSpPr>
            <a:spLocks noChangeArrowheads="1"/>
          </p:cNvSpPr>
          <p:nvPr/>
        </p:nvSpPr>
        <p:spPr bwMode="auto">
          <a:xfrm>
            <a:off x="685800" y="1157288"/>
            <a:ext cx="762907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indent="0" eaLnBrk="1" hangingPunct="1">
              <a:lnSpc>
                <a:spcPct val="90000"/>
              </a:lnSpc>
              <a:spcBef>
                <a:spcPct val="20000"/>
              </a:spcBef>
              <a:buClr>
                <a:srgbClr val="00468F"/>
              </a:buClr>
              <a:buSzPct val="120000"/>
              <a:buFont typeface="Webdings" panose="05030102010509060703" pitchFamily="18" charset="2"/>
              <a:buNone/>
            </a:pPr>
            <a:r>
              <a:rPr lang="en-US" sz="1800" dirty="0"/>
              <a:t>A </a:t>
            </a:r>
            <a:r>
              <a:rPr lang="en-US" sz="1800" b="1" dirty="0"/>
              <a:t>shift</a:t>
            </a:r>
            <a:r>
              <a:rPr lang="en-US" sz="1800" dirty="0"/>
              <a:t> </a:t>
            </a:r>
            <a:r>
              <a:rPr lang="en-US" sz="1800" dirty="0" smtClean="0"/>
              <a:t>in supply is </a:t>
            </a:r>
            <a:r>
              <a:rPr lang="en-US" sz="1800" dirty="0"/>
              <a:t>a change in the location of the </a:t>
            </a:r>
            <a:r>
              <a:rPr lang="en-US" sz="1800" dirty="0" smtClean="0"/>
              <a:t>supply curve that </a:t>
            </a:r>
            <a:r>
              <a:rPr lang="en-US" sz="1800" dirty="0"/>
              <a:t>is caused </a:t>
            </a:r>
            <a:r>
              <a:rPr lang="en-US" sz="1800" dirty="0" smtClean="0"/>
              <a:t>by</a:t>
            </a:r>
          </a:p>
          <a:p>
            <a:pPr marL="0" indent="0" eaLnBrk="1" hangingPunct="1">
              <a:lnSpc>
                <a:spcPct val="90000"/>
              </a:lnSpc>
              <a:spcBef>
                <a:spcPct val="20000"/>
              </a:spcBef>
              <a:buClr>
                <a:srgbClr val="00468F"/>
              </a:buClr>
              <a:buSzPct val="120000"/>
              <a:buFont typeface="Webdings" panose="05030102010509060703" pitchFamily="18" charset="2"/>
              <a:buNone/>
            </a:pPr>
            <a:r>
              <a:rPr lang="en-US" sz="1800" dirty="0" smtClean="0"/>
              <a:t>a </a:t>
            </a:r>
            <a:r>
              <a:rPr lang="en-US" sz="1800" dirty="0"/>
              <a:t>change in a factor, </a:t>
            </a:r>
            <a:r>
              <a:rPr lang="en-US" sz="1800" i="1" dirty="0">
                <a:solidFill>
                  <a:srgbClr val="0066FF"/>
                </a:solidFill>
              </a:rPr>
              <a:t>ceteris paribus</a:t>
            </a:r>
            <a:r>
              <a:rPr lang="en-US" sz="1800" dirty="0"/>
              <a:t>.</a:t>
            </a:r>
            <a:endParaRPr lang="en-US" sz="2800" b="1" dirty="0"/>
          </a:p>
        </p:txBody>
      </p:sp>
      <p:sp>
        <p:nvSpPr>
          <p:cNvPr id="44037" name="Line 4"/>
          <p:cNvSpPr>
            <a:spLocks noChangeAspect="1" noChangeShapeType="1"/>
          </p:cNvSpPr>
          <p:nvPr/>
        </p:nvSpPr>
        <p:spPr bwMode="auto">
          <a:xfrm flipV="1">
            <a:off x="2136775" y="3317875"/>
            <a:ext cx="3378200" cy="23383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44038" name="Rectangle 5"/>
          <p:cNvSpPr>
            <a:spLocks noChangeArrowheads="1"/>
          </p:cNvSpPr>
          <p:nvPr/>
        </p:nvSpPr>
        <p:spPr bwMode="auto">
          <a:xfrm>
            <a:off x="5514975" y="3098800"/>
            <a:ext cx="6096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a:t>S</a:t>
            </a:r>
          </a:p>
          <a:p>
            <a:pPr eaLnBrk="1" hangingPunct="1">
              <a:lnSpc>
                <a:spcPct val="90000"/>
              </a:lnSpc>
              <a:spcBef>
                <a:spcPct val="20000"/>
              </a:spcBef>
              <a:buClr>
                <a:srgbClr val="00468F"/>
              </a:buClr>
              <a:buSzPct val="120000"/>
              <a:buFont typeface="Webdings" panose="05030102010509060703" pitchFamily="18" charset="2"/>
              <a:buNone/>
            </a:pPr>
            <a:endParaRPr lang="en-US" sz="1800"/>
          </a:p>
        </p:txBody>
      </p:sp>
      <p:sp>
        <p:nvSpPr>
          <p:cNvPr id="44040" name="Line 8"/>
          <p:cNvSpPr>
            <a:spLocks noChangeShapeType="1"/>
          </p:cNvSpPr>
          <p:nvPr/>
        </p:nvSpPr>
        <p:spPr bwMode="auto">
          <a:xfrm>
            <a:off x="2133600" y="2776538"/>
            <a:ext cx="0" cy="32766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44041" name="Line 9"/>
          <p:cNvSpPr>
            <a:spLocks noChangeShapeType="1"/>
          </p:cNvSpPr>
          <p:nvPr/>
        </p:nvSpPr>
        <p:spPr bwMode="auto">
          <a:xfrm>
            <a:off x="2133600" y="6065838"/>
            <a:ext cx="457200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44042" name="Line 10"/>
          <p:cNvSpPr>
            <a:spLocks noChangeShapeType="1"/>
          </p:cNvSpPr>
          <p:nvPr/>
        </p:nvSpPr>
        <p:spPr bwMode="auto">
          <a:xfrm>
            <a:off x="2133600" y="4648200"/>
            <a:ext cx="1447800" cy="0"/>
          </a:xfrm>
          <a:prstGeom prst="line">
            <a:avLst/>
          </a:prstGeom>
          <a:noFill/>
          <a:ln w="9525">
            <a:solidFill>
              <a:schemeClr val="tx1"/>
            </a:solidFill>
            <a:prstDash val="dash"/>
            <a:miter lim="800000"/>
            <a:headEnd/>
            <a:tailEnd type="oval" w="lg" len="lg"/>
          </a:ln>
          <a:extLst>
            <a:ext uri="{909E8E84-426E-40DD-AFC4-6F175D3DCCD1}">
              <a14:hiddenFill xmlns:a14="http://schemas.microsoft.com/office/drawing/2010/main">
                <a:noFill/>
              </a14:hiddenFill>
            </a:ext>
          </a:extLst>
        </p:spPr>
        <p:txBody>
          <a:bodyPr wrap="none"/>
          <a:lstStyle/>
          <a:p>
            <a:endParaRPr lang="en-US"/>
          </a:p>
        </p:txBody>
      </p:sp>
      <p:sp>
        <p:nvSpPr>
          <p:cNvPr id="44043" name="Line 11"/>
          <p:cNvSpPr>
            <a:spLocks noChangeShapeType="1"/>
          </p:cNvSpPr>
          <p:nvPr/>
        </p:nvSpPr>
        <p:spPr bwMode="auto">
          <a:xfrm>
            <a:off x="3581400" y="4729163"/>
            <a:ext cx="0" cy="1336675"/>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44044" name="Rectangle 12"/>
          <p:cNvSpPr>
            <a:spLocks noChangeArrowheads="1"/>
          </p:cNvSpPr>
          <p:nvPr/>
        </p:nvSpPr>
        <p:spPr bwMode="auto">
          <a:xfrm>
            <a:off x="1631950" y="4464050"/>
            <a:ext cx="9906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buClr>
                <a:srgbClr val="00468F"/>
              </a:buClr>
              <a:buSzPct val="120000"/>
              <a:buFont typeface="Webdings" panose="05030102010509060703" pitchFamily="18" charset="2"/>
              <a:buNone/>
            </a:pPr>
            <a:r>
              <a:rPr lang="en-US" sz="1800" dirty="0" smtClean="0"/>
              <a:t>5</a:t>
            </a:r>
            <a:endParaRPr lang="en-US" sz="1800" dirty="0"/>
          </a:p>
        </p:txBody>
      </p:sp>
      <p:sp>
        <p:nvSpPr>
          <p:cNvPr id="44045" name="Rectangle 13"/>
          <p:cNvSpPr>
            <a:spLocks noChangeArrowheads="1"/>
          </p:cNvSpPr>
          <p:nvPr/>
        </p:nvSpPr>
        <p:spPr bwMode="auto">
          <a:xfrm>
            <a:off x="2590800" y="6116638"/>
            <a:ext cx="1981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20000"/>
              </a:spcBef>
              <a:buClr>
                <a:srgbClr val="00468F"/>
              </a:buClr>
              <a:buSzPct val="120000"/>
              <a:buFont typeface="Webdings" panose="05030102010509060703" pitchFamily="18" charset="2"/>
              <a:buNone/>
            </a:pPr>
            <a:r>
              <a:rPr lang="en-US" sz="1800" dirty="0"/>
              <a:t>350,000</a:t>
            </a:r>
          </a:p>
        </p:txBody>
      </p:sp>
      <p:sp>
        <p:nvSpPr>
          <p:cNvPr id="44046" name="Rectangle 14"/>
          <p:cNvSpPr>
            <a:spLocks noChangeArrowheads="1"/>
          </p:cNvSpPr>
          <p:nvPr/>
        </p:nvSpPr>
        <p:spPr bwMode="auto">
          <a:xfrm>
            <a:off x="3663950" y="6338888"/>
            <a:ext cx="9842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Quantity</a:t>
            </a:r>
          </a:p>
        </p:txBody>
      </p:sp>
      <p:sp>
        <p:nvSpPr>
          <p:cNvPr id="834576" name="Rectangle 16"/>
          <p:cNvSpPr>
            <a:spLocks noChangeArrowheads="1"/>
          </p:cNvSpPr>
          <p:nvPr/>
        </p:nvSpPr>
        <p:spPr bwMode="auto">
          <a:xfrm>
            <a:off x="1174750" y="1828799"/>
            <a:ext cx="7588250" cy="673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dirty="0"/>
              <a:t>If the price of </a:t>
            </a:r>
            <a:r>
              <a:rPr lang="en-US" sz="1800" dirty="0" smtClean="0"/>
              <a:t>muffins </a:t>
            </a:r>
            <a:r>
              <a:rPr lang="en-US" sz="1800" b="1" dirty="0" smtClean="0"/>
              <a:t>falls </a:t>
            </a:r>
            <a:r>
              <a:rPr lang="en-US" sz="1800" dirty="0"/>
              <a:t>(</a:t>
            </a:r>
            <a:r>
              <a:rPr lang="en-US" sz="1800" i="1" dirty="0"/>
              <a:t>Q</a:t>
            </a:r>
            <a:r>
              <a:rPr lang="en-US" sz="1800" i="1" baseline="-25000" dirty="0"/>
              <a:t>S</a:t>
            </a:r>
            <a:r>
              <a:rPr lang="en-US" sz="1800" dirty="0"/>
              <a:t> of </a:t>
            </a:r>
            <a:r>
              <a:rPr lang="en-US" sz="1800" dirty="0" smtClean="0"/>
              <a:t>muffins falls</a:t>
            </a:r>
            <a:r>
              <a:rPr lang="en-US" sz="1800" dirty="0"/>
              <a:t>), supply of </a:t>
            </a:r>
            <a:r>
              <a:rPr lang="en-US" sz="1800" dirty="0" smtClean="0"/>
              <a:t>paninis </a:t>
            </a:r>
            <a:r>
              <a:rPr lang="en-US" sz="1800" b="1" dirty="0" smtClean="0"/>
              <a:t>increases</a:t>
            </a:r>
            <a:r>
              <a:rPr lang="en-US" sz="1800" dirty="0"/>
              <a:t>.</a:t>
            </a:r>
          </a:p>
        </p:txBody>
      </p:sp>
      <p:sp>
        <p:nvSpPr>
          <p:cNvPr id="834585" name="Line 25"/>
          <p:cNvSpPr>
            <a:spLocks noChangeShapeType="1"/>
          </p:cNvSpPr>
          <p:nvPr/>
        </p:nvSpPr>
        <p:spPr bwMode="auto">
          <a:xfrm>
            <a:off x="3302000" y="2100263"/>
            <a:ext cx="412750" cy="0"/>
          </a:xfrm>
          <a:prstGeom prst="line">
            <a:avLst/>
          </a:prstGeom>
          <a:noFill/>
          <a:ln w="28575">
            <a:solidFill>
              <a:srgbClr val="E50030"/>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34586" name="Line 26"/>
          <p:cNvSpPr>
            <a:spLocks noChangeShapeType="1"/>
          </p:cNvSpPr>
          <p:nvPr/>
        </p:nvSpPr>
        <p:spPr bwMode="auto">
          <a:xfrm>
            <a:off x="7381426" y="2100263"/>
            <a:ext cx="946150" cy="0"/>
          </a:xfrm>
          <a:prstGeom prst="line">
            <a:avLst/>
          </a:prstGeom>
          <a:noFill/>
          <a:ln w="28575">
            <a:solidFill>
              <a:srgbClr val="E50030"/>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34593" name="Line 33"/>
          <p:cNvSpPr>
            <a:spLocks noChangeShapeType="1"/>
          </p:cNvSpPr>
          <p:nvPr/>
        </p:nvSpPr>
        <p:spPr bwMode="auto">
          <a:xfrm>
            <a:off x="5057775" y="4708525"/>
            <a:ext cx="0" cy="1336675"/>
          </a:xfrm>
          <a:prstGeom prst="line">
            <a:avLst/>
          </a:prstGeom>
          <a:noFill/>
          <a:ln w="9525">
            <a:solidFill>
              <a:schemeClr val="tx1"/>
            </a:solidFill>
            <a:prstDash val="dash"/>
            <a:miter lim="800000"/>
            <a:headEnd type="none" w="med" len="med"/>
            <a:tailEnd type="none" w="med" len="med"/>
          </a:ln>
          <a:extLst>
            <a:ext uri="{909E8E84-426E-40DD-AFC4-6F175D3DCCD1}">
              <a14:hiddenFill xmlns:a14="http://schemas.microsoft.com/office/drawing/2010/main">
                <a:noFill/>
              </a14:hiddenFill>
            </a:ext>
          </a:extLst>
        </p:spPr>
        <p:txBody>
          <a:bodyPr wrap="none"/>
          <a:lstStyle/>
          <a:p>
            <a:endParaRPr lang="en-US"/>
          </a:p>
        </p:txBody>
      </p:sp>
      <p:sp>
        <p:nvSpPr>
          <p:cNvPr id="834594" name="Rectangle 34"/>
          <p:cNvSpPr>
            <a:spLocks noChangeArrowheads="1"/>
          </p:cNvSpPr>
          <p:nvPr/>
        </p:nvSpPr>
        <p:spPr bwMode="auto">
          <a:xfrm>
            <a:off x="4114800" y="6096000"/>
            <a:ext cx="1981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20000"/>
              </a:spcBef>
              <a:buClr>
                <a:srgbClr val="00468F"/>
              </a:buClr>
              <a:buSzPct val="120000"/>
              <a:buFont typeface="Webdings" panose="05030102010509060703" pitchFamily="18" charset="2"/>
              <a:buNone/>
            </a:pPr>
            <a:r>
              <a:rPr lang="en-US" sz="1800" dirty="0"/>
              <a:t>700,000</a:t>
            </a:r>
          </a:p>
        </p:txBody>
      </p:sp>
      <p:sp>
        <p:nvSpPr>
          <p:cNvPr id="44052" name="Rectangle 36"/>
          <p:cNvSpPr>
            <a:spLocks noChangeArrowheads="1"/>
          </p:cNvSpPr>
          <p:nvPr/>
        </p:nvSpPr>
        <p:spPr bwMode="auto">
          <a:xfrm>
            <a:off x="990600" y="3505200"/>
            <a:ext cx="6540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Price</a:t>
            </a:r>
          </a:p>
        </p:txBody>
      </p:sp>
      <p:sp>
        <p:nvSpPr>
          <p:cNvPr id="26" name="Rectangle 23"/>
          <p:cNvSpPr>
            <a:spLocks noChangeArrowheads="1"/>
          </p:cNvSpPr>
          <p:nvPr/>
        </p:nvSpPr>
        <p:spPr bwMode="auto">
          <a:xfrm>
            <a:off x="3200400" y="2667000"/>
            <a:ext cx="349885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u="sng" dirty="0" smtClean="0"/>
              <a:t>Panini </a:t>
            </a:r>
            <a:r>
              <a:rPr lang="en-US" sz="1800" i="1" u="sng" dirty="0" smtClean="0"/>
              <a:t>Supply</a:t>
            </a:r>
            <a:endParaRPr lang="en-US" sz="1800" dirty="0"/>
          </a:p>
        </p:txBody>
      </p:sp>
      <p:sp>
        <p:nvSpPr>
          <p:cNvPr id="28" name="Rectangle 124"/>
          <p:cNvSpPr txBox="1">
            <a:spLocks noChangeArrowheads="1"/>
          </p:cNvSpPr>
          <p:nvPr/>
        </p:nvSpPr>
        <p:spPr bwMode="auto">
          <a:xfrm>
            <a:off x="381000" y="228600"/>
            <a:ext cx="8458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600" b="1">
                <a:solidFill>
                  <a:schemeClr val="tx1"/>
                </a:solidFill>
                <a:latin typeface="+mj-lt"/>
                <a:ea typeface="+mj-ea"/>
                <a:cs typeface="+mj-cs"/>
              </a:defRPr>
            </a:lvl1pPr>
            <a:lvl2pPr algn="ctr" rtl="0" eaLnBrk="0" fontAlgn="base" hangingPunct="0">
              <a:spcBef>
                <a:spcPct val="0"/>
              </a:spcBef>
              <a:spcAft>
                <a:spcPct val="0"/>
              </a:spcAft>
              <a:defRPr sz="2600" b="1">
                <a:solidFill>
                  <a:schemeClr val="tx1"/>
                </a:solidFill>
                <a:latin typeface="Times New Roman" pitchFamily="18" charset="0"/>
              </a:defRPr>
            </a:lvl2pPr>
            <a:lvl3pPr algn="ctr" rtl="0" eaLnBrk="0" fontAlgn="base" hangingPunct="0">
              <a:spcBef>
                <a:spcPct val="0"/>
              </a:spcBef>
              <a:spcAft>
                <a:spcPct val="0"/>
              </a:spcAft>
              <a:defRPr sz="2600" b="1">
                <a:solidFill>
                  <a:schemeClr val="tx1"/>
                </a:solidFill>
                <a:latin typeface="Times New Roman" pitchFamily="18" charset="0"/>
              </a:defRPr>
            </a:lvl3pPr>
            <a:lvl4pPr algn="ctr" rtl="0" eaLnBrk="0" fontAlgn="base" hangingPunct="0">
              <a:spcBef>
                <a:spcPct val="0"/>
              </a:spcBef>
              <a:spcAft>
                <a:spcPct val="0"/>
              </a:spcAft>
              <a:defRPr sz="2600" b="1">
                <a:solidFill>
                  <a:schemeClr val="tx1"/>
                </a:solidFill>
                <a:latin typeface="Times New Roman" pitchFamily="18" charset="0"/>
              </a:defRPr>
            </a:lvl4pPr>
            <a:lvl5pPr algn="ctr" rtl="0" eaLnBrk="0" fontAlgn="base" hangingPunct="0">
              <a:spcBef>
                <a:spcPct val="0"/>
              </a:spcBef>
              <a:spcAft>
                <a:spcPct val="0"/>
              </a:spcAft>
              <a:defRPr sz="2600" b="1">
                <a:solidFill>
                  <a:schemeClr val="tx1"/>
                </a:solidFill>
                <a:latin typeface="Times New Roman" pitchFamily="18" charset="0"/>
              </a:defRPr>
            </a:lvl5pPr>
            <a:lvl6pPr marL="457200" algn="ctr" rtl="0" fontAlgn="base">
              <a:spcBef>
                <a:spcPct val="0"/>
              </a:spcBef>
              <a:spcAft>
                <a:spcPct val="0"/>
              </a:spcAft>
              <a:defRPr sz="2600" b="1">
                <a:solidFill>
                  <a:schemeClr val="tx1"/>
                </a:solidFill>
                <a:latin typeface="Times New Roman" pitchFamily="18" charset="0"/>
              </a:defRPr>
            </a:lvl6pPr>
            <a:lvl7pPr marL="914400" algn="ctr" rtl="0" fontAlgn="base">
              <a:spcBef>
                <a:spcPct val="0"/>
              </a:spcBef>
              <a:spcAft>
                <a:spcPct val="0"/>
              </a:spcAft>
              <a:defRPr sz="2600" b="1">
                <a:solidFill>
                  <a:schemeClr val="tx1"/>
                </a:solidFill>
                <a:latin typeface="Times New Roman" pitchFamily="18" charset="0"/>
              </a:defRPr>
            </a:lvl7pPr>
            <a:lvl8pPr marL="1371600" algn="ctr" rtl="0" fontAlgn="base">
              <a:spcBef>
                <a:spcPct val="0"/>
              </a:spcBef>
              <a:spcAft>
                <a:spcPct val="0"/>
              </a:spcAft>
              <a:defRPr sz="2600" b="1">
                <a:solidFill>
                  <a:schemeClr val="tx1"/>
                </a:solidFill>
                <a:latin typeface="Times New Roman" pitchFamily="18" charset="0"/>
              </a:defRPr>
            </a:lvl8pPr>
            <a:lvl9pPr marL="1828800" algn="ctr" rtl="0" fontAlgn="base">
              <a:spcBef>
                <a:spcPct val="0"/>
              </a:spcBef>
              <a:spcAft>
                <a:spcPct val="0"/>
              </a:spcAft>
              <a:defRPr sz="2600" b="1">
                <a:solidFill>
                  <a:schemeClr val="tx1"/>
                </a:solidFill>
                <a:latin typeface="Times New Roman" pitchFamily="18" charset="0"/>
              </a:defRPr>
            </a:lvl9pPr>
          </a:lstStyle>
          <a:p>
            <a:pPr eaLnBrk="1" hangingPunct="1"/>
            <a:r>
              <a:rPr lang="en-US" kern="0" dirty="0" smtClean="0"/>
              <a:t>Law of Supply</a:t>
            </a:r>
            <a:endParaRPr lang="en-US" kern="0" dirty="0" smtClean="0"/>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3457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834585"/>
                                        </p:tgtEl>
                                        <p:attrNameLst>
                                          <p:attrName>style.visibility</p:attrName>
                                        </p:attrNameLst>
                                      </p:cBhvr>
                                      <p:to>
                                        <p:strVal val="visible"/>
                                      </p:to>
                                    </p:set>
                                    <p:animEffect transition="in" filter="wipe(left)">
                                      <p:cBhvr>
                                        <p:cTn id="11" dur="500"/>
                                        <p:tgtEl>
                                          <p:spTgt spid="834585"/>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834586"/>
                                        </p:tgtEl>
                                        <p:attrNameLst>
                                          <p:attrName>style.visibility</p:attrName>
                                        </p:attrNameLst>
                                      </p:cBhvr>
                                      <p:to>
                                        <p:strVal val="visible"/>
                                      </p:to>
                                    </p:set>
                                    <p:animEffect transition="in" filter="wipe(left)">
                                      <p:cBhvr>
                                        <p:cTn id="16" dur="500"/>
                                        <p:tgtEl>
                                          <p:spTgt spid="834586"/>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childTnLst>
                                </p:cTn>
                              </p:par>
                              <p:par>
                                <p:cTn id="21" presetID="0" presetClass="path" presetSubtype="0" accel="50000" decel="50000" fill="hold" nodeType="withEffect">
                                  <p:stCondLst>
                                    <p:cond delay="0"/>
                                  </p:stCondLst>
                                  <p:childTnLst>
                                    <p:animMotion origin="layout" path="M -3.33333E-6 -2.96296E-6 L 0.15625 -2.96296E-6 " pathEditMode="relative" rAng="0" ptsTypes="AA">
                                      <p:cBhvr>
                                        <p:cTn id="22" dur="2000" fill="hold"/>
                                        <p:tgtEl>
                                          <p:spTgt spid="2"/>
                                        </p:tgtEl>
                                        <p:attrNameLst>
                                          <p:attrName>ppt_x</p:attrName>
                                          <p:attrName>ppt_y</p:attrName>
                                        </p:attrNameLst>
                                      </p:cBhvr>
                                      <p:rCtr x="7813" y="0"/>
                                    </p:animMotion>
                                  </p:childTnLst>
                                </p:cTn>
                              </p:par>
                            </p:childTnLst>
                          </p:cTn>
                        </p:par>
                        <p:par>
                          <p:cTn id="23" fill="hold" nodeType="afterGroup">
                            <p:stCondLst>
                              <p:cond delay="2000"/>
                            </p:stCondLst>
                            <p:childTnLst>
                              <p:par>
                                <p:cTn id="24" presetID="22" presetClass="entr" presetSubtype="1" fill="hold" grpId="0" nodeType="afterEffect">
                                  <p:stCondLst>
                                    <p:cond delay="0"/>
                                  </p:stCondLst>
                                  <p:childTnLst>
                                    <p:set>
                                      <p:cBhvr>
                                        <p:cTn id="25" dur="1" fill="hold">
                                          <p:stCondLst>
                                            <p:cond delay="0"/>
                                          </p:stCondLst>
                                        </p:cTn>
                                        <p:tgtEl>
                                          <p:spTgt spid="834593"/>
                                        </p:tgtEl>
                                        <p:attrNameLst>
                                          <p:attrName>style.visibility</p:attrName>
                                        </p:attrNameLst>
                                      </p:cBhvr>
                                      <p:to>
                                        <p:strVal val="visible"/>
                                      </p:to>
                                    </p:set>
                                    <p:animEffect transition="in" filter="wipe(up)">
                                      <p:cBhvr>
                                        <p:cTn id="26" dur="500"/>
                                        <p:tgtEl>
                                          <p:spTgt spid="834593"/>
                                        </p:tgtEl>
                                      </p:cBhvr>
                                    </p:animEffect>
                                  </p:childTnLst>
                                </p:cTn>
                              </p:par>
                            </p:childTnLst>
                          </p:cTn>
                        </p:par>
                        <p:par>
                          <p:cTn id="27" fill="hold" nodeType="afterGroup">
                            <p:stCondLst>
                              <p:cond delay="2500"/>
                            </p:stCondLst>
                            <p:childTnLst>
                              <p:par>
                                <p:cTn id="28" presetID="1" presetClass="entr" presetSubtype="0" fill="hold" grpId="0" nodeType="afterEffect">
                                  <p:stCondLst>
                                    <p:cond delay="0"/>
                                  </p:stCondLst>
                                  <p:childTnLst>
                                    <p:set>
                                      <p:cBhvr>
                                        <p:cTn id="29" dur="1" fill="hold">
                                          <p:stCondLst>
                                            <p:cond delay="0"/>
                                          </p:stCondLst>
                                        </p:cTn>
                                        <p:tgtEl>
                                          <p:spTgt spid="83459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4576" grpId="0"/>
      <p:bldP spid="834585" grpId="0" animBg="1"/>
      <p:bldP spid="834586" grpId="0" animBg="1"/>
      <p:bldP spid="834593" grpId="0" animBg="1"/>
      <p:bldP spid="83459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2139950" y="3113088"/>
            <a:ext cx="3987800" cy="2557462"/>
            <a:chOff x="1348" y="1951"/>
            <a:chExt cx="2512" cy="1611"/>
          </a:xfrm>
        </p:grpSpPr>
        <p:sp>
          <p:nvSpPr>
            <p:cNvPr id="45078" name="Line 3"/>
            <p:cNvSpPr>
              <a:spLocks noChangeAspect="1" noChangeShapeType="1"/>
            </p:cNvSpPr>
            <p:nvPr/>
          </p:nvSpPr>
          <p:spPr bwMode="auto">
            <a:xfrm flipV="1">
              <a:off x="1348" y="2089"/>
              <a:ext cx="2128" cy="1473"/>
            </a:xfrm>
            <a:prstGeom prst="line">
              <a:avLst/>
            </a:prstGeom>
            <a:noFill/>
            <a:ln w="38100">
              <a:solidFill>
                <a:srgbClr val="E50030"/>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45079" name="Rectangle 4"/>
            <p:cNvSpPr>
              <a:spLocks noChangeArrowheads="1"/>
            </p:cNvSpPr>
            <p:nvPr/>
          </p:nvSpPr>
          <p:spPr bwMode="auto">
            <a:xfrm>
              <a:off x="3476" y="1951"/>
              <a:ext cx="384" cy="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a:t>S’</a:t>
              </a:r>
            </a:p>
            <a:p>
              <a:pPr eaLnBrk="1" hangingPunct="1">
                <a:lnSpc>
                  <a:spcPct val="90000"/>
                </a:lnSpc>
                <a:spcBef>
                  <a:spcPct val="20000"/>
                </a:spcBef>
                <a:buClr>
                  <a:srgbClr val="00468F"/>
                </a:buClr>
                <a:buSzPct val="120000"/>
                <a:buFont typeface="Webdings" panose="05030102010509060703" pitchFamily="18" charset="2"/>
                <a:buNone/>
              </a:pPr>
              <a:endParaRPr lang="en-US" sz="1800"/>
            </a:p>
          </p:txBody>
        </p:sp>
        <p:sp>
          <p:nvSpPr>
            <p:cNvPr id="45080" name="Line 5"/>
            <p:cNvSpPr>
              <a:spLocks noChangeShapeType="1"/>
            </p:cNvSpPr>
            <p:nvPr/>
          </p:nvSpPr>
          <p:spPr bwMode="auto">
            <a:xfrm>
              <a:off x="1364" y="2928"/>
              <a:ext cx="912" cy="0"/>
            </a:xfrm>
            <a:prstGeom prst="line">
              <a:avLst/>
            </a:prstGeom>
            <a:noFill/>
            <a:ln w="9525">
              <a:solidFill>
                <a:schemeClr val="tx1"/>
              </a:solidFill>
              <a:prstDash val="dash"/>
              <a:miter lim="800000"/>
              <a:headEnd/>
              <a:tailEnd type="oval" w="lg" len="lg"/>
            </a:ln>
            <a:extLst>
              <a:ext uri="{909E8E84-426E-40DD-AFC4-6F175D3DCCD1}">
                <a14:hiddenFill xmlns:a14="http://schemas.microsoft.com/office/drawing/2010/main">
                  <a:noFill/>
                </a14:hiddenFill>
              </a:ext>
            </a:extLst>
          </p:spPr>
          <p:txBody>
            <a:bodyPr wrap="none"/>
            <a:lstStyle/>
            <a:p>
              <a:endParaRPr lang="en-US"/>
            </a:p>
          </p:txBody>
        </p:sp>
      </p:grpSp>
      <p:sp>
        <p:nvSpPr>
          <p:cNvPr id="45059" name="AutoShape 6"/>
          <p:cNvSpPr>
            <a:spLocks noChangeArrowheads="1"/>
          </p:cNvSpPr>
          <p:nvPr/>
        </p:nvSpPr>
        <p:spPr bwMode="auto">
          <a:xfrm rot="-5400000" flipH="1" flipV="1">
            <a:off x="2387600" y="4337050"/>
            <a:ext cx="1022350" cy="1498600"/>
          </a:xfrm>
          <a:prstGeom prst="rtTriangle">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45061" name="Line 9"/>
          <p:cNvSpPr>
            <a:spLocks noChangeAspect="1" noChangeShapeType="1"/>
          </p:cNvSpPr>
          <p:nvPr/>
        </p:nvSpPr>
        <p:spPr bwMode="auto">
          <a:xfrm flipV="1">
            <a:off x="2136775" y="3317875"/>
            <a:ext cx="3378200" cy="23383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45062" name="Rectangle 10"/>
          <p:cNvSpPr>
            <a:spLocks noChangeArrowheads="1"/>
          </p:cNvSpPr>
          <p:nvPr/>
        </p:nvSpPr>
        <p:spPr bwMode="auto">
          <a:xfrm>
            <a:off x="5514975" y="3098800"/>
            <a:ext cx="6096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a:t>S</a:t>
            </a:r>
          </a:p>
          <a:p>
            <a:pPr eaLnBrk="1" hangingPunct="1">
              <a:lnSpc>
                <a:spcPct val="90000"/>
              </a:lnSpc>
              <a:spcBef>
                <a:spcPct val="20000"/>
              </a:spcBef>
              <a:buClr>
                <a:srgbClr val="00468F"/>
              </a:buClr>
              <a:buSzPct val="120000"/>
              <a:buFont typeface="Webdings" panose="05030102010509060703" pitchFamily="18" charset="2"/>
              <a:buNone/>
            </a:pPr>
            <a:endParaRPr lang="en-US" sz="1800"/>
          </a:p>
        </p:txBody>
      </p:sp>
      <p:sp>
        <p:nvSpPr>
          <p:cNvPr id="45064" name="Line 13"/>
          <p:cNvSpPr>
            <a:spLocks noChangeShapeType="1"/>
          </p:cNvSpPr>
          <p:nvPr/>
        </p:nvSpPr>
        <p:spPr bwMode="auto">
          <a:xfrm>
            <a:off x="2133600" y="2776538"/>
            <a:ext cx="0" cy="32766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45065" name="Line 14"/>
          <p:cNvSpPr>
            <a:spLocks noChangeShapeType="1"/>
          </p:cNvSpPr>
          <p:nvPr/>
        </p:nvSpPr>
        <p:spPr bwMode="auto">
          <a:xfrm>
            <a:off x="2133600" y="6065838"/>
            <a:ext cx="457200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45066" name="Line 15"/>
          <p:cNvSpPr>
            <a:spLocks noChangeShapeType="1"/>
          </p:cNvSpPr>
          <p:nvPr/>
        </p:nvSpPr>
        <p:spPr bwMode="auto">
          <a:xfrm>
            <a:off x="2133600" y="4648200"/>
            <a:ext cx="1447800" cy="0"/>
          </a:xfrm>
          <a:prstGeom prst="line">
            <a:avLst/>
          </a:prstGeom>
          <a:noFill/>
          <a:ln w="9525">
            <a:solidFill>
              <a:schemeClr val="tx1"/>
            </a:solidFill>
            <a:prstDash val="dash"/>
            <a:miter lim="800000"/>
            <a:headEnd/>
            <a:tailEnd type="oval" w="lg" len="lg"/>
          </a:ln>
          <a:extLst>
            <a:ext uri="{909E8E84-426E-40DD-AFC4-6F175D3DCCD1}">
              <a14:hiddenFill xmlns:a14="http://schemas.microsoft.com/office/drawing/2010/main">
                <a:noFill/>
              </a14:hiddenFill>
            </a:ext>
          </a:extLst>
        </p:spPr>
        <p:txBody>
          <a:bodyPr wrap="none"/>
          <a:lstStyle/>
          <a:p>
            <a:endParaRPr lang="en-US"/>
          </a:p>
        </p:txBody>
      </p:sp>
      <p:sp>
        <p:nvSpPr>
          <p:cNvPr id="45067" name="Line 16"/>
          <p:cNvSpPr>
            <a:spLocks noChangeShapeType="1"/>
          </p:cNvSpPr>
          <p:nvPr/>
        </p:nvSpPr>
        <p:spPr bwMode="auto">
          <a:xfrm>
            <a:off x="3581400" y="4729163"/>
            <a:ext cx="0" cy="1336675"/>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45068" name="Rectangle 17"/>
          <p:cNvSpPr>
            <a:spLocks noChangeArrowheads="1"/>
          </p:cNvSpPr>
          <p:nvPr/>
        </p:nvSpPr>
        <p:spPr bwMode="auto">
          <a:xfrm>
            <a:off x="1631950" y="4464050"/>
            <a:ext cx="9906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buClr>
                <a:srgbClr val="00468F"/>
              </a:buClr>
              <a:buSzPct val="120000"/>
              <a:buFont typeface="Webdings" panose="05030102010509060703" pitchFamily="18" charset="2"/>
              <a:buNone/>
            </a:pPr>
            <a:r>
              <a:rPr lang="en-US" sz="1800" dirty="0" smtClean="0"/>
              <a:t>5</a:t>
            </a:r>
            <a:endParaRPr lang="en-US" sz="1800" dirty="0"/>
          </a:p>
        </p:txBody>
      </p:sp>
      <p:sp>
        <p:nvSpPr>
          <p:cNvPr id="45070" name="Rectangle 19"/>
          <p:cNvSpPr>
            <a:spLocks noChangeArrowheads="1"/>
          </p:cNvSpPr>
          <p:nvPr/>
        </p:nvSpPr>
        <p:spPr bwMode="auto">
          <a:xfrm>
            <a:off x="3663950" y="6338888"/>
            <a:ext cx="9842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Quantity</a:t>
            </a:r>
          </a:p>
        </p:txBody>
      </p:sp>
      <p:sp>
        <p:nvSpPr>
          <p:cNvPr id="45071" name="Rectangle 20"/>
          <p:cNvSpPr>
            <a:spLocks noChangeArrowheads="1"/>
          </p:cNvSpPr>
          <p:nvPr/>
        </p:nvSpPr>
        <p:spPr bwMode="auto">
          <a:xfrm>
            <a:off x="1174750" y="3810000"/>
            <a:ext cx="6540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Price</a:t>
            </a:r>
          </a:p>
        </p:txBody>
      </p:sp>
      <p:sp>
        <p:nvSpPr>
          <p:cNvPr id="835605" name="Rectangle 21"/>
          <p:cNvSpPr>
            <a:spLocks noChangeArrowheads="1"/>
          </p:cNvSpPr>
          <p:nvPr/>
        </p:nvSpPr>
        <p:spPr bwMode="auto">
          <a:xfrm>
            <a:off x="1174750" y="1828800"/>
            <a:ext cx="758825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dirty="0"/>
              <a:t>If the price of an input to production (workers’ wages) </a:t>
            </a:r>
            <a:r>
              <a:rPr lang="en-US" sz="1800" b="1" dirty="0"/>
              <a:t>falls</a:t>
            </a:r>
            <a:r>
              <a:rPr lang="en-US" sz="1800" dirty="0"/>
              <a:t>, supply of </a:t>
            </a:r>
            <a:r>
              <a:rPr lang="en-US" sz="1800" dirty="0" smtClean="0"/>
              <a:t>paninis </a:t>
            </a:r>
            <a:r>
              <a:rPr lang="en-US" sz="1800" b="1" dirty="0" smtClean="0"/>
              <a:t>increases</a:t>
            </a:r>
            <a:r>
              <a:rPr lang="en-US" sz="1800" dirty="0"/>
              <a:t>.</a:t>
            </a:r>
          </a:p>
        </p:txBody>
      </p:sp>
      <p:sp>
        <p:nvSpPr>
          <p:cNvPr id="835606" name="Line 22"/>
          <p:cNvSpPr>
            <a:spLocks noChangeShapeType="1"/>
          </p:cNvSpPr>
          <p:nvPr/>
        </p:nvSpPr>
        <p:spPr bwMode="auto">
          <a:xfrm>
            <a:off x="6280150" y="2100263"/>
            <a:ext cx="412750" cy="0"/>
          </a:xfrm>
          <a:prstGeom prst="line">
            <a:avLst/>
          </a:prstGeom>
          <a:noFill/>
          <a:ln w="28575">
            <a:solidFill>
              <a:srgbClr val="E50030"/>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35607" name="Line 23"/>
          <p:cNvSpPr>
            <a:spLocks noChangeShapeType="1"/>
          </p:cNvSpPr>
          <p:nvPr/>
        </p:nvSpPr>
        <p:spPr bwMode="auto">
          <a:xfrm>
            <a:off x="1252538" y="2346325"/>
            <a:ext cx="946150" cy="0"/>
          </a:xfrm>
          <a:prstGeom prst="line">
            <a:avLst/>
          </a:prstGeom>
          <a:noFill/>
          <a:ln w="28575">
            <a:solidFill>
              <a:srgbClr val="E50030"/>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35608" name="Line 24"/>
          <p:cNvSpPr>
            <a:spLocks noChangeShapeType="1"/>
          </p:cNvSpPr>
          <p:nvPr/>
        </p:nvSpPr>
        <p:spPr bwMode="auto">
          <a:xfrm>
            <a:off x="5057775" y="4708525"/>
            <a:ext cx="0" cy="1336675"/>
          </a:xfrm>
          <a:prstGeom prst="line">
            <a:avLst/>
          </a:prstGeom>
          <a:noFill/>
          <a:ln w="9525">
            <a:solidFill>
              <a:schemeClr val="tx1"/>
            </a:solidFill>
            <a:prstDash val="dash"/>
            <a:miter lim="800000"/>
            <a:headEnd type="none" w="med" len="med"/>
            <a:tailEnd type="none" w="med" len="med"/>
          </a:ln>
          <a:extLst>
            <a:ext uri="{909E8E84-426E-40DD-AFC4-6F175D3DCCD1}">
              <a14:hiddenFill xmlns:a14="http://schemas.microsoft.com/office/drawing/2010/main">
                <a:noFill/>
              </a14:hiddenFill>
            </a:ext>
          </a:extLst>
        </p:spPr>
        <p:txBody>
          <a:bodyPr wrap="none"/>
          <a:lstStyle/>
          <a:p>
            <a:endParaRPr lang="en-US"/>
          </a:p>
        </p:txBody>
      </p:sp>
      <p:sp>
        <p:nvSpPr>
          <p:cNvPr id="26" name="Rectangle 13"/>
          <p:cNvSpPr>
            <a:spLocks noChangeArrowheads="1"/>
          </p:cNvSpPr>
          <p:nvPr/>
        </p:nvSpPr>
        <p:spPr bwMode="auto">
          <a:xfrm>
            <a:off x="2590800" y="6116638"/>
            <a:ext cx="1981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20000"/>
              </a:spcBef>
              <a:buClr>
                <a:srgbClr val="00468F"/>
              </a:buClr>
              <a:buSzPct val="120000"/>
              <a:buFont typeface="Webdings" panose="05030102010509060703" pitchFamily="18" charset="2"/>
              <a:buNone/>
            </a:pPr>
            <a:r>
              <a:rPr lang="en-US" sz="1800" dirty="0"/>
              <a:t>350,000</a:t>
            </a:r>
          </a:p>
        </p:txBody>
      </p:sp>
      <p:sp>
        <p:nvSpPr>
          <p:cNvPr id="27" name="Rectangle 34"/>
          <p:cNvSpPr>
            <a:spLocks noChangeArrowheads="1"/>
          </p:cNvSpPr>
          <p:nvPr/>
        </p:nvSpPr>
        <p:spPr bwMode="auto">
          <a:xfrm>
            <a:off x="4114800" y="6096000"/>
            <a:ext cx="1981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20000"/>
              </a:spcBef>
              <a:buClr>
                <a:srgbClr val="00468F"/>
              </a:buClr>
              <a:buSzPct val="120000"/>
              <a:buFont typeface="Webdings" panose="05030102010509060703" pitchFamily="18" charset="2"/>
              <a:buNone/>
            </a:pPr>
            <a:r>
              <a:rPr lang="en-US" sz="1800" dirty="0"/>
              <a:t>700,000</a:t>
            </a:r>
          </a:p>
        </p:txBody>
      </p:sp>
      <p:sp>
        <p:nvSpPr>
          <p:cNvPr id="28" name="Rectangle 23"/>
          <p:cNvSpPr>
            <a:spLocks noChangeArrowheads="1"/>
          </p:cNvSpPr>
          <p:nvPr/>
        </p:nvSpPr>
        <p:spPr bwMode="auto">
          <a:xfrm>
            <a:off x="3200400" y="2667000"/>
            <a:ext cx="349885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u="sng" dirty="0" smtClean="0"/>
              <a:t>Panini </a:t>
            </a:r>
            <a:r>
              <a:rPr lang="en-US" sz="1800" i="1" u="sng" dirty="0" smtClean="0"/>
              <a:t>Supply</a:t>
            </a:r>
            <a:endParaRPr lang="en-US" sz="1800" dirty="0"/>
          </a:p>
        </p:txBody>
      </p:sp>
      <p:sp>
        <p:nvSpPr>
          <p:cNvPr id="29" name="Rectangle 3"/>
          <p:cNvSpPr>
            <a:spLocks noChangeArrowheads="1"/>
          </p:cNvSpPr>
          <p:nvPr/>
        </p:nvSpPr>
        <p:spPr bwMode="auto">
          <a:xfrm>
            <a:off x="685800" y="1157288"/>
            <a:ext cx="762907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indent="0" eaLnBrk="1" hangingPunct="1">
              <a:lnSpc>
                <a:spcPct val="90000"/>
              </a:lnSpc>
              <a:spcBef>
                <a:spcPct val="20000"/>
              </a:spcBef>
              <a:buClr>
                <a:srgbClr val="00468F"/>
              </a:buClr>
              <a:buSzPct val="120000"/>
              <a:buFont typeface="Webdings" panose="05030102010509060703" pitchFamily="18" charset="2"/>
              <a:buNone/>
            </a:pPr>
            <a:r>
              <a:rPr lang="en-US" sz="1800" dirty="0"/>
              <a:t>A </a:t>
            </a:r>
            <a:r>
              <a:rPr lang="en-US" sz="1800" b="1" dirty="0"/>
              <a:t>shift</a:t>
            </a:r>
            <a:r>
              <a:rPr lang="en-US" sz="1800" dirty="0"/>
              <a:t> </a:t>
            </a:r>
            <a:r>
              <a:rPr lang="en-US" sz="1800" dirty="0" smtClean="0"/>
              <a:t>in supply is </a:t>
            </a:r>
            <a:r>
              <a:rPr lang="en-US" sz="1800" dirty="0"/>
              <a:t>a change in the location of the </a:t>
            </a:r>
            <a:r>
              <a:rPr lang="en-US" sz="1800" dirty="0" smtClean="0"/>
              <a:t>supply curve that </a:t>
            </a:r>
            <a:r>
              <a:rPr lang="en-US" sz="1800" dirty="0"/>
              <a:t>is caused </a:t>
            </a:r>
            <a:r>
              <a:rPr lang="en-US" sz="1800" dirty="0" smtClean="0"/>
              <a:t>by</a:t>
            </a:r>
          </a:p>
          <a:p>
            <a:pPr marL="0" indent="0" eaLnBrk="1" hangingPunct="1">
              <a:lnSpc>
                <a:spcPct val="90000"/>
              </a:lnSpc>
              <a:spcBef>
                <a:spcPct val="20000"/>
              </a:spcBef>
              <a:buClr>
                <a:srgbClr val="00468F"/>
              </a:buClr>
              <a:buSzPct val="120000"/>
              <a:buFont typeface="Webdings" panose="05030102010509060703" pitchFamily="18" charset="2"/>
              <a:buNone/>
            </a:pPr>
            <a:r>
              <a:rPr lang="en-US" sz="1800" dirty="0" smtClean="0"/>
              <a:t>a </a:t>
            </a:r>
            <a:r>
              <a:rPr lang="en-US" sz="1800" dirty="0"/>
              <a:t>change in a factor, </a:t>
            </a:r>
            <a:r>
              <a:rPr lang="en-US" sz="1800" i="1" dirty="0">
                <a:solidFill>
                  <a:srgbClr val="0066FF"/>
                </a:solidFill>
              </a:rPr>
              <a:t>ceteris paribus</a:t>
            </a:r>
            <a:r>
              <a:rPr lang="en-US" sz="1800" dirty="0"/>
              <a:t>.</a:t>
            </a:r>
            <a:endParaRPr lang="en-US" sz="2800" b="1" dirty="0"/>
          </a:p>
        </p:txBody>
      </p:sp>
      <p:sp>
        <p:nvSpPr>
          <p:cNvPr id="30" name="Rectangle 124"/>
          <p:cNvSpPr txBox="1">
            <a:spLocks noChangeArrowheads="1"/>
          </p:cNvSpPr>
          <p:nvPr/>
        </p:nvSpPr>
        <p:spPr bwMode="auto">
          <a:xfrm>
            <a:off x="381000" y="228600"/>
            <a:ext cx="8458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600" b="1">
                <a:solidFill>
                  <a:schemeClr val="tx1"/>
                </a:solidFill>
                <a:latin typeface="+mj-lt"/>
                <a:ea typeface="+mj-ea"/>
                <a:cs typeface="+mj-cs"/>
              </a:defRPr>
            </a:lvl1pPr>
            <a:lvl2pPr algn="ctr" rtl="0" eaLnBrk="0" fontAlgn="base" hangingPunct="0">
              <a:spcBef>
                <a:spcPct val="0"/>
              </a:spcBef>
              <a:spcAft>
                <a:spcPct val="0"/>
              </a:spcAft>
              <a:defRPr sz="2600" b="1">
                <a:solidFill>
                  <a:schemeClr val="tx1"/>
                </a:solidFill>
                <a:latin typeface="Times New Roman" pitchFamily="18" charset="0"/>
              </a:defRPr>
            </a:lvl2pPr>
            <a:lvl3pPr algn="ctr" rtl="0" eaLnBrk="0" fontAlgn="base" hangingPunct="0">
              <a:spcBef>
                <a:spcPct val="0"/>
              </a:spcBef>
              <a:spcAft>
                <a:spcPct val="0"/>
              </a:spcAft>
              <a:defRPr sz="2600" b="1">
                <a:solidFill>
                  <a:schemeClr val="tx1"/>
                </a:solidFill>
                <a:latin typeface="Times New Roman" pitchFamily="18" charset="0"/>
              </a:defRPr>
            </a:lvl3pPr>
            <a:lvl4pPr algn="ctr" rtl="0" eaLnBrk="0" fontAlgn="base" hangingPunct="0">
              <a:spcBef>
                <a:spcPct val="0"/>
              </a:spcBef>
              <a:spcAft>
                <a:spcPct val="0"/>
              </a:spcAft>
              <a:defRPr sz="2600" b="1">
                <a:solidFill>
                  <a:schemeClr val="tx1"/>
                </a:solidFill>
                <a:latin typeface="Times New Roman" pitchFamily="18" charset="0"/>
              </a:defRPr>
            </a:lvl4pPr>
            <a:lvl5pPr algn="ctr" rtl="0" eaLnBrk="0" fontAlgn="base" hangingPunct="0">
              <a:spcBef>
                <a:spcPct val="0"/>
              </a:spcBef>
              <a:spcAft>
                <a:spcPct val="0"/>
              </a:spcAft>
              <a:defRPr sz="2600" b="1">
                <a:solidFill>
                  <a:schemeClr val="tx1"/>
                </a:solidFill>
                <a:latin typeface="Times New Roman" pitchFamily="18" charset="0"/>
              </a:defRPr>
            </a:lvl5pPr>
            <a:lvl6pPr marL="457200" algn="ctr" rtl="0" fontAlgn="base">
              <a:spcBef>
                <a:spcPct val="0"/>
              </a:spcBef>
              <a:spcAft>
                <a:spcPct val="0"/>
              </a:spcAft>
              <a:defRPr sz="2600" b="1">
                <a:solidFill>
                  <a:schemeClr val="tx1"/>
                </a:solidFill>
                <a:latin typeface="Times New Roman" pitchFamily="18" charset="0"/>
              </a:defRPr>
            </a:lvl6pPr>
            <a:lvl7pPr marL="914400" algn="ctr" rtl="0" fontAlgn="base">
              <a:spcBef>
                <a:spcPct val="0"/>
              </a:spcBef>
              <a:spcAft>
                <a:spcPct val="0"/>
              </a:spcAft>
              <a:defRPr sz="2600" b="1">
                <a:solidFill>
                  <a:schemeClr val="tx1"/>
                </a:solidFill>
                <a:latin typeface="Times New Roman" pitchFamily="18" charset="0"/>
              </a:defRPr>
            </a:lvl7pPr>
            <a:lvl8pPr marL="1371600" algn="ctr" rtl="0" fontAlgn="base">
              <a:spcBef>
                <a:spcPct val="0"/>
              </a:spcBef>
              <a:spcAft>
                <a:spcPct val="0"/>
              </a:spcAft>
              <a:defRPr sz="2600" b="1">
                <a:solidFill>
                  <a:schemeClr val="tx1"/>
                </a:solidFill>
                <a:latin typeface="Times New Roman" pitchFamily="18" charset="0"/>
              </a:defRPr>
            </a:lvl8pPr>
            <a:lvl9pPr marL="1828800" algn="ctr" rtl="0" fontAlgn="base">
              <a:spcBef>
                <a:spcPct val="0"/>
              </a:spcBef>
              <a:spcAft>
                <a:spcPct val="0"/>
              </a:spcAft>
              <a:defRPr sz="2600" b="1">
                <a:solidFill>
                  <a:schemeClr val="tx1"/>
                </a:solidFill>
                <a:latin typeface="Times New Roman" pitchFamily="18" charset="0"/>
              </a:defRPr>
            </a:lvl9pPr>
          </a:lstStyle>
          <a:p>
            <a:pPr eaLnBrk="1" hangingPunct="1"/>
            <a:r>
              <a:rPr lang="en-US" kern="0" dirty="0" smtClean="0"/>
              <a:t>Law of Supply</a:t>
            </a:r>
            <a:endParaRPr lang="en-US" kern="0" dirty="0" smtClean="0"/>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3560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835606"/>
                                        </p:tgtEl>
                                        <p:attrNameLst>
                                          <p:attrName>style.visibility</p:attrName>
                                        </p:attrNameLst>
                                      </p:cBhvr>
                                      <p:to>
                                        <p:strVal val="visible"/>
                                      </p:to>
                                    </p:set>
                                    <p:animEffect transition="in" filter="wipe(left)">
                                      <p:cBhvr>
                                        <p:cTn id="11" dur="500"/>
                                        <p:tgtEl>
                                          <p:spTgt spid="835606"/>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835607"/>
                                        </p:tgtEl>
                                        <p:attrNameLst>
                                          <p:attrName>style.visibility</p:attrName>
                                        </p:attrNameLst>
                                      </p:cBhvr>
                                      <p:to>
                                        <p:strVal val="visible"/>
                                      </p:to>
                                    </p:set>
                                    <p:animEffect transition="in" filter="wipe(left)">
                                      <p:cBhvr>
                                        <p:cTn id="16" dur="500"/>
                                        <p:tgtEl>
                                          <p:spTgt spid="835607"/>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childTnLst>
                                </p:cTn>
                              </p:par>
                              <p:par>
                                <p:cTn id="21" presetID="0" presetClass="path" presetSubtype="0" accel="50000" decel="50000" fill="hold" nodeType="withEffect">
                                  <p:stCondLst>
                                    <p:cond delay="0"/>
                                  </p:stCondLst>
                                  <p:childTnLst>
                                    <p:animMotion origin="layout" path="M -3.33333E-6 -2.96296E-6 L 0.15625 -2.96296E-6 " pathEditMode="relative" rAng="0" ptsTypes="AA">
                                      <p:cBhvr>
                                        <p:cTn id="22" dur="2000" fill="hold"/>
                                        <p:tgtEl>
                                          <p:spTgt spid="2"/>
                                        </p:tgtEl>
                                        <p:attrNameLst>
                                          <p:attrName>ppt_x</p:attrName>
                                          <p:attrName>ppt_y</p:attrName>
                                        </p:attrNameLst>
                                      </p:cBhvr>
                                      <p:rCtr x="7813" y="0"/>
                                    </p:animMotion>
                                  </p:childTnLst>
                                </p:cTn>
                              </p:par>
                            </p:childTnLst>
                          </p:cTn>
                        </p:par>
                        <p:par>
                          <p:cTn id="23" fill="hold" nodeType="afterGroup">
                            <p:stCondLst>
                              <p:cond delay="2000"/>
                            </p:stCondLst>
                            <p:childTnLst>
                              <p:par>
                                <p:cTn id="24" presetID="22" presetClass="entr" presetSubtype="1" fill="hold" grpId="0" nodeType="afterEffect">
                                  <p:stCondLst>
                                    <p:cond delay="0"/>
                                  </p:stCondLst>
                                  <p:childTnLst>
                                    <p:set>
                                      <p:cBhvr>
                                        <p:cTn id="25" dur="1" fill="hold">
                                          <p:stCondLst>
                                            <p:cond delay="0"/>
                                          </p:stCondLst>
                                        </p:cTn>
                                        <p:tgtEl>
                                          <p:spTgt spid="835608"/>
                                        </p:tgtEl>
                                        <p:attrNameLst>
                                          <p:attrName>style.visibility</p:attrName>
                                        </p:attrNameLst>
                                      </p:cBhvr>
                                      <p:to>
                                        <p:strVal val="visible"/>
                                      </p:to>
                                    </p:set>
                                    <p:animEffect transition="in" filter="wipe(up)">
                                      <p:cBhvr>
                                        <p:cTn id="26" dur="500"/>
                                        <p:tgtEl>
                                          <p:spTgt spid="835608"/>
                                        </p:tgtEl>
                                      </p:cBhvr>
                                    </p:animEffect>
                                  </p:childTnLst>
                                </p:cTn>
                              </p:par>
                            </p:childTnLst>
                          </p:cTn>
                        </p:par>
                        <p:par>
                          <p:cTn id="27" fill="hold">
                            <p:stCondLst>
                              <p:cond delay="2500"/>
                            </p:stCondLst>
                            <p:childTnLst>
                              <p:par>
                                <p:cTn id="28" presetID="1" presetClass="entr" presetSubtype="0" fill="hold" grpId="0" nodeType="afterEffect">
                                  <p:stCondLst>
                                    <p:cond delay="0"/>
                                  </p:stCondLst>
                                  <p:childTnLst>
                                    <p:set>
                                      <p:cBhvr>
                                        <p:cTn id="29"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5605" grpId="0"/>
      <p:bldP spid="835606" grpId="0" animBg="1"/>
      <p:bldP spid="835607" grpId="0" animBg="1"/>
      <p:bldP spid="835608" grpId="0" animBg="1"/>
      <p:bldP spid="2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2139950" y="3113088"/>
            <a:ext cx="3987800" cy="2557462"/>
            <a:chOff x="1348" y="1951"/>
            <a:chExt cx="2512" cy="1611"/>
          </a:xfrm>
        </p:grpSpPr>
        <p:sp>
          <p:nvSpPr>
            <p:cNvPr id="45078" name="Line 3"/>
            <p:cNvSpPr>
              <a:spLocks noChangeAspect="1" noChangeShapeType="1"/>
            </p:cNvSpPr>
            <p:nvPr/>
          </p:nvSpPr>
          <p:spPr bwMode="auto">
            <a:xfrm flipV="1">
              <a:off x="1348" y="2089"/>
              <a:ext cx="2128" cy="1473"/>
            </a:xfrm>
            <a:prstGeom prst="line">
              <a:avLst/>
            </a:prstGeom>
            <a:noFill/>
            <a:ln w="38100">
              <a:solidFill>
                <a:srgbClr val="E50030"/>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45079" name="Rectangle 4"/>
            <p:cNvSpPr>
              <a:spLocks noChangeArrowheads="1"/>
            </p:cNvSpPr>
            <p:nvPr/>
          </p:nvSpPr>
          <p:spPr bwMode="auto">
            <a:xfrm>
              <a:off x="3476" y="1951"/>
              <a:ext cx="384" cy="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a:t>S’</a:t>
              </a:r>
            </a:p>
            <a:p>
              <a:pPr eaLnBrk="1" hangingPunct="1">
                <a:lnSpc>
                  <a:spcPct val="90000"/>
                </a:lnSpc>
                <a:spcBef>
                  <a:spcPct val="20000"/>
                </a:spcBef>
                <a:buClr>
                  <a:srgbClr val="00468F"/>
                </a:buClr>
                <a:buSzPct val="120000"/>
                <a:buFont typeface="Webdings" panose="05030102010509060703" pitchFamily="18" charset="2"/>
                <a:buNone/>
              </a:pPr>
              <a:endParaRPr lang="en-US" sz="1800"/>
            </a:p>
          </p:txBody>
        </p:sp>
        <p:sp>
          <p:nvSpPr>
            <p:cNvPr id="45080" name="Line 5"/>
            <p:cNvSpPr>
              <a:spLocks noChangeShapeType="1"/>
            </p:cNvSpPr>
            <p:nvPr/>
          </p:nvSpPr>
          <p:spPr bwMode="auto">
            <a:xfrm>
              <a:off x="1364" y="2928"/>
              <a:ext cx="912" cy="0"/>
            </a:xfrm>
            <a:prstGeom prst="line">
              <a:avLst/>
            </a:prstGeom>
            <a:noFill/>
            <a:ln w="9525">
              <a:solidFill>
                <a:schemeClr val="tx1"/>
              </a:solidFill>
              <a:prstDash val="dash"/>
              <a:miter lim="800000"/>
              <a:headEnd/>
              <a:tailEnd type="oval" w="lg" len="lg"/>
            </a:ln>
            <a:extLst>
              <a:ext uri="{909E8E84-426E-40DD-AFC4-6F175D3DCCD1}">
                <a14:hiddenFill xmlns:a14="http://schemas.microsoft.com/office/drawing/2010/main">
                  <a:noFill/>
                </a14:hiddenFill>
              </a:ext>
            </a:extLst>
          </p:spPr>
          <p:txBody>
            <a:bodyPr wrap="none"/>
            <a:lstStyle/>
            <a:p>
              <a:endParaRPr lang="en-US"/>
            </a:p>
          </p:txBody>
        </p:sp>
      </p:grpSp>
      <p:sp>
        <p:nvSpPr>
          <p:cNvPr id="45059" name="AutoShape 6"/>
          <p:cNvSpPr>
            <a:spLocks noChangeArrowheads="1"/>
          </p:cNvSpPr>
          <p:nvPr/>
        </p:nvSpPr>
        <p:spPr bwMode="auto">
          <a:xfrm rot="-5400000" flipH="1" flipV="1">
            <a:off x="2387600" y="4337050"/>
            <a:ext cx="1022350" cy="1498600"/>
          </a:xfrm>
          <a:prstGeom prst="rtTriangle">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45061" name="Line 9"/>
          <p:cNvSpPr>
            <a:spLocks noChangeAspect="1" noChangeShapeType="1"/>
          </p:cNvSpPr>
          <p:nvPr/>
        </p:nvSpPr>
        <p:spPr bwMode="auto">
          <a:xfrm flipV="1">
            <a:off x="2136775" y="3317875"/>
            <a:ext cx="3378200" cy="23383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45062" name="Rectangle 10"/>
          <p:cNvSpPr>
            <a:spLocks noChangeArrowheads="1"/>
          </p:cNvSpPr>
          <p:nvPr/>
        </p:nvSpPr>
        <p:spPr bwMode="auto">
          <a:xfrm>
            <a:off x="5514975" y="3098800"/>
            <a:ext cx="6096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a:t>S</a:t>
            </a:r>
          </a:p>
          <a:p>
            <a:pPr eaLnBrk="1" hangingPunct="1">
              <a:lnSpc>
                <a:spcPct val="90000"/>
              </a:lnSpc>
              <a:spcBef>
                <a:spcPct val="20000"/>
              </a:spcBef>
              <a:buClr>
                <a:srgbClr val="00468F"/>
              </a:buClr>
              <a:buSzPct val="120000"/>
              <a:buFont typeface="Webdings" panose="05030102010509060703" pitchFamily="18" charset="2"/>
              <a:buNone/>
            </a:pPr>
            <a:endParaRPr lang="en-US" sz="1800"/>
          </a:p>
        </p:txBody>
      </p:sp>
      <p:sp>
        <p:nvSpPr>
          <p:cNvPr id="45064" name="Line 13"/>
          <p:cNvSpPr>
            <a:spLocks noChangeShapeType="1"/>
          </p:cNvSpPr>
          <p:nvPr/>
        </p:nvSpPr>
        <p:spPr bwMode="auto">
          <a:xfrm>
            <a:off x="2133600" y="2776538"/>
            <a:ext cx="0" cy="32766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45065" name="Line 14"/>
          <p:cNvSpPr>
            <a:spLocks noChangeShapeType="1"/>
          </p:cNvSpPr>
          <p:nvPr/>
        </p:nvSpPr>
        <p:spPr bwMode="auto">
          <a:xfrm>
            <a:off x="2133600" y="6065838"/>
            <a:ext cx="457200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45066" name="Line 15"/>
          <p:cNvSpPr>
            <a:spLocks noChangeShapeType="1"/>
          </p:cNvSpPr>
          <p:nvPr/>
        </p:nvSpPr>
        <p:spPr bwMode="auto">
          <a:xfrm>
            <a:off x="2133600" y="4648200"/>
            <a:ext cx="1447800" cy="0"/>
          </a:xfrm>
          <a:prstGeom prst="line">
            <a:avLst/>
          </a:prstGeom>
          <a:noFill/>
          <a:ln w="9525">
            <a:solidFill>
              <a:schemeClr val="tx1"/>
            </a:solidFill>
            <a:prstDash val="dash"/>
            <a:miter lim="800000"/>
            <a:headEnd/>
            <a:tailEnd type="oval" w="lg" len="lg"/>
          </a:ln>
          <a:extLst>
            <a:ext uri="{909E8E84-426E-40DD-AFC4-6F175D3DCCD1}">
              <a14:hiddenFill xmlns:a14="http://schemas.microsoft.com/office/drawing/2010/main">
                <a:noFill/>
              </a14:hiddenFill>
            </a:ext>
          </a:extLst>
        </p:spPr>
        <p:txBody>
          <a:bodyPr wrap="none"/>
          <a:lstStyle/>
          <a:p>
            <a:endParaRPr lang="en-US"/>
          </a:p>
        </p:txBody>
      </p:sp>
      <p:sp>
        <p:nvSpPr>
          <p:cNvPr id="45067" name="Line 16"/>
          <p:cNvSpPr>
            <a:spLocks noChangeShapeType="1"/>
          </p:cNvSpPr>
          <p:nvPr/>
        </p:nvSpPr>
        <p:spPr bwMode="auto">
          <a:xfrm>
            <a:off x="3581400" y="4729163"/>
            <a:ext cx="0" cy="1336675"/>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45068" name="Rectangle 17"/>
          <p:cNvSpPr>
            <a:spLocks noChangeArrowheads="1"/>
          </p:cNvSpPr>
          <p:nvPr/>
        </p:nvSpPr>
        <p:spPr bwMode="auto">
          <a:xfrm>
            <a:off x="1631950" y="4464050"/>
            <a:ext cx="9906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buClr>
                <a:srgbClr val="00468F"/>
              </a:buClr>
              <a:buSzPct val="120000"/>
              <a:buFont typeface="Webdings" panose="05030102010509060703" pitchFamily="18" charset="2"/>
              <a:buNone/>
            </a:pPr>
            <a:r>
              <a:rPr lang="en-US" sz="1800" dirty="0" smtClean="0"/>
              <a:t>5</a:t>
            </a:r>
            <a:endParaRPr lang="en-US" sz="1800" dirty="0"/>
          </a:p>
        </p:txBody>
      </p:sp>
      <p:sp>
        <p:nvSpPr>
          <p:cNvPr id="45070" name="Rectangle 19"/>
          <p:cNvSpPr>
            <a:spLocks noChangeArrowheads="1"/>
          </p:cNvSpPr>
          <p:nvPr/>
        </p:nvSpPr>
        <p:spPr bwMode="auto">
          <a:xfrm>
            <a:off x="3663950" y="6338888"/>
            <a:ext cx="9842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Quantity</a:t>
            </a:r>
          </a:p>
        </p:txBody>
      </p:sp>
      <p:sp>
        <p:nvSpPr>
          <p:cNvPr id="45071" name="Rectangle 20"/>
          <p:cNvSpPr>
            <a:spLocks noChangeArrowheads="1"/>
          </p:cNvSpPr>
          <p:nvPr/>
        </p:nvSpPr>
        <p:spPr bwMode="auto">
          <a:xfrm>
            <a:off x="1174750" y="3810000"/>
            <a:ext cx="6540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Price</a:t>
            </a:r>
          </a:p>
        </p:txBody>
      </p:sp>
      <p:sp>
        <p:nvSpPr>
          <p:cNvPr id="835605" name="Rectangle 21"/>
          <p:cNvSpPr>
            <a:spLocks noChangeArrowheads="1"/>
          </p:cNvSpPr>
          <p:nvPr/>
        </p:nvSpPr>
        <p:spPr bwMode="auto">
          <a:xfrm>
            <a:off x="1174750" y="1828800"/>
            <a:ext cx="758825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dirty="0"/>
              <a:t>If </a:t>
            </a:r>
            <a:r>
              <a:rPr lang="en-US" sz="1800" dirty="0" smtClean="0"/>
              <a:t>government </a:t>
            </a:r>
            <a:r>
              <a:rPr lang="en-US" sz="1800" b="1" dirty="0" smtClean="0"/>
              <a:t>cuts</a:t>
            </a:r>
            <a:r>
              <a:rPr lang="en-US" sz="1800" dirty="0" smtClean="0"/>
              <a:t> payroll taxes, </a:t>
            </a:r>
            <a:r>
              <a:rPr lang="en-US" sz="1800" dirty="0"/>
              <a:t>supply of </a:t>
            </a:r>
            <a:r>
              <a:rPr lang="en-US" sz="1800" dirty="0" smtClean="0"/>
              <a:t>paninis </a:t>
            </a:r>
            <a:r>
              <a:rPr lang="en-US" sz="1800" b="1" dirty="0" smtClean="0"/>
              <a:t>increases</a:t>
            </a:r>
            <a:r>
              <a:rPr lang="en-US" sz="1800" dirty="0"/>
              <a:t>.</a:t>
            </a:r>
          </a:p>
        </p:txBody>
      </p:sp>
      <p:sp>
        <p:nvSpPr>
          <p:cNvPr id="835606" name="Line 22"/>
          <p:cNvSpPr>
            <a:spLocks noChangeShapeType="1"/>
          </p:cNvSpPr>
          <p:nvPr/>
        </p:nvSpPr>
        <p:spPr bwMode="auto">
          <a:xfrm>
            <a:off x="2609850" y="2092326"/>
            <a:ext cx="412750" cy="0"/>
          </a:xfrm>
          <a:prstGeom prst="line">
            <a:avLst/>
          </a:prstGeom>
          <a:noFill/>
          <a:ln w="28575">
            <a:solidFill>
              <a:srgbClr val="E50030"/>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35607" name="Line 23"/>
          <p:cNvSpPr>
            <a:spLocks noChangeShapeType="1"/>
          </p:cNvSpPr>
          <p:nvPr/>
        </p:nvSpPr>
        <p:spPr bwMode="auto">
          <a:xfrm>
            <a:off x="5918200" y="2092326"/>
            <a:ext cx="946150" cy="0"/>
          </a:xfrm>
          <a:prstGeom prst="line">
            <a:avLst/>
          </a:prstGeom>
          <a:noFill/>
          <a:ln w="28575">
            <a:solidFill>
              <a:srgbClr val="E50030"/>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35608" name="Line 24"/>
          <p:cNvSpPr>
            <a:spLocks noChangeShapeType="1"/>
          </p:cNvSpPr>
          <p:nvPr/>
        </p:nvSpPr>
        <p:spPr bwMode="auto">
          <a:xfrm>
            <a:off x="5057775" y="4708525"/>
            <a:ext cx="0" cy="1336675"/>
          </a:xfrm>
          <a:prstGeom prst="line">
            <a:avLst/>
          </a:prstGeom>
          <a:noFill/>
          <a:ln w="9525">
            <a:solidFill>
              <a:schemeClr val="tx1"/>
            </a:solidFill>
            <a:prstDash val="dash"/>
            <a:miter lim="800000"/>
            <a:headEnd type="none" w="med" len="med"/>
            <a:tailEnd type="none" w="med" len="med"/>
          </a:ln>
          <a:extLst>
            <a:ext uri="{909E8E84-426E-40DD-AFC4-6F175D3DCCD1}">
              <a14:hiddenFill xmlns:a14="http://schemas.microsoft.com/office/drawing/2010/main">
                <a:noFill/>
              </a14:hiddenFill>
            </a:ext>
          </a:extLst>
        </p:spPr>
        <p:txBody>
          <a:bodyPr wrap="none"/>
          <a:lstStyle/>
          <a:p>
            <a:endParaRPr lang="en-US"/>
          </a:p>
        </p:txBody>
      </p:sp>
      <p:sp>
        <p:nvSpPr>
          <p:cNvPr id="26" name="Rectangle 13"/>
          <p:cNvSpPr>
            <a:spLocks noChangeArrowheads="1"/>
          </p:cNvSpPr>
          <p:nvPr/>
        </p:nvSpPr>
        <p:spPr bwMode="auto">
          <a:xfrm>
            <a:off x="2590800" y="6116638"/>
            <a:ext cx="1981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20000"/>
              </a:spcBef>
              <a:buClr>
                <a:srgbClr val="00468F"/>
              </a:buClr>
              <a:buSzPct val="120000"/>
              <a:buFont typeface="Webdings" panose="05030102010509060703" pitchFamily="18" charset="2"/>
              <a:buNone/>
            </a:pPr>
            <a:r>
              <a:rPr lang="en-US" sz="1800" dirty="0"/>
              <a:t>350,000</a:t>
            </a:r>
          </a:p>
        </p:txBody>
      </p:sp>
      <p:sp>
        <p:nvSpPr>
          <p:cNvPr id="27" name="Rectangle 34"/>
          <p:cNvSpPr>
            <a:spLocks noChangeArrowheads="1"/>
          </p:cNvSpPr>
          <p:nvPr/>
        </p:nvSpPr>
        <p:spPr bwMode="auto">
          <a:xfrm>
            <a:off x="4114800" y="6096000"/>
            <a:ext cx="1981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20000"/>
              </a:spcBef>
              <a:buClr>
                <a:srgbClr val="00468F"/>
              </a:buClr>
              <a:buSzPct val="120000"/>
              <a:buFont typeface="Webdings" panose="05030102010509060703" pitchFamily="18" charset="2"/>
              <a:buNone/>
            </a:pPr>
            <a:r>
              <a:rPr lang="en-US" sz="1800" dirty="0"/>
              <a:t>700,000</a:t>
            </a:r>
          </a:p>
        </p:txBody>
      </p:sp>
      <p:sp>
        <p:nvSpPr>
          <p:cNvPr id="28" name="Rectangle 23"/>
          <p:cNvSpPr>
            <a:spLocks noChangeArrowheads="1"/>
          </p:cNvSpPr>
          <p:nvPr/>
        </p:nvSpPr>
        <p:spPr bwMode="auto">
          <a:xfrm>
            <a:off x="3200400" y="2667000"/>
            <a:ext cx="349885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u="sng" dirty="0" smtClean="0"/>
              <a:t>Panini </a:t>
            </a:r>
            <a:r>
              <a:rPr lang="en-US" sz="1800" i="1" u="sng" dirty="0" smtClean="0"/>
              <a:t>Supply</a:t>
            </a:r>
            <a:endParaRPr lang="en-US" sz="1800" dirty="0"/>
          </a:p>
        </p:txBody>
      </p:sp>
      <p:sp>
        <p:nvSpPr>
          <p:cNvPr id="29" name="Rectangle 3"/>
          <p:cNvSpPr>
            <a:spLocks noChangeArrowheads="1"/>
          </p:cNvSpPr>
          <p:nvPr/>
        </p:nvSpPr>
        <p:spPr bwMode="auto">
          <a:xfrm>
            <a:off x="685800" y="1157288"/>
            <a:ext cx="762907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indent="0" eaLnBrk="1" hangingPunct="1">
              <a:lnSpc>
                <a:spcPct val="90000"/>
              </a:lnSpc>
              <a:spcBef>
                <a:spcPct val="20000"/>
              </a:spcBef>
              <a:buClr>
                <a:srgbClr val="00468F"/>
              </a:buClr>
              <a:buSzPct val="120000"/>
              <a:buFont typeface="Webdings" panose="05030102010509060703" pitchFamily="18" charset="2"/>
              <a:buNone/>
            </a:pPr>
            <a:r>
              <a:rPr lang="en-US" sz="1800" dirty="0"/>
              <a:t>A </a:t>
            </a:r>
            <a:r>
              <a:rPr lang="en-US" sz="1800" b="1" dirty="0"/>
              <a:t>shift</a:t>
            </a:r>
            <a:r>
              <a:rPr lang="en-US" sz="1800" dirty="0"/>
              <a:t> </a:t>
            </a:r>
            <a:r>
              <a:rPr lang="en-US" sz="1800" dirty="0" smtClean="0"/>
              <a:t>in supply is </a:t>
            </a:r>
            <a:r>
              <a:rPr lang="en-US" sz="1800" dirty="0"/>
              <a:t>a change in the location of the </a:t>
            </a:r>
            <a:r>
              <a:rPr lang="en-US" sz="1800" dirty="0" smtClean="0"/>
              <a:t>supply curve that </a:t>
            </a:r>
            <a:r>
              <a:rPr lang="en-US" sz="1800" dirty="0"/>
              <a:t>is caused </a:t>
            </a:r>
            <a:r>
              <a:rPr lang="en-US" sz="1800" dirty="0" smtClean="0"/>
              <a:t>by</a:t>
            </a:r>
          </a:p>
          <a:p>
            <a:pPr marL="0" indent="0" eaLnBrk="1" hangingPunct="1">
              <a:lnSpc>
                <a:spcPct val="90000"/>
              </a:lnSpc>
              <a:spcBef>
                <a:spcPct val="20000"/>
              </a:spcBef>
              <a:buClr>
                <a:srgbClr val="00468F"/>
              </a:buClr>
              <a:buSzPct val="120000"/>
              <a:buFont typeface="Webdings" panose="05030102010509060703" pitchFamily="18" charset="2"/>
              <a:buNone/>
            </a:pPr>
            <a:r>
              <a:rPr lang="en-US" sz="1800" dirty="0" smtClean="0"/>
              <a:t>a </a:t>
            </a:r>
            <a:r>
              <a:rPr lang="en-US" sz="1800" dirty="0"/>
              <a:t>change in a factor, </a:t>
            </a:r>
            <a:r>
              <a:rPr lang="en-US" sz="1800" i="1" dirty="0">
                <a:solidFill>
                  <a:srgbClr val="0066FF"/>
                </a:solidFill>
              </a:rPr>
              <a:t>ceteris paribus</a:t>
            </a:r>
            <a:r>
              <a:rPr lang="en-US" sz="1800" dirty="0"/>
              <a:t>.</a:t>
            </a:r>
            <a:endParaRPr lang="en-US" sz="2800" b="1" dirty="0"/>
          </a:p>
        </p:txBody>
      </p:sp>
      <p:sp>
        <p:nvSpPr>
          <p:cNvPr id="30" name="Rectangle 124"/>
          <p:cNvSpPr txBox="1">
            <a:spLocks noChangeArrowheads="1"/>
          </p:cNvSpPr>
          <p:nvPr/>
        </p:nvSpPr>
        <p:spPr bwMode="auto">
          <a:xfrm>
            <a:off x="381000" y="228600"/>
            <a:ext cx="8458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600" b="1">
                <a:solidFill>
                  <a:schemeClr val="tx1"/>
                </a:solidFill>
                <a:latin typeface="+mj-lt"/>
                <a:ea typeface="+mj-ea"/>
                <a:cs typeface="+mj-cs"/>
              </a:defRPr>
            </a:lvl1pPr>
            <a:lvl2pPr algn="ctr" rtl="0" eaLnBrk="0" fontAlgn="base" hangingPunct="0">
              <a:spcBef>
                <a:spcPct val="0"/>
              </a:spcBef>
              <a:spcAft>
                <a:spcPct val="0"/>
              </a:spcAft>
              <a:defRPr sz="2600" b="1">
                <a:solidFill>
                  <a:schemeClr val="tx1"/>
                </a:solidFill>
                <a:latin typeface="Times New Roman" pitchFamily="18" charset="0"/>
              </a:defRPr>
            </a:lvl2pPr>
            <a:lvl3pPr algn="ctr" rtl="0" eaLnBrk="0" fontAlgn="base" hangingPunct="0">
              <a:spcBef>
                <a:spcPct val="0"/>
              </a:spcBef>
              <a:spcAft>
                <a:spcPct val="0"/>
              </a:spcAft>
              <a:defRPr sz="2600" b="1">
                <a:solidFill>
                  <a:schemeClr val="tx1"/>
                </a:solidFill>
                <a:latin typeface="Times New Roman" pitchFamily="18" charset="0"/>
              </a:defRPr>
            </a:lvl3pPr>
            <a:lvl4pPr algn="ctr" rtl="0" eaLnBrk="0" fontAlgn="base" hangingPunct="0">
              <a:spcBef>
                <a:spcPct val="0"/>
              </a:spcBef>
              <a:spcAft>
                <a:spcPct val="0"/>
              </a:spcAft>
              <a:defRPr sz="2600" b="1">
                <a:solidFill>
                  <a:schemeClr val="tx1"/>
                </a:solidFill>
                <a:latin typeface="Times New Roman" pitchFamily="18" charset="0"/>
              </a:defRPr>
            </a:lvl4pPr>
            <a:lvl5pPr algn="ctr" rtl="0" eaLnBrk="0" fontAlgn="base" hangingPunct="0">
              <a:spcBef>
                <a:spcPct val="0"/>
              </a:spcBef>
              <a:spcAft>
                <a:spcPct val="0"/>
              </a:spcAft>
              <a:defRPr sz="2600" b="1">
                <a:solidFill>
                  <a:schemeClr val="tx1"/>
                </a:solidFill>
                <a:latin typeface="Times New Roman" pitchFamily="18" charset="0"/>
              </a:defRPr>
            </a:lvl5pPr>
            <a:lvl6pPr marL="457200" algn="ctr" rtl="0" fontAlgn="base">
              <a:spcBef>
                <a:spcPct val="0"/>
              </a:spcBef>
              <a:spcAft>
                <a:spcPct val="0"/>
              </a:spcAft>
              <a:defRPr sz="2600" b="1">
                <a:solidFill>
                  <a:schemeClr val="tx1"/>
                </a:solidFill>
                <a:latin typeface="Times New Roman" pitchFamily="18" charset="0"/>
              </a:defRPr>
            </a:lvl6pPr>
            <a:lvl7pPr marL="914400" algn="ctr" rtl="0" fontAlgn="base">
              <a:spcBef>
                <a:spcPct val="0"/>
              </a:spcBef>
              <a:spcAft>
                <a:spcPct val="0"/>
              </a:spcAft>
              <a:defRPr sz="2600" b="1">
                <a:solidFill>
                  <a:schemeClr val="tx1"/>
                </a:solidFill>
                <a:latin typeface="Times New Roman" pitchFamily="18" charset="0"/>
              </a:defRPr>
            </a:lvl7pPr>
            <a:lvl8pPr marL="1371600" algn="ctr" rtl="0" fontAlgn="base">
              <a:spcBef>
                <a:spcPct val="0"/>
              </a:spcBef>
              <a:spcAft>
                <a:spcPct val="0"/>
              </a:spcAft>
              <a:defRPr sz="2600" b="1">
                <a:solidFill>
                  <a:schemeClr val="tx1"/>
                </a:solidFill>
                <a:latin typeface="Times New Roman" pitchFamily="18" charset="0"/>
              </a:defRPr>
            </a:lvl8pPr>
            <a:lvl9pPr marL="1828800" algn="ctr" rtl="0" fontAlgn="base">
              <a:spcBef>
                <a:spcPct val="0"/>
              </a:spcBef>
              <a:spcAft>
                <a:spcPct val="0"/>
              </a:spcAft>
              <a:defRPr sz="2600" b="1">
                <a:solidFill>
                  <a:schemeClr val="tx1"/>
                </a:solidFill>
                <a:latin typeface="Times New Roman" pitchFamily="18" charset="0"/>
              </a:defRPr>
            </a:lvl9pPr>
          </a:lstStyle>
          <a:p>
            <a:pPr eaLnBrk="1" hangingPunct="1"/>
            <a:r>
              <a:rPr lang="en-US" kern="0" dirty="0" smtClean="0"/>
              <a:t>Law of Supply</a:t>
            </a:r>
            <a:endParaRPr lang="en-US" kern="0" dirty="0" smtClean="0"/>
          </a:p>
        </p:txBody>
      </p:sp>
    </p:spTree>
    <p:extLst>
      <p:ext uri="{BB962C8B-B14F-4D97-AF65-F5344CB8AC3E}">
        <p14:creationId xmlns:p14="http://schemas.microsoft.com/office/powerpoint/2010/main" val="3926040067"/>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3560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835606"/>
                                        </p:tgtEl>
                                        <p:attrNameLst>
                                          <p:attrName>style.visibility</p:attrName>
                                        </p:attrNameLst>
                                      </p:cBhvr>
                                      <p:to>
                                        <p:strVal val="visible"/>
                                      </p:to>
                                    </p:set>
                                    <p:animEffect transition="in" filter="wipe(left)">
                                      <p:cBhvr>
                                        <p:cTn id="11" dur="500"/>
                                        <p:tgtEl>
                                          <p:spTgt spid="835606"/>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835607"/>
                                        </p:tgtEl>
                                        <p:attrNameLst>
                                          <p:attrName>style.visibility</p:attrName>
                                        </p:attrNameLst>
                                      </p:cBhvr>
                                      <p:to>
                                        <p:strVal val="visible"/>
                                      </p:to>
                                    </p:set>
                                    <p:animEffect transition="in" filter="wipe(left)">
                                      <p:cBhvr>
                                        <p:cTn id="16" dur="500"/>
                                        <p:tgtEl>
                                          <p:spTgt spid="835607"/>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childTnLst>
                                </p:cTn>
                              </p:par>
                              <p:par>
                                <p:cTn id="21" presetID="0" presetClass="path" presetSubtype="0" accel="50000" decel="50000" fill="hold" nodeType="withEffect">
                                  <p:stCondLst>
                                    <p:cond delay="0"/>
                                  </p:stCondLst>
                                  <p:childTnLst>
                                    <p:animMotion origin="layout" path="M -3.33333E-6 -2.96296E-6 L 0.15625 -2.96296E-6 " pathEditMode="relative" rAng="0" ptsTypes="AA">
                                      <p:cBhvr>
                                        <p:cTn id="22" dur="2000" fill="hold"/>
                                        <p:tgtEl>
                                          <p:spTgt spid="2"/>
                                        </p:tgtEl>
                                        <p:attrNameLst>
                                          <p:attrName>ppt_x</p:attrName>
                                          <p:attrName>ppt_y</p:attrName>
                                        </p:attrNameLst>
                                      </p:cBhvr>
                                      <p:rCtr x="7813" y="0"/>
                                    </p:animMotion>
                                  </p:childTnLst>
                                </p:cTn>
                              </p:par>
                            </p:childTnLst>
                          </p:cTn>
                        </p:par>
                        <p:par>
                          <p:cTn id="23" fill="hold" nodeType="afterGroup">
                            <p:stCondLst>
                              <p:cond delay="2000"/>
                            </p:stCondLst>
                            <p:childTnLst>
                              <p:par>
                                <p:cTn id="24" presetID="22" presetClass="entr" presetSubtype="1" fill="hold" grpId="0" nodeType="afterEffect">
                                  <p:stCondLst>
                                    <p:cond delay="0"/>
                                  </p:stCondLst>
                                  <p:childTnLst>
                                    <p:set>
                                      <p:cBhvr>
                                        <p:cTn id="25" dur="1" fill="hold">
                                          <p:stCondLst>
                                            <p:cond delay="0"/>
                                          </p:stCondLst>
                                        </p:cTn>
                                        <p:tgtEl>
                                          <p:spTgt spid="835608"/>
                                        </p:tgtEl>
                                        <p:attrNameLst>
                                          <p:attrName>style.visibility</p:attrName>
                                        </p:attrNameLst>
                                      </p:cBhvr>
                                      <p:to>
                                        <p:strVal val="visible"/>
                                      </p:to>
                                    </p:set>
                                    <p:animEffect transition="in" filter="wipe(up)">
                                      <p:cBhvr>
                                        <p:cTn id="26" dur="500"/>
                                        <p:tgtEl>
                                          <p:spTgt spid="835608"/>
                                        </p:tgtEl>
                                      </p:cBhvr>
                                    </p:animEffect>
                                  </p:childTnLst>
                                </p:cTn>
                              </p:par>
                            </p:childTnLst>
                          </p:cTn>
                        </p:par>
                        <p:par>
                          <p:cTn id="27" fill="hold">
                            <p:stCondLst>
                              <p:cond delay="2500"/>
                            </p:stCondLst>
                            <p:childTnLst>
                              <p:par>
                                <p:cTn id="28" presetID="1" presetClass="entr" presetSubtype="0" fill="hold" grpId="0" nodeType="afterEffect">
                                  <p:stCondLst>
                                    <p:cond delay="0"/>
                                  </p:stCondLst>
                                  <p:childTnLst>
                                    <p:set>
                                      <p:cBhvr>
                                        <p:cTn id="29"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5605" grpId="0"/>
      <p:bldP spid="835606" grpId="0" animBg="1"/>
      <p:bldP spid="835607" grpId="0" animBg="1"/>
      <p:bldP spid="835608" grpId="0" animBg="1"/>
      <p:bldP spid="2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2139950" y="3113088"/>
            <a:ext cx="3987800" cy="2557462"/>
            <a:chOff x="1348" y="1951"/>
            <a:chExt cx="2512" cy="1611"/>
          </a:xfrm>
        </p:grpSpPr>
        <p:sp>
          <p:nvSpPr>
            <p:cNvPr id="46102" name="Line 3"/>
            <p:cNvSpPr>
              <a:spLocks noChangeAspect="1" noChangeShapeType="1"/>
            </p:cNvSpPr>
            <p:nvPr/>
          </p:nvSpPr>
          <p:spPr bwMode="auto">
            <a:xfrm flipV="1">
              <a:off x="1348" y="2089"/>
              <a:ext cx="2128" cy="1473"/>
            </a:xfrm>
            <a:prstGeom prst="line">
              <a:avLst/>
            </a:prstGeom>
            <a:noFill/>
            <a:ln w="38100">
              <a:solidFill>
                <a:srgbClr val="E50030"/>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46103" name="Rectangle 4"/>
            <p:cNvSpPr>
              <a:spLocks noChangeArrowheads="1"/>
            </p:cNvSpPr>
            <p:nvPr/>
          </p:nvSpPr>
          <p:spPr bwMode="auto">
            <a:xfrm>
              <a:off x="3476" y="1951"/>
              <a:ext cx="384" cy="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a:t>S’</a:t>
              </a:r>
            </a:p>
            <a:p>
              <a:pPr eaLnBrk="1" hangingPunct="1">
                <a:lnSpc>
                  <a:spcPct val="90000"/>
                </a:lnSpc>
                <a:spcBef>
                  <a:spcPct val="20000"/>
                </a:spcBef>
                <a:buClr>
                  <a:srgbClr val="00468F"/>
                </a:buClr>
                <a:buSzPct val="120000"/>
                <a:buFont typeface="Webdings" panose="05030102010509060703" pitchFamily="18" charset="2"/>
                <a:buNone/>
              </a:pPr>
              <a:endParaRPr lang="en-US" sz="1800"/>
            </a:p>
          </p:txBody>
        </p:sp>
        <p:sp>
          <p:nvSpPr>
            <p:cNvPr id="46104" name="Line 5"/>
            <p:cNvSpPr>
              <a:spLocks noChangeShapeType="1"/>
            </p:cNvSpPr>
            <p:nvPr/>
          </p:nvSpPr>
          <p:spPr bwMode="auto">
            <a:xfrm>
              <a:off x="1364" y="2928"/>
              <a:ext cx="912" cy="0"/>
            </a:xfrm>
            <a:prstGeom prst="line">
              <a:avLst/>
            </a:prstGeom>
            <a:noFill/>
            <a:ln w="9525">
              <a:solidFill>
                <a:schemeClr val="tx1"/>
              </a:solidFill>
              <a:prstDash val="dash"/>
              <a:miter lim="800000"/>
              <a:headEnd/>
              <a:tailEnd type="oval" w="lg" len="lg"/>
            </a:ln>
            <a:extLst>
              <a:ext uri="{909E8E84-426E-40DD-AFC4-6F175D3DCCD1}">
                <a14:hiddenFill xmlns:a14="http://schemas.microsoft.com/office/drawing/2010/main">
                  <a:noFill/>
                </a14:hiddenFill>
              </a:ext>
            </a:extLst>
          </p:spPr>
          <p:txBody>
            <a:bodyPr wrap="none"/>
            <a:lstStyle/>
            <a:p>
              <a:endParaRPr lang="en-US"/>
            </a:p>
          </p:txBody>
        </p:sp>
      </p:grpSp>
      <p:sp>
        <p:nvSpPr>
          <p:cNvPr id="46083" name="AutoShape 6"/>
          <p:cNvSpPr>
            <a:spLocks noChangeArrowheads="1"/>
          </p:cNvSpPr>
          <p:nvPr/>
        </p:nvSpPr>
        <p:spPr bwMode="auto">
          <a:xfrm rot="-5400000" flipH="1" flipV="1">
            <a:off x="2387600" y="4337050"/>
            <a:ext cx="1022350" cy="1498600"/>
          </a:xfrm>
          <a:prstGeom prst="rtTriangle">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46085" name="Line 9"/>
          <p:cNvSpPr>
            <a:spLocks noChangeAspect="1" noChangeShapeType="1"/>
          </p:cNvSpPr>
          <p:nvPr/>
        </p:nvSpPr>
        <p:spPr bwMode="auto">
          <a:xfrm flipV="1">
            <a:off x="2136775" y="3317875"/>
            <a:ext cx="3378200" cy="23383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46086" name="Rectangle 10"/>
          <p:cNvSpPr>
            <a:spLocks noChangeArrowheads="1"/>
          </p:cNvSpPr>
          <p:nvPr/>
        </p:nvSpPr>
        <p:spPr bwMode="auto">
          <a:xfrm>
            <a:off x="5514975" y="3098800"/>
            <a:ext cx="6096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a:t>S</a:t>
            </a:r>
          </a:p>
          <a:p>
            <a:pPr eaLnBrk="1" hangingPunct="1">
              <a:lnSpc>
                <a:spcPct val="90000"/>
              </a:lnSpc>
              <a:spcBef>
                <a:spcPct val="20000"/>
              </a:spcBef>
              <a:buClr>
                <a:srgbClr val="00468F"/>
              </a:buClr>
              <a:buSzPct val="120000"/>
              <a:buFont typeface="Webdings" panose="05030102010509060703" pitchFamily="18" charset="2"/>
              <a:buNone/>
            </a:pPr>
            <a:endParaRPr lang="en-US" sz="1800"/>
          </a:p>
        </p:txBody>
      </p:sp>
      <p:sp>
        <p:nvSpPr>
          <p:cNvPr id="46088" name="Line 13"/>
          <p:cNvSpPr>
            <a:spLocks noChangeShapeType="1"/>
          </p:cNvSpPr>
          <p:nvPr/>
        </p:nvSpPr>
        <p:spPr bwMode="auto">
          <a:xfrm>
            <a:off x="2133600" y="2776538"/>
            <a:ext cx="0" cy="32766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46089" name="Line 14"/>
          <p:cNvSpPr>
            <a:spLocks noChangeShapeType="1"/>
          </p:cNvSpPr>
          <p:nvPr/>
        </p:nvSpPr>
        <p:spPr bwMode="auto">
          <a:xfrm>
            <a:off x="2133600" y="6065838"/>
            <a:ext cx="457200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46090" name="Line 15"/>
          <p:cNvSpPr>
            <a:spLocks noChangeShapeType="1"/>
          </p:cNvSpPr>
          <p:nvPr/>
        </p:nvSpPr>
        <p:spPr bwMode="auto">
          <a:xfrm>
            <a:off x="2133600" y="4648200"/>
            <a:ext cx="1447800" cy="0"/>
          </a:xfrm>
          <a:prstGeom prst="line">
            <a:avLst/>
          </a:prstGeom>
          <a:noFill/>
          <a:ln w="9525">
            <a:solidFill>
              <a:schemeClr val="tx1"/>
            </a:solidFill>
            <a:prstDash val="dash"/>
            <a:miter lim="800000"/>
            <a:headEnd/>
            <a:tailEnd type="oval" w="lg" len="lg"/>
          </a:ln>
          <a:extLst>
            <a:ext uri="{909E8E84-426E-40DD-AFC4-6F175D3DCCD1}">
              <a14:hiddenFill xmlns:a14="http://schemas.microsoft.com/office/drawing/2010/main">
                <a:noFill/>
              </a14:hiddenFill>
            </a:ext>
          </a:extLst>
        </p:spPr>
        <p:txBody>
          <a:bodyPr wrap="none"/>
          <a:lstStyle/>
          <a:p>
            <a:endParaRPr lang="en-US"/>
          </a:p>
        </p:txBody>
      </p:sp>
      <p:sp>
        <p:nvSpPr>
          <p:cNvPr id="46091" name="Line 16"/>
          <p:cNvSpPr>
            <a:spLocks noChangeShapeType="1"/>
          </p:cNvSpPr>
          <p:nvPr/>
        </p:nvSpPr>
        <p:spPr bwMode="auto">
          <a:xfrm>
            <a:off x="3581400" y="4729163"/>
            <a:ext cx="0" cy="1336675"/>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46093" name="Rectangle 18"/>
          <p:cNvSpPr>
            <a:spLocks noChangeArrowheads="1"/>
          </p:cNvSpPr>
          <p:nvPr/>
        </p:nvSpPr>
        <p:spPr bwMode="auto">
          <a:xfrm>
            <a:off x="2590800" y="6116638"/>
            <a:ext cx="1981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20000"/>
              </a:spcBef>
              <a:buClr>
                <a:srgbClr val="00468F"/>
              </a:buClr>
              <a:buSzPct val="120000"/>
              <a:buFont typeface="Webdings" panose="05030102010509060703" pitchFamily="18" charset="2"/>
              <a:buNone/>
            </a:pPr>
            <a:r>
              <a:rPr lang="en-US" sz="1800"/>
              <a:t>10,150,000</a:t>
            </a:r>
          </a:p>
        </p:txBody>
      </p:sp>
      <p:sp>
        <p:nvSpPr>
          <p:cNvPr id="46094" name="Rectangle 19"/>
          <p:cNvSpPr>
            <a:spLocks noChangeArrowheads="1"/>
          </p:cNvSpPr>
          <p:nvPr/>
        </p:nvSpPr>
        <p:spPr bwMode="auto">
          <a:xfrm>
            <a:off x="3663950" y="6338888"/>
            <a:ext cx="9842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Quantity</a:t>
            </a:r>
          </a:p>
        </p:txBody>
      </p:sp>
      <p:sp>
        <p:nvSpPr>
          <p:cNvPr id="836629" name="Rectangle 21"/>
          <p:cNvSpPr>
            <a:spLocks noChangeArrowheads="1"/>
          </p:cNvSpPr>
          <p:nvPr/>
        </p:nvSpPr>
        <p:spPr bwMode="auto">
          <a:xfrm>
            <a:off x="1174750" y="1828800"/>
            <a:ext cx="758825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dirty="0"/>
              <a:t>If </a:t>
            </a:r>
            <a:r>
              <a:rPr lang="en-US" sz="1800" b="1" dirty="0" smtClean="0"/>
              <a:t>better</a:t>
            </a:r>
            <a:r>
              <a:rPr lang="en-US" sz="1800" dirty="0" smtClean="0"/>
              <a:t> technology </a:t>
            </a:r>
            <a:r>
              <a:rPr lang="en-US" sz="1800" dirty="0" smtClean="0"/>
              <a:t>lowers production costs</a:t>
            </a:r>
            <a:r>
              <a:rPr lang="en-US" sz="1800" dirty="0" smtClean="0"/>
              <a:t>, panini </a:t>
            </a:r>
            <a:r>
              <a:rPr lang="en-US" sz="1800" dirty="0"/>
              <a:t>supply </a:t>
            </a:r>
            <a:r>
              <a:rPr lang="en-US" sz="1800" b="1" dirty="0"/>
              <a:t>increases</a:t>
            </a:r>
            <a:r>
              <a:rPr lang="en-US" sz="1800" dirty="0"/>
              <a:t>.</a:t>
            </a:r>
          </a:p>
        </p:txBody>
      </p:sp>
      <p:sp>
        <p:nvSpPr>
          <p:cNvPr id="836630" name="Line 22"/>
          <p:cNvSpPr>
            <a:spLocks noChangeShapeType="1"/>
          </p:cNvSpPr>
          <p:nvPr/>
        </p:nvSpPr>
        <p:spPr bwMode="auto">
          <a:xfrm>
            <a:off x="1484750" y="2105025"/>
            <a:ext cx="547250" cy="0"/>
          </a:xfrm>
          <a:prstGeom prst="line">
            <a:avLst/>
          </a:prstGeom>
          <a:noFill/>
          <a:ln w="28575">
            <a:solidFill>
              <a:srgbClr val="E50030"/>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36631" name="Line 23"/>
          <p:cNvSpPr>
            <a:spLocks noChangeShapeType="1"/>
          </p:cNvSpPr>
          <p:nvPr/>
        </p:nvSpPr>
        <p:spPr bwMode="auto">
          <a:xfrm>
            <a:off x="6750050" y="2106613"/>
            <a:ext cx="946150" cy="0"/>
          </a:xfrm>
          <a:prstGeom prst="line">
            <a:avLst/>
          </a:prstGeom>
          <a:noFill/>
          <a:ln w="28575">
            <a:solidFill>
              <a:srgbClr val="E50030"/>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36632" name="Line 24"/>
          <p:cNvSpPr>
            <a:spLocks noChangeShapeType="1"/>
          </p:cNvSpPr>
          <p:nvPr/>
        </p:nvSpPr>
        <p:spPr bwMode="auto">
          <a:xfrm>
            <a:off x="5057775" y="4708525"/>
            <a:ext cx="0" cy="1336675"/>
          </a:xfrm>
          <a:prstGeom prst="line">
            <a:avLst/>
          </a:prstGeom>
          <a:noFill/>
          <a:ln w="9525">
            <a:solidFill>
              <a:schemeClr val="tx1"/>
            </a:solidFill>
            <a:prstDash val="dash"/>
            <a:miter lim="800000"/>
            <a:headEnd type="none" w="med" len="med"/>
            <a:tailEnd type="none" w="med" len="med"/>
          </a:ln>
          <a:extLst>
            <a:ext uri="{909E8E84-426E-40DD-AFC4-6F175D3DCCD1}">
              <a14:hiddenFill xmlns:a14="http://schemas.microsoft.com/office/drawing/2010/main">
                <a:noFill/>
              </a14:hiddenFill>
            </a:ext>
          </a:extLst>
        </p:spPr>
        <p:txBody>
          <a:bodyPr wrap="none"/>
          <a:lstStyle/>
          <a:p>
            <a:endParaRPr lang="en-US"/>
          </a:p>
        </p:txBody>
      </p:sp>
      <p:sp>
        <p:nvSpPr>
          <p:cNvPr id="836633" name="Rectangle 25"/>
          <p:cNvSpPr>
            <a:spLocks noChangeArrowheads="1"/>
          </p:cNvSpPr>
          <p:nvPr/>
        </p:nvSpPr>
        <p:spPr bwMode="auto">
          <a:xfrm>
            <a:off x="4114800" y="6096000"/>
            <a:ext cx="1981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20000"/>
              </a:spcBef>
              <a:buClr>
                <a:srgbClr val="00468F"/>
              </a:buClr>
              <a:buSzPct val="120000"/>
              <a:buFont typeface="Webdings" panose="05030102010509060703" pitchFamily="18" charset="2"/>
              <a:buNone/>
            </a:pPr>
            <a:r>
              <a:rPr lang="en-US" sz="1800"/>
              <a:t>11,400,000</a:t>
            </a:r>
          </a:p>
        </p:txBody>
      </p:sp>
      <p:sp>
        <p:nvSpPr>
          <p:cNvPr id="25" name="Rectangle 23"/>
          <p:cNvSpPr>
            <a:spLocks noChangeArrowheads="1"/>
          </p:cNvSpPr>
          <p:nvPr/>
        </p:nvSpPr>
        <p:spPr bwMode="auto">
          <a:xfrm>
            <a:off x="3200400" y="2667000"/>
            <a:ext cx="349885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u="sng" dirty="0" smtClean="0"/>
              <a:t>Panini </a:t>
            </a:r>
            <a:r>
              <a:rPr lang="en-US" sz="1800" i="1" u="sng" dirty="0" smtClean="0"/>
              <a:t>Supply</a:t>
            </a:r>
            <a:endParaRPr lang="en-US" sz="1800" dirty="0"/>
          </a:p>
        </p:txBody>
      </p:sp>
      <p:sp>
        <p:nvSpPr>
          <p:cNvPr id="26" name="Rectangle 3"/>
          <p:cNvSpPr>
            <a:spLocks noChangeArrowheads="1"/>
          </p:cNvSpPr>
          <p:nvPr/>
        </p:nvSpPr>
        <p:spPr bwMode="auto">
          <a:xfrm>
            <a:off x="685800" y="1157288"/>
            <a:ext cx="762907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indent="0" eaLnBrk="1" hangingPunct="1">
              <a:lnSpc>
                <a:spcPct val="90000"/>
              </a:lnSpc>
              <a:spcBef>
                <a:spcPct val="20000"/>
              </a:spcBef>
              <a:buClr>
                <a:srgbClr val="00468F"/>
              </a:buClr>
              <a:buSzPct val="120000"/>
              <a:buFont typeface="Webdings" panose="05030102010509060703" pitchFamily="18" charset="2"/>
              <a:buNone/>
            </a:pPr>
            <a:r>
              <a:rPr lang="en-US" sz="1800" dirty="0"/>
              <a:t>A </a:t>
            </a:r>
            <a:r>
              <a:rPr lang="en-US" sz="1800" b="1" dirty="0"/>
              <a:t>shift</a:t>
            </a:r>
            <a:r>
              <a:rPr lang="en-US" sz="1800" dirty="0"/>
              <a:t> </a:t>
            </a:r>
            <a:r>
              <a:rPr lang="en-US" sz="1800" dirty="0" smtClean="0"/>
              <a:t>in supply is </a:t>
            </a:r>
            <a:r>
              <a:rPr lang="en-US" sz="1800" dirty="0"/>
              <a:t>a change in the location of the </a:t>
            </a:r>
            <a:r>
              <a:rPr lang="en-US" sz="1800" dirty="0" smtClean="0"/>
              <a:t>supply curve that </a:t>
            </a:r>
            <a:r>
              <a:rPr lang="en-US" sz="1800" dirty="0"/>
              <a:t>is caused </a:t>
            </a:r>
            <a:r>
              <a:rPr lang="en-US" sz="1800" dirty="0" smtClean="0"/>
              <a:t>by</a:t>
            </a:r>
          </a:p>
          <a:p>
            <a:pPr marL="0" indent="0" eaLnBrk="1" hangingPunct="1">
              <a:lnSpc>
                <a:spcPct val="90000"/>
              </a:lnSpc>
              <a:spcBef>
                <a:spcPct val="20000"/>
              </a:spcBef>
              <a:buClr>
                <a:srgbClr val="00468F"/>
              </a:buClr>
              <a:buSzPct val="120000"/>
              <a:buFont typeface="Webdings" panose="05030102010509060703" pitchFamily="18" charset="2"/>
              <a:buNone/>
            </a:pPr>
            <a:r>
              <a:rPr lang="en-US" sz="1800" dirty="0" smtClean="0"/>
              <a:t>a </a:t>
            </a:r>
            <a:r>
              <a:rPr lang="en-US" sz="1800" dirty="0"/>
              <a:t>change in a factor, </a:t>
            </a:r>
            <a:r>
              <a:rPr lang="en-US" sz="1800" i="1" dirty="0">
                <a:solidFill>
                  <a:srgbClr val="0066FF"/>
                </a:solidFill>
              </a:rPr>
              <a:t>ceteris paribus</a:t>
            </a:r>
            <a:r>
              <a:rPr lang="en-US" sz="1800" dirty="0"/>
              <a:t>.</a:t>
            </a:r>
            <a:endParaRPr lang="en-US" sz="2800" b="1" dirty="0"/>
          </a:p>
        </p:txBody>
      </p:sp>
      <p:sp>
        <p:nvSpPr>
          <p:cNvPr id="27" name="Rectangle 17"/>
          <p:cNvSpPr>
            <a:spLocks noChangeArrowheads="1"/>
          </p:cNvSpPr>
          <p:nvPr/>
        </p:nvSpPr>
        <p:spPr bwMode="auto">
          <a:xfrm>
            <a:off x="1631950" y="4464050"/>
            <a:ext cx="9906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buClr>
                <a:srgbClr val="00468F"/>
              </a:buClr>
              <a:buSzPct val="120000"/>
              <a:buFont typeface="Webdings" panose="05030102010509060703" pitchFamily="18" charset="2"/>
              <a:buNone/>
            </a:pPr>
            <a:r>
              <a:rPr lang="en-US" sz="1800" dirty="0" smtClean="0"/>
              <a:t>5</a:t>
            </a:r>
            <a:endParaRPr lang="en-US" sz="1800" dirty="0"/>
          </a:p>
        </p:txBody>
      </p:sp>
      <p:sp>
        <p:nvSpPr>
          <p:cNvPr id="28" name="Rectangle 20"/>
          <p:cNvSpPr>
            <a:spLocks noChangeArrowheads="1"/>
          </p:cNvSpPr>
          <p:nvPr/>
        </p:nvSpPr>
        <p:spPr bwMode="auto">
          <a:xfrm>
            <a:off x="1174750" y="3810000"/>
            <a:ext cx="6540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Price</a:t>
            </a:r>
          </a:p>
        </p:txBody>
      </p:sp>
      <p:sp>
        <p:nvSpPr>
          <p:cNvPr id="30" name="Rectangle 124"/>
          <p:cNvSpPr txBox="1">
            <a:spLocks noChangeArrowheads="1"/>
          </p:cNvSpPr>
          <p:nvPr/>
        </p:nvSpPr>
        <p:spPr bwMode="auto">
          <a:xfrm>
            <a:off x="381000" y="228600"/>
            <a:ext cx="8458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600" b="1">
                <a:solidFill>
                  <a:schemeClr val="tx1"/>
                </a:solidFill>
                <a:latin typeface="+mj-lt"/>
                <a:ea typeface="+mj-ea"/>
                <a:cs typeface="+mj-cs"/>
              </a:defRPr>
            </a:lvl1pPr>
            <a:lvl2pPr algn="ctr" rtl="0" eaLnBrk="0" fontAlgn="base" hangingPunct="0">
              <a:spcBef>
                <a:spcPct val="0"/>
              </a:spcBef>
              <a:spcAft>
                <a:spcPct val="0"/>
              </a:spcAft>
              <a:defRPr sz="2600" b="1">
                <a:solidFill>
                  <a:schemeClr val="tx1"/>
                </a:solidFill>
                <a:latin typeface="Times New Roman" pitchFamily="18" charset="0"/>
              </a:defRPr>
            </a:lvl2pPr>
            <a:lvl3pPr algn="ctr" rtl="0" eaLnBrk="0" fontAlgn="base" hangingPunct="0">
              <a:spcBef>
                <a:spcPct val="0"/>
              </a:spcBef>
              <a:spcAft>
                <a:spcPct val="0"/>
              </a:spcAft>
              <a:defRPr sz="2600" b="1">
                <a:solidFill>
                  <a:schemeClr val="tx1"/>
                </a:solidFill>
                <a:latin typeface="Times New Roman" pitchFamily="18" charset="0"/>
              </a:defRPr>
            </a:lvl3pPr>
            <a:lvl4pPr algn="ctr" rtl="0" eaLnBrk="0" fontAlgn="base" hangingPunct="0">
              <a:spcBef>
                <a:spcPct val="0"/>
              </a:spcBef>
              <a:spcAft>
                <a:spcPct val="0"/>
              </a:spcAft>
              <a:defRPr sz="2600" b="1">
                <a:solidFill>
                  <a:schemeClr val="tx1"/>
                </a:solidFill>
                <a:latin typeface="Times New Roman" pitchFamily="18" charset="0"/>
              </a:defRPr>
            </a:lvl4pPr>
            <a:lvl5pPr algn="ctr" rtl="0" eaLnBrk="0" fontAlgn="base" hangingPunct="0">
              <a:spcBef>
                <a:spcPct val="0"/>
              </a:spcBef>
              <a:spcAft>
                <a:spcPct val="0"/>
              </a:spcAft>
              <a:defRPr sz="2600" b="1">
                <a:solidFill>
                  <a:schemeClr val="tx1"/>
                </a:solidFill>
                <a:latin typeface="Times New Roman" pitchFamily="18" charset="0"/>
              </a:defRPr>
            </a:lvl5pPr>
            <a:lvl6pPr marL="457200" algn="ctr" rtl="0" fontAlgn="base">
              <a:spcBef>
                <a:spcPct val="0"/>
              </a:spcBef>
              <a:spcAft>
                <a:spcPct val="0"/>
              </a:spcAft>
              <a:defRPr sz="2600" b="1">
                <a:solidFill>
                  <a:schemeClr val="tx1"/>
                </a:solidFill>
                <a:latin typeface="Times New Roman" pitchFamily="18" charset="0"/>
              </a:defRPr>
            </a:lvl6pPr>
            <a:lvl7pPr marL="914400" algn="ctr" rtl="0" fontAlgn="base">
              <a:spcBef>
                <a:spcPct val="0"/>
              </a:spcBef>
              <a:spcAft>
                <a:spcPct val="0"/>
              </a:spcAft>
              <a:defRPr sz="2600" b="1">
                <a:solidFill>
                  <a:schemeClr val="tx1"/>
                </a:solidFill>
                <a:latin typeface="Times New Roman" pitchFamily="18" charset="0"/>
              </a:defRPr>
            </a:lvl7pPr>
            <a:lvl8pPr marL="1371600" algn="ctr" rtl="0" fontAlgn="base">
              <a:spcBef>
                <a:spcPct val="0"/>
              </a:spcBef>
              <a:spcAft>
                <a:spcPct val="0"/>
              </a:spcAft>
              <a:defRPr sz="2600" b="1">
                <a:solidFill>
                  <a:schemeClr val="tx1"/>
                </a:solidFill>
                <a:latin typeface="Times New Roman" pitchFamily="18" charset="0"/>
              </a:defRPr>
            </a:lvl8pPr>
            <a:lvl9pPr marL="1828800" algn="ctr" rtl="0" fontAlgn="base">
              <a:spcBef>
                <a:spcPct val="0"/>
              </a:spcBef>
              <a:spcAft>
                <a:spcPct val="0"/>
              </a:spcAft>
              <a:defRPr sz="2600" b="1">
                <a:solidFill>
                  <a:schemeClr val="tx1"/>
                </a:solidFill>
                <a:latin typeface="Times New Roman" pitchFamily="18" charset="0"/>
              </a:defRPr>
            </a:lvl9pPr>
          </a:lstStyle>
          <a:p>
            <a:pPr eaLnBrk="1" hangingPunct="1"/>
            <a:r>
              <a:rPr lang="en-US" kern="0" dirty="0" smtClean="0"/>
              <a:t>Law of Supply</a:t>
            </a:r>
            <a:endParaRPr lang="en-US" kern="0" dirty="0" smtClean="0"/>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3662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836630"/>
                                        </p:tgtEl>
                                        <p:attrNameLst>
                                          <p:attrName>style.visibility</p:attrName>
                                        </p:attrNameLst>
                                      </p:cBhvr>
                                      <p:to>
                                        <p:strVal val="visible"/>
                                      </p:to>
                                    </p:set>
                                    <p:animEffect transition="in" filter="wipe(left)">
                                      <p:cBhvr>
                                        <p:cTn id="11" dur="500"/>
                                        <p:tgtEl>
                                          <p:spTgt spid="836630"/>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836631"/>
                                        </p:tgtEl>
                                        <p:attrNameLst>
                                          <p:attrName>style.visibility</p:attrName>
                                        </p:attrNameLst>
                                      </p:cBhvr>
                                      <p:to>
                                        <p:strVal val="visible"/>
                                      </p:to>
                                    </p:set>
                                    <p:animEffect transition="in" filter="wipe(left)">
                                      <p:cBhvr>
                                        <p:cTn id="16" dur="500"/>
                                        <p:tgtEl>
                                          <p:spTgt spid="836631"/>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childTnLst>
                                </p:cTn>
                              </p:par>
                              <p:par>
                                <p:cTn id="21" presetID="0" presetClass="path" presetSubtype="0" accel="50000" decel="50000" fill="hold" nodeType="withEffect">
                                  <p:stCondLst>
                                    <p:cond delay="0"/>
                                  </p:stCondLst>
                                  <p:childTnLst>
                                    <p:animMotion origin="layout" path="M -3.33333E-6 -2.96296E-6 L 0.15625 -2.96296E-6 " pathEditMode="relative" rAng="0" ptsTypes="AA">
                                      <p:cBhvr>
                                        <p:cTn id="22" dur="2000" fill="hold"/>
                                        <p:tgtEl>
                                          <p:spTgt spid="2"/>
                                        </p:tgtEl>
                                        <p:attrNameLst>
                                          <p:attrName>ppt_x</p:attrName>
                                          <p:attrName>ppt_y</p:attrName>
                                        </p:attrNameLst>
                                      </p:cBhvr>
                                      <p:rCtr x="7813" y="0"/>
                                    </p:animMotion>
                                  </p:childTnLst>
                                </p:cTn>
                              </p:par>
                            </p:childTnLst>
                          </p:cTn>
                        </p:par>
                        <p:par>
                          <p:cTn id="23" fill="hold" nodeType="afterGroup">
                            <p:stCondLst>
                              <p:cond delay="2000"/>
                            </p:stCondLst>
                            <p:childTnLst>
                              <p:par>
                                <p:cTn id="24" presetID="22" presetClass="entr" presetSubtype="1" fill="hold" grpId="0" nodeType="afterEffect">
                                  <p:stCondLst>
                                    <p:cond delay="0"/>
                                  </p:stCondLst>
                                  <p:childTnLst>
                                    <p:set>
                                      <p:cBhvr>
                                        <p:cTn id="25" dur="1" fill="hold">
                                          <p:stCondLst>
                                            <p:cond delay="0"/>
                                          </p:stCondLst>
                                        </p:cTn>
                                        <p:tgtEl>
                                          <p:spTgt spid="836632"/>
                                        </p:tgtEl>
                                        <p:attrNameLst>
                                          <p:attrName>style.visibility</p:attrName>
                                        </p:attrNameLst>
                                      </p:cBhvr>
                                      <p:to>
                                        <p:strVal val="visible"/>
                                      </p:to>
                                    </p:set>
                                    <p:animEffect transition="in" filter="wipe(up)">
                                      <p:cBhvr>
                                        <p:cTn id="26" dur="500"/>
                                        <p:tgtEl>
                                          <p:spTgt spid="836632"/>
                                        </p:tgtEl>
                                      </p:cBhvr>
                                    </p:animEffect>
                                  </p:childTnLst>
                                </p:cTn>
                              </p:par>
                            </p:childTnLst>
                          </p:cTn>
                        </p:par>
                        <p:par>
                          <p:cTn id="27" fill="hold" nodeType="afterGroup">
                            <p:stCondLst>
                              <p:cond delay="2500"/>
                            </p:stCondLst>
                            <p:childTnLst>
                              <p:par>
                                <p:cTn id="28" presetID="1" presetClass="entr" presetSubtype="0" fill="hold" grpId="0" nodeType="afterEffect">
                                  <p:stCondLst>
                                    <p:cond delay="0"/>
                                  </p:stCondLst>
                                  <p:childTnLst>
                                    <p:set>
                                      <p:cBhvr>
                                        <p:cTn id="29" dur="1" fill="hold">
                                          <p:stCondLst>
                                            <p:cond delay="0"/>
                                          </p:stCondLst>
                                        </p:cTn>
                                        <p:tgtEl>
                                          <p:spTgt spid="8366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6629" grpId="0"/>
      <p:bldP spid="836630" grpId="0" animBg="1"/>
      <p:bldP spid="836631" grpId="0" animBg="1"/>
      <p:bldP spid="836632" grpId="0" animBg="1"/>
      <p:bldP spid="83663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Line 9"/>
          <p:cNvSpPr>
            <a:spLocks noChangeAspect="1" noChangeShapeType="1"/>
          </p:cNvSpPr>
          <p:nvPr/>
        </p:nvSpPr>
        <p:spPr bwMode="auto">
          <a:xfrm flipV="1">
            <a:off x="2825750" y="3317875"/>
            <a:ext cx="3378200" cy="23383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47107" name="Rectangle 10"/>
          <p:cNvSpPr>
            <a:spLocks noChangeArrowheads="1"/>
          </p:cNvSpPr>
          <p:nvPr/>
        </p:nvSpPr>
        <p:spPr bwMode="auto">
          <a:xfrm>
            <a:off x="6203950" y="3098800"/>
            <a:ext cx="6096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a:t>S</a:t>
            </a:r>
          </a:p>
          <a:p>
            <a:pPr eaLnBrk="1" hangingPunct="1">
              <a:lnSpc>
                <a:spcPct val="90000"/>
              </a:lnSpc>
              <a:spcBef>
                <a:spcPct val="20000"/>
              </a:spcBef>
              <a:buClr>
                <a:srgbClr val="00468F"/>
              </a:buClr>
              <a:buSzPct val="120000"/>
              <a:buFont typeface="Webdings" panose="05030102010509060703" pitchFamily="18" charset="2"/>
              <a:buNone/>
            </a:pPr>
            <a:endParaRPr lang="en-US" sz="1800"/>
          </a:p>
        </p:txBody>
      </p:sp>
      <p:sp>
        <p:nvSpPr>
          <p:cNvPr id="47108" name="Line 15"/>
          <p:cNvSpPr>
            <a:spLocks noChangeShapeType="1"/>
          </p:cNvSpPr>
          <p:nvPr/>
        </p:nvSpPr>
        <p:spPr bwMode="auto">
          <a:xfrm>
            <a:off x="2133600" y="4648200"/>
            <a:ext cx="2133600" cy="0"/>
          </a:xfrm>
          <a:prstGeom prst="line">
            <a:avLst/>
          </a:prstGeom>
          <a:noFill/>
          <a:ln w="9525">
            <a:solidFill>
              <a:schemeClr val="tx1"/>
            </a:solidFill>
            <a:prstDash val="dash"/>
            <a:miter lim="800000"/>
            <a:headEnd/>
            <a:tailEnd type="oval" w="lg" len="lg"/>
          </a:ln>
          <a:extLst>
            <a:ext uri="{909E8E84-426E-40DD-AFC4-6F175D3DCCD1}">
              <a14:hiddenFill xmlns:a14="http://schemas.microsoft.com/office/drawing/2010/main">
                <a:noFill/>
              </a14:hiddenFill>
            </a:ext>
          </a:extLst>
        </p:spPr>
        <p:txBody>
          <a:bodyPr wrap="none"/>
          <a:lstStyle/>
          <a:p>
            <a:endParaRPr lang="en-US"/>
          </a:p>
        </p:txBody>
      </p:sp>
      <p:grpSp>
        <p:nvGrpSpPr>
          <p:cNvPr id="2" name="Group 26"/>
          <p:cNvGrpSpPr>
            <a:grpSpLocks/>
          </p:cNvGrpSpPr>
          <p:nvPr/>
        </p:nvGrpSpPr>
        <p:grpSpPr bwMode="auto">
          <a:xfrm>
            <a:off x="2794000" y="3113088"/>
            <a:ext cx="3987800" cy="2557462"/>
            <a:chOff x="1760" y="1961"/>
            <a:chExt cx="2512" cy="1611"/>
          </a:xfrm>
        </p:grpSpPr>
        <p:sp>
          <p:nvSpPr>
            <p:cNvPr id="47125" name="Line 3"/>
            <p:cNvSpPr>
              <a:spLocks noChangeAspect="1" noChangeShapeType="1"/>
            </p:cNvSpPr>
            <p:nvPr/>
          </p:nvSpPr>
          <p:spPr bwMode="auto">
            <a:xfrm flipV="1">
              <a:off x="1760" y="2099"/>
              <a:ext cx="2128" cy="1473"/>
            </a:xfrm>
            <a:prstGeom prst="line">
              <a:avLst/>
            </a:prstGeom>
            <a:noFill/>
            <a:ln w="38100">
              <a:solidFill>
                <a:srgbClr val="E50030"/>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47126" name="Rectangle 4"/>
            <p:cNvSpPr>
              <a:spLocks noChangeArrowheads="1"/>
            </p:cNvSpPr>
            <p:nvPr/>
          </p:nvSpPr>
          <p:spPr bwMode="auto">
            <a:xfrm>
              <a:off x="3888" y="1961"/>
              <a:ext cx="384" cy="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a:t>S’</a:t>
              </a:r>
            </a:p>
            <a:p>
              <a:pPr eaLnBrk="1" hangingPunct="1">
                <a:lnSpc>
                  <a:spcPct val="90000"/>
                </a:lnSpc>
                <a:spcBef>
                  <a:spcPct val="20000"/>
                </a:spcBef>
                <a:buClr>
                  <a:srgbClr val="00468F"/>
                </a:buClr>
                <a:buSzPct val="120000"/>
                <a:buFont typeface="Webdings" panose="05030102010509060703" pitchFamily="18" charset="2"/>
                <a:buNone/>
              </a:pPr>
              <a:endParaRPr lang="en-US" sz="1800"/>
            </a:p>
          </p:txBody>
        </p:sp>
      </p:grpSp>
      <p:sp>
        <p:nvSpPr>
          <p:cNvPr id="47112" name="Line 13"/>
          <p:cNvSpPr>
            <a:spLocks noChangeShapeType="1"/>
          </p:cNvSpPr>
          <p:nvPr/>
        </p:nvSpPr>
        <p:spPr bwMode="auto">
          <a:xfrm>
            <a:off x="2133600" y="2776538"/>
            <a:ext cx="0" cy="32766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47113" name="Line 14"/>
          <p:cNvSpPr>
            <a:spLocks noChangeShapeType="1"/>
          </p:cNvSpPr>
          <p:nvPr/>
        </p:nvSpPr>
        <p:spPr bwMode="auto">
          <a:xfrm>
            <a:off x="2133600" y="6065838"/>
            <a:ext cx="457200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47114" name="Line 16"/>
          <p:cNvSpPr>
            <a:spLocks noChangeShapeType="1"/>
          </p:cNvSpPr>
          <p:nvPr/>
        </p:nvSpPr>
        <p:spPr bwMode="auto">
          <a:xfrm>
            <a:off x="4267200" y="4729163"/>
            <a:ext cx="0" cy="1336675"/>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47116" name="Rectangle 18"/>
          <p:cNvSpPr>
            <a:spLocks noChangeArrowheads="1"/>
          </p:cNvSpPr>
          <p:nvPr/>
        </p:nvSpPr>
        <p:spPr bwMode="auto">
          <a:xfrm>
            <a:off x="3352800" y="6096000"/>
            <a:ext cx="1981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20000"/>
              </a:spcBef>
              <a:buClr>
                <a:srgbClr val="00468F"/>
              </a:buClr>
              <a:buSzPct val="120000"/>
              <a:buFont typeface="Webdings" panose="05030102010509060703" pitchFamily="18" charset="2"/>
              <a:buNone/>
            </a:pPr>
            <a:r>
              <a:rPr lang="en-US" sz="1600"/>
              <a:t>115,000</a:t>
            </a:r>
          </a:p>
        </p:txBody>
      </p:sp>
      <p:sp>
        <p:nvSpPr>
          <p:cNvPr id="47117" name="Rectangle 19"/>
          <p:cNvSpPr>
            <a:spLocks noChangeArrowheads="1"/>
          </p:cNvSpPr>
          <p:nvPr/>
        </p:nvSpPr>
        <p:spPr bwMode="auto">
          <a:xfrm>
            <a:off x="3663950" y="6338888"/>
            <a:ext cx="9842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Quantity</a:t>
            </a:r>
          </a:p>
        </p:txBody>
      </p:sp>
      <p:sp>
        <p:nvSpPr>
          <p:cNvPr id="837653" name="Rectangle 21"/>
          <p:cNvSpPr>
            <a:spLocks noChangeArrowheads="1"/>
          </p:cNvSpPr>
          <p:nvPr/>
        </p:nvSpPr>
        <p:spPr bwMode="auto">
          <a:xfrm>
            <a:off x="1174750" y="1828800"/>
            <a:ext cx="758825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dirty="0"/>
              <a:t>If </a:t>
            </a:r>
            <a:r>
              <a:rPr lang="en-US" sz="1800" dirty="0" smtClean="0"/>
              <a:t>government </a:t>
            </a:r>
            <a:r>
              <a:rPr lang="en-US" sz="1800" b="1" dirty="0" smtClean="0"/>
              <a:t>taxes </a:t>
            </a:r>
            <a:r>
              <a:rPr lang="en-US" sz="1800" dirty="0" smtClean="0"/>
              <a:t>prepared foods</a:t>
            </a:r>
            <a:r>
              <a:rPr lang="en-US" sz="1800" dirty="0" smtClean="0"/>
              <a:t>, </a:t>
            </a:r>
            <a:r>
              <a:rPr lang="en-US" sz="1800" dirty="0"/>
              <a:t>the supply of </a:t>
            </a:r>
            <a:r>
              <a:rPr lang="en-US" sz="1800" dirty="0" smtClean="0"/>
              <a:t>paninis </a:t>
            </a:r>
            <a:r>
              <a:rPr lang="en-US" sz="1800" dirty="0"/>
              <a:t>w</a:t>
            </a:r>
            <a:r>
              <a:rPr lang="en-US" sz="1800" dirty="0" smtClean="0"/>
              <a:t>ill </a:t>
            </a:r>
            <a:r>
              <a:rPr lang="en-US" sz="1800" b="1" dirty="0"/>
              <a:t>decrease</a:t>
            </a:r>
            <a:r>
              <a:rPr lang="en-US" sz="1800" dirty="0"/>
              <a:t>.</a:t>
            </a:r>
          </a:p>
        </p:txBody>
      </p:sp>
      <p:sp>
        <p:nvSpPr>
          <p:cNvPr id="837654" name="Line 22"/>
          <p:cNvSpPr>
            <a:spLocks noChangeShapeType="1"/>
          </p:cNvSpPr>
          <p:nvPr/>
        </p:nvSpPr>
        <p:spPr bwMode="auto">
          <a:xfrm>
            <a:off x="2631440" y="2100263"/>
            <a:ext cx="502920" cy="0"/>
          </a:xfrm>
          <a:prstGeom prst="line">
            <a:avLst/>
          </a:prstGeom>
          <a:noFill/>
          <a:ln w="28575">
            <a:solidFill>
              <a:srgbClr val="E50030"/>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37655" name="Line 23"/>
          <p:cNvSpPr>
            <a:spLocks noChangeShapeType="1"/>
          </p:cNvSpPr>
          <p:nvPr/>
        </p:nvSpPr>
        <p:spPr bwMode="auto">
          <a:xfrm>
            <a:off x="7063798" y="2095500"/>
            <a:ext cx="813955" cy="0"/>
          </a:xfrm>
          <a:prstGeom prst="line">
            <a:avLst/>
          </a:prstGeom>
          <a:noFill/>
          <a:ln w="28575">
            <a:solidFill>
              <a:srgbClr val="E50030"/>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37656" name="Line 24"/>
          <p:cNvSpPr>
            <a:spLocks noChangeShapeType="1"/>
          </p:cNvSpPr>
          <p:nvPr/>
        </p:nvSpPr>
        <p:spPr bwMode="auto">
          <a:xfrm>
            <a:off x="3657600" y="4648200"/>
            <a:ext cx="0" cy="1404938"/>
          </a:xfrm>
          <a:prstGeom prst="line">
            <a:avLst/>
          </a:prstGeom>
          <a:noFill/>
          <a:ln w="9525">
            <a:solidFill>
              <a:schemeClr val="tx1"/>
            </a:solidFill>
            <a:prstDash val="dash"/>
            <a:miter lim="800000"/>
            <a:headEnd type="oval" w="lg" len="lg"/>
            <a:tailEnd/>
          </a:ln>
          <a:extLst>
            <a:ext uri="{909E8E84-426E-40DD-AFC4-6F175D3DCCD1}">
              <a14:hiddenFill xmlns:a14="http://schemas.microsoft.com/office/drawing/2010/main">
                <a:noFill/>
              </a14:hiddenFill>
            </a:ext>
          </a:extLst>
        </p:spPr>
        <p:txBody>
          <a:bodyPr wrap="none"/>
          <a:lstStyle/>
          <a:p>
            <a:endParaRPr lang="en-US"/>
          </a:p>
        </p:txBody>
      </p:sp>
      <p:sp>
        <p:nvSpPr>
          <p:cNvPr id="837657" name="Rectangle 25"/>
          <p:cNvSpPr>
            <a:spLocks noChangeArrowheads="1"/>
          </p:cNvSpPr>
          <p:nvPr/>
        </p:nvSpPr>
        <p:spPr bwMode="auto">
          <a:xfrm>
            <a:off x="3063875" y="6096000"/>
            <a:ext cx="1127125"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20000"/>
              </a:spcBef>
              <a:buClr>
                <a:srgbClr val="00468F"/>
              </a:buClr>
              <a:buSzPct val="120000"/>
              <a:buFont typeface="Webdings" panose="05030102010509060703" pitchFamily="18" charset="2"/>
              <a:buNone/>
            </a:pPr>
            <a:r>
              <a:rPr lang="en-US" sz="1600"/>
              <a:t>84,000</a:t>
            </a:r>
          </a:p>
        </p:txBody>
      </p:sp>
      <p:sp>
        <p:nvSpPr>
          <p:cNvPr id="23" name="Rectangle 23"/>
          <p:cNvSpPr>
            <a:spLocks noChangeArrowheads="1"/>
          </p:cNvSpPr>
          <p:nvPr/>
        </p:nvSpPr>
        <p:spPr bwMode="auto">
          <a:xfrm>
            <a:off x="3200400" y="2667000"/>
            <a:ext cx="349885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u="sng" dirty="0" smtClean="0"/>
              <a:t>Panini </a:t>
            </a:r>
            <a:r>
              <a:rPr lang="en-US" sz="1800" i="1" u="sng" dirty="0" smtClean="0"/>
              <a:t>Supply</a:t>
            </a:r>
            <a:endParaRPr lang="en-US" sz="1800" dirty="0"/>
          </a:p>
        </p:txBody>
      </p:sp>
      <p:sp>
        <p:nvSpPr>
          <p:cNvPr id="24" name="Rectangle 3"/>
          <p:cNvSpPr>
            <a:spLocks noChangeArrowheads="1"/>
          </p:cNvSpPr>
          <p:nvPr/>
        </p:nvSpPr>
        <p:spPr bwMode="auto">
          <a:xfrm>
            <a:off x="685800" y="1157288"/>
            <a:ext cx="762907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indent="0" eaLnBrk="1" hangingPunct="1">
              <a:lnSpc>
                <a:spcPct val="90000"/>
              </a:lnSpc>
              <a:spcBef>
                <a:spcPct val="20000"/>
              </a:spcBef>
              <a:buClr>
                <a:srgbClr val="00468F"/>
              </a:buClr>
              <a:buSzPct val="120000"/>
              <a:buFont typeface="Webdings" panose="05030102010509060703" pitchFamily="18" charset="2"/>
              <a:buNone/>
            </a:pPr>
            <a:r>
              <a:rPr lang="en-US" sz="1800" dirty="0"/>
              <a:t>A </a:t>
            </a:r>
            <a:r>
              <a:rPr lang="en-US" sz="1800" b="1" dirty="0"/>
              <a:t>shift</a:t>
            </a:r>
            <a:r>
              <a:rPr lang="en-US" sz="1800" dirty="0"/>
              <a:t> </a:t>
            </a:r>
            <a:r>
              <a:rPr lang="en-US" sz="1800" dirty="0" smtClean="0"/>
              <a:t>in supply is </a:t>
            </a:r>
            <a:r>
              <a:rPr lang="en-US" sz="1800" dirty="0"/>
              <a:t>a change in the location of the </a:t>
            </a:r>
            <a:r>
              <a:rPr lang="en-US" sz="1800" dirty="0" smtClean="0"/>
              <a:t>supply curve that </a:t>
            </a:r>
            <a:r>
              <a:rPr lang="en-US" sz="1800" dirty="0"/>
              <a:t>is caused </a:t>
            </a:r>
            <a:r>
              <a:rPr lang="en-US" sz="1800" dirty="0" smtClean="0"/>
              <a:t>by</a:t>
            </a:r>
          </a:p>
          <a:p>
            <a:pPr marL="0" indent="0" eaLnBrk="1" hangingPunct="1">
              <a:lnSpc>
                <a:spcPct val="90000"/>
              </a:lnSpc>
              <a:spcBef>
                <a:spcPct val="20000"/>
              </a:spcBef>
              <a:buClr>
                <a:srgbClr val="00468F"/>
              </a:buClr>
              <a:buSzPct val="120000"/>
              <a:buFont typeface="Webdings" panose="05030102010509060703" pitchFamily="18" charset="2"/>
              <a:buNone/>
            </a:pPr>
            <a:r>
              <a:rPr lang="en-US" sz="1800" dirty="0" smtClean="0"/>
              <a:t>a </a:t>
            </a:r>
            <a:r>
              <a:rPr lang="en-US" sz="1800" dirty="0"/>
              <a:t>change in a factor, </a:t>
            </a:r>
            <a:r>
              <a:rPr lang="en-US" sz="1800" i="1" dirty="0">
                <a:solidFill>
                  <a:srgbClr val="0066FF"/>
                </a:solidFill>
              </a:rPr>
              <a:t>ceteris paribus</a:t>
            </a:r>
            <a:r>
              <a:rPr lang="en-US" sz="1800" dirty="0"/>
              <a:t>.</a:t>
            </a:r>
            <a:endParaRPr lang="en-US" sz="2800" b="1" dirty="0"/>
          </a:p>
        </p:txBody>
      </p:sp>
      <p:sp>
        <p:nvSpPr>
          <p:cNvPr id="25" name="Rectangle 24"/>
          <p:cNvSpPr>
            <a:spLocks noChangeArrowheads="1"/>
          </p:cNvSpPr>
          <p:nvPr/>
        </p:nvSpPr>
        <p:spPr bwMode="auto">
          <a:xfrm>
            <a:off x="2679700" y="1511300"/>
            <a:ext cx="3498850" cy="274320"/>
          </a:xfrm>
          <a:prstGeom prst="rect">
            <a:avLst/>
          </a:prstGeom>
          <a:solidFill>
            <a:schemeClr val="bg1"/>
          </a:solidFill>
          <a:ln>
            <a:noFill/>
          </a:ln>
          <a:extLst/>
        </p:spPr>
        <p:txBody>
          <a:bodyPr lIns="0" tIns="0" rIns="0" bIns="0"/>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b="1" i="1" dirty="0" smtClean="0">
                <a:solidFill>
                  <a:srgbClr val="FF0000"/>
                </a:solidFill>
              </a:rPr>
              <a:t>is ceteris paribus?</a:t>
            </a:r>
            <a:endParaRPr lang="en-US" sz="1800" b="1" i="1" dirty="0">
              <a:solidFill>
                <a:srgbClr val="FF0000"/>
              </a:solidFill>
            </a:endParaRPr>
          </a:p>
        </p:txBody>
      </p:sp>
      <p:sp>
        <p:nvSpPr>
          <p:cNvPr id="26" name="Rectangle 17"/>
          <p:cNvSpPr>
            <a:spLocks noChangeArrowheads="1"/>
          </p:cNvSpPr>
          <p:nvPr/>
        </p:nvSpPr>
        <p:spPr bwMode="auto">
          <a:xfrm>
            <a:off x="1631950" y="4464050"/>
            <a:ext cx="9906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buClr>
                <a:srgbClr val="00468F"/>
              </a:buClr>
              <a:buSzPct val="120000"/>
              <a:buFont typeface="Webdings" panose="05030102010509060703" pitchFamily="18" charset="2"/>
              <a:buNone/>
            </a:pPr>
            <a:r>
              <a:rPr lang="en-US" sz="1800" dirty="0" smtClean="0"/>
              <a:t>5</a:t>
            </a:r>
            <a:endParaRPr lang="en-US" sz="1800" dirty="0"/>
          </a:p>
        </p:txBody>
      </p:sp>
      <p:sp>
        <p:nvSpPr>
          <p:cNvPr id="27" name="Rectangle 20"/>
          <p:cNvSpPr>
            <a:spLocks noChangeArrowheads="1"/>
          </p:cNvSpPr>
          <p:nvPr/>
        </p:nvSpPr>
        <p:spPr bwMode="auto">
          <a:xfrm>
            <a:off x="1174750" y="3810000"/>
            <a:ext cx="6540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Price</a:t>
            </a:r>
          </a:p>
        </p:txBody>
      </p:sp>
      <p:sp>
        <p:nvSpPr>
          <p:cNvPr id="29" name="Rectangle 124"/>
          <p:cNvSpPr txBox="1">
            <a:spLocks noChangeArrowheads="1"/>
          </p:cNvSpPr>
          <p:nvPr/>
        </p:nvSpPr>
        <p:spPr bwMode="auto">
          <a:xfrm>
            <a:off x="381000" y="228600"/>
            <a:ext cx="8458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600" b="1">
                <a:solidFill>
                  <a:schemeClr val="tx1"/>
                </a:solidFill>
                <a:latin typeface="+mj-lt"/>
                <a:ea typeface="+mj-ea"/>
                <a:cs typeface="+mj-cs"/>
              </a:defRPr>
            </a:lvl1pPr>
            <a:lvl2pPr algn="ctr" rtl="0" eaLnBrk="0" fontAlgn="base" hangingPunct="0">
              <a:spcBef>
                <a:spcPct val="0"/>
              </a:spcBef>
              <a:spcAft>
                <a:spcPct val="0"/>
              </a:spcAft>
              <a:defRPr sz="2600" b="1">
                <a:solidFill>
                  <a:schemeClr val="tx1"/>
                </a:solidFill>
                <a:latin typeface="Times New Roman" pitchFamily="18" charset="0"/>
              </a:defRPr>
            </a:lvl2pPr>
            <a:lvl3pPr algn="ctr" rtl="0" eaLnBrk="0" fontAlgn="base" hangingPunct="0">
              <a:spcBef>
                <a:spcPct val="0"/>
              </a:spcBef>
              <a:spcAft>
                <a:spcPct val="0"/>
              </a:spcAft>
              <a:defRPr sz="2600" b="1">
                <a:solidFill>
                  <a:schemeClr val="tx1"/>
                </a:solidFill>
                <a:latin typeface="Times New Roman" pitchFamily="18" charset="0"/>
              </a:defRPr>
            </a:lvl3pPr>
            <a:lvl4pPr algn="ctr" rtl="0" eaLnBrk="0" fontAlgn="base" hangingPunct="0">
              <a:spcBef>
                <a:spcPct val="0"/>
              </a:spcBef>
              <a:spcAft>
                <a:spcPct val="0"/>
              </a:spcAft>
              <a:defRPr sz="2600" b="1">
                <a:solidFill>
                  <a:schemeClr val="tx1"/>
                </a:solidFill>
                <a:latin typeface="Times New Roman" pitchFamily="18" charset="0"/>
              </a:defRPr>
            </a:lvl4pPr>
            <a:lvl5pPr algn="ctr" rtl="0" eaLnBrk="0" fontAlgn="base" hangingPunct="0">
              <a:spcBef>
                <a:spcPct val="0"/>
              </a:spcBef>
              <a:spcAft>
                <a:spcPct val="0"/>
              </a:spcAft>
              <a:defRPr sz="2600" b="1">
                <a:solidFill>
                  <a:schemeClr val="tx1"/>
                </a:solidFill>
                <a:latin typeface="Times New Roman" pitchFamily="18" charset="0"/>
              </a:defRPr>
            </a:lvl5pPr>
            <a:lvl6pPr marL="457200" algn="ctr" rtl="0" fontAlgn="base">
              <a:spcBef>
                <a:spcPct val="0"/>
              </a:spcBef>
              <a:spcAft>
                <a:spcPct val="0"/>
              </a:spcAft>
              <a:defRPr sz="2600" b="1">
                <a:solidFill>
                  <a:schemeClr val="tx1"/>
                </a:solidFill>
                <a:latin typeface="Times New Roman" pitchFamily="18" charset="0"/>
              </a:defRPr>
            </a:lvl6pPr>
            <a:lvl7pPr marL="914400" algn="ctr" rtl="0" fontAlgn="base">
              <a:spcBef>
                <a:spcPct val="0"/>
              </a:spcBef>
              <a:spcAft>
                <a:spcPct val="0"/>
              </a:spcAft>
              <a:defRPr sz="2600" b="1">
                <a:solidFill>
                  <a:schemeClr val="tx1"/>
                </a:solidFill>
                <a:latin typeface="Times New Roman" pitchFamily="18" charset="0"/>
              </a:defRPr>
            </a:lvl7pPr>
            <a:lvl8pPr marL="1371600" algn="ctr" rtl="0" fontAlgn="base">
              <a:spcBef>
                <a:spcPct val="0"/>
              </a:spcBef>
              <a:spcAft>
                <a:spcPct val="0"/>
              </a:spcAft>
              <a:defRPr sz="2600" b="1">
                <a:solidFill>
                  <a:schemeClr val="tx1"/>
                </a:solidFill>
                <a:latin typeface="Times New Roman" pitchFamily="18" charset="0"/>
              </a:defRPr>
            </a:lvl8pPr>
            <a:lvl9pPr marL="1828800" algn="ctr" rtl="0" fontAlgn="base">
              <a:spcBef>
                <a:spcPct val="0"/>
              </a:spcBef>
              <a:spcAft>
                <a:spcPct val="0"/>
              </a:spcAft>
              <a:defRPr sz="2600" b="1">
                <a:solidFill>
                  <a:schemeClr val="tx1"/>
                </a:solidFill>
                <a:latin typeface="Times New Roman" pitchFamily="18" charset="0"/>
              </a:defRPr>
            </a:lvl9pPr>
          </a:lstStyle>
          <a:p>
            <a:pPr eaLnBrk="1" hangingPunct="1"/>
            <a:r>
              <a:rPr lang="en-US" kern="0" dirty="0" smtClean="0"/>
              <a:t>Law of Supply</a:t>
            </a:r>
            <a:endParaRPr lang="en-US" kern="0" dirty="0" smtClean="0"/>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3765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837654"/>
                                        </p:tgtEl>
                                        <p:attrNameLst>
                                          <p:attrName>style.visibility</p:attrName>
                                        </p:attrNameLst>
                                      </p:cBhvr>
                                      <p:to>
                                        <p:strVal val="visible"/>
                                      </p:to>
                                    </p:set>
                                    <p:animEffect transition="in" filter="wipe(left)">
                                      <p:cBhvr>
                                        <p:cTn id="11" dur="500"/>
                                        <p:tgtEl>
                                          <p:spTgt spid="837654"/>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837655"/>
                                        </p:tgtEl>
                                        <p:attrNameLst>
                                          <p:attrName>style.visibility</p:attrName>
                                        </p:attrNameLst>
                                      </p:cBhvr>
                                      <p:to>
                                        <p:strVal val="visible"/>
                                      </p:to>
                                    </p:set>
                                    <p:animEffect transition="in" filter="wipe(left)">
                                      <p:cBhvr>
                                        <p:cTn id="16" dur="500"/>
                                        <p:tgtEl>
                                          <p:spTgt spid="837655"/>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childTnLst>
                                </p:cTn>
                              </p:par>
                              <p:par>
                                <p:cTn id="21" presetID="0" presetClass="path" presetSubtype="0" accel="50000" decel="50000" fill="hold" nodeType="withEffect">
                                  <p:stCondLst>
                                    <p:cond delay="0"/>
                                  </p:stCondLst>
                                  <p:childTnLst>
                                    <p:animMotion origin="layout" path="M 4.44444E-6 6.93889E-18 L -0.06667 6.93889E-18 " pathEditMode="relative" ptsTypes="AA">
                                      <p:cBhvr>
                                        <p:cTn id="22" dur="2000" fill="hold"/>
                                        <p:tgtEl>
                                          <p:spTgt spid="2"/>
                                        </p:tgtEl>
                                        <p:attrNameLst>
                                          <p:attrName>ppt_x</p:attrName>
                                          <p:attrName>ppt_y</p:attrName>
                                        </p:attrNameLst>
                                      </p:cBhvr>
                                    </p:animMotion>
                                  </p:childTnLst>
                                </p:cTn>
                              </p:par>
                            </p:childTnLst>
                          </p:cTn>
                        </p:par>
                        <p:par>
                          <p:cTn id="23" fill="hold" nodeType="afterGroup">
                            <p:stCondLst>
                              <p:cond delay="2000"/>
                            </p:stCondLst>
                            <p:childTnLst>
                              <p:par>
                                <p:cTn id="24" presetID="22" presetClass="entr" presetSubtype="1" fill="hold" grpId="0" nodeType="afterEffect">
                                  <p:stCondLst>
                                    <p:cond delay="0"/>
                                  </p:stCondLst>
                                  <p:childTnLst>
                                    <p:set>
                                      <p:cBhvr>
                                        <p:cTn id="25" dur="1" fill="hold">
                                          <p:stCondLst>
                                            <p:cond delay="0"/>
                                          </p:stCondLst>
                                        </p:cTn>
                                        <p:tgtEl>
                                          <p:spTgt spid="837656"/>
                                        </p:tgtEl>
                                        <p:attrNameLst>
                                          <p:attrName>style.visibility</p:attrName>
                                        </p:attrNameLst>
                                      </p:cBhvr>
                                      <p:to>
                                        <p:strVal val="visible"/>
                                      </p:to>
                                    </p:set>
                                    <p:animEffect transition="in" filter="wipe(up)">
                                      <p:cBhvr>
                                        <p:cTn id="26" dur="500"/>
                                        <p:tgtEl>
                                          <p:spTgt spid="837656"/>
                                        </p:tgtEl>
                                      </p:cBhvr>
                                    </p:animEffect>
                                  </p:childTnLst>
                                </p:cTn>
                              </p:par>
                            </p:childTnLst>
                          </p:cTn>
                        </p:par>
                        <p:par>
                          <p:cTn id="27" fill="hold" nodeType="afterGroup">
                            <p:stCondLst>
                              <p:cond delay="2500"/>
                            </p:stCondLst>
                            <p:childTnLst>
                              <p:par>
                                <p:cTn id="28" presetID="1" presetClass="entr" presetSubtype="0" fill="hold" grpId="0" nodeType="afterEffect">
                                  <p:stCondLst>
                                    <p:cond delay="0"/>
                                  </p:stCondLst>
                                  <p:childTnLst>
                                    <p:set>
                                      <p:cBhvr>
                                        <p:cTn id="29" dur="1" fill="hold">
                                          <p:stCondLst>
                                            <p:cond delay="0"/>
                                          </p:stCondLst>
                                        </p:cTn>
                                        <p:tgtEl>
                                          <p:spTgt spid="837657"/>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7653" grpId="0"/>
      <p:bldP spid="837654" grpId="0" animBg="1"/>
      <p:bldP spid="837655" grpId="0" animBg="1"/>
      <p:bldP spid="837656" grpId="0" animBg="1"/>
      <p:bldP spid="837657" grpId="0"/>
      <p:bldP spid="2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3"/>
          <p:cNvSpPr>
            <a:spLocks noGrp="1" noChangeArrowheads="1"/>
          </p:cNvSpPr>
          <p:nvPr>
            <p:ph type="body" idx="1"/>
          </p:nvPr>
        </p:nvSpPr>
        <p:spPr>
          <a:xfrm>
            <a:off x="381000" y="1905000"/>
            <a:ext cx="8229600" cy="2514600"/>
          </a:xfrm>
        </p:spPr>
        <p:txBody>
          <a:bodyPr/>
          <a:lstStyle/>
          <a:p>
            <a:pPr eaLnBrk="1" hangingPunct="1">
              <a:buFont typeface="Webdings" panose="05030102010509060703" pitchFamily="18" charset="2"/>
              <a:buNone/>
            </a:pPr>
            <a:r>
              <a:rPr lang="en-US" sz="1800" b="0" smtClean="0"/>
              <a:t>The </a:t>
            </a:r>
            <a:r>
              <a:rPr lang="en-US" sz="1800" smtClean="0"/>
              <a:t>Law of Supply and Demand</a:t>
            </a:r>
            <a:r>
              <a:rPr lang="en-US" sz="1800" b="0" smtClean="0"/>
              <a:t> states that in a free market the forces of supply and demand generally push the price toward the level at which quantity supplied (</a:t>
            </a:r>
            <a:r>
              <a:rPr lang="en-US" sz="1800" b="0" i="1" smtClean="0"/>
              <a:t>Q</a:t>
            </a:r>
            <a:r>
              <a:rPr lang="en-US" sz="1800" b="0" i="1" baseline="-25000" smtClean="0"/>
              <a:t>S</a:t>
            </a:r>
            <a:r>
              <a:rPr lang="en-US" sz="1800" b="0" smtClean="0"/>
              <a:t>) equals quantity demanded (</a:t>
            </a:r>
            <a:r>
              <a:rPr lang="en-US" sz="1800" b="0" i="1" smtClean="0"/>
              <a:t>Q</a:t>
            </a:r>
            <a:r>
              <a:rPr lang="en-US" sz="1800" b="0" i="1" baseline="-25000" smtClean="0"/>
              <a:t>D</a:t>
            </a:r>
            <a:r>
              <a:rPr lang="en-US" sz="1800" b="0" smtClean="0"/>
              <a:t>).  </a:t>
            </a:r>
          </a:p>
          <a:p>
            <a:pPr eaLnBrk="1" hangingPunct="1">
              <a:buFont typeface="Webdings" panose="05030102010509060703" pitchFamily="18" charset="2"/>
              <a:buNone/>
            </a:pPr>
            <a:endParaRPr lang="en-US" sz="1800" b="0" smtClean="0"/>
          </a:p>
          <a:p>
            <a:pPr eaLnBrk="1" hangingPunct="1">
              <a:buFont typeface="Webdings" panose="05030102010509060703" pitchFamily="18" charset="2"/>
              <a:buNone/>
            </a:pPr>
            <a:r>
              <a:rPr lang="en-US" sz="1800" b="0" smtClean="0"/>
              <a:t>Use the following model to explain why the price of gasoline is so high.  </a:t>
            </a:r>
          </a:p>
          <a:p>
            <a:pPr eaLnBrk="1" hangingPunct="1">
              <a:buFont typeface="Webdings" panose="05030102010509060703" pitchFamily="18" charset="2"/>
              <a:buNone/>
            </a:pPr>
            <a:endParaRPr lang="en-US" sz="1800" b="0" smtClean="0"/>
          </a:p>
          <a:p>
            <a:pPr eaLnBrk="1" hangingPunct="1">
              <a:buFont typeface="Webdings" panose="05030102010509060703" pitchFamily="18" charset="2"/>
              <a:buNone/>
            </a:pPr>
            <a:r>
              <a:rPr lang="en-US" sz="1800" b="0" smtClean="0"/>
              <a:t>Assume the daily demand and supply for gasoline is given by</a:t>
            </a:r>
          </a:p>
        </p:txBody>
      </p:sp>
      <p:graphicFrame>
        <p:nvGraphicFramePr>
          <p:cNvPr id="1026" name="Object 5"/>
          <p:cNvGraphicFramePr>
            <a:graphicFrameLocks noChangeAspect="1"/>
          </p:cNvGraphicFramePr>
          <p:nvPr/>
        </p:nvGraphicFramePr>
        <p:xfrm>
          <a:off x="1944688" y="4511675"/>
          <a:ext cx="2054225" cy="365125"/>
        </p:xfrm>
        <a:graphic>
          <a:graphicData uri="http://schemas.openxmlformats.org/presentationml/2006/ole">
            <mc:AlternateContent xmlns:mc="http://schemas.openxmlformats.org/markup-compatibility/2006">
              <mc:Choice xmlns:v="urn:schemas-microsoft-com:vml" Requires="v">
                <p:oleObj spid="_x0000_s1082" name="Equation" r:id="rId3" imgW="1282700" imgH="228600" progId="Equation.DSMT4">
                  <p:embed/>
                </p:oleObj>
              </mc:Choice>
              <mc:Fallback>
                <p:oleObj name="Equation" r:id="rId3" imgW="1282700" imgH="228600" progId="Equation.DSMT4">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44688" y="4511675"/>
                        <a:ext cx="205422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27" name="Object 4"/>
          <p:cNvGraphicFramePr>
            <a:graphicFrameLocks noChangeAspect="1"/>
          </p:cNvGraphicFramePr>
          <p:nvPr/>
        </p:nvGraphicFramePr>
        <p:xfrm>
          <a:off x="4773613" y="4511675"/>
          <a:ext cx="1931987" cy="365125"/>
        </p:xfrm>
        <a:graphic>
          <a:graphicData uri="http://schemas.openxmlformats.org/presentationml/2006/ole">
            <mc:AlternateContent xmlns:mc="http://schemas.openxmlformats.org/markup-compatibility/2006">
              <mc:Choice xmlns:v="urn:schemas-microsoft-com:vml" Requires="v">
                <p:oleObj spid="_x0000_s1083" name="Equation" r:id="rId5" imgW="1206500" imgH="228600" progId="Equation.DSMT4">
                  <p:embed/>
                </p:oleObj>
              </mc:Choice>
              <mc:Fallback>
                <p:oleObj name="Equation" r:id="rId5" imgW="1206500" imgH="228600" progId="Equation.DSMT4">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73613" y="4511675"/>
                        <a:ext cx="193198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29" name="Rectangle 8"/>
          <p:cNvSpPr>
            <a:spLocks noChangeArrowheads="1"/>
          </p:cNvSpPr>
          <p:nvPr/>
        </p:nvSpPr>
        <p:spPr bwMode="auto">
          <a:xfrm>
            <a:off x="0" y="27447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tabLst>
                <a:tab pos="1143000" algn="l"/>
              </a:tabLst>
              <a:defRPr sz="2400">
                <a:solidFill>
                  <a:schemeClr val="tx1"/>
                </a:solidFill>
                <a:latin typeface="Times New Roman" panose="02020603050405020304" pitchFamily="18" charset="0"/>
              </a:defRPr>
            </a:lvl1pPr>
            <a:lvl2pPr marL="742950" indent="-285750" eaLnBrk="0" hangingPunct="0">
              <a:tabLst>
                <a:tab pos="1143000" algn="l"/>
              </a:tabLst>
              <a:defRPr sz="2400">
                <a:solidFill>
                  <a:schemeClr val="tx1"/>
                </a:solidFill>
                <a:latin typeface="Times New Roman" panose="02020603050405020304" pitchFamily="18" charset="0"/>
              </a:defRPr>
            </a:lvl2pPr>
            <a:lvl3pPr marL="1143000" indent="-228600" eaLnBrk="0" hangingPunct="0">
              <a:tabLst>
                <a:tab pos="1143000" algn="l"/>
              </a:tabLst>
              <a:defRPr sz="2400">
                <a:solidFill>
                  <a:schemeClr val="tx1"/>
                </a:solidFill>
                <a:latin typeface="Times New Roman" panose="02020603050405020304" pitchFamily="18" charset="0"/>
              </a:defRPr>
            </a:lvl3pPr>
            <a:lvl4pPr marL="1600200" indent="-228600" eaLnBrk="0" hangingPunct="0">
              <a:tabLst>
                <a:tab pos="1143000" algn="l"/>
              </a:tabLst>
              <a:defRPr sz="2400">
                <a:solidFill>
                  <a:schemeClr val="tx1"/>
                </a:solidFill>
                <a:latin typeface="Times New Roman" panose="02020603050405020304" pitchFamily="18" charset="0"/>
              </a:defRPr>
            </a:lvl4pPr>
            <a:lvl5pPr marL="2057400" indent="-228600" eaLnBrk="0" hangingPunct="0">
              <a:tabLst>
                <a:tab pos="1143000" algn="l"/>
              </a:tabLst>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tabLst>
                <a:tab pos="1143000" algn="l"/>
              </a:tabLs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tabLst>
                <a:tab pos="1143000" algn="l"/>
              </a:tabLs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tabLst>
                <a:tab pos="1143000" algn="l"/>
              </a:tabLs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tabLst>
                <a:tab pos="1143000" algn="l"/>
              </a:tabLst>
              <a:defRPr sz="2400">
                <a:solidFill>
                  <a:schemeClr val="tx1"/>
                </a:solidFill>
                <a:latin typeface="Times New Roman" panose="02020603050405020304" pitchFamily="18" charset="0"/>
              </a:defRPr>
            </a:lvl9pPr>
          </a:lstStyle>
          <a:p>
            <a:pPr eaLnBrk="1" hangingPunct="1"/>
            <a:endParaRPr lang="en-US"/>
          </a:p>
        </p:txBody>
      </p:sp>
      <p:graphicFrame>
        <p:nvGraphicFramePr>
          <p:cNvPr id="838774" name="Group 118"/>
          <p:cNvGraphicFramePr>
            <a:graphicFrameLocks noGrp="1"/>
          </p:cNvGraphicFramePr>
          <p:nvPr/>
        </p:nvGraphicFramePr>
        <p:xfrm>
          <a:off x="1676400" y="5105400"/>
          <a:ext cx="5283201" cy="1371600"/>
        </p:xfrm>
        <a:graphic>
          <a:graphicData uri="http://schemas.openxmlformats.org/drawingml/2006/table">
            <a:tbl>
              <a:tblPr/>
              <a:tblGrid>
                <a:gridCol w="1219127"/>
                <a:gridCol w="1311196"/>
                <a:gridCol w="208270"/>
                <a:gridCol w="1325481"/>
                <a:gridCol w="1219127"/>
              </a:tblGrid>
              <a:tr h="1619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Q</a:t>
                      </a:r>
                      <a:r>
                        <a:rPr kumimoji="0" lang="en-US" sz="1800" b="0" i="0" u="none" strike="noStrike" cap="none" normalizeH="0" baseline="-30000" smtClean="0">
                          <a:ln>
                            <a:noFill/>
                          </a:ln>
                          <a:solidFill>
                            <a:schemeClr val="tx1"/>
                          </a:solidFill>
                          <a:effectLst/>
                          <a:latin typeface="Times New Roman" pitchFamily="18" charset="0"/>
                          <a:cs typeface="Times New Roman" pitchFamily="18" charset="0"/>
                        </a:rPr>
                        <a:t>D</a:t>
                      </a: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(millions)</a:t>
                      </a:r>
                      <a:endParaRPr kumimoji="0" lang="en-US" sz="1800" b="0" i="0" u="none" strike="noStrike" cap="none" normalizeH="0" baseline="0" smtClean="0">
                        <a:ln>
                          <a:noFill/>
                        </a:ln>
                        <a:solidFill>
                          <a:schemeClr val="tx1"/>
                        </a:solidFill>
                        <a:effectLst/>
                        <a:latin typeface="Times New Roman" pitchFamily="18" charset="0"/>
                      </a:endParaRPr>
                    </a:p>
                  </a:txBody>
                  <a:tcPr marL="91435" marR="91435"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P</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a:t>
                      </a:r>
                      <a:endParaRPr kumimoji="0" lang="en-US" sz="1800" b="0" i="0" u="none" strike="noStrike" cap="none" normalizeH="0" baseline="0" smtClean="0">
                        <a:ln>
                          <a:noFill/>
                        </a:ln>
                        <a:solidFill>
                          <a:schemeClr val="tx1"/>
                        </a:solidFill>
                        <a:effectLst/>
                        <a:latin typeface="Times New Roman" pitchFamily="18" charset="0"/>
                      </a:endParaRPr>
                    </a:p>
                  </a:txBody>
                  <a:tcPr marL="91435" marR="91435"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468F"/>
                        </a:buClr>
                        <a:buSzPct val="120000"/>
                        <a:buFont typeface="Webdings" pitchFamily="18" charset="2"/>
                        <a:buNone/>
                        <a:tabLst/>
                      </a:pPr>
                      <a:endParaRPr kumimoji="0" lang="en-US" sz="1800" b="1" i="0" u="none" strike="noStrike" cap="none" normalizeH="0" baseline="0" smtClean="0">
                        <a:ln>
                          <a:noFill/>
                        </a:ln>
                        <a:solidFill>
                          <a:schemeClr val="tx1"/>
                        </a:solidFill>
                        <a:effectLst/>
                        <a:latin typeface="Times New Roman" pitchFamily="18" charset="0"/>
                      </a:endParaRPr>
                    </a:p>
                  </a:txBody>
                  <a:tcPr marL="91435" marR="91435"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cap="fla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Q</a:t>
                      </a:r>
                      <a:r>
                        <a:rPr kumimoji="0" lang="en-US" sz="1800" b="0" i="0" u="none" strike="noStrike" cap="none" normalizeH="0" baseline="-30000" smtClean="0">
                          <a:ln>
                            <a:noFill/>
                          </a:ln>
                          <a:solidFill>
                            <a:schemeClr val="tx1"/>
                          </a:solidFill>
                          <a:effectLst/>
                          <a:latin typeface="Times New Roman" pitchFamily="18" charset="0"/>
                          <a:cs typeface="Times New Roman" pitchFamily="18" charset="0"/>
                        </a:rPr>
                        <a:t>S</a:t>
                      </a:r>
                      <a:endParaRPr kumimoji="0" lang="en-US" sz="18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(millions)</a:t>
                      </a:r>
                      <a:endParaRPr kumimoji="0" lang="en-US" sz="1800" b="0" i="0" u="none" strike="noStrike" cap="none" normalizeH="0" baseline="0" smtClean="0">
                        <a:ln>
                          <a:noFill/>
                        </a:ln>
                        <a:solidFill>
                          <a:schemeClr val="tx1"/>
                        </a:solidFill>
                        <a:effectLst/>
                        <a:latin typeface="Times New Roman" pitchFamily="18" charset="0"/>
                      </a:endParaRPr>
                    </a:p>
                  </a:txBody>
                  <a:tcPr marL="91435" marR="91435"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P</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a:t>
                      </a:r>
                      <a:endParaRPr kumimoji="0" lang="en-US" sz="1800" b="0" i="0" u="none" strike="noStrike" cap="none" normalizeH="0" baseline="0" smtClean="0">
                        <a:ln>
                          <a:noFill/>
                        </a:ln>
                        <a:solidFill>
                          <a:schemeClr val="tx1"/>
                        </a:solidFill>
                        <a:effectLst/>
                        <a:latin typeface="Times New Roman" pitchFamily="18" charset="0"/>
                      </a:endParaRPr>
                    </a:p>
                  </a:txBody>
                  <a:tcPr marL="91435" marR="91435"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1619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100</a:t>
                      </a:r>
                      <a:endParaRPr kumimoji="0" lang="en-US" sz="1800" b="0" i="0" u="none" strike="noStrike" cap="none" normalizeH="0" baseline="0" smtClean="0">
                        <a:ln>
                          <a:noFill/>
                        </a:ln>
                        <a:solidFill>
                          <a:schemeClr val="tx1"/>
                        </a:solidFill>
                        <a:effectLst/>
                        <a:latin typeface="Times New Roman" pitchFamily="18" charset="0"/>
                      </a:endParaRPr>
                    </a:p>
                  </a:txBody>
                  <a:tcPr marL="91435" marR="91435"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6.10</a:t>
                      </a:r>
                      <a:endParaRPr kumimoji="0" lang="en-US" sz="1800" b="0" i="0" u="none" strike="noStrike" cap="none" normalizeH="0" baseline="0" smtClean="0">
                        <a:ln>
                          <a:noFill/>
                        </a:ln>
                        <a:solidFill>
                          <a:schemeClr val="tx1"/>
                        </a:solidFill>
                        <a:effectLst/>
                        <a:latin typeface="Times New Roman" pitchFamily="18" charset="0"/>
                      </a:endParaRPr>
                    </a:p>
                  </a:txBody>
                  <a:tcPr marL="91435" marR="91435"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468F"/>
                        </a:buClr>
                        <a:buSzPct val="120000"/>
                        <a:buFont typeface="Webdings" pitchFamily="18" charset="2"/>
                        <a:buNone/>
                        <a:tabLst/>
                      </a:pPr>
                      <a:endParaRPr kumimoji="0" lang="en-US" sz="1800" b="1" i="0" u="none" strike="noStrike" cap="none" normalizeH="0" baseline="0" smtClean="0">
                        <a:ln>
                          <a:noFill/>
                        </a:ln>
                        <a:solidFill>
                          <a:schemeClr val="tx1"/>
                        </a:solidFill>
                        <a:effectLst/>
                        <a:latin typeface="Times New Roman" pitchFamily="18" charset="0"/>
                      </a:endParaRPr>
                    </a:p>
                  </a:txBody>
                  <a:tcPr marL="91435" marR="91435"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300</a:t>
                      </a:r>
                      <a:endParaRPr kumimoji="0" lang="en-US" sz="1800" b="0" i="0" u="none" strike="noStrike" cap="none" normalizeH="0" baseline="0" smtClean="0">
                        <a:ln>
                          <a:noFill/>
                        </a:ln>
                        <a:solidFill>
                          <a:schemeClr val="tx1"/>
                        </a:solidFill>
                        <a:effectLst/>
                        <a:latin typeface="Times New Roman" pitchFamily="18" charset="0"/>
                      </a:endParaRPr>
                    </a:p>
                  </a:txBody>
                  <a:tcPr marL="91435" marR="91435"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0.30</a:t>
                      </a:r>
                      <a:endParaRPr kumimoji="0" lang="en-US" sz="1800" b="0" i="0" u="none" strike="noStrike" cap="none" normalizeH="0" baseline="0" smtClean="0">
                        <a:ln>
                          <a:noFill/>
                        </a:ln>
                        <a:solidFill>
                          <a:schemeClr val="tx1"/>
                        </a:solidFill>
                        <a:effectLst/>
                        <a:latin typeface="Times New Roman" pitchFamily="18" charset="0"/>
                      </a:endParaRPr>
                    </a:p>
                  </a:txBody>
                  <a:tcPr marL="91435" marR="91435"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1619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500</a:t>
                      </a:r>
                      <a:endParaRPr kumimoji="0" lang="en-US" sz="1800" b="0" i="0" u="none" strike="noStrike" cap="none" normalizeH="0" baseline="0" smtClean="0">
                        <a:ln>
                          <a:noFill/>
                        </a:ln>
                        <a:solidFill>
                          <a:schemeClr val="tx1"/>
                        </a:solidFill>
                        <a:effectLst/>
                        <a:latin typeface="Times New Roman" pitchFamily="18" charset="0"/>
                      </a:endParaRPr>
                    </a:p>
                  </a:txBody>
                  <a:tcPr marL="91435" marR="91435"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1.10</a:t>
                      </a:r>
                      <a:endParaRPr kumimoji="0" lang="en-US" sz="1800" b="0" i="0" u="none" strike="noStrike" cap="none" normalizeH="0" baseline="0" smtClean="0">
                        <a:ln>
                          <a:noFill/>
                        </a:ln>
                        <a:solidFill>
                          <a:schemeClr val="tx1"/>
                        </a:solidFill>
                        <a:effectLst/>
                        <a:latin typeface="Times New Roman" pitchFamily="18" charset="0"/>
                      </a:endParaRPr>
                    </a:p>
                  </a:txBody>
                  <a:tcPr marL="91435" marR="91435"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468F"/>
                        </a:buClr>
                        <a:buSzPct val="120000"/>
                        <a:buFont typeface="Webdings" pitchFamily="18" charset="2"/>
                        <a:buNone/>
                        <a:tabLst/>
                      </a:pPr>
                      <a:endParaRPr kumimoji="0" lang="en-US" sz="1800" b="1" i="0" u="none" strike="noStrike" cap="none" normalizeH="0" baseline="0" smtClean="0">
                        <a:ln>
                          <a:noFill/>
                        </a:ln>
                        <a:solidFill>
                          <a:schemeClr val="tx1"/>
                        </a:solidFill>
                        <a:effectLst/>
                        <a:latin typeface="Times New Roman" pitchFamily="18" charset="0"/>
                      </a:endParaRPr>
                    </a:p>
                  </a:txBody>
                  <a:tcPr marL="91435" marR="91435"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500</a:t>
                      </a:r>
                      <a:endParaRPr kumimoji="0" lang="en-US" sz="1800" b="0" i="0" u="none" strike="noStrike" cap="none" normalizeH="0" baseline="0" smtClean="0">
                        <a:ln>
                          <a:noFill/>
                        </a:ln>
                        <a:solidFill>
                          <a:schemeClr val="tx1"/>
                        </a:solidFill>
                        <a:effectLst/>
                        <a:latin typeface="Times New Roman" pitchFamily="18" charset="0"/>
                      </a:endParaRPr>
                    </a:p>
                  </a:txBody>
                  <a:tcPr marL="91435" marR="91435"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5.30</a:t>
                      </a:r>
                      <a:endParaRPr kumimoji="0" lang="en-US" sz="1800" b="0" i="0" u="none" strike="noStrike" cap="none" normalizeH="0" baseline="0" smtClean="0">
                        <a:ln>
                          <a:noFill/>
                        </a:ln>
                        <a:solidFill>
                          <a:schemeClr val="tx1"/>
                        </a:solidFill>
                        <a:effectLst/>
                        <a:latin typeface="Times New Roman" pitchFamily="18" charset="0"/>
                      </a:endParaRPr>
                    </a:p>
                  </a:txBody>
                  <a:tcPr marL="91435" marR="91435"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bl>
          </a:graphicData>
        </a:graphic>
      </p:graphicFrame>
      <p:sp>
        <p:nvSpPr>
          <p:cNvPr id="1060" name="Rectangle 77"/>
          <p:cNvSpPr>
            <a:spLocks noChangeArrowheads="1"/>
          </p:cNvSpPr>
          <p:nvPr/>
        </p:nvSpPr>
        <p:spPr bwMode="auto">
          <a:xfrm>
            <a:off x="0" y="4111625"/>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tabLst>
                <a:tab pos="1143000" algn="l"/>
              </a:tabLst>
              <a:defRPr sz="2400">
                <a:solidFill>
                  <a:schemeClr val="tx1"/>
                </a:solidFill>
                <a:latin typeface="Times New Roman" panose="02020603050405020304" pitchFamily="18" charset="0"/>
              </a:defRPr>
            </a:lvl1pPr>
            <a:lvl2pPr marL="742950" indent="-285750" eaLnBrk="0" hangingPunct="0">
              <a:tabLst>
                <a:tab pos="1143000" algn="l"/>
              </a:tabLst>
              <a:defRPr sz="2400">
                <a:solidFill>
                  <a:schemeClr val="tx1"/>
                </a:solidFill>
                <a:latin typeface="Times New Roman" panose="02020603050405020304" pitchFamily="18" charset="0"/>
              </a:defRPr>
            </a:lvl2pPr>
            <a:lvl3pPr marL="1143000" indent="-228600" eaLnBrk="0" hangingPunct="0">
              <a:tabLst>
                <a:tab pos="1143000" algn="l"/>
              </a:tabLst>
              <a:defRPr sz="2400">
                <a:solidFill>
                  <a:schemeClr val="tx1"/>
                </a:solidFill>
                <a:latin typeface="Times New Roman" panose="02020603050405020304" pitchFamily="18" charset="0"/>
              </a:defRPr>
            </a:lvl3pPr>
            <a:lvl4pPr marL="1600200" indent="-228600" eaLnBrk="0" hangingPunct="0">
              <a:tabLst>
                <a:tab pos="1143000" algn="l"/>
              </a:tabLst>
              <a:defRPr sz="2400">
                <a:solidFill>
                  <a:schemeClr val="tx1"/>
                </a:solidFill>
                <a:latin typeface="Times New Roman" panose="02020603050405020304" pitchFamily="18" charset="0"/>
              </a:defRPr>
            </a:lvl4pPr>
            <a:lvl5pPr marL="2057400" indent="-228600" eaLnBrk="0" hangingPunct="0">
              <a:tabLst>
                <a:tab pos="1143000" algn="l"/>
              </a:tabLst>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tabLst>
                <a:tab pos="1143000" algn="l"/>
              </a:tabLs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tabLst>
                <a:tab pos="1143000" algn="l"/>
              </a:tabLs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tabLst>
                <a:tab pos="1143000" algn="l"/>
              </a:tabLs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tabLst>
                <a:tab pos="1143000" algn="l"/>
              </a:tabLst>
              <a:defRPr sz="2400">
                <a:solidFill>
                  <a:schemeClr val="tx1"/>
                </a:solidFill>
                <a:latin typeface="Times New Roman" panose="02020603050405020304" pitchFamily="18" charset="0"/>
              </a:defRPr>
            </a:lvl9pPr>
          </a:lstStyle>
          <a:p>
            <a:pPr eaLnBrk="1" hangingPunct="1"/>
            <a:endParaRPr lang="en-US"/>
          </a:p>
        </p:txBody>
      </p:sp>
      <p:sp>
        <p:nvSpPr>
          <p:cNvPr id="838769" name="Rectangle 113"/>
          <p:cNvSpPr>
            <a:spLocks noChangeArrowheads="1"/>
          </p:cNvSpPr>
          <p:nvPr/>
        </p:nvSpPr>
        <p:spPr bwMode="auto">
          <a:xfrm>
            <a:off x="3028950" y="6172200"/>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38770" name="Rectangle 114"/>
          <p:cNvSpPr>
            <a:spLocks noChangeArrowheads="1"/>
          </p:cNvSpPr>
          <p:nvPr/>
        </p:nvSpPr>
        <p:spPr bwMode="auto">
          <a:xfrm>
            <a:off x="3028950" y="5810250"/>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38777" name="Rectangle 121"/>
          <p:cNvSpPr>
            <a:spLocks noChangeArrowheads="1"/>
          </p:cNvSpPr>
          <p:nvPr/>
        </p:nvSpPr>
        <p:spPr bwMode="auto">
          <a:xfrm>
            <a:off x="5888038" y="6172200"/>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38778" name="Rectangle 122"/>
          <p:cNvSpPr>
            <a:spLocks noChangeArrowheads="1"/>
          </p:cNvSpPr>
          <p:nvPr/>
        </p:nvSpPr>
        <p:spPr bwMode="auto">
          <a:xfrm>
            <a:off x="5888038" y="5810250"/>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1065" name="Rectangle 124"/>
          <p:cNvSpPr>
            <a:spLocks noGrp="1" noChangeArrowheads="1"/>
          </p:cNvSpPr>
          <p:nvPr>
            <p:ph type="title"/>
          </p:nvPr>
        </p:nvSpPr>
        <p:spPr>
          <a:xfrm>
            <a:off x="381000" y="228600"/>
            <a:ext cx="8458200" cy="533400"/>
          </a:xfrm>
          <a:noFill/>
        </p:spPr>
        <p:txBody>
          <a:bodyPr/>
          <a:lstStyle/>
          <a:p>
            <a:pPr eaLnBrk="1" hangingPunct="1"/>
            <a:r>
              <a:rPr lang="en-US" dirty="0" smtClean="0"/>
              <a:t>Law of Supply and Demand</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3877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838770"/>
                                        </p:tgtEl>
                                        <p:attrNameLst>
                                          <p:attrName>style.visibility</p:attrName>
                                        </p:attrNameLst>
                                      </p:cBhvr>
                                      <p:to>
                                        <p:strVal val="hidden"/>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838769"/>
                                        </p:tgtEl>
                                        <p:attrNameLst>
                                          <p:attrName>style.visibility</p:attrName>
                                        </p:attrNameLst>
                                      </p:cBhvr>
                                      <p:to>
                                        <p:strVal val="hidden"/>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838778"/>
                                        </p:tgtEl>
                                        <p:attrNameLst>
                                          <p:attrName>style.visibility</p:attrName>
                                        </p:attrNameLst>
                                      </p:cBhvr>
                                      <p:to>
                                        <p:strVal val="hidden"/>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83877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8769" grpId="0" animBg="1"/>
      <p:bldP spid="838770" grpId="0" animBg="1"/>
      <p:bldP spid="838777" grpId="0" animBg="1"/>
      <p:bldP spid="83877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8463" y="1314450"/>
            <a:ext cx="5765800" cy="507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9697" name="Line 17"/>
          <p:cNvSpPr>
            <a:spLocks noChangeShapeType="1"/>
          </p:cNvSpPr>
          <p:nvPr/>
        </p:nvSpPr>
        <p:spPr bwMode="auto">
          <a:xfrm flipV="1">
            <a:off x="6889750" y="2820988"/>
            <a:ext cx="0" cy="3184525"/>
          </a:xfrm>
          <a:prstGeom prst="line">
            <a:avLst/>
          </a:prstGeom>
          <a:noFill/>
          <a:ln w="28575">
            <a:solidFill>
              <a:srgbClr val="000000"/>
            </a:solidFill>
            <a:prstDash val="dash"/>
            <a:round/>
            <a:headEnd/>
            <a:tailEnd type="oval" w="lg" len="lg"/>
          </a:ln>
          <a:extLst>
            <a:ext uri="{909E8E84-426E-40DD-AFC4-6F175D3DCCD1}">
              <a14:hiddenFill xmlns:a14="http://schemas.microsoft.com/office/drawing/2010/main">
                <a:noFill/>
              </a14:hiddenFill>
            </a:ext>
          </a:extLst>
        </p:spPr>
        <p:txBody>
          <a:bodyPr/>
          <a:lstStyle/>
          <a:p>
            <a:endParaRPr lang="en-US"/>
          </a:p>
        </p:txBody>
      </p:sp>
      <p:sp>
        <p:nvSpPr>
          <p:cNvPr id="839686" name="Line 6"/>
          <p:cNvSpPr>
            <a:spLocks noChangeShapeType="1"/>
          </p:cNvSpPr>
          <p:nvPr/>
        </p:nvSpPr>
        <p:spPr bwMode="auto">
          <a:xfrm flipV="1">
            <a:off x="4859338" y="2546350"/>
            <a:ext cx="2212975" cy="3473450"/>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39687" name="Line 7"/>
          <p:cNvSpPr>
            <a:spLocks noChangeShapeType="1"/>
          </p:cNvSpPr>
          <p:nvPr/>
        </p:nvSpPr>
        <p:spPr bwMode="auto">
          <a:xfrm>
            <a:off x="2286000" y="1704975"/>
            <a:ext cx="4800600" cy="3787775"/>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39685" name="Line 5"/>
          <p:cNvSpPr>
            <a:spLocks noChangeShapeType="1"/>
          </p:cNvSpPr>
          <p:nvPr/>
        </p:nvSpPr>
        <p:spPr bwMode="auto">
          <a:xfrm>
            <a:off x="1981200" y="5332413"/>
            <a:ext cx="4919663" cy="0"/>
          </a:xfrm>
          <a:prstGeom prst="line">
            <a:avLst/>
          </a:prstGeom>
          <a:noFill/>
          <a:ln w="2857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839684" name="Line 4"/>
          <p:cNvSpPr>
            <a:spLocks noChangeShapeType="1"/>
          </p:cNvSpPr>
          <p:nvPr/>
        </p:nvSpPr>
        <p:spPr bwMode="auto">
          <a:xfrm flipV="1">
            <a:off x="6900863" y="5343525"/>
            <a:ext cx="0" cy="747713"/>
          </a:xfrm>
          <a:prstGeom prst="line">
            <a:avLst/>
          </a:prstGeom>
          <a:noFill/>
          <a:ln w="28575">
            <a:solidFill>
              <a:srgbClr val="000000"/>
            </a:solidFill>
            <a:prstDash val="dash"/>
            <a:round/>
            <a:headEnd/>
            <a:tailEnd type="oval" w="lg" len="lg"/>
          </a:ln>
          <a:extLst>
            <a:ext uri="{909E8E84-426E-40DD-AFC4-6F175D3DCCD1}">
              <a14:hiddenFill xmlns:a14="http://schemas.microsoft.com/office/drawing/2010/main">
                <a:noFill/>
              </a14:hiddenFill>
            </a:ext>
          </a:extLst>
        </p:spPr>
        <p:txBody>
          <a:bodyPr/>
          <a:lstStyle/>
          <a:p>
            <a:endParaRPr lang="en-US"/>
          </a:p>
        </p:txBody>
      </p:sp>
      <p:sp>
        <p:nvSpPr>
          <p:cNvPr id="48136" name="Rectangle 8"/>
          <p:cNvSpPr>
            <a:spLocks noChangeArrowheads="1"/>
          </p:cNvSpPr>
          <p:nvPr/>
        </p:nvSpPr>
        <p:spPr bwMode="auto">
          <a:xfrm>
            <a:off x="990600" y="904875"/>
            <a:ext cx="7162800"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sz="1800">
                <a:cs typeface="Times New Roman" panose="02020603050405020304" pitchFamily="18" charset="0"/>
              </a:rPr>
              <a:t> </a:t>
            </a:r>
            <a:r>
              <a:rPr lang="en-US" sz="1800" u="sng">
                <a:cs typeface="Times New Roman" panose="02020603050405020304" pitchFamily="18" charset="0"/>
              </a:rPr>
              <a:t>Gasoline Market</a:t>
            </a:r>
            <a:endParaRPr lang="en-US" sz="1800"/>
          </a:p>
          <a:p>
            <a:endParaRPr lang="en-US" sz="1800">
              <a:latin typeface="Arial" panose="020B0604020202020204" pitchFamily="34" charset="0"/>
              <a:ea typeface="Times New Roman" panose="02020603050405020304" pitchFamily="18" charset="0"/>
              <a:cs typeface="Arial" panose="020B0604020202020204" pitchFamily="34" charset="0"/>
            </a:endParaRPr>
          </a:p>
          <a:p>
            <a:endParaRPr lang="en-US" sz="1800">
              <a:latin typeface="Arial" panose="020B0604020202020204" pitchFamily="34" charset="0"/>
              <a:ea typeface="Times New Roman" panose="02020603050405020304" pitchFamily="18" charset="0"/>
              <a:cs typeface="Arial" panose="020B0604020202020204" pitchFamily="34" charset="0"/>
            </a:endParaRPr>
          </a:p>
          <a:p>
            <a:r>
              <a:rPr lang="en-US" sz="1800">
                <a:latin typeface="Arial" panose="020B0604020202020204" pitchFamily="34" charset="0"/>
                <a:ea typeface="Times New Roman" panose="02020603050405020304" pitchFamily="18" charset="0"/>
                <a:cs typeface="Arial" panose="020B0604020202020204" pitchFamily="34" charset="0"/>
              </a:rPr>
              <a:t>  </a:t>
            </a:r>
            <a:r>
              <a:rPr lang="en-US" sz="1800" i="1">
                <a:cs typeface="Times New Roman" panose="02020603050405020304" pitchFamily="18" charset="0"/>
              </a:rPr>
              <a:t>P </a:t>
            </a:r>
            <a:br>
              <a:rPr lang="en-US" sz="1800" i="1">
                <a:cs typeface="Times New Roman" panose="02020603050405020304" pitchFamily="18" charset="0"/>
              </a:rPr>
            </a:br>
            <a:r>
              <a:rPr lang="en-US" sz="1800">
                <a:cs typeface="Times New Roman" panose="02020603050405020304" pitchFamily="18" charset="0"/>
              </a:rPr>
              <a:t>($)</a:t>
            </a:r>
            <a:endParaRPr lang="en-US" sz="1800"/>
          </a:p>
          <a:p>
            <a:endParaRPr lang="en-US" sz="1800"/>
          </a:p>
        </p:txBody>
      </p:sp>
      <p:sp>
        <p:nvSpPr>
          <p:cNvPr id="839689" name="Rectangle 9"/>
          <p:cNvSpPr>
            <a:spLocks noChangeArrowheads="1"/>
          </p:cNvSpPr>
          <p:nvPr/>
        </p:nvSpPr>
        <p:spPr bwMode="auto">
          <a:xfrm>
            <a:off x="6889750" y="5029200"/>
            <a:ext cx="3492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b="1">
                <a:latin typeface="Arial" panose="020B0604020202020204" pitchFamily="34" charset="0"/>
                <a:ea typeface="Times New Roman" panose="02020603050405020304" pitchFamily="18" charset="0"/>
                <a:cs typeface="Arial" panose="020B0604020202020204" pitchFamily="34" charset="0"/>
              </a:rPr>
              <a:t>D</a:t>
            </a:r>
            <a:endParaRPr lang="en-US" sz="1800">
              <a:ea typeface="Times New Roman" panose="02020603050405020304" pitchFamily="18" charset="0"/>
              <a:cs typeface="Arial" panose="020B0604020202020204" pitchFamily="34" charset="0"/>
            </a:endParaRPr>
          </a:p>
          <a:p>
            <a:endParaRPr lang="en-US" sz="1800">
              <a:ea typeface="Times New Roman" panose="02020603050405020304" pitchFamily="18" charset="0"/>
              <a:cs typeface="Arial" panose="020B0604020202020204" pitchFamily="34" charset="0"/>
            </a:endParaRPr>
          </a:p>
        </p:txBody>
      </p:sp>
      <p:sp>
        <p:nvSpPr>
          <p:cNvPr id="839690" name="Rectangle 10"/>
          <p:cNvSpPr>
            <a:spLocks noChangeArrowheads="1"/>
          </p:cNvSpPr>
          <p:nvPr/>
        </p:nvSpPr>
        <p:spPr bwMode="auto">
          <a:xfrm>
            <a:off x="6918325" y="2193925"/>
            <a:ext cx="3365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b="1">
                <a:latin typeface="Arial" panose="020B0604020202020204" pitchFamily="34" charset="0"/>
                <a:ea typeface="Times New Roman" panose="02020603050405020304" pitchFamily="18" charset="0"/>
                <a:cs typeface="Arial" panose="020B0604020202020204" pitchFamily="34" charset="0"/>
              </a:rPr>
              <a:t>S</a:t>
            </a:r>
            <a:endParaRPr lang="en-US" sz="1800">
              <a:ea typeface="Times New Roman" panose="02020603050405020304" pitchFamily="18" charset="0"/>
              <a:cs typeface="Arial" panose="020B0604020202020204" pitchFamily="34" charset="0"/>
            </a:endParaRPr>
          </a:p>
          <a:p>
            <a:endParaRPr lang="en-US" sz="1800">
              <a:ea typeface="Times New Roman" panose="02020603050405020304" pitchFamily="18" charset="0"/>
              <a:cs typeface="Arial" panose="020B0604020202020204" pitchFamily="34" charset="0"/>
            </a:endParaRPr>
          </a:p>
        </p:txBody>
      </p:sp>
      <p:sp>
        <p:nvSpPr>
          <p:cNvPr id="48139" name="Rectangle 11"/>
          <p:cNvSpPr>
            <a:spLocks noChangeArrowheads="1"/>
          </p:cNvSpPr>
          <p:nvPr/>
        </p:nvSpPr>
        <p:spPr bwMode="auto">
          <a:xfrm>
            <a:off x="4343400" y="6521450"/>
            <a:ext cx="2362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sz="1800" i="1">
                <a:cs typeface="Times New Roman" panose="02020603050405020304" pitchFamily="18" charset="0"/>
              </a:rPr>
              <a:t>Q (</a:t>
            </a:r>
            <a:r>
              <a:rPr lang="en-US" sz="1800">
                <a:cs typeface="Times New Roman" panose="02020603050405020304" pitchFamily="18" charset="0"/>
              </a:rPr>
              <a:t>millions)</a:t>
            </a:r>
            <a:endParaRPr lang="en-US" sz="1800"/>
          </a:p>
        </p:txBody>
      </p:sp>
      <p:sp>
        <p:nvSpPr>
          <p:cNvPr id="839694" name="Line 14"/>
          <p:cNvSpPr>
            <a:spLocks noChangeShapeType="1"/>
          </p:cNvSpPr>
          <p:nvPr/>
        </p:nvSpPr>
        <p:spPr bwMode="auto">
          <a:xfrm flipV="1">
            <a:off x="2009775" y="2271713"/>
            <a:ext cx="1009650" cy="0"/>
          </a:xfrm>
          <a:prstGeom prst="line">
            <a:avLst/>
          </a:prstGeom>
          <a:noFill/>
          <a:ln w="2857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839695" name="Line 15"/>
          <p:cNvSpPr>
            <a:spLocks noChangeShapeType="1"/>
          </p:cNvSpPr>
          <p:nvPr/>
        </p:nvSpPr>
        <p:spPr bwMode="auto">
          <a:xfrm flipV="1">
            <a:off x="3019425" y="2271713"/>
            <a:ext cx="0" cy="3717925"/>
          </a:xfrm>
          <a:prstGeom prst="line">
            <a:avLst/>
          </a:prstGeom>
          <a:noFill/>
          <a:ln w="28575">
            <a:solidFill>
              <a:srgbClr val="000000"/>
            </a:solidFill>
            <a:prstDash val="dash"/>
            <a:round/>
            <a:headEnd/>
            <a:tailEnd type="oval" w="lg" len="lg"/>
          </a:ln>
          <a:extLst>
            <a:ext uri="{909E8E84-426E-40DD-AFC4-6F175D3DCCD1}">
              <a14:hiddenFill xmlns:a14="http://schemas.microsoft.com/office/drawing/2010/main">
                <a:noFill/>
              </a14:hiddenFill>
            </a:ext>
          </a:extLst>
        </p:spPr>
        <p:txBody>
          <a:bodyPr/>
          <a:lstStyle/>
          <a:p>
            <a:endParaRPr lang="en-US"/>
          </a:p>
        </p:txBody>
      </p:sp>
      <p:sp>
        <p:nvSpPr>
          <p:cNvPr id="839696" name="Line 16"/>
          <p:cNvSpPr>
            <a:spLocks noChangeShapeType="1"/>
          </p:cNvSpPr>
          <p:nvPr/>
        </p:nvSpPr>
        <p:spPr bwMode="auto">
          <a:xfrm>
            <a:off x="1998663" y="2805113"/>
            <a:ext cx="4919662" cy="0"/>
          </a:xfrm>
          <a:prstGeom prst="line">
            <a:avLst/>
          </a:prstGeom>
          <a:noFill/>
          <a:ln w="2857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839698" name="Line 18"/>
          <p:cNvSpPr>
            <a:spLocks noChangeShapeType="1"/>
          </p:cNvSpPr>
          <p:nvPr/>
        </p:nvSpPr>
        <p:spPr bwMode="auto">
          <a:xfrm flipV="1">
            <a:off x="1998663" y="5867400"/>
            <a:ext cx="2954337" cy="0"/>
          </a:xfrm>
          <a:prstGeom prst="line">
            <a:avLst/>
          </a:prstGeom>
          <a:noFill/>
          <a:ln w="2857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839699" name="Line 19"/>
          <p:cNvSpPr>
            <a:spLocks noChangeShapeType="1"/>
          </p:cNvSpPr>
          <p:nvPr/>
        </p:nvSpPr>
        <p:spPr bwMode="auto">
          <a:xfrm flipV="1">
            <a:off x="4953000" y="5872163"/>
            <a:ext cx="0" cy="133350"/>
          </a:xfrm>
          <a:prstGeom prst="line">
            <a:avLst/>
          </a:prstGeom>
          <a:noFill/>
          <a:ln w="28575">
            <a:solidFill>
              <a:srgbClr val="000000"/>
            </a:solidFill>
            <a:prstDash val="dash"/>
            <a:round/>
            <a:headEnd/>
            <a:tailEnd type="oval" w="lg" len="lg"/>
          </a:ln>
          <a:extLst>
            <a:ext uri="{909E8E84-426E-40DD-AFC4-6F175D3DCCD1}">
              <a14:hiddenFill xmlns:a14="http://schemas.microsoft.com/office/drawing/2010/main">
                <a:noFill/>
              </a14:hiddenFill>
            </a:ext>
          </a:extLst>
        </p:spPr>
        <p:txBody>
          <a:bodyPr/>
          <a:lstStyle/>
          <a:p>
            <a:endParaRPr lang="en-US"/>
          </a:p>
        </p:txBody>
      </p:sp>
      <p:sp>
        <p:nvSpPr>
          <p:cNvPr id="48145" name="Rectangle 21"/>
          <p:cNvSpPr>
            <a:spLocks noGrp="1" noChangeArrowheads="1"/>
          </p:cNvSpPr>
          <p:nvPr>
            <p:ph type="title"/>
          </p:nvPr>
        </p:nvSpPr>
        <p:spPr>
          <a:xfrm>
            <a:off x="381000" y="228600"/>
            <a:ext cx="8458200" cy="533400"/>
          </a:xfrm>
          <a:noFill/>
        </p:spPr>
        <p:txBody>
          <a:bodyPr/>
          <a:lstStyle/>
          <a:p>
            <a:pPr eaLnBrk="1" hangingPunct="1"/>
            <a:r>
              <a:rPr lang="en-US" smtClean="0"/>
              <a:t>Law of Supply and Demand</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39695"/>
                                        </p:tgtEl>
                                        <p:attrNameLst>
                                          <p:attrName>style.visibility</p:attrName>
                                        </p:attrNameLst>
                                      </p:cBhvr>
                                      <p:to>
                                        <p:strVal val="visible"/>
                                      </p:to>
                                    </p:set>
                                    <p:animEffect transition="in" filter="wipe(down)">
                                      <p:cBhvr>
                                        <p:cTn id="7" dur="500"/>
                                        <p:tgtEl>
                                          <p:spTgt spid="839695"/>
                                        </p:tgtEl>
                                      </p:cBhvr>
                                    </p:animEffect>
                                  </p:childTnLst>
                                </p:cTn>
                              </p:par>
                            </p:childTnLst>
                          </p:cTn>
                        </p:par>
                        <p:par>
                          <p:cTn id="8" fill="hold" nodeType="afterGroup">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839694"/>
                                        </p:tgtEl>
                                        <p:attrNameLst>
                                          <p:attrName>style.visibility</p:attrName>
                                        </p:attrNameLst>
                                      </p:cBhvr>
                                      <p:to>
                                        <p:strVal val="visible"/>
                                      </p:to>
                                    </p:set>
                                    <p:animEffect transition="in" filter="wipe(right)">
                                      <p:cBhvr>
                                        <p:cTn id="11" dur="500"/>
                                        <p:tgtEl>
                                          <p:spTgt spid="839694"/>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839684"/>
                                        </p:tgtEl>
                                        <p:attrNameLst>
                                          <p:attrName>style.visibility</p:attrName>
                                        </p:attrNameLst>
                                      </p:cBhvr>
                                      <p:to>
                                        <p:strVal val="visible"/>
                                      </p:to>
                                    </p:set>
                                    <p:animEffect transition="in" filter="wipe(down)">
                                      <p:cBhvr>
                                        <p:cTn id="16" dur="500"/>
                                        <p:tgtEl>
                                          <p:spTgt spid="839684"/>
                                        </p:tgtEl>
                                      </p:cBhvr>
                                    </p:animEffect>
                                  </p:childTnLst>
                                </p:cTn>
                              </p:par>
                            </p:childTnLst>
                          </p:cTn>
                        </p:par>
                        <p:par>
                          <p:cTn id="17" fill="hold" nodeType="afterGroup">
                            <p:stCondLst>
                              <p:cond delay="500"/>
                            </p:stCondLst>
                            <p:childTnLst>
                              <p:par>
                                <p:cTn id="18" presetID="22" presetClass="entr" presetSubtype="2" fill="hold" grpId="0" nodeType="afterEffect">
                                  <p:stCondLst>
                                    <p:cond delay="0"/>
                                  </p:stCondLst>
                                  <p:childTnLst>
                                    <p:set>
                                      <p:cBhvr>
                                        <p:cTn id="19" dur="1" fill="hold">
                                          <p:stCondLst>
                                            <p:cond delay="0"/>
                                          </p:stCondLst>
                                        </p:cTn>
                                        <p:tgtEl>
                                          <p:spTgt spid="839685"/>
                                        </p:tgtEl>
                                        <p:attrNameLst>
                                          <p:attrName>style.visibility</p:attrName>
                                        </p:attrNameLst>
                                      </p:cBhvr>
                                      <p:to>
                                        <p:strVal val="visible"/>
                                      </p:to>
                                    </p:set>
                                    <p:animEffect transition="in" filter="wipe(right)">
                                      <p:cBhvr>
                                        <p:cTn id="20" dur="500"/>
                                        <p:tgtEl>
                                          <p:spTgt spid="839685"/>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839687"/>
                                        </p:tgtEl>
                                        <p:attrNameLst>
                                          <p:attrName>style.visibility</p:attrName>
                                        </p:attrNameLst>
                                      </p:cBhvr>
                                      <p:to>
                                        <p:strVal val="visible"/>
                                      </p:to>
                                    </p:set>
                                    <p:animEffect transition="in" filter="wipe(left)">
                                      <p:cBhvr>
                                        <p:cTn id="25" dur="500"/>
                                        <p:tgtEl>
                                          <p:spTgt spid="839687"/>
                                        </p:tgtEl>
                                      </p:cBhvr>
                                    </p:animEffect>
                                  </p:childTnLst>
                                </p:cTn>
                              </p:par>
                            </p:childTnLst>
                          </p:cTn>
                        </p:par>
                        <p:par>
                          <p:cTn id="26" fill="hold" nodeType="afterGroup">
                            <p:stCondLst>
                              <p:cond delay="500"/>
                            </p:stCondLst>
                            <p:childTnLst>
                              <p:par>
                                <p:cTn id="27" presetID="1" presetClass="entr" presetSubtype="0" fill="hold" grpId="0" nodeType="afterEffect">
                                  <p:stCondLst>
                                    <p:cond delay="0"/>
                                  </p:stCondLst>
                                  <p:childTnLst>
                                    <p:set>
                                      <p:cBhvr>
                                        <p:cTn id="28" dur="1" fill="hold">
                                          <p:stCondLst>
                                            <p:cond delay="0"/>
                                          </p:stCondLst>
                                        </p:cTn>
                                        <p:tgtEl>
                                          <p:spTgt spid="839689"/>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xit" presetSubtype="0" fill="hold" grpId="1" nodeType="clickEffect">
                                  <p:stCondLst>
                                    <p:cond delay="0"/>
                                  </p:stCondLst>
                                  <p:childTnLst>
                                    <p:set>
                                      <p:cBhvr>
                                        <p:cTn id="32" dur="1" fill="hold">
                                          <p:stCondLst>
                                            <p:cond delay="0"/>
                                          </p:stCondLst>
                                        </p:cTn>
                                        <p:tgtEl>
                                          <p:spTgt spid="839684"/>
                                        </p:tgtEl>
                                        <p:attrNameLst>
                                          <p:attrName>style.visibility</p:attrName>
                                        </p:attrNameLst>
                                      </p:cBhvr>
                                      <p:to>
                                        <p:strVal val="hidden"/>
                                      </p:to>
                                    </p:set>
                                  </p:childTnLst>
                                </p:cTn>
                              </p:par>
                              <p:par>
                                <p:cTn id="33" presetID="1" presetClass="exit" presetSubtype="0" fill="hold" grpId="1" nodeType="withEffect">
                                  <p:stCondLst>
                                    <p:cond delay="0"/>
                                  </p:stCondLst>
                                  <p:childTnLst>
                                    <p:set>
                                      <p:cBhvr>
                                        <p:cTn id="34" dur="1" fill="hold">
                                          <p:stCondLst>
                                            <p:cond delay="0"/>
                                          </p:stCondLst>
                                        </p:cTn>
                                        <p:tgtEl>
                                          <p:spTgt spid="839685"/>
                                        </p:tgtEl>
                                        <p:attrNameLst>
                                          <p:attrName>style.visibility</p:attrName>
                                        </p:attrNameLst>
                                      </p:cBhvr>
                                      <p:to>
                                        <p:strVal val="hidden"/>
                                      </p:to>
                                    </p:set>
                                  </p:childTnLst>
                                </p:cTn>
                              </p:par>
                              <p:par>
                                <p:cTn id="35" presetID="1" presetClass="exit" presetSubtype="0" fill="hold" grpId="1" nodeType="withEffect">
                                  <p:stCondLst>
                                    <p:cond delay="0"/>
                                  </p:stCondLst>
                                  <p:childTnLst>
                                    <p:set>
                                      <p:cBhvr>
                                        <p:cTn id="36" dur="1" fill="hold">
                                          <p:stCondLst>
                                            <p:cond delay="0"/>
                                          </p:stCondLst>
                                        </p:cTn>
                                        <p:tgtEl>
                                          <p:spTgt spid="839695"/>
                                        </p:tgtEl>
                                        <p:attrNameLst>
                                          <p:attrName>style.visibility</p:attrName>
                                        </p:attrNameLst>
                                      </p:cBhvr>
                                      <p:to>
                                        <p:strVal val="hidden"/>
                                      </p:to>
                                    </p:set>
                                  </p:childTnLst>
                                </p:cTn>
                              </p:par>
                              <p:par>
                                <p:cTn id="37" presetID="1" presetClass="exit" presetSubtype="0" fill="hold" grpId="1" nodeType="withEffect">
                                  <p:stCondLst>
                                    <p:cond delay="0"/>
                                  </p:stCondLst>
                                  <p:childTnLst>
                                    <p:set>
                                      <p:cBhvr>
                                        <p:cTn id="38" dur="1" fill="hold">
                                          <p:stCondLst>
                                            <p:cond delay="0"/>
                                          </p:stCondLst>
                                        </p:cTn>
                                        <p:tgtEl>
                                          <p:spTgt spid="839694"/>
                                        </p:tgtEl>
                                        <p:attrNameLst>
                                          <p:attrName>style.visibility</p:attrName>
                                        </p:attrNameLst>
                                      </p:cBhvr>
                                      <p:to>
                                        <p:strVal val="hidden"/>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22" presetClass="entr" presetSubtype="4" fill="hold" grpId="0" nodeType="clickEffect">
                                  <p:stCondLst>
                                    <p:cond delay="0"/>
                                  </p:stCondLst>
                                  <p:childTnLst>
                                    <p:set>
                                      <p:cBhvr>
                                        <p:cTn id="42" dur="1" fill="hold">
                                          <p:stCondLst>
                                            <p:cond delay="0"/>
                                          </p:stCondLst>
                                        </p:cTn>
                                        <p:tgtEl>
                                          <p:spTgt spid="839699"/>
                                        </p:tgtEl>
                                        <p:attrNameLst>
                                          <p:attrName>style.visibility</p:attrName>
                                        </p:attrNameLst>
                                      </p:cBhvr>
                                      <p:to>
                                        <p:strVal val="visible"/>
                                      </p:to>
                                    </p:set>
                                    <p:animEffect transition="in" filter="wipe(down)">
                                      <p:cBhvr>
                                        <p:cTn id="43" dur="500"/>
                                        <p:tgtEl>
                                          <p:spTgt spid="839699"/>
                                        </p:tgtEl>
                                      </p:cBhvr>
                                    </p:animEffect>
                                  </p:childTnLst>
                                </p:cTn>
                              </p:par>
                            </p:childTnLst>
                          </p:cTn>
                        </p:par>
                        <p:par>
                          <p:cTn id="44" fill="hold" nodeType="afterGroup">
                            <p:stCondLst>
                              <p:cond delay="500"/>
                            </p:stCondLst>
                            <p:childTnLst>
                              <p:par>
                                <p:cTn id="45" presetID="22" presetClass="entr" presetSubtype="2" fill="hold" grpId="0" nodeType="afterEffect">
                                  <p:stCondLst>
                                    <p:cond delay="0"/>
                                  </p:stCondLst>
                                  <p:childTnLst>
                                    <p:set>
                                      <p:cBhvr>
                                        <p:cTn id="46" dur="1" fill="hold">
                                          <p:stCondLst>
                                            <p:cond delay="0"/>
                                          </p:stCondLst>
                                        </p:cTn>
                                        <p:tgtEl>
                                          <p:spTgt spid="839698"/>
                                        </p:tgtEl>
                                        <p:attrNameLst>
                                          <p:attrName>style.visibility</p:attrName>
                                        </p:attrNameLst>
                                      </p:cBhvr>
                                      <p:to>
                                        <p:strVal val="visible"/>
                                      </p:to>
                                    </p:set>
                                    <p:animEffect transition="in" filter="wipe(right)">
                                      <p:cBhvr>
                                        <p:cTn id="47" dur="500"/>
                                        <p:tgtEl>
                                          <p:spTgt spid="839698"/>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839697"/>
                                        </p:tgtEl>
                                        <p:attrNameLst>
                                          <p:attrName>style.visibility</p:attrName>
                                        </p:attrNameLst>
                                      </p:cBhvr>
                                      <p:to>
                                        <p:strVal val="visible"/>
                                      </p:to>
                                    </p:set>
                                    <p:animEffect transition="in" filter="wipe(down)">
                                      <p:cBhvr>
                                        <p:cTn id="52" dur="500"/>
                                        <p:tgtEl>
                                          <p:spTgt spid="839697"/>
                                        </p:tgtEl>
                                      </p:cBhvr>
                                    </p:animEffect>
                                  </p:childTnLst>
                                </p:cTn>
                              </p:par>
                            </p:childTnLst>
                          </p:cTn>
                        </p:par>
                        <p:par>
                          <p:cTn id="53" fill="hold" nodeType="afterGroup">
                            <p:stCondLst>
                              <p:cond delay="500"/>
                            </p:stCondLst>
                            <p:childTnLst>
                              <p:par>
                                <p:cTn id="54" presetID="22" presetClass="entr" presetSubtype="2" fill="hold" grpId="0" nodeType="afterEffect">
                                  <p:stCondLst>
                                    <p:cond delay="0"/>
                                  </p:stCondLst>
                                  <p:childTnLst>
                                    <p:set>
                                      <p:cBhvr>
                                        <p:cTn id="55" dur="1" fill="hold">
                                          <p:stCondLst>
                                            <p:cond delay="0"/>
                                          </p:stCondLst>
                                        </p:cTn>
                                        <p:tgtEl>
                                          <p:spTgt spid="839696"/>
                                        </p:tgtEl>
                                        <p:attrNameLst>
                                          <p:attrName>style.visibility</p:attrName>
                                        </p:attrNameLst>
                                      </p:cBhvr>
                                      <p:to>
                                        <p:strVal val="visible"/>
                                      </p:to>
                                    </p:set>
                                    <p:animEffect transition="in" filter="wipe(right)">
                                      <p:cBhvr>
                                        <p:cTn id="56" dur="500"/>
                                        <p:tgtEl>
                                          <p:spTgt spid="839696"/>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22" presetClass="entr" presetSubtype="4" fill="hold" grpId="0" nodeType="clickEffect">
                                  <p:stCondLst>
                                    <p:cond delay="0"/>
                                  </p:stCondLst>
                                  <p:childTnLst>
                                    <p:set>
                                      <p:cBhvr>
                                        <p:cTn id="60" dur="1" fill="hold">
                                          <p:stCondLst>
                                            <p:cond delay="0"/>
                                          </p:stCondLst>
                                        </p:cTn>
                                        <p:tgtEl>
                                          <p:spTgt spid="839686"/>
                                        </p:tgtEl>
                                        <p:attrNameLst>
                                          <p:attrName>style.visibility</p:attrName>
                                        </p:attrNameLst>
                                      </p:cBhvr>
                                      <p:to>
                                        <p:strVal val="visible"/>
                                      </p:to>
                                    </p:set>
                                    <p:animEffect transition="in" filter="wipe(down)">
                                      <p:cBhvr>
                                        <p:cTn id="61" dur="500"/>
                                        <p:tgtEl>
                                          <p:spTgt spid="839686"/>
                                        </p:tgtEl>
                                      </p:cBhvr>
                                    </p:animEffect>
                                  </p:childTnLst>
                                </p:cTn>
                              </p:par>
                            </p:childTnLst>
                          </p:cTn>
                        </p:par>
                        <p:par>
                          <p:cTn id="62" fill="hold" nodeType="afterGroup">
                            <p:stCondLst>
                              <p:cond delay="500"/>
                            </p:stCondLst>
                            <p:childTnLst>
                              <p:par>
                                <p:cTn id="63" presetID="1" presetClass="entr" presetSubtype="0" fill="hold" grpId="0" nodeType="afterEffect">
                                  <p:stCondLst>
                                    <p:cond delay="0"/>
                                  </p:stCondLst>
                                  <p:childTnLst>
                                    <p:set>
                                      <p:cBhvr>
                                        <p:cTn id="64" dur="1" fill="hold">
                                          <p:stCondLst>
                                            <p:cond delay="0"/>
                                          </p:stCondLst>
                                        </p:cTn>
                                        <p:tgtEl>
                                          <p:spTgt spid="83969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9697" grpId="0" animBg="1"/>
      <p:bldP spid="839686" grpId="0" animBg="1"/>
      <p:bldP spid="839687" grpId="0" animBg="1"/>
      <p:bldP spid="839685" grpId="0" animBg="1"/>
      <p:bldP spid="839685" grpId="1" animBg="1"/>
      <p:bldP spid="839684" grpId="0" animBg="1"/>
      <p:bldP spid="839684" grpId="1" animBg="1"/>
      <p:bldP spid="839689" grpId="0"/>
      <p:bldP spid="839690" grpId="0"/>
      <p:bldP spid="839694" grpId="0" animBg="1"/>
      <p:bldP spid="839694" grpId="1" animBg="1"/>
      <p:bldP spid="839695" grpId="0" animBg="1"/>
      <p:bldP spid="839695" grpId="1" animBg="1"/>
      <p:bldP spid="839696" grpId="0" animBg="1"/>
      <p:bldP spid="839698" grpId="0" animBg="1"/>
      <p:bldP spid="83969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41758" name="Object 30"/>
          <p:cNvGraphicFramePr>
            <a:graphicFrameLocks noChangeAspect="1"/>
          </p:cNvGraphicFramePr>
          <p:nvPr/>
        </p:nvGraphicFramePr>
        <p:xfrm>
          <a:off x="309563" y="1816100"/>
          <a:ext cx="3971925" cy="460375"/>
        </p:xfrm>
        <a:graphic>
          <a:graphicData uri="http://schemas.openxmlformats.org/presentationml/2006/ole">
            <mc:AlternateContent xmlns:mc="http://schemas.openxmlformats.org/markup-compatibility/2006">
              <mc:Choice xmlns:v="urn:schemas-microsoft-com:vml" Requires="v">
                <p:oleObj spid="_x0000_s2157" name="Equation" r:id="rId3" imgW="2222500" imgH="254000" progId="Equation.DSMT4">
                  <p:embed/>
                </p:oleObj>
              </mc:Choice>
              <mc:Fallback>
                <p:oleObj name="Equation" r:id="rId3" imgW="2222500" imgH="254000" progId="Equation.DSMT4">
                  <p:embed/>
                  <p:pic>
                    <p:nvPicPr>
                      <p:cNvPr id="0" name="Object 3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9563" y="1816100"/>
                        <a:ext cx="39719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41757" name="Object 29"/>
          <p:cNvGraphicFramePr>
            <a:graphicFrameLocks noChangeAspect="1"/>
          </p:cNvGraphicFramePr>
          <p:nvPr/>
        </p:nvGraphicFramePr>
        <p:xfrm>
          <a:off x="381000" y="2209800"/>
          <a:ext cx="2590800" cy="295275"/>
        </p:xfrm>
        <a:graphic>
          <a:graphicData uri="http://schemas.openxmlformats.org/presentationml/2006/ole">
            <mc:AlternateContent xmlns:mc="http://schemas.openxmlformats.org/markup-compatibility/2006">
              <mc:Choice xmlns:v="urn:schemas-microsoft-com:vml" Requires="v">
                <p:oleObj spid="_x0000_s2158" name="Equation" r:id="rId5" imgW="1765300" imgH="203200" progId="Equation.DSMT4">
                  <p:embed/>
                </p:oleObj>
              </mc:Choice>
              <mc:Fallback>
                <p:oleObj name="Equation" r:id="rId5" imgW="1765300" imgH="203200" progId="Equation.DSMT4">
                  <p:embed/>
                  <p:pic>
                    <p:nvPicPr>
                      <p:cNvPr id="0" name="Object 2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1000" y="2209800"/>
                        <a:ext cx="2590800"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41756" name="Object 28"/>
          <p:cNvGraphicFramePr>
            <a:graphicFrameLocks noChangeAspect="1"/>
          </p:cNvGraphicFramePr>
          <p:nvPr/>
        </p:nvGraphicFramePr>
        <p:xfrm>
          <a:off x="290513" y="2667000"/>
          <a:ext cx="3251200" cy="365125"/>
        </p:xfrm>
        <a:graphic>
          <a:graphicData uri="http://schemas.openxmlformats.org/presentationml/2006/ole">
            <mc:AlternateContent xmlns:mc="http://schemas.openxmlformats.org/markup-compatibility/2006">
              <mc:Choice xmlns:v="urn:schemas-microsoft-com:vml" Requires="v">
                <p:oleObj spid="_x0000_s2159" name="Equation" r:id="rId7" imgW="1777229" imgH="203112" progId="Equation.DSMT4">
                  <p:embed/>
                </p:oleObj>
              </mc:Choice>
              <mc:Fallback>
                <p:oleObj name="Equation" r:id="rId7" imgW="1777229" imgH="203112" progId="Equation.DSMT4">
                  <p:embed/>
                  <p:pic>
                    <p:nvPicPr>
                      <p:cNvPr id="0" name="Object 2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0513" y="2667000"/>
                        <a:ext cx="3251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41755" name="Object 27"/>
          <p:cNvGraphicFramePr>
            <a:graphicFrameLocks noChangeAspect="1"/>
          </p:cNvGraphicFramePr>
          <p:nvPr/>
        </p:nvGraphicFramePr>
        <p:xfrm>
          <a:off x="1082675" y="3048000"/>
          <a:ext cx="2346325" cy="277813"/>
        </p:xfrm>
        <a:graphic>
          <a:graphicData uri="http://schemas.openxmlformats.org/presentationml/2006/ole">
            <mc:AlternateContent xmlns:mc="http://schemas.openxmlformats.org/markup-compatibility/2006">
              <mc:Choice xmlns:v="urn:schemas-microsoft-com:vml" Requires="v">
                <p:oleObj spid="_x0000_s2160" name="Equation" r:id="rId9" imgW="1701800" imgH="203200" progId="Equation.DSMT4">
                  <p:embed/>
                </p:oleObj>
              </mc:Choice>
              <mc:Fallback>
                <p:oleObj name="Equation" r:id="rId9" imgW="1701800" imgH="203200" progId="Equation.DSMT4">
                  <p:embed/>
                  <p:pic>
                    <p:nvPicPr>
                      <p:cNvPr id="0" name="Object 2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82675" y="3048000"/>
                        <a:ext cx="23463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41754" name="Object 26"/>
          <p:cNvGraphicFramePr>
            <a:graphicFrameLocks noChangeAspect="1"/>
          </p:cNvGraphicFramePr>
          <p:nvPr/>
        </p:nvGraphicFramePr>
        <p:xfrm>
          <a:off x="1589088" y="3657600"/>
          <a:ext cx="2068512" cy="365125"/>
        </p:xfrm>
        <a:graphic>
          <a:graphicData uri="http://schemas.openxmlformats.org/presentationml/2006/ole">
            <mc:AlternateContent xmlns:mc="http://schemas.openxmlformats.org/markup-compatibility/2006">
              <mc:Choice xmlns:v="urn:schemas-microsoft-com:vml" Requires="v">
                <p:oleObj spid="_x0000_s2161" name="Equation" r:id="rId11" imgW="1129810" imgH="203112" progId="Equation.DSMT4">
                  <p:embed/>
                </p:oleObj>
              </mc:Choice>
              <mc:Fallback>
                <p:oleObj name="Equation" r:id="rId11" imgW="1129810" imgH="203112" progId="Equation.DSMT4">
                  <p:embed/>
                  <p:pic>
                    <p:nvPicPr>
                      <p:cNvPr id="0" name="Object 2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589088" y="3657600"/>
                        <a:ext cx="2068512"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41753" name="Object 25"/>
          <p:cNvGraphicFramePr>
            <a:graphicFrameLocks noChangeAspect="1"/>
          </p:cNvGraphicFramePr>
          <p:nvPr/>
        </p:nvGraphicFramePr>
        <p:xfrm>
          <a:off x="1419225" y="4260850"/>
          <a:ext cx="2286000" cy="684213"/>
        </p:xfrm>
        <a:graphic>
          <a:graphicData uri="http://schemas.openxmlformats.org/presentationml/2006/ole">
            <mc:AlternateContent xmlns:mc="http://schemas.openxmlformats.org/markup-compatibility/2006">
              <mc:Choice xmlns:v="urn:schemas-microsoft-com:vml" Requires="v">
                <p:oleObj spid="_x0000_s2162" name="Equation" r:id="rId13" imgW="1307532" imgH="393529" progId="Equation.DSMT4">
                  <p:embed/>
                </p:oleObj>
              </mc:Choice>
              <mc:Fallback>
                <p:oleObj name="Equation" r:id="rId13" imgW="1307532" imgH="393529" progId="Equation.DSMT4">
                  <p:embed/>
                  <p:pic>
                    <p:nvPicPr>
                      <p:cNvPr id="0" name="Object 25"/>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419225" y="4260850"/>
                        <a:ext cx="2286000" cy="68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41752" name="Object 24"/>
          <p:cNvGraphicFramePr>
            <a:graphicFrameLocks noChangeAspect="1"/>
          </p:cNvGraphicFramePr>
          <p:nvPr/>
        </p:nvGraphicFramePr>
        <p:xfrm>
          <a:off x="1876425" y="5310188"/>
          <a:ext cx="1095375" cy="365125"/>
        </p:xfrm>
        <a:graphic>
          <a:graphicData uri="http://schemas.openxmlformats.org/presentationml/2006/ole">
            <mc:AlternateContent xmlns:mc="http://schemas.openxmlformats.org/markup-compatibility/2006">
              <mc:Choice xmlns:v="urn:schemas-microsoft-com:vml" Requires="v">
                <p:oleObj spid="_x0000_s2163" name="Equation" r:id="rId15" imgW="596641" imgH="203112" progId="Equation.DSMT4">
                  <p:embed/>
                </p:oleObj>
              </mc:Choice>
              <mc:Fallback>
                <p:oleObj name="Equation" r:id="rId15" imgW="596641" imgH="203112" progId="Equation.DSMT4">
                  <p:embed/>
                  <p:pic>
                    <p:nvPicPr>
                      <p:cNvPr id="0" name="Object 24"/>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876425" y="5310188"/>
                        <a:ext cx="109537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41751" name="Object 23"/>
          <p:cNvGraphicFramePr>
            <a:graphicFrameLocks noChangeAspect="1"/>
          </p:cNvGraphicFramePr>
          <p:nvPr/>
        </p:nvGraphicFramePr>
        <p:xfrm>
          <a:off x="5775325" y="2109788"/>
          <a:ext cx="2559050" cy="365125"/>
        </p:xfrm>
        <a:graphic>
          <a:graphicData uri="http://schemas.openxmlformats.org/presentationml/2006/ole">
            <mc:AlternateContent xmlns:mc="http://schemas.openxmlformats.org/markup-compatibility/2006">
              <mc:Choice xmlns:v="urn:schemas-microsoft-com:vml" Requires="v">
                <p:oleObj spid="_x0000_s2164" name="Equation" r:id="rId17" imgW="1497950" imgH="203112" progId="Equation.DSMT4">
                  <p:embed/>
                </p:oleObj>
              </mc:Choice>
              <mc:Fallback>
                <p:oleObj name="Equation" r:id="rId17" imgW="1497950" imgH="203112" progId="Equation.DSMT4">
                  <p:embed/>
                  <p:pic>
                    <p:nvPicPr>
                      <p:cNvPr id="0" name="Object 23"/>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775325" y="2109788"/>
                        <a:ext cx="255905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41750" name="Object 22"/>
          <p:cNvGraphicFramePr>
            <a:graphicFrameLocks noChangeAspect="1"/>
          </p:cNvGraphicFramePr>
          <p:nvPr/>
        </p:nvGraphicFramePr>
        <p:xfrm>
          <a:off x="5811838" y="2682875"/>
          <a:ext cx="1503362" cy="320675"/>
        </p:xfrm>
        <a:graphic>
          <a:graphicData uri="http://schemas.openxmlformats.org/presentationml/2006/ole">
            <mc:AlternateContent xmlns:mc="http://schemas.openxmlformats.org/markup-compatibility/2006">
              <mc:Choice xmlns:v="urn:schemas-microsoft-com:vml" Requires="v">
                <p:oleObj spid="_x0000_s2165" name="Equation" r:id="rId19" imgW="1028254" imgH="177723" progId="Equation.DSMT4">
                  <p:embed/>
                </p:oleObj>
              </mc:Choice>
              <mc:Fallback>
                <p:oleObj name="Equation" r:id="rId19" imgW="1028254" imgH="177723" progId="Equation.DSMT4">
                  <p:embed/>
                  <p:pic>
                    <p:nvPicPr>
                      <p:cNvPr id="0" name="Object 22"/>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5811838" y="2682875"/>
                        <a:ext cx="1503362"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41749" name="Object 21"/>
          <p:cNvGraphicFramePr>
            <a:graphicFrameLocks noChangeAspect="1"/>
          </p:cNvGraphicFramePr>
          <p:nvPr/>
        </p:nvGraphicFramePr>
        <p:xfrm>
          <a:off x="5811838" y="3140075"/>
          <a:ext cx="931862" cy="320675"/>
        </p:xfrm>
        <a:graphic>
          <a:graphicData uri="http://schemas.openxmlformats.org/presentationml/2006/ole">
            <mc:AlternateContent xmlns:mc="http://schemas.openxmlformats.org/markup-compatibility/2006">
              <mc:Choice xmlns:v="urn:schemas-microsoft-com:vml" Requires="v">
                <p:oleObj spid="_x0000_s2166" name="Equation" r:id="rId21" imgW="634449" imgH="177646" progId="Equation.DSMT4">
                  <p:embed/>
                </p:oleObj>
              </mc:Choice>
              <mc:Fallback>
                <p:oleObj name="Equation" r:id="rId21" imgW="634449" imgH="177646" progId="Equation.DSMT4">
                  <p:embed/>
                  <p:pic>
                    <p:nvPicPr>
                      <p:cNvPr id="0" name="Object 21"/>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5811838" y="3140075"/>
                        <a:ext cx="931862"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41748" name="Object 20"/>
          <p:cNvGraphicFramePr>
            <a:graphicFrameLocks noChangeAspect="1"/>
          </p:cNvGraphicFramePr>
          <p:nvPr/>
        </p:nvGraphicFramePr>
        <p:xfrm>
          <a:off x="5799138" y="4270375"/>
          <a:ext cx="2339975" cy="347663"/>
        </p:xfrm>
        <a:graphic>
          <a:graphicData uri="http://schemas.openxmlformats.org/presentationml/2006/ole">
            <mc:AlternateContent xmlns:mc="http://schemas.openxmlformats.org/markup-compatibility/2006">
              <mc:Choice xmlns:v="urn:schemas-microsoft-com:vml" Requires="v">
                <p:oleObj spid="_x0000_s2167" name="Equation" r:id="rId23" imgW="1435100" imgH="203200" progId="Equation.DSMT4">
                  <p:embed/>
                </p:oleObj>
              </mc:Choice>
              <mc:Fallback>
                <p:oleObj name="Equation" r:id="rId23" imgW="1435100" imgH="203200" progId="Equation.DSMT4">
                  <p:embed/>
                  <p:pic>
                    <p:nvPicPr>
                      <p:cNvPr id="0" name="Object 20"/>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5799138" y="4270375"/>
                        <a:ext cx="2339975" cy="34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41747" name="Object 19"/>
          <p:cNvGraphicFramePr>
            <a:graphicFrameLocks noChangeAspect="1"/>
          </p:cNvGraphicFramePr>
          <p:nvPr/>
        </p:nvGraphicFramePr>
        <p:xfrm>
          <a:off x="5837238" y="4816475"/>
          <a:ext cx="1397000" cy="320675"/>
        </p:xfrm>
        <a:graphic>
          <a:graphicData uri="http://schemas.openxmlformats.org/presentationml/2006/ole">
            <mc:AlternateContent xmlns:mc="http://schemas.openxmlformats.org/markup-compatibility/2006">
              <mc:Choice xmlns:v="urn:schemas-microsoft-com:vml" Requires="v">
                <p:oleObj spid="_x0000_s2168" name="Equation" r:id="rId25" imgW="964781" imgH="177723" progId="Equation.DSMT4">
                  <p:embed/>
                </p:oleObj>
              </mc:Choice>
              <mc:Fallback>
                <p:oleObj name="Equation" r:id="rId25" imgW="964781" imgH="177723" progId="Equation.DSMT4">
                  <p:embed/>
                  <p:pic>
                    <p:nvPicPr>
                      <p:cNvPr id="0" name="Object 19"/>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5837238" y="4816475"/>
                        <a:ext cx="139700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41746" name="Object 18"/>
          <p:cNvGraphicFramePr>
            <a:graphicFrameLocks noChangeAspect="1"/>
          </p:cNvGraphicFramePr>
          <p:nvPr/>
        </p:nvGraphicFramePr>
        <p:xfrm>
          <a:off x="5822950" y="5349875"/>
          <a:ext cx="927100" cy="320675"/>
        </p:xfrm>
        <a:graphic>
          <a:graphicData uri="http://schemas.openxmlformats.org/presentationml/2006/ole">
            <mc:AlternateContent xmlns:mc="http://schemas.openxmlformats.org/markup-compatibility/2006">
              <mc:Choice xmlns:v="urn:schemas-microsoft-com:vml" Requires="v">
                <p:oleObj spid="_x0000_s2169" name="Equation" r:id="rId27" imgW="634449" imgH="177646" progId="Equation.DSMT4">
                  <p:embed/>
                </p:oleObj>
              </mc:Choice>
              <mc:Fallback>
                <p:oleObj name="Equation" r:id="rId27" imgW="634449" imgH="177646" progId="Equation.DSMT4">
                  <p:embed/>
                  <p:pic>
                    <p:nvPicPr>
                      <p:cNvPr id="0" name="Object 18"/>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5822950" y="5349875"/>
                        <a:ext cx="92710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063" name="Rectangle 31"/>
          <p:cNvSpPr>
            <a:spLocks noChangeArrowheads="1"/>
          </p:cNvSpPr>
          <p:nvPr/>
        </p:nvSpPr>
        <p:spPr bwMode="auto">
          <a:xfrm>
            <a:off x="381000" y="1174750"/>
            <a:ext cx="5257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tabLst>
                <a:tab pos="1143000" algn="l"/>
              </a:tabLst>
              <a:defRPr sz="2400">
                <a:solidFill>
                  <a:schemeClr val="tx1"/>
                </a:solidFill>
                <a:latin typeface="Times New Roman" panose="02020603050405020304" pitchFamily="18" charset="0"/>
              </a:defRPr>
            </a:lvl1pPr>
            <a:lvl2pPr marL="742950" indent="-285750" eaLnBrk="0" hangingPunct="0">
              <a:tabLst>
                <a:tab pos="1143000" algn="l"/>
              </a:tabLst>
              <a:defRPr sz="2400">
                <a:solidFill>
                  <a:schemeClr val="tx1"/>
                </a:solidFill>
                <a:latin typeface="Times New Roman" panose="02020603050405020304" pitchFamily="18" charset="0"/>
              </a:defRPr>
            </a:lvl2pPr>
            <a:lvl3pPr marL="1143000" indent="-228600" eaLnBrk="0" hangingPunct="0">
              <a:tabLst>
                <a:tab pos="1143000" algn="l"/>
              </a:tabLst>
              <a:defRPr sz="2400">
                <a:solidFill>
                  <a:schemeClr val="tx1"/>
                </a:solidFill>
                <a:latin typeface="Times New Roman" panose="02020603050405020304" pitchFamily="18" charset="0"/>
              </a:defRPr>
            </a:lvl3pPr>
            <a:lvl4pPr marL="1600200" indent="-228600" eaLnBrk="0" hangingPunct="0">
              <a:tabLst>
                <a:tab pos="1143000" algn="l"/>
              </a:tabLst>
              <a:defRPr sz="2400">
                <a:solidFill>
                  <a:schemeClr val="tx1"/>
                </a:solidFill>
                <a:latin typeface="Times New Roman" panose="02020603050405020304" pitchFamily="18" charset="0"/>
              </a:defRPr>
            </a:lvl4pPr>
            <a:lvl5pPr marL="2057400" indent="-228600" eaLnBrk="0" hangingPunct="0">
              <a:tabLst>
                <a:tab pos="1143000" algn="l"/>
              </a:tabLst>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tabLst>
                <a:tab pos="1143000" algn="l"/>
              </a:tabLs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tabLst>
                <a:tab pos="1143000" algn="l"/>
              </a:tabLs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tabLst>
                <a:tab pos="1143000" algn="l"/>
              </a:tabLs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tabLst>
                <a:tab pos="1143000" algn="l"/>
              </a:tabLst>
              <a:defRPr sz="2400">
                <a:solidFill>
                  <a:schemeClr val="tx1"/>
                </a:solidFill>
                <a:latin typeface="Times New Roman" panose="02020603050405020304" pitchFamily="18" charset="0"/>
              </a:defRPr>
            </a:lvl9pPr>
          </a:lstStyle>
          <a:p>
            <a:pPr eaLnBrk="1" hangingPunct="1">
              <a:buFont typeface="Symbol" panose="05050102010706020507" pitchFamily="18" charset="2"/>
              <a:buNone/>
            </a:pPr>
            <a:r>
              <a:rPr lang="en-US" sz="1800">
                <a:solidFill>
                  <a:srgbClr val="000000"/>
                </a:solidFill>
                <a:cs typeface="Times New Roman" panose="02020603050405020304" pitchFamily="18" charset="0"/>
              </a:rPr>
              <a:t>Compute the equilibrium price and quantity of gasoline</a:t>
            </a:r>
            <a:endParaRPr lang="en-US" sz="1800"/>
          </a:p>
          <a:p>
            <a:endParaRPr lang="en-US" sz="1800"/>
          </a:p>
        </p:txBody>
      </p:sp>
      <p:sp>
        <p:nvSpPr>
          <p:cNvPr id="2064" name="Line 46"/>
          <p:cNvSpPr>
            <a:spLocks noChangeShapeType="1"/>
          </p:cNvSpPr>
          <p:nvPr/>
        </p:nvSpPr>
        <p:spPr bwMode="auto">
          <a:xfrm>
            <a:off x="4495800" y="1816100"/>
            <a:ext cx="0" cy="45847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2065" name="Rectangle 48"/>
          <p:cNvSpPr>
            <a:spLocks noGrp="1" noChangeArrowheads="1"/>
          </p:cNvSpPr>
          <p:nvPr>
            <p:ph type="title"/>
          </p:nvPr>
        </p:nvSpPr>
        <p:spPr>
          <a:xfrm>
            <a:off x="381000" y="228600"/>
            <a:ext cx="8458200" cy="533400"/>
          </a:xfrm>
          <a:noFill/>
        </p:spPr>
        <p:txBody>
          <a:bodyPr/>
          <a:lstStyle/>
          <a:p>
            <a:pPr eaLnBrk="1" hangingPunct="1"/>
            <a:r>
              <a:rPr lang="en-US" smtClean="0"/>
              <a:t>Law of Supply and Demand</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4175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4175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84175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841755"/>
                                        </p:tgtEl>
                                        <p:attrNameLst>
                                          <p:attrName>style.visibility</p:attrName>
                                        </p:attrNameLst>
                                      </p:cBhvr>
                                      <p:to>
                                        <p:strVal val="visible"/>
                                      </p:to>
                                    </p:set>
                                  </p:childTnLst>
                                </p:cTn>
                              </p:par>
                              <p:par>
                                <p:cTn id="19" presetID="1" presetClass="exit" presetSubtype="0" fill="hold" nodeType="withEffect">
                                  <p:stCondLst>
                                    <p:cond delay="0"/>
                                  </p:stCondLst>
                                  <p:childTnLst>
                                    <p:set>
                                      <p:cBhvr>
                                        <p:cTn id="20" dur="1" fill="hold">
                                          <p:stCondLst>
                                            <p:cond delay="0"/>
                                          </p:stCondLst>
                                        </p:cTn>
                                        <p:tgtEl>
                                          <p:spTgt spid="841757"/>
                                        </p:tgtEl>
                                        <p:attrNameLst>
                                          <p:attrName>style.visibility</p:attrName>
                                        </p:attrNameLst>
                                      </p:cBhvr>
                                      <p:to>
                                        <p:strVal val="hidden"/>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841754"/>
                                        </p:tgtEl>
                                        <p:attrNameLst>
                                          <p:attrName>style.visibility</p:attrName>
                                        </p:attrNameLst>
                                      </p:cBhvr>
                                      <p:to>
                                        <p:strVal val="visible"/>
                                      </p:to>
                                    </p:set>
                                  </p:childTnLst>
                                </p:cTn>
                              </p:par>
                              <p:par>
                                <p:cTn id="25" presetID="1" presetClass="exit" presetSubtype="0" fill="hold" nodeType="withEffect">
                                  <p:stCondLst>
                                    <p:cond delay="0"/>
                                  </p:stCondLst>
                                  <p:childTnLst>
                                    <p:set>
                                      <p:cBhvr>
                                        <p:cTn id="26" dur="1" fill="hold">
                                          <p:stCondLst>
                                            <p:cond delay="0"/>
                                          </p:stCondLst>
                                        </p:cTn>
                                        <p:tgtEl>
                                          <p:spTgt spid="841755"/>
                                        </p:tgtEl>
                                        <p:attrNameLst>
                                          <p:attrName>style.visibility</p:attrName>
                                        </p:attrNameLst>
                                      </p:cBhvr>
                                      <p:to>
                                        <p:strVal val="hidden"/>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841753"/>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841752"/>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841751"/>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841750"/>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nodeType="clickEffect">
                                  <p:stCondLst>
                                    <p:cond delay="0"/>
                                  </p:stCondLst>
                                  <p:childTnLst>
                                    <p:set>
                                      <p:cBhvr>
                                        <p:cTn id="46" dur="1" fill="hold">
                                          <p:stCondLst>
                                            <p:cond delay="0"/>
                                          </p:stCondLst>
                                        </p:cTn>
                                        <p:tgtEl>
                                          <p:spTgt spid="841749"/>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841748"/>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nodeType="clickEffect">
                                  <p:stCondLst>
                                    <p:cond delay="0"/>
                                  </p:stCondLst>
                                  <p:childTnLst>
                                    <p:set>
                                      <p:cBhvr>
                                        <p:cTn id="54" dur="1" fill="hold">
                                          <p:stCondLst>
                                            <p:cond delay="0"/>
                                          </p:stCondLst>
                                        </p:cTn>
                                        <p:tgtEl>
                                          <p:spTgt spid="841747"/>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nodeType="clickEffect">
                                  <p:stCondLst>
                                    <p:cond delay="0"/>
                                  </p:stCondLst>
                                  <p:childTnLst>
                                    <p:set>
                                      <p:cBhvr>
                                        <p:cTn id="58" dur="1" fill="hold">
                                          <p:stCondLst>
                                            <p:cond delay="0"/>
                                          </p:stCondLst>
                                        </p:cTn>
                                        <p:tgtEl>
                                          <p:spTgt spid="8417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8463" y="1314450"/>
            <a:ext cx="5765800" cy="507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0707" name="Line 3"/>
          <p:cNvSpPr>
            <a:spLocks noChangeShapeType="1"/>
          </p:cNvSpPr>
          <p:nvPr/>
        </p:nvSpPr>
        <p:spPr bwMode="auto">
          <a:xfrm flipV="1">
            <a:off x="5819775" y="4495800"/>
            <a:ext cx="0" cy="1493838"/>
          </a:xfrm>
          <a:prstGeom prst="line">
            <a:avLst/>
          </a:prstGeom>
          <a:noFill/>
          <a:ln w="28575">
            <a:solidFill>
              <a:srgbClr val="000000"/>
            </a:solidFill>
            <a:prstDash val="dash"/>
            <a:round/>
            <a:headEnd/>
            <a:tailEnd type="oval" w="lg" len="lg"/>
          </a:ln>
          <a:extLst>
            <a:ext uri="{909E8E84-426E-40DD-AFC4-6F175D3DCCD1}">
              <a14:hiddenFill xmlns:a14="http://schemas.microsoft.com/office/drawing/2010/main">
                <a:noFill/>
              </a14:hiddenFill>
            </a:ext>
          </a:extLst>
        </p:spPr>
        <p:txBody>
          <a:bodyPr/>
          <a:lstStyle/>
          <a:p>
            <a:endParaRPr lang="en-US"/>
          </a:p>
        </p:txBody>
      </p:sp>
      <p:sp>
        <p:nvSpPr>
          <p:cNvPr id="49156" name="Line 5"/>
          <p:cNvSpPr>
            <a:spLocks noChangeShapeType="1"/>
          </p:cNvSpPr>
          <p:nvPr/>
        </p:nvSpPr>
        <p:spPr bwMode="auto">
          <a:xfrm flipV="1">
            <a:off x="4859338" y="2546350"/>
            <a:ext cx="2212975" cy="3473450"/>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157" name="Line 6"/>
          <p:cNvSpPr>
            <a:spLocks noChangeShapeType="1"/>
          </p:cNvSpPr>
          <p:nvPr/>
        </p:nvSpPr>
        <p:spPr bwMode="auto">
          <a:xfrm>
            <a:off x="2286000" y="1704975"/>
            <a:ext cx="4800600" cy="3787775"/>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158" name="Rectangle 9"/>
          <p:cNvSpPr>
            <a:spLocks noChangeArrowheads="1"/>
          </p:cNvSpPr>
          <p:nvPr/>
        </p:nvSpPr>
        <p:spPr bwMode="auto">
          <a:xfrm>
            <a:off x="990600" y="1049338"/>
            <a:ext cx="7162800" cy="146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sz="1800">
                <a:cs typeface="Times New Roman" panose="02020603050405020304" pitchFamily="18" charset="0"/>
              </a:rPr>
              <a:t> </a:t>
            </a:r>
            <a:r>
              <a:rPr lang="en-US" sz="1800" u="sng">
                <a:cs typeface="Times New Roman" panose="02020603050405020304" pitchFamily="18" charset="0"/>
              </a:rPr>
              <a:t>Gasoline Market</a:t>
            </a:r>
            <a:endParaRPr lang="en-US" sz="1800"/>
          </a:p>
          <a:p>
            <a:endParaRPr lang="en-US" sz="1800">
              <a:latin typeface="Arial" panose="020B0604020202020204" pitchFamily="34" charset="0"/>
              <a:ea typeface="Times New Roman" panose="02020603050405020304" pitchFamily="18" charset="0"/>
              <a:cs typeface="Arial" panose="020B0604020202020204" pitchFamily="34" charset="0"/>
            </a:endParaRPr>
          </a:p>
          <a:p>
            <a:endParaRPr lang="en-US" sz="1800">
              <a:latin typeface="Arial" panose="020B0604020202020204" pitchFamily="34" charset="0"/>
              <a:ea typeface="Times New Roman" panose="02020603050405020304" pitchFamily="18" charset="0"/>
              <a:cs typeface="Arial" panose="020B0604020202020204" pitchFamily="34" charset="0"/>
            </a:endParaRPr>
          </a:p>
          <a:p>
            <a:r>
              <a:rPr lang="en-US" sz="1800">
                <a:latin typeface="Arial" panose="020B0604020202020204" pitchFamily="34" charset="0"/>
                <a:ea typeface="Times New Roman" panose="02020603050405020304" pitchFamily="18" charset="0"/>
                <a:cs typeface="Arial" panose="020B0604020202020204" pitchFamily="34" charset="0"/>
              </a:rPr>
              <a:t>  </a:t>
            </a:r>
            <a:r>
              <a:rPr lang="en-US" sz="1800" i="1">
                <a:cs typeface="Times New Roman" panose="02020603050405020304" pitchFamily="18" charset="0"/>
              </a:rPr>
              <a:t>P</a:t>
            </a:r>
            <a:endParaRPr lang="en-US" sz="1800"/>
          </a:p>
          <a:p>
            <a:endParaRPr lang="en-US" sz="1800"/>
          </a:p>
        </p:txBody>
      </p:sp>
      <p:sp>
        <p:nvSpPr>
          <p:cNvPr id="49159" name="Rectangle 10"/>
          <p:cNvSpPr>
            <a:spLocks noChangeArrowheads="1"/>
          </p:cNvSpPr>
          <p:nvPr/>
        </p:nvSpPr>
        <p:spPr bwMode="auto">
          <a:xfrm>
            <a:off x="6918325" y="5029200"/>
            <a:ext cx="3492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b="1">
                <a:latin typeface="Arial" panose="020B0604020202020204" pitchFamily="34" charset="0"/>
                <a:ea typeface="Times New Roman" panose="02020603050405020304" pitchFamily="18" charset="0"/>
                <a:cs typeface="Arial" panose="020B0604020202020204" pitchFamily="34" charset="0"/>
              </a:rPr>
              <a:t>D</a:t>
            </a:r>
            <a:endParaRPr lang="en-US" sz="1800">
              <a:ea typeface="Times New Roman" panose="02020603050405020304" pitchFamily="18" charset="0"/>
              <a:cs typeface="Arial" panose="020B0604020202020204" pitchFamily="34" charset="0"/>
            </a:endParaRPr>
          </a:p>
          <a:p>
            <a:endParaRPr lang="en-US" sz="1800">
              <a:ea typeface="Times New Roman" panose="02020603050405020304" pitchFamily="18" charset="0"/>
              <a:cs typeface="Arial" panose="020B0604020202020204" pitchFamily="34" charset="0"/>
            </a:endParaRPr>
          </a:p>
        </p:txBody>
      </p:sp>
      <p:sp>
        <p:nvSpPr>
          <p:cNvPr id="49160" name="Rectangle 11"/>
          <p:cNvSpPr>
            <a:spLocks noChangeArrowheads="1"/>
          </p:cNvSpPr>
          <p:nvPr/>
        </p:nvSpPr>
        <p:spPr bwMode="auto">
          <a:xfrm>
            <a:off x="6918325" y="2193925"/>
            <a:ext cx="3365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b="1">
                <a:latin typeface="Arial" panose="020B0604020202020204" pitchFamily="34" charset="0"/>
                <a:ea typeface="Times New Roman" panose="02020603050405020304" pitchFamily="18" charset="0"/>
                <a:cs typeface="Arial" panose="020B0604020202020204" pitchFamily="34" charset="0"/>
              </a:rPr>
              <a:t>S</a:t>
            </a:r>
            <a:endParaRPr lang="en-US" sz="1800">
              <a:ea typeface="Times New Roman" panose="02020603050405020304" pitchFamily="18" charset="0"/>
              <a:cs typeface="Arial" panose="020B0604020202020204" pitchFamily="34" charset="0"/>
            </a:endParaRPr>
          </a:p>
          <a:p>
            <a:endParaRPr lang="en-US" sz="1800">
              <a:ea typeface="Times New Roman" panose="02020603050405020304" pitchFamily="18" charset="0"/>
              <a:cs typeface="Arial" panose="020B0604020202020204" pitchFamily="34" charset="0"/>
            </a:endParaRPr>
          </a:p>
        </p:txBody>
      </p:sp>
      <p:sp>
        <p:nvSpPr>
          <p:cNvPr id="49161" name="Rectangle 12"/>
          <p:cNvSpPr>
            <a:spLocks noChangeArrowheads="1"/>
          </p:cNvSpPr>
          <p:nvPr/>
        </p:nvSpPr>
        <p:spPr bwMode="auto">
          <a:xfrm>
            <a:off x="4343400" y="6521450"/>
            <a:ext cx="2362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sz="1800" i="1">
                <a:cs typeface="Times New Roman" panose="02020603050405020304" pitchFamily="18" charset="0"/>
              </a:rPr>
              <a:t>Q (</a:t>
            </a:r>
            <a:r>
              <a:rPr lang="en-US" sz="1800">
                <a:cs typeface="Times New Roman" panose="02020603050405020304" pitchFamily="18" charset="0"/>
              </a:rPr>
              <a:t>millions)</a:t>
            </a:r>
            <a:endParaRPr lang="en-US" sz="1800"/>
          </a:p>
        </p:txBody>
      </p:sp>
      <p:sp>
        <p:nvSpPr>
          <p:cNvPr id="840719" name="Line 15"/>
          <p:cNvSpPr>
            <a:spLocks noChangeShapeType="1"/>
          </p:cNvSpPr>
          <p:nvPr/>
        </p:nvSpPr>
        <p:spPr bwMode="auto">
          <a:xfrm>
            <a:off x="2100263" y="4498975"/>
            <a:ext cx="3736975" cy="0"/>
          </a:xfrm>
          <a:prstGeom prst="line">
            <a:avLst/>
          </a:prstGeom>
          <a:noFill/>
          <a:ln w="2857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49163" name="Rectangle 19"/>
          <p:cNvSpPr>
            <a:spLocks noGrp="1" noChangeArrowheads="1"/>
          </p:cNvSpPr>
          <p:nvPr>
            <p:ph type="title"/>
          </p:nvPr>
        </p:nvSpPr>
        <p:spPr>
          <a:xfrm>
            <a:off x="381000" y="228600"/>
            <a:ext cx="8458200" cy="533400"/>
          </a:xfrm>
          <a:noFill/>
        </p:spPr>
        <p:txBody>
          <a:bodyPr/>
          <a:lstStyle/>
          <a:p>
            <a:pPr eaLnBrk="1" hangingPunct="1"/>
            <a:r>
              <a:rPr lang="en-US" smtClean="0"/>
              <a:t>Law of Supply and Demand</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40707"/>
                                        </p:tgtEl>
                                        <p:attrNameLst>
                                          <p:attrName>style.visibility</p:attrName>
                                        </p:attrNameLst>
                                      </p:cBhvr>
                                      <p:to>
                                        <p:strVal val="visible"/>
                                      </p:to>
                                    </p:set>
                                    <p:animEffect transition="in" filter="wipe(down)">
                                      <p:cBhvr>
                                        <p:cTn id="7" dur="500"/>
                                        <p:tgtEl>
                                          <p:spTgt spid="840707"/>
                                        </p:tgtEl>
                                      </p:cBhvr>
                                    </p:animEffect>
                                  </p:childTnLst>
                                </p:cTn>
                              </p:par>
                            </p:childTnLst>
                          </p:cTn>
                        </p:par>
                        <p:par>
                          <p:cTn id="8" fill="hold" nodeType="afterGroup">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840719"/>
                                        </p:tgtEl>
                                        <p:attrNameLst>
                                          <p:attrName>style.visibility</p:attrName>
                                        </p:attrNameLst>
                                      </p:cBhvr>
                                      <p:to>
                                        <p:strVal val="visible"/>
                                      </p:to>
                                    </p:set>
                                    <p:animEffect transition="in" filter="wipe(right)">
                                      <p:cBhvr>
                                        <p:cTn id="11" dur="500"/>
                                        <p:tgtEl>
                                          <p:spTgt spid="8407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0707" grpId="0" animBg="1"/>
      <p:bldP spid="84071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35"/>
          <p:cNvSpPr>
            <a:spLocks noChangeArrowheads="1"/>
          </p:cNvSpPr>
          <p:nvPr/>
        </p:nvSpPr>
        <p:spPr bwMode="auto">
          <a:xfrm>
            <a:off x="5514975" y="5581650"/>
            <a:ext cx="6096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a:t>D</a:t>
            </a:r>
          </a:p>
          <a:p>
            <a:pPr eaLnBrk="1" hangingPunct="1">
              <a:lnSpc>
                <a:spcPct val="90000"/>
              </a:lnSpc>
              <a:spcBef>
                <a:spcPct val="20000"/>
              </a:spcBef>
              <a:buClr>
                <a:srgbClr val="00468F"/>
              </a:buClr>
              <a:buSzPct val="120000"/>
              <a:buFont typeface="Webdings" panose="05030102010509060703" pitchFamily="18" charset="2"/>
              <a:buChar char="&lt;"/>
            </a:pPr>
            <a:endParaRPr lang="en-US" sz="1800"/>
          </a:p>
        </p:txBody>
      </p:sp>
      <p:sp>
        <p:nvSpPr>
          <p:cNvPr id="842791" name="Rectangle 39"/>
          <p:cNvSpPr>
            <a:spLocks noChangeArrowheads="1"/>
          </p:cNvSpPr>
          <p:nvPr/>
        </p:nvSpPr>
        <p:spPr bwMode="auto">
          <a:xfrm>
            <a:off x="5514975" y="5584825"/>
            <a:ext cx="6096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a:solidFill>
                  <a:srgbClr val="E50030"/>
                </a:solidFill>
              </a:rPr>
              <a:t>D</a:t>
            </a:r>
          </a:p>
          <a:p>
            <a:pPr eaLnBrk="1" hangingPunct="1">
              <a:lnSpc>
                <a:spcPct val="90000"/>
              </a:lnSpc>
              <a:spcBef>
                <a:spcPct val="20000"/>
              </a:spcBef>
              <a:buClr>
                <a:srgbClr val="00468F"/>
              </a:buClr>
              <a:buSzPct val="120000"/>
              <a:buFont typeface="Webdings" panose="05030102010509060703" pitchFamily="18" charset="2"/>
              <a:buChar char="&lt;"/>
            </a:pPr>
            <a:endParaRPr lang="en-US" sz="1800"/>
          </a:p>
        </p:txBody>
      </p:sp>
      <p:sp>
        <p:nvSpPr>
          <p:cNvPr id="50180" name="Rectangle 16"/>
          <p:cNvSpPr>
            <a:spLocks noChangeArrowheads="1"/>
          </p:cNvSpPr>
          <p:nvPr/>
        </p:nvSpPr>
        <p:spPr bwMode="auto">
          <a:xfrm>
            <a:off x="381000" y="1038225"/>
            <a:ext cx="8540750"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tabLst>
                <a:tab pos="1143000" algn="l"/>
              </a:tabLst>
              <a:defRPr sz="2400">
                <a:solidFill>
                  <a:schemeClr val="tx1"/>
                </a:solidFill>
                <a:latin typeface="Times New Roman" panose="02020603050405020304" pitchFamily="18" charset="0"/>
              </a:defRPr>
            </a:lvl1pPr>
            <a:lvl2pPr marL="742950" indent="-285750" eaLnBrk="0" hangingPunct="0">
              <a:tabLst>
                <a:tab pos="1143000" algn="l"/>
              </a:tabLst>
              <a:defRPr sz="2400">
                <a:solidFill>
                  <a:schemeClr val="tx1"/>
                </a:solidFill>
                <a:latin typeface="Times New Roman" panose="02020603050405020304" pitchFamily="18" charset="0"/>
              </a:defRPr>
            </a:lvl2pPr>
            <a:lvl3pPr marL="1143000" indent="-228600" eaLnBrk="0" hangingPunct="0">
              <a:tabLst>
                <a:tab pos="1143000" algn="l"/>
              </a:tabLst>
              <a:defRPr sz="2400">
                <a:solidFill>
                  <a:schemeClr val="tx1"/>
                </a:solidFill>
                <a:latin typeface="Times New Roman" panose="02020603050405020304" pitchFamily="18" charset="0"/>
              </a:defRPr>
            </a:lvl3pPr>
            <a:lvl4pPr marL="1600200" indent="-228600" eaLnBrk="0" hangingPunct="0">
              <a:tabLst>
                <a:tab pos="1143000" algn="l"/>
              </a:tabLst>
              <a:defRPr sz="2400">
                <a:solidFill>
                  <a:schemeClr val="tx1"/>
                </a:solidFill>
                <a:latin typeface="Times New Roman" panose="02020603050405020304" pitchFamily="18" charset="0"/>
              </a:defRPr>
            </a:lvl4pPr>
            <a:lvl5pPr marL="2057400" indent="-228600" eaLnBrk="0" hangingPunct="0">
              <a:tabLst>
                <a:tab pos="1143000" algn="l"/>
              </a:tabLst>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tabLst>
                <a:tab pos="1143000" algn="l"/>
              </a:tabLs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tabLst>
                <a:tab pos="1143000" algn="l"/>
              </a:tabLs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tabLst>
                <a:tab pos="1143000" algn="l"/>
              </a:tabLs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tabLst>
                <a:tab pos="1143000" algn="l"/>
              </a:tabLst>
              <a:defRPr sz="2400">
                <a:solidFill>
                  <a:schemeClr val="tx1"/>
                </a:solidFill>
                <a:latin typeface="Times New Roman" panose="02020603050405020304" pitchFamily="18" charset="0"/>
              </a:defRPr>
            </a:lvl9pPr>
          </a:lstStyle>
          <a:p>
            <a:pPr eaLnBrk="1" hangingPunct="1">
              <a:buFont typeface="Symbol" panose="05050102010706020507" pitchFamily="18" charset="2"/>
              <a:buNone/>
            </a:pPr>
            <a:r>
              <a:rPr lang="en-US" sz="1800"/>
              <a:t>Use supply and demand analysis to explain why gas prices jumped after Hurricane Katrina.</a:t>
            </a:r>
            <a:br>
              <a:rPr lang="en-US" sz="1800"/>
            </a:br>
            <a:r>
              <a:rPr lang="en-US" sz="1800"/>
              <a:t>How does a spike in gasoline prices encourage Americans to conserve gasoline during</a:t>
            </a:r>
            <a:br>
              <a:rPr lang="en-US" sz="1800"/>
            </a:br>
            <a:r>
              <a:rPr lang="en-US" sz="1800"/>
              <a:t>after natural disasters such as Katrina? </a:t>
            </a:r>
          </a:p>
        </p:txBody>
      </p:sp>
      <p:sp>
        <p:nvSpPr>
          <p:cNvPr id="50181" name="Line 17"/>
          <p:cNvSpPr>
            <a:spLocks noChangeAspect="1" noChangeShapeType="1"/>
          </p:cNvSpPr>
          <p:nvPr/>
        </p:nvSpPr>
        <p:spPr bwMode="auto">
          <a:xfrm flipV="1">
            <a:off x="3733800" y="3332163"/>
            <a:ext cx="1257300" cy="2338387"/>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50182" name="Rectangle 18"/>
          <p:cNvSpPr>
            <a:spLocks noChangeArrowheads="1"/>
          </p:cNvSpPr>
          <p:nvPr/>
        </p:nvSpPr>
        <p:spPr bwMode="auto">
          <a:xfrm>
            <a:off x="4981575" y="3122613"/>
            <a:ext cx="609600"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a:t>S</a:t>
            </a:r>
          </a:p>
          <a:p>
            <a:pPr eaLnBrk="1" hangingPunct="1">
              <a:lnSpc>
                <a:spcPct val="90000"/>
              </a:lnSpc>
              <a:spcBef>
                <a:spcPct val="20000"/>
              </a:spcBef>
              <a:buClr>
                <a:srgbClr val="00468F"/>
              </a:buClr>
              <a:buSzPct val="120000"/>
              <a:buFont typeface="Webdings" panose="05030102010509060703" pitchFamily="18" charset="2"/>
              <a:buChar char="&lt;"/>
            </a:pPr>
            <a:endParaRPr lang="en-US" sz="1800"/>
          </a:p>
        </p:txBody>
      </p:sp>
      <p:sp>
        <p:nvSpPr>
          <p:cNvPr id="842771" name="Line 19"/>
          <p:cNvSpPr>
            <a:spLocks noChangeShapeType="1"/>
          </p:cNvSpPr>
          <p:nvPr/>
        </p:nvSpPr>
        <p:spPr bwMode="auto">
          <a:xfrm>
            <a:off x="2133600" y="4667250"/>
            <a:ext cx="2133600" cy="0"/>
          </a:xfrm>
          <a:prstGeom prst="line">
            <a:avLst/>
          </a:prstGeom>
          <a:noFill/>
          <a:ln w="9525">
            <a:solidFill>
              <a:schemeClr val="tx1"/>
            </a:solidFill>
            <a:prstDash val="dash"/>
            <a:miter lim="800000"/>
            <a:headEnd/>
            <a:tailEnd type="oval" w="lg" len="lg"/>
          </a:ln>
          <a:extLst>
            <a:ext uri="{909E8E84-426E-40DD-AFC4-6F175D3DCCD1}">
              <a14:hiddenFill xmlns:a14="http://schemas.microsoft.com/office/drawing/2010/main">
                <a:noFill/>
              </a14:hiddenFill>
            </a:ext>
          </a:extLst>
        </p:spPr>
        <p:txBody>
          <a:bodyPr wrap="none"/>
          <a:lstStyle/>
          <a:p>
            <a:endParaRPr lang="en-US"/>
          </a:p>
        </p:txBody>
      </p:sp>
      <p:grpSp>
        <p:nvGrpSpPr>
          <p:cNvPr id="2" name="Group 20"/>
          <p:cNvGrpSpPr>
            <a:grpSpLocks/>
          </p:cNvGrpSpPr>
          <p:nvPr/>
        </p:nvGrpSpPr>
        <p:grpSpPr bwMode="auto">
          <a:xfrm>
            <a:off x="3736975" y="3113088"/>
            <a:ext cx="1473200" cy="2557462"/>
            <a:chOff x="1760" y="1961"/>
            <a:chExt cx="2512" cy="1611"/>
          </a:xfrm>
        </p:grpSpPr>
        <p:sp>
          <p:nvSpPr>
            <p:cNvPr id="50202" name="Line 21"/>
            <p:cNvSpPr>
              <a:spLocks noChangeAspect="1" noChangeShapeType="1"/>
            </p:cNvSpPr>
            <p:nvPr/>
          </p:nvSpPr>
          <p:spPr bwMode="auto">
            <a:xfrm flipV="1">
              <a:off x="1760" y="2099"/>
              <a:ext cx="2128" cy="1473"/>
            </a:xfrm>
            <a:prstGeom prst="line">
              <a:avLst/>
            </a:prstGeom>
            <a:noFill/>
            <a:ln w="38100">
              <a:solidFill>
                <a:srgbClr val="E50030"/>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50203" name="Rectangle 22"/>
            <p:cNvSpPr>
              <a:spLocks noChangeArrowheads="1"/>
            </p:cNvSpPr>
            <p:nvPr/>
          </p:nvSpPr>
          <p:spPr bwMode="auto">
            <a:xfrm>
              <a:off x="3888" y="1961"/>
              <a:ext cx="384" cy="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a:solidFill>
                    <a:srgbClr val="E50030"/>
                  </a:solidFill>
                </a:rPr>
                <a:t>S</a:t>
              </a:r>
            </a:p>
            <a:p>
              <a:pPr eaLnBrk="1" hangingPunct="1">
                <a:lnSpc>
                  <a:spcPct val="90000"/>
                </a:lnSpc>
                <a:spcBef>
                  <a:spcPct val="20000"/>
                </a:spcBef>
                <a:buClr>
                  <a:srgbClr val="00468F"/>
                </a:buClr>
                <a:buSzPct val="120000"/>
                <a:buFont typeface="Webdings" panose="05030102010509060703" pitchFamily="18" charset="2"/>
                <a:buChar char="&lt;"/>
              </a:pPr>
              <a:endParaRPr lang="en-US" sz="1800"/>
            </a:p>
          </p:txBody>
        </p:sp>
      </p:grpSp>
      <p:sp>
        <p:nvSpPr>
          <p:cNvPr id="50185" name="Rectangle 23"/>
          <p:cNvSpPr>
            <a:spLocks noChangeArrowheads="1"/>
          </p:cNvSpPr>
          <p:nvPr/>
        </p:nvSpPr>
        <p:spPr bwMode="auto">
          <a:xfrm>
            <a:off x="2819400" y="2667000"/>
            <a:ext cx="311785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lnSpc>
                <a:spcPct val="90000"/>
              </a:lnSpc>
              <a:spcBef>
                <a:spcPct val="20000"/>
              </a:spcBef>
              <a:buClr>
                <a:srgbClr val="00468F"/>
              </a:buClr>
              <a:buSzPct val="120000"/>
              <a:buFont typeface="Webdings" panose="05030102010509060703" pitchFamily="18" charset="2"/>
              <a:buNone/>
            </a:pPr>
            <a:r>
              <a:rPr lang="en-US" sz="1800" i="1" u="sng"/>
              <a:t>Gasoline</a:t>
            </a:r>
            <a:endParaRPr lang="en-US" sz="1800"/>
          </a:p>
        </p:txBody>
      </p:sp>
      <p:sp>
        <p:nvSpPr>
          <p:cNvPr id="50186" name="Line 24"/>
          <p:cNvSpPr>
            <a:spLocks noChangeShapeType="1"/>
          </p:cNvSpPr>
          <p:nvPr/>
        </p:nvSpPr>
        <p:spPr bwMode="auto">
          <a:xfrm>
            <a:off x="2133600" y="2776538"/>
            <a:ext cx="0" cy="32766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50187" name="Line 25"/>
          <p:cNvSpPr>
            <a:spLocks noChangeShapeType="1"/>
          </p:cNvSpPr>
          <p:nvPr/>
        </p:nvSpPr>
        <p:spPr bwMode="auto">
          <a:xfrm>
            <a:off x="2133600" y="6065838"/>
            <a:ext cx="457200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42778" name="Line 26"/>
          <p:cNvSpPr>
            <a:spLocks noChangeShapeType="1"/>
          </p:cNvSpPr>
          <p:nvPr/>
        </p:nvSpPr>
        <p:spPr bwMode="auto">
          <a:xfrm>
            <a:off x="4267200" y="4729163"/>
            <a:ext cx="0" cy="1336675"/>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42779" name="Rectangle 27"/>
          <p:cNvSpPr>
            <a:spLocks noChangeArrowheads="1"/>
          </p:cNvSpPr>
          <p:nvPr/>
        </p:nvSpPr>
        <p:spPr bwMode="auto">
          <a:xfrm>
            <a:off x="1562100" y="4464050"/>
            <a:ext cx="9906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buClr>
                <a:srgbClr val="00468F"/>
              </a:buClr>
              <a:buSzPct val="120000"/>
              <a:buFont typeface="Webdings" panose="05030102010509060703" pitchFamily="18" charset="2"/>
              <a:buNone/>
            </a:pPr>
            <a:r>
              <a:rPr lang="en-US" sz="1800"/>
              <a:t>2.50</a:t>
            </a:r>
          </a:p>
        </p:txBody>
      </p:sp>
      <p:sp>
        <p:nvSpPr>
          <p:cNvPr id="842780" name="Rectangle 28"/>
          <p:cNvSpPr>
            <a:spLocks noChangeArrowheads="1"/>
          </p:cNvSpPr>
          <p:nvPr/>
        </p:nvSpPr>
        <p:spPr bwMode="auto">
          <a:xfrm>
            <a:off x="3352800" y="6096000"/>
            <a:ext cx="1981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20000"/>
              </a:spcBef>
              <a:buClr>
                <a:srgbClr val="00468F"/>
              </a:buClr>
              <a:buSzPct val="120000"/>
              <a:buFont typeface="Webdings" panose="05030102010509060703" pitchFamily="18" charset="2"/>
              <a:buNone/>
            </a:pPr>
            <a:r>
              <a:rPr lang="en-US" sz="1600"/>
              <a:t>388</a:t>
            </a:r>
          </a:p>
        </p:txBody>
      </p:sp>
      <p:sp>
        <p:nvSpPr>
          <p:cNvPr id="50191" name="Rectangle 30"/>
          <p:cNvSpPr>
            <a:spLocks noChangeArrowheads="1"/>
          </p:cNvSpPr>
          <p:nvPr/>
        </p:nvSpPr>
        <p:spPr bwMode="auto">
          <a:xfrm>
            <a:off x="990600" y="3900488"/>
            <a:ext cx="6540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Price</a:t>
            </a:r>
          </a:p>
        </p:txBody>
      </p:sp>
      <p:sp>
        <p:nvSpPr>
          <p:cNvPr id="50192" name="Line 34"/>
          <p:cNvSpPr>
            <a:spLocks noChangeAspect="1" noChangeShapeType="1"/>
          </p:cNvSpPr>
          <p:nvPr/>
        </p:nvSpPr>
        <p:spPr bwMode="auto">
          <a:xfrm>
            <a:off x="2317750" y="3062288"/>
            <a:ext cx="3244850" cy="2693987"/>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42788" name="Line 36"/>
          <p:cNvSpPr>
            <a:spLocks noChangeAspect="1" noChangeShapeType="1"/>
          </p:cNvSpPr>
          <p:nvPr/>
        </p:nvSpPr>
        <p:spPr bwMode="auto">
          <a:xfrm>
            <a:off x="2328863" y="3073400"/>
            <a:ext cx="3244850" cy="2693988"/>
          </a:xfrm>
          <a:prstGeom prst="line">
            <a:avLst/>
          </a:prstGeom>
          <a:noFill/>
          <a:ln w="38100">
            <a:solidFill>
              <a:srgbClr val="E50030"/>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42793" name="Rectangle 41"/>
          <p:cNvSpPr>
            <a:spLocks noChangeArrowheads="1"/>
          </p:cNvSpPr>
          <p:nvPr/>
        </p:nvSpPr>
        <p:spPr bwMode="auto">
          <a:xfrm>
            <a:off x="1562100" y="3522663"/>
            <a:ext cx="990600"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buClr>
                <a:srgbClr val="00468F"/>
              </a:buClr>
              <a:buSzPct val="120000"/>
              <a:buFont typeface="Webdings" panose="05030102010509060703" pitchFamily="18" charset="2"/>
              <a:buNone/>
            </a:pPr>
            <a:r>
              <a:rPr lang="en-US" sz="1800"/>
              <a:t>3.92</a:t>
            </a:r>
          </a:p>
        </p:txBody>
      </p:sp>
      <p:sp>
        <p:nvSpPr>
          <p:cNvPr id="842783" name="Line 31"/>
          <p:cNvSpPr>
            <a:spLocks noChangeShapeType="1"/>
          </p:cNvSpPr>
          <p:nvPr/>
        </p:nvSpPr>
        <p:spPr bwMode="auto">
          <a:xfrm>
            <a:off x="4171950" y="3714750"/>
            <a:ext cx="0" cy="2351088"/>
          </a:xfrm>
          <a:prstGeom prst="line">
            <a:avLst/>
          </a:prstGeom>
          <a:noFill/>
          <a:ln w="9525">
            <a:solidFill>
              <a:schemeClr val="tx1"/>
            </a:solidFill>
            <a:prstDash val="dash"/>
            <a:miter lim="800000"/>
            <a:headEnd type="oval" w="lg" len="lg"/>
            <a:tailEnd/>
          </a:ln>
          <a:extLst>
            <a:ext uri="{909E8E84-426E-40DD-AFC4-6F175D3DCCD1}">
              <a14:hiddenFill xmlns:a14="http://schemas.microsoft.com/office/drawing/2010/main">
                <a:noFill/>
              </a14:hiddenFill>
            </a:ext>
          </a:extLst>
        </p:spPr>
        <p:txBody>
          <a:bodyPr wrap="none"/>
          <a:lstStyle/>
          <a:p>
            <a:endParaRPr lang="en-US"/>
          </a:p>
        </p:txBody>
      </p:sp>
      <p:sp>
        <p:nvSpPr>
          <p:cNvPr id="842792" name="Line 40"/>
          <p:cNvSpPr>
            <a:spLocks noChangeShapeType="1"/>
          </p:cNvSpPr>
          <p:nvPr/>
        </p:nvSpPr>
        <p:spPr bwMode="auto">
          <a:xfrm>
            <a:off x="2133600" y="3714750"/>
            <a:ext cx="2038350" cy="0"/>
          </a:xfrm>
          <a:prstGeom prst="line">
            <a:avLst/>
          </a:prstGeom>
          <a:noFill/>
          <a:ln w="9525">
            <a:solidFill>
              <a:schemeClr val="tx1"/>
            </a:solidFill>
            <a:prstDash val="dash"/>
            <a:miter lim="800000"/>
            <a:headEnd/>
            <a:tailEnd type="none" w="lg" len="lg"/>
          </a:ln>
          <a:extLst>
            <a:ext uri="{909E8E84-426E-40DD-AFC4-6F175D3DCCD1}">
              <a14:hiddenFill xmlns:a14="http://schemas.microsoft.com/office/drawing/2010/main">
                <a:noFill/>
              </a14:hiddenFill>
            </a:ext>
          </a:extLst>
        </p:spPr>
        <p:txBody>
          <a:bodyPr wrap="none"/>
          <a:lstStyle/>
          <a:p>
            <a:endParaRPr lang="en-US"/>
          </a:p>
        </p:txBody>
      </p:sp>
      <p:sp>
        <p:nvSpPr>
          <p:cNvPr id="50197" name="Rectangle 42"/>
          <p:cNvSpPr>
            <a:spLocks noChangeArrowheads="1"/>
          </p:cNvSpPr>
          <p:nvPr/>
        </p:nvSpPr>
        <p:spPr bwMode="auto">
          <a:xfrm>
            <a:off x="4343400" y="6521450"/>
            <a:ext cx="2362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sz="1800" i="1">
                <a:cs typeface="Times New Roman" panose="02020603050405020304" pitchFamily="18" charset="0"/>
              </a:rPr>
              <a:t>Q (</a:t>
            </a:r>
            <a:r>
              <a:rPr lang="en-US" sz="1800">
                <a:cs typeface="Times New Roman" panose="02020603050405020304" pitchFamily="18" charset="0"/>
              </a:rPr>
              <a:t>millions)</a:t>
            </a:r>
            <a:endParaRPr lang="en-US" sz="1800"/>
          </a:p>
        </p:txBody>
      </p:sp>
      <p:sp>
        <p:nvSpPr>
          <p:cNvPr id="842795" name="Rectangle 43"/>
          <p:cNvSpPr>
            <a:spLocks noChangeArrowheads="1"/>
          </p:cNvSpPr>
          <p:nvPr/>
        </p:nvSpPr>
        <p:spPr bwMode="auto">
          <a:xfrm>
            <a:off x="3200400" y="6096000"/>
            <a:ext cx="1981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20000"/>
              </a:spcBef>
              <a:buClr>
                <a:srgbClr val="00468F"/>
              </a:buClr>
              <a:buSzPct val="120000"/>
              <a:buFont typeface="Webdings" panose="05030102010509060703" pitchFamily="18" charset="2"/>
              <a:buNone/>
            </a:pPr>
            <a:r>
              <a:rPr lang="en-US" sz="1600"/>
              <a:t>372</a:t>
            </a:r>
          </a:p>
        </p:txBody>
      </p:sp>
      <p:sp>
        <p:nvSpPr>
          <p:cNvPr id="842796" name="Rectangle 44"/>
          <p:cNvSpPr>
            <a:spLocks noChangeArrowheads="1"/>
          </p:cNvSpPr>
          <p:nvPr/>
        </p:nvSpPr>
        <p:spPr bwMode="auto">
          <a:xfrm>
            <a:off x="5822950" y="1882775"/>
            <a:ext cx="2787650"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sz="1800" i="1">
                <a:solidFill>
                  <a:srgbClr val="E50030"/>
                </a:solidFill>
              </a:rPr>
              <a:t>Katrina shut down Gulf Coast refineries, pipe lines and Gulf of Mexico deep water oil wells.</a:t>
            </a:r>
            <a:endParaRPr lang="en-US" sz="1800">
              <a:solidFill>
                <a:srgbClr val="E50030"/>
              </a:solidFill>
            </a:endParaRPr>
          </a:p>
        </p:txBody>
      </p:sp>
      <p:sp>
        <p:nvSpPr>
          <p:cNvPr id="842797" name="Rectangle 45"/>
          <p:cNvSpPr>
            <a:spLocks noChangeArrowheads="1"/>
          </p:cNvSpPr>
          <p:nvPr/>
        </p:nvSpPr>
        <p:spPr bwMode="auto">
          <a:xfrm>
            <a:off x="5937250" y="3468688"/>
            <a:ext cx="2520950" cy="146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sz="1800" i="1">
                <a:solidFill>
                  <a:srgbClr val="E50030"/>
                </a:solidFill>
              </a:rPr>
              <a:t>Demand for gasoline increases because people are trying to get out of harms way or they “hoard”.</a:t>
            </a:r>
            <a:r>
              <a:rPr lang="en-US" sz="1800">
                <a:solidFill>
                  <a:srgbClr val="E50030"/>
                </a:solidFill>
              </a:rPr>
              <a:t> </a:t>
            </a:r>
          </a:p>
        </p:txBody>
      </p:sp>
      <p:sp>
        <p:nvSpPr>
          <p:cNvPr id="50201" name="Rectangle 47"/>
          <p:cNvSpPr>
            <a:spLocks noGrp="1" noChangeArrowheads="1"/>
          </p:cNvSpPr>
          <p:nvPr>
            <p:ph type="title"/>
          </p:nvPr>
        </p:nvSpPr>
        <p:spPr>
          <a:xfrm>
            <a:off x="381000" y="228600"/>
            <a:ext cx="8458200" cy="533400"/>
          </a:xfrm>
          <a:noFill/>
        </p:spPr>
        <p:txBody>
          <a:bodyPr/>
          <a:lstStyle/>
          <a:p>
            <a:pPr eaLnBrk="1" hangingPunct="1"/>
            <a:r>
              <a:rPr lang="en-US" smtClean="0"/>
              <a:t>Law of Supply and Demand</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42796"/>
                                        </p:tgtEl>
                                        <p:attrNameLst>
                                          <p:attrName>style.visibility</p:attrName>
                                        </p:attrNameLst>
                                      </p:cBhvr>
                                      <p:to>
                                        <p:strVal val="visible"/>
                                      </p:to>
                                    </p:set>
                                  </p:childTnLst>
                                </p:cTn>
                              </p:par>
                            </p:childTnLst>
                          </p:cTn>
                        </p:par>
                        <p:par>
                          <p:cTn id="7" fill="hold" nodeType="afterGroup">
                            <p:stCondLst>
                              <p:cond delay="0"/>
                            </p:stCondLst>
                            <p:childTnLst>
                              <p:par>
                                <p:cTn id="8" presetID="1"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childTnLst>
                                </p:cTn>
                              </p:par>
                              <p:par>
                                <p:cTn id="10" presetID="0" presetClass="path" presetSubtype="0" accel="50000" decel="50000" fill="hold" nodeType="withEffect">
                                  <p:stCondLst>
                                    <p:cond delay="0"/>
                                  </p:stCondLst>
                                  <p:childTnLst>
                                    <p:animMotion origin="layout" path="M 4.44444E-6 6.93889E-18 L -0.06667 6.93889E-18 " pathEditMode="relative" ptsTypes="AA">
                                      <p:cBhvr>
                                        <p:cTn id="11" dur="2000" fill="hold"/>
                                        <p:tgtEl>
                                          <p:spTgt spid="2"/>
                                        </p:tgtEl>
                                        <p:attrNameLst>
                                          <p:attrName>ppt_x</p:attrName>
                                          <p:attrName>ppt_y</p:attrName>
                                        </p:attrNameLst>
                                      </p:cBhvr>
                                    </p:animMotion>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842797"/>
                                        </p:tgtEl>
                                        <p:attrNameLst>
                                          <p:attrName>style.visibility</p:attrName>
                                        </p:attrNameLst>
                                      </p:cBhvr>
                                      <p:to>
                                        <p:strVal val="visible"/>
                                      </p:to>
                                    </p:set>
                                  </p:childTnLst>
                                </p:cTn>
                              </p:par>
                            </p:childTnLst>
                          </p:cTn>
                        </p:par>
                        <p:par>
                          <p:cTn id="16" fill="hold" nodeType="afterGroup">
                            <p:stCondLst>
                              <p:cond delay="0"/>
                            </p:stCondLst>
                            <p:childTnLst>
                              <p:par>
                                <p:cTn id="17" presetID="1" presetClass="entr" presetSubtype="0" fill="hold" grpId="0" nodeType="afterEffect">
                                  <p:stCondLst>
                                    <p:cond delay="0"/>
                                  </p:stCondLst>
                                  <p:childTnLst>
                                    <p:set>
                                      <p:cBhvr>
                                        <p:cTn id="18" dur="1" fill="hold">
                                          <p:stCondLst>
                                            <p:cond delay="0"/>
                                          </p:stCondLst>
                                        </p:cTn>
                                        <p:tgtEl>
                                          <p:spTgt spid="842788"/>
                                        </p:tgtEl>
                                        <p:attrNameLst>
                                          <p:attrName>style.visibility</p:attrName>
                                        </p:attrNameLst>
                                      </p:cBhvr>
                                      <p:to>
                                        <p:strVal val="visible"/>
                                      </p:to>
                                    </p:set>
                                  </p:childTnLst>
                                </p:cTn>
                              </p:par>
                              <p:par>
                                <p:cTn id="19" presetID="0" presetClass="path" presetSubtype="0" accel="50000" decel="50000" fill="hold" grpId="1" nodeType="withEffect">
                                  <p:stCondLst>
                                    <p:cond delay="0"/>
                                  </p:stCondLst>
                                  <p:childTnLst>
                                    <p:animMotion origin="layout" path="M -1.94444E-6 9.24855E-7 L 0.11667 9.24855E-7 " pathEditMode="relative" ptsTypes="AA">
                                      <p:cBhvr>
                                        <p:cTn id="20" dur="2000" fill="hold"/>
                                        <p:tgtEl>
                                          <p:spTgt spid="842788"/>
                                        </p:tgtEl>
                                        <p:attrNameLst>
                                          <p:attrName>ppt_x</p:attrName>
                                          <p:attrName>ppt_y</p:attrName>
                                        </p:attrNameLst>
                                      </p:cBhvr>
                                    </p:animMotion>
                                  </p:childTnLst>
                                </p:cTn>
                              </p:par>
                              <p:par>
                                <p:cTn id="21" presetID="1" presetClass="entr" presetSubtype="0" fill="hold" grpId="1" nodeType="withEffect">
                                  <p:stCondLst>
                                    <p:cond delay="0"/>
                                  </p:stCondLst>
                                  <p:childTnLst>
                                    <p:set>
                                      <p:cBhvr>
                                        <p:cTn id="22" dur="1" fill="hold">
                                          <p:stCondLst>
                                            <p:cond delay="0"/>
                                          </p:stCondLst>
                                        </p:cTn>
                                        <p:tgtEl>
                                          <p:spTgt spid="842791"/>
                                        </p:tgtEl>
                                        <p:attrNameLst>
                                          <p:attrName>style.visibility</p:attrName>
                                        </p:attrNameLst>
                                      </p:cBhvr>
                                      <p:to>
                                        <p:strVal val="visible"/>
                                      </p:to>
                                    </p:set>
                                  </p:childTnLst>
                                </p:cTn>
                              </p:par>
                              <p:par>
                                <p:cTn id="23" presetID="0" presetClass="path" presetSubtype="0" accel="50000" decel="50000" fill="hold" grpId="0" nodeType="withEffect">
                                  <p:stCondLst>
                                    <p:cond delay="0"/>
                                  </p:stCondLst>
                                  <p:childTnLst>
                                    <p:animMotion origin="layout" path="M 0 0 L 0.11666 0 " pathEditMode="relative" ptsTypes="AA">
                                      <p:cBhvr>
                                        <p:cTn id="24" dur="2000" fill="hold"/>
                                        <p:tgtEl>
                                          <p:spTgt spid="842791"/>
                                        </p:tgtEl>
                                        <p:attrNameLst>
                                          <p:attrName>ppt_x</p:attrName>
                                          <p:attrName>ppt_y</p:attrName>
                                        </p:attrNameLst>
                                      </p:cBhvr>
                                    </p:animMotion>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xit" presetSubtype="0" fill="hold" grpId="0" nodeType="clickEffect">
                                  <p:stCondLst>
                                    <p:cond delay="0"/>
                                  </p:stCondLst>
                                  <p:childTnLst>
                                    <p:set>
                                      <p:cBhvr>
                                        <p:cTn id="28" dur="1" fill="hold">
                                          <p:stCondLst>
                                            <p:cond delay="0"/>
                                          </p:stCondLst>
                                        </p:cTn>
                                        <p:tgtEl>
                                          <p:spTgt spid="842780"/>
                                        </p:tgtEl>
                                        <p:attrNameLst>
                                          <p:attrName>style.visibility</p:attrName>
                                        </p:attrNameLst>
                                      </p:cBhvr>
                                      <p:to>
                                        <p:strVal val="hidden"/>
                                      </p:to>
                                    </p:set>
                                  </p:childTnLst>
                                </p:cTn>
                              </p:par>
                              <p:par>
                                <p:cTn id="29" presetID="1" presetClass="entr" presetSubtype="0" fill="hold" nodeType="withEffect">
                                  <p:stCondLst>
                                    <p:cond delay="0"/>
                                  </p:stCondLst>
                                  <p:childTnLst>
                                    <p:set>
                                      <p:cBhvr>
                                        <p:cTn id="30" dur="1" fill="hold">
                                          <p:stCondLst>
                                            <p:cond delay="0"/>
                                          </p:stCondLst>
                                        </p:cTn>
                                        <p:tgtEl>
                                          <p:spTgt spid="842795">
                                            <p:txEl>
                                              <p:pRg st="0" end="0"/>
                                            </p:txEl>
                                          </p:spTgt>
                                        </p:tgtEl>
                                        <p:attrNameLst>
                                          <p:attrName>style.visibility</p:attrName>
                                        </p:attrNameLst>
                                      </p:cBhvr>
                                      <p:to>
                                        <p:strVal val="visible"/>
                                      </p:to>
                                    </p:set>
                                  </p:childTnLst>
                                </p:cTn>
                              </p:par>
                            </p:childTnLst>
                          </p:cTn>
                        </p:par>
                        <p:par>
                          <p:cTn id="31" fill="hold" nodeType="afterGroup">
                            <p:stCondLst>
                              <p:cond delay="0"/>
                            </p:stCondLst>
                            <p:childTnLst>
                              <p:par>
                                <p:cTn id="32" presetID="22" presetClass="entr" presetSubtype="4" fill="hold" grpId="0" nodeType="afterEffect">
                                  <p:stCondLst>
                                    <p:cond delay="0"/>
                                  </p:stCondLst>
                                  <p:childTnLst>
                                    <p:set>
                                      <p:cBhvr>
                                        <p:cTn id="33" dur="1" fill="hold">
                                          <p:stCondLst>
                                            <p:cond delay="0"/>
                                          </p:stCondLst>
                                        </p:cTn>
                                        <p:tgtEl>
                                          <p:spTgt spid="842783"/>
                                        </p:tgtEl>
                                        <p:attrNameLst>
                                          <p:attrName>style.visibility</p:attrName>
                                        </p:attrNameLst>
                                      </p:cBhvr>
                                      <p:to>
                                        <p:strVal val="visible"/>
                                      </p:to>
                                    </p:set>
                                    <p:animEffect transition="in" filter="wipe(down)">
                                      <p:cBhvr>
                                        <p:cTn id="34" dur="500"/>
                                        <p:tgtEl>
                                          <p:spTgt spid="842783"/>
                                        </p:tgtEl>
                                      </p:cBhvr>
                                    </p:animEffect>
                                  </p:childTnLst>
                                </p:cTn>
                              </p:par>
                            </p:childTnLst>
                          </p:cTn>
                        </p:par>
                        <p:par>
                          <p:cTn id="35" fill="hold" nodeType="afterGroup">
                            <p:stCondLst>
                              <p:cond delay="500"/>
                            </p:stCondLst>
                            <p:childTnLst>
                              <p:par>
                                <p:cTn id="36" presetID="22" presetClass="entr" presetSubtype="2" fill="hold" grpId="0" nodeType="afterEffect">
                                  <p:stCondLst>
                                    <p:cond delay="0"/>
                                  </p:stCondLst>
                                  <p:childTnLst>
                                    <p:set>
                                      <p:cBhvr>
                                        <p:cTn id="37" dur="1" fill="hold">
                                          <p:stCondLst>
                                            <p:cond delay="0"/>
                                          </p:stCondLst>
                                        </p:cTn>
                                        <p:tgtEl>
                                          <p:spTgt spid="842792"/>
                                        </p:tgtEl>
                                        <p:attrNameLst>
                                          <p:attrName>style.visibility</p:attrName>
                                        </p:attrNameLst>
                                      </p:cBhvr>
                                      <p:to>
                                        <p:strVal val="visible"/>
                                      </p:to>
                                    </p:set>
                                    <p:animEffect transition="in" filter="wipe(right)">
                                      <p:cBhvr>
                                        <p:cTn id="38" dur="500"/>
                                        <p:tgtEl>
                                          <p:spTgt spid="842792"/>
                                        </p:tgtEl>
                                      </p:cBhvr>
                                    </p:animEffect>
                                  </p:childTnLst>
                                </p:cTn>
                              </p:par>
                            </p:childTnLst>
                          </p:cTn>
                        </p:par>
                        <p:par>
                          <p:cTn id="39" fill="hold" nodeType="afterGroup">
                            <p:stCondLst>
                              <p:cond delay="1000"/>
                            </p:stCondLst>
                            <p:childTnLst>
                              <p:par>
                                <p:cTn id="40" presetID="1" presetClass="entr" presetSubtype="0" fill="hold" grpId="0" nodeType="afterEffect">
                                  <p:stCondLst>
                                    <p:cond delay="0"/>
                                  </p:stCondLst>
                                  <p:childTnLst>
                                    <p:set>
                                      <p:cBhvr>
                                        <p:cTn id="41" dur="1" fill="hold">
                                          <p:stCondLst>
                                            <p:cond delay="0"/>
                                          </p:stCondLst>
                                        </p:cTn>
                                        <p:tgtEl>
                                          <p:spTgt spid="842793"/>
                                        </p:tgtEl>
                                        <p:attrNameLst>
                                          <p:attrName>style.visibility</p:attrName>
                                        </p:attrNameLst>
                                      </p:cBhvr>
                                      <p:to>
                                        <p:strVal val="visible"/>
                                      </p:to>
                                    </p:set>
                                  </p:childTnLst>
                                </p:cTn>
                              </p:par>
                            </p:childTnLst>
                          </p:cTn>
                        </p:par>
                      </p:childTnLst>
                    </p:cTn>
                  </p:par>
                  <p:par>
                    <p:cTn id="42" fill="hold" nodeType="clickPar">
                      <p:stCondLst>
                        <p:cond delay="indefinite"/>
                      </p:stCondLst>
                      <p:childTnLst>
                        <p:par>
                          <p:cTn id="43" fill="hold" nodeType="withGroup">
                            <p:stCondLst>
                              <p:cond delay="0"/>
                            </p:stCondLst>
                            <p:childTnLst>
                              <p:par>
                                <p:cTn id="44" presetID="1" presetClass="exit" presetSubtype="0" fill="hold" grpId="0" nodeType="clickEffect">
                                  <p:stCondLst>
                                    <p:cond delay="0"/>
                                  </p:stCondLst>
                                  <p:childTnLst>
                                    <p:set>
                                      <p:cBhvr>
                                        <p:cTn id="45" dur="1" fill="hold">
                                          <p:stCondLst>
                                            <p:cond delay="0"/>
                                          </p:stCondLst>
                                        </p:cTn>
                                        <p:tgtEl>
                                          <p:spTgt spid="842778"/>
                                        </p:tgtEl>
                                        <p:attrNameLst>
                                          <p:attrName>style.visibility</p:attrName>
                                        </p:attrNameLst>
                                      </p:cBhvr>
                                      <p:to>
                                        <p:strVal val="hidden"/>
                                      </p:to>
                                    </p:set>
                                  </p:childTnLst>
                                </p:cTn>
                              </p:par>
                              <p:par>
                                <p:cTn id="46" presetID="1" presetClass="exit" presetSubtype="0" fill="hold" grpId="0" nodeType="withEffect">
                                  <p:stCondLst>
                                    <p:cond delay="0"/>
                                  </p:stCondLst>
                                  <p:childTnLst>
                                    <p:set>
                                      <p:cBhvr>
                                        <p:cTn id="47" dur="1" fill="hold">
                                          <p:stCondLst>
                                            <p:cond delay="0"/>
                                          </p:stCondLst>
                                        </p:cTn>
                                        <p:tgtEl>
                                          <p:spTgt spid="842771"/>
                                        </p:tgtEl>
                                        <p:attrNameLst>
                                          <p:attrName>style.visibility</p:attrName>
                                        </p:attrNameLst>
                                      </p:cBhvr>
                                      <p:to>
                                        <p:strVal val="hidden"/>
                                      </p:to>
                                    </p:set>
                                  </p:childTnLst>
                                </p:cTn>
                              </p:par>
                              <p:par>
                                <p:cTn id="48" presetID="1" presetClass="exit" presetSubtype="0" fill="hold" nodeType="withEffect">
                                  <p:stCondLst>
                                    <p:cond delay="0"/>
                                  </p:stCondLst>
                                  <p:childTnLst>
                                    <p:set>
                                      <p:cBhvr>
                                        <p:cTn id="49" dur="1" fill="hold">
                                          <p:stCondLst>
                                            <p:cond delay="0"/>
                                          </p:stCondLst>
                                        </p:cTn>
                                        <p:tgtEl>
                                          <p:spTgt spid="84277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2791" grpId="0"/>
      <p:bldP spid="842791" grpId="1"/>
      <p:bldP spid="842771" grpId="0" animBg="1"/>
      <p:bldP spid="842778" grpId="0" animBg="1"/>
      <p:bldP spid="842780" grpId="0"/>
      <p:bldP spid="842788" grpId="0" animBg="1"/>
      <p:bldP spid="842788" grpId="1" animBg="1"/>
      <p:bldP spid="842793" grpId="0"/>
      <p:bldP spid="842783" grpId="0" animBg="1"/>
      <p:bldP spid="842792" grpId="0" animBg="1"/>
      <p:bldP spid="842796" grpId="0"/>
      <p:bldP spid="84279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4"/>
          <p:cNvSpPr>
            <a:spLocks noChangeArrowheads="1"/>
          </p:cNvSpPr>
          <p:nvPr/>
        </p:nvSpPr>
        <p:spPr bwMode="auto">
          <a:xfrm>
            <a:off x="381000" y="990600"/>
            <a:ext cx="8229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tabLst>
                <a:tab pos="1143000" algn="l"/>
              </a:tabLst>
              <a:defRPr sz="2400">
                <a:solidFill>
                  <a:schemeClr val="tx1"/>
                </a:solidFill>
                <a:latin typeface="Times New Roman" panose="02020603050405020304" pitchFamily="18" charset="0"/>
              </a:defRPr>
            </a:lvl1pPr>
            <a:lvl2pPr marL="742950" indent="-285750" eaLnBrk="0" hangingPunct="0">
              <a:tabLst>
                <a:tab pos="1143000" algn="l"/>
              </a:tabLst>
              <a:defRPr sz="2400">
                <a:solidFill>
                  <a:schemeClr val="tx1"/>
                </a:solidFill>
                <a:latin typeface="Times New Roman" panose="02020603050405020304" pitchFamily="18" charset="0"/>
              </a:defRPr>
            </a:lvl2pPr>
            <a:lvl3pPr marL="1143000" indent="-228600" eaLnBrk="0" hangingPunct="0">
              <a:tabLst>
                <a:tab pos="1143000" algn="l"/>
              </a:tabLst>
              <a:defRPr sz="2400">
                <a:solidFill>
                  <a:schemeClr val="tx1"/>
                </a:solidFill>
                <a:latin typeface="Times New Roman" panose="02020603050405020304" pitchFamily="18" charset="0"/>
              </a:defRPr>
            </a:lvl3pPr>
            <a:lvl4pPr marL="1600200" indent="-228600" eaLnBrk="0" hangingPunct="0">
              <a:tabLst>
                <a:tab pos="1143000" algn="l"/>
              </a:tabLst>
              <a:defRPr sz="2400">
                <a:solidFill>
                  <a:schemeClr val="tx1"/>
                </a:solidFill>
                <a:latin typeface="Times New Roman" panose="02020603050405020304" pitchFamily="18" charset="0"/>
              </a:defRPr>
            </a:lvl4pPr>
            <a:lvl5pPr marL="2057400" indent="-228600" eaLnBrk="0" hangingPunct="0">
              <a:tabLst>
                <a:tab pos="1143000" algn="l"/>
              </a:tabLst>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tabLst>
                <a:tab pos="1143000" algn="l"/>
              </a:tabLs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tabLst>
                <a:tab pos="1143000" algn="l"/>
              </a:tabLs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tabLst>
                <a:tab pos="1143000" algn="l"/>
              </a:tabLs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tabLst>
                <a:tab pos="1143000" algn="l"/>
              </a:tabLst>
              <a:defRPr sz="2400">
                <a:solidFill>
                  <a:schemeClr val="tx1"/>
                </a:solidFill>
                <a:latin typeface="Times New Roman" panose="02020603050405020304" pitchFamily="18" charset="0"/>
              </a:defRPr>
            </a:lvl9pPr>
          </a:lstStyle>
          <a:p>
            <a:pPr eaLnBrk="1" hangingPunct="1">
              <a:buFont typeface="Symbol" panose="05050102010706020507" pitchFamily="18" charset="2"/>
              <a:buNone/>
            </a:pPr>
            <a:r>
              <a:rPr lang="en-US" sz="1800"/>
              <a:t>Using supply and demand analysis, explain why the government should or should not intervene and impose a price ceiling on gasoline after natural disasters such as Katrina. </a:t>
            </a:r>
          </a:p>
        </p:txBody>
      </p:sp>
      <p:grpSp>
        <p:nvGrpSpPr>
          <p:cNvPr id="3076" name="Group 8"/>
          <p:cNvGrpSpPr>
            <a:grpSpLocks/>
          </p:cNvGrpSpPr>
          <p:nvPr/>
        </p:nvGrpSpPr>
        <p:grpSpPr bwMode="auto">
          <a:xfrm>
            <a:off x="3127375" y="3113088"/>
            <a:ext cx="1473200" cy="2557462"/>
            <a:chOff x="1760" y="1961"/>
            <a:chExt cx="2512" cy="1611"/>
          </a:xfrm>
        </p:grpSpPr>
        <p:sp>
          <p:nvSpPr>
            <p:cNvPr id="3095" name="Line 9"/>
            <p:cNvSpPr>
              <a:spLocks noChangeAspect="1" noChangeShapeType="1"/>
            </p:cNvSpPr>
            <p:nvPr/>
          </p:nvSpPr>
          <p:spPr bwMode="auto">
            <a:xfrm flipV="1">
              <a:off x="1760" y="2099"/>
              <a:ext cx="2128" cy="1473"/>
            </a:xfrm>
            <a:prstGeom prst="line">
              <a:avLst/>
            </a:prstGeom>
            <a:noFill/>
            <a:ln w="38100">
              <a:solidFill>
                <a:srgbClr val="E50030"/>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096" name="Rectangle 10"/>
            <p:cNvSpPr>
              <a:spLocks noChangeArrowheads="1"/>
            </p:cNvSpPr>
            <p:nvPr/>
          </p:nvSpPr>
          <p:spPr bwMode="auto">
            <a:xfrm>
              <a:off x="3888" y="1961"/>
              <a:ext cx="384" cy="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a:solidFill>
                    <a:srgbClr val="E50030"/>
                  </a:solidFill>
                </a:rPr>
                <a:t>S</a:t>
              </a:r>
            </a:p>
            <a:p>
              <a:pPr eaLnBrk="1" hangingPunct="1">
                <a:lnSpc>
                  <a:spcPct val="90000"/>
                </a:lnSpc>
                <a:spcBef>
                  <a:spcPct val="20000"/>
                </a:spcBef>
                <a:buClr>
                  <a:srgbClr val="00468F"/>
                </a:buClr>
                <a:buSzPct val="120000"/>
                <a:buFont typeface="Webdings" panose="05030102010509060703" pitchFamily="18" charset="2"/>
                <a:buChar char="&lt;"/>
              </a:pPr>
              <a:endParaRPr lang="en-US" sz="1800"/>
            </a:p>
          </p:txBody>
        </p:sp>
      </p:grpSp>
      <p:sp>
        <p:nvSpPr>
          <p:cNvPr id="3077" name="Rectangle 11"/>
          <p:cNvSpPr>
            <a:spLocks noChangeArrowheads="1"/>
          </p:cNvSpPr>
          <p:nvPr/>
        </p:nvSpPr>
        <p:spPr bwMode="auto">
          <a:xfrm>
            <a:off x="2819400" y="2667000"/>
            <a:ext cx="311785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lnSpc>
                <a:spcPct val="90000"/>
              </a:lnSpc>
              <a:spcBef>
                <a:spcPct val="20000"/>
              </a:spcBef>
              <a:buClr>
                <a:srgbClr val="00468F"/>
              </a:buClr>
              <a:buSzPct val="120000"/>
              <a:buFont typeface="Webdings" panose="05030102010509060703" pitchFamily="18" charset="2"/>
              <a:buNone/>
            </a:pPr>
            <a:r>
              <a:rPr lang="en-US" sz="1800" i="1" u="sng"/>
              <a:t>Gasoline</a:t>
            </a:r>
            <a:endParaRPr lang="en-US" sz="1800"/>
          </a:p>
        </p:txBody>
      </p:sp>
      <p:sp>
        <p:nvSpPr>
          <p:cNvPr id="3078" name="Line 12"/>
          <p:cNvSpPr>
            <a:spLocks noChangeShapeType="1"/>
          </p:cNvSpPr>
          <p:nvPr/>
        </p:nvSpPr>
        <p:spPr bwMode="auto">
          <a:xfrm>
            <a:off x="2133600" y="2776538"/>
            <a:ext cx="0" cy="32766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43791" name="Rectangle 15"/>
          <p:cNvSpPr>
            <a:spLocks noChangeArrowheads="1"/>
          </p:cNvSpPr>
          <p:nvPr/>
        </p:nvSpPr>
        <p:spPr bwMode="auto">
          <a:xfrm>
            <a:off x="1562100" y="4464050"/>
            <a:ext cx="9906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buClr>
                <a:srgbClr val="00468F"/>
              </a:buClr>
              <a:buSzPct val="120000"/>
              <a:buFont typeface="Webdings" panose="05030102010509060703" pitchFamily="18" charset="2"/>
              <a:buNone/>
            </a:pPr>
            <a:r>
              <a:rPr lang="en-US" sz="1800" b="1">
                <a:solidFill>
                  <a:srgbClr val="0066FF"/>
                </a:solidFill>
              </a:rPr>
              <a:t>2.50</a:t>
            </a:r>
          </a:p>
        </p:txBody>
      </p:sp>
      <p:sp>
        <p:nvSpPr>
          <p:cNvPr id="3081" name="Rectangle 17"/>
          <p:cNvSpPr>
            <a:spLocks noChangeArrowheads="1"/>
          </p:cNvSpPr>
          <p:nvPr/>
        </p:nvSpPr>
        <p:spPr bwMode="auto">
          <a:xfrm>
            <a:off x="990600" y="3900488"/>
            <a:ext cx="6540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Price</a:t>
            </a:r>
          </a:p>
        </p:txBody>
      </p:sp>
      <p:sp>
        <p:nvSpPr>
          <p:cNvPr id="3083" name="Line 20"/>
          <p:cNvSpPr>
            <a:spLocks noChangeAspect="1" noChangeShapeType="1"/>
          </p:cNvSpPr>
          <p:nvPr/>
        </p:nvSpPr>
        <p:spPr bwMode="auto">
          <a:xfrm>
            <a:off x="3386138" y="3073400"/>
            <a:ext cx="3244850" cy="2693988"/>
          </a:xfrm>
          <a:prstGeom prst="line">
            <a:avLst/>
          </a:prstGeom>
          <a:noFill/>
          <a:ln w="38100">
            <a:solidFill>
              <a:srgbClr val="E50030"/>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084" name="Rectangle 21"/>
          <p:cNvSpPr>
            <a:spLocks noChangeArrowheads="1"/>
          </p:cNvSpPr>
          <p:nvPr/>
        </p:nvSpPr>
        <p:spPr bwMode="auto">
          <a:xfrm>
            <a:off x="1562100" y="3522663"/>
            <a:ext cx="990600"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buClr>
                <a:srgbClr val="00468F"/>
              </a:buClr>
              <a:buSzPct val="120000"/>
              <a:buFont typeface="Webdings" panose="05030102010509060703" pitchFamily="18" charset="2"/>
              <a:buNone/>
            </a:pPr>
            <a:r>
              <a:rPr lang="en-US" sz="1800"/>
              <a:t>3.92</a:t>
            </a:r>
          </a:p>
        </p:txBody>
      </p:sp>
      <p:sp>
        <p:nvSpPr>
          <p:cNvPr id="3085" name="Line 22"/>
          <p:cNvSpPr>
            <a:spLocks noChangeShapeType="1"/>
          </p:cNvSpPr>
          <p:nvPr/>
        </p:nvSpPr>
        <p:spPr bwMode="auto">
          <a:xfrm>
            <a:off x="4171950" y="3714750"/>
            <a:ext cx="0" cy="2351088"/>
          </a:xfrm>
          <a:prstGeom prst="line">
            <a:avLst/>
          </a:prstGeom>
          <a:noFill/>
          <a:ln w="9525">
            <a:solidFill>
              <a:schemeClr val="tx1"/>
            </a:solidFill>
            <a:prstDash val="dash"/>
            <a:miter lim="800000"/>
            <a:headEnd type="oval" w="lg" len="lg"/>
            <a:tailEnd/>
          </a:ln>
          <a:extLst>
            <a:ext uri="{909E8E84-426E-40DD-AFC4-6F175D3DCCD1}">
              <a14:hiddenFill xmlns:a14="http://schemas.microsoft.com/office/drawing/2010/main">
                <a:noFill/>
              </a14:hiddenFill>
            </a:ext>
          </a:extLst>
        </p:spPr>
        <p:txBody>
          <a:bodyPr wrap="none"/>
          <a:lstStyle/>
          <a:p>
            <a:endParaRPr lang="en-US"/>
          </a:p>
        </p:txBody>
      </p:sp>
      <p:sp>
        <p:nvSpPr>
          <p:cNvPr id="3086" name="Line 23"/>
          <p:cNvSpPr>
            <a:spLocks noChangeShapeType="1"/>
          </p:cNvSpPr>
          <p:nvPr/>
        </p:nvSpPr>
        <p:spPr bwMode="auto">
          <a:xfrm>
            <a:off x="2133600" y="3714750"/>
            <a:ext cx="2038350" cy="0"/>
          </a:xfrm>
          <a:prstGeom prst="line">
            <a:avLst/>
          </a:prstGeom>
          <a:noFill/>
          <a:ln w="9525">
            <a:solidFill>
              <a:schemeClr val="tx1"/>
            </a:solidFill>
            <a:prstDash val="dash"/>
            <a:miter lim="800000"/>
            <a:headEnd/>
            <a:tailEnd type="none" w="lg" len="lg"/>
          </a:ln>
          <a:extLst>
            <a:ext uri="{909E8E84-426E-40DD-AFC4-6F175D3DCCD1}">
              <a14:hiddenFill xmlns:a14="http://schemas.microsoft.com/office/drawing/2010/main">
                <a:noFill/>
              </a14:hiddenFill>
            </a:ext>
          </a:extLst>
        </p:spPr>
        <p:txBody>
          <a:bodyPr wrap="none"/>
          <a:lstStyle/>
          <a:p>
            <a:endParaRPr lang="en-US"/>
          </a:p>
        </p:txBody>
      </p:sp>
      <p:sp>
        <p:nvSpPr>
          <p:cNvPr id="843802" name="Rectangle 26"/>
          <p:cNvSpPr>
            <a:spLocks noChangeArrowheads="1"/>
          </p:cNvSpPr>
          <p:nvPr/>
        </p:nvSpPr>
        <p:spPr bwMode="auto">
          <a:xfrm>
            <a:off x="6051550" y="1744663"/>
            <a:ext cx="2787650" cy="146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sz="1800" i="1">
                <a:solidFill>
                  <a:srgbClr val="0066FF"/>
                </a:solidFill>
              </a:rPr>
              <a:t>Suppose the government decides that the P is too high. It may impose a  ceiling on the price gas stations charge.</a:t>
            </a:r>
            <a:r>
              <a:rPr lang="en-US" sz="1800">
                <a:solidFill>
                  <a:srgbClr val="0066FF"/>
                </a:solidFill>
              </a:rPr>
              <a:t> </a:t>
            </a:r>
            <a:endParaRPr lang="en-US" sz="1800" i="1">
              <a:solidFill>
                <a:srgbClr val="0066FF"/>
              </a:solidFill>
            </a:endParaRPr>
          </a:p>
        </p:txBody>
      </p:sp>
      <p:sp>
        <p:nvSpPr>
          <p:cNvPr id="843803" name="Rectangle 27"/>
          <p:cNvSpPr>
            <a:spLocks noChangeArrowheads="1"/>
          </p:cNvSpPr>
          <p:nvPr/>
        </p:nvSpPr>
        <p:spPr bwMode="auto">
          <a:xfrm>
            <a:off x="6248400" y="3703638"/>
            <a:ext cx="2209800" cy="146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sz="1800" i="1">
                <a:solidFill>
                  <a:srgbClr val="0066FF"/>
                </a:solidFill>
              </a:rPr>
              <a:t>The government’s “good intentions” result in long lines at the gas pump</a:t>
            </a:r>
            <a:br>
              <a:rPr lang="en-US" sz="1800" i="1">
                <a:solidFill>
                  <a:srgbClr val="0066FF"/>
                </a:solidFill>
              </a:rPr>
            </a:br>
            <a:r>
              <a:rPr lang="en-US" sz="1800" i="1">
                <a:solidFill>
                  <a:srgbClr val="0066FF"/>
                </a:solidFill>
              </a:rPr>
              <a:t>(a shortage).  </a:t>
            </a:r>
            <a:endParaRPr lang="en-US" sz="1800">
              <a:solidFill>
                <a:srgbClr val="0066FF"/>
              </a:solidFill>
            </a:endParaRPr>
          </a:p>
        </p:txBody>
      </p:sp>
      <p:sp>
        <p:nvSpPr>
          <p:cNvPr id="843804" name="Line 28"/>
          <p:cNvSpPr>
            <a:spLocks noChangeShapeType="1"/>
          </p:cNvSpPr>
          <p:nvPr/>
        </p:nvSpPr>
        <p:spPr bwMode="auto">
          <a:xfrm>
            <a:off x="2133600" y="4649788"/>
            <a:ext cx="3689350" cy="0"/>
          </a:xfrm>
          <a:prstGeom prst="line">
            <a:avLst/>
          </a:prstGeom>
          <a:noFill/>
          <a:ln w="38100">
            <a:solidFill>
              <a:srgbClr val="0066FF"/>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43805" name="Line 29"/>
          <p:cNvSpPr>
            <a:spLocks noChangeShapeType="1"/>
          </p:cNvSpPr>
          <p:nvPr/>
        </p:nvSpPr>
        <p:spPr bwMode="auto">
          <a:xfrm>
            <a:off x="3671888" y="4649788"/>
            <a:ext cx="0" cy="1403350"/>
          </a:xfrm>
          <a:prstGeom prst="line">
            <a:avLst/>
          </a:prstGeom>
          <a:noFill/>
          <a:ln w="9525">
            <a:solidFill>
              <a:schemeClr val="tx1"/>
            </a:solidFill>
            <a:prstDash val="dash"/>
            <a:miter lim="800000"/>
            <a:headEnd type="oval" w="lg" len="lg"/>
            <a:tailEnd/>
          </a:ln>
          <a:extLst>
            <a:ext uri="{909E8E84-426E-40DD-AFC4-6F175D3DCCD1}">
              <a14:hiddenFill xmlns:a14="http://schemas.microsoft.com/office/drawing/2010/main">
                <a:noFill/>
              </a14:hiddenFill>
            </a:ext>
          </a:extLst>
        </p:spPr>
        <p:txBody>
          <a:bodyPr wrap="none"/>
          <a:lstStyle/>
          <a:p>
            <a:endParaRPr lang="en-US"/>
          </a:p>
        </p:txBody>
      </p:sp>
      <p:sp>
        <p:nvSpPr>
          <p:cNvPr id="843806" name="Line 30"/>
          <p:cNvSpPr>
            <a:spLocks noChangeShapeType="1"/>
          </p:cNvSpPr>
          <p:nvPr/>
        </p:nvSpPr>
        <p:spPr bwMode="auto">
          <a:xfrm>
            <a:off x="5305425" y="4648200"/>
            <a:ext cx="0" cy="1403350"/>
          </a:xfrm>
          <a:prstGeom prst="line">
            <a:avLst/>
          </a:prstGeom>
          <a:noFill/>
          <a:ln w="9525">
            <a:solidFill>
              <a:schemeClr val="tx1"/>
            </a:solidFill>
            <a:prstDash val="dash"/>
            <a:miter lim="800000"/>
            <a:headEnd type="oval" w="lg" len="lg"/>
            <a:tailEnd/>
          </a:ln>
          <a:extLst>
            <a:ext uri="{909E8E84-426E-40DD-AFC4-6F175D3DCCD1}">
              <a14:hiddenFill xmlns:a14="http://schemas.microsoft.com/office/drawing/2010/main">
                <a:noFill/>
              </a14:hiddenFill>
            </a:ext>
          </a:extLst>
        </p:spPr>
        <p:txBody>
          <a:bodyPr wrap="none"/>
          <a:lstStyle/>
          <a:p>
            <a:endParaRPr lang="en-US"/>
          </a:p>
        </p:txBody>
      </p:sp>
      <p:sp>
        <p:nvSpPr>
          <p:cNvPr id="3094" name="Rectangle 34"/>
          <p:cNvSpPr>
            <a:spLocks noGrp="1" noChangeArrowheads="1"/>
          </p:cNvSpPr>
          <p:nvPr>
            <p:ph type="title"/>
          </p:nvPr>
        </p:nvSpPr>
        <p:spPr>
          <a:xfrm>
            <a:off x="381000" y="228600"/>
            <a:ext cx="8458200" cy="533400"/>
          </a:xfrm>
          <a:noFill/>
        </p:spPr>
        <p:txBody>
          <a:bodyPr/>
          <a:lstStyle/>
          <a:p>
            <a:pPr eaLnBrk="1" hangingPunct="1"/>
            <a:r>
              <a:rPr lang="en-US" smtClean="0"/>
              <a:t>Law of Supply and Demand</a:t>
            </a:r>
          </a:p>
        </p:txBody>
      </p:sp>
      <p:pic>
        <p:nvPicPr>
          <p:cNvPr id="3" name="Picture 2"/>
          <p:cNvPicPr>
            <a:picLocks noChangeAspect="1"/>
          </p:cNvPicPr>
          <p:nvPr/>
        </p:nvPicPr>
        <p:blipFill>
          <a:blip r:embed="rId2"/>
          <a:stretch>
            <a:fillRect/>
          </a:stretch>
        </p:blipFill>
        <p:spPr>
          <a:xfrm>
            <a:off x="3581400" y="6200775"/>
            <a:ext cx="1819275" cy="466725"/>
          </a:xfrm>
          <a:prstGeom prst="rect">
            <a:avLst/>
          </a:prstGeom>
        </p:spPr>
      </p:pic>
      <p:sp>
        <p:nvSpPr>
          <p:cNvPr id="27" name="Line 13"/>
          <p:cNvSpPr>
            <a:spLocks noChangeShapeType="1"/>
          </p:cNvSpPr>
          <p:nvPr/>
        </p:nvSpPr>
        <p:spPr bwMode="auto">
          <a:xfrm>
            <a:off x="2133600" y="6065838"/>
            <a:ext cx="457200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28" name="Rectangle 19"/>
          <p:cNvSpPr>
            <a:spLocks noChangeArrowheads="1"/>
          </p:cNvSpPr>
          <p:nvPr/>
        </p:nvSpPr>
        <p:spPr bwMode="auto">
          <a:xfrm>
            <a:off x="6553200" y="5581650"/>
            <a:ext cx="6096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a:t>D</a:t>
            </a:r>
          </a:p>
          <a:p>
            <a:pPr eaLnBrk="1" hangingPunct="1">
              <a:lnSpc>
                <a:spcPct val="90000"/>
              </a:lnSpc>
              <a:spcBef>
                <a:spcPct val="20000"/>
              </a:spcBef>
              <a:buClr>
                <a:srgbClr val="00468F"/>
              </a:buClr>
              <a:buSzPct val="120000"/>
              <a:buFont typeface="Webdings" panose="05030102010509060703" pitchFamily="18" charset="2"/>
              <a:buChar char="&lt;"/>
            </a:pPr>
            <a:endParaRPr lang="en-US" sz="1800"/>
          </a:p>
        </p:txBody>
      </p:sp>
      <p:sp>
        <p:nvSpPr>
          <p:cNvPr id="29" name="Rectangle 25"/>
          <p:cNvSpPr>
            <a:spLocks noChangeArrowheads="1"/>
          </p:cNvSpPr>
          <p:nvPr/>
        </p:nvSpPr>
        <p:spPr bwMode="auto">
          <a:xfrm>
            <a:off x="3200400" y="6096000"/>
            <a:ext cx="1981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20000"/>
              </a:spcBef>
              <a:buClr>
                <a:srgbClr val="00468F"/>
              </a:buClr>
              <a:buSzPct val="120000"/>
              <a:buFont typeface="Webdings" panose="05030102010509060703" pitchFamily="18" charset="2"/>
              <a:buNone/>
            </a:pPr>
            <a:r>
              <a:rPr lang="en-US" sz="1600"/>
              <a:t>372</a:t>
            </a:r>
          </a:p>
        </p:txBody>
      </p:sp>
      <p:sp>
        <p:nvSpPr>
          <p:cNvPr id="30" name="Rectangle 24"/>
          <p:cNvSpPr>
            <a:spLocks noChangeArrowheads="1"/>
          </p:cNvSpPr>
          <p:nvPr/>
        </p:nvSpPr>
        <p:spPr bwMode="auto">
          <a:xfrm>
            <a:off x="4343400" y="6521450"/>
            <a:ext cx="2362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sz="1800" i="1" dirty="0">
                <a:cs typeface="Times New Roman" panose="02020603050405020304" pitchFamily="18" charset="0"/>
              </a:rPr>
              <a:t>Q (</a:t>
            </a:r>
            <a:r>
              <a:rPr lang="en-US" sz="1800" dirty="0">
                <a:cs typeface="Times New Roman" panose="02020603050405020304" pitchFamily="18" charset="0"/>
              </a:rPr>
              <a:t>millions)</a:t>
            </a:r>
            <a:endParaRPr lang="en-US" sz="1800"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4380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43791"/>
                                        </p:tgtEl>
                                        <p:attrNameLst>
                                          <p:attrName>style.visibility</p:attrName>
                                        </p:attrNameLst>
                                      </p:cBhvr>
                                      <p:to>
                                        <p:strVal val="visible"/>
                                      </p:to>
                                    </p:set>
                                  </p:childTnLst>
                                </p:cTn>
                              </p:par>
                            </p:childTnLst>
                          </p:cTn>
                        </p:par>
                        <p:par>
                          <p:cTn id="11" fill="hold" nodeType="afterGroup">
                            <p:stCondLst>
                              <p:cond delay="0"/>
                            </p:stCondLst>
                            <p:childTnLst>
                              <p:par>
                                <p:cTn id="12" presetID="22" presetClass="entr" presetSubtype="8" fill="hold" grpId="0" nodeType="afterEffect">
                                  <p:stCondLst>
                                    <p:cond delay="0"/>
                                  </p:stCondLst>
                                  <p:childTnLst>
                                    <p:set>
                                      <p:cBhvr>
                                        <p:cTn id="13" dur="1" fill="hold">
                                          <p:stCondLst>
                                            <p:cond delay="0"/>
                                          </p:stCondLst>
                                        </p:cTn>
                                        <p:tgtEl>
                                          <p:spTgt spid="843804"/>
                                        </p:tgtEl>
                                        <p:attrNameLst>
                                          <p:attrName>style.visibility</p:attrName>
                                        </p:attrNameLst>
                                      </p:cBhvr>
                                      <p:to>
                                        <p:strVal val="visible"/>
                                      </p:to>
                                    </p:set>
                                    <p:animEffect transition="in" filter="wipe(left)">
                                      <p:cBhvr>
                                        <p:cTn id="14" dur="500"/>
                                        <p:tgtEl>
                                          <p:spTgt spid="843804"/>
                                        </p:tgtEl>
                                      </p:cBhvr>
                                    </p:animEffect>
                                  </p:childTnLst>
                                </p:cTn>
                              </p:par>
                            </p:childTnLst>
                          </p:cTn>
                        </p:par>
                        <p:par>
                          <p:cTn id="15" fill="hold" nodeType="afterGroup">
                            <p:stCondLst>
                              <p:cond delay="500"/>
                            </p:stCondLst>
                            <p:childTnLst>
                              <p:par>
                                <p:cTn id="16" presetID="22" presetClass="entr" presetSubtype="1" fill="hold" grpId="0" nodeType="afterEffect">
                                  <p:stCondLst>
                                    <p:cond delay="0"/>
                                  </p:stCondLst>
                                  <p:childTnLst>
                                    <p:set>
                                      <p:cBhvr>
                                        <p:cTn id="17" dur="1" fill="hold">
                                          <p:stCondLst>
                                            <p:cond delay="0"/>
                                          </p:stCondLst>
                                        </p:cTn>
                                        <p:tgtEl>
                                          <p:spTgt spid="843805"/>
                                        </p:tgtEl>
                                        <p:attrNameLst>
                                          <p:attrName>style.visibility</p:attrName>
                                        </p:attrNameLst>
                                      </p:cBhvr>
                                      <p:to>
                                        <p:strVal val="visible"/>
                                      </p:to>
                                    </p:set>
                                    <p:animEffect transition="in" filter="wipe(up)">
                                      <p:cBhvr>
                                        <p:cTn id="18" dur="500"/>
                                        <p:tgtEl>
                                          <p:spTgt spid="843805"/>
                                        </p:tgtEl>
                                      </p:cBhvr>
                                    </p:animEffect>
                                  </p:childTnLst>
                                </p:cTn>
                              </p:par>
                              <p:par>
                                <p:cTn id="19" presetID="22" presetClass="entr" presetSubtype="1" fill="hold" grpId="0" nodeType="withEffect">
                                  <p:stCondLst>
                                    <p:cond delay="0"/>
                                  </p:stCondLst>
                                  <p:childTnLst>
                                    <p:set>
                                      <p:cBhvr>
                                        <p:cTn id="20" dur="1" fill="hold">
                                          <p:stCondLst>
                                            <p:cond delay="0"/>
                                          </p:stCondLst>
                                        </p:cTn>
                                        <p:tgtEl>
                                          <p:spTgt spid="843806"/>
                                        </p:tgtEl>
                                        <p:attrNameLst>
                                          <p:attrName>style.visibility</p:attrName>
                                        </p:attrNameLst>
                                      </p:cBhvr>
                                      <p:to>
                                        <p:strVal val="visible"/>
                                      </p:to>
                                    </p:set>
                                    <p:animEffect transition="in" filter="wipe(up)">
                                      <p:cBhvr>
                                        <p:cTn id="21" dur="500"/>
                                        <p:tgtEl>
                                          <p:spTgt spid="843806"/>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843803"/>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3791" grpId="0"/>
      <p:bldP spid="843802" grpId="0"/>
      <p:bldP spid="843803" grpId="0"/>
      <p:bldP spid="843804" grpId="0" animBg="1"/>
      <p:bldP spid="843805" grpId="0" animBg="1"/>
      <p:bldP spid="84380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3"/>
          <p:cNvSpPr>
            <a:spLocks noChangeArrowheads="1"/>
          </p:cNvSpPr>
          <p:nvPr/>
        </p:nvSpPr>
        <p:spPr bwMode="auto">
          <a:xfrm>
            <a:off x="381000" y="990600"/>
            <a:ext cx="8229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tabLst>
                <a:tab pos="1143000" algn="l"/>
              </a:tabLst>
              <a:defRPr sz="2400">
                <a:solidFill>
                  <a:schemeClr val="tx1"/>
                </a:solidFill>
                <a:latin typeface="Times New Roman" panose="02020603050405020304" pitchFamily="18" charset="0"/>
              </a:defRPr>
            </a:lvl1pPr>
            <a:lvl2pPr marL="742950" indent="-285750" eaLnBrk="0" hangingPunct="0">
              <a:tabLst>
                <a:tab pos="1143000" algn="l"/>
              </a:tabLst>
              <a:defRPr sz="2400">
                <a:solidFill>
                  <a:schemeClr val="tx1"/>
                </a:solidFill>
                <a:latin typeface="Times New Roman" panose="02020603050405020304" pitchFamily="18" charset="0"/>
              </a:defRPr>
            </a:lvl2pPr>
            <a:lvl3pPr marL="1143000" indent="-228600" eaLnBrk="0" hangingPunct="0">
              <a:tabLst>
                <a:tab pos="1143000" algn="l"/>
              </a:tabLst>
              <a:defRPr sz="2400">
                <a:solidFill>
                  <a:schemeClr val="tx1"/>
                </a:solidFill>
                <a:latin typeface="Times New Roman" panose="02020603050405020304" pitchFamily="18" charset="0"/>
              </a:defRPr>
            </a:lvl3pPr>
            <a:lvl4pPr marL="1600200" indent="-228600" eaLnBrk="0" hangingPunct="0">
              <a:tabLst>
                <a:tab pos="1143000" algn="l"/>
              </a:tabLst>
              <a:defRPr sz="2400">
                <a:solidFill>
                  <a:schemeClr val="tx1"/>
                </a:solidFill>
                <a:latin typeface="Times New Roman" panose="02020603050405020304" pitchFamily="18" charset="0"/>
              </a:defRPr>
            </a:lvl4pPr>
            <a:lvl5pPr marL="2057400" indent="-228600" eaLnBrk="0" hangingPunct="0">
              <a:tabLst>
                <a:tab pos="1143000" algn="l"/>
              </a:tabLst>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tabLst>
                <a:tab pos="1143000" algn="l"/>
              </a:tabLs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tabLst>
                <a:tab pos="1143000" algn="l"/>
              </a:tabLs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tabLst>
                <a:tab pos="1143000" algn="l"/>
              </a:tabLs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tabLst>
                <a:tab pos="1143000" algn="l"/>
              </a:tabLst>
              <a:defRPr sz="2400">
                <a:solidFill>
                  <a:schemeClr val="tx1"/>
                </a:solidFill>
                <a:latin typeface="Times New Roman" panose="02020603050405020304" pitchFamily="18" charset="0"/>
              </a:defRPr>
            </a:lvl9pPr>
          </a:lstStyle>
          <a:p>
            <a:pPr eaLnBrk="1" hangingPunct="1">
              <a:buFont typeface="Symbol" panose="05050102010706020507" pitchFamily="18" charset="2"/>
              <a:buNone/>
            </a:pPr>
            <a:r>
              <a:rPr lang="en-US" sz="1800"/>
              <a:t>Using supply and demand analysis, explain how does the </a:t>
            </a:r>
            <a:r>
              <a:rPr lang="en-US" sz="1800" b="1"/>
              <a:t>Strategic Petroleum Reserve</a:t>
            </a:r>
            <a:r>
              <a:rPr lang="en-US" sz="1800"/>
              <a:t> (SPR) contribute to higher gasoline prices. </a:t>
            </a:r>
          </a:p>
        </p:txBody>
      </p:sp>
      <p:sp>
        <p:nvSpPr>
          <p:cNvPr id="51203" name="Rectangle 26"/>
          <p:cNvSpPr>
            <a:spLocks noChangeArrowheads="1"/>
          </p:cNvSpPr>
          <p:nvPr/>
        </p:nvSpPr>
        <p:spPr bwMode="auto">
          <a:xfrm>
            <a:off x="5514975" y="5581650"/>
            <a:ext cx="6096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a:t>D</a:t>
            </a:r>
          </a:p>
          <a:p>
            <a:pPr eaLnBrk="1" hangingPunct="1">
              <a:lnSpc>
                <a:spcPct val="90000"/>
              </a:lnSpc>
              <a:spcBef>
                <a:spcPct val="20000"/>
              </a:spcBef>
              <a:buClr>
                <a:srgbClr val="00468F"/>
              </a:buClr>
              <a:buSzPct val="120000"/>
              <a:buFont typeface="Webdings" panose="05030102010509060703" pitchFamily="18" charset="2"/>
              <a:buChar char="&lt;"/>
            </a:pPr>
            <a:endParaRPr lang="en-US" sz="1800"/>
          </a:p>
        </p:txBody>
      </p:sp>
      <p:sp>
        <p:nvSpPr>
          <p:cNvPr id="845851" name="Rectangle 27"/>
          <p:cNvSpPr>
            <a:spLocks noChangeArrowheads="1"/>
          </p:cNvSpPr>
          <p:nvPr/>
        </p:nvSpPr>
        <p:spPr bwMode="auto">
          <a:xfrm>
            <a:off x="5514975" y="5584825"/>
            <a:ext cx="6096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a:solidFill>
                  <a:srgbClr val="E50030"/>
                </a:solidFill>
              </a:rPr>
              <a:t>D</a:t>
            </a:r>
          </a:p>
          <a:p>
            <a:pPr eaLnBrk="1" hangingPunct="1">
              <a:lnSpc>
                <a:spcPct val="90000"/>
              </a:lnSpc>
              <a:spcBef>
                <a:spcPct val="20000"/>
              </a:spcBef>
              <a:buClr>
                <a:srgbClr val="00468F"/>
              </a:buClr>
              <a:buSzPct val="120000"/>
              <a:buFont typeface="Webdings" panose="05030102010509060703" pitchFamily="18" charset="2"/>
              <a:buChar char="&lt;"/>
            </a:pPr>
            <a:endParaRPr lang="en-US" sz="1800"/>
          </a:p>
        </p:txBody>
      </p:sp>
      <p:sp>
        <p:nvSpPr>
          <p:cNvPr id="51205" name="Line 28"/>
          <p:cNvSpPr>
            <a:spLocks noChangeShapeType="1"/>
          </p:cNvSpPr>
          <p:nvPr/>
        </p:nvSpPr>
        <p:spPr bwMode="auto">
          <a:xfrm flipV="1">
            <a:off x="3460750" y="3062288"/>
            <a:ext cx="2108200" cy="2608262"/>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51206" name="Rectangle 29"/>
          <p:cNvSpPr>
            <a:spLocks noChangeArrowheads="1"/>
          </p:cNvSpPr>
          <p:nvPr/>
        </p:nvSpPr>
        <p:spPr bwMode="auto">
          <a:xfrm>
            <a:off x="5486400" y="2971800"/>
            <a:ext cx="6096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a:t>S</a:t>
            </a:r>
          </a:p>
          <a:p>
            <a:pPr eaLnBrk="1" hangingPunct="1">
              <a:lnSpc>
                <a:spcPct val="90000"/>
              </a:lnSpc>
              <a:spcBef>
                <a:spcPct val="20000"/>
              </a:spcBef>
              <a:buClr>
                <a:srgbClr val="00468F"/>
              </a:buClr>
              <a:buSzPct val="120000"/>
              <a:buFont typeface="Webdings" panose="05030102010509060703" pitchFamily="18" charset="2"/>
              <a:buChar char="&lt;"/>
            </a:pPr>
            <a:endParaRPr lang="en-US" sz="1800"/>
          </a:p>
        </p:txBody>
      </p:sp>
      <p:sp>
        <p:nvSpPr>
          <p:cNvPr id="51207" name="Line 30"/>
          <p:cNvSpPr>
            <a:spLocks noChangeShapeType="1"/>
          </p:cNvSpPr>
          <p:nvPr/>
        </p:nvSpPr>
        <p:spPr bwMode="auto">
          <a:xfrm>
            <a:off x="2133600" y="4667250"/>
            <a:ext cx="2133600" cy="0"/>
          </a:xfrm>
          <a:prstGeom prst="line">
            <a:avLst/>
          </a:prstGeom>
          <a:noFill/>
          <a:ln w="9525">
            <a:solidFill>
              <a:schemeClr val="tx1"/>
            </a:solidFill>
            <a:prstDash val="dash"/>
            <a:miter lim="800000"/>
            <a:headEnd/>
            <a:tailEnd type="oval" w="lg" len="lg"/>
          </a:ln>
          <a:extLst>
            <a:ext uri="{909E8E84-426E-40DD-AFC4-6F175D3DCCD1}">
              <a14:hiddenFill xmlns:a14="http://schemas.microsoft.com/office/drawing/2010/main">
                <a:noFill/>
              </a14:hiddenFill>
            </a:ext>
          </a:extLst>
        </p:spPr>
        <p:txBody>
          <a:bodyPr wrap="none"/>
          <a:lstStyle/>
          <a:p>
            <a:endParaRPr lang="en-US"/>
          </a:p>
        </p:txBody>
      </p:sp>
      <p:sp>
        <p:nvSpPr>
          <p:cNvPr id="51208" name="Rectangle 34"/>
          <p:cNvSpPr>
            <a:spLocks noChangeArrowheads="1"/>
          </p:cNvSpPr>
          <p:nvPr/>
        </p:nvSpPr>
        <p:spPr bwMode="auto">
          <a:xfrm>
            <a:off x="2552700" y="2667000"/>
            <a:ext cx="311785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lnSpc>
                <a:spcPct val="90000"/>
              </a:lnSpc>
              <a:spcBef>
                <a:spcPct val="20000"/>
              </a:spcBef>
              <a:buClr>
                <a:srgbClr val="00468F"/>
              </a:buClr>
              <a:buSzPct val="120000"/>
              <a:buFont typeface="Webdings" panose="05030102010509060703" pitchFamily="18" charset="2"/>
              <a:buNone/>
            </a:pPr>
            <a:r>
              <a:rPr lang="en-US" sz="1800" i="1" u="sng"/>
              <a:t>Crude Oil</a:t>
            </a:r>
            <a:endParaRPr lang="en-US" sz="1800"/>
          </a:p>
        </p:txBody>
      </p:sp>
      <p:sp>
        <p:nvSpPr>
          <p:cNvPr id="51209" name="Line 35"/>
          <p:cNvSpPr>
            <a:spLocks noChangeShapeType="1"/>
          </p:cNvSpPr>
          <p:nvPr/>
        </p:nvSpPr>
        <p:spPr bwMode="auto">
          <a:xfrm>
            <a:off x="2133600" y="2776538"/>
            <a:ext cx="0" cy="32766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51210" name="Line 36"/>
          <p:cNvSpPr>
            <a:spLocks noChangeShapeType="1"/>
          </p:cNvSpPr>
          <p:nvPr/>
        </p:nvSpPr>
        <p:spPr bwMode="auto">
          <a:xfrm>
            <a:off x="2133600" y="6065838"/>
            <a:ext cx="457200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51211" name="Line 37"/>
          <p:cNvSpPr>
            <a:spLocks noChangeShapeType="1"/>
          </p:cNvSpPr>
          <p:nvPr/>
        </p:nvSpPr>
        <p:spPr bwMode="auto">
          <a:xfrm>
            <a:off x="4267200" y="4729163"/>
            <a:ext cx="0" cy="1336675"/>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51212" name="Rectangle 40"/>
          <p:cNvSpPr>
            <a:spLocks noChangeArrowheads="1"/>
          </p:cNvSpPr>
          <p:nvPr/>
        </p:nvSpPr>
        <p:spPr bwMode="auto">
          <a:xfrm>
            <a:off x="990600" y="3900488"/>
            <a:ext cx="6540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Price</a:t>
            </a:r>
          </a:p>
        </p:txBody>
      </p:sp>
      <p:sp>
        <p:nvSpPr>
          <p:cNvPr id="51213" name="Line 41"/>
          <p:cNvSpPr>
            <a:spLocks noChangeAspect="1" noChangeShapeType="1"/>
          </p:cNvSpPr>
          <p:nvPr/>
        </p:nvSpPr>
        <p:spPr bwMode="auto">
          <a:xfrm>
            <a:off x="2317750" y="3062288"/>
            <a:ext cx="3244850" cy="2693987"/>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45866" name="Line 42"/>
          <p:cNvSpPr>
            <a:spLocks noChangeAspect="1" noChangeShapeType="1"/>
          </p:cNvSpPr>
          <p:nvPr/>
        </p:nvSpPr>
        <p:spPr bwMode="auto">
          <a:xfrm>
            <a:off x="2328863" y="3073400"/>
            <a:ext cx="3244850" cy="2693988"/>
          </a:xfrm>
          <a:prstGeom prst="line">
            <a:avLst/>
          </a:prstGeom>
          <a:noFill/>
          <a:ln w="38100">
            <a:solidFill>
              <a:srgbClr val="E50030"/>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45868" name="Line 44"/>
          <p:cNvSpPr>
            <a:spLocks noChangeShapeType="1"/>
          </p:cNvSpPr>
          <p:nvPr/>
        </p:nvSpPr>
        <p:spPr bwMode="auto">
          <a:xfrm>
            <a:off x="4692650" y="4137025"/>
            <a:ext cx="0" cy="1928813"/>
          </a:xfrm>
          <a:prstGeom prst="line">
            <a:avLst/>
          </a:prstGeom>
          <a:noFill/>
          <a:ln w="9525">
            <a:solidFill>
              <a:schemeClr val="tx1"/>
            </a:solidFill>
            <a:prstDash val="dash"/>
            <a:miter lim="800000"/>
            <a:headEnd type="oval" w="lg" len="lg"/>
            <a:tailEnd/>
          </a:ln>
          <a:extLst>
            <a:ext uri="{909E8E84-426E-40DD-AFC4-6F175D3DCCD1}">
              <a14:hiddenFill xmlns:a14="http://schemas.microsoft.com/office/drawing/2010/main">
                <a:noFill/>
              </a14:hiddenFill>
            </a:ext>
          </a:extLst>
        </p:spPr>
        <p:txBody>
          <a:bodyPr wrap="none"/>
          <a:lstStyle/>
          <a:p>
            <a:endParaRPr lang="en-US"/>
          </a:p>
        </p:txBody>
      </p:sp>
      <p:sp>
        <p:nvSpPr>
          <p:cNvPr id="845869" name="Line 45"/>
          <p:cNvSpPr>
            <a:spLocks noChangeShapeType="1"/>
          </p:cNvSpPr>
          <p:nvPr/>
        </p:nvSpPr>
        <p:spPr bwMode="auto">
          <a:xfrm>
            <a:off x="2133600" y="4137025"/>
            <a:ext cx="2590800" cy="0"/>
          </a:xfrm>
          <a:prstGeom prst="line">
            <a:avLst/>
          </a:prstGeom>
          <a:noFill/>
          <a:ln w="9525">
            <a:solidFill>
              <a:schemeClr val="tx1"/>
            </a:solidFill>
            <a:prstDash val="dash"/>
            <a:miter lim="800000"/>
            <a:headEnd/>
            <a:tailEnd type="none" w="lg" len="lg"/>
          </a:ln>
          <a:extLst>
            <a:ext uri="{909E8E84-426E-40DD-AFC4-6F175D3DCCD1}">
              <a14:hiddenFill xmlns:a14="http://schemas.microsoft.com/office/drawing/2010/main">
                <a:noFill/>
              </a14:hiddenFill>
            </a:ext>
          </a:extLst>
        </p:spPr>
        <p:txBody>
          <a:bodyPr wrap="none"/>
          <a:lstStyle/>
          <a:p>
            <a:endParaRPr lang="en-US"/>
          </a:p>
        </p:txBody>
      </p:sp>
      <p:sp>
        <p:nvSpPr>
          <p:cNvPr id="845871" name="Rectangle 47"/>
          <p:cNvSpPr>
            <a:spLocks noChangeArrowheads="1"/>
          </p:cNvSpPr>
          <p:nvPr/>
        </p:nvSpPr>
        <p:spPr bwMode="auto">
          <a:xfrm>
            <a:off x="6705600" y="2801938"/>
            <a:ext cx="1981200" cy="2563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sz="1800" i="1">
                <a:solidFill>
                  <a:srgbClr val="E50030"/>
                </a:solidFill>
              </a:rPr>
              <a:t>In a past State of the Union, Bush announced he would double the SPR for national security. </a:t>
            </a:r>
          </a:p>
          <a:p>
            <a:pPr algn="ctr" eaLnBrk="1" hangingPunct="1"/>
            <a:endParaRPr lang="en-US" sz="1800" i="1">
              <a:solidFill>
                <a:srgbClr val="E50030"/>
              </a:solidFill>
            </a:endParaRPr>
          </a:p>
          <a:p>
            <a:pPr algn="ctr" eaLnBrk="1" hangingPunct="1"/>
            <a:r>
              <a:rPr lang="en-US" sz="1800" i="1">
                <a:solidFill>
                  <a:srgbClr val="E50030"/>
                </a:solidFill>
              </a:rPr>
              <a:t>This increases the price of crude oil.</a:t>
            </a:r>
          </a:p>
        </p:txBody>
      </p:sp>
      <p:sp>
        <p:nvSpPr>
          <p:cNvPr id="51218" name="Rectangle 49"/>
          <p:cNvSpPr>
            <a:spLocks noChangeArrowheads="1"/>
          </p:cNvSpPr>
          <p:nvPr/>
        </p:nvSpPr>
        <p:spPr bwMode="auto">
          <a:xfrm>
            <a:off x="933450" y="1689100"/>
            <a:ext cx="80962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i="1"/>
              <a:t>The </a:t>
            </a:r>
            <a:r>
              <a:rPr lang="en-US" sz="1800" b="1" i="1"/>
              <a:t>SPC</a:t>
            </a:r>
            <a:r>
              <a:rPr lang="en-US" sz="1800" i="1"/>
              <a:t> (underground salt caverns in TX, LA and MS) is the D of E’s emergency supply of oil, holding up to 727,000,000 barrels of crude oil (a 60-day supply).</a:t>
            </a:r>
            <a:r>
              <a:rPr lang="en-US" sz="1800"/>
              <a:t> </a:t>
            </a:r>
          </a:p>
        </p:txBody>
      </p:sp>
      <p:sp>
        <p:nvSpPr>
          <p:cNvPr id="845878" name="Line 54"/>
          <p:cNvSpPr>
            <a:spLocks noChangeShapeType="1"/>
          </p:cNvSpPr>
          <p:nvPr/>
        </p:nvSpPr>
        <p:spPr bwMode="auto">
          <a:xfrm flipV="1">
            <a:off x="1981200" y="4137025"/>
            <a:ext cx="0" cy="530225"/>
          </a:xfrm>
          <a:prstGeom prst="line">
            <a:avLst/>
          </a:prstGeom>
          <a:noFill/>
          <a:ln w="38100">
            <a:solidFill>
              <a:srgbClr val="E50030"/>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845879" name="Line 55"/>
          <p:cNvSpPr>
            <a:spLocks noChangeShapeType="1"/>
          </p:cNvSpPr>
          <p:nvPr/>
        </p:nvSpPr>
        <p:spPr bwMode="auto">
          <a:xfrm flipV="1">
            <a:off x="4267200" y="6172200"/>
            <a:ext cx="425450" cy="0"/>
          </a:xfrm>
          <a:prstGeom prst="line">
            <a:avLst/>
          </a:prstGeom>
          <a:noFill/>
          <a:ln w="38100">
            <a:solidFill>
              <a:srgbClr val="E50030"/>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51221" name="Rectangle 56"/>
          <p:cNvSpPr>
            <a:spLocks noChangeArrowheads="1"/>
          </p:cNvSpPr>
          <p:nvPr/>
        </p:nvSpPr>
        <p:spPr bwMode="auto">
          <a:xfrm>
            <a:off x="5181600" y="6110288"/>
            <a:ext cx="23622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sz="1800" i="1">
                <a:cs typeface="Times New Roman" panose="02020603050405020304" pitchFamily="18" charset="0"/>
              </a:rPr>
              <a:t>Q</a:t>
            </a:r>
            <a:endParaRPr lang="en-US" sz="1800"/>
          </a:p>
        </p:txBody>
      </p:sp>
      <p:sp>
        <p:nvSpPr>
          <p:cNvPr id="51222" name="Rectangle 58"/>
          <p:cNvSpPr>
            <a:spLocks noGrp="1" noChangeArrowheads="1"/>
          </p:cNvSpPr>
          <p:nvPr>
            <p:ph type="title"/>
          </p:nvPr>
        </p:nvSpPr>
        <p:spPr>
          <a:xfrm>
            <a:off x="381000" y="228600"/>
            <a:ext cx="8458200" cy="533400"/>
          </a:xfrm>
          <a:noFill/>
        </p:spPr>
        <p:txBody>
          <a:bodyPr/>
          <a:lstStyle/>
          <a:p>
            <a:pPr eaLnBrk="1" hangingPunct="1"/>
            <a:r>
              <a:rPr lang="en-US" smtClean="0"/>
              <a:t>Law of Supply and Demand</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45871">
                                            <p:txEl>
                                              <p:pRg st="0" end="0"/>
                                            </p:txEl>
                                          </p:spTgt>
                                        </p:tgtEl>
                                        <p:attrNameLst>
                                          <p:attrName>style.visibility</p:attrName>
                                        </p:attrNameLst>
                                      </p:cBhvr>
                                      <p:to>
                                        <p:strVal val="visible"/>
                                      </p:to>
                                    </p:set>
                                  </p:childTnLst>
                                </p:cTn>
                              </p:par>
                            </p:childTnLst>
                          </p:cTn>
                        </p:par>
                        <p:par>
                          <p:cTn id="7" fill="hold" nodeType="afterGroup">
                            <p:stCondLst>
                              <p:cond delay="0"/>
                            </p:stCondLst>
                            <p:childTnLst>
                              <p:par>
                                <p:cTn id="8" presetID="1" presetClass="entr" presetSubtype="0" fill="hold" grpId="0" nodeType="afterEffect">
                                  <p:stCondLst>
                                    <p:cond delay="0"/>
                                  </p:stCondLst>
                                  <p:childTnLst>
                                    <p:set>
                                      <p:cBhvr>
                                        <p:cTn id="9" dur="1" fill="hold">
                                          <p:stCondLst>
                                            <p:cond delay="0"/>
                                          </p:stCondLst>
                                        </p:cTn>
                                        <p:tgtEl>
                                          <p:spTgt spid="845866"/>
                                        </p:tgtEl>
                                        <p:attrNameLst>
                                          <p:attrName>style.visibility</p:attrName>
                                        </p:attrNameLst>
                                      </p:cBhvr>
                                      <p:to>
                                        <p:strVal val="visible"/>
                                      </p:to>
                                    </p:set>
                                  </p:childTnLst>
                                </p:cTn>
                              </p:par>
                              <p:par>
                                <p:cTn id="10" presetID="0" presetClass="path" presetSubtype="0" accel="50000" decel="50000" fill="hold" grpId="1" nodeType="withEffect">
                                  <p:stCondLst>
                                    <p:cond delay="0"/>
                                  </p:stCondLst>
                                  <p:childTnLst>
                                    <p:animMotion origin="layout" path="M -1.94444E-6 9.24855E-7 L 0.11667 9.24855E-7 " pathEditMode="relative" ptsTypes="AA">
                                      <p:cBhvr>
                                        <p:cTn id="11" dur="2000" fill="hold"/>
                                        <p:tgtEl>
                                          <p:spTgt spid="845866"/>
                                        </p:tgtEl>
                                        <p:attrNameLst>
                                          <p:attrName>ppt_x</p:attrName>
                                          <p:attrName>ppt_y</p:attrName>
                                        </p:attrNameLst>
                                      </p:cBhvr>
                                    </p:animMotion>
                                  </p:childTnLst>
                                </p:cTn>
                              </p:par>
                              <p:par>
                                <p:cTn id="12" presetID="1" presetClass="entr" presetSubtype="0" fill="hold" grpId="1" nodeType="withEffect">
                                  <p:stCondLst>
                                    <p:cond delay="0"/>
                                  </p:stCondLst>
                                  <p:childTnLst>
                                    <p:set>
                                      <p:cBhvr>
                                        <p:cTn id="13" dur="1" fill="hold">
                                          <p:stCondLst>
                                            <p:cond delay="0"/>
                                          </p:stCondLst>
                                        </p:cTn>
                                        <p:tgtEl>
                                          <p:spTgt spid="845851"/>
                                        </p:tgtEl>
                                        <p:attrNameLst>
                                          <p:attrName>style.visibility</p:attrName>
                                        </p:attrNameLst>
                                      </p:cBhvr>
                                      <p:to>
                                        <p:strVal val="visible"/>
                                      </p:to>
                                    </p:set>
                                  </p:childTnLst>
                                </p:cTn>
                              </p:par>
                              <p:par>
                                <p:cTn id="14" presetID="0" presetClass="path" presetSubtype="0" accel="50000" decel="50000" fill="hold" grpId="0" nodeType="withEffect">
                                  <p:stCondLst>
                                    <p:cond delay="0"/>
                                  </p:stCondLst>
                                  <p:childTnLst>
                                    <p:animMotion origin="layout" path="M 0 0 L 0.11666 0 " pathEditMode="relative" ptsTypes="AA">
                                      <p:cBhvr>
                                        <p:cTn id="15" dur="2000" fill="hold"/>
                                        <p:tgtEl>
                                          <p:spTgt spid="845851"/>
                                        </p:tgtEl>
                                        <p:attrNameLst>
                                          <p:attrName>ppt_x</p:attrName>
                                          <p:attrName>ppt_y</p:attrName>
                                        </p:attrNameLst>
                                      </p:cBhvr>
                                    </p:animMotion>
                                  </p:childTnLst>
                                </p:cTn>
                              </p:par>
                            </p:childTnLst>
                          </p:cTn>
                        </p:par>
                        <p:par>
                          <p:cTn id="16" fill="hold" nodeType="afterGroup">
                            <p:stCondLst>
                              <p:cond delay="2000"/>
                            </p:stCondLst>
                            <p:childTnLst>
                              <p:par>
                                <p:cTn id="17" presetID="22" presetClass="entr" presetSubtype="4" fill="hold" grpId="0" nodeType="afterEffect">
                                  <p:stCondLst>
                                    <p:cond delay="0"/>
                                  </p:stCondLst>
                                  <p:childTnLst>
                                    <p:set>
                                      <p:cBhvr>
                                        <p:cTn id="18" dur="1" fill="hold">
                                          <p:stCondLst>
                                            <p:cond delay="0"/>
                                          </p:stCondLst>
                                        </p:cTn>
                                        <p:tgtEl>
                                          <p:spTgt spid="845868"/>
                                        </p:tgtEl>
                                        <p:attrNameLst>
                                          <p:attrName>style.visibility</p:attrName>
                                        </p:attrNameLst>
                                      </p:cBhvr>
                                      <p:to>
                                        <p:strVal val="visible"/>
                                      </p:to>
                                    </p:set>
                                    <p:animEffect transition="in" filter="wipe(down)">
                                      <p:cBhvr>
                                        <p:cTn id="19" dur="500"/>
                                        <p:tgtEl>
                                          <p:spTgt spid="845868"/>
                                        </p:tgtEl>
                                      </p:cBhvr>
                                    </p:animEffect>
                                  </p:childTnLst>
                                </p:cTn>
                              </p:par>
                            </p:childTnLst>
                          </p:cTn>
                        </p:par>
                        <p:par>
                          <p:cTn id="20" fill="hold" nodeType="afterGroup">
                            <p:stCondLst>
                              <p:cond delay="2500"/>
                            </p:stCondLst>
                            <p:childTnLst>
                              <p:par>
                                <p:cTn id="21" presetID="22" presetClass="entr" presetSubtype="2" fill="hold" grpId="0" nodeType="afterEffect">
                                  <p:stCondLst>
                                    <p:cond delay="0"/>
                                  </p:stCondLst>
                                  <p:childTnLst>
                                    <p:set>
                                      <p:cBhvr>
                                        <p:cTn id="22" dur="1" fill="hold">
                                          <p:stCondLst>
                                            <p:cond delay="0"/>
                                          </p:stCondLst>
                                        </p:cTn>
                                        <p:tgtEl>
                                          <p:spTgt spid="845869"/>
                                        </p:tgtEl>
                                        <p:attrNameLst>
                                          <p:attrName>style.visibility</p:attrName>
                                        </p:attrNameLst>
                                      </p:cBhvr>
                                      <p:to>
                                        <p:strVal val="visible"/>
                                      </p:to>
                                    </p:set>
                                    <p:animEffect transition="in" filter="wipe(right)">
                                      <p:cBhvr>
                                        <p:cTn id="23" dur="500"/>
                                        <p:tgtEl>
                                          <p:spTgt spid="845869"/>
                                        </p:tgtEl>
                                      </p:cBhvr>
                                    </p:animEffect>
                                  </p:childTnLst>
                                </p:cTn>
                              </p:par>
                            </p:childTnLst>
                          </p:cTn>
                        </p:par>
                        <p:par>
                          <p:cTn id="24" fill="hold" nodeType="afterGroup">
                            <p:stCondLst>
                              <p:cond delay="3000"/>
                            </p:stCondLst>
                            <p:childTnLst>
                              <p:par>
                                <p:cTn id="25" presetID="22" presetClass="entr" presetSubtype="4" fill="hold" grpId="0" nodeType="afterEffect">
                                  <p:stCondLst>
                                    <p:cond delay="0"/>
                                  </p:stCondLst>
                                  <p:childTnLst>
                                    <p:set>
                                      <p:cBhvr>
                                        <p:cTn id="26" dur="1" fill="hold">
                                          <p:stCondLst>
                                            <p:cond delay="0"/>
                                          </p:stCondLst>
                                        </p:cTn>
                                        <p:tgtEl>
                                          <p:spTgt spid="845878"/>
                                        </p:tgtEl>
                                        <p:attrNameLst>
                                          <p:attrName>style.visibility</p:attrName>
                                        </p:attrNameLst>
                                      </p:cBhvr>
                                      <p:to>
                                        <p:strVal val="visible"/>
                                      </p:to>
                                    </p:set>
                                    <p:animEffect transition="in" filter="wipe(down)">
                                      <p:cBhvr>
                                        <p:cTn id="27" dur="500"/>
                                        <p:tgtEl>
                                          <p:spTgt spid="845878"/>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845879"/>
                                        </p:tgtEl>
                                        <p:attrNameLst>
                                          <p:attrName>style.visibility</p:attrName>
                                        </p:attrNameLst>
                                      </p:cBhvr>
                                      <p:to>
                                        <p:strVal val="visible"/>
                                      </p:to>
                                    </p:set>
                                    <p:animEffect transition="in" filter="wipe(left)">
                                      <p:cBhvr>
                                        <p:cTn id="30" dur="500"/>
                                        <p:tgtEl>
                                          <p:spTgt spid="845879"/>
                                        </p:tgtEl>
                                      </p:cBhvr>
                                    </p:animEffect>
                                  </p:childTnLst>
                                </p:cTn>
                              </p:par>
                            </p:childTnLst>
                          </p:cTn>
                        </p:par>
                        <p:par>
                          <p:cTn id="31" fill="hold" nodeType="afterGroup">
                            <p:stCondLst>
                              <p:cond delay="3500"/>
                            </p:stCondLst>
                            <p:childTnLst>
                              <p:par>
                                <p:cTn id="32" presetID="1" presetClass="entr" presetSubtype="0" fill="hold" nodeType="afterEffect">
                                  <p:stCondLst>
                                    <p:cond delay="0"/>
                                  </p:stCondLst>
                                  <p:childTnLst>
                                    <p:set>
                                      <p:cBhvr>
                                        <p:cTn id="33" dur="1" fill="hold">
                                          <p:stCondLst>
                                            <p:cond delay="0"/>
                                          </p:stCondLst>
                                        </p:cTn>
                                        <p:tgtEl>
                                          <p:spTgt spid="84587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5851" grpId="0"/>
      <p:bldP spid="845851" grpId="1"/>
      <p:bldP spid="845866" grpId="0" animBg="1"/>
      <p:bldP spid="845866" grpId="1" animBg="1"/>
      <p:bldP spid="845868" grpId="0" animBg="1"/>
      <p:bldP spid="845869" grpId="0" animBg="1"/>
      <p:bldP spid="845878" grpId="0" animBg="1"/>
      <p:bldP spid="845879"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3"/>
          <p:cNvSpPr>
            <a:spLocks noChangeArrowheads="1"/>
          </p:cNvSpPr>
          <p:nvPr/>
        </p:nvSpPr>
        <p:spPr bwMode="auto">
          <a:xfrm>
            <a:off x="381000" y="990600"/>
            <a:ext cx="8229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tabLst>
                <a:tab pos="1143000" algn="l"/>
              </a:tabLst>
              <a:defRPr sz="2400">
                <a:solidFill>
                  <a:schemeClr val="tx1"/>
                </a:solidFill>
                <a:latin typeface="Times New Roman" panose="02020603050405020304" pitchFamily="18" charset="0"/>
              </a:defRPr>
            </a:lvl1pPr>
            <a:lvl2pPr marL="742950" indent="-285750" eaLnBrk="0" hangingPunct="0">
              <a:tabLst>
                <a:tab pos="1143000" algn="l"/>
              </a:tabLst>
              <a:defRPr sz="2400">
                <a:solidFill>
                  <a:schemeClr val="tx1"/>
                </a:solidFill>
                <a:latin typeface="Times New Roman" panose="02020603050405020304" pitchFamily="18" charset="0"/>
              </a:defRPr>
            </a:lvl2pPr>
            <a:lvl3pPr marL="1143000" indent="-228600" eaLnBrk="0" hangingPunct="0">
              <a:tabLst>
                <a:tab pos="1143000" algn="l"/>
              </a:tabLst>
              <a:defRPr sz="2400">
                <a:solidFill>
                  <a:schemeClr val="tx1"/>
                </a:solidFill>
                <a:latin typeface="Times New Roman" panose="02020603050405020304" pitchFamily="18" charset="0"/>
              </a:defRPr>
            </a:lvl3pPr>
            <a:lvl4pPr marL="1600200" indent="-228600" eaLnBrk="0" hangingPunct="0">
              <a:tabLst>
                <a:tab pos="1143000" algn="l"/>
              </a:tabLst>
              <a:defRPr sz="2400">
                <a:solidFill>
                  <a:schemeClr val="tx1"/>
                </a:solidFill>
                <a:latin typeface="Times New Roman" panose="02020603050405020304" pitchFamily="18" charset="0"/>
              </a:defRPr>
            </a:lvl4pPr>
            <a:lvl5pPr marL="2057400" indent="-228600" eaLnBrk="0" hangingPunct="0">
              <a:tabLst>
                <a:tab pos="1143000" algn="l"/>
              </a:tabLst>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tabLst>
                <a:tab pos="1143000" algn="l"/>
              </a:tabLs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tabLst>
                <a:tab pos="1143000" algn="l"/>
              </a:tabLs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tabLst>
                <a:tab pos="1143000" algn="l"/>
              </a:tabLs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tabLst>
                <a:tab pos="1143000" algn="l"/>
              </a:tabLst>
              <a:defRPr sz="2400">
                <a:solidFill>
                  <a:schemeClr val="tx1"/>
                </a:solidFill>
                <a:latin typeface="Times New Roman" panose="02020603050405020304" pitchFamily="18" charset="0"/>
              </a:defRPr>
            </a:lvl9pPr>
          </a:lstStyle>
          <a:p>
            <a:pPr eaLnBrk="1" hangingPunct="1">
              <a:buFont typeface="Symbol" panose="05050102010706020507" pitchFamily="18" charset="2"/>
              <a:buNone/>
            </a:pPr>
            <a:r>
              <a:rPr lang="en-US" sz="1800"/>
              <a:t>Using supply and demand analysis, explain how does the </a:t>
            </a:r>
            <a:r>
              <a:rPr lang="en-US" sz="1800" b="1"/>
              <a:t>Strategic Petroleum Reserve</a:t>
            </a:r>
            <a:r>
              <a:rPr lang="en-US" sz="1800"/>
              <a:t> (SPR) contribute to higher gasoline prices. </a:t>
            </a:r>
          </a:p>
        </p:txBody>
      </p:sp>
      <p:sp>
        <p:nvSpPr>
          <p:cNvPr id="846866" name="Rectangle 18"/>
          <p:cNvSpPr>
            <a:spLocks noChangeArrowheads="1"/>
          </p:cNvSpPr>
          <p:nvPr/>
        </p:nvSpPr>
        <p:spPr bwMode="auto">
          <a:xfrm>
            <a:off x="6705600" y="2300288"/>
            <a:ext cx="1981200" cy="2563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sz="1800" i="1">
                <a:solidFill>
                  <a:srgbClr val="E50030"/>
                </a:solidFill>
              </a:rPr>
              <a:t>The higher crude oil prices raise the cost of refining gasoline, which decreases its supply. </a:t>
            </a:r>
          </a:p>
          <a:p>
            <a:pPr algn="ctr" eaLnBrk="1" hangingPunct="1"/>
            <a:endParaRPr lang="en-US" sz="1800" i="1">
              <a:solidFill>
                <a:srgbClr val="E50030"/>
              </a:solidFill>
            </a:endParaRPr>
          </a:p>
          <a:p>
            <a:pPr algn="ctr" eaLnBrk="1" hangingPunct="1"/>
            <a:r>
              <a:rPr lang="en-US" sz="1800" i="1">
                <a:solidFill>
                  <a:srgbClr val="E50030"/>
                </a:solidFill>
              </a:rPr>
              <a:t>This results in a higher gas price.</a:t>
            </a:r>
            <a:endParaRPr lang="en-US"/>
          </a:p>
        </p:txBody>
      </p:sp>
      <p:sp>
        <p:nvSpPr>
          <p:cNvPr id="846868" name="Line 20"/>
          <p:cNvSpPr>
            <a:spLocks noChangeShapeType="1"/>
          </p:cNvSpPr>
          <p:nvPr/>
        </p:nvSpPr>
        <p:spPr bwMode="auto">
          <a:xfrm flipV="1">
            <a:off x="1981200" y="4267200"/>
            <a:ext cx="0" cy="400050"/>
          </a:xfrm>
          <a:prstGeom prst="line">
            <a:avLst/>
          </a:prstGeom>
          <a:noFill/>
          <a:ln w="38100">
            <a:solidFill>
              <a:srgbClr val="E50030"/>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846869" name="Line 21"/>
          <p:cNvSpPr>
            <a:spLocks noChangeShapeType="1"/>
          </p:cNvSpPr>
          <p:nvPr/>
        </p:nvSpPr>
        <p:spPr bwMode="auto">
          <a:xfrm flipH="1" flipV="1">
            <a:off x="3832225" y="6172200"/>
            <a:ext cx="434975" cy="0"/>
          </a:xfrm>
          <a:prstGeom prst="line">
            <a:avLst/>
          </a:prstGeom>
          <a:noFill/>
          <a:ln w="38100">
            <a:solidFill>
              <a:srgbClr val="E50030"/>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52230" name="Rectangle 22"/>
          <p:cNvSpPr>
            <a:spLocks noChangeArrowheads="1"/>
          </p:cNvSpPr>
          <p:nvPr/>
        </p:nvSpPr>
        <p:spPr bwMode="auto">
          <a:xfrm>
            <a:off x="5514975" y="5581650"/>
            <a:ext cx="6096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a:t>D</a:t>
            </a:r>
          </a:p>
          <a:p>
            <a:pPr eaLnBrk="1" hangingPunct="1">
              <a:lnSpc>
                <a:spcPct val="90000"/>
              </a:lnSpc>
              <a:spcBef>
                <a:spcPct val="20000"/>
              </a:spcBef>
              <a:buClr>
                <a:srgbClr val="00468F"/>
              </a:buClr>
              <a:buSzPct val="120000"/>
              <a:buFont typeface="Webdings" panose="05030102010509060703" pitchFamily="18" charset="2"/>
              <a:buChar char="&lt;"/>
            </a:pPr>
            <a:endParaRPr lang="en-US" sz="1800"/>
          </a:p>
        </p:txBody>
      </p:sp>
      <p:sp>
        <p:nvSpPr>
          <p:cNvPr id="52231" name="Line 24"/>
          <p:cNvSpPr>
            <a:spLocks noChangeAspect="1" noChangeShapeType="1"/>
          </p:cNvSpPr>
          <p:nvPr/>
        </p:nvSpPr>
        <p:spPr bwMode="auto">
          <a:xfrm flipV="1">
            <a:off x="3733800" y="3332163"/>
            <a:ext cx="1257300" cy="2338387"/>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52232" name="Rectangle 25"/>
          <p:cNvSpPr>
            <a:spLocks noChangeArrowheads="1"/>
          </p:cNvSpPr>
          <p:nvPr/>
        </p:nvSpPr>
        <p:spPr bwMode="auto">
          <a:xfrm>
            <a:off x="4981575" y="3122613"/>
            <a:ext cx="609600"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a:t>S</a:t>
            </a:r>
          </a:p>
          <a:p>
            <a:pPr eaLnBrk="1" hangingPunct="1">
              <a:lnSpc>
                <a:spcPct val="90000"/>
              </a:lnSpc>
              <a:spcBef>
                <a:spcPct val="20000"/>
              </a:spcBef>
              <a:buClr>
                <a:srgbClr val="00468F"/>
              </a:buClr>
              <a:buSzPct val="120000"/>
              <a:buFont typeface="Webdings" panose="05030102010509060703" pitchFamily="18" charset="2"/>
              <a:buChar char="&lt;"/>
            </a:pPr>
            <a:endParaRPr lang="en-US" sz="1800"/>
          </a:p>
        </p:txBody>
      </p:sp>
      <p:sp>
        <p:nvSpPr>
          <p:cNvPr id="52233" name="Line 26"/>
          <p:cNvSpPr>
            <a:spLocks noChangeShapeType="1"/>
          </p:cNvSpPr>
          <p:nvPr/>
        </p:nvSpPr>
        <p:spPr bwMode="auto">
          <a:xfrm>
            <a:off x="2133600" y="4667250"/>
            <a:ext cx="2133600" cy="0"/>
          </a:xfrm>
          <a:prstGeom prst="line">
            <a:avLst/>
          </a:prstGeom>
          <a:noFill/>
          <a:ln w="9525">
            <a:solidFill>
              <a:schemeClr val="tx1"/>
            </a:solidFill>
            <a:prstDash val="dash"/>
            <a:miter lim="800000"/>
            <a:headEnd/>
            <a:tailEnd type="oval" w="lg" len="lg"/>
          </a:ln>
          <a:extLst>
            <a:ext uri="{909E8E84-426E-40DD-AFC4-6F175D3DCCD1}">
              <a14:hiddenFill xmlns:a14="http://schemas.microsoft.com/office/drawing/2010/main">
                <a:noFill/>
              </a14:hiddenFill>
            </a:ext>
          </a:extLst>
        </p:spPr>
        <p:txBody>
          <a:bodyPr wrap="none"/>
          <a:lstStyle/>
          <a:p>
            <a:endParaRPr lang="en-US"/>
          </a:p>
        </p:txBody>
      </p:sp>
      <p:grpSp>
        <p:nvGrpSpPr>
          <p:cNvPr id="2" name="Group 27"/>
          <p:cNvGrpSpPr>
            <a:grpSpLocks/>
          </p:cNvGrpSpPr>
          <p:nvPr/>
        </p:nvGrpSpPr>
        <p:grpSpPr bwMode="auto">
          <a:xfrm>
            <a:off x="3736975" y="3113088"/>
            <a:ext cx="1473200" cy="2557462"/>
            <a:chOff x="1760" y="1961"/>
            <a:chExt cx="2512" cy="1611"/>
          </a:xfrm>
        </p:grpSpPr>
        <p:sp>
          <p:nvSpPr>
            <p:cNvPr id="52245" name="Line 28"/>
            <p:cNvSpPr>
              <a:spLocks noChangeAspect="1" noChangeShapeType="1"/>
            </p:cNvSpPr>
            <p:nvPr/>
          </p:nvSpPr>
          <p:spPr bwMode="auto">
            <a:xfrm flipV="1">
              <a:off x="1760" y="2099"/>
              <a:ext cx="2128" cy="1473"/>
            </a:xfrm>
            <a:prstGeom prst="line">
              <a:avLst/>
            </a:prstGeom>
            <a:noFill/>
            <a:ln w="38100">
              <a:solidFill>
                <a:srgbClr val="E50030"/>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52246" name="Rectangle 29"/>
            <p:cNvSpPr>
              <a:spLocks noChangeArrowheads="1"/>
            </p:cNvSpPr>
            <p:nvPr/>
          </p:nvSpPr>
          <p:spPr bwMode="auto">
            <a:xfrm>
              <a:off x="3888" y="1961"/>
              <a:ext cx="384" cy="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a:solidFill>
                    <a:srgbClr val="E50030"/>
                  </a:solidFill>
                </a:rPr>
                <a:t>S</a:t>
              </a:r>
            </a:p>
            <a:p>
              <a:pPr eaLnBrk="1" hangingPunct="1">
                <a:lnSpc>
                  <a:spcPct val="90000"/>
                </a:lnSpc>
                <a:spcBef>
                  <a:spcPct val="20000"/>
                </a:spcBef>
                <a:buClr>
                  <a:srgbClr val="00468F"/>
                </a:buClr>
                <a:buSzPct val="120000"/>
                <a:buFont typeface="Webdings" panose="05030102010509060703" pitchFamily="18" charset="2"/>
                <a:buChar char="&lt;"/>
              </a:pPr>
              <a:endParaRPr lang="en-US" sz="1800"/>
            </a:p>
          </p:txBody>
        </p:sp>
      </p:grpSp>
      <p:sp>
        <p:nvSpPr>
          <p:cNvPr id="52235" name="Rectangle 30"/>
          <p:cNvSpPr>
            <a:spLocks noChangeArrowheads="1"/>
          </p:cNvSpPr>
          <p:nvPr/>
        </p:nvSpPr>
        <p:spPr bwMode="auto">
          <a:xfrm>
            <a:off x="2819400" y="2667000"/>
            <a:ext cx="311785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lnSpc>
                <a:spcPct val="90000"/>
              </a:lnSpc>
              <a:spcBef>
                <a:spcPct val="20000"/>
              </a:spcBef>
              <a:buClr>
                <a:srgbClr val="00468F"/>
              </a:buClr>
              <a:buSzPct val="120000"/>
              <a:buFont typeface="Webdings" panose="05030102010509060703" pitchFamily="18" charset="2"/>
              <a:buNone/>
            </a:pPr>
            <a:r>
              <a:rPr lang="en-US" sz="1800" i="1" u="sng"/>
              <a:t>Gasoline</a:t>
            </a:r>
            <a:endParaRPr lang="en-US" sz="1800"/>
          </a:p>
        </p:txBody>
      </p:sp>
      <p:sp>
        <p:nvSpPr>
          <p:cNvPr id="52236" name="Line 31"/>
          <p:cNvSpPr>
            <a:spLocks noChangeShapeType="1"/>
          </p:cNvSpPr>
          <p:nvPr/>
        </p:nvSpPr>
        <p:spPr bwMode="auto">
          <a:xfrm>
            <a:off x="2133600" y="2776538"/>
            <a:ext cx="0" cy="32766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52237" name="Line 32"/>
          <p:cNvSpPr>
            <a:spLocks noChangeShapeType="1"/>
          </p:cNvSpPr>
          <p:nvPr/>
        </p:nvSpPr>
        <p:spPr bwMode="auto">
          <a:xfrm>
            <a:off x="2133600" y="6065838"/>
            <a:ext cx="457200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52238" name="Line 33"/>
          <p:cNvSpPr>
            <a:spLocks noChangeShapeType="1"/>
          </p:cNvSpPr>
          <p:nvPr/>
        </p:nvSpPr>
        <p:spPr bwMode="auto">
          <a:xfrm>
            <a:off x="4267200" y="4729163"/>
            <a:ext cx="0" cy="1336675"/>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52239" name="Rectangle 36"/>
          <p:cNvSpPr>
            <a:spLocks noChangeArrowheads="1"/>
          </p:cNvSpPr>
          <p:nvPr/>
        </p:nvSpPr>
        <p:spPr bwMode="auto">
          <a:xfrm>
            <a:off x="1317625" y="3533775"/>
            <a:ext cx="6540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Price</a:t>
            </a:r>
          </a:p>
        </p:txBody>
      </p:sp>
      <p:sp>
        <p:nvSpPr>
          <p:cNvPr id="52240" name="Line 37"/>
          <p:cNvSpPr>
            <a:spLocks noChangeAspect="1" noChangeShapeType="1"/>
          </p:cNvSpPr>
          <p:nvPr/>
        </p:nvSpPr>
        <p:spPr bwMode="auto">
          <a:xfrm>
            <a:off x="2317750" y="3062288"/>
            <a:ext cx="3244850" cy="2693987"/>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46888" name="Line 40"/>
          <p:cNvSpPr>
            <a:spLocks noChangeShapeType="1"/>
          </p:cNvSpPr>
          <p:nvPr/>
        </p:nvSpPr>
        <p:spPr bwMode="auto">
          <a:xfrm>
            <a:off x="3832225" y="4321175"/>
            <a:ext cx="0" cy="1731963"/>
          </a:xfrm>
          <a:prstGeom prst="line">
            <a:avLst/>
          </a:prstGeom>
          <a:noFill/>
          <a:ln w="9525">
            <a:solidFill>
              <a:schemeClr val="tx1"/>
            </a:solidFill>
            <a:prstDash val="dash"/>
            <a:miter lim="800000"/>
            <a:headEnd type="oval" w="lg" len="lg"/>
            <a:tailEnd/>
          </a:ln>
          <a:extLst>
            <a:ext uri="{909E8E84-426E-40DD-AFC4-6F175D3DCCD1}">
              <a14:hiddenFill xmlns:a14="http://schemas.microsoft.com/office/drawing/2010/main">
                <a:noFill/>
              </a14:hiddenFill>
            </a:ext>
          </a:extLst>
        </p:spPr>
        <p:txBody>
          <a:bodyPr wrap="none"/>
          <a:lstStyle/>
          <a:p>
            <a:endParaRPr lang="en-US"/>
          </a:p>
        </p:txBody>
      </p:sp>
      <p:sp>
        <p:nvSpPr>
          <p:cNvPr id="846889" name="Line 41"/>
          <p:cNvSpPr>
            <a:spLocks noChangeShapeType="1"/>
          </p:cNvSpPr>
          <p:nvPr/>
        </p:nvSpPr>
        <p:spPr bwMode="auto">
          <a:xfrm>
            <a:off x="2133600" y="4321175"/>
            <a:ext cx="1698625" cy="0"/>
          </a:xfrm>
          <a:prstGeom prst="line">
            <a:avLst/>
          </a:prstGeom>
          <a:noFill/>
          <a:ln w="9525">
            <a:solidFill>
              <a:schemeClr val="tx1"/>
            </a:solidFill>
            <a:prstDash val="dash"/>
            <a:miter lim="800000"/>
            <a:headEnd/>
            <a:tailEnd type="none" w="lg" len="lg"/>
          </a:ln>
          <a:extLst>
            <a:ext uri="{909E8E84-426E-40DD-AFC4-6F175D3DCCD1}">
              <a14:hiddenFill xmlns:a14="http://schemas.microsoft.com/office/drawing/2010/main">
                <a:noFill/>
              </a14:hiddenFill>
            </a:ext>
          </a:extLst>
        </p:spPr>
        <p:txBody>
          <a:bodyPr wrap="none"/>
          <a:lstStyle/>
          <a:p>
            <a:endParaRPr lang="en-US"/>
          </a:p>
        </p:txBody>
      </p:sp>
      <p:sp>
        <p:nvSpPr>
          <p:cNvPr id="52243" name="Rectangle 42"/>
          <p:cNvSpPr>
            <a:spLocks noChangeArrowheads="1"/>
          </p:cNvSpPr>
          <p:nvPr/>
        </p:nvSpPr>
        <p:spPr bwMode="auto">
          <a:xfrm>
            <a:off x="4648200" y="6096000"/>
            <a:ext cx="2362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sz="1800" i="1">
                <a:cs typeface="Times New Roman" panose="02020603050405020304" pitchFamily="18" charset="0"/>
              </a:rPr>
              <a:t>Q</a:t>
            </a:r>
            <a:endParaRPr lang="en-US" sz="1800"/>
          </a:p>
        </p:txBody>
      </p:sp>
      <p:sp>
        <p:nvSpPr>
          <p:cNvPr id="52244" name="Rectangle 45"/>
          <p:cNvSpPr>
            <a:spLocks noGrp="1" noChangeArrowheads="1"/>
          </p:cNvSpPr>
          <p:nvPr>
            <p:ph type="title"/>
          </p:nvPr>
        </p:nvSpPr>
        <p:spPr>
          <a:xfrm>
            <a:off x="381000" y="228600"/>
            <a:ext cx="8458200" cy="533400"/>
          </a:xfrm>
          <a:noFill/>
        </p:spPr>
        <p:txBody>
          <a:bodyPr/>
          <a:lstStyle/>
          <a:p>
            <a:pPr eaLnBrk="1" hangingPunct="1"/>
            <a:r>
              <a:rPr lang="en-US" smtClean="0"/>
              <a:t>Law of Supply and Demand</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46866">
                                            <p:txEl>
                                              <p:pRg st="0" end="0"/>
                                            </p:txEl>
                                          </p:spTgt>
                                        </p:tgtEl>
                                        <p:attrNameLst>
                                          <p:attrName>style.visibility</p:attrName>
                                        </p:attrNameLst>
                                      </p:cBhvr>
                                      <p:to>
                                        <p:strVal val="visible"/>
                                      </p:to>
                                    </p:set>
                                  </p:childTnLst>
                                </p:cTn>
                              </p:par>
                            </p:childTnLst>
                          </p:cTn>
                        </p:par>
                        <p:par>
                          <p:cTn id="7" fill="hold" nodeType="afterGroup">
                            <p:stCondLst>
                              <p:cond delay="0"/>
                            </p:stCondLst>
                            <p:childTnLst>
                              <p:par>
                                <p:cTn id="8" presetID="1"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childTnLst>
                                </p:cTn>
                              </p:par>
                              <p:par>
                                <p:cTn id="10" presetID="0" presetClass="path" presetSubtype="0" accel="50000" decel="50000" fill="hold" nodeType="withEffect">
                                  <p:stCondLst>
                                    <p:cond delay="0"/>
                                  </p:stCondLst>
                                  <p:childTnLst>
                                    <p:animMotion origin="layout" path="M 4.44444E-6 6.93889E-18 L -0.06667 6.93889E-18 " pathEditMode="relative" ptsTypes="AA">
                                      <p:cBhvr>
                                        <p:cTn id="11" dur="2000" fill="hold"/>
                                        <p:tgtEl>
                                          <p:spTgt spid="2"/>
                                        </p:tgtEl>
                                        <p:attrNameLst>
                                          <p:attrName>ppt_x</p:attrName>
                                          <p:attrName>ppt_y</p:attrName>
                                        </p:attrNameLst>
                                      </p:cBhvr>
                                    </p:animMotion>
                                  </p:childTnLst>
                                </p:cTn>
                              </p:par>
                            </p:childTnLst>
                          </p:cTn>
                        </p:par>
                        <p:par>
                          <p:cTn id="12" fill="hold" nodeType="afterGroup">
                            <p:stCondLst>
                              <p:cond delay="2000"/>
                            </p:stCondLst>
                            <p:childTnLst>
                              <p:par>
                                <p:cTn id="13" presetID="22" presetClass="entr" presetSubtype="4" fill="hold" grpId="0" nodeType="afterEffect">
                                  <p:stCondLst>
                                    <p:cond delay="0"/>
                                  </p:stCondLst>
                                  <p:childTnLst>
                                    <p:set>
                                      <p:cBhvr>
                                        <p:cTn id="14" dur="1" fill="hold">
                                          <p:stCondLst>
                                            <p:cond delay="0"/>
                                          </p:stCondLst>
                                        </p:cTn>
                                        <p:tgtEl>
                                          <p:spTgt spid="846888"/>
                                        </p:tgtEl>
                                        <p:attrNameLst>
                                          <p:attrName>style.visibility</p:attrName>
                                        </p:attrNameLst>
                                      </p:cBhvr>
                                      <p:to>
                                        <p:strVal val="visible"/>
                                      </p:to>
                                    </p:set>
                                    <p:animEffect transition="in" filter="wipe(down)">
                                      <p:cBhvr>
                                        <p:cTn id="15" dur="500"/>
                                        <p:tgtEl>
                                          <p:spTgt spid="846888"/>
                                        </p:tgtEl>
                                      </p:cBhvr>
                                    </p:animEffect>
                                  </p:childTnLst>
                                </p:cTn>
                              </p:par>
                            </p:childTnLst>
                          </p:cTn>
                        </p:par>
                        <p:par>
                          <p:cTn id="16" fill="hold" nodeType="afterGroup">
                            <p:stCondLst>
                              <p:cond delay="2500"/>
                            </p:stCondLst>
                            <p:childTnLst>
                              <p:par>
                                <p:cTn id="17" presetID="22" presetClass="entr" presetSubtype="2" fill="hold" grpId="0" nodeType="afterEffect">
                                  <p:stCondLst>
                                    <p:cond delay="0"/>
                                  </p:stCondLst>
                                  <p:childTnLst>
                                    <p:set>
                                      <p:cBhvr>
                                        <p:cTn id="18" dur="1" fill="hold">
                                          <p:stCondLst>
                                            <p:cond delay="0"/>
                                          </p:stCondLst>
                                        </p:cTn>
                                        <p:tgtEl>
                                          <p:spTgt spid="846889"/>
                                        </p:tgtEl>
                                        <p:attrNameLst>
                                          <p:attrName>style.visibility</p:attrName>
                                        </p:attrNameLst>
                                      </p:cBhvr>
                                      <p:to>
                                        <p:strVal val="visible"/>
                                      </p:to>
                                    </p:set>
                                    <p:animEffect transition="in" filter="wipe(right)">
                                      <p:cBhvr>
                                        <p:cTn id="19" dur="500"/>
                                        <p:tgtEl>
                                          <p:spTgt spid="846889"/>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nodeType="clickEffect">
                                  <p:stCondLst>
                                    <p:cond delay="0"/>
                                  </p:stCondLst>
                                  <p:childTnLst>
                                    <p:set>
                                      <p:cBhvr>
                                        <p:cTn id="23" dur="1" fill="hold">
                                          <p:stCondLst>
                                            <p:cond delay="0"/>
                                          </p:stCondLst>
                                        </p:cTn>
                                        <p:tgtEl>
                                          <p:spTgt spid="846866">
                                            <p:txEl>
                                              <p:pRg st="2" end="2"/>
                                            </p:txEl>
                                          </p:spTgt>
                                        </p:tgtEl>
                                        <p:attrNameLst>
                                          <p:attrName>style.visibility</p:attrName>
                                        </p:attrNameLst>
                                      </p:cBhvr>
                                      <p:to>
                                        <p:strVal val="visible"/>
                                      </p:to>
                                    </p:set>
                                  </p:childTnLst>
                                </p:cTn>
                              </p:par>
                            </p:childTnLst>
                          </p:cTn>
                        </p:par>
                        <p:par>
                          <p:cTn id="24" fill="hold" nodeType="afterGroup">
                            <p:stCondLst>
                              <p:cond delay="0"/>
                            </p:stCondLst>
                            <p:childTnLst>
                              <p:par>
                                <p:cTn id="25" presetID="22" presetClass="entr" presetSubtype="4" fill="hold" grpId="0" nodeType="afterEffect">
                                  <p:stCondLst>
                                    <p:cond delay="0"/>
                                  </p:stCondLst>
                                  <p:childTnLst>
                                    <p:set>
                                      <p:cBhvr>
                                        <p:cTn id="26" dur="1" fill="hold">
                                          <p:stCondLst>
                                            <p:cond delay="0"/>
                                          </p:stCondLst>
                                        </p:cTn>
                                        <p:tgtEl>
                                          <p:spTgt spid="846868"/>
                                        </p:tgtEl>
                                        <p:attrNameLst>
                                          <p:attrName>style.visibility</p:attrName>
                                        </p:attrNameLst>
                                      </p:cBhvr>
                                      <p:to>
                                        <p:strVal val="visible"/>
                                      </p:to>
                                    </p:set>
                                    <p:animEffect transition="in" filter="wipe(down)">
                                      <p:cBhvr>
                                        <p:cTn id="27" dur="500"/>
                                        <p:tgtEl>
                                          <p:spTgt spid="846868"/>
                                        </p:tgtEl>
                                      </p:cBhvr>
                                    </p:animEffect>
                                  </p:childTnLst>
                                </p:cTn>
                              </p:par>
                              <p:par>
                                <p:cTn id="28" presetID="22" presetClass="entr" presetSubtype="2" fill="hold" grpId="0" nodeType="withEffect">
                                  <p:stCondLst>
                                    <p:cond delay="0"/>
                                  </p:stCondLst>
                                  <p:childTnLst>
                                    <p:set>
                                      <p:cBhvr>
                                        <p:cTn id="29" dur="1" fill="hold">
                                          <p:stCondLst>
                                            <p:cond delay="0"/>
                                          </p:stCondLst>
                                        </p:cTn>
                                        <p:tgtEl>
                                          <p:spTgt spid="846869"/>
                                        </p:tgtEl>
                                        <p:attrNameLst>
                                          <p:attrName>style.visibility</p:attrName>
                                        </p:attrNameLst>
                                      </p:cBhvr>
                                      <p:to>
                                        <p:strVal val="visible"/>
                                      </p:to>
                                    </p:set>
                                    <p:animEffect transition="in" filter="wipe(right)">
                                      <p:cBhvr>
                                        <p:cTn id="30" dur="500"/>
                                        <p:tgtEl>
                                          <p:spTgt spid="8468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6868" grpId="0" animBg="1"/>
      <p:bldP spid="846869" grpId="0" animBg="1"/>
      <p:bldP spid="846888" grpId="0" animBg="1"/>
      <p:bldP spid="846889"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457200" y="914400"/>
            <a:ext cx="8229600" cy="533400"/>
          </a:xfrm>
        </p:spPr>
        <p:txBody>
          <a:bodyPr/>
          <a:lstStyle/>
          <a:p>
            <a:pPr eaLnBrk="1" hangingPunct="1"/>
            <a:r>
              <a:rPr lang="en-US" sz="2000" i="1" smtClean="0"/>
              <a:t>Why is there a shortage of math teachers?</a:t>
            </a:r>
            <a:r>
              <a:rPr lang="en-US" sz="2000" smtClean="0"/>
              <a:t/>
            </a:r>
            <a:br>
              <a:rPr lang="en-US" sz="2000" smtClean="0"/>
            </a:br>
            <a:endParaRPr lang="en-US" sz="2000" smtClean="0"/>
          </a:p>
        </p:txBody>
      </p:sp>
      <p:sp>
        <p:nvSpPr>
          <p:cNvPr id="54275" name="Line 3"/>
          <p:cNvSpPr>
            <a:spLocks noChangeShapeType="1"/>
          </p:cNvSpPr>
          <p:nvPr/>
        </p:nvSpPr>
        <p:spPr bwMode="auto">
          <a:xfrm>
            <a:off x="838200" y="2667000"/>
            <a:ext cx="0" cy="3048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4276" name="Line 4"/>
          <p:cNvSpPr>
            <a:spLocks noChangeShapeType="1"/>
          </p:cNvSpPr>
          <p:nvPr/>
        </p:nvSpPr>
        <p:spPr bwMode="auto">
          <a:xfrm>
            <a:off x="838200" y="5715000"/>
            <a:ext cx="2819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4277" name="Line 5"/>
          <p:cNvSpPr>
            <a:spLocks noChangeShapeType="1"/>
          </p:cNvSpPr>
          <p:nvPr/>
        </p:nvSpPr>
        <p:spPr bwMode="auto">
          <a:xfrm>
            <a:off x="1066800" y="2971800"/>
            <a:ext cx="2362200" cy="1752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4278" name="Line 6"/>
          <p:cNvSpPr>
            <a:spLocks noChangeShapeType="1"/>
          </p:cNvSpPr>
          <p:nvPr/>
        </p:nvSpPr>
        <p:spPr bwMode="auto">
          <a:xfrm flipV="1">
            <a:off x="1524000" y="2590800"/>
            <a:ext cx="1295400" cy="2590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4279" name="Line 7"/>
          <p:cNvSpPr>
            <a:spLocks noChangeShapeType="1"/>
          </p:cNvSpPr>
          <p:nvPr/>
        </p:nvSpPr>
        <p:spPr bwMode="auto">
          <a:xfrm>
            <a:off x="5334000" y="2667000"/>
            <a:ext cx="0" cy="3048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4280" name="Line 8"/>
          <p:cNvSpPr>
            <a:spLocks noChangeShapeType="1"/>
          </p:cNvSpPr>
          <p:nvPr/>
        </p:nvSpPr>
        <p:spPr bwMode="auto">
          <a:xfrm>
            <a:off x="5346700" y="5715000"/>
            <a:ext cx="2819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4281" name="Line 9"/>
          <p:cNvSpPr>
            <a:spLocks noChangeShapeType="1"/>
          </p:cNvSpPr>
          <p:nvPr/>
        </p:nvSpPr>
        <p:spPr bwMode="auto">
          <a:xfrm>
            <a:off x="5362575" y="3590925"/>
            <a:ext cx="2362200" cy="1752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4282" name="Line 10"/>
          <p:cNvSpPr>
            <a:spLocks noChangeShapeType="1"/>
          </p:cNvSpPr>
          <p:nvPr/>
        </p:nvSpPr>
        <p:spPr bwMode="auto">
          <a:xfrm flipV="1">
            <a:off x="6858000" y="3200400"/>
            <a:ext cx="1104900" cy="2209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4283" name="Text Box 11"/>
          <p:cNvSpPr txBox="1">
            <a:spLocks noChangeArrowheads="1"/>
          </p:cNvSpPr>
          <p:nvPr/>
        </p:nvSpPr>
        <p:spPr bwMode="auto">
          <a:xfrm>
            <a:off x="990600" y="1828800"/>
            <a:ext cx="2362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sz="1800" u="sng"/>
              <a:t>Mathematics</a:t>
            </a:r>
          </a:p>
        </p:txBody>
      </p:sp>
      <p:sp>
        <p:nvSpPr>
          <p:cNvPr id="54284" name="Text Box 12"/>
          <p:cNvSpPr txBox="1">
            <a:spLocks noChangeArrowheads="1"/>
          </p:cNvSpPr>
          <p:nvPr/>
        </p:nvSpPr>
        <p:spPr bwMode="auto">
          <a:xfrm>
            <a:off x="5638800" y="1828800"/>
            <a:ext cx="2362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sz="1800" u="sng"/>
              <a:t>History</a:t>
            </a:r>
          </a:p>
        </p:txBody>
      </p:sp>
      <p:sp>
        <p:nvSpPr>
          <p:cNvPr id="54285" name="Text Box 13"/>
          <p:cNvSpPr txBox="1">
            <a:spLocks noChangeArrowheads="1"/>
          </p:cNvSpPr>
          <p:nvPr/>
        </p:nvSpPr>
        <p:spPr bwMode="auto">
          <a:xfrm>
            <a:off x="2743200" y="2286000"/>
            <a:ext cx="1676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sz="1400"/>
              <a:t>LS (mathematicians)</a:t>
            </a:r>
          </a:p>
        </p:txBody>
      </p:sp>
      <p:sp>
        <p:nvSpPr>
          <p:cNvPr id="54286" name="Text Box 14"/>
          <p:cNvSpPr txBox="1">
            <a:spLocks noChangeArrowheads="1"/>
          </p:cNvSpPr>
          <p:nvPr/>
        </p:nvSpPr>
        <p:spPr bwMode="auto">
          <a:xfrm>
            <a:off x="7696200" y="2819400"/>
            <a:ext cx="1295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sz="1400"/>
              <a:t>LS (historians)</a:t>
            </a:r>
          </a:p>
        </p:txBody>
      </p:sp>
      <p:sp>
        <p:nvSpPr>
          <p:cNvPr id="54287" name="Text Box 15"/>
          <p:cNvSpPr txBox="1">
            <a:spLocks noChangeArrowheads="1"/>
          </p:cNvSpPr>
          <p:nvPr/>
        </p:nvSpPr>
        <p:spPr bwMode="auto">
          <a:xfrm>
            <a:off x="3352800" y="4648200"/>
            <a:ext cx="4572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sz="1400"/>
              <a:t>LD</a:t>
            </a:r>
          </a:p>
        </p:txBody>
      </p:sp>
      <p:sp>
        <p:nvSpPr>
          <p:cNvPr id="54288" name="Text Box 16"/>
          <p:cNvSpPr txBox="1">
            <a:spLocks noChangeArrowheads="1"/>
          </p:cNvSpPr>
          <p:nvPr/>
        </p:nvSpPr>
        <p:spPr bwMode="auto">
          <a:xfrm>
            <a:off x="7658100" y="5257800"/>
            <a:ext cx="4572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sz="1400"/>
              <a:t>LD </a:t>
            </a:r>
          </a:p>
        </p:txBody>
      </p:sp>
      <p:sp>
        <p:nvSpPr>
          <p:cNvPr id="928785" name="Line 17"/>
          <p:cNvSpPr>
            <a:spLocks noChangeShapeType="1"/>
          </p:cNvSpPr>
          <p:nvPr/>
        </p:nvSpPr>
        <p:spPr bwMode="auto">
          <a:xfrm>
            <a:off x="2209800" y="3810000"/>
            <a:ext cx="0" cy="1905000"/>
          </a:xfrm>
          <a:prstGeom prst="line">
            <a:avLst/>
          </a:prstGeom>
          <a:noFill/>
          <a:ln w="9525">
            <a:solidFill>
              <a:schemeClr val="tx1"/>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928786" name="Line 18"/>
          <p:cNvSpPr>
            <a:spLocks noChangeShapeType="1"/>
          </p:cNvSpPr>
          <p:nvPr/>
        </p:nvSpPr>
        <p:spPr bwMode="auto">
          <a:xfrm flipH="1" flipV="1">
            <a:off x="838200" y="3810000"/>
            <a:ext cx="1371600" cy="0"/>
          </a:xfrm>
          <a:prstGeom prst="line">
            <a:avLst/>
          </a:prstGeom>
          <a:noFill/>
          <a:ln w="9525">
            <a:solidFill>
              <a:schemeClr val="tx1"/>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928787" name="Line 19"/>
          <p:cNvSpPr>
            <a:spLocks noChangeShapeType="1"/>
          </p:cNvSpPr>
          <p:nvPr/>
        </p:nvSpPr>
        <p:spPr bwMode="auto">
          <a:xfrm>
            <a:off x="838200" y="4343400"/>
            <a:ext cx="7086600" cy="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8788" name="Line 20"/>
          <p:cNvSpPr>
            <a:spLocks noChangeShapeType="1"/>
          </p:cNvSpPr>
          <p:nvPr/>
        </p:nvSpPr>
        <p:spPr bwMode="auto">
          <a:xfrm>
            <a:off x="2895600" y="4343400"/>
            <a:ext cx="0" cy="1371600"/>
          </a:xfrm>
          <a:prstGeom prst="line">
            <a:avLst/>
          </a:prstGeom>
          <a:noFill/>
          <a:ln w="9525">
            <a:solidFill>
              <a:srgbClr val="FF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928789" name="Line 21"/>
          <p:cNvSpPr>
            <a:spLocks noChangeShapeType="1"/>
          </p:cNvSpPr>
          <p:nvPr/>
        </p:nvSpPr>
        <p:spPr bwMode="auto">
          <a:xfrm>
            <a:off x="1933575" y="4343400"/>
            <a:ext cx="0" cy="1371600"/>
          </a:xfrm>
          <a:prstGeom prst="line">
            <a:avLst/>
          </a:prstGeom>
          <a:noFill/>
          <a:ln w="9525">
            <a:solidFill>
              <a:srgbClr val="FF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928790" name="Line 22"/>
          <p:cNvSpPr>
            <a:spLocks noChangeShapeType="1"/>
          </p:cNvSpPr>
          <p:nvPr/>
        </p:nvSpPr>
        <p:spPr bwMode="auto">
          <a:xfrm>
            <a:off x="6391275" y="4343400"/>
            <a:ext cx="0" cy="1371600"/>
          </a:xfrm>
          <a:prstGeom prst="line">
            <a:avLst/>
          </a:prstGeom>
          <a:noFill/>
          <a:ln w="9525">
            <a:solidFill>
              <a:srgbClr val="FF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928791" name="Line 23"/>
          <p:cNvSpPr>
            <a:spLocks noChangeShapeType="1"/>
          </p:cNvSpPr>
          <p:nvPr/>
        </p:nvSpPr>
        <p:spPr bwMode="auto">
          <a:xfrm>
            <a:off x="7391400" y="4343400"/>
            <a:ext cx="0" cy="1371600"/>
          </a:xfrm>
          <a:prstGeom prst="line">
            <a:avLst/>
          </a:prstGeom>
          <a:noFill/>
          <a:ln w="9525">
            <a:solidFill>
              <a:srgbClr val="FF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928792" name="Text Box 24"/>
          <p:cNvSpPr txBox="1">
            <a:spLocks noChangeArrowheads="1"/>
          </p:cNvSpPr>
          <p:nvPr/>
        </p:nvSpPr>
        <p:spPr bwMode="auto">
          <a:xfrm>
            <a:off x="190500" y="4143375"/>
            <a:ext cx="7239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sz="1800" dirty="0" smtClean="0"/>
              <a:t>$30k</a:t>
            </a:r>
            <a:endParaRPr lang="en-US" sz="1800" baseline="-25000" dirty="0"/>
          </a:p>
        </p:txBody>
      </p:sp>
      <p:sp>
        <p:nvSpPr>
          <p:cNvPr id="928793" name="Text Box 25"/>
          <p:cNvSpPr txBox="1">
            <a:spLocks noChangeArrowheads="1"/>
          </p:cNvSpPr>
          <p:nvPr/>
        </p:nvSpPr>
        <p:spPr bwMode="auto">
          <a:xfrm>
            <a:off x="190500" y="3629025"/>
            <a:ext cx="7239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sz="1800" dirty="0" smtClean="0"/>
              <a:t>$60k</a:t>
            </a:r>
            <a:endParaRPr lang="en-US" sz="1800" baseline="-25000" dirty="0"/>
          </a:p>
        </p:txBody>
      </p:sp>
      <p:sp>
        <p:nvSpPr>
          <p:cNvPr id="928794" name="Line 26"/>
          <p:cNvSpPr>
            <a:spLocks noChangeShapeType="1"/>
          </p:cNvSpPr>
          <p:nvPr/>
        </p:nvSpPr>
        <p:spPr bwMode="auto">
          <a:xfrm>
            <a:off x="7112000" y="4889500"/>
            <a:ext cx="0" cy="838200"/>
          </a:xfrm>
          <a:prstGeom prst="line">
            <a:avLst/>
          </a:prstGeom>
          <a:noFill/>
          <a:ln w="9525">
            <a:solidFill>
              <a:schemeClr val="tx1"/>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928795" name="Line 27"/>
          <p:cNvSpPr>
            <a:spLocks noChangeShapeType="1"/>
          </p:cNvSpPr>
          <p:nvPr/>
        </p:nvSpPr>
        <p:spPr bwMode="auto">
          <a:xfrm flipH="1" flipV="1">
            <a:off x="5359400" y="4889500"/>
            <a:ext cx="1752600" cy="0"/>
          </a:xfrm>
          <a:prstGeom prst="line">
            <a:avLst/>
          </a:prstGeom>
          <a:noFill/>
          <a:ln w="9525">
            <a:solidFill>
              <a:schemeClr val="tx1"/>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928796" name="Text Box 28"/>
          <p:cNvSpPr txBox="1">
            <a:spLocks noChangeArrowheads="1"/>
          </p:cNvSpPr>
          <p:nvPr/>
        </p:nvSpPr>
        <p:spPr bwMode="auto">
          <a:xfrm>
            <a:off x="4743450" y="4651375"/>
            <a:ext cx="7239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sz="1800" dirty="0" smtClean="0"/>
              <a:t>$20k</a:t>
            </a:r>
            <a:endParaRPr lang="en-US" sz="1800" baseline="-25000" dirty="0"/>
          </a:p>
        </p:txBody>
      </p:sp>
      <p:sp>
        <p:nvSpPr>
          <p:cNvPr id="928797" name="AutoShape 29"/>
          <p:cNvSpPr>
            <a:spLocks/>
          </p:cNvSpPr>
          <p:nvPr/>
        </p:nvSpPr>
        <p:spPr bwMode="auto">
          <a:xfrm rot="16200000">
            <a:off x="2311400" y="5715000"/>
            <a:ext cx="228600" cy="990600"/>
          </a:xfrm>
          <a:prstGeom prst="leftBrace">
            <a:avLst>
              <a:gd name="adj1" fmla="val 36111"/>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928798" name="Text Box 30"/>
          <p:cNvSpPr txBox="1">
            <a:spLocks noChangeArrowheads="1"/>
          </p:cNvSpPr>
          <p:nvPr/>
        </p:nvSpPr>
        <p:spPr bwMode="auto">
          <a:xfrm>
            <a:off x="2000250" y="5638800"/>
            <a:ext cx="7239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baseline="-25000" dirty="0" smtClean="0"/>
              <a:t>100k</a:t>
            </a:r>
            <a:endParaRPr lang="en-US" baseline="-25000" dirty="0"/>
          </a:p>
        </p:txBody>
      </p:sp>
      <p:sp>
        <p:nvSpPr>
          <p:cNvPr id="928799" name="Text Box 31"/>
          <p:cNvSpPr txBox="1">
            <a:spLocks noChangeArrowheads="1"/>
          </p:cNvSpPr>
          <p:nvPr/>
        </p:nvSpPr>
        <p:spPr bwMode="auto">
          <a:xfrm>
            <a:off x="6775450" y="5676900"/>
            <a:ext cx="7239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sz="1800" dirty="0" smtClean="0"/>
              <a:t>100k</a:t>
            </a:r>
            <a:endParaRPr lang="en-US" baseline="-25000" dirty="0"/>
          </a:p>
        </p:txBody>
      </p:sp>
      <p:sp>
        <p:nvSpPr>
          <p:cNvPr id="928800" name="AutoShape 32"/>
          <p:cNvSpPr>
            <a:spLocks/>
          </p:cNvSpPr>
          <p:nvPr/>
        </p:nvSpPr>
        <p:spPr bwMode="auto">
          <a:xfrm rot="16200000">
            <a:off x="6807200" y="5715000"/>
            <a:ext cx="228600" cy="990600"/>
          </a:xfrm>
          <a:prstGeom prst="leftBrace">
            <a:avLst>
              <a:gd name="adj1" fmla="val 36111"/>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928801" name="Text Box 33"/>
          <p:cNvSpPr txBox="1">
            <a:spLocks noChangeArrowheads="1"/>
          </p:cNvSpPr>
          <p:nvPr/>
        </p:nvSpPr>
        <p:spPr bwMode="auto">
          <a:xfrm>
            <a:off x="1905000" y="6324600"/>
            <a:ext cx="1066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sz="1800" i="1"/>
              <a:t>shortage</a:t>
            </a:r>
            <a:endParaRPr lang="en-US" baseline="-25000"/>
          </a:p>
        </p:txBody>
      </p:sp>
      <p:sp>
        <p:nvSpPr>
          <p:cNvPr id="928802" name="Text Box 34"/>
          <p:cNvSpPr txBox="1">
            <a:spLocks noChangeArrowheads="1"/>
          </p:cNvSpPr>
          <p:nvPr/>
        </p:nvSpPr>
        <p:spPr bwMode="auto">
          <a:xfrm>
            <a:off x="6400800" y="6324600"/>
            <a:ext cx="1066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sz="1800" i="1"/>
              <a:t>surplus</a:t>
            </a:r>
            <a:endParaRPr lang="en-US" baseline="-25000"/>
          </a:p>
        </p:txBody>
      </p:sp>
      <p:sp>
        <p:nvSpPr>
          <p:cNvPr id="54307" name="Rectangle 36"/>
          <p:cNvSpPr>
            <a:spLocks noChangeArrowheads="1"/>
          </p:cNvSpPr>
          <p:nvPr/>
        </p:nvSpPr>
        <p:spPr bwMode="auto">
          <a:xfrm>
            <a:off x="381000" y="228600"/>
            <a:ext cx="8458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sz="2600" b="1"/>
              <a:t>Law of Supply and Demand</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928786"/>
                                        </p:tgtEl>
                                        <p:attrNameLst>
                                          <p:attrName>style.visibility</p:attrName>
                                        </p:attrNameLst>
                                      </p:cBhvr>
                                      <p:to>
                                        <p:strVal val="visible"/>
                                      </p:to>
                                    </p:set>
                                    <p:animEffect transition="in" filter="wipe(right)">
                                      <p:cBhvr>
                                        <p:cTn id="7" dur="500"/>
                                        <p:tgtEl>
                                          <p:spTgt spid="928786"/>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928785"/>
                                        </p:tgtEl>
                                        <p:attrNameLst>
                                          <p:attrName>style.visibility</p:attrName>
                                        </p:attrNameLst>
                                      </p:cBhvr>
                                      <p:to>
                                        <p:strVal val="visible"/>
                                      </p:to>
                                    </p:set>
                                    <p:animEffect transition="in" filter="wipe(up)">
                                      <p:cBhvr>
                                        <p:cTn id="10" dur="500"/>
                                        <p:tgtEl>
                                          <p:spTgt spid="928785"/>
                                        </p:tgtEl>
                                      </p:cBhvr>
                                    </p:animEffect>
                                  </p:childTnLst>
                                </p:cTn>
                              </p:par>
                            </p:childTnLst>
                          </p:cTn>
                        </p:par>
                        <p:par>
                          <p:cTn id="11" fill="hold" nodeType="afterGroup">
                            <p:stCondLst>
                              <p:cond delay="500"/>
                            </p:stCondLst>
                            <p:childTnLst>
                              <p:par>
                                <p:cTn id="12" presetID="1" presetClass="entr" presetSubtype="0" fill="hold" grpId="0" nodeType="afterEffect">
                                  <p:stCondLst>
                                    <p:cond delay="0"/>
                                  </p:stCondLst>
                                  <p:childTnLst>
                                    <p:set>
                                      <p:cBhvr>
                                        <p:cTn id="13" dur="1" fill="hold">
                                          <p:stCondLst>
                                            <p:cond delay="0"/>
                                          </p:stCondLst>
                                        </p:cTn>
                                        <p:tgtEl>
                                          <p:spTgt spid="928793"/>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928798"/>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2" fill="hold" grpId="0" nodeType="clickEffect">
                                  <p:stCondLst>
                                    <p:cond delay="0"/>
                                  </p:stCondLst>
                                  <p:childTnLst>
                                    <p:set>
                                      <p:cBhvr>
                                        <p:cTn id="19" dur="1" fill="hold">
                                          <p:stCondLst>
                                            <p:cond delay="0"/>
                                          </p:stCondLst>
                                        </p:cTn>
                                        <p:tgtEl>
                                          <p:spTgt spid="928795"/>
                                        </p:tgtEl>
                                        <p:attrNameLst>
                                          <p:attrName>style.visibility</p:attrName>
                                        </p:attrNameLst>
                                      </p:cBhvr>
                                      <p:to>
                                        <p:strVal val="visible"/>
                                      </p:to>
                                    </p:set>
                                    <p:animEffect transition="in" filter="wipe(right)">
                                      <p:cBhvr>
                                        <p:cTn id="20" dur="500"/>
                                        <p:tgtEl>
                                          <p:spTgt spid="928795"/>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928794"/>
                                        </p:tgtEl>
                                        <p:attrNameLst>
                                          <p:attrName>style.visibility</p:attrName>
                                        </p:attrNameLst>
                                      </p:cBhvr>
                                      <p:to>
                                        <p:strVal val="visible"/>
                                      </p:to>
                                    </p:set>
                                    <p:animEffect transition="in" filter="wipe(up)">
                                      <p:cBhvr>
                                        <p:cTn id="23" dur="500"/>
                                        <p:tgtEl>
                                          <p:spTgt spid="928794"/>
                                        </p:tgtEl>
                                      </p:cBhvr>
                                    </p:animEffect>
                                  </p:childTnLst>
                                </p:cTn>
                              </p:par>
                            </p:childTnLst>
                          </p:cTn>
                        </p:par>
                        <p:par>
                          <p:cTn id="24" fill="hold" nodeType="afterGroup">
                            <p:stCondLst>
                              <p:cond delay="500"/>
                            </p:stCondLst>
                            <p:childTnLst>
                              <p:par>
                                <p:cTn id="25" presetID="1" presetClass="entr" presetSubtype="0" fill="hold" grpId="0" nodeType="afterEffect">
                                  <p:stCondLst>
                                    <p:cond delay="0"/>
                                  </p:stCondLst>
                                  <p:childTnLst>
                                    <p:set>
                                      <p:cBhvr>
                                        <p:cTn id="26" dur="1" fill="hold">
                                          <p:stCondLst>
                                            <p:cond delay="0"/>
                                          </p:stCondLst>
                                        </p:cTn>
                                        <p:tgtEl>
                                          <p:spTgt spid="92879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28799"/>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928792"/>
                                        </p:tgtEl>
                                        <p:attrNameLst>
                                          <p:attrName>style.visibility</p:attrName>
                                        </p:attrNameLst>
                                      </p:cBhvr>
                                      <p:to>
                                        <p:strVal val="visible"/>
                                      </p:to>
                                    </p:set>
                                    <p:animEffect transition="in" filter="wipe(left)">
                                      <p:cBhvr>
                                        <p:cTn id="33" dur="1000"/>
                                        <p:tgtEl>
                                          <p:spTgt spid="928792"/>
                                        </p:tgtEl>
                                      </p:cBhvr>
                                    </p:animEffect>
                                  </p:childTnLst>
                                </p:cTn>
                              </p:par>
                            </p:childTnLst>
                          </p:cTn>
                        </p:par>
                        <p:par>
                          <p:cTn id="34" fill="hold" nodeType="afterGroup">
                            <p:stCondLst>
                              <p:cond delay="1000"/>
                            </p:stCondLst>
                            <p:childTnLst>
                              <p:par>
                                <p:cTn id="35" presetID="22" presetClass="entr" presetSubtype="8" fill="hold" grpId="0" nodeType="afterEffect">
                                  <p:stCondLst>
                                    <p:cond delay="0"/>
                                  </p:stCondLst>
                                  <p:childTnLst>
                                    <p:set>
                                      <p:cBhvr>
                                        <p:cTn id="36" dur="1" fill="hold">
                                          <p:stCondLst>
                                            <p:cond delay="0"/>
                                          </p:stCondLst>
                                        </p:cTn>
                                        <p:tgtEl>
                                          <p:spTgt spid="928787"/>
                                        </p:tgtEl>
                                        <p:attrNameLst>
                                          <p:attrName>style.visibility</p:attrName>
                                        </p:attrNameLst>
                                      </p:cBhvr>
                                      <p:to>
                                        <p:strVal val="visible"/>
                                      </p:to>
                                    </p:set>
                                    <p:animEffect transition="in" filter="wipe(left)">
                                      <p:cBhvr>
                                        <p:cTn id="37" dur="1000"/>
                                        <p:tgtEl>
                                          <p:spTgt spid="928787"/>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1" fill="hold" grpId="0" nodeType="clickEffect">
                                  <p:stCondLst>
                                    <p:cond delay="0"/>
                                  </p:stCondLst>
                                  <p:childTnLst>
                                    <p:set>
                                      <p:cBhvr>
                                        <p:cTn id="41" dur="1" fill="hold">
                                          <p:stCondLst>
                                            <p:cond delay="0"/>
                                          </p:stCondLst>
                                        </p:cTn>
                                        <p:tgtEl>
                                          <p:spTgt spid="928789"/>
                                        </p:tgtEl>
                                        <p:attrNameLst>
                                          <p:attrName>style.visibility</p:attrName>
                                        </p:attrNameLst>
                                      </p:cBhvr>
                                      <p:to>
                                        <p:strVal val="visible"/>
                                      </p:to>
                                    </p:set>
                                    <p:animEffect transition="in" filter="wipe(up)">
                                      <p:cBhvr>
                                        <p:cTn id="42" dur="500"/>
                                        <p:tgtEl>
                                          <p:spTgt spid="928789"/>
                                        </p:tgtEl>
                                      </p:cBhvr>
                                    </p:animEffect>
                                  </p:childTnLst>
                                </p:cTn>
                              </p:par>
                              <p:par>
                                <p:cTn id="43" presetID="22" presetClass="entr" presetSubtype="1" fill="hold" grpId="0" nodeType="withEffect">
                                  <p:stCondLst>
                                    <p:cond delay="0"/>
                                  </p:stCondLst>
                                  <p:childTnLst>
                                    <p:set>
                                      <p:cBhvr>
                                        <p:cTn id="44" dur="1" fill="hold">
                                          <p:stCondLst>
                                            <p:cond delay="0"/>
                                          </p:stCondLst>
                                        </p:cTn>
                                        <p:tgtEl>
                                          <p:spTgt spid="928788"/>
                                        </p:tgtEl>
                                        <p:attrNameLst>
                                          <p:attrName>style.visibility</p:attrName>
                                        </p:attrNameLst>
                                      </p:cBhvr>
                                      <p:to>
                                        <p:strVal val="visible"/>
                                      </p:to>
                                    </p:set>
                                    <p:animEffect transition="in" filter="wipe(up)">
                                      <p:cBhvr>
                                        <p:cTn id="45" dur="500"/>
                                        <p:tgtEl>
                                          <p:spTgt spid="928788"/>
                                        </p:tgtEl>
                                      </p:cBhvr>
                                    </p:animEffect>
                                  </p:childTnLst>
                                </p:cTn>
                              </p:par>
                            </p:childTnLst>
                          </p:cTn>
                        </p:par>
                        <p:par>
                          <p:cTn id="46" fill="hold" nodeType="afterGroup">
                            <p:stCondLst>
                              <p:cond delay="500"/>
                            </p:stCondLst>
                            <p:childTnLst>
                              <p:par>
                                <p:cTn id="47" presetID="1" presetClass="entr" presetSubtype="0" fill="hold" grpId="0" nodeType="afterEffect">
                                  <p:stCondLst>
                                    <p:cond delay="0"/>
                                  </p:stCondLst>
                                  <p:childTnLst>
                                    <p:set>
                                      <p:cBhvr>
                                        <p:cTn id="48" dur="1" fill="hold">
                                          <p:stCondLst>
                                            <p:cond delay="0"/>
                                          </p:stCondLst>
                                        </p:cTn>
                                        <p:tgtEl>
                                          <p:spTgt spid="928797"/>
                                        </p:tgtEl>
                                        <p:attrNameLst>
                                          <p:attrName>style.visibility</p:attrName>
                                        </p:attrNameLst>
                                      </p:cBhvr>
                                      <p:to>
                                        <p:strVal val="visible"/>
                                      </p:to>
                                    </p:set>
                                  </p:childTnLst>
                                </p:cTn>
                              </p:par>
                            </p:childTnLst>
                          </p:cTn>
                        </p:par>
                        <p:par>
                          <p:cTn id="49" fill="hold" nodeType="afterGroup">
                            <p:stCondLst>
                              <p:cond delay="500"/>
                            </p:stCondLst>
                            <p:childTnLst>
                              <p:par>
                                <p:cTn id="50" presetID="1" presetClass="entr" presetSubtype="0" fill="hold" grpId="0" nodeType="afterEffect">
                                  <p:stCondLst>
                                    <p:cond delay="0"/>
                                  </p:stCondLst>
                                  <p:childTnLst>
                                    <p:set>
                                      <p:cBhvr>
                                        <p:cTn id="51" dur="1" fill="hold">
                                          <p:stCondLst>
                                            <p:cond delay="0"/>
                                          </p:stCondLst>
                                        </p:cTn>
                                        <p:tgtEl>
                                          <p:spTgt spid="928801"/>
                                        </p:tgtEl>
                                        <p:attrNameLst>
                                          <p:attrName>style.visibility</p:attrName>
                                        </p:attrNameLst>
                                      </p:cBhvr>
                                      <p:to>
                                        <p:strVal val="visible"/>
                                      </p:to>
                                    </p:set>
                                  </p:childTnLst>
                                </p:cTn>
                              </p:par>
                            </p:childTnLst>
                          </p:cTn>
                        </p:par>
                      </p:childTnLst>
                    </p:cTn>
                  </p:par>
                  <p:par>
                    <p:cTn id="52" fill="hold" nodeType="clickPar">
                      <p:stCondLst>
                        <p:cond delay="indefinite"/>
                      </p:stCondLst>
                      <p:childTnLst>
                        <p:par>
                          <p:cTn id="53" fill="hold" nodeType="withGroup">
                            <p:stCondLst>
                              <p:cond delay="0"/>
                            </p:stCondLst>
                            <p:childTnLst>
                              <p:par>
                                <p:cTn id="54" presetID="22" presetClass="entr" presetSubtype="1" fill="hold" grpId="0" nodeType="clickEffect">
                                  <p:stCondLst>
                                    <p:cond delay="0"/>
                                  </p:stCondLst>
                                  <p:childTnLst>
                                    <p:set>
                                      <p:cBhvr>
                                        <p:cTn id="55" dur="1" fill="hold">
                                          <p:stCondLst>
                                            <p:cond delay="0"/>
                                          </p:stCondLst>
                                        </p:cTn>
                                        <p:tgtEl>
                                          <p:spTgt spid="928790"/>
                                        </p:tgtEl>
                                        <p:attrNameLst>
                                          <p:attrName>style.visibility</p:attrName>
                                        </p:attrNameLst>
                                      </p:cBhvr>
                                      <p:to>
                                        <p:strVal val="visible"/>
                                      </p:to>
                                    </p:set>
                                    <p:animEffect transition="in" filter="wipe(up)">
                                      <p:cBhvr>
                                        <p:cTn id="56" dur="500"/>
                                        <p:tgtEl>
                                          <p:spTgt spid="928790"/>
                                        </p:tgtEl>
                                      </p:cBhvr>
                                    </p:animEffect>
                                  </p:childTnLst>
                                </p:cTn>
                              </p:par>
                              <p:par>
                                <p:cTn id="57" presetID="22" presetClass="entr" presetSubtype="1" fill="hold" grpId="0" nodeType="withEffect">
                                  <p:stCondLst>
                                    <p:cond delay="0"/>
                                  </p:stCondLst>
                                  <p:childTnLst>
                                    <p:set>
                                      <p:cBhvr>
                                        <p:cTn id="58" dur="1" fill="hold">
                                          <p:stCondLst>
                                            <p:cond delay="0"/>
                                          </p:stCondLst>
                                        </p:cTn>
                                        <p:tgtEl>
                                          <p:spTgt spid="928791"/>
                                        </p:tgtEl>
                                        <p:attrNameLst>
                                          <p:attrName>style.visibility</p:attrName>
                                        </p:attrNameLst>
                                      </p:cBhvr>
                                      <p:to>
                                        <p:strVal val="visible"/>
                                      </p:to>
                                    </p:set>
                                    <p:animEffect transition="in" filter="wipe(up)">
                                      <p:cBhvr>
                                        <p:cTn id="59" dur="500"/>
                                        <p:tgtEl>
                                          <p:spTgt spid="928791"/>
                                        </p:tgtEl>
                                      </p:cBhvr>
                                    </p:animEffect>
                                  </p:childTnLst>
                                </p:cTn>
                              </p:par>
                            </p:childTnLst>
                          </p:cTn>
                        </p:par>
                        <p:par>
                          <p:cTn id="60" fill="hold" nodeType="afterGroup">
                            <p:stCondLst>
                              <p:cond delay="500"/>
                            </p:stCondLst>
                            <p:childTnLst>
                              <p:par>
                                <p:cTn id="61" presetID="1" presetClass="entr" presetSubtype="0" fill="hold" grpId="0" nodeType="afterEffect">
                                  <p:stCondLst>
                                    <p:cond delay="0"/>
                                  </p:stCondLst>
                                  <p:childTnLst>
                                    <p:set>
                                      <p:cBhvr>
                                        <p:cTn id="62" dur="1" fill="hold">
                                          <p:stCondLst>
                                            <p:cond delay="0"/>
                                          </p:stCondLst>
                                        </p:cTn>
                                        <p:tgtEl>
                                          <p:spTgt spid="928800"/>
                                        </p:tgtEl>
                                        <p:attrNameLst>
                                          <p:attrName>style.visibility</p:attrName>
                                        </p:attrNameLst>
                                      </p:cBhvr>
                                      <p:to>
                                        <p:strVal val="visible"/>
                                      </p:to>
                                    </p:set>
                                  </p:childTnLst>
                                </p:cTn>
                              </p:par>
                            </p:childTnLst>
                          </p:cTn>
                        </p:par>
                        <p:par>
                          <p:cTn id="63" fill="hold" nodeType="afterGroup">
                            <p:stCondLst>
                              <p:cond delay="500"/>
                            </p:stCondLst>
                            <p:childTnLst>
                              <p:par>
                                <p:cTn id="64" presetID="1" presetClass="entr" presetSubtype="0" fill="hold" grpId="0" nodeType="afterEffect">
                                  <p:stCondLst>
                                    <p:cond delay="0"/>
                                  </p:stCondLst>
                                  <p:childTnLst>
                                    <p:set>
                                      <p:cBhvr>
                                        <p:cTn id="65" dur="1" fill="hold">
                                          <p:stCondLst>
                                            <p:cond delay="0"/>
                                          </p:stCondLst>
                                        </p:cTn>
                                        <p:tgtEl>
                                          <p:spTgt spid="9288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8785" grpId="0" animBg="1"/>
      <p:bldP spid="928786" grpId="0" animBg="1"/>
      <p:bldP spid="928787" grpId="0" animBg="1"/>
      <p:bldP spid="928788" grpId="0" animBg="1"/>
      <p:bldP spid="928789" grpId="0" animBg="1"/>
      <p:bldP spid="928790" grpId="0" animBg="1"/>
      <p:bldP spid="928791" grpId="0" animBg="1"/>
      <p:bldP spid="928792" grpId="0"/>
      <p:bldP spid="928793" grpId="0"/>
      <p:bldP spid="928794" grpId="0" animBg="1"/>
      <p:bldP spid="928795" grpId="0" animBg="1"/>
      <p:bldP spid="928796" grpId="0"/>
      <p:bldP spid="928797" grpId="0" animBg="1"/>
      <p:bldP spid="928798" grpId="0"/>
      <p:bldP spid="928799" grpId="0"/>
      <p:bldP spid="928800" grpId="0" animBg="1"/>
      <p:bldP spid="928801" grpId="0"/>
      <p:bldP spid="92880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Line 2"/>
          <p:cNvSpPr>
            <a:spLocks noChangeShapeType="1"/>
          </p:cNvSpPr>
          <p:nvPr/>
        </p:nvSpPr>
        <p:spPr bwMode="auto">
          <a:xfrm>
            <a:off x="3048000" y="2133600"/>
            <a:ext cx="0" cy="3048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5299" name="Line 3"/>
          <p:cNvSpPr>
            <a:spLocks noChangeShapeType="1"/>
          </p:cNvSpPr>
          <p:nvPr/>
        </p:nvSpPr>
        <p:spPr bwMode="auto">
          <a:xfrm>
            <a:off x="3060700" y="5181600"/>
            <a:ext cx="2819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5300" name="Line 4"/>
          <p:cNvSpPr>
            <a:spLocks noChangeShapeType="1"/>
          </p:cNvSpPr>
          <p:nvPr/>
        </p:nvSpPr>
        <p:spPr bwMode="auto">
          <a:xfrm>
            <a:off x="3076575" y="3057525"/>
            <a:ext cx="2362200" cy="1752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5301" name="Line 5"/>
          <p:cNvSpPr>
            <a:spLocks noChangeShapeType="1"/>
          </p:cNvSpPr>
          <p:nvPr/>
        </p:nvSpPr>
        <p:spPr bwMode="auto">
          <a:xfrm flipV="1">
            <a:off x="4572000" y="2667000"/>
            <a:ext cx="1104900" cy="2209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5302" name="Text Box 6"/>
          <p:cNvSpPr txBox="1">
            <a:spLocks noChangeArrowheads="1"/>
          </p:cNvSpPr>
          <p:nvPr/>
        </p:nvSpPr>
        <p:spPr bwMode="auto">
          <a:xfrm>
            <a:off x="3048000" y="1524000"/>
            <a:ext cx="2819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sz="1800" u="sng"/>
              <a:t>Low skilled labor market</a:t>
            </a:r>
          </a:p>
        </p:txBody>
      </p:sp>
      <p:sp>
        <p:nvSpPr>
          <p:cNvPr id="55303" name="Text Box 7"/>
          <p:cNvSpPr txBox="1">
            <a:spLocks noChangeArrowheads="1"/>
          </p:cNvSpPr>
          <p:nvPr/>
        </p:nvSpPr>
        <p:spPr bwMode="auto">
          <a:xfrm>
            <a:off x="5410200" y="2286000"/>
            <a:ext cx="1295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sz="1400"/>
              <a:t>LS (workers)</a:t>
            </a:r>
          </a:p>
        </p:txBody>
      </p:sp>
      <p:sp>
        <p:nvSpPr>
          <p:cNvPr id="55304" name="Text Box 8"/>
          <p:cNvSpPr txBox="1">
            <a:spLocks noChangeArrowheads="1"/>
          </p:cNvSpPr>
          <p:nvPr/>
        </p:nvSpPr>
        <p:spPr bwMode="auto">
          <a:xfrm>
            <a:off x="5372100" y="4876800"/>
            <a:ext cx="16383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sz="1400"/>
              <a:t>LD (firms) </a:t>
            </a:r>
          </a:p>
        </p:txBody>
      </p:sp>
      <p:sp>
        <p:nvSpPr>
          <p:cNvPr id="930825" name="Line 9"/>
          <p:cNvSpPr>
            <a:spLocks noChangeShapeType="1"/>
          </p:cNvSpPr>
          <p:nvPr/>
        </p:nvSpPr>
        <p:spPr bwMode="auto">
          <a:xfrm>
            <a:off x="3048000" y="3810000"/>
            <a:ext cx="2590800" cy="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30826" name="Line 10"/>
          <p:cNvSpPr>
            <a:spLocks noChangeShapeType="1"/>
          </p:cNvSpPr>
          <p:nvPr/>
        </p:nvSpPr>
        <p:spPr bwMode="auto">
          <a:xfrm>
            <a:off x="4105275" y="3810000"/>
            <a:ext cx="0" cy="1371600"/>
          </a:xfrm>
          <a:prstGeom prst="line">
            <a:avLst/>
          </a:prstGeom>
          <a:noFill/>
          <a:ln w="9525">
            <a:solidFill>
              <a:srgbClr val="FF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930827" name="Line 11"/>
          <p:cNvSpPr>
            <a:spLocks noChangeShapeType="1"/>
          </p:cNvSpPr>
          <p:nvPr/>
        </p:nvSpPr>
        <p:spPr bwMode="auto">
          <a:xfrm>
            <a:off x="5105400" y="3810000"/>
            <a:ext cx="0" cy="1371600"/>
          </a:xfrm>
          <a:prstGeom prst="line">
            <a:avLst/>
          </a:prstGeom>
          <a:noFill/>
          <a:ln w="9525">
            <a:solidFill>
              <a:srgbClr val="FF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930828" name="Line 12"/>
          <p:cNvSpPr>
            <a:spLocks noChangeShapeType="1"/>
          </p:cNvSpPr>
          <p:nvPr/>
        </p:nvSpPr>
        <p:spPr bwMode="auto">
          <a:xfrm>
            <a:off x="4826000" y="4356100"/>
            <a:ext cx="0" cy="838200"/>
          </a:xfrm>
          <a:prstGeom prst="line">
            <a:avLst/>
          </a:prstGeom>
          <a:noFill/>
          <a:ln w="9525">
            <a:solidFill>
              <a:schemeClr val="tx1"/>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930829" name="Line 13"/>
          <p:cNvSpPr>
            <a:spLocks noChangeShapeType="1"/>
          </p:cNvSpPr>
          <p:nvPr/>
        </p:nvSpPr>
        <p:spPr bwMode="auto">
          <a:xfrm flipH="1" flipV="1">
            <a:off x="3073400" y="4356100"/>
            <a:ext cx="1752600" cy="0"/>
          </a:xfrm>
          <a:prstGeom prst="line">
            <a:avLst/>
          </a:prstGeom>
          <a:noFill/>
          <a:ln w="9525">
            <a:solidFill>
              <a:schemeClr val="tx1"/>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930830" name="Text Box 14"/>
          <p:cNvSpPr txBox="1">
            <a:spLocks noChangeArrowheads="1"/>
          </p:cNvSpPr>
          <p:nvPr/>
        </p:nvSpPr>
        <p:spPr bwMode="auto">
          <a:xfrm>
            <a:off x="2667000" y="4129088"/>
            <a:ext cx="5334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sz="1800" i="1"/>
              <a:t>w</a:t>
            </a:r>
            <a:r>
              <a:rPr lang="en-US" sz="1400" i="1" baseline="30000"/>
              <a:t>*</a:t>
            </a:r>
            <a:endParaRPr lang="en-US" sz="1800" baseline="-25000"/>
          </a:p>
        </p:txBody>
      </p:sp>
      <p:sp>
        <p:nvSpPr>
          <p:cNvPr id="930831" name="Text Box 15"/>
          <p:cNvSpPr txBox="1">
            <a:spLocks noChangeArrowheads="1"/>
          </p:cNvSpPr>
          <p:nvPr/>
        </p:nvSpPr>
        <p:spPr bwMode="auto">
          <a:xfrm>
            <a:off x="4622800" y="5181600"/>
            <a:ext cx="406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sz="1400" i="1"/>
              <a:t>E</a:t>
            </a:r>
            <a:r>
              <a:rPr lang="en-US" sz="1400" i="1" baseline="30000"/>
              <a:t>*</a:t>
            </a:r>
            <a:endParaRPr lang="en-US" sz="1400" baseline="-25000"/>
          </a:p>
        </p:txBody>
      </p:sp>
      <p:sp>
        <p:nvSpPr>
          <p:cNvPr id="930832" name="AutoShape 16"/>
          <p:cNvSpPr>
            <a:spLocks/>
          </p:cNvSpPr>
          <p:nvPr/>
        </p:nvSpPr>
        <p:spPr bwMode="auto">
          <a:xfrm rot="-5400000">
            <a:off x="4495800" y="5181600"/>
            <a:ext cx="228600" cy="990600"/>
          </a:xfrm>
          <a:prstGeom prst="leftBrace">
            <a:avLst>
              <a:gd name="adj1" fmla="val 36111"/>
              <a:gd name="adj2" fmla="val 50000"/>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930833" name="Text Box 17"/>
          <p:cNvSpPr txBox="1">
            <a:spLocks noChangeArrowheads="1"/>
          </p:cNvSpPr>
          <p:nvPr/>
        </p:nvSpPr>
        <p:spPr bwMode="auto">
          <a:xfrm>
            <a:off x="3632200" y="5716588"/>
            <a:ext cx="19812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sz="1800" i="1">
                <a:solidFill>
                  <a:srgbClr val="FF0000"/>
                </a:solidFill>
              </a:rPr>
              <a:t>unemployment</a:t>
            </a:r>
            <a:endParaRPr lang="en-US" baseline="-25000">
              <a:solidFill>
                <a:srgbClr val="FF0000"/>
              </a:solidFill>
            </a:endParaRPr>
          </a:p>
        </p:txBody>
      </p:sp>
      <p:sp>
        <p:nvSpPr>
          <p:cNvPr id="930834" name="Line 18"/>
          <p:cNvSpPr>
            <a:spLocks noChangeShapeType="1"/>
          </p:cNvSpPr>
          <p:nvPr/>
        </p:nvSpPr>
        <p:spPr bwMode="auto">
          <a:xfrm>
            <a:off x="3048000" y="3581400"/>
            <a:ext cx="2590800" cy="0"/>
          </a:xfrm>
          <a:prstGeom prst="line">
            <a:avLst/>
          </a:prstGeom>
          <a:noFill/>
          <a:ln w="28575">
            <a:solidFill>
              <a:srgbClr val="0066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30835" name="Line 19"/>
          <p:cNvSpPr>
            <a:spLocks noChangeShapeType="1"/>
          </p:cNvSpPr>
          <p:nvPr/>
        </p:nvSpPr>
        <p:spPr bwMode="auto">
          <a:xfrm>
            <a:off x="3810000" y="3581400"/>
            <a:ext cx="0" cy="1600200"/>
          </a:xfrm>
          <a:prstGeom prst="line">
            <a:avLst/>
          </a:prstGeom>
          <a:noFill/>
          <a:ln w="9525">
            <a:solidFill>
              <a:srgbClr val="0066FF"/>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930836" name="Line 20"/>
          <p:cNvSpPr>
            <a:spLocks noChangeShapeType="1"/>
          </p:cNvSpPr>
          <p:nvPr/>
        </p:nvSpPr>
        <p:spPr bwMode="auto">
          <a:xfrm>
            <a:off x="5219700" y="3581400"/>
            <a:ext cx="0" cy="1600200"/>
          </a:xfrm>
          <a:prstGeom prst="line">
            <a:avLst/>
          </a:prstGeom>
          <a:noFill/>
          <a:ln w="9525">
            <a:solidFill>
              <a:srgbClr val="0066FF"/>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930837" name="AutoShape 21"/>
          <p:cNvSpPr>
            <a:spLocks/>
          </p:cNvSpPr>
          <p:nvPr/>
        </p:nvSpPr>
        <p:spPr bwMode="auto">
          <a:xfrm rot="-5400000">
            <a:off x="4368800" y="5537200"/>
            <a:ext cx="304800" cy="1422400"/>
          </a:xfrm>
          <a:prstGeom prst="leftBrace">
            <a:avLst>
              <a:gd name="adj1" fmla="val 38889"/>
              <a:gd name="adj2" fmla="val 50000"/>
            </a:avLst>
          </a:prstGeom>
          <a:noFill/>
          <a:ln w="9525">
            <a:solidFill>
              <a:srgbClr val="0066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930838" name="Text Box 22"/>
          <p:cNvSpPr txBox="1">
            <a:spLocks noChangeArrowheads="1"/>
          </p:cNvSpPr>
          <p:nvPr/>
        </p:nvSpPr>
        <p:spPr bwMode="auto">
          <a:xfrm>
            <a:off x="3530600" y="6400800"/>
            <a:ext cx="1981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sz="1800" i="1">
                <a:solidFill>
                  <a:srgbClr val="0066FF"/>
                </a:solidFill>
              </a:rPr>
              <a:t>unemployment</a:t>
            </a:r>
            <a:endParaRPr lang="en-US" baseline="-25000">
              <a:solidFill>
                <a:srgbClr val="0066FF"/>
              </a:solidFill>
            </a:endParaRPr>
          </a:p>
        </p:txBody>
      </p:sp>
      <p:sp>
        <p:nvSpPr>
          <p:cNvPr id="930839" name="Text Box 23"/>
          <p:cNvSpPr txBox="1">
            <a:spLocks noChangeArrowheads="1"/>
          </p:cNvSpPr>
          <p:nvPr/>
        </p:nvSpPr>
        <p:spPr bwMode="auto">
          <a:xfrm>
            <a:off x="2286000" y="3595688"/>
            <a:ext cx="762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r" eaLnBrk="1" hangingPunct="1">
              <a:spcBef>
                <a:spcPct val="50000"/>
              </a:spcBef>
            </a:pPr>
            <a:r>
              <a:rPr lang="en-US" sz="1800" i="1">
                <a:solidFill>
                  <a:srgbClr val="FF0000"/>
                </a:solidFill>
              </a:rPr>
              <a:t>w</a:t>
            </a:r>
            <a:r>
              <a:rPr lang="en-US" sz="1800" baseline="-25000">
                <a:solidFill>
                  <a:srgbClr val="FF0000"/>
                </a:solidFill>
              </a:rPr>
              <a:t>min</a:t>
            </a:r>
          </a:p>
        </p:txBody>
      </p:sp>
      <p:sp>
        <p:nvSpPr>
          <p:cNvPr id="930840" name="Text Box 24"/>
          <p:cNvSpPr txBox="1">
            <a:spLocks noChangeArrowheads="1"/>
          </p:cNvSpPr>
          <p:nvPr/>
        </p:nvSpPr>
        <p:spPr bwMode="auto">
          <a:xfrm>
            <a:off x="2286000" y="3290888"/>
            <a:ext cx="762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r" eaLnBrk="1" hangingPunct="1">
              <a:spcBef>
                <a:spcPct val="50000"/>
              </a:spcBef>
            </a:pPr>
            <a:r>
              <a:rPr lang="en-US" sz="1800" i="1">
                <a:solidFill>
                  <a:srgbClr val="0066FF"/>
                </a:solidFill>
              </a:rPr>
              <a:t>w</a:t>
            </a:r>
            <a:r>
              <a:rPr lang="en-US" sz="1800" baseline="-25000">
                <a:solidFill>
                  <a:srgbClr val="0066FF"/>
                </a:solidFill>
              </a:rPr>
              <a:t>min</a:t>
            </a:r>
          </a:p>
        </p:txBody>
      </p:sp>
      <p:sp>
        <p:nvSpPr>
          <p:cNvPr id="930841" name="Text Box 25"/>
          <p:cNvSpPr txBox="1">
            <a:spLocks noChangeArrowheads="1"/>
          </p:cNvSpPr>
          <p:nvPr/>
        </p:nvSpPr>
        <p:spPr bwMode="auto">
          <a:xfrm>
            <a:off x="4826000" y="5181600"/>
            <a:ext cx="533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sz="1400" i="1">
                <a:solidFill>
                  <a:srgbClr val="FF0000"/>
                </a:solidFill>
              </a:rPr>
              <a:t>LF</a:t>
            </a:r>
            <a:endParaRPr lang="en-US" sz="1400" baseline="-25000">
              <a:solidFill>
                <a:srgbClr val="FF0000"/>
              </a:solidFill>
            </a:endParaRPr>
          </a:p>
        </p:txBody>
      </p:sp>
      <p:sp>
        <p:nvSpPr>
          <p:cNvPr id="930842" name="Text Box 26"/>
          <p:cNvSpPr txBox="1">
            <a:spLocks noChangeArrowheads="1"/>
          </p:cNvSpPr>
          <p:nvPr/>
        </p:nvSpPr>
        <p:spPr bwMode="auto">
          <a:xfrm>
            <a:off x="3937000" y="5175250"/>
            <a:ext cx="533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sz="1400" i="1">
                <a:solidFill>
                  <a:srgbClr val="FF0000"/>
                </a:solidFill>
              </a:rPr>
              <a:t>E</a:t>
            </a:r>
            <a:endParaRPr lang="en-US" sz="1400" baseline="-25000">
              <a:solidFill>
                <a:srgbClr val="FF0000"/>
              </a:solidFill>
            </a:endParaRPr>
          </a:p>
        </p:txBody>
      </p:sp>
      <p:sp>
        <p:nvSpPr>
          <p:cNvPr id="930843" name="Text Box 27"/>
          <p:cNvSpPr txBox="1">
            <a:spLocks noChangeArrowheads="1"/>
          </p:cNvSpPr>
          <p:nvPr/>
        </p:nvSpPr>
        <p:spPr bwMode="auto">
          <a:xfrm>
            <a:off x="5054600" y="5175250"/>
            <a:ext cx="533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sz="1400" i="1">
                <a:solidFill>
                  <a:srgbClr val="0066FF"/>
                </a:solidFill>
              </a:rPr>
              <a:t>LF</a:t>
            </a:r>
            <a:endParaRPr lang="en-US" sz="1400" baseline="-25000">
              <a:solidFill>
                <a:srgbClr val="0066FF"/>
              </a:solidFill>
            </a:endParaRPr>
          </a:p>
        </p:txBody>
      </p:sp>
      <p:sp>
        <p:nvSpPr>
          <p:cNvPr id="930844" name="Text Box 28"/>
          <p:cNvSpPr txBox="1">
            <a:spLocks noChangeArrowheads="1"/>
          </p:cNvSpPr>
          <p:nvPr/>
        </p:nvSpPr>
        <p:spPr bwMode="auto">
          <a:xfrm>
            <a:off x="3657600" y="5181600"/>
            <a:ext cx="533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sz="1400" i="1">
                <a:solidFill>
                  <a:srgbClr val="0066FF"/>
                </a:solidFill>
              </a:rPr>
              <a:t>E</a:t>
            </a:r>
            <a:endParaRPr lang="en-US" sz="1400" baseline="-25000">
              <a:solidFill>
                <a:srgbClr val="0066FF"/>
              </a:solidFill>
            </a:endParaRPr>
          </a:p>
        </p:txBody>
      </p:sp>
      <p:sp>
        <p:nvSpPr>
          <p:cNvPr id="55325" name="Rectangle 29"/>
          <p:cNvSpPr>
            <a:spLocks noChangeArrowheads="1"/>
          </p:cNvSpPr>
          <p:nvPr/>
        </p:nvSpPr>
        <p:spPr bwMode="auto">
          <a:xfrm>
            <a:off x="647700" y="914400"/>
            <a:ext cx="822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sz="2000" b="1" i="1"/>
              <a:t>How does increasing the minimum wage affect workers and firms? </a:t>
            </a:r>
            <a:r>
              <a:rPr lang="en-US" sz="2000" b="1"/>
              <a:t/>
            </a:r>
            <a:br>
              <a:rPr lang="en-US" sz="2000" b="1"/>
            </a:br>
            <a:endParaRPr lang="en-US" sz="2000" b="1"/>
          </a:p>
        </p:txBody>
      </p:sp>
      <p:sp>
        <p:nvSpPr>
          <p:cNvPr id="55326" name="Rectangle 34"/>
          <p:cNvSpPr>
            <a:spLocks noGrp="1" noChangeArrowheads="1"/>
          </p:cNvSpPr>
          <p:nvPr>
            <p:ph type="title"/>
          </p:nvPr>
        </p:nvSpPr>
        <p:spPr>
          <a:xfrm>
            <a:off x="381000" y="228600"/>
            <a:ext cx="8458200" cy="533400"/>
          </a:xfrm>
          <a:noFill/>
        </p:spPr>
        <p:txBody>
          <a:bodyPr/>
          <a:lstStyle/>
          <a:p>
            <a:pPr eaLnBrk="1" hangingPunct="1"/>
            <a:r>
              <a:rPr lang="en-US" smtClean="0"/>
              <a:t>Law of Supply and Demand</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930829"/>
                                        </p:tgtEl>
                                        <p:attrNameLst>
                                          <p:attrName>style.visibility</p:attrName>
                                        </p:attrNameLst>
                                      </p:cBhvr>
                                      <p:to>
                                        <p:strVal val="visible"/>
                                      </p:to>
                                    </p:set>
                                    <p:animEffect transition="in" filter="wipe(right)">
                                      <p:cBhvr>
                                        <p:cTn id="7" dur="500"/>
                                        <p:tgtEl>
                                          <p:spTgt spid="930829"/>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930828"/>
                                        </p:tgtEl>
                                        <p:attrNameLst>
                                          <p:attrName>style.visibility</p:attrName>
                                        </p:attrNameLst>
                                      </p:cBhvr>
                                      <p:to>
                                        <p:strVal val="visible"/>
                                      </p:to>
                                    </p:set>
                                    <p:animEffect transition="in" filter="wipe(up)">
                                      <p:cBhvr>
                                        <p:cTn id="10" dur="500"/>
                                        <p:tgtEl>
                                          <p:spTgt spid="930828"/>
                                        </p:tgtEl>
                                      </p:cBhvr>
                                    </p:animEffect>
                                  </p:childTnLst>
                                </p:cTn>
                              </p:par>
                            </p:childTnLst>
                          </p:cTn>
                        </p:par>
                        <p:par>
                          <p:cTn id="11" fill="hold" nodeType="afterGroup">
                            <p:stCondLst>
                              <p:cond delay="500"/>
                            </p:stCondLst>
                            <p:childTnLst>
                              <p:par>
                                <p:cTn id="12" presetID="1" presetClass="entr" presetSubtype="0" fill="hold" grpId="0" nodeType="afterEffect">
                                  <p:stCondLst>
                                    <p:cond delay="0"/>
                                  </p:stCondLst>
                                  <p:childTnLst>
                                    <p:set>
                                      <p:cBhvr>
                                        <p:cTn id="13" dur="1" fill="hold">
                                          <p:stCondLst>
                                            <p:cond delay="0"/>
                                          </p:stCondLst>
                                        </p:cTn>
                                        <p:tgtEl>
                                          <p:spTgt spid="930830"/>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930831"/>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930839"/>
                                        </p:tgtEl>
                                        <p:attrNameLst>
                                          <p:attrName>style.visibility</p:attrName>
                                        </p:attrNameLst>
                                      </p:cBhvr>
                                      <p:to>
                                        <p:strVal val="visible"/>
                                      </p:to>
                                    </p:set>
                                  </p:childTnLst>
                                </p:cTn>
                              </p:par>
                            </p:childTnLst>
                          </p:cTn>
                        </p:par>
                        <p:par>
                          <p:cTn id="20" fill="hold" nodeType="afterGroup">
                            <p:stCondLst>
                              <p:cond delay="0"/>
                            </p:stCondLst>
                            <p:childTnLst>
                              <p:par>
                                <p:cTn id="21" presetID="22" presetClass="entr" presetSubtype="8" fill="hold" grpId="0" nodeType="afterEffect">
                                  <p:stCondLst>
                                    <p:cond delay="0"/>
                                  </p:stCondLst>
                                  <p:childTnLst>
                                    <p:set>
                                      <p:cBhvr>
                                        <p:cTn id="22" dur="1" fill="hold">
                                          <p:stCondLst>
                                            <p:cond delay="0"/>
                                          </p:stCondLst>
                                        </p:cTn>
                                        <p:tgtEl>
                                          <p:spTgt spid="930825"/>
                                        </p:tgtEl>
                                        <p:attrNameLst>
                                          <p:attrName>style.visibility</p:attrName>
                                        </p:attrNameLst>
                                      </p:cBhvr>
                                      <p:to>
                                        <p:strVal val="visible"/>
                                      </p:to>
                                    </p:set>
                                    <p:animEffect transition="in" filter="wipe(left)">
                                      <p:cBhvr>
                                        <p:cTn id="23" dur="1000"/>
                                        <p:tgtEl>
                                          <p:spTgt spid="930825"/>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1" fill="hold" grpId="0" nodeType="clickEffect">
                                  <p:stCondLst>
                                    <p:cond delay="0"/>
                                  </p:stCondLst>
                                  <p:childTnLst>
                                    <p:set>
                                      <p:cBhvr>
                                        <p:cTn id="27" dur="1" fill="hold">
                                          <p:stCondLst>
                                            <p:cond delay="0"/>
                                          </p:stCondLst>
                                        </p:cTn>
                                        <p:tgtEl>
                                          <p:spTgt spid="930826"/>
                                        </p:tgtEl>
                                        <p:attrNameLst>
                                          <p:attrName>style.visibility</p:attrName>
                                        </p:attrNameLst>
                                      </p:cBhvr>
                                      <p:to>
                                        <p:strVal val="visible"/>
                                      </p:to>
                                    </p:set>
                                    <p:animEffect transition="in" filter="wipe(up)">
                                      <p:cBhvr>
                                        <p:cTn id="28" dur="500"/>
                                        <p:tgtEl>
                                          <p:spTgt spid="930826"/>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930827"/>
                                        </p:tgtEl>
                                        <p:attrNameLst>
                                          <p:attrName>style.visibility</p:attrName>
                                        </p:attrNameLst>
                                      </p:cBhvr>
                                      <p:to>
                                        <p:strVal val="visible"/>
                                      </p:to>
                                    </p:set>
                                    <p:animEffect transition="in" filter="wipe(up)">
                                      <p:cBhvr>
                                        <p:cTn id="31" dur="500"/>
                                        <p:tgtEl>
                                          <p:spTgt spid="930827"/>
                                        </p:tgtEl>
                                      </p:cBhvr>
                                    </p:animEffect>
                                  </p:childTnLst>
                                </p:cTn>
                              </p:par>
                            </p:childTnLst>
                          </p:cTn>
                        </p:par>
                        <p:par>
                          <p:cTn id="32" fill="hold" nodeType="afterGroup">
                            <p:stCondLst>
                              <p:cond delay="500"/>
                            </p:stCondLst>
                            <p:childTnLst>
                              <p:par>
                                <p:cTn id="33" presetID="1" presetClass="entr" presetSubtype="0" fill="hold" grpId="0" nodeType="afterEffect">
                                  <p:stCondLst>
                                    <p:cond delay="0"/>
                                  </p:stCondLst>
                                  <p:childTnLst>
                                    <p:set>
                                      <p:cBhvr>
                                        <p:cTn id="34" dur="1" fill="hold">
                                          <p:stCondLst>
                                            <p:cond delay="0"/>
                                          </p:stCondLst>
                                        </p:cTn>
                                        <p:tgtEl>
                                          <p:spTgt spid="93084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930841"/>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93083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930833"/>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xit" presetSubtype="0" fill="hold" grpId="1" nodeType="clickEffect">
                                  <p:stCondLst>
                                    <p:cond delay="0"/>
                                  </p:stCondLst>
                                  <p:childTnLst>
                                    <p:set>
                                      <p:cBhvr>
                                        <p:cTn id="46" dur="1" fill="hold">
                                          <p:stCondLst>
                                            <p:cond delay="0"/>
                                          </p:stCondLst>
                                        </p:cTn>
                                        <p:tgtEl>
                                          <p:spTgt spid="930829"/>
                                        </p:tgtEl>
                                        <p:attrNameLst>
                                          <p:attrName>style.visibility</p:attrName>
                                        </p:attrNameLst>
                                      </p:cBhvr>
                                      <p:to>
                                        <p:strVal val="hidden"/>
                                      </p:to>
                                    </p:set>
                                  </p:childTnLst>
                                </p:cTn>
                              </p:par>
                              <p:par>
                                <p:cTn id="47" presetID="1" presetClass="exit" presetSubtype="0" fill="hold" grpId="1" nodeType="withEffect">
                                  <p:stCondLst>
                                    <p:cond delay="0"/>
                                  </p:stCondLst>
                                  <p:childTnLst>
                                    <p:set>
                                      <p:cBhvr>
                                        <p:cTn id="48" dur="1" fill="hold">
                                          <p:stCondLst>
                                            <p:cond delay="0"/>
                                          </p:stCondLst>
                                        </p:cTn>
                                        <p:tgtEl>
                                          <p:spTgt spid="930830"/>
                                        </p:tgtEl>
                                        <p:attrNameLst>
                                          <p:attrName>style.visibility</p:attrName>
                                        </p:attrNameLst>
                                      </p:cBhvr>
                                      <p:to>
                                        <p:strVal val="hidden"/>
                                      </p:to>
                                    </p:set>
                                  </p:childTnLst>
                                </p:cTn>
                              </p:par>
                              <p:par>
                                <p:cTn id="49" presetID="1" presetClass="exit" presetSubtype="0" fill="hold" grpId="1" nodeType="withEffect">
                                  <p:stCondLst>
                                    <p:cond delay="0"/>
                                  </p:stCondLst>
                                  <p:childTnLst>
                                    <p:set>
                                      <p:cBhvr>
                                        <p:cTn id="50" dur="1" fill="hold">
                                          <p:stCondLst>
                                            <p:cond delay="0"/>
                                          </p:stCondLst>
                                        </p:cTn>
                                        <p:tgtEl>
                                          <p:spTgt spid="930831"/>
                                        </p:tgtEl>
                                        <p:attrNameLst>
                                          <p:attrName>style.visibility</p:attrName>
                                        </p:attrNameLst>
                                      </p:cBhvr>
                                      <p:to>
                                        <p:strVal val="hidden"/>
                                      </p:to>
                                    </p:set>
                                  </p:childTnLst>
                                </p:cTn>
                              </p:par>
                              <p:par>
                                <p:cTn id="51" presetID="1" presetClass="exit" presetSubtype="0" fill="hold" grpId="1" nodeType="withEffect">
                                  <p:stCondLst>
                                    <p:cond delay="0"/>
                                  </p:stCondLst>
                                  <p:childTnLst>
                                    <p:set>
                                      <p:cBhvr>
                                        <p:cTn id="52" dur="1" fill="hold">
                                          <p:stCondLst>
                                            <p:cond delay="0"/>
                                          </p:stCondLst>
                                        </p:cTn>
                                        <p:tgtEl>
                                          <p:spTgt spid="930828"/>
                                        </p:tgtEl>
                                        <p:attrNameLst>
                                          <p:attrName>style.visibility</p:attrName>
                                        </p:attrNameLst>
                                      </p:cBhvr>
                                      <p:to>
                                        <p:strVal val="hidden"/>
                                      </p:to>
                                    </p:set>
                                  </p:childTnLst>
                                </p:cTn>
                              </p:par>
                            </p:childTnLst>
                          </p:cTn>
                        </p:par>
                      </p:childTnLst>
                    </p:cTn>
                  </p:par>
                  <p:par>
                    <p:cTn id="53" fill="hold" nodeType="clickPar">
                      <p:stCondLst>
                        <p:cond delay="indefinite"/>
                      </p:stCondLst>
                      <p:childTnLst>
                        <p:par>
                          <p:cTn id="54" fill="hold" nodeType="withGroup">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930840"/>
                                        </p:tgtEl>
                                        <p:attrNameLst>
                                          <p:attrName>style.visibility</p:attrName>
                                        </p:attrNameLst>
                                      </p:cBhvr>
                                      <p:to>
                                        <p:strVal val="visible"/>
                                      </p:to>
                                    </p:set>
                                  </p:childTnLst>
                                </p:cTn>
                              </p:par>
                            </p:childTnLst>
                          </p:cTn>
                        </p:par>
                        <p:par>
                          <p:cTn id="57" fill="hold" nodeType="afterGroup">
                            <p:stCondLst>
                              <p:cond delay="0"/>
                            </p:stCondLst>
                            <p:childTnLst>
                              <p:par>
                                <p:cTn id="58" presetID="22" presetClass="entr" presetSubtype="8" fill="hold" grpId="0" nodeType="afterEffect">
                                  <p:stCondLst>
                                    <p:cond delay="0"/>
                                  </p:stCondLst>
                                  <p:childTnLst>
                                    <p:set>
                                      <p:cBhvr>
                                        <p:cTn id="59" dur="1" fill="hold">
                                          <p:stCondLst>
                                            <p:cond delay="0"/>
                                          </p:stCondLst>
                                        </p:cTn>
                                        <p:tgtEl>
                                          <p:spTgt spid="930834"/>
                                        </p:tgtEl>
                                        <p:attrNameLst>
                                          <p:attrName>style.visibility</p:attrName>
                                        </p:attrNameLst>
                                      </p:cBhvr>
                                      <p:to>
                                        <p:strVal val="visible"/>
                                      </p:to>
                                    </p:set>
                                    <p:animEffect transition="in" filter="wipe(left)">
                                      <p:cBhvr>
                                        <p:cTn id="60" dur="1000"/>
                                        <p:tgtEl>
                                          <p:spTgt spid="930834"/>
                                        </p:tgtEl>
                                      </p:cBhvr>
                                    </p:animEffect>
                                  </p:childTnLst>
                                </p:cTn>
                              </p:par>
                            </p:childTnLst>
                          </p:cTn>
                        </p:par>
                      </p:childTnLst>
                    </p:cTn>
                  </p:par>
                  <p:par>
                    <p:cTn id="61" fill="hold" nodeType="clickPar">
                      <p:stCondLst>
                        <p:cond delay="indefinite"/>
                      </p:stCondLst>
                      <p:childTnLst>
                        <p:par>
                          <p:cTn id="62" fill="hold" nodeType="withGroup">
                            <p:stCondLst>
                              <p:cond delay="0"/>
                            </p:stCondLst>
                            <p:childTnLst>
                              <p:par>
                                <p:cTn id="63" presetID="22" presetClass="entr" presetSubtype="1" fill="hold" grpId="0" nodeType="clickEffect">
                                  <p:stCondLst>
                                    <p:cond delay="0"/>
                                  </p:stCondLst>
                                  <p:childTnLst>
                                    <p:set>
                                      <p:cBhvr>
                                        <p:cTn id="64" dur="1" fill="hold">
                                          <p:stCondLst>
                                            <p:cond delay="0"/>
                                          </p:stCondLst>
                                        </p:cTn>
                                        <p:tgtEl>
                                          <p:spTgt spid="930835"/>
                                        </p:tgtEl>
                                        <p:attrNameLst>
                                          <p:attrName>style.visibility</p:attrName>
                                        </p:attrNameLst>
                                      </p:cBhvr>
                                      <p:to>
                                        <p:strVal val="visible"/>
                                      </p:to>
                                    </p:set>
                                    <p:animEffect transition="in" filter="wipe(up)">
                                      <p:cBhvr>
                                        <p:cTn id="65" dur="500"/>
                                        <p:tgtEl>
                                          <p:spTgt spid="930835"/>
                                        </p:tgtEl>
                                      </p:cBhvr>
                                    </p:animEffect>
                                  </p:childTnLst>
                                </p:cTn>
                              </p:par>
                              <p:par>
                                <p:cTn id="66" presetID="22" presetClass="entr" presetSubtype="1" fill="hold" grpId="0" nodeType="withEffect">
                                  <p:stCondLst>
                                    <p:cond delay="0"/>
                                  </p:stCondLst>
                                  <p:childTnLst>
                                    <p:set>
                                      <p:cBhvr>
                                        <p:cTn id="67" dur="1" fill="hold">
                                          <p:stCondLst>
                                            <p:cond delay="0"/>
                                          </p:stCondLst>
                                        </p:cTn>
                                        <p:tgtEl>
                                          <p:spTgt spid="930836"/>
                                        </p:tgtEl>
                                        <p:attrNameLst>
                                          <p:attrName>style.visibility</p:attrName>
                                        </p:attrNameLst>
                                      </p:cBhvr>
                                      <p:to>
                                        <p:strVal val="visible"/>
                                      </p:to>
                                    </p:set>
                                    <p:animEffect transition="in" filter="wipe(up)">
                                      <p:cBhvr>
                                        <p:cTn id="68" dur="500"/>
                                        <p:tgtEl>
                                          <p:spTgt spid="930836"/>
                                        </p:tgtEl>
                                      </p:cBhvr>
                                    </p:animEffect>
                                  </p:childTnLst>
                                </p:cTn>
                              </p:par>
                            </p:childTnLst>
                          </p:cTn>
                        </p:par>
                      </p:childTnLst>
                    </p:cTn>
                  </p:par>
                  <p:par>
                    <p:cTn id="69" fill="hold" nodeType="clickPar">
                      <p:stCondLst>
                        <p:cond delay="indefinite"/>
                      </p:stCondLst>
                      <p:childTnLst>
                        <p:par>
                          <p:cTn id="70" fill="hold" nodeType="withGroup">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930837"/>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930838"/>
                                        </p:tgtEl>
                                        <p:attrNameLst>
                                          <p:attrName>style.visibility</p:attrName>
                                        </p:attrNameLst>
                                      </p:cBhvr>
                                      <p:to>
                                        <p:strVal val="visible"/>
                                      </p:to>
                                    </p:set>
                                  </p:childTnLst>
                                </p:cTn>
                              </p:par>
                            </p:childTnLst>
                          </p:cTn>
                        </p:par>
                        <p:par>
                          <p:cTn id="75" fill="hold" nodeType="afterGroup">
                            <p:stCondLst>
                              <p:cond delay="0"/>
                            </p:stCondLst>
                            <p:childTnLst>
                              <p:par>
                                <p:cTn id="76" presetID="1" presetClass="entr" presetSubtype="0" fill="hold" grpId="0" nodeType="afterEffect">
                                  <p:stCondLst>
                                    <p:cond delay="0"/>
                                  </p:stCondLst>
                                  <p:childTnLst>
                                    <p:set>
                                      <p:cBhvr>
                                        <p:cTn id="77" dur="1" fill="hold">
                                          <p:stCondLst>
                                            <p:cond delay="0"/>
                                          </p:stCondLst>
                                        </p:cTn>
                                        <p:tgtEl>
                                          <p:spTgt spid="930844"/>
                                        </p:tgtEl>
                                        <p:attrNameLst>
                                          <p:attrName>style.visibility</p:attrName>
                                        </p:attrNameLst>
                                      </p:cBhvr>
                                      <p:to>
                                        <p:strVal val="visible"/>
                                      </p:to>
                                    </p:set>
                                  </p:childTnLst>
                                </p:cTn>
                              </p:par>
                              <p:par>
                                <p:cTn id="78" presetID="1" presetClass="entr" presetSubtype="0" fill="hold" nodeType="withEffect">
                                  <p:stCondLst>
                                    <p:cond delay="0"/>
                                  </p:stCondLst>
                                  <p:childTnLst>
                                    <p:set>
                                      <p:cBhvr>
                                        <p:cTn id="79" dur="1" fill="hold">
                                          <p:stCondLst>
                                            <p:cond delay="0"/>
                                          </p:stCondLst>
                                        </p:cTn>
                                        <p:tgtEl>
                                          <p:spTgt spid="9308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0825" grpId="0" animBg="1"/>
      <p:bldP spid="930826" grpId="0" animBg="1"/>
      <p:bldP spid="930827" grpId="0" animBg="1"/>
      <p:bldP spid="930828" grpId="0" animBg="1"/>
      <p:bldP spid="930828" grpId="1" animBg="1"/>
      <p:bldP spid="930829" grpId="0" animBg="1"/>
      <p:bldP spid="930829" grpId="1" animBg="1"/>
      <p:bldP spid="930830" grpId="0"/>
      <p:bldP spid="930830" grpId="1"/>
      <p:bldP spid="930831" grpId="0"/>
      <p:bldP spid="930831" grpId="1"/>
      <p:bldP spid="930832" grpId="0" animBg="1"/>
      <p:bldP spid="930833" grpId="0"/>
      <p:bldP spid="930834" grpId="0" animBg="1"/>
      <p:bldP spid="930835" grpId="0" animBg="1"/>
      <p:bldP spid="930836" grpId="0" animBg="1"/>
      <p:bldP spid="930837" grpId="0" animBg="1"/>
      <p:bldP spid="930838" grpId="0"/>
      <p:bldP spid="930839" grpId="0"/>
      <p:bldP spid="930840" grpId="0"/>
      <p:bldP spid="930841" grpId="0"/>
      <p:bldP spid="930842" grpId="0"/>
      <p:bldP spid="93084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2866" name="Line 2"/>
          <p:cNvSpPr>
            <a:spLocks noChangeShapeType="1"/>
          </p:cNvSpPr>
          <p:nvPr/>
        </p:nvSpPr>
        <p:spPr bwMode="auto">
          <a:xfrm flipH="1">
            <a:off x="4292600" y="2489200"/>
            <a:ext cx="1371600" cy="274320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6323" name="Line 3"/>
          <p:cNvSpPr>
            <a:spLocks noChangeShapeType="1"/>
          </p:cNvSpPr>
          <p:nvPr/>
        </p:nvSpPr>
        <p:spPr bwMode="auto">
          <a:xfrm>
            <a:off x="3060700" y="2057400"/>
            <a:ext cx="0" cy="3733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6324" name="Line 4"/>
          <p:cNvSpPr>
            <a:spLocks noChangeShapeType="1"/>
          </p:cNvSpPr>
          <p:nvPr/>
        </p:nvSpPr>
        <p:spPr bwMode="auto">
          <a:xfrm>
            <a:off x="3060700" y="5797550"/>
            <a:ext cx="33401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6325" name="Line 5"/>
          <p:cNvSpPr>
            <a:spLocks noChangeShapeType="1"/>
          </p:cNvSpPr>
          <p:nvPr/>
        </p:nvSpPr>
        <p:spPr bwMode="auto">
          <a:xfrm>
            <a:off x="3200400" y="2946400"/>
            <a:ext cx="2971800" cy="2209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6326" name="Line 6"/>
          <p:cNvSpPr>
            <a:spLocks noChangeShapeType="1"/>
          </p:cNvSpPr>
          <p:nvPr/>
        </p:nvSpPr>
        <p:spPr bwMode="auto">
          <a:xfrm flipV="1">
            <a:off x="4267200" y="2438400"/>
            <a:ext cx="1409700" cy="2819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6327" name="Text Box 7"/>
          <p:cNvSpPr txBox="1">
            <a:spLocks noChangeArrowheads="1"/>
          </p:cNvSpPr>
          <p:nvPr/>
        </p:nvSpPr>
        <p:spPr bwMode="auto">
          <a:xfrm>
            <a:off x="3200400" y="1524000"/>
            <a:ext cx="2819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sz="1800" u="sng"/>
              <a:t>Low skilled labor market</a:t>
            </a:r>
          </a:p>
        </p:txBody>
      </p:sp>
      <p:sp>
        <p:nvSpPr>
          <p:cNvPr id="56328" name="Text Box 8"/>
          <p:cNvSpPr txBox="1">
            <a:spLocks noChangeArrowheads="1"/>
          </p:cNvSpPr>
          <p:nvPr/>
        </p:nvSpPr>
        <p:spPr bwMode="auto">
          <a:xfrm>
            <a:off x="5410200" y="2082800"/>
            <a:ext cx="1295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sz="1400"/>
              <a:t>LS (workers)</a:t>
            </a:r>
          </a:p>
        </p:txBody>
      </p:sp>
      <p:sp>
        <p:nvSpPr>
          <p:cNvPr id="56329" name="Text Box 9"/>
          <p:cNvSpPr txBox="1">
            <a:spLocks noChangeArrowheads="1"/>
          </p:cNvSpPr>
          <p:nvPr/>
        </p:nvSpPr>
        <p:spPr bwMode="auto">
          <a:xfrm>
            <a:off x="6134100" y="5067300"/>
            <a:ext cx="16383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sz="1400"/>
              <a:t>LD (firms) </a:t>
            </a:r>
          </a:p>
        </p:txBody>
      </p:sp>
      <p:sp>
        <p:nvSpPr>
          <p:cNvPr id="932874" name="Line 10"/>
          <p:cNvSpPr>
            <a:spLocks noChangeShapeType="1"/>
          </p:cNvSpPr>
          <p:nvPr/>
        </p:nvSpPr>
        <p:spPr bwMode="auto">
          <a:xfrm flipH="1">
            <a:off x="3060700" y="4559300"/>
            <a:ext cx="2239963" cy="0"/>
          </a:xfrm>
          <a:prstGeom prst="line">
            <a:avLst/>
          </a:prstGeom>
          <a:noFill/>
          <a:ln w="9525">
            <a:solidFill>
              <a:srgbClr val="FF0000"/>
            </a:solidFill>
            <a:prstDash val="dash"/>
            <a:round/>
            <a:headEnd type="none" w="lg" len="lg"/>
            <a:tailEnd/>
          </a:ln>
          <a:extLst>
            <a:ext uri="{909E8E84-426E-40DD-AFC4-6F175D3DCCD1}">
              <a14:hiddenFill xmlns:a14="http://schemas.microsoft.com/office/drawing/2010/main">
                <a:noFill/>
              </a14:hiddenFill>
            </a:ext>
          </a:extLst>
        </p:spPr>
        <p:txBody>
          <a:bodyPr/>
          <a:lstStyle/>
          <a:p>
            <a:endParaRPr lang="en-US"/>
          </a:p>
        </p:txBody>
      </p:sp>
      <p:sp>
        <p:nvSpPr>
          <p:cNvPr id="932875" name="Line 11"/>
          <p:cNvSpPr>
            <a:spLocks noChangeShapeType="1"/>
          </p:cNvSpPr>
          <p:nvPr/>
        </p:nvSpPr>
        <p:spPr bwMode="auto">
          <a:xfrm>
            <a:off x="5359400" y="4559300"/>
            <a:ext cx="0" cy="1225550"/>
          </a:xfrm>
          <a:prstGeom prst="line">
            <a:avLst/>
          </a:prstGeom>
          <a:noFill/>
          <a:ln w="9525">
            <a:solidFill>
              <a:srgbClr val="FF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932876" name="Line 12"/>
          <p:cNvSpPr>
            <a:spLocks noChangeShapeType="1"/>
          </p:cNvSpPr>
          <p:nvPr/>
        </p:nvSpPr>
        <p:spPr bwMode="auto">
          <a:xfrm>
            <a:off x="4838700" y="4140200"/>
            <a:ext cx="0" cy="1644650"/>
          </a:xfrm>
          <a:prstGeom prst="line">
            <a:avLst/>
          </a:prstGeom>
          <a:noFill/>
          <a:ln w="9525">
            <a:solidFill>
              <a:schemeClr val="tx1"/>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932877" name="Line 13"/>
          <p:cNvSpPr>
            <a:spLocks noChangeShapeType="1"/>
          </p:cNvSpPr>
          <p:nvPr/>
        </p:nvSpPr>
        <p:spPr bwMode="auto">
          <a:xfrm flipH="1" flipV="1">
            <a:off x="3073400" y="4152900"/>
            <a:ext cx="1752600" cy="0"/>
          </a:xfrm>
          <a:prstGeom prst="line">
            <a:avLst/>
          </a:prstGeom>
          <a:noFill/>
          <a:ln w="9525">
            <a:solidFill>
              <a:schemeClr val="tx1"/>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932878" name="Text Box 14"/>
          <p:cNvSpPr txBox="1">
            <a:spLocks noChangeArrowheads="1"/>
          </p:cNvSpPr>
          <p:nvPr/>
        </p:nvSpPr>
        <p:spPr bwMode="auto">
          <a:xfrm>
            <a:off x="2667000" y="3925888"/>
            <a:ext cx="5334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sz="1800" i="1"/>
              <a:t>w</a:t>
            </a:r>
            <a:r>
              <a:rPr lang="en-US" sz="1400" i="1" baseline="30000"/>
              <a:t>*</a:t>
            </a:r>
            <a:endParaRPr lang="en-US" sz="1800" baseline="-25000"/>
          </a:p>
        </p:txBody>
      </p:sp>
      <p:sp>
        <p:nvSpPr>
          <p:cNvPr id="932879" name="Text Box 15"/>
          <p:cNvSpPr txBox="1">
            <a:spLocks noChangeArrowheads="1"/>
          </p:cNvSpPr>
          <p:nvPr/>
        </p:nvSpPr>
        <p:spPr bwMode="auto">
          <a:xfrm>
            <a:off x="4648200" y="5797550"/>
            <a:ext cx="406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sz="1400" i="1"/>
              <a:t>E</a:t>
            </a:r>
            <a:r>
              <a:rPr lang="en-US" sz="1400" i="1" baseline="30000"/>
              <a:t>*</a:t>
            </a:r>
            <a:endParaRPr lang="en-US" sz="1400" baseline="-25000"/>
          </a:p>
        </p:txBody>
      </p:sp>
      <p:sp>
        <p:nvSpPr>
          <p:cNvPr id="932880" name="Text Box 16"/>
          <p:cNvSpPr txBox="1">
            <a:spLocks noChangeArrowheads="1"/>
          </p:cNvSpPr>
          <p:nvPr/>
        </p:nvSpPr>
        <p:spPr bwMode="auto">
          <a:xfrm>
            <a:off x="2286000" y="4368800"/>
            <a:ext cx="762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r" eaLnBrk="1" hangingPunct="1">
              <a:spcBef>
                <a:spcPct val="50000"/>
              </a:spcBef>
            </a:pPr>
            <a:r>
              <a:rPr lang="en-US" sz="1800" i="1">
                <a:solidFill>
                  <a:srgbClr val="FF0000"/>
                </a:solidFill>
              </a:rPr>
              <a:t>w</a:t>
            </a:r>
            <a:r>
              <a:rPr lang="en-US" sz="1800" baseline="30000">
                <a:solidFill>
                  <a:srgbClr val="FF0000"/>
                </a:solidFill>
              </a:rPr>
              <a:t>*</a:t>
            </a:r>
          </a:p>
        </p:txBody>
      </p:sp>
      <p:sp>
        <p:nvSpPr>
          <p:cNvPr id="932881" name="Text Box 17"/>
          <p:cNvSpPr txBox="1">
            <a:spLocks noChangeArrowheads="1"/>
          </p:cNvSpPr>
          <p:nvPr/>
        </p:nvSpPr>
        <p:spPr bwMode="auto">
          <a:xfrm>
            <a:off x="5194300" y="5803900"/>
            <a:ext cx="533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sz="1400" i="1">
                <a:solidFill>
                  <a:srgbClr val="FF0000"/>
                </a:solidFill>
              </a:rPr>
              <a:t>E</a:t>
            </a:r>
            <a:r>
              <a:rPr lang="en-US" sz="1400" i="1" baseline="30000">
                <a:solidFill>
                  <a:srgbClr val="FF0000"/>
                </a:solidFill>
              </a:rPr>
              <a:t>*</a:t>
            </a:r>
            <a:endParaRPr lang="en-US" sz="1400" baseline="30000">
              <a:solidFill>
                <a:srgbClr val="FF0000"/>
              </a:solidFill>
            </a:endParaRPr>
          </a:p>
        </p:txBody>
      </p:sp>
      <p:sp>
        <p:nvSpPr>
          <p:cNvPr id="932882" name="Text Box 18"/>
          <p:cNvSpPr txBox="1">
            <a:spLocks noChangeArrowheads="1"/>
          </p:cNvSpPr>
          <p:nvPr/>
        </p:nvSpPr>
        <p:spPr bwMode="auto">
          <a:xfrm>
            <a:off x="6324600" y="2590800"/>
            <a:ext cx="2057400"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sz="1800" i="1"/>
              <a:t>A flood of low skilled workers into an economy…</a:t>
            </a:r>
          </a:p>
        </p:txBody>
      </p:sp>
      <p:sp>
        <p:nvSpPr>
          <p:cNvPr id="56339" name="Rectangle 19"/>
          <p:cNvSpPr>
            <a:spLocks noChangeArrowheads="1"/>
          </p:cNvSpPr>
          <p:nvPr/>
        </p:nvSpPr>
        <p:spPr bwMode="auto">
          <a:xfrm>
            <a:off x="647700" y="914400"/>
            <a:ext cx="822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sz="2000" b="1" i="1"/>
              <a:t>Is there a cost to immigration? </a:t>
            </a:r>
            <a:r>
              <a:rPr lang="en-US" sz="2000" b="1"/>
              <a:t/>
            </a:r>
            <a:br>
              <a:rPr lang="en-US" sz="2000" b="1"/>
            </a:br>
            <a:endParaRPr lang="en-US" sz="2000" b="1"/>
          </a:p>
        </p:txBody>
      </p:sp>
      <p:sp>
        <p:nvSpPr>
          <p:cNvPr id="56340" name="Rectangle 22"/>
          <p:cNvSpPr>
            <a:spLocks noGrp="1" noChangeArrowheads="1"/>
          </p:cNvSpPr>
          <p:nvPr>
            <p:ph type="title"/>
          </p:nvPr>
        </p:nvSpPr>
        <p:spPr>
          <a:xfrm>
            <a:off x="381000" y="228600"/>
            <a:ext cx="8458200" cy="533400"/>
          </a:xfrm>
          <a:noFill/>
        </p:spPr>
        <p:txBody>
          <a:bodyPr/>
          <a:lstStyle/>
          <a:p>
            <a:pPr eaLnBrk="1" hangingPunct="1"/>
            <a:r>
              <a:rPr lang="en-US" smtClean="0"/>
              <a:t>Law of Supply and Demand</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3288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32866"/>
                                        </p:tgtEl>
                                        <p:attrNameLst>
                                          <p:attrName>style.visibility</p:attrName>
                                        </p:attrNameLst>
                                      </p:cBhvr>
                                      <p:to>
                                        <p:strVal val="visible"/>
                                      </p:to>
                                    </p:set>
                                  </p:childTnLst>
                                </p:cTn>
                              </p:par>
                              <p:par>
                                <p:cTn id="11" presetID="49" presetClass="path" presetSubtype="0" accel="50000" decel="50000" fill="hold" grpId="1" nodeType="withEffect">
                                  <p:stCondLst>
                                    <p:cond delay="0"/>
                                  </p:stCondLst>
                                  <p:childTnLst>
                                    <p:animMotion origin="layout" path="M -4.44444E-6 -2.59259E-6 L 0.05556 0.06297 " pathEditMode="relative" rAng="0" ptsTypes="AA">
                                      <p:cBhvr>
                                        <p:cTn id="12" dur="2000" fill="hold"/>
                                        <p:tgtEl>
                                          <p:spTgt spid="932866"/>
                                        </p:tgtEl>
                                        <p:attrNameLst>
                                          <p:attrName>ppt_x</p:attrName>
                                          <p:attrName>ppt_y</p:attrName>
                                        </p:attrNameLst>
                                      </p:cBhvr>
                                      <p:rCtr x="2778" y="3148"/>
                                    </p:animMotion>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932874"/>
                                        </p:tgtEl>
                                        <p:attrNameLst>
                                          <p:attrName>style.visibility</p:attrName>
                                        </p:attrNameLst>
                                      </p:cBhvr>
                                      <p:to>
                                        <p:strVal val="visible"/>
                                      </p:to>
                                    </p:set>
                                    <p:animEffect transition="in" filter="wipe(right)">
                                      <p:cBhvr>
                                        <p:cTn id="17" dur="500"/>
                                        <p:tgtEl>
                                          <p:spTgt spid="932874"/>
                                        </p:tgtEl>
                                      </p:cBhvr>
                                    </p:animEffect>
                                  </p:childTnLst>
                                </p:cTn>
                              </p:par>
                              <p:par>
                                <p:cTn id="18" presetID="22" presetClass="entr" presetSubtype="1" fill="hold" grpId="0" nodeType="withEffect">
                                  <p:stCondLst>
                                    <p:cond delay="0"/>
                                  </p:stCondLst>
                                  <p:childTnLst>
                                    <p:set>
                                      <p:cBhvr>
                                        <p:cTn id="19" dur="1" fill="hold">
                                          <p:stCondLst>
                                            <p:cond delay="0"/>
                                          </p:stCondLst>
                                        </p:cTn>
                                        <p:tgtEl>
                                          <p:spTgt spid="932875"/>
                                        </p:tgtEl>
                                        <p:attrNameLst>
                                          <p:attrName>style.visibility</p:attrName>
                                        </p:attrNameLst>
                                      </p:cBhvr>
                                      <p:to>
                                        <p:strVal val="visible"/>
                                      </p:to>
                                    </p:set>
                                    <p:animEffect transition="in" filter="wipe(up)">
                                      <p:cBhvr>
                                        <p:cTn id="20" dur="500"/>
                                        <p:tgtEl>
                                          <p:spTgt spid="932875"/>
                                        </p:tgtEl>
                                      </p:cBhvr>
                                    </p:animEffect>
                                  </p:childTnLst>
                                </p:cTn>
                              </p:par>
                            </p:childTnLst>
                          </p:cTn>
                        </p:par>
                        <p:par>
                          <p:cTn id="21" fill="hold" nodeType="afterGroup">
                            <p:stCondLst>
                              <p:cond delay="500"/>
                            </p:stCondLst>
                            <p:childTnLst>
                              <p:par>
                                <p:cTn id="22" presetID="1" presetClass="entr" presetSubtype="0" fill="hold" grpId="0" nodeType="afterEffect">
                                  <p:stCondLst>
                                    <p:cond delay="0"/>
                                  </p:stCondLst>
                                  <p:childTnLst>
                                    <p:set>
                                      <p:cBhvr>
                                        <p:cTn id="23" dur="1" fill="hold">
                                          <p:stCondLst>
                                            <p:cond delay="0"/>
                                          </p:stCondLst>
                                        </p:cTn>
                                        <p:tgtEl>
                                          <p:spTgt spid="932880"/>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9328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2866" grpId="0" animBg="1"/>
      <p:bldP spid="932866" grpId="1" animBg="1"/>
      <p:bldP spid="932874" grpId="0" animBg="1"/>
      <p:bldP spid="932875" grpId="0" animBg="1"/>
      <p:bldP spid="932880" grpId="0"/>
      <p:bldP spid="932881" grpId="0"/>
      <p:bldP spid="93288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4915" name="Rectangle 3"/>
          <p:cNvSpPr>
            <a:spLocks noChangeArrowheads="1"/>
          </p:cNvSpPr>
          <p:nvPr/>
        </p:nvSpPr>
        <p:spPr bwMode="auto">
          <a:xfrm>
            <a:off x="647700" y="1443038"/>
            <a:ext cx="7754938" cy="466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2000"/>
              <a:t>There are 41 Cleveland home games a season and the stadium the team plays in seats about 20,000 fans.  </a:t>
            </a:r>
          </a:p>
          <a:p>
            <a:pPr eaLnBrk="1" hangingPunct="1"/>
            <a:endParaRPr lang="en-US" sz="2000"/>
          </a:p>
          <a:p>
            <a:pPr eaLnBrk="1" hangingPunct="1"/>
            <a:r>
              <a:rPr lang="en-US" sz="2000"/>
              <a:t>Before Lebron Cleveland averaged 12,000 fans per game at an average ticket price of about $40 per ticket. </a:t>
            </a:r>
          </a:p>
          <a:p>
            <a:pPr eaLnBrk="1" hangingPunct="1"/>
            <a:endParaRPr lang="en-US" sz="2000"/>
          </a:p>
          <a:p>
            <a:pPr eaLnBrk="1" hangingPunct="1"/>
            <a:r>
              <a:rPr lang="en-US" sz="2000"/>
              <a:t>After Lebron the team nearly sold out every game at an average ticket price of $41 per ticket. </a:t>
            </a:r>
          </a:p>
          <a:p>
            <a:pPr eaLnBrk="1" hangingPunct="1"/>
            <a:endParaRPr lang="en-US" sz="2000"/>
          </a:p>
          <a:p>
            <a:pPr eaLnBrk="1" hangingPunct="1"/>
            <a:r>
              <a:rPr lang="en-US" sz="2000"/>
              <a:t>Suppose this increase in fan interest is attributable entirely to Lebron (8,000 additional fans do not attend games to see the new white guy sitting at the end of the bench). </a:t>
            </a:r>
          </a:p>
          <a:p>
            <a:pPr eaLnBrk="1" hangingPunct="1"/>
            <a:endParaRPr lang="en-US" sz="2000"/>
          </a:p>
          <a:p>
            <a:pPr eaLnBrk="1" hangingPunct="1"/>
            <a:r>
              <a:rPr lang="en-US" sz="2000"/>
              <a:t>Demand for Cavalier home basketball games jumps from </a:t>
            </a:r>
            <a:r>
              <a:rPr lang="en-US" sz="2000" i="1"/>
              <a:t>D</a:t>
            </a:r>
            <a:r>
              <a:rPr lang="en-US" sz="2000" i="1" baseline="-25000"/>
              <a:t>BL</a:t>
            </a:r>
            <a:r>
              <a:rPr lang="en-US" sz="2000"/>
              <a:t> to </a:t>
            </a:r>
            <a:r>
              <a:rPr lang="en-US" sz="2000" i="1">
                <a:solidFill>
                  <a:srgbClr val="E50030"/>
                </a:solidFill>
              </a:rPr>
              <a:t>D</a:t>
            </a:r>
            <a:r>
              <a:rPr lang="en-US" sz="2000" i="1" baseline="-25000">
                <a:solidFill>
                  <a:srgbClr val="E50030"/>
                </a:solidFill>
              </a:rPr>
              <a:t>AL</a:t>
            </a:r>
            <a:r>
              <a:rPr lang="en-US" sz="2000" i="1" baseline="-25000"/>
              <a:t> </a:t>
            </a:r>
            <a:r>
              <a:rPr lang="en-US" sz="2000"/>
              <a:t>as a result of adding Lebron to their roster.</a:t>
            </a:r>
          </a:p>
        </p:txBody>
      </p:sp>
      <p:sp>
        <p:nvSpPr>
          <p:cNvPr id="57347" name="Rectangle 6"/>
          <p:cNvSpPr>
            <a:spLocks noChangeArrowheads="1"/>
          </p:cNvSpPr>
          <p:nvPr/>
        </p:nvSpPr>
        <p:spPr bwMode="auto">
          <a:xfrm>
            <a:off x="457200" y="914400"/>
            <a:ext cx="822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sz="2200" b="1"/>
              <a:t> </a:t>
            </a:r>
            <a:r>
              <a:rPr lang="en-US" sz="2000" b="1" i="1"/>
              <a:t>Is Lebron James over paid? </a:t>
            </a:r>
            <a:r>
              <a:rPr lang="en-US" sz="2000" b="1"/>
              <a:t/>
            </a:r>
            <a:br>
              <a:rPr lang="en-US" sz="2000" b="1"/>
            </a:br>
            <a:endParaRPr lang="en-US" sz="2000" b="1"/>
          </a:p>
        </p:txBody>
      </p:sp>
      <p:sp>
        <p:nvSpPr>
          <p:cNvPr id="57348" name="Rectangle 9"/>
          <p:cNvSpPr>
            <a:spLocks noGrp="1" noChangeArrowheads="1"/>
          </p:cNvSpPr>
          <p:nvPr>
            <p:ph type="title"/>
          </p:nvPr>
        </p:nvSpPr>
        <p:spPr>
          <a:xfrm>
            <a:off x="381000" y="228600"/>
            <a:ext cx="8458200" cy="533400"/>
          </a:xfrm>
          <a:noFill/>
        </p:spPr>
        <p:txBody>
          <a:bodyPr/>
          <a:lstStyle/>
          <a:p>
            <a:pPr eaLnBrk="1" hangingPunct="1"/>
            <a:r>
              <a:rPr lang="en-US" smtClean="0"/>
              <a:t>Law of Supply and Demand</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34915">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34915">
                                            <p:txEl>
                                              <p:pRg st="4" end="4"/>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934915">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3491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6962" name="Line 2"/>
          <p:cNvSpPr>
            <a:spLocks noChangeShapeType="1"/>
          </p:cNvSpPr>
          <p:nvPr/>
        </p:nvSpPr>
        <p:spPr bwMode="auto">
          <a:xfrm>
            <a:off x="3048000" y="2932113"/>
            <a:ext cx="2819400" cy="212090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371" name="Line 3"/>
          <p:cNvSpPr>
            <a:spLocks noChangeShapeType="1"/>
          </p:cNvSpPr>
          <p:nvPr/>
        </p:nvSpPr>
        <p:spPr bwMode="auto">
          <a:xfrm>
            <a:off x="3060700" y="2057400"/>
            <a:ext cx="0" cy="3733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372" name="Line 4"/>
          <p:cNvSpPr>
            <a:spLocks noChangeShapeType="1"/>
          </p:cNvSpPr>
          <p:nvPr/>
        </p:nvSpPr>
        <p:spPr bwMode="auto">
          <a:xfrm>
            <a:off x="3060700" y="5797550"/>
            <a:ext cx="33401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373" name="Line 5"/>
          <p:cNvSpPr>
            <a:spLocks noChangeShapeType="1"/>
          </p:cNvSpPr>
          <p:nvPr/>
        </p:nvSpPr>
        <p:spPr bwMode="auto">
          <a:xfrm flipH="1">
            <a:off x="5276850" y="2381250"/>
            <a:ext cx="0" cy="34163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374" name="Line 6"/>
          <p:cNvSpPr>
            <a:spLocks noChangeShapeType="1"/>
          </p:cNvSpPr>
          <p:nvPr/>
        </p:nvSpPr>
        <p:spPr bwMode="auto">
          <a:xfrm flipH="1" flipV="1">
            <a:off x="3060700" y="2936875"/>
            <a:ext cx="2819400" cy="21209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375" name="Text Box 7"/>
          <p:cNvSpPr txBox="1">
            <a:spLocks noChangeArrowheads="1"/>
          </p:cNvSpPr>
          <p:nvPr/>
        </p:nvSpPr>
        <p:spPr bwMode="auto">
          <a:xfrm>
            <a:off x="3200400" y="1524000"/>
            <a:ext cx="2819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sz="1800" u="sng"/>
              <a:t>Low skilled labor market</a:t>
            </a:r>
          </a:p>
        </p:txBody>
      </p:sp>
      <p:sp>
        <p:nvSpPr>
          <p:cNvPr id="58376" name="Text Box 8"/>
          <p:cNvSpPr txBox="1">
            <a:spLocks noChangeArrowheads="1"/>
          </p:cNvSpPr>
          <p:nvPr/>
        </p:nvSpPr>
        <p:spPr bwMode="auto">
          <a:xfrm>
            <a:off x="5156200" y="2082800"/>
            <a:ext cx="406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sz="1400"/>
              <a:t>S</a:t>
            </a:r>
          </a:p>
        </p:txBody>
      </p:sp>
      <p:sp>
        <p:nvSpPr>
          <p:cNvPr id="58377" name="Text Box 9"/>
          <p:cNvSpPr txBox="1">
            <a:spLocks noChangeArrowheads="1"/>
          </p:cNvSpPr>
          <p:nvPr/>
        </p:nvSpPr>
        <p:spPr bwMode="auto">
          <a:xfrm>
            <a:off x="5791200" y="5029200"/>
            <a:ext cx="16383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sz="1400" i="1"/>
              <a:t>D</a:t>
            </a:r>
            <a:r>
              <a:rPr lang="en-US" sz="1400" i="1" baseline="-25000"/>
              <a:t>BL</a:t>
            </a:r>
          </a:p>
        </p:txBody>
      </p:sp>
      <p:sp>
        <p:nvSpPr>
          <p:cNvPr id="936970" name="Line 10"/>
          <p:cNvSpPr>
            <a:spLocks noChangeShapeType="1"/>
          </p:cNvSpPr>
          <p:nvPr/>
        </p:nvSpPr>
        <p:spPr bwMode="auto">
          <a:xfrm flipH="1">
            <a:off x="3032125" y="3668713"/>
            <a:ext cx="2239963" cy="0"/>
          </a:xfrm>
          <a:prstGeom prst="line">
            <a:avLst/>
          </a:prstGeom>
          <a:noFill/>
          <a:ln w="9525">
            <a:solidFill>
              <a:srgbClr val="FF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936971" name="Line 11"/>
          <p:cNvSpPr>
            <a:spLocks noChangeShapeType="1"/>
          </p:cNvSpPr>
          <p:nvPr/>
        </p:nvSpPr>
        <p:spPr bwMode="auto">
          <a:xfrm>
            <a:off x="4419600" y="3967163"/>
            <a:ext cx="0" cy="1836737"/>
          </a:xfrm>
          <a:prstGeom prst="line">
            <a:avLst/>
          </a:prstGeom>
          <a:noFill/>
          <a:ln w="9525">
            <a:solidFill>
              <a:schemeClr val="tx1"/>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936972" name="Line 12"/>
          <p:cNvSpPr>
            <a:spLocks noChangeShapeType="1"/>
          </p:cNvSpPr>
          <p:nvPr/>
        </p:nvSpPr>
        <p:spPr bwMode="auto">
          <a:xfrm flipH="1" flipV="1">
            <a:off x="3073400" y="3967163"/>
            <a:ext cx="1346200" cy="0"/>
          </a:xfrm>
          <a:prstGeom prst="line">
            <a:avLst/>
          </a:prstGeom>
          <a:noFill/>
          <a:ln w="9525">
            <a:solidFill>
              <a:schemeClr val="tx1"/>
            </a:solidFill>
            <a:prstDash val="dash"/>
            <a:round/>
            <a:headEnd type="none" w="lg" len="lg"/>
            <a:tailEnd/>
          </a:ln>
          <a:extLst>
            <a:ext uri="{909E8E84-426E-40DD-AFC4-6F175D3DCCD1}">
              <a14:hiddenFill xmlns:a14="http://schemas.microsoft.com/office/drawing/2010/main">
                <a:noFill/>
              </a14:hiddenFill>
            </a:ext>
          </a:extLst>
        </p:spPr>
        <p:txBody>
          <a:bodyPr/>
          <a:lstStyle/>
          <a:p>
            <a:endParaRPr lang="en-US"/>
          </a:p>
        </p:txBody>
      </p:sp>
      <p:sp>
        <p:nvSpPr>
          <p:cNvPr id="936973" name="Text Box 13"/>
          <p:cNvSpPr txBox="1">
            <a:spLocks noChangeArrowheads="1"/>
          </p:cNvSpPr>
          <p:nvPr/>
        </p:nvSpPr>
        <p:spPr bwMode="auto">
          <a:xfrm>
            <a:off x="2609850" y="3783013"/>
            <a:ext cx="5334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sz="1800"/>
              <a:t>40</a:t>
            </a:r>
            <a:endParaRPr lang="en-US" sz="1800" baseline="-25000"/>
          </a:p>
        </p:txBody>
      </p:sp>
      <p:sp>
        <p:nvSpPr>
          <p:cNvPr id="936974" name="Text Box 14"/>
          <p:cNvSpPr txBox="1">
            <a:spLocks noChangeArrowheads="1"/>
          </p:cNvSpPr>
          <p:nvPr/>
        </p:nvSpPr>
        <p:spPr bwMode="auto">
          <a:xfrm>
            <a:off x="4038600" y="5803900"/>
            <a:ext cx="762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sz="1400"/>
              <a:t>12000</a:t>
            </a:r>
            <a:endParaRPr lang="en-US" sz="1400" baseline="-25000"/>
          </a:p>
        </p:txBody>
      </p:sp>
      <p:sp>
        <p:nvSpPr>
          <p:cNvPr id="936975" name="Text Box 15"/>
          <p:cNvSpPr txBox="1">
            <a:spLocks noChangeArrowheads="1"/>
          </p:cNvSpPr>
          <p:nvPr/>
        </p:nvSpPr>
        <p:spPr bwMode="auto">
          <a:xfrm>
            <a:off x="2257425" y="3470275"/>
            <a:ext cx="762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r" eaLnBrk="1" hangingPunct="1">
              <a:spcBef>
                <a:spcPct val="50000"/>
              </a:spcBef>
            </a:pPr>
            <a:r>
              <a:rPr lang="en-US" sz="1800">
                <a:solidFill>
                  <a:srgbClr val="FF0000"/>
                </a:solidFill>
              </a:rPr>
              <a:t>41</a:t>
            </a:r>
            <a:endParaRPr lang="en-US" sz="1800" baseline="30000">
              <a:solidFill>
                <a:srgbClr val="FF0000"/>
              </a:solidFill>
            </a:endParaRPr>
          </a:p>
        </p:txBody>
      </p:sp>
      <p:sp>
        <p:nvSpPr>
          <p:cNvPr id="58384" name="Text Box 16"/>
          <p:cNvSpPr txBox="1">
            <a:spLocks noChangeArrowheads="1"/>
          </p:cNvSpPr>
          <p:nvPr/>
        </p:nvSpPr>
        <p:spPr bwMode="auto">
          <a:xfrm>
            <a:off x="4800600" y="5803900"/>
            <a:ext cx="9271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sz="1400"/>
              <a:t>20000</a:t>
            </a:r>
            <a:endParaRPr lang="en-US" sz="1400" baseline="30000"/>
          </a:p>
        </p:txBody>
      </p:sp>
      <p:sp>
        <p:nvSpPr>
          <p:cNvPr id="936977" name="Text Box 17"/>
          <p:cNvSpPr txBox="1">
            <a:spLocks noChangeArrowheads="1"/>
          </p:cNvSpPr>
          <p:nvPr/>
        </p:nvSpPr>
        <p:spPr bwMode="auto">
          <a:xfrm>
            <a:off x="6324600" y="2590800"/>
            <a:ext cx="2057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sz="1800" i="1"/>
              <a:t>Lebron is drafted…</a:t>
            </a:r>
          </a:p>
        </p:txBody>
      </p:sp>
      <p:sp>
        <p:nvSpPr>
          <p:cNvPr id="936978" name="Text Box 18"/>
          <p:cNvSpPr txBox="1">
            <a:spLocks noChangeArrowheads="1"/>
          </p:cNvSpPr>
          <p:nvPr/>
        </p:nvSpPr>
        <p:spPr bwMode="auto">
          <a:xfrm>
            <a:off x="5486400" y="5029200"/>
            <a:ext cx="762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r" eaLnBrk="1" hangingPunct="1">
              <a:spcBef>
                <a:spcPct val="50000"/>
              </a:spcBef>
            </a:pPr>
            <a:r>
              <a:rPr lang="en-US" sz="1400" i="1">
                <a:solidFill>
                  <a:srgbClr val="FF0000"/>
                </a:solidFill>
              </a:rPr>
              <a:t>D</a:t>
            </a:r>
            <a:r>
              <a:rPr lang="en-US" sz="1400" i="1" baseline="-25000">
                <a:solidFill>
                  <a:srgbClr val="FF0000"/>
                </a:solidFill>
              </a:rPr>
              <a:t>AL</a:t>
            </a:r>
          </a:p>
        </p:txBody>
      </p:sp>
      <p:sp>
        <p:nvSpPr>
          <p:cNvPr id="936979" name="AutoShape 19"/>
          <p:cNvSpPr>
            <a:spLocks/>
          </p:cNvSpPr>
          <p:nvPr/>
        </p:nvSpPr>
        <p:spPr bwMode="auto">
          <a:xfrm rot="-5400000">
            <a:off x="4734719" y="5758656"/>
            <a:ext cx="228600" cy="903288"/>
          </a:xfrm>
          <a:prstGeom prst="leftBrace">
            <a:avLst>
              <a:gd name="adj1" fmla="val 32928"/>
              <a:gd name="adj2" fmla="val 50000"/>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936980" name="Text Box 20"/>
          <p:cNvSpPr txBox="1">
            <a:spLocks noChangeArrowheads="1"/>
          </p:cNvSpPr>
          <p:nvPr/>
        </p:nvSpPr>
        <p:spPr bwMode="auto">
          <a:xfrm>
            <a:off x="3886200" y="6249988"/>
            <a:ext cx="19812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sz="1800" i="1">
                <a:solidFill>
                  <a:srgbClr val="FF0000"/>
                </a:solidFill>
              </a:rPr>
              <a:t>Empty seats</a:t>
            </a:r>
            <a:endParaRPr lang="en-US" baseline="-25000">
              <a:solidFill>
                <a:srgbClr val="FF0000"/>
              </a:solidFill>
            </a:endParaRPr>
          </a:p>
        </p:txBody>
      </p:sp>
      <p:sp>
        <p:nvSpPr>
          <p:cNvPr id="58389" name="Rectangle 22"/>
          <p:cNvSpPr>
            <a:spLocks noChangeArrowheads="1"/>
          </p:cNvSpPr>
          <p:nvPr/>
        </p:nvSpPr>
        <p:spPr bwMode="auto">
          <a:xfrm>
            <a:off x="457200" y="914400"/>
            <a:ext cx="822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sz="2200" b="1"/>
              <a:t> </a:t>
            </a:r>
            <a:r>
              <a:rPr lang="en-US" sz="2000" b="1" i="1"/>
              <a:t>Is Lebron James over paid? </a:t>
            </a:r>
            <a:r>
              <a:rPr lang="en-US" sz="2000" b="1"/>
              <a:t/>
            </a:r>
            <a:br>
              <a:rPr lang="en-US" sz="2000" b="1"/>
            </a:br>
            <a:endParaRPr lang="en-US" sz="2000" b="1"/>
          </a:p>
        </p:txBody>
      </p:sp>
      <p:sp>
        <p:nvSpPr>
          <p:cNvPr id="58390" name="Rectangle 25"/>
          <p:cNvSpPr>
            <a:spLocks noGrp="1" noChangeArrowheads="1"/>
          </p:cNvSpPr>
          <p:nvPr>
            <p:ph type="title"/>
          </p:nvPr>
        </p:nvSpPr>
        <p:spPr>
          <a:xfrm>
            <a:off x="381000" y="228600"/>
            <a:ext cx="8458200" cy="533400"/>
          </a:xfrm>
          <a:noFill/>
        </p:spPr>
        <p:txBody>
          <a:bodyPr/>
          <a:lstStyle/>
          <a:p>
            <a:pPr eaLnBrk="1" hangingPunct="1"/>
            <a:r>
              <a:rPr lang="en-US" smtClean="0"/>
              <a:t>Law of Supply and Demand</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936972"/>
                                        </p:tgtEl>
                                        <p:attrNameLst>
                                          <p:attrName>style.visibility</p:attrName>
                                        </p:attrNameLst>
                                      </p:cBhvr>
                                      <p:to>
                                        <p:strVal val="visible"/>
                                      </p:to>
                                    </p:set>
                                    <p:animEffect transition="in" filter="wipe(right)">
                                      <p:cBhvr>
                                        <p:cTn id="7" dur="500"/>
                                        <p:tgtEl>
                                          <p:spTgt spid="936972"/>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936971"/>
                                        </p:tgtEl>
                                        <p:attrNameLst>
                                          <p:attrName>style.visibility</p:attrName>
                                        </p:attrNameLst>
                                      </p:cBhvr>
                                      <p:to>
                                        <p:strVal val="visible"/>
                                      </p:to>
                                    </p:set>
                                    <p:animEffect transition="in" filter="wipe(up)">
                                      <p:cBhvr>
                                        <p:cTn id="10" dur="500"/>
                                        <p:tgtEl>
                                          <p:spTgt spid="936971"/>
                                        </p:tgtEl>
                                      </p:cBhvr>
                                    </p:animEffect>
                                  </p:childTnLst>
                                </p:cTn>
                              </p:par>
                            </p:childTnLst>
                          </p:cTn>
                        </p:par>
                        <p:par>
                          <p:cTn id="11" fill="hold" nodeType="afterGroup">
                            <p:stCondLst>
                              <p:cond delay="500"/>
                            </p:stCondLst>
                            <p:childTnLst>
                              <p:par>
                                <p:cTn id="12" presetID="1" presetClass="entr" presetSubtype="0" fill="hold" grpId="0" nodeType="afterEffect">
                                  <p:stCondLst>
                                    <p:cond delay="0"/>
                                  </p:stCondLst>
                                  <p:childTnLst>
                                    <p:set>
                                      <p:cBhvr>
                                        <p:cTn id="13" dur="1" fill="hold">
                                          <p:stCondLst>
                                            <p:cond delay="0"/>
                                          </p:stCondLst>
                                        </p:cTn>
                                        <p:tgtEl>
                                          <p:spTgt spid="936973"/>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936974"/>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936979"/>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936980"/>
                                        </p:tgtEl>
                                        <p:attrNameLst>
                                          <p:attrName>style.visibility</p:attrName>
                                        </p:attrNameLst>
                                      </p:cBhvr>
                                      <p:to>
                                        <p:strVal val="visible"/>
                                      </p:to>
                                    </p:set>
                                  </p:childTnLst>
                                </p:cTn>
                              </p:par>
                            </p:childTnLst>
                          </p:cTn>
                        </p:par>
                      </p:childTnLst>
                    </p:cTn>
                  </p:par>
                  <p:par>
                    <p:cTn id="22" fill="hold" nodeType="clickPar">
                      <p:stCondLst>
                        <p:cond delay="indefinite"/>
                      </p:stCondLst>
                      <p:childTnLst>
                        <p:par>
                          <p:cTn id="23" fill="hold" nodeType="withGroup">
                            <p:stCondLst>
                              <p:cond delay="0"/>
                            </p:stCondLst>
                            <p:childTnLst>
                              <p:par>
                                <p:cTn id="24" presetID="1" presetClass="exit" presetSubtype="0" fill="hold" grpId="1" nodeType="clickEffect">
                                  <p:stCondLst>
                                    <p:cond delay="0"/>
                                  </p:stCondLst>
                                  <p:childTnLst>
                                    <p:set>
                                      <p:cBhvr>
                                        <p:cTn id="25" dur="1" fill="hold">
                                          <p:stCondLst>
                                            <p:cond delay="0"/>
                                          </p:stCondLst>
                                        </p:cTn>
                                        <p:tgtEl>
                                          <p:spTgt spid="936979"/>
                                        </p:tgtEl>
                                        <p:attrNameLst>
                                          <p:attrName>style.visibility</p:attrName>
                                        </p:attrNameLst>
                                      </p:cBhvr>
                                      <p:to>
                                        <p:strVal val="hidden"/>
                                      </p:to>
                                    </p:set>
                                  </p:childTnLst>
                                </p:cTn>
                              </p:par>
                              <p:par>
                                <p:cTn id="26" presetID="1" presetClass="exit" presetSubtype="0" fill="hold" grpId="1" nodeType="withEffect">
                                  <p:stCondLst>
                                    <p:cond delay="0"/>
                                  </p:stCondLst>
                                  <p:childTnLst>
                                    <p:set>
                                      <p:cBhvr>
                                        <p:cTn id="27" dur="1" fill="hold">
                                          <p:stCondLst>
                                            <p:cond delay="0"/>
                                          </p:stCondLst>
                                        </p:cTn>
                                        <p:tgtEl>
                                          <p:spTgt spid="936980"/>
                                        </p:tgtEl>
                                        <p:attrNameLst>
                                          <p:attrName>style.visibility</p:attrName>
                                        </p:attrNameLst>
                                      </p:cBhvr>
                                      <p:to>
                                        <p:strVal val="hidden"/>
                                      </p:to>
                                    </p:set>
                                  </p:childTnLst>
                                </p:cTn>
                              </p:par>
                              <p:par>
                                <p:cTn id="28" presetID="1" presetClass="entr" presetSubtype="0" fill="hold" grpId="0" nodeType="withEffect">
                                  <p:stCondLst>
                                    <p:cond delay="0"/>
                                  </p:stCondLst>
                                  <p:childTnLst>
                                    <p:set>
                                      <p:cBhvr>
                                        <p:cTn id="29" dur="1" fill="hold">
                                          <p:stCondLst>
                                            <p:cond delay="0"/>
                                          </p:stCondLst>
                                        </p:cTn>
                                        <p:tgtEl>
                                          <p:spTgt spid="936977"/>
                                        </p:tgtEl>
                                        <p:attrNameLst>
                                          <p:attrName>style.visibility</p:attrName>
                                        </p:attrNameLst>
                                      </p:cBhvr>
                                      <p:to>
                                        <p:strVal val="visible"/>
                                      </p:to>
                                    </p:set>
                                  </p:childTnLst>
                                </p:cTn>
                              </p:par>
                            </p:childTnLst>
                          </p:cTn>
                        </p:par>
                        <p:par>
                          <p:cTn id="30" fill="hold" nodeType="afterGroup">
                            <p:stCondLst>
                              <p:cond delay="0"/>
                            </p:stCondLst>
                            <p:childTnLst>
                              <p:par>
                                <p:cTn id="31" presetID="1" presetClass="entr" presetSubtype="0" fill="hold" grpId="0" nodeType="afterEffect">
                                  <p:stCondLst>
                                    <p:cond delay="0"/>
                                  </p:stCondLst>
                                  <p:childTnLst>
                                    <p:set>
                                      <p:cBhvr>
                                        <p:cTn id="32" dur="1" fill="hold">
                                          <p:stCondLst>
                                            <p:cond delay="0"/>
                                          </p:stCondLst>
                                        </p:cTn>
                                        <p:tgtEl>
                                          <p:spTgt spid="936962"/>
                                        </p:tgtEl>
                                        <p:attrNameLst>
                                          <p:attrName>style.visibility</p:attrName>
                                        </p:attrNameLst>
                                      </p:cBhvr>
                                      <p:to>
                                        <p:strVal val="visible"/>
                                      </p:to>
                                    </p:set>
                                  </p:childTnLst>
                                </p:cTn>
                              </p:par>
                            </p:childTnLst>
                          </p:cTn>
                        </p:par>
                        <p:par>
                          <p:cTn id="33" fill="hold" nodeType="afterGroup">
                            <p:stCondLst>
                              <p:cond delay="0"/>
                            </p:stCondLst>
                            <p:childTnLst>
                              <p:par>
                                <p:cTn id="34" presetID="1" presetClass="entr" presetSubtype="0" fill="hold" grpId="0" nodeType="afterEffect">
                                  <p:stCondLst>
                                    <p:cond delay="0"/>
                                  </p:stCondLst>
                                  <p:childTnLst>
                                    <p:set>
                                      <p:cBhvr>
                                        <p:cTn id="35" dur="1" fill="hold">
                                          <p:stCondLst>
                                            <p:cond delay="0"/>
                                          </p:stCondLst>
                                        </p:cTn>
                                        <p:tgtEl>
                                          <p:spTgt spid="936978"/>
                                        </p:tgtEl>
                                        <p:attrNameLst>
                                          <p:attrName>style.visibility</p:attrName>
                                        </p:attrNameLst>
                                      </p:cBhvr>
                                      <p:to>
                                        <p:strVal val="visible"/>
                                      </p:to>
                                    </p:set>
                                  </p:childTnLst>
                                </p:cTn>
                              </p:par>
                              <p:par>
                                <p:cTn id="36" presetID="0" presetClass="path" presetSubtype="0" accel="50000" decel="50000" fill="hold" grpId="1" nodeType="withEffect">
                                  <p:stCondLst>
                                    <p:cond delay="0"/>
                                  </p:stCondLst>
                                  <p:childTnLst>
                                    <p:animMotion origin="layout" path="M 0 0 L 0.125 0 " pathEditMode="relative" ptsTypes="AA">
                                      <p:cBhvr>
                                        <p:cTn id="37" dur="2000" fill="hold"/>
                                        <p:tgtEl>
                                          <p:spTgt spid="936978"/>
                                        </p:tgtEl>
                                        <p:attrNameLst>
                                          <p:attrName>ppt_x</p:attrName>
                                          <p:attrName>ppt_y</p:attrName>
                                        </p:attrNameLst>
                                      </p:cBhvr>
                                    </p:animMotion>
                                  </p:childTnLst>
                                </p:cTn>
                              </p:par>
                              <p:par>
                                <p:cTn id="38" presetID="49" presetClass="path" presetSubtype="0" accel="50000" decel="50000" fill="hold" grpId="1" nodeType="withEffect">
                                  <p:stCondLst>
                                    <p:cond delay="0"/>
                                  </p:stCondLst>
                                  <p:childTnLst>
                                    <p:animMotion origin="layout" path="M 0 4.07407E-6 L 0.1375 4.07407E-6 " pathEditMode="relative" rAng="0" ptsTypes="AA">
                                      <p:cBhvr>
                                        <p:cTn id="39" dur="2000" fill="hold"/>
                                        <p:tgtEl>
                                          <p:spTgt spid="936962"/>
                                        </p:tgtEl>
                                        <p:attrNameLst>
                                          <p:attrName>ppt_x</p:attrName>
                                          <p:attrName>ppt_y</p:attrName>
                                        </p:attrNameLst>
                                      </p:cBhvr>
                                      <p:rCtr x="6875" y="0"/>
                                    </p:animMotion>
                                  </p:childTnLst>
                                </p:cTn>
                              </p:par>
                            </p:childTnLst>
                          </p:cTn>
                        </p:par>
                      </p:childTnLst>
                    </p:cTn>
                  </p:par>
                  <p:par>
                    <p:cTn id="40" fill="hold" nodeType="clickPar">
                      <p:stCondLst>
                        <p:cond delay="indefinite"/>
                      </p:stCondLst>
                      <p:childTnLst>
                        <p:par>
                          <p:cTn id="41" fill="hold" nodeType="withGroup">
                            <p:stCondLst>
                              <p:cond delay="0"/>
                            </p:stCondLst>
                            <p:childTnLst>
                              <p:par>
                                <p:cTn id="42" presetID="22" presetClass="entr" presetSubtype="2" fill="hold" grpId="0" nodeType="clickEffect">
                                  <p:stCondLst>
                                    <p:cond delay="0"/>
                                  </p:stCondLst>
                                  <p:childTnLst>
                                    <p:set>
                                      <p:cBhvr>
                                        <p:cTn id="43" dur="1" fill="hold">
                                          <p:stCondLst>
                                            <p:cond delay="0"/>
                                          </p:stCondLst>
                                        </p:cTn>
                                        <p:tgtEl>
                                          <p:spTgt spid="936970"/>
                                        </p:tgtEl>
                                        <p:attrNameLst>
                                          <p:attrName>style.visibility</p:attrName>
                                        </p:attrNameLst>
                                      </p:cBhvr>
                                      <p:to>
                                        <p:strVal val="visible"/>
                                      </p:to>
                                    </p:set>
                                    <p:animEffect transition="in" filter="wipe(right)">
                                      <p:cBhvr>
                                        <p:cTn id="44" dur="500"/>
                                        <p:tgtEl>
                                          <p:spTgt spid="936970"/>
                                        </p:tgtEl>
                                      </p:cBhvr>
                                    </p:animEffect>
                                  </p:childTnLst>
                                </p:cTn>
                              </p:par>
                            </p:childTnLst>
                          </p:cTn>
                        </p:par>
                        <p:par>
                          <p:cTn id="45" fill="hold" nodeType="afterGroup">
                            <p:stCondLst>
                              <p:cond delay="500"/>
                            </p:stCondLst>
                            <p:childTnLst>
                              <p:par>
                                <p:cTn id="46" presetID="1" presetClass="entr" presetSubtype="0" fill="hold" grpId="0" nodeType="afterEffect">
                                  <p:stCondLst>
                                    <p:cond delay="0"/>
                                  </p:stCondLst>
                                  <p:childTnLst>
                                    <p:set>
                                      <p:cBhvr>
                                        <p:cTn id="47" dur="1" fill="hold">
                                          <p:stCondLst>
                                            <p:cond delay="0"/>
                                          </p:stCondLst>
                                        </p:cTn>
                                        <p:tgtEl>
                                          <p:spTgt spid="93697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6962" grpId="0" animBg="1"/>
      <p:bldP spid="936962" grpId="1" animBg="1"/>
      <p:bldP spid="936970" grpId="0" animBg="1"/>
      <p:bldP spid="936971" grpId="0" animBg="1"/>
      <p:bldP spid="936972" grpId="0" animBg="1"/>
      <p:bldP spid="936973" grpId="0"/>
      <p:bldP spid="936974" grpId="0"/>
      <p:bldP spid="936975" grpId="0"/>
      <p:bldP spid="936977" grpId="0"/>
      <p:bldP spid="936978" grpId="0"/>
      <p:bldP spid="936978" grpId="1"/>
      <p:bldP spid="936979" grpId="0" animBg="1"/>
      <p:bldP spid="936979" grpId="1" animBg="1"/>
      <p:bldP spid="936980" grpId="0"/>
      <p:bldP spid="936980" grpId="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9010" name="Rectangle 2"/>
          <p:cNvSpPr>
            <a:spLocks noChangeArrowheads="1"/>
          </p:cNvSpPr>
          <p:nvPr/>
        </p:nvSpPr>
        <p:spPr bwMode="auto">
          <a:xfrm>
            <a:off x="3060700" y="3967163"/>
            <a:ext cx="1358900" cy="1824037"/>
          </a:xfrm>
          <a:prstGeom prst="rect">
            <a:avLst/>
          </a:prstGeom>
          <a:solidFill>
            <a:schemeClr val="bg2">
              <a:alpha val="5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4100" name="Line 3"/>
          <p:cNvSpPr>
            <a:spLocks noChangeShapeType="1"/>
          </p:cNvSpPr>
          <p:nvPr/>
        </p:nvSpPr>
        <p:spPr bwMode="auto">
          <a:xfrm flipH="1" flipV="1">
            <a:off x="3060700" y="2936875"/>
            <a:ext cx="2819400" cy="21209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101" name="Line 4"/>
          <p:cNvSpPr>
            <a:spLocks noChangeShapeType="1"/>
          </p:cNvSpPr>
          <p:nvPr/>
        </p:nvSpPr>
        <p:spPr bwMode="auto">
          <a:xfrm>
            <a:off x="4295775" y="2932113"/>
            <a:ext cx="2819400" cy="212090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102" name="Line 5"/>
          <p:cNvSpPr>
            <a:spLocks noChangeShapeType="1"/>
          </p:cNvSpPr>
          <p:nvPr/>
        </p:nvSpPr>
        <p:spPr bwMode="auto">
          <a:xfrm>
            <a:off x="3060700" y="2057400"/>
            <a:ext cx="0" cy="3733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103" name="Line 6"/>
          <p:cNvSpPr>
            <a:spLocks noChangeShapeType="1"/>
          </p:cNvSpPr>
          <p:nvPr/>
        </p:nvSpPr>
        <p:spPr bwMode="auto">
          <a:xfrm>
            <a:off x="3060700" y="5797550"/>
            <a:ext cx="33401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104" name="Line 7"/>
          <p:cNvSpPr>
            <a:spLocks noChangeShapeType="1"/>
          </p:cNvSpPr>
          <p:nvPr/>
        </p:nvSpPr>
        <p:spPr bwMode="auto">
          <a:xfrm flipH="1">
            <a:off x="5276850" y="2381250"/>
            <a:ext cx="0" cy="34163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105" name="Text Box 8"/>
          <p:cNvSpPr txBox="1">
            <a:spLocks noChangeArrowheads="1"/>
          </p:cNvSpPr>
          <p:nvPr/>
        </p:nvSpPr>
        <p:spPr bwMode="auto">
          <a:xfrm>
            <a:off x="3200400" y="1524000"/>
            <a:ext cx="2819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sz="1800" u="sng"/>
              <a:t>Low skilled labor market</a:t>
            </a:r>
          </a:p>
        </p:txBody>
      </p:sp>
      <p:sp>
        <p:nvSpPr>
          <p:cNvPr id="4106" name="Text Box 9"/>
          <p:cNvSpPr txBox="1">
            <a:spLocks noChangeArrowheads="1"/>
          </p:cNvSpPr>
          <p:nvPr/>
        </p:nvSpPr>
        <p:spPr bwMode="auto">
          <a:xfrm>
            <a:off x="5156200" y="2082800"/>
            <a:ext cx="406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sz="1400"/>
              <a:t>S</a:t>
            </a:r>
          </a:p>
        </p:txBody>
      </p:sp>
      <p:sp>
        <p:nvSpPr>
          <p:cNvPr id="4107" name="Text Box 10"/>
          <p:cNvSpPr txBox="1">
            <a:spLocks noChangeArrowheads="1"/>
          </p:cNvSpPr>
          <p:nvPr/>
        </p:nvSpPr>
        <p:spPr bwMode="auto">
          <a:xfrm>
            <a:off x="5791200" y="5029200"/>
            <a:ext cx="16383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sz="1400" i="1"/>
              <a:t>D</a:t>
            </a:r>
            <a:r>
              <a:rPr lang="en-US" sz="1400" i="1" baseline="-25000"/>
              <a:t>BL</a:t>
            </a:r>
          </a:p>
        </p:txBody>
      </p:sp>
      <p:sp>
        <p:nvSpPr>
          <p:cNvPr id="4108" name="Line 11"/>
          <p:cNvSpPr>
            <a:spLocks noChangeShapeType="1"/>
          </p:cNvSpPr>
          <p:nvPr/>
        </p:nvSpPr>
        <p:spPr bwMode="auto">
          <a:xfrm flipH="1">
            <a:off x="3032125" y="3668713"/>
            <a:ext cx="2239963" cy="0"/>
          </a:xfrm>
          <a:prstGeom prst="line">
            <a:avLst/>
          </a:prstGeom>
          <a:noFill/>
          <a:ln w="9525">
            <a:solidFill>
              <a:srgbClr val="FF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4109" name="Line 12"/>
          <p:cNvSpPr>
            <a:spLocks noChangeShapeType="1"/>
          </p:cNvSpPr>
          <p:nvPr/>
        </p:nvSpPr>
        <p:spPr bwMode="auto">
          <a:xfrm>
            <a:off x="4419600" y="3967163"/>
            <a:ext cx="0" cy="1836737"/>
          </a:xfrm>
          <a:prstGeom prst="line">
            <a:avLst/>
          </a:prstGeom>
          <a:noFill/>
          <a:ln w="9525">
            <a:solidFill>
              <a:schemeClr val="tx1"/>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4110" name="Line 13"/>
          <p:cNvSpPr>
            <a:spLocks noChangeShapeType="1"/>
          </p:cNvSpPr>
          <p:nvPr/>
        </p:nvSpPr>
        <p:spPr bwMode="auto">
          <a:xfrm flipH="1" flipV="1">
            <a:off x="3073400" y="3967163"/>
            <a:ext cx="1346200" cy="0"/>
          </a:xfrm>
          <a:prstGeom prst="line">
            <a:avLst/>
          </a:prstGeom>
          <a:noFill/>
          <a:ln w="9525">
            <a:solidFill>
              <a:schemeClr val="tx1"/>
            </a:solidFill>
            <a:prstDash val="dash"/>
            <a:round/>
            <a:headEnd type="none" w="lg" len="lg"/>
            <a:tailEnd/>
          </a:ln>
          <a:extLst>
            <a:ext uri="{909E8E84-426E-40DD-AFC4-6F175D3DCCD1}">
              <a14:hiddenFill xmlns:a14="http://schemas.microsoft.com/office/drawing/2010/main">
                <a:noFill/>
              </a14:hiddenFill>
            </a:ext>
          </a:extLst>
        </p:spPr>
        <p:txBody>
          <a:bodyPr/>
          <a:lstStyle/>
          <a:p>
            <a:endParaRPr lang="en-US"/>
          </a:p>
        </p:txBody>
      </p:sp>
      <p:sp>
        <p:nvSpPr>
          <p:cNvPr id="4111" name="Text Box 14"/>
          <p:cNvSpPr txBox="1">
            <a:spLocks noChangeArrowheads="1"/>
          </p:cNvSpPr>
          <p:nvPr/>
        </p:nvSpPr>
        <p:spPr bwMode="auto">
          <a:xfrm>
            <a:off x="2609850" y="3783013"/>
            <a:ext cx="5334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sz="1800"/>
              <a:t>40</a:t>
            </a:r>
            <a:endParaRPr lang="en-US" sz="1800" baseline="-25000"/>
          </a:p>
        </p:txBody>
      </p:sp>
      <p:sp>
        <p:nvSpPr>
          <p:cNvPr id="4112" name="Text Box 15"/>
          <p:cNvSpPr txBox="1">
            <a:spLocks noChangeArrowheads="1"/>
          </p:cNvSpPr>
          <p:nvPr/>
        </p:nvSpPr>
        <p:spPr bwMode="auto">
          <a:xfrm>
            <a:off x="4038600" y="5803900"/>
            <a:ext cx="762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sz="1400"/>
              <a:t>12000</a:t>
            </a:r>
            <a:endParaRPr lang="en-US" sz="1400" baseline="-25000"/>
          </a:p>
        </p:txBody>
      </p:sp>
      <p:sp>
        <p:nvSpPr>
          <p:cNvPr id="4113" name="Text Box 16"/>
          <p:cNvSpPr txBox="1">
            <a:spLocks noChangeArrowheads="1"/>
          </p:cNvSpPr>
          <p:nvPr/>
        </p:nvSpPr>
        <p:spPr bwMode="auto">
          <a:xfrm>
            <a:off x="2257425" y="3470275"/>
            <a:ext cx="762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r" eaLnBrk="1" hangingPunct="1">
              <a:spcBef>
                <a:spcPct val="50000"/>
              </a:spcBef>
            </a:pPr>
            <a:r>
              <a:rPr lang="en-US" sz="1800">
                <a:solidFill>
                  <a:srgbClr val="FF0000"/>
                </a:solidFill>
              </a:rPr>
              <a:t>41</a:t>
            </a:r>
            <a:endParaRPr lang="en-US" sz="1800" baseline="30000">
              <a:solidFill>
                <a:srgbClr val="FF0000"/>
              </a:solidFill>
            </a:endParaRPr>
          </a:p>
        </p:txBody>
      </p:sp>
      <p:sp>
        <p:nvSpPr>
          <p:cNvPr id="4114" name="Text Box 17"/>
          <p:cNvSpPr txBox="1">
            <a:spLocks noChangeArrowheads="1"/>
          </p:cNvSpPr>
          <p:nvPr/>
        </p:nvSpPr>
        <p:spPr bwMode="auto">
          <a:xfrm>
            <a:off x="4800600" y="5803900"/>
            <a:ext cx="9271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sz="1400"/>
              <a:t>20000</a:t>
            </a:r>
            <a:endParaRPr lang="en-US" sz="1400" baseline="30000"/>
          </a:p>
        </p:txBody>
      </p:sp>
      <p:sp>
        <p:nvSpPr>
          <p:cNvPr id="4116" name="Text Box 19"/>
          <p:cNvSpPr txBox="1">
            <a:spLocks noChangeArrowheads="1"/>
          </p:cNvSpPr>
          <p:nvPr/>
        </p:nvSpPr>
        <p:spPr bwMode="auto">
          <a:xfrm>
            <a:off x="6624638" y="5029200"/>
            <a:ext cx="762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r" eaLnBrk="1" hangingPunct="1">
              <a:spcBef>
                <a:spcPct val="50000"/>
              </a:spcBef>
            </a:pPr>
            <a:r>
              <a:rPr lang="en-US" sz="1400" i="1">
                <a:solidFill>
                  <a:srgbClr val="FF0000"/>
                </a:solidFill>
              </a:rPr>
              <a:t>D</a:t>
            </a:r>
            <a:r>
              <a:rPr lang="en-US" sz="1400" i="1" baseline="-25000">
                <a:solidFill>
                  <a:srgbClr val="FF0000"/>
                </a:solidFill>
              </a:rPr>
              <a:t>AL</a:t>
            </a:r>
          </a:p>
        </p:txBody>
      </p:sp>
      <p:graphicFrame>
        <p:nvGraphicFramePr>
          <p:cNvPr id="939029" name="Object 21"/>
          <p:cNvGraphicFramePr>
            <a:graphicFrameLocks noChangeAspect="1"/>
          </p:cNvGraphicFramePr>
          <p:nvPr/>
        </p:nvGraphicFramePr>
        <p:xfrm>
          <a:off x="6553200" y="3048000"/>
          <a:ext cx="1828800" cy="976313"/>
        </p:xfrm>
        <a:graphic>
          <a:graphicData uri="http://schemas.openxmlformats.org/presentationml/2006/ole">
            <mc:AlternateContent xmlns:mc="http://schemas.openxmlformats.org/markup-compatibility/2006">
              <mc:Choice xmlns:v="urn:schemas-microsoft-com:vml" Requires="v">
                <p:oleObj spid="_x0000_s4131" name="Equation" r:id="rId4" imgW="1269449" imgH="672808" progId="Equation.DSMT4">
                  <p:embed/>
                </p:oleObj>
              </mc:Choice>
              <mc:Fallback>
                <p:oleObj name="Equation" r:id="rId4" imgW="1269449" imgH="672808" progId="Equation.DSMT4">
                  <p:embed/>
                  <p:pic>
                    <p:nvPicPr>
                      <p:cNvPr id="0" name="Object 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53200" y="3048000"/>
                        <a:ext cx="1828800" cy="97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39030" name="Rectangle 22"/>
          <p:cNvSpPr>
            <a:spLocks noChangeArrowheads="1"/>
          </p:cNvSpPr>
          <p:nvPr/>
        </p:nvSpPr>
        <p:spPr bwMode="auto">
          <a:xfrm>
            <a:off x="6934200" y="3657600"/>
            <a:ext cx="1943100" cy="4222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939031" name="Rectangle 23"/>
          <p:cNvSpPr>
            <a:spLocks noChangeArrowheads="1"/>
          </p:cNvSpPr>
          <p:nvPr/>
        </p:nvSpPr>
        <p:spPr bwMode="auto">
          <a:xfrm>
            <a:off x="6896100" y="3413125"/>
            <a:ext cx="1943100" cy="6794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939032" name="Rectangle 24"/>
          <p:cNvSpPr>
            <a:spLocks noChangeArrowheads="1"/>
          </p:cNvSpPr>
          <p:nvPr/>
        </p:nvSpPr>
        <p:spPr bwMode="auto">
          <a:xfrm>
            <a:off x="6553200" y="3090863"/>
            <a:ext cx="1943100" cy="6794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4121" name="Rectangle 26"/>
          <p:cNvSpPr>
            <a:spLocks noChangeArrowheads="1"/>
          </p:cNvSpPr>
          <p:nvPr/>
        </p:nvSpPr>
        <p:spPr bwMode="auto">
          <a:xfrm>
            <a:off x="457200" y="914400"/>
            <a:ext cx="822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sz="2200" b="1"/>
              <a:t> </a:t>
            </a:r>
            <a:r>
              <a:rPr lang="en-US" sz="2000" b="1" i="1"/>
              <a:t>Is Lebron James over paid? </a:t>
            </a:r>
            <a:r>
              <a:rPr lang="en-US" sz="2000" b="1"/>
              <a:t/>
            </a:r>
            <a:br>
              <a:rPr lang="en-US" sz="2000" b="1"/>
            </a:br>
            <a:endParaRPr lang="en-US" sz="2000" b="1"/>
          </a:p>
        </p:txBody>
      </p:sp>
      <p:sp>
        <p:nvSpPr>
          <p:cNvPr id="4122" name="Rectangle 29"/>
          <p:cNvSpPr>
            <a:spLocks noGrp="1" noChangeArrowheads="1"/>
          </p:cNvSpPr>
          <p:nvPr>
            <p:ph type="title"/>
          </p:nvPr>
        </p:nvSpPr>
        <p:spPr>
          <a:xfrm>
            <a:off x="381000" y="228600"/>
            <a:ext cx="8458200" cy="533400"/>
          </a:xfrm>
          <a:noFill/>
        </p:spPr>
        <p:txBody>
          <a:bodyPr/>
          <a:lstStyle/>
          <a:p>
            <a:pPr eaLnBrk="1" hangingPunct="1"/>
            <a:r>
              <a:rPr lang="en-US" smtClean="0"/>
              <a:t>Law of Supply and Demand</a:t>
            </a:r>
          </a:p>
        </p:txBody>
      </p:sp>
      <p:sp>
        <p:nvSpPr>
          <p:cNvPr id="27" name="Rectangle 20"/>
          <p:cNvSpPr>
            <a:spLocks noChangeArrowheads="1"/>
          </p:cNvSpPr>
          <p:nvPr/>
        </p:nvSpPr>
        <p:spPr bwMode="auto">
          <a:xfrm>
            <a:off x="6324600" y="2590800"/>
            <a:ext cx="2514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tabLst>
                <a:tab pos="457200" algn="l"/>
              </a:tabLst>
              <a:defRPr sz="2400">
                <a:solidFill>
                  <a:schemeClr val="tx1"/>
                </a:solidFill>
                <a:latin typeface="Times New Roman" panose="02020603050405020304" pitchFamily="18" charset="0"/>
              </a:defRPr>
            </a:lvl1pPr>
            <a:lvl2pPr marL="742950" indent="-285750" eaLnBrk="0" hangingPunct="0">
              <a:tabLst>
                <a:tab pos="457200" algn="l"/>
              </a:tabLst>
              <a:defRPr sz="2400">
                <a:solidFill>
                  <a:schemeClr val="tx1"/>
                </a:solidFill>
                <a:latin typeface="Times New Roman" panose="02020603050405020304" pitchFamily="18" charset="0"/>
              </a:defRPr>
            </a:lvl2pPr>
            <a:lvl3pPr marL="1143000" indent="-228600" eaLnBrk="0" hangingPunct="0">
              <a:tabLst>
                <a:tab pos="457200" algn="l"/>
              </a:tabLst>
              <a:defRPr sz="2400">
                <a:solidFill>
                  <a:schemeClr val="tx1"/>
                </a:solidFill>
                <a:latin typeface="Times New Roman" panose="02020603050405020304" pitchFamily="18" charset="0"/>
              </a:defRPr>
            </a:lvl3pPr>
            <a:lvl4pPr marL="1600200" indent="-228600" eaLnBrk="0" hangingPunct="0">
              <a:tabLst>
                <a:tab pos="457200" algn="l"/>
              </a:tabLst>
              <a:defRPr sz="2400">
                <a:solidFill>
                  <a:schemeClr val="tx1"/>
                </a:solidFill>
                <a:latin typeface="Times New Roman" panose="02020603050405020304" pitchFamily="18" charset="0"/>
              </a:defRPr>
            </a:lvl4pPr>
            <a:lvl5pPr marL="2057400" indent="-228600" eaLnBrk="0" hangingPunct="0">
              <a:tabLst>
                <a:tab pos="457200" algn="l"/>
              </a:tabLst>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tabLst>
                <a:tab pos="457200" algn="l"/>
              </a:tabLs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tabLst>
                <a:tab pos="457200" algn="l"/>
              </a:tabLs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tabLst>
                <a:tab pos="457200" algn="l"/>
              </a:tabLs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tabLst>
                <a:tab pos="457200" algn="l"/>
              </a:tabLst>
              <a:defRPr sz="2400">
                <a:solidFill>
                  <a:schemeClr val="tx1"/>
                </a:solidFill>
                <a:latin typeface="Times New Roman" panose="02020603050405020304" pitchFamily="18" charset="0"/>
              </a:defRPr>
            </a:lvl9pPr>
          </a:lstStyle>
          <a:p>
            <a:pPr eaLnBrk="1" hangingPunct="1"/>
            <a:r>
              <a:rPr lang="en-US" sz="1800" u="sng" dirty="0">
                <a:cs typeface="Times New Roman" panose="02020603050405020304" pitchFamily="18" charset="0"/>
              </a:rPr>
              <a:t>Revenue per home game:</a:t>
            </a:r>
            <a:endParaRPr lang="en-US" sz="1800" u="sng" dirty="0"/>
          </a:p>
          <a:p>
            <a:endParaRPr lang="en-US" sz="1800"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39010"/>
                                        </p:tgtEl>
                                        <p:attrNameLst>
                                          <p:attrName>style.visibility</p:attrName>
                                        </p:attrNameLst>
                                      </p:cBhvr>
                                      <p:to>
                                        <p:strVal val="visible"/>
                                      </p:to>
                                    </p:set>
                                    <p:animEffect transition="in" filter="wipe(left)">
                                      <p:cBhvr>
                                        <p:cTn id="7" dur="500"/>
                                        <p:tgtEl>
                                          <p:spTgt spid="939010"/>
                                        </p:tgtEl>
                                      </p:cBhvr>
                                    </p:animEffect>
                                  </p:childTnLst>
                                </p:cTn>
                              </p:par>
                              <p:par>
                                <p:cTn id="8" presetID="1" presetClass="entr" presetSubtype="0" fill="hold" nodeType="withEffect">
                                  <p:stCondLst>
                                    <p:cond delay="0"/>
                                  </p:stCondLst>
                                  <p:childTnLst>
                                    <p:set>
                                      <p:cBhvr>
                                        <p:cTn id="9" dur="1" fill="hold">
                                          <p:stCondLst>
                                            <p:cond delay="0"/>
                                          </p:stCondLst>
                                        </p:cTn>
                                        <p:tgtEl>
                                          <p:spTgt spid="939029"/>
                                        </p:tgtEl>
                                        <p:attrNameLst>
                                          <p:attrName>style.visibility</p:attrName>
                                        </p:attrNameLst>
                                      </p:cBhvr>
                                      <p:to>
                                        <p:strVal val="visible"/>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1" presetClass="exit" presetSubtype="0" fill="hold" grpId="0" nodeType="clickEffect">
                                  <p:stCondLst>
                                    <p:cond delay="0"/>
                                  </p:stCondLst>
                                  <p:childTnLst>
                                    <p:set>
                                      <p:cBhvr>
                                        <p:cTn id="13" dur="1" fill="hold">
                                          <p:stCondLst>
                                            <p:cond delay="0"/>
                                          </p:stCondLst>
                                        </p:cTn>
                                        <p:tgtEl>
                                          <p:spTgt spid="939032"/>
                                        </p:tgtEl>
                                        <p:attrNameLst>
                                          <p:attrName>style.visibility</p:attrName>
                                        </p:attrNameLst>
                                      </p:cBhvr>
                                      <p:to>
                                        <p:strVal val="hidden"/>
                                      </p:to>
                                    </p:set>
                                  </p:childTnLst>
                                </p:cTn>
                              </p:par>
                            </p:childTnLst>
                          </p:cTn>
                        </p:par>
                      </p:childTnLst>
                    </p:cTn>
                  </p:par>
                  <p:par>
                    <p:cTn id="14" fill="hold" nodeType="clickPar">
                      <p:stCondLst>
                        <p:cond delay="indefinite"/>
                      </p:stCondLst>
                      <p:childTnLst>
                        <p:par>
                          <p:cTn id="15" fill="hold" nodeType="withGroup">
                            <p:stCondLst>
                              <p:cond delay="0"/>
                            </p:stCondLst>
                            <p:childTnLst>
                              <p:par>
                                <p:cTn id="16" presetID="1" presetClass="exit" presetSubtype="0" fill="hold" grpId="0" nodeType="clickEffect">
                                  <p:stCondLst>
                                    <p:cond delay="0"/>
                                  </p:stCondLst>
                                  <p:childTnLst>
                                    <p:set>
                                      <p:cBhvr>
                                        <p:cTn id="17" dur="1" fill="hold">
                                          <p:stCondLst>
                                            <p:cond delay="0"/>
                                          </p:stCondLst>
                                        </p:cTn>
                                        <p:tgtEl>
                                          <p:spTgt spid="939031"/>
                                        </p:tgtEl>
                                        <p:attrNameLst>
                                          <p:attrName>style.visibility</p:attrName>
                                        </p:attrNameLst>
                                      </p:cBhvr>
                                      <p:to>
                                        <p:strVal val="hidden"/>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xit" presetSubtype="0" fill="hold" grpId="0" nodeType="clickEffect">
                                  <p:stCondLst>
                                    <p:cond delay="0"/>
                                  </p:stCondLst>
                                  <p:childTnLst>
                                    <p:set>
                                      <p:cBhvr>
                                        <p:cTn id="21" dur="1" fill="hold">
                                          <p:stCondLst>
                                            <p:cond delay="0"/>
                                          </p:stCondLst>
                                        </p:cTn>
                                        <p:tgtEl>
                                          <p:spTgt spid="93903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9010" grpId="0" animBg="1"/>
      <p:bldP spid="939030" grpId="0" animBg="1"/>
      <p:bldP spid="939031" grpId="0" animBg="1"/>
      <p:bldP spid="939032"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1058" name="Rectangle 2"/>
          <p:cNvSpPr>
            <a:spLocks noChangeArrowheads="1"/>
          </p:cNvSpPr>
          <p:nvPr/>
        </p:nvSpPr>
        <p:spPr bwMode="auto">
          <a:xfrm>
            <a:off x="3060700" y="3668713"/>
            <a:ext cx="2211388" cy="2122487"/>
          </a:xfrm>
          <a:prstGeom prst="rect">
            <a:avLst/>
          </a:prstGeom>
          <a:solidFill>
            <a:srgbClr val="FF0000">
              <a:alpha val="4588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p>
        </p:txBody>
      </p:sp>
      <p:sp>
        <p:nvSpPr>
          <p:cNvPr id="5124" name="Line 3"/>
          <p:cNvSpPr>
            <a:spLocks noChangeShapeType="1"/>
          </p:cNvSpPr>
          <p:nvPr/>
        </p:nvSpPr>
        <p:spPr bwMode="auto">
          <a:xfrm flipH="1" flipV="1">
            <a:off x="3060700" y="2936875"/>
            <a:ext cx="2819400" cy="21209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25" name="Line 4"/>
          <p:cNvSpPr>
            <a:spLocks noChangeShapeType="1"/>
          </p:cNvSpPr>
          <p:nvPr/>
        </p:nvSpPr>
        <p:spPr bwMode="auto">
          <a:xfrm>
            <a:off x="4295775" y="2932113"/>
            <a:ext cx="2819400" cy="212090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26" name="Line 5"/>
          <p:cNvSpPr>
            <a:spLocks noChangeShapeType="1"/>
          </p:cNvSpPr>
          <p:nvPr/>
        </p:nvSpPr>
        <p:spPr bwMode="auto">
          <a:xfrm>
            <a:off x="3060700" y="2057400"/>
            <a:ext cx="0" cy="3733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27" name="Line 6"/>
          <p:cNvSpPr>
            <a:spLocks noChangeShapeType="1"/>
          </p:cNvSpPr>
          <p:nvPr/>
        </p:nvSpPr>
        <p:spPr bwMode="auto">
          <a:xfrm>
            <a:off x="3060700" y="5797550"/>
            <a:ext cx="33401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28" name="Line 7"/>
          <p:cNvSpPr>
            <a:spLocks noChangeShapeType="1"/>
          </p:cNvSpPr>
          <p:nvPr/>
        </p:nvSpPr>
        <p:spPr bwMode="auto">
          <a:xfrm flipH="1">
            <a:off x="5276850" y="2381250"/>
            <a:ext cx="0" cy="34163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29" name="Text Box 8"/>
          <p:cNvSpPr txBox="1">
            <a:spLocks noChangeArrowheads="1"/>
          </p:cNvSpPr>
          <p:nvPr/>
        </p:nvSpPr>
        <p:spPr bwMode="auto">
          <a:xfrm>
            <a:off x="3200400" y="1524000"/>
            <a:ext cx="2819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sz="1800" u="sng"/>
              <a:t>Low skilled labor market</a:t>
            </a:r>
          </a:p>
        </p:txBody>
      </p:sp>
      <p:sp>
        <p:nvSpPr>
          <p:cNvPr id="5130" name="Text Box 9"/>
          <p:cNvSpPr txBox="1">
            <a:spLocks noChangeArrowheads="1"/>
          </p:cNvSpPr>
          <p:nvPr/>
        </p:nvSpPr>
        <p:spPr bwMode="auto">
          <a:xfrm>
            <a:off x="5156200" y="2082800"/>
            <a:ext cx="406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sz="1400"/>
              <a:t>S</a:t>
            </a:r>
          </a:p>
        </p:txBody>
      </p:sp>
      <p:sp>
        <p:nvSpPr>
          <p:cNvPr id="5131" name="Text Box 10"/>
          <p:cNvSpPr txBox="1">
            <a:spLocks noChangeArrowheads="1"/>
          </p:cNvSpPr>
          <p:nvPr/>
        </p:nvSpPr>
        <p:spPr bwMode="auto">
          <a:xfrm>
            <a:off x="5791200" y="5029200"/>
            <a:ext cx="16383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sz="1400" i="1"/>
              <a:t>D</a:t>
            </a:r>
            <a:r>
              <a:rPr lang="en-US" sz="1400" i="1" baseline="-25000"/>
              <a:t>BL</a:t>
            </a:r>
          </a:p>
        </p:txBody>
      </p:sp>
      <p:sp>
        <p:nvSpPr>
          <p:cNvPr id="5132" name="Line 11"/>
          <p:cNvSpPr>
            <a:spLocks noChangeShapeType="1"/>
          </p:cNvSpPr>
          <p:nvPr/>
        </p:nvSpPr>
        <p:spPr bwMode="auto">
          <a:xfrm flipH="1">
            <a:off x="3032125" y="3668713"/>
            <a:ext cx="2239963" cy="0"/>
          </a:xfrm>
          <a:prstGeom prst="line">
            <a:avLst/>
          </a:prstGeom>
          <a:noFill/>
          <a:ln w="9525">
            <a:solidFill>
              <a:srgbClr val="FF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5133" name="Line 12"/>
          <p:cNvSpPr>
            <a:spLocks noChangeShapeType="1"/>
          </p:cNvSpPr>
          <p:nvPr/>
        </p:nvSpPr>
        <p:spPr bwMode="auto">
          <a:xfrm>
            <a:off x="4419600" y="3967163"/>
            <a:ext cx="0" cy="1836737"/>
          </a:xfrm>
          <a:prstGeom prst="line">
            <a:avLst/>
          </a:prstGeom>
          <a:noFill/>
          <a:ln w="9525">
            <a:solidFill>
              <a:schemeClr val="tx1"/>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5134" name="Line 13"/>
          <p:cNvSpPr>
            <a:spLocks noChangeShapeType="1"/>
          </p:cNvSpPr>
          <p:nvPr/>
        </p:nvSpPr>
        <p:spPr bwMode="auto">
          <a:xfrm flipH="1" flipV="1">
            <a:off x="3073400" y="3967163"/>
            <a:ext cx="1346200" cy="0"/>
          </a:xfrm>
          <a:prstGeom prst="line">
            <a:avLst/>
          </a:prstGeom>
          <a:noFill/>
          <a:ln w="9525">
            <a:solidFill>
              <a:schemeClr val="tx1"/>
            </a:solidFill>
            <a:prstDash val="dash"/>
            <a:round/>
            <a:headEnd type="none" w="lg" len="lg"/>
            <a:tailEnd/>
          </a:ln>
          <a:extLst>
            <a:ext uri="{909E8E84-426E-40DD-AFC4-6F175D3DCCD1}">
              <a14:hiddenFill xmlns:a14="http://schemas.microsoft.com/office/drawing/2010/main">
                <a:noFill/>
              </a14:hiddenFill>
            </a:ext>
          </a:extLst>
        </p:spPr>
        <p:txBody>
          <a:bodyPr/>
          <a:lstStyle/>
          <a:p>
            <a:endParaRPr lang="en-US"/>
          </a:p>
        </p:txBody>
      </p:sp>
      <p:sp>
        <p:nvSpPr>
          <p:cNvPr id="5135" name="Text Box 14"/>
          <p:cNvSpPr txBox="1">
            <a:spLocks noChangeArrowheads="1"/>
          </p:cNvSpPr>
          <p:nvPr/>
        </p:nvSpPr>
        <p:spPr bwMode="auto">
          <a:xfrm>
            <a:off x="2609850" y="3783013"/>
            <a:ext cx="5334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sz="1800"/>
              <a:t>40</a:t>
            </a:r>
            <a:endParaRPr lang="en-US" sz="1800" baseline="-25000"/>
          </a:p>
        </p:txBody>
      </p:sp>
      <p:sp>
        <p:nvSpPr>
          <p:cNvPr id="5136" name="Text Box 15"/>
          <p:cNvSpPr txBox="1">
            <a:spLocks noChangeArrowheads="1"/>
          </p:cNvSpPr>
          <p:nvPr/>
        </p:nvSpPr>
        <p:spPr bwMode="auto">
          <a:xfrm>
            <a:off x="4038600" y="5803900"/>
            <a:ext cx="762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sz="1400"/>
              <a:t>12000</a:t>
            </a:r>
            <a:endParaRPr lang="en-US" sz="1400" baseline="-25000"/>
          </a:p>
        </p:txBody>
      </p:sp>
      <p:sp>
        <p:nvSpPr>
          <p:cNvPr id="5137" name="Text Box 16"/>
          <p:cNvSpPr txBox="1">
            <a:spLocks noChangeArrowheads="1"/>
          </p:cNvSpPr>
          <p:nvPr/>
        </p:nvSpPr>
        <p:spPr bwMode="auto">
          <a:xfrm>
            <a:off x="2257425" y="3470275"/>
            <a:ext cx="762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r" eaLnBrk="1" hangingPunct="1">
              <a:spcBef>
                <a:spcPct val="50000"/>
              </a:spcBef>
            </a:pPr>
            <a:r>
              <a:rPr lang="en-US" sz="1800">
                <a:solidFill>
                  <a:srgbClr val="FF0000"/>
                </a:solidFill>
              </a:rPr>
              <a:t>41</a:t>
            </a:r>
            <a:endParaRPr lang="en-US" sz="1800" baseline="30000">
              <a:solidFill>
                <a:srgbClr val="FF0000"/>
              </a:solidFill>
            </a:endParaRPr>
          </a:p>
        </p:txBody>
      </p:sp>
      <p:sp>
        <p:nvSpPr>
          <p:cNvPr id="5138" name="Text Box 17"/>
          <p:cNvSpPr txBox="1">
            <a:spLocks noChangeArrowheads="1"/>
          </p:cNvSpPr>
          <p:nvPr/>
        </p:nvSpPr>
        <p:spPr bwMode="auto">
          <a:xfrm>
            <a:off x="4800600" y="5803900"/>
            <a:ext cx="9271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sz="1400"/>
              <a:t>20000</a:t>
            </a:r>
            <a:endParaRPr lang="en-US" sz="1400" baseline="30000"/>
          </a:p>
        </p:txBody>
      </p:sp>
      <p:sp>
        <p:nvSpPr>
          <p:cNvPr id="5139" name="Text Box 18"/>
          <p:cNvSpPr txBox="1">
            <a:spLocks noChangeArrowheads="1"/>
          </p:cNvSpPr>
          <p:nvPr/>
        </p:nvSpPr>
        <p:spPr bwMode="auto">
          <a:xfrm>
            <a:off x="6624638" y="5029200"/>
            <a:ext cx="762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r" eaLnBrk="1" hangingPunct="1">
              <a:spcBef>
                <a:spcPct val="50000"/>
              </a:spcBef>
            </a:pPr>
            <a:r>
              <a:rPr lang="en-US" sz="1400" i="1">
                <a:solidFill>
                  <a:srgbClr val="FF0000"/>
                </a:solidFill>
              </a:rPr>
              <a:t>D</a:t>
            </a:r>
            <a:r>
              <a:rPr lang="en-US" sz="1400" i="1" baseline="-25000">
                <a:solidFill>
                  <a:srgbClr val="FF0000"/>
                </a:solidFill>
              </a:rPr>
              <a:t>AL</a:t>
            </a:r>
          </a:p>
        </p:txBody>
      </p:sp>
      <p:sp>
        <p:nvSpPr>
          <p:cNvPr id="5140" name="Rectangle 19"/>
          <p:cNvSpPr>
            <a:spLocks noChangeArrowheads="1"/>
          </p:cNvSpPr>
          <p:nvPr/>
        </p:nvSpPr>
        <p:spPr bwMode="auto">
          <a:xfrm>
            <a:off x="6324600" y="2590800"/>
            <a:ext cx="2514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tabLst>
                <a:tab pos="457200" algn="l"/>
              </a:tabLst>
              <a:defRPr sz="2400">
                <a:solidFill>
                  <a:schemeClr val="tx1"/>
                </a:solidFill>
                <a:latin typeface="Times New Roman" panose="02020603050405020304" pitchFamily="18" charset="0"/>
              </a:defRPr>
            </a:lvl1pPr>
            <a:lvl2pPr marL="742950" indent="-285750" eaLnBrk="0" hangingPunct="0">
              <a:tabLst>
                <a:tab pos="457200" algn="l"/>
              </a:tabLst>
              <a:defRPr sz="2400">
                <a:solidFill>
                  <a:schemeClr val="tx1"/>
                </a:solidFill>
                <a:latin typeface="Times New Roman" panose="02020603050405020304" pitchFamily="18" charset="0"/>
              </a:defRPr>
            </a:lvl2pPr>
            <a:lvl3pPr marL="1143000" indent="-228600" eaLnBrk="0" hangingPunct="0">
              <a:tabLst>
                <a:tab pos="457200" algn="l"/>
              </a:tabLst>
              <a:defRPr sz="2400">
                <a:solidFill>
                  <a:schemeClr val="tx1"/>
                </a:solidFill>
                <a:latin typeface="Times New Roman" panose="02020603050405020304" pitchFamily="18" charset="0"/>
              </a:defRPr>
            </a:lvl3pPr>
            <a:lvl4pPr marL="1600200" indent="-228600" eaLnBrk="0" hangingPunct="0">
              <a:tabLst>
                <a:tab pos="457200" algn="l"/>
              </a:tabLst>
              <a:defRPr sz="2400">
                <a:solidFill>
                  <a:schemeClr val="tx1"/>
                </a:solidFill>
                <a:latin typeface="Times New Roman" panose="02020603050405020304" pitchFamily="18" charset="0"/>
              </a:defRPr>
            </a:lvl4pPr>
            <a:lvl5pPr marL="2057400" indent="-228600" eaLnBrk="0" hangingPunct="0">
              <a:tabLst>
                <a:tab pos="457200" algn="l"/>
              </a:tabLst>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tabLst>
                <a:tab pos="457200" algn="l"/>
              </a:tabLs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tabLst>
                <a:tab pos="457200" algn="l"/>
              </a:tabLs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tabLst>
                <a:tab pos="457200" algn="l"/>
              </a:tabLs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tabLst>
                <a:tab pos="457200" algn="l"/>
              </a:tabLst>
              <a:defRPr sz="2400">
                <a:solidFill>
                  <a:schemeClr val="tx1"/>
                </a:solidFill>
                <a:latin typeface="Times New Roman" panose="02020603050405020304" pitchFamily="18" charset="0"/>
              </a:defRPr>
            </a:lvl9pPr>
          </a:lstStyle>
          <a:p>
            <a:pPr eaLnBrk="1" hangingPunct="1"/>
            <a:r>
              <a:rPr lang="en-US" sz="1800" u="sng">
                <a:solidFill>
                  <a:srgbClr val="FF3300"/>
                </a:solidFill>
                <a:cs typeface="Times New Roman" panose="02020603050405020304" pitchFamily="18" charset="0"/>
              </a:rPr>
              <a:t>Revenue per home game:</a:t>
            </a:r>
            <a:endParaRPr lang="en-US" sz="1800" u="sng">
              <a:solidFill>
                <a:srgbClr val="FF3300"/>
              </a:solidFill>
            </a:endParaRPr>
          </a:p>
          <a:p>
            <a:endParaRPr lang="en-US" sz="1800" u="sng">
              <a:solidFill>
                <a:srgbClr val="FF3300"/>
              </a:solidFill>
            </a:endParaRPr>
          </a:p>
        </p:txBody>
      </p:sp>
      <p:graphicFrame>
        <p:nvGraphicFramePr>
          <p:cNvPr id="941076" name="Object 20"/>
          <p:cNvGraphicFramePr>
            <a:graphicFrameLocks noChangeAspect="1"/>
          </p:cNvGraphicFramePr>
          <p:nvPr/>
        </p:nvGraphicFramePr>
        <p:xfrm>
          <a:off x="6535738" y="3124200"/>
          <a:ext cx="1865312" cy="976313"/>
        </p:xfrm>
        <a:graphic>
          <a:graphicData uri="http://schemas.openxmlformats.org/presentationml/2006/ole">
            <mc:AlternateContent xmlns:mc="http://schemas.openxmlformats.org/markup-compatibility/2006">
              <mc:Choice xmlns:v="urn:schemas-microsoft-com:vml" Requires="v">
                <p:oleObj spid="_x0000_s5153" name="Equation" r:id="rId4" imgW="1295400" imgH="673100" progId="Equation.DSMT4">
                  <p:embed/>
                </p:oleObj>
              </mc:Choice>
              <mc:Fallback>
                <p:oleObj name="Equation" r:id="rId4" imgW="1295400" imgH="673100" progId="Equation.DSMT4">
                  <p:embed/>
                  <p:pic>
                    <p:nvPicPr>
                      <p:cNvPr id="0" name="Object 2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35738" y="3124200"/>
                        <a:ext cx="1865312" cy="97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41077" name="Rectangle 21"/>
          <p:cNvSpPr>
            <a:spLocks noChangeArrowheads="1"/>
          </p:cNvSpPr>
          <p:nvPr/>
        </p:nvSpPr>
        <p:spPr bwMode="auto">
          <a:xfrm>
            <a:off x="6934200" y="3810000"/>
            <a:ext cx="1943100" cy="4222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941078" name="Rectangle 22"/>
          <p:cNvSpPr>
            <a:spLocks noChangeArrowheads="1"/>
          </p:cNvSpPr>
          <p:nvPr/>
        </p:nvSpPr>
        <p:spPr bwMode="auto">
          <a:xfrm>
            <a:off x="6896100" y="3505200"/>
            <a:ext cx="1943100" cy="6794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941079" name="Rectangle 23"/>
          <p:cNvSpPr>
            <a:spLocks noChangeArrowheads="1"/>
          </p:cNvSpPr>
          <p:nvPr/>
        </p:nvSpPr>
        <p:spPr bwMode="auto">
          <a:xfrm>
            <a:off x="6553200" y="3124200"/>
            <a:ext cx="1943100" cy="6794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5144" name="Rectangle 25"/>
          <p:cNvSpPr>
            <a:spLocks noChangeArrowheads="1"/>
          </p:cNvSpPr>
          <p:nvPr/>
        </p:nvSpPr>
        <p:spPr bwMode="auto">
          <a:xfrm>
            <a:off x="457200" y="914400"/>
            <a:ext cx="822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sz="2200" b="1"/>
              <a:t> </a:t>
            </a:r>
            <a:r>
              <a:rPr lang="en-US" sz="2000" b="1" i="1"/>
              <a:t>Is Lebron James over paid? </a:t>
            </a:r>
            <a:r>
              <a:rPr lang="en-US" sz="2000" b="1"/>
              <a:t/>
            </a:r>
            <a:br>
              <a:rPr lang="en-US" sz="2000" b="1"/>
            </a:br>
            <a:endParaRPr lang="en-US" sz="2000" b="1"/>
          </a:p>
        </p:txBody>
      </p:sp>
      <p:sp>
        <p:nvSpPr>
          <p:cNvPr id="5145" name="Rectangle 28"/>
          <p:cNvSpPr>
            <a:spLocks noGrp="1" noChangeArrowheads="1"/>
          </p:cNvSpPr>
          <p:nvPr>
            <p:ph type="title"/>
          </p:nvPr>
        </p:nvSpPr>
        <p:spPr>
          <a:xfrm>
            <a:off x="381000" y="228600"/>
            <a:ext cx="8458200" cy="533400"/>
          </a:xfrm>
          <a:noFill/>
        </p:spPr>
        <p:txBody>
          <a:bodyPr/>
          <a:lstStyle/>
          <a:p>
            <a:pPr eaLnBrk="1" hangingPunct="1"/>
            <a:r>
              <a:rPr lang="en-US" smtClean="0"/>
              <a:t>Law of Supply and Demand</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941058"/>
                                        </p:tgtEl>
                                        <p:attrNameLst>
                                          <p:attrName>style.visibility</p:attrName>
                                        </p:attrNameLst>
                                      </p:cBhvr>
                                      <p:to>
                                        <p:strVal val="visible"/>
                                      </p:to>
                                    </p:set>
                                    <p:animEffect transition="in" filter="wipe(left)">
                                      <p:cBhvr>
                                        <p:cTn id="7" dur="500"/>
                                        <p:tgtEl>
                                          <p:spTgt spid="941058"/>
                                        </p:tgtEl>
                                      </p:cBhvr>
                                    </p:animEffect>
                                  </p:childTnLst>
                                </p:cTn>
                              </p:par>
                              <p:par>
                                <p:cTn id="8" presetID="1" presetClass="entr" presetSubtype="0" fill="hold" nodeType="withEffect">
                                  <p:stCondLst>
                                    <p:cond delay="0"/>
                                  </p:stCondLst>
                                  <p:childTnLst>
                                    <p:set>
                                      <p:cBhvr>
                                        <p:cTn id="9" dur="1" fill="hold">
                                          <p:stCondLst>
                                            <p:cond delay="0"/>
                                          </p:stCondLst>
                                        </p:cTn>
                                        <p:tgtEl>
                                          <p:spTgt spid="941076"/>
                                        </p:tgtEl>
                                        <p:attrNameLst>
                                          <p:attrName>style.visibility</p:attrName>
                                        </p:attrNameLst>
                                      </p:cBhvr>
                                      <p:to>
                                        <p:strVal val="visible"/>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1" presetClass="exit" presetSubtype="0" fill="hold" grpId="0" nodeType="clickEffect">
                                  <p:stCondLst>
                                    <p:cond delay="0"/>
                                  </p:stCondLst>
                                  <p:childTnLst>
                                    <p:set>
                                      <p:cBhvr>
                                        <p:cTn id="13" dur="1" fill="hold">
                                          <p:stCondLst>
                                            <p:cond delay="0"/>
                                          </p:stCondLst>
                                        </p:cTn>
                                        <p:tgtEl>
                                          <p:spTgt spid="941079"/>
                                        </p:tgtEl>
                                        <p:attrNameLst>
                                          <p:attrName>style.visibility</p:attrName>
                                        </p:attrNameLst>
                                      </p:cBhvr>
                                      <p:to>
                                        <p:strVal val="hidden"/>
                                      </p:to>
                                    </p:set>
                                  </p:childTnLst>
                                </p:cTn>
                              </p:par>
                            </p:childTnLst>
                          </p:cTn>
                        </p:par>
                      </p:childTnLst>
                    </p:cTn>
                  </p:par>
                  <p:par>
                    <p:cTn id="14" fill="hold" nodeType="clickPar">
                      <p:stCondLst>
                        <p:cond delay="indefinite"/>
                      </p:stCondLst>
                      <p:childTnLst>
                        <p:par>
                          <p:cTn id="15" fill="hold" nodeType="withGroup">
                            <p:stCondLst>
                              <p:cond delay="0"/>
                            </p:stCondLst>
                            <p:childTnLst>
                              <p:par>
                                <p:cTn id="16" presetID="1" presetClass="exit" presetSubtype="0" fill="hold" grpId="0" nodeType="clickEffect">
                                  <p:stCondLst>
                                    <p:cond delay="0"/>
                                  </p:stCondLst>
                                  <p:childTnLst>
                                    <p:set>
                                      <p:cBhvr>
                                        <p:cTn id="17" dur="1" fill="hold">
                                          <p:stCondLst>
                                            <p:cond delay="0"/>
                                          </p:stCondLst>
                                        </p:cTn>
                                        <p:tgtEl>
                                          <p:spTgt spid="941078"/>
                                        </p:tgtEl>
                                        <p:attrNameLst>
                                          <p:attrName>style.visibility</p:attrName>
                                        </p:attrNameLst>
                                      </p:cBhvr>
                                      <p:to>
                                        <p:strVal val="hidden"/>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xit" presetSubtype="0" fill="hold" grpId="0" nodeType="clickEffect">
                                  <p:stCondLst>
                                    <p:cond delay="0"/>
                                  </p:stCondLst>
                                  <p:childTnLst>
                                    <p:set>
                                      <p:cBhvr>
                                        <p:cTn id="21" dur="1" fill="hold">
                                          <p:stCondLst>
                                            <p:cond delay="0"/>
                                          </p:stCondLst>
                                        </p:cTn>
                                        <p:tgtEl>
                                          <p:spTgt spid="94107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1058" grpId="0" animBg="1"/>
      <p:bldP spid="941077" grpId="0" animBg="1"/>
      <p:bldP spid="941078" grpId="0" animBg="1"/>
      <p:bldP spid="941079"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43106" name="Object 2"/>
          <p:cNvGraphicFramePr>
            <a:graphicFrameLocks noChangeAspect="1"/>
          </p:cNvGraphicFramePr>
          <p:nvPr/>
        </p:nvGraphicFramePr>
        <p:xfrm>
          <a:off x="2557463" y="2003425"/>
          <a:ext cx="3648075" cy="365125"/>
        </p:xfrm>
        <a:graphic>
          <a:graphicData uri="http://schemas.openxmlformats.org/presentationml/2006/ole">
            <mc:AlternateContent xmlns:mc="http://schemas.openxmlformats.org/markup-compatibility/2006">
              <mc:Choice xmlns:v="urn:schemas-microsoft-com:vml" Requires="v">
                <p:oleObj spid="_x0000_s6185" name="Equation" r:id="rId4" imgW="2286000" imgH="228600" progId="Equation.DSMT4">
                  <p:embed/>
                </p:oleObj>
              </mc:Choice>
              <mc:Fallback>
                <p:oleObj name="Equation" r:id="rId4" imgW="2286000" imgH="228600" progId="Equation.DSMT4">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57463" y="2003425"/>
                        <a:ext cx="364807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43107" name="Object 3"/>
          <p:cNvGraphicFramePr>
            <a:graphicFrameLocks noChangeAspect="1"/>
          </p:cNvGraphicFramePr>
          <p:nvPr/>
        </p:nvGraphicFramePr>
        <p:xfrm>
          <a:off x="2557463" y="2551113"/>
          <a:ext cx="3638550" cy="365125"/>
        </p:xfrm>
        <a:graphic>
          <a:graphicData uri="http://schemas.openxmlformats.org/presentationml/2006/ole">
            <mc:AlternateContent xmlns:mc="http://schemas.openxmlformats.org/markup-compatibility/2006">
              <mc:Choice xmlns:v="urn:schemas-microsoft-com:vml" Requires="v">
                <p:oleObj spid="_x0000_s6186" name="Equation" r:id="rId6" imgW="2273300" imgH="228600" progId="Equation.DSMT4">
                  <p:embed/>
                </p:oleObj>
              </mc:Choice>
              <mc:Fallback>
                <p:oleObj name="Equation" r:id="rId6" imgW="2273300" imgH="228600" progId="Equation.DSMT4">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57463" y="2551113"/>
                        <a:ext cx="363855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149" name="Rectangle 4"/>
          <p:cNvSpPr>
            <a:spLocks noChangeArrowheads="1"/>
          </p:cNvSpPr>
          <p:nvPr/>
        </p:nvSpPr>
        <p:spPr bwMode="auto">
          <a:xfrm>
            <a:off x="914400" y="1416050"/>
            <a:ext cx="3613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tabLst>
                <a:tab pos="457200" algn="l"/>
              </a:tabLst>
              <a:defRPr sz="2400">
                <a:solidFill>
                  <a:schemeClr val="tx1"/>
                </a:solidFill>
                <a:latin typeface="Times New Roman" panose="02020603050405020304" pitchFamily="18" charset="0"/>
              </a:defRPr>
            </a:lvl1pPr>
            <a:lvl2pPr marL="742950" indent="-285750" eaLnBrk="0" hangingPunct="0">
              <a:tabLst>
                <a:tab pos="457200" algn="l"/>
              </a:tabLst>
              <a:defRPr sz="2400">
                <a:solidFill>
                  <a:schemeClr val="tx1"/>
                </a:solidFill>
                <a:latin typeface="Times New Roman" panose="02020603050405020304" pitchFamily="18" charset="0"/>
              </a:defRPr>
            </a:lvl2pPr>
            <a:lvl3pPr marL="1143000" indent="-228600" eaLnBrk="0" hangingPunct="0">
              <a:tabLst>
                <a:tab pos="457200" algn="l"/>
              </a:tabLst>
              <a:defRPr sz="2400">
                <a:solidFill>
                  <a:schemeClr val="tx1"/>
                </a:solidFill>
                <a:latin typeface="Times New Roman" panose="02020603050405020304" pitchFamily="18" charset="0"/>
              </a:defRPr>
            </a:lvl3pPr>
            <a:lvl4pPr marL="1600200" indent="-228600" eaLnBrk="0" hangingPunct="0">
              <a:tabLst>
                <a:tab pos="457200" algn="l"/>
              </a:tabLst>
              <a:defRPr sz="2400">
                <a:solidFill>
                  <a:schemeClr val="tx1"/>
                </a:solidFill>
                <a:latin typeface="Times New Roman" panose="02020603050405020304" pitchFamily="18" charset="0"/>
              </a:defRPr>
            </a:lvl4pPr>
            <a:lvl5pPr marL="2057400" indent="-228600" eaLnBrk="0" hangingPunct="0">
              <a:tabLst>
                <a:tab pos="457200" algn="l"/>
              </a:tabLst>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tabLst>
                <a:tab pos="457200" algn="l"/>
              </a:tabLs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tabLst>
                <a:tab pos="457200" algn="l"/>
              </a:tabLs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tabLst>
                <a:tab pos="457200" algn="l"/>
              </a:tabLs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tabLst>
                <a:tab pos="457200" algn="l"/>
              </a:tabLst>
              <a:defRPr sz="2400">
                <a:solidFill>
                  <a:schemeClr val="tx1"/>
                </a:solidFill>
                <a:latin typeface="Times New Roman" panose="02020603050405020304" pitchFamily="18" charset="0"/>
              </a:defRPr>
            </a:lvl9pPr>
          </a:lstStyle>
          <a:p>
            <a:pPr eaLnBrk="1" hangingPunct="1"/>
            <a:r>
              <a:rPr lang="en-US" sz="1800">
                <a:cs typeface="Times New Roman" panose="02020603050405020304" pitchFamily="18" charset="0"/>
              </a:rPr>
              <a:t>Total revenue for all 41 home games:</a:t>
            </a:r>
            <a:endParaRPr lang="en-US" sz="1800"/>
          </a:p>
          <a:p>
            <a:endParaRPr lang="en-US" sz="1800"/>
          </a:p>
        </p:txBody>
      </p:sp>
      <p:sp>
        <p:nvSpPr>
          <p:cNvPr id="943109" name="Rectangle 5"/>
          <p:cNvSpPr>
            <a:spLocks noChangeArrowheads="1"/>
          </p:cNvSpPr>
          <p:nvPr/>
        </p:nvSpPr>
        <p:spPr bwMode="auto">
          <a:xfrm>
            <a:off x="914400" y="3244850"/>
            <a:ext cx="41275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tabLst>
                <a:tab pos="457200" algn="l"/>
              </a:tabLst>
              <a:defRPr sz="2400">
                <a:solidFill>
                  <a:schemeClr val="tx1"/>
                </a:solidFill>
                <a:latin typeface="Times New Roman" panose="02020603050405020304" pitchFamily="18" charset="0"/>
              </a:defRPr>
            </a:lvl1pPr>
            <a:lvl2pPr marL="742950" indent="-285750" eaLnBrk="0" hangingPunct="0">
              <a:tabLst>
                <a:tab pos="457200" algn="l"/>
              </a:tabLst>
              <a:defRPr sz="2400">
                <a:solidFill>
                  <a:schemeClr val="tx1"/>
                </a:solidFill>
                <a:latin typeface="Times New Roman" panose="02020603050405020304" pitchFamily="18" charset="0"/>
              </a:defRPr>
            </a:lvl2pPr>
            <a:lvl3pPr marL="1143000" indent="-228600" eaLnBrk="0" hangingPunct="0">
              <a:tabLst>
                <a:tab pos="457200" algn="l"/>
              </a:tabLst>
              <a:defRPr sz="2400">
                <a:solidFill>
                  <a:schemeClr val="tx1"/>
                </a:solidFill>
                <a:latin typeface="Times New Roman" panose="02020603050405020304" pitchFamily="18" charset="0"/>
              </a:defRPr>
            </a:lvl3pPr>
            <a:lvl4pPr marL="1600200" indent="-228600" eaLnBrk="0" hangingPunct="0">
              <a:tabLst>
                <a:tab pos="457200" algn="l"/>
              </a:tabLst>
              <a:defRPr sz="2400">
                <a:solidFill>
                  <a:schemeClr val="tx1"/>
                </a:solidFill>
                <a:latin typeface="Times New Roman" panose="02020603050405020304" pitchFamily="18" charset="0"/>
              </a:defRPr>
            </a:lvl4pPr>
            <a:lvl5pPr marL="2057400" indent="-228600" eaLnBrk="0" hangingPunct="0">
              <a:tabLst>
                <a:tab pos="457200" algn="l"/>
              </a:tabLst>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tabLst>
                <a:tab pos="457200" algn="l"/>
              </a:tabLs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tabLst>
                <a:tab pos="457200" algn="l"/>
              </a:tabLs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tabLst>
                <a:tab pos="457200" algn="l"/>
              </a:tabLs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tabLst>
                <a:tab pos="457200" algn="l"/>
              </a:tabLst>
              <a:defRPr sz="2400">
                <a:solidFill>
                  <a:schemeClr val="tx1"/>
                </a:solidFill>
                <a:latin typeface="Times New Roman" panose="02020603050405020304" pitchFamily="18" charset="0"/>
              </a:defRPr>
            </a:lvl9pPr>
          </a:lstStyle>
          <a:p>
            <a:pPr eaLnBrk="1" hangingPunct="1"/>
            <a:r>
              <a:rPr lang="en-US" sz="1800">
                <a:cs typeface="Times New Roman" panose="02020603050405020304" pitchFamily="18" charset="0"/>
              </a:rPr>
              <a:t>Marginal Revenue of adding Lebron (</a:t>
            </a:r>
            <a:r>
              <a:rPr lang="en-US" sz="1800" i="1">
                <a:cs typeface="Times New Roman" panose="02020603050405020304" pitchFamily="18" charset="0"/>
              </a:rPr>
              <a:t>MR</a:t>
            </a:r>
            <a:r>
              <a:rPr lang="en-US" sz="1800">
                <a:cs typeface="Times New Roman" panose="02020603050405020304" pitchFamily="18" charset="0"/>
              </a:rPr>
              <a:t>):</a:t>
            </a:r>
            <a:endParaRPr lang="en-US" sz="1800"/>
          </a:p>
          <a:p>
            <a:endParaRPr lang="en-US" sz="1800"/>
          </a:p>
        </p:txBody>
      </p:sp>
      <p:graphicFrame>
        <p:nvGraphicFramePr>
          <p:cNvPr id="943110" name="Object 6"/>
          <p:cNvGraphicFramePr>
            <a:graphicFrameLocks noChangeAspect="1"/>
          </p:cNvGraphicFramePr>
          <p:nvPr/>
        </p:nvGraphicFramePr>
        <p:xfrm>
          <a:off x="1295400" y="3886200"/>
          <a:ext cx="6248400" cy="596900"/>
        </p:xfrm>
        <a:graphic>
          <a:graphicData uri="http://schemas.openxmlformats.org/presentationml/2006/ole">
            <mc:AlternateContent xmlns:mc="http://schemas.openxmlformats.org/markup-compatibility/2006">
              <mc:Choice xmlns:v="urn:schemas-microsoft-com:vml" Requires="v">
                <p:oleObj spid="_x0000_s6187" name="Equation" r:id="rId8" imgW="4089400" imgH="393700" progId="Equation.DSMT4">
                  <p:embed/>
                </p:oleObj>
              </mc:Choice>
              <mc:Fallback>
                <p:oleObj name="Equation" r:id="rId8" imgW="4089400" imgH="393700" progId="Equation.DSMT4">
                  <p:embed/>
                  <p:pic>
                    <p:nvPicPr>
                      <p:cNvPr id="0"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295400" y="3886200"/>
                        <a:ext cx="6248400"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43111" name="Rectangle 7"/>
          <p:cNvSpPr>
            <a:spLocks noChangeArrowheads="1"/>
          </p:cNvSpPr>
          <p:nvPr/>
        </p:nvSpPr>
        <p:spPr bwMode="auto">
          <a:xfrm>
            <a:off x="914400" y="4860925"/>
            <a:ext cx="7192963"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Adding one Lebron increases total home game revenue by $13.94 million while the marginal cost of hiring one Lebron (</a:t>
            </a:r>
            <a:r>
              <a:rPr lang="en-US" sz="1800" i="1"/>
              <a:t>MC</a:t>
            </a:r>
            <a:r>
              <a:rPr lang="en-US" sz="1800"/>
              <a:t>) is $6 million a year.</a:t>
            </a:r>
          </a:p>
        </p:txBody>
      </p:sp>
      <p:sp>
        <p:nvSpPr>
          <p:cNvPr id="943112" name="Rectangle 8"/>
          <p:cNvSpPr>
            <a:spLocks noChangeArrowheads="1"/>
          </p:cNvSpPr>
          <p:nvPr/>
        </p:nvSpPr>
        <p:spPr bwMode="auto">
          <a:xfrm>
            <a:off x="914400" y="5562600"/>
            <a:ext cx="7192963"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Cleveland would love to continue hiring more Lebrons until </a:t>
            </a:r>
            <a:r>
              <a:rPr lang="en-US" sz="1800" i="1"/>
              <a:t>MR = MC.</a:t>
            </a:r>
            <a:r>
              <a:rPr lang="en-US" sz="1800"/>
              <a:t> </a:t>
            </a:r>
          </a:p>
        </p:txBody>
      </p:sp>
      <p:sp>
        <p:nvSpPr>
          <p:cNvPr id="943114" name="Rectangle 10"/>
          <p:cNvSpPr>
            <a:spLocks noChangeArrowheads="1"/>
          </p:cNvSpPr>
          <p:nvPr/>
        </p:nvSpPr>
        <p:spPr bwMode="auto">
          <a:xfrm>
            <a:off x="6324600" y="3886200"/>
            <a:ext cx="1943100" cy="6794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943115" name="Rectangle 11"/>
          <p:cNvSpPr>
            <a:spLocks noChangeArrowheads="1"/>
          </p:cNvSpPr>
          <p:nvPr/>
        </p:nvSpPr>
        <p:spPr bwMode="auto">
          <a:xfrm>
            <a:off x="3733800" y="3886200"/>
            <a:ext cx="2895600" cy="6794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943116" name="Rectangle 12"/>
          <p:cNvSpPr>
            <a:spLocks noChangeArrowheads="1"/>
          </p:cNvSpPr>
          <p:nvPr/>
        </p:nvSpPr>
        <p:spPr bwMode="auto">
          <a:xfrm>
            <a:off x="2362200" y="3886200"/>
            <a:ext cx="1943100" cy="6794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943117" name="Rectangle 13"/>
          <p:cNvSpPr>
            <a:spLocks noChangeArrowheads="1"/>
          </p:cNvSpPr>
          <p:nvPr/>
        </p:nvSpPr>
        <p:spPr bwMode="auto">
          <a:xfrm>
            <a:off x="4900613" y="1839913"/>
            <a:ext cx="1943100" cy="6794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943118" name="Rectangle 14"/>
          <p:cNvSpPr>
            <a:spLocks noChangeArrowheads="1"/>
          </p:cNvSpPr>
          <p:nvPr/>
        </p:nvSpPr>
        <p:spPr bwMode="auto">
          <a:xfrm>
            <a:off x="4900613" y="2520950"/>
            <a:ext cx="1943100" cy="6794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6159" name="Rectangle 16"/>
          <p:cNvSpPr>
            <a:spLocks noChangeArrowheads="1"/>
          </p:cNvSpPr>
          <p:nvPr/>
        </p:nvSpPr>
        <p:spPr bwMode="auto">
          <a:xfrm>
            <a:off x="457200" y="914400"/>
            <a:ext cx="822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sz="2200" b="1"/>
              <a:t> </a:t>
            </a:r>
            <a:r>
              <a:rPr lang="en-US" sz="2000" b="1" i="1"/>
              <a:t>Is Lebron James over paid? </a:t>
            </a:r>
            <a:r>
              <a:rPr lang="en-US" sz="2000" b="1"/>
              <a:t/>
            </a:r>
            <a:br>
              <a:rPr lang="en-US" sz="2000" b="1"/>
            </a:br>
            <a:endParaRPr lang="en-US" sz="2000" b="1"/>
          </a:p>
        </p:txBody>
      </p:sp>
      <p:sp>
        <p:nvSpPr>
          <p:cNvPr id="6160" name="Rectangle 19"/>
          <p:cNvSpPr>
            <a:spLocks noGrp="1" noChangeArrowheads="1"/>
          </p:cNvSpPr>
          <p:nvPr>
            <p:ph type="title"/>
          </p:nvPr>
        </p:nvSpPr>
        <p:spPr>
          <a:xfrm>
            <a:off x="381000" y="228600"/>
            <a:ext cx="8458200" cy="533400"/>
          </a:xfrm>
          <a:noFill/>
        </p:spPr>
        <p:txBody>
          <a:bodyPr/>
          <a:lstStyle/>
          <a:p>
            <a:pPr eaLnBrk="1" hangingPunct="1"/>
            <a:r>
              <a:rPr lang="en-US" smtClean="0"/>
              <a:t>Law of Supply and Demand</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4310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943117"/>
                                        </p:tgtEl>
                                        <p:attrNameLst>
                                          <p:attrName>style.visibility</p:attrName>
                                        </p:attrNameLst>
                                      </p:cBhvr>
                                      <p:to>
                                        <p:strVal val="hidden"/>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94310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943118"/>
                                        </p:tgtEl>
                                        <p:attrNameLst>
                                          <p:attrName>style.visibility</p:attrName>
                                        </p:attrNameLst>
                                      </p:cBhvr>
                                      <p:to>
                                        <p:strVal val="hidden"/>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43109"/>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943110"/>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xit" presetSubtype="0" fill="hold" grpId="0" nodeType="clickEffect">
                                  <p:stCondLst>
                                    <p:cond delay="0"/>
                                  </p:stCondLst>
                                  <p:childTnLst>
                                    <p:set>
                                      <p:cBhvr>
                                        <p:cTn id="30" dur="1" fill="hold">
                                          <p:stCondLst>
                                            <p:cond delay="0"/>
                                          </p:stCondLst>
                                        </p:cTn>
                                        <p:tgtEl>
                                          <p:spTgt spid="943116"/>
                                        </p:tgtEl>
                                        <p:attrNameLst>
                                          <p:attrName>style.visibility</p:attrName>
                                        </p:attrNameLst>
                                      </p:cBhvr>
                                      <p:to>
                                        <p:strVal val="hidden"/>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xit" presetSubtype="0" fill="hold" grpId="0" nodeType="clickEffect">
                                  <p:stCondLst>
                                    <p:cond delay="0"/>
                                  </p:stCondLst>
                                  <p:childTnLst>
                                    <p:set>
                                      <p:cBhvr>
                                        <p:cTn id="34" dur="1" fill="hold">
                                          <p:stCondLst>
                                            <p:cond delay="0"/>
                                          </p:stCondLst>
                                        </p:cTn>
                                        <p:tgtEl>
                                          <p:spTgt spid="943115"/>
                                        </p:tgtEl>
                                        <p:attrNameLst>
                                          <p:attrName>style.visibility</p:attrName>
                                        </p:attrNameLst>
                                      </p:cBhvr>
                                      <p:to>
                                        <p:strVal val="hidden"/>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xit" presetSubtype="0" fill="hold" grpId="0" nodeType="clickEffect">
                                  <p:stCondLst>
                                    <p:cond delay="0"/>
                                  </p:stCondLst>
                                  <p:childTnLst>
                                    <p:set>
                                      <p:cBhvr>
                                        <p:cTn id="38" dur="1" fill="hold">
                                          <p:stCondLst>
                                            <p:cond delay="0"/>
                                          </p:stCondLst>
                                        </p:cTn>
                                        <p:tgtEl>
                                          <p:spTgt spid="943114"/>
                                        </p:tgtEl>
                                        <p:attrNameLst>
                                          <p:attrName>style.visibility</p:attrName>
                                        </p:attrNameLst>
                                      </p:cBhvr>
                                      <p:to>
                                        <p:strVal val="hidden"/>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943111"/>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9431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3109" grpId="0"/>
      <p:bldP spid="943111" grpId="0"/>
      <p:bldP spid="943112" grpId="0"/>
      <p:bldP spid="943114" grpId="0" animBg="1"/>
      <p:bldP spid="943115" grpId="0" animBg="1"/>
      <p:bldP spid="943116" grpId="0" animBg="1"/>
      <p:bldP spid="943117" grpId="0" animBg="1"/>
      <p:bldP spid="943118"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45154" name="Object 2"/>
          <p:cNvGraphicFramePr>
            <a:graphicFrameLocks noChangeAspect="1"/>
          </p:cNvGraphicFramePr>
          <p:nvPr/>
        </p:nvGraphicFramePr>
        <p:xfrm>
          <a:off x="2428875" y="3013075"/>
          <a:ext cx="3992563" cy="365125"/>
        </p:xfrm>
        <a:graphic>
          <a:graphicData uri="http://schemas.openxmlformats.org/presentationml/2006/ole">
            <mc:AlternateContent xmlns:mc="http://schemas.openxmlformats.org/markup-compatibility/2006">
              <mc:Choice xmlns:v="urn:schemas-microsoft-com:vml" Requires="v">
                <p:oleObj spid="_x0000_s7205" name="Equation" r:id="rId4" imgW="2501900" imgH="228600" progId="Equation.DSMT4">
                  <p:embed/>
                </p:oleObj>
              </mc:Choice>
              <mc:Fallback>
                <p:oleObj name="Equation" r:id="rId4" imgW="2501900" imgH="228600" progId="Equation.DSMT4">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28875" y="3013075"/>
                        <a:ext cx="3992563"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45155" name="Object 3"/>
          <p:cNvGraphicFramePr>
            <a:graphicFrameLocks noChangeAspect="1"/>
          </p:cNvGraphicFramePr>
          <p:nvPr/>
        </p:nvGraphicFramePr>
        <p:xfrm>
          <a:off x="2417763" y="3498850"/>
          <a:ext cx="4003675" cy="365125"/>
        </p:xfrm>
        <a:graphic>
          <a:graphicData uri="http://schemas.openxmlformats.org/presentationml/2006/ole">
            <mc:AlternateContent xmlns:mc="http://schemas.openxmlformats.org/markup-compatibility/2006">
              <mc:Choice xmlns:v="urn:schemas-microsoft-com:vml" Requires="v">
                <p:oleObj spid="_x0000_s7206" name="Equation" r:id="rId6" imgW="2501900" imgH="228600" progId="Equation.DSMT4">
                  <p:embed/>
                </p:oleObj>
              </mc:Choice>
              <mc:Fallback>
                <p:oleObj name="Equation" r:id="rId6" imgW="2501900" imgH="228600" progId="Equation.DSMT4">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17763" y="3498850"/>
                        <a:ext cx="400367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45156" name="Rectangle 4"/>
          <p:cNvSpPr>
            <a:spLocks noChangeArrowheads="1"/>
          </p:cNvSpPr>
          <p:nvPr/>
        </p:nvSpPr>
        <p:spPr bwMode="auto">
          <a:xfrm>
            <a:off x="914400" y="3930650"/>
            <a:ext cx="37465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tabLst>
                <a:tab pos="457200" algn="l"/>
              </a:tabLst>
              <a:defRPr sz="2400">
                <a:solidFill>
                  <a:schemeClr val="tx1"/>
                </a:solidFill>
                <a:latin typeface="Times New Roman" panose="02020603050405020304" pitchFamily="18" charset="0"/>
              </a:defRPr>
            </a:lvl1pPr>
            <a:lvl2pPr marL="742950" indent="-285750" eaLnBrk="0" hangingPunct="0">
              <a:tabLst>
                <a:tab pos="457200" algn="l"/>
              </a:tabLst>
              <a:defRPr sz="2400">
                <a:solidFill>
                  <a:schemeClr val="tx1"/>
                </a:solidFill>
                <a:latin typeface="Times New Roman" panose="02020603050405020304" pitchFamily="18" charset="0"/>
              </a:defRPr>
            </a:lvl2pPr>
            <a:lvl3pPr marL="1143000" indent="-228600" eaLnBrk="0" hangingPunct="0">
              <a:tabLst>
                <a:tab pos="457200" algn="l"/>
              </a:tabLst>
              <a:defRPr sz="2400">
                <a:solidFill>
                  <a:schemeClr val="tx1"/>
                </a:solidFill>
                <a:latin typeface="Times New Roman" panose="02020603050405020304" pitchFamily="18" charset="0"/>
              </a:defRPr>
            </a:lvl3pPr>
            <a:lvl4pPr marL="1600200" indent="-228600" eaLnBrk="0" hangingPunct="0">
              <a:tabLst>
                <a:tab pos="457200" algn="l"/>
              </a:tabLst>
              <a:defRPr sz="2400">
                <a:solidFill>
                  <a:schemeClr val="tx1"/>
                </a:solidFill>
                <a:latin typeface="Times New Roman" panose="02020603050405020304" pitchFamily="18" charset="0"/>
              </a:defRPr>
            </a:lvl4pPr>
            <a:lvl5pPr marL="2057400" indent="-228600" eaLnBrk="0" hangingPunct="0">
              <a:tabLst>
                <a:tab pos="457200" algn="l"/>
              </a:tabLst>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tabLst>
                <a:tab pos="457200" algn="l"/>
              </a:tabLs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tabLst>
                <a:tab pos="457200" algn="l"/>
              </a:tabLs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tabLst>
                <a:tab pos="457200" algn="l"/>
              </a:tabLs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tabLst>
                <a:tab pos="457200" algn="l"/>
              </a:tabLst>
              <a:defRPr sz="2400">
                <a:solidFill>
                  <a:schemeClr val="tx1"/>
                </a:solidFill>
                <a:latin typeface="Times New Roman" panose="02020603050405020304" pitchFamily="18" charset="0"/>
              </a:defRPr>
            </a:lvl9pPr>
          </a:lstStyle>
          <a:p>
            <a:pPr eaLnBrk="1" hangingPunct="1"/>
            <a:r>
              <a:rPr lang="en-US" sz="1800">
                <a:cs typeface="Times New Roman" panose="02020603050405020304" pitchFamily="18" charset="0"/>
              </a:rPr>
              <a:t>Marginal Revenue of adding me (</a:t>
            </a:r>
            <a:r>
              <a:rPr lang="en-US" sz="1800" i="1">
                <a:cs typeface="Times New Roman" panose="02020603050405020304" pitchFamily="18" charset="0"/>
              </a:rPr>
              <a:t>MR</a:t>
            </a:r>
            <a:r>
              <a:rPr lang="en-US" sz="1800">
                <a:cs typeface="Times New Roman" panose="02020603050405020304" pitchFamily="18" charset="0"/>
              </a:rPr>
              <a:t>):</a:t>
            </a:r>
            <a:endParaRPr lang="en-US" sz="1800"/>
          </a:p>
          <a:p>
            <a:endParaRPr lang="en-US" sz="1800"/>
          </a:p>
        </p:txBody>
      </p:sp>
      <p:graphicFrame>
        <p:nvGraphicFramePr>
          <p:cNvPr id="945157" name="Object 5"/>
          <p:cNvGraphicFramePr>
            <a:graphicFrameLocks noChangeAspect="1"/>
          </p:cNvGraphicFramePr>
          <p:nvPr/>
        </p:nvGraphicFramePr>
        <p:xfrm>
          <a:off x="1644650" y="4446588"/>
          <a:ext cx="5549900" cy="596900"/>
        </p:xfrm>
        <a:graphic>
          <a:graphicData uri="http://schemas.openxmlformats.org/presentationml/2006/ole">
            <mc:AlternateContent xmlns:mc="http://schemas.openxmlformats.org/markup-compatibility/2006">
              <mc:Choice xmlns:v="urn:schemas-microsoft-com:vml" Requires="v">
                <p:oleObj spid="_x0000_s7207" name="Equation" r:id="rId8" imgW="3632200" imgH="393700" progId="Equation.DSMT4">
                  <p:embed/>
                </p:oleObj>
              </mc:Choice>
              <mc:Fallback>
                <p:oleObj name="Equation" r:id="rId8" imgW="3632200" imgH="393700" progId="Equation.DSMT4">
                  <p:embed/>
                  <p:pic>
                    <p:nvPicPr>
                      <p:cNvPr id="0"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644650" y="4446588"/>
                        <a:ext cx="5549900"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45158" name="Rectangle 6"/>
          <p:cNvSpPr>
            <a:spLocks noChangeArrowheads="1"/>
          </p:cNvSpPr>
          <p:nvPr/>
        </p:nvSpPr>
        <p:spPr bwMode="auto">
          <a:xfrm>
            <a:off x="914400" y="5334000"/>
            <a:ext cx="7192963"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Adding one Hal increases total home game revenue by $4,920 while the marginal cost of hiring one Hal (</a:t>
            </a:r>
            <a:r>
              <a:rPr lang="en-US" sz="1800" i="1"/>
              <a:t>MC</a:t>
            </a:r>
            <a:r>
              <a:rPr lang="en-US" sz="1800"/>
              <a:t>) is $250,000 a year.</a:t>
            </a:r>
          </a:p>
        </p:txBody>
      </p:sp>
      <p:sp>
        <p:nvSpPr>
          <p:cNvPr id="945159" name="Rectangle 7"/>
          <p:cNvSpPr>
            <a:spLocks noChangeArrowheads="1"/>
          </p:cNvSpPr>
          <p:nvPr/>
        </p:nvSpPr>
        <p:spPr bwMode="auto">
          <a:xfrm>
            <a:off x="914400" y="6143625"/>
            <a:ext cx="7192963"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Since </a:t>
            </a:r>
            <a:r>
              <a:rPr lang="en-US" sz="1800" i="1"/>
              <a:t>MR</a:t>
            </a:r>
            <a:r>
              <a:rPr lang="en-US" sz="1800"/>
              <a:t> &lt; </a:t>
            </a:r>
            <a:r>
              <a:rPr lang="en-US" sz="1800" i="1"/>
              <a:t>MC</a:t>
            </a:r>
            <a:r>
              <a:rPr lang="en-US" sz="1800"/>
              <a:t> Cleveland would not hire an additional Hal. In fact, the team prefers cutting him from the squad</a:t>
            </a:r>
            <a:r>
              <a:rPr lang="en-US" sz="1800" i="1"/>
              <a:t>.</a:t>
            </a:r>
            <a:r>
              <a:rPr lang="en-US" sz="1800"/>
              <a:t> </a:t>
            </a:r>
          </a:p>
        </p:txBody>
      </p:sp>
      <p:sp>
        <p:nvSpPr>
          <p:cNvPr id="945160" name="Rectangle 8"/>
          <p:cNvSpPr>
            <a:spLocks noChangeArrowheads="1"/>
          </p:cNvSpPr>
          <p:nvPr/>
        </p:nvSpPr>
        <p:spPr bwMode="auto">
          <a:xfrm>
            <a:off x="6477000" y="4497388"/>
            <a:ext cx="1943100" cy="6794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945161" name="Rectangle 9"/>
          <p:cNvSpPr>
            <a:spLocks noChangeArrowheads="1"/>
          </p:cNvSpPr>
          <p:nvPr/>
        </p:nvSpPr>
        <p:spPr bwMode="auto">
          <a:xfrm>
            <a:off x="3886200" y="4497388"/>
            <a:ext cx="2895600" cy="6794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945162" name="Rectangle 10"/>
          <p:cNvSpPr>
            <a:spLocks noChangeArrowheads="1"/>
          </p:cNvSpPr>
          <p:nvPr/>
        </p:nvSpPr>
        <p:spPr bwMode="auto">
          <a:xfrm>
            <a:off x="2438400" y="4573588"/>
            <a:ext cx="1943100" cy="6794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945163" name="Rectangle 11"/>
          <p:cNvSpPr>
            <a:spLocks noChangeArrowheads="1"/>
          </p:cNvSpPr>
          <p:nvPr/>
        </p:nvSpPr>
        <p:spPr bwMode="auto">
          <a:xfrm>
            <a:off x="914400" y="1354138"/>
            <a:ext cx="6934200" cy="146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tabLst>
                <a:tab pos="457200" algn="l"/>
              </a:tabLst>
              <a:defRPr sz="2400">
                <a:solidFill>
                  <a:schemeClr val="tx1"/>
                </a:solidFill>
                <a:latin typeface="Times New Roman" panose="02020603050405020304" pitchFamily="18" charset="0"/>
              </a:defRPr>
            </a:lvl1pPr>
            <a:lvl2pPr marL="742950" indent="-285750" eaLnBrk="0" hangingPunct="0">
              <a:tabLst>
                <a:tab pos="457200" algn="l"/>
              </a:tabLst>
              <a:defRPr sz="2400">
                <a:solidFill>
                  <a:schemeClr val="tx1"/>
                </a:solidFill>
                <a:latin typeface="Times New Roman" panose="02020603050405020304" pitchFamily="18" charset="0"/>
              </a:defRPr>
            </a:lvl2pPr>
            <a:lvl3pPr marL="1143000" indent="-228600" eaLnBrk="0" hangingPunct="0">
              <a:tabLst>
                <a:tab pos="457200" algn="l"/>
              </a:tabLst>
              <a:defRPr sz="2400">
                <a:solidFill>
                  <a:schemeClr val="tx1"/>
                </a:solidFill>
                <a:latin typeface="Times New Roman" panose="02020603050405020304" pitchFamily="18" charset="0"/>
              </a:defRPr>
            </a:lvl3pPr>
            <a:lvl4pPr marL="1600200" indent="-228600" eaLnBrk="0" hangingPunct="0">
              <a:tabLst>
                <a:tab pos="457200" algn="l"/>
              </a:tabLst>
              <a:defRPr sz="2400">
                <a:solidFill>
                  <a:schemeClr val="tx1"/>
                </a:solidFill>
                <a:latin typeface="Times New Roman" panose="02020603050405020304" pitchFamily="18" charset="0"/>
              </a:defRPr>
            </a:lvl4pPr>
            <a:lvl5pPr marL="2057400" indent="-228600" eaLnBrk="0" hangingPunct="0">
              <a:tabLst>
                <a:tab pos="457200" algn="l"/>
              </a:tabLst>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tabLst>
                <a:tab pos="457200" algn="l"/>
              </a:tabLs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tabLst>
                <a:tab pos="457200" algn="l"/>
              </a:tabLs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tabLst>
                <a:tab pos="457200" algn="l"/>
              </a:tabLs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tabLst>
                <a:tab pos="457200" algn="l"/>
              </a:tabLst>
              <a:defRPr sz="2400">
                <a:solidFill>
                  <a:schemeClr val="tx1"/>
                </a:solidFill>
                <a:latin typeface="Times New Roman" panose="02020603050405020304" pitchFamily="18" charset="0"/>
              </a:defRPr>
            </a:lvl9pPr>
          </a:lstStyle>
          <a:p>
            <a:pPr eaLnBrk="1" hangingPunct="1"/>
            <a:r>
              <a:rPr lang="en-US" sz="1800"/>
              <a:t>How many additional fans would come to Cleveland home games to watch me sit at the end of the bench?  </a:t>
            </a:r>
          </a:p>
          <a:p>
            <a:pPr eaLnBrk="1" hangingPunct="1"/>
            <a:endParaRPr lang="en-US" sz="1800"/>
          </a:p>
          <a:p>
            <a:pPr eaLnBrk="1" hangingPunct="1"/>
            <a:r>
              <a:rPr lang="en-US" sz="1800" i="1"/>
              <a:t>Maybe</a:t>
            </a:r>
            <a:r>
              <a:rPr lang="en-US" sz="1800"/>
              <a:t> my mom, wife and grandmother. This increase in the quantity demand is so small that it would have no effect on the price of a ticket.</a:t>
            </a:r>
          </a:p>
        </p:txBody>
      </p:sp>
      <p:sp>
        <p:nvSpPr>
          <p:cNvPr id="945164" name="Rectangle 12"/>
          <p:cNvSpPr>
            <a:spLocks noChangeArrowheads="1"/>
          </p:cNvSpPr>
          <p:nvPr/>
        </p:nvSpPr>
        <p:spPr bwMode="auto">
          <a:xfrm>
            <a:off x="4876800" y="2767013"/>
            <a:ext cx="1943100" cy="6794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945165" name="Rectangle 13"/>
          <p:cNvSpPr>
            <a:spLocks noChangeArrowheads="1"/>
          </p:cNvSpPr>
          <p:nvPr/>
        </p:nvSpPr>
        <p:spPr bwMode="auto">
          <a:xfrm>
            <a:off x="4876800" y="3448050"/>
            <a:ext cx="1943100" cy="6794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7182" name="Rectangle 15"/>
          <p:cNvSpPr>
            <a:spLocks noChangeArrowheads="1"/>
          </p:cNvSpPr>
          <p:nvPr/>
        </p:nvSpPr>
        <p:spPr bwMode="auto">
          <a:xfrm>
            <a:off x="457200" y="914400"/>
            <a:ext cx="822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sz="2200" b="1"/>
              <a:t> </a:t>
            </a:r>
            <a:r>
              <a:rPr lang="en-US" sz="2000" b="1" i="1"/>
              <a:t>Is Lebron James over paid? </a:t>
            </a:r>
            <a:r>
              <a:rPr lang="en-US" sz="2000" b="1"/>
              <a:t/>
            </a:r>
            <a:br>
              <a:rPr lang="en-US" sz="2000" b="1"/>
            </a:br>
            <a:endParaRPr lang="en-US" sz="2000" b="1"/>
          </a:p>
        </p:txBody>
      </p:sp>
      <p:sp>
        <p:nvSpPr>
          <p:cNvPr id="7183" name="Rectangle 18"/>
          <p:cNvSpPr>
            <a:spLocks noGrp="1" noChangeArrowheads="1"/>
          </p:cNvSpPr>
          <p:nvPr>
            <p:ph type="title"/>
          </p:nvPr>
        </p:nvSpPr>
        <p:spPr>
          <a:xfrm>
            <a:off x="381000" y="228600"/>
            <a:ext cx="8458200" cy="533400"/>
          </a:xfrm>
          <a:noFill/>
        </p:spPr>
        <p:txBody>
          <a:bodyPr/>
          <a:lstStyle/>
          <a:p>
            <a:pPr eaLnBrk="1" hangingPunct="1"/>
            <a:r>
              <a:rPr lang="en-US" smtClean="0"/>
              <a:t>Law of Supply and Demand</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45163">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94515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945164"/>
                                        </p:tgtEl>
                                        <p:attrNameLst>
                                          <p:attrName>style.visibility</p:attrName>
                                        </p:attrNameLst>
                                      </p:cBhvr>
                                      <p:to>
                                        <p:strVal val="hidden"/>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945155"/>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945165"/>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45156"/>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945157"/>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xit" presetSubtype="0" fill="hold" grpId="0" nodeType="clickEffect">
                                  <p:stCondLst>
                                    <p:cond delay="0"/>
                                  </p:stCondLst>
                                  <p:childTnLst>
                                    <p:set>
                                      <p:cBhvr>
                                        <p:cTn id="34" dur="1" fill="hold">
                                          <p:stCondLst>
                                            <p:cond delay="0"/>
                                          </p:stCondLst>
                                        </p:cTn>
                                        <p:tgtEl>
                                          <p:spTgt spid="945162"/>
                                        </p:tgtEl>
                                        <p:attrNameLst>
                                          <p:attrName>style.visibility</p:attrName>
                                        </p:attrNameLst>
                                      </p:cBhvr>
                                      <p:to>
                                        <p:strVal val="hidden"/>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xit" presetSubtype="0" fill="hold" grpId="0" nodeType="clickEffect">
                                  <p:stCondLst>
                                    <p:cond delay="0"/>
                                  </p:stCondLst>
                                  <p:childTnLst>
                                    <p:set>
                                      <p:cBhvr>
                                        <p:cTn id="38" dur="1" fill="hold">
                                          <p:stCondLst>
                                            <p:cond delay="0"/>
                                          </p:stCondLst>
                                        </p:cTn>
                                        <p:tgtEl>
                                          <p:spTgt spid="945161"/>
                                        </p:tgtEl>
                                        <p:attrNameLst>
                                          <p:attrName>style.visibility</p:attrName>
                                        </p:attrNameLst>
                                      </p:cBhvr>
                                      <p:to>
                                        <p:strVal val="hidden"/>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xit" presetSubtype="0" fill="hold" grpId="0" nodeType="clickEffect">
                                  <p:stCondLst>
                                    <p:cond delay="0"/>
                                  </p:stCondLst>
                                  <p:childTnLst>
                                    <p:set>
                                      <p:cBhvr>
                                        <p:cTn id="42" dur="1" fill="hold">
                                          <p:stCondLst>
                                            <p:cond delay="0"/>
                                          </p:stCondLst>
                                        </p:cTn>
                                        <p:tgtEl>
                                          <p:spTgt spid="945160"/>
                                        </p:tgtEl>
                                        <p:attrNameLst>
                                          <p:attrName>style.visibility</p:attrName>
                                        </p:attrNameLst>
                                      </p:cBhvr>
                                      <p:to>
                                        <p:strVal val="hidden"/>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945158"/>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9451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5156" grpId="0"/>
      <p:bldP spid="945158" grpId="0"/>
      <p:bldP spid="945159" grpId="0"/>
      <p:bldP spid="945160" grpId="0" animBg="1"/>
      <p:bldP spid="945161" grpId="0" animBg="1"/>
      <p:bldP spid="945162" grpId="0" animBg="1"/>
      <p:bldP spid="945164" grpId="0" animBg="1"/>
      <p:bldP spid="945165"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7" name="Line 23"/>
          <p:cNvSpPr>
            <a:spLocks noChangeShapeType="1"/>
          </p:cNvSpPr>
          <p:nvPr/>
        </p:nvSpPr>
        <p:spPr bwMode="auto">
          <a:xfrm>
            <a:off x="3403600" y="1774825"/>
            <a:ext cx="0" cy="291147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198" name="Line 22"/>
          <p:cNvSpPr>
            <a:spLocks noChangeShapeType="1"/>
          </p:cNvSpPr>
          <p:nvPr/>
        </p:nvSpPr>
        <p:spPr bwMode="auto">
          <a:xfrm>
            <a:off x="3403600" y="4686300"/>
            <a:ext cx="3090863"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199" name="Line 21"/>
          <p:cNvSpPr>
            <a:spLocks noChangeShapeType="1"/>
          </p:cNvSpPr>
          <p:nvPr/>
        </p:nvSpPr>
        <p:spPr bwMode="auto">
          <a:xfrm>
            <a:off x="3975100" y="3200400"/>
            <a:ext cx="0" cy="148590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8200" name="Arc 20"/>
          <p:cNvSpPr>
            <a:spLocks/>
          </p:cNvSpPr>
          <p:nvPr/>
        </p:nvSpPr>
        <p:spPr bwMode="auto">
          <a:xfrm>
            <a:off x="3175000" y="2478088"/>
            <a:ext cx="2398713" cy="2516187"/>
          </a:xfrm>
          <a:custGeom>
            <a:avLst/>
            <a:gdLst>
              <a:gd name="T0" fmla="*/ 2147483647 w 21449"/>
              <a:gd name="T1" fmla="*/ 0 h 21504"/>
              <a:gd name="T2" fmla="*/ 2147483647 w 21449"/>
              <a:gd name="T3" fmla="*/ 2147483647 h 21504"/>
              <a:gd name="T4" fmla="*/ 0 w 21449"/>
              <a:gd name="T5" fmla="*/ 2147483647 h 21504"/>
              <a:gd name="T6" fmla="*/ 0 60000 65536"/>
              <a:gd name="T7" fmla="*/ 0 60000 65536"/>
              <a:gd name="T8" fmla="*/ 0 60000 65536"/>
              <a:gd name="T9" fmla="*/ 0 w 21449"/>
              <a:gd name="T10" fmla="*/ 0 h 21504"/>
              <a:gd name="T11" fmla="*/ 21449 w 21449"/>
              <a:gd name="T12" fmla="*/ 21504 h 21504"/>
            </a:gdLst>
            <a:ahLst/>
            <a:cxnLst>
              <a:cxn ang="T6">
                <a:pos x="T0" y="T1"/>
              </a:cxn>
              <a:cxn ang="T7">
                <a:pos x="T2" y="T3"/>
              </a:cxn>
              <a:cxn ang="T8">
                <a:pos x="T4" y="T5"/>
              </a:cxn>
            </a:cxnLst>
            <a:rect l="T9" t="T10" r="T11" b="T12"/>
            <a:pathLst>
              <a:path w="21449" h="21504" fill="none" extrusionOk="0">
                <a:moveTo>
                  <a:pt x="2037" y="0"/>
                </a:moveTo>
                <a:cubicBezTo>
                  <a:pt x="12163" y="959"/>
                  <a:pt x="20247" y="8853"/>
                  <a:pt x="21448" y="18953"/>
                </a:cubicBezTo>
              </a:path>
              <a:path w="21449" h="21504" stroke="0" extrusionOk="0">
                <a:moveTo>
                  <a:pt x="2037" y="0"/>
                </a:moveTo>
                <a:cubicBezTo>
                  <a:pt x="12163" y="959"/>
                  <a:pt x="20247" y="8853"/>
                  <a:pt x="21448" y="18953"/>
                </a:cubicBezTo>
                <a:lnTo>
                  <a:pt x="0" y="21504"/>
                </a:lnTo>
                <a:lnTo>
                  <a:pt x="2037" y="0"/>
                </a:lnTo>
                <a:close/>
              </a:path>
            </a:pathLst>
          </a:custGeom>
          <a:noFill/>
          <a:ln w="285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201" name="Line 19"/>
          <p:cNvSpPr>
            <a:spLocks noChangeShapeType="1"/>
          </p:cNvSpPr>
          <p:nvPr/>
        </p:nvSpPr>
        <p:spPr bwMode="auto">
          <a:xfrm flipH="1">
            <a:off x="3403600" y="2628900"/>
            <a:ext cx="1485900"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8202" name="Line 18"/>
          <p:cNvSpPr>
            <a:spLocks noChangeShapeType="1"/>
          </p:cNvSpPr>
          <p:nvPr/>
        </p:nvSpPr>
        <p:spPr bwMode="auto">
          <a:xfrm>
            <a:off x="4432300" y="2830513"/>
            <a:ext cx="0" cy="1855787"/>
          </a:xfrm>
          <a:prstGeom prst="line">
            <a:avLst/>
          </a:prstGeom>
          <a:noFill/>
          <a:ln w="9525">
            <a:solidFill>
              <a:srgbClr val="000000"/>
            </a:solidFill>
            <a:prstDash val="dash"/>
            <a:round/>
            <a:headEnd type="oval" w="med" len="med"/>
            <a:tailEnd/>
          </a:ln>
          <a:extLst>
            <a:ext uri="{909E8E84-426E-40DD-AFC4-6F175D3DCCD1}">
              <a14:hiddenFill xmlns:a14="http://schemas.microsoft.com/office/drawing/2010/main">
                <a:noFill/>
              </a14:hiddenFill>
            </a:ext>
          </a:extLst>
        </p:spPr>
        <p:txBody>
          <a:bodyPr/>
          <a:lstStyle/>
          <a:p>
            <a:endParaRPr lang="en-US"/>
          </a:p>
        </p:txBody>
      </p:sp>
      <p:sp>
        <p:nvSpPr>
          <p:cNvPr id="8203" name="Line 17"/>
          <p:cNvSpPr>
            <a:spLocks noChangeShapeType="1"/>
          </p:cNvSpPr>
          <p:nvPr/>
        </p:nvSpPr>
        <p:spPr bwMode="auto">
          <a:xfrm>
            <a:off x="3403600" y="2824163"/>
            <a:ext cx="1028700"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8204" name="Line 16"/>
          <p:cNvSpPr>
            <a:spLocks noChangeShapeType="1"/>
          </p:cNvSpPr>
          <p:nvPr/>
        </p:nvSpPr>
        <p:spPr bwMode="auto">
          <a:xfrm>
            <a:off x="4889500" y="3200400"/>
            <a:ext cx="0" cy="148590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8205" name="Line 15"/>
          <p:cNvSpPr>
            <a:spLocks noChangeShapeType="1"/>
          </p:cNvSpPr>
          <p:nvPr/>
        </p:nvSpPr>
        <p:spPr bwMode="auto">
          <a:xfrm flipH="1">
            <a:off x="3403600" y="3211513"/>
            <a:ext cx="1485900"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8206" name="Line 14"/>
          <p:cNvSpPr>
            <a:spLocks noChangeShapeType="1"/>
          </p:cNvSpPr>
          <p:nvPr/>
        </p:nvSpPr>
        <p:spPr bwMode="auto">
          <a:xfrm>
            <a:off x="3975100" y="3200400"/>
            <a:ext cx="0" cy="0"/>
          </a:xfrm>
          <a:prstGeom prst="line">
            <a:avLst/>
          </a:prstGeom>
          <a:noFill/>
          <a:ln w="9525">
            <a:solidFill>
              <a:srgbClr val="000000"/>
            </a:solidFill>
            <a:round/>
            <a:headEnd type="oval" w="med" len="med"/>
            <a:tailEnd/>
          </a:ln>
          <a:extLst>
            <a:ext uri="{909E8E84-426E-40DD-AFC4-6F175D3DCCD1}">
              <a14:hiddenFill xmlns:a14="http://schemas.microsoft.com/office/drawing/2010/main">
                <a:noFill/>
              </a14:hiddenFill>
            </a:ext>
          </a:extLst>
        </p:spPr>
        <p:txBody>
          <a:bodyPr/>
          <a:lstStyle/>
          <a:p>
            <a:endParaRPr lang="en-US"/>
          </a:p>
        </p:txBody>
      </p:sp>
      <p:sp>
        <p:nvSpPr>
          <p:cNvPr id="8207" name="Line 13"/>
          <p:cNvSpPr>
            <a:spLocks noChangeShapeType="1"/>
          </p:cNvSpPr>
          <p:nvPr/>
        </p:nvSpPr>
        <p:spPr bwMode="auto">
          <a:xfrm>
            <a:off x="4889500" y="2628900"/>
            <a:ext cx="0" cy="57150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8208" name="Text Box 12"/>
          <p:cNvSpPr txBox="1">
            <a:spLocks noChangeArrowheads="1"/>
          </p:cNvSpPr>
          <p:nvPr/>
        </p:nvSpPr>
        <p:spPr bwMode="auto">
          <a:xfrm>
            <a:off x="3063875" y="2487613"/>
            <a:ext cx="622300"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CA" sz="1200">
                <a:latin typeface="Arial" panose="020B0604020202020204" pitchFamily="34" charset="0"/>
                <a:ea typeface="Times New Roman" panose="02020603050405020304" pitchFamily="18" charset="0"/>
                <a:cs typeface="Arial" panose="020B0604020202020204" pitchFamily="34" charset="0"/>
              </a:rPr>
              <a:t>98</a:t>
            </a:r>
            <a:endParaRPr lang="en-CA" sz="1200">
              <a:ea typeface="Times New Roman" panose="02020603050405020304" pitchFamily="18" charset="0"/>
              <a:cs typeface="Arial" panose="020B0604020202020204" pitchFamily="34" charset="0"/>
            </a:endParaRPr>
          </a:p>
          <a:p>
            <a:r>
              <a:rPr lang="en-CA" sz="200">
                <a:latin typeface="Arial" panose="020B0604020202020204" pitchFamily="34" charset="0"/>
                <a:ea typeface="Times New Roman" panose="02020603050405020304" pitchFamily="18" charset="0"/>
                <a:cs typeface="Arial" panose="020B0604020202020204" pitchFamily="34" charset="0"/>
              </a:rPr>
              <a:t/>
            </a:r>
            <a:br>
              <a:rPr lang="en-CA" sz="200">
                <a:latin typeface="Arial" panose="020B0604020202020204" pitchFamily="34" charset="0"/>
                <a:ea typeface="Times New Roman" panose="02020603050405020304" pitchFamily="18" charset="0"/>
                <a:cs typeface="Arial" panose="020B0604020202020204" pitchFamily="34" charset="0"/>
              </a:rPr>
            </a:br>
            <a:r>
              <a:rPr lang="en-CA" sz="1200">
                <a:latin typeface="Arial" panose="020B0604020202020204" pitchFamily="34" charset="0"/>
                <a:ea typeface="Times New Roman" panose="02020603050405020304" pitchFamily="18" charset="0"/>
                <a:cs typeface="Arial" panose="020B0604020202020204" pitchFamily="34" charset="0"/>
              </a:rPr>
              <a:t>90</a:t>
            </a:r>
            <a:endParaRPr lang="en-CA" sz="1200">
              <a:ea typeface="Times New Roman" panose="02020603050405020304" pitchFamily="18" charset="0"/>
              <a:cs typeface="Arial" panose="020B0604020202020204" pitchFamily="34" charset="0"/>
            </a:endParaRPr>
          </a:p>
          <a:p>
            <a:endParaRPr lang="en-CA" sz="1200">
              <a:latin typeface="Arial" panose="020B0604020202020204" pitchFamily="34" charset="0"/>
              <a:ea typeface="Times New Roman" panose="02020603050405020304" pitchFamily="18" charset="0"/>
              <a:cs typeface="Arial" panose="020B0604020202020204" pitchFamily="34" charset="0"/>
            </a:endParaRPr>
          </a:p>
          <a:p>
            <a:r>
              <a:rPr lang="en-CA" sz="1200">
                <a:latin typeface="Arial" panose="020B0604020202020204" pitchFamily="34" charset="0"/>
                <a:ea typeface="Times New Roman" panose="02020603050405020304" pitchFamily="18" charset="0"/>
                <a:cs typeface="Arial" panose="020B0604020202020204" pitchFamily="34" charset="0"/>
              </a:rPr>
              <a:t>74</a:t>
            </a:r>
            <a:endParaRPr lang="en-CA" sz="1200">
              <a:ea typeface="Times New Roman" panose="02020603050405020304" pitchFamily="18" charset="0"/>
              <a:cs typeface="Arial" panose="020B0604020202020204" pitchFamily="34" charset="0"/>
            </a:endParaRPr>
          </a:p>
        </p:txBody>
      </p:sp>
      <p:sp>
        <p:nvSpPr>
          <p:cNvPr id="8209" name="Text Box 11"/>
          <p:cNvSpPr txBox="1">
            <a:spLocks noChangeArrowheads="1"/>
          </p:cNvSpPr>
          <p:nvPr/>
        </p:nvSpPr>
        <p:spPr bwMode="auto">
          <a:xfrm>
            <a:off x="3175000" y="4686300"/>
            <a:ext cx="29718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CA" sz="1200">
                <a:cs typeface="Times New Roman" panose="02020603050405020304" pitchFamily="18" charset="0"/>
              </a:rPr>
              <a:t>  0            20        28        36</a:t>
            </a:r>
            <a:endParaRPr lang="en-CA" sz="1200"/>
          </a:p>
        </p:txBody>
      </p:sp>
      <p:sp>
        <p:nvSpPr>
          <p:cNvPr id="8210" name="Rectangle 25"/>
          <p:cNvSpPr>
            <a:spLocks noChangeArrowheads="1"/>
          </p:cNvSpPr>
          <p:nvPr/>
        </p:nvSpPr>
        <p:spPr bwMode="auto">
          <a:xfrm>
            <a:off x="962025" y="1143000"/>
            <a:ext cx="35687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cs typeface="Times New Roman" panose="02020603050405020304" pitchFamily="18" charset="0"/>
              </a:rPr>
              <a:t>The President’s health care proposal </a:t>
            </a:r>
            <a:endParaRPr lang="en-US" sz="1800"/>
          </a:p>
          <a:p>
            <a:endParaRPr lang="en-US" sz="1800"/>
          </a:p>
        </p:txBody>
      </p:sp>
      <p:sp>
        <p:nvSpPr>
          <p:cNvPr id="8211" name="Rectangle 32"/>
          <p:cNvSpPr>
            <a:spLocks noChangeArrowheads="1"/>
          </p:cNvSpPr>
          <p:nvPr/>
        </p:nvSpPr>
        <p:spPr bwMode="auto">
          <a:xfrm>
            <a:off x="974725" y="5253038"/>
            <a:ext cx="74834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dirty="0"/>
              <a:t>Is point A efficient?  Is point A attainable?  </a:t>
            </a:r>
          </a:p>
        </p:txBody>
      </p:sp>
      <p:sp>
        <p:nvSpPr>
          <p:cNvPr id="8212" name="Rectangle 38"/>
          <p:cNvSpPr>
            <a:spLocks noChangeArrowheads="1"/>
          </p:cNvSpPr>
          <p:nvPr/>
        </p:nvSpPr>
        <p:spPr bwMode="auto">
          <a:xfrm>
            <a:off x="3298825" y="2300288"/>
            <a:ext cx="2187575"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CA" sz="1800">
                <a:cs typeface="Times New Roman" panose="02020603050405020304" pitchFamily="18" charset="0"/>
              </a:rPr>
              <a:t>           </a:t>
            </a:r>
            <a:r>
              <a:rPr lang="en-CA" sz="1400">
                <a:cs typeface="Times New Roman" panose="02020603050405020304" pitchFamily="18" charset="0"/>
              </a:rPr>
              <a:t>B                  E</a:t>
            </a:r>
            <a:endParaRPr lang="en-CA" sz="1400"/>
          </a:p>
          <a:p>
            <a:endParaRPr lang="en-CA" sz="200">
              <a:cs typeface="Times New Roman" panose="02020603050405020304" pitchFamily="18" charset="0"/>
            </a:endParaRPr>
          </a:p>
          <a:p>
            <a:r>
              <a:rPr lang="en-CA" sz="1400">
                <a:cs typeface="Times New Roman" panose="02020603050405020304" pitchFamily="18" charset="0"/>
              </a:rPr>
              <a:t>                         C</a:t>
            </a:r>
          </a:p>
          <a:p>
            <a:endParaRPr lang="en-CA" sz="600">
              <a:cs typeface="Times New Roman" panose="02020603050405020304" pitchFamily="18" charset="0"/>
            </a:endParaRPr>
          </a:p>
          <a:p>
            <a:r>
              <a:rPr lang="en-CA" sz="1400">
                <a:cs typeface="Times New Roman" panose="02020603050405020304" pitchFamily="18" charset="0"/>
              </a:rPr>
              <a:t>              A                  D</a:t>
            </a:r>
            <a:endParaRPr lang="en-CA" sz="1400"/>
          </a:p>
          <a:p>
            <a:r>
              <a:rPr lang="en-CA" sz="1400">
                <a:cs typeface="Times New Roman" panose="02020603050405020304" pitchFamily="18" charset="0"/>
              </a:rPr>
              <a:t>          </a:t>
            </a:r>
            <a:endParaRPr lang="en-CA" sz="1400"/>
          </a:p>
          <a:p>
            <a:r>
              <a:rPr lang="en-CA" sz="1400">
                <a:cs typeface="Times New Roman" panose="02020603050405020304" pitchFamily="18" charset="0"/>
              </a:rPr>
              <a:t>                                                        </a:t>
            </a:r>
            <a:endParaRPr lang="en-CA" sz="1400"/>
          </a:p>
          <a:p>
            <a:r>
              <a:rPr lang="en-CA" sz="1400">
                <a:cs typeface="Times New Roman" panose="02020603050405020304" pitchFamily="18" charset="0"/>
              </a:rPr>
              <a:t>                                                            </a:t>
            </a:r>
            <a:endParaRPr lang="en-CA" sz="1400"/>
          </a:p>
        </p:txBody>
      </p:sp>
      <p:sp>
        <p:nvSpPr>
          <p:cNvPr id="8213" name="Line 46"/>
          <p:cNvSpPr>
            <a:spLocks noChangeShapeType="1"/>
          </p:cNvSpPr>
          <p:nvPr/>
        </p:nvSpPr>
        <p:spPr bwMode="auto">
          <a:xfrm>
            <a:off x="3973513" y="2613025"/>
            <a:ext cx="0" cy="587375"/>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8214" name="Oval 47"/>
          <p:cNvSpPr>
            <a:spLocks noChangeAspect="1" noChangeArrowheads="1"/>
          </p:cNvSpPr>
          <p:nvPr/>
        </p:nvSpPr>
        <p:spPr bwMode="auto">
          <a:xfrm>
            <a:off x="3924300" y="2571750"/>
            <a:ext cx="82550" cy="82550"/>
          </a:xfrm>
          <a:prstGeom prst="ellipse">
            <a:avLst/>
          </a:prstGeom>
          <a:solidFill>
            <a:srgbClr val="0000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p>
        </p:txBody>
      </p:sp>
      <p:sp>
        <p:nvSpPr>
          <p:cNvPr id="8215" name="Oval 48"/>
          <p:cNvSpPr>
            <a:spLocks noChangeAspect="1" noChangeArrowheads="1"/>
          </p:cNvSpPr>
          <p:nvPr/>
        </p:nvSpPr>
        <p:spPr bwMode="auto">
          <a:xfrm>
            <a:off x="4848225" y="2571750"/>
            <a:ext cx="82550" cy="82550"/>
          </a:xfrm>
          <a:prstGeom prst="ellipse">
            <a:avLst/>
          </a:prstGeom>
          <a:solidFill>
            <a:srgbClr val="0000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p>
        </p:txBody>
      </p:sp>
      <p:sp>
        <p:nvSpPr>
          <p:cNvPr id="8216" name="Oval 49"/>
          <p:cNvSpPr>
            <a:spLocks noChangeAspect="1" noChangeArrowheads="1"/>
          </p:cNvSpPr>
          <p:nvPr/>
        </p:nvSpPr>
        <p:spPr bwMode="auto">
          <a:xfrm>
            <a:off x="4848225" y="3176588"/>
            <a:ext cx="82550" cy="82550"/>
          </a:xfrm>
          <a:prstGeom prst="ellipse">
            <a:avLst/>
          </a:prstGeom>
          <a:solidFill>
            <a:srgbClr val="0000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p>
        </p:txBody>
      </p:sp>
      <p:sp>
        <p:nvSpPr>
          <p:cNvPr id="8217" name="Oval 50"/>
          <p:cNvSpPr>
            <a:spLocks noChangeAspect="1" noChangeArrowheads="1"/>
          </p:cNvSpPr>
          <p:nvPr/>
        </p:nvSpPr>
        <p:spPr bwMode="auto">
          <a:xfrm>
            <a:off x="4391025" y="2789238"/>
            <a:ext cx="82550" cy="82550"/>
          </a:xfrm>
          <a:prstGeom prst="ellipse">
            <a:avLst/>
          </a:prstGeom>
          <a:solidFill>
            <a:srgbClr val="0000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p>
        </p:txBody>
      </p:sp>
      <p:sp>
        <p:nvSpPr>
          <p:cNvPr id="8218" name="Oval 51"/>
          <p:cNvSpPr>
            <a:spLocks noChangeAspect="1" noChangeArrowheads="1"/>
          </p:cNvSpPr>
          <p:nvPr/>
        </p:nvSpPr>
        <p:spPr bwMode="auto">
          <a:xfrm>
            <a:off x="3935413" y="3167063"/>
            <a:ext cx="82550" cy="82550"/>
          </a:xfrm>
          <a:prstGeom prst="ellipse">
            <a:avLst/>
          </a:prstGeom>
          <a:solidFill>
            <a:srgbClr val="0000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p>
        </p:txBody>
      </p:sp>
      <p:sp>
        <p:nvSpPr>
          <p:cNvPr id="323636" name="Rectangle 52"/>
          <p:cNvSpPr>
            <a:spLocks noChangeArrowheads="1"/>
          </p:cNvSpPr>
          <p:nvPr/>
        </p:nvSpPr>
        <p:spPr bwMode="auto">
          <a:xfrm>
            <a:off x="1419225" y="5727591"/>
            <a:ext cx="685641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i="1" dirty="0">
                <a:solidFill>
                  <a:srgbClr val="E50030"/>
                </a:solidFill>
              </a:rPr>
              <a:t>A is not efficient because it lies inside the </a:t>
            </a:r>
            <a:r>
              <a:rPr lang="en-US" sz="1800" i="1" dirty="0" smtClean="0">
                <a:solidFill>
                  <a:srgbClr val="E50030"/>
                </a:solidFill>
              </a:rPr>
              <a:t>PPF</a:t>
            </a:r>
          </a:p>
          <a:p>
            <a:pPr eaLnBrk="1" hangingPunct="1"/>
            <a:r>
              <a:rPr lang="en-US" sz="1800" i="1" dirty="0" smtClean="0">
                <a:solidFill>
                  <a:srgbClr val="E50030"/>
                </a:solidFill>
              </a:rPr>
              <a:t>A is attainable but is associated with high unemployment</a:t>
            </a:r>
            <a:endParaRPr lang="en-US" sz="1800" i="1" dirty="0">
              <a:solidFill>
                <a:srgbClr val="E50030"/>
              </a:solidFill>
            </a:endParaRPr>
          </a:p>
        </p:txBody>
      </p:sp>
      <p:sp>
        <p:nvSpPr>
          <p:cNvPr id="323638" name="Oval 54"/>
          <p:cNvSpPr>
            <a:spLocks noChangeAspect="1" noChangeArrowheads="1"/>
          </p:cNvSpPr>
          <p:nvPr/>
        </p:nvSpPr>
        <p:spPr bwMode="auto">
          <a:xfrm>
            <a:off x="3932238" y="3157538"/>
            <a:ext cx="92075" cy="93662"/>
          </a:xfrm>
          <a:prstGeom prst="ellipse">
            <a:avLst/>
          </a:prstGeom>
          <a:noFill/>
          <a:ln w="38100">
            <a:solidFill>
              <a:srgbClr val="E5003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graphicFrame>
        <p:nvGraphicFramePr>
          <p:cNvPr id="8194" name="Object 10"/>
          <p:cNvGraphicFramePr>
            <a:graphicFrameLocks noChangeAspect="1"/>
          </p:cNvGraphicFramePr>
          <p:nvPr/>
        </p:nvGraphicFramePr>
        <p:xfrm>
          <a:off x="2870200" y="1946275"/>
          <a:ext cx="428625" cy="354013"/>
        </p:xfrm>
        <a:graphic>
          <a:graphicData uri="http://schemas.openxmlformats.org/presentationml/2006/ole">
            <mc:AlternateContent xmlns:mc="http://schemas.openxmlformats.org/markup-compatibility/2006">
              <mc:Choice xmlns:v="urn:schemas-microsoft-com:vml" Requires="v">
                <p:oleObj spid="_x0000_s8241" name="Equation" r:id="rId4" imgW="279360" imgH="228600" progId="Equation.DSMT4">
                  <p:embed/>
                </p:oleObj>
              </mc:Choice>
              <mc:Fallback>
                <p:oleObj name="Equation" r:id="rId4" imgW="279360" imgH="228600" progId="Equation.DSMT4">
                  <p:embed/>
                  <p:pic>
                    <p:nvPicPr>
                      <p:cNvPr id="0" name="Object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70200" y="1946275"/>
                        <a:ext cx="428625" cy="3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195" name="Object 9"/>
          <p:cNvGraphicFramePr>
            <a:graphicFrameLocks noChangeAspect="1"/>
          </p:cNvGraphicFramePr>
          <p:nvPr/>
        </p:nvGraphicFramePr>
        <p:xfrm>
          <a:off x="5254625" y="4745038"/>
          <a:ext cx="638175" cy="339725"/>
        </p:xfrm>
        <a:graphic>
          <a:graphicData uri="http://schemas.openxmlformats.org/presentationml/2006/ole">
            <mc:AlternateContent xmlns:mc="http://schemas.openxmlformats.org/markup-compatibility/2006">
              <mc:Choice xmlns:v="urn:schemas-microsoft-com:vml" Requires="v">
                <p:oleObj spid="_x0000_s8242" name="Equation" r:id="rId6" imgW="431640" imgH="228600" progId="Equation.DSMT4">
                  <p:embed/>
                </p:oleObj>
              </mc:Choice>
              <mc:Fallback>
                <p:oleObj name="Equation" r:id="rId6" imgW="431640" imgH="228600" progId="Equation.DSMT4">
                  <p:embed/>
                  <p:pic>
                    <p:nvPicPr>
                      <p:cNvPr id="0" name="Object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54625" y="4745038"/>
                        <a:ext cx="6381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Title 1"/>
          <p:cNvSpPr>
            <a:spLocks noGrp="1"/>
          </p:cNvSpPr>
          <p:nvPr>
            <p:ph type="title"/>
          </p:nvPr>
        </p:nvSpPr>
        <p:spPr/>
        <p:txBody>
          <a:bodyPr/>
          <a:lstStyle/>
          <a:p>
            <a:r>
              <a:rPr lang="en-US" altLang="en-US" dirty="0" smtClean="0"/>
              <a:t>Economics of Mandatory </a:t>
            </a:r>
            <a:r>
              <a:rPr lang="en-US" altLang="en-US" dirty="0"/>
              <a:t>Healthcare</a:t>
            </a:r>
            <a:endParaRPr lang="en-US"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363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2363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2363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3638"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7" name="Line 5"/>
          <p:cNvSpPr>
            <a:spLocks noChangeShapeType="1"/>
          </p:cNvSpPr>
          <p:nvPr/>
        </p:nvSpPr>
        <p:spPr bwMode="auto">
          <a:xfrm>
            <a:off x="3403600" y="1774825"/>
            <a:ext cx="0" cy="291147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318" name="Line 6"/>
          <p:cNvSpPr>
            <a:spLocks noChangeShapeType="1"/>
          </p:cNvSpPr>
          <p:nvPr/>
        </p:nvSpPr>
        <p:spPr bwMode="auto">
          <a:xfrm>
            <a:off x="3403600" y="4686300"/>
            <a:ext cx="3090863"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319" name="Line 7"/>
          <p:cNvSpPr>
            <a:spLocks noChangeShapeType="1"/>
          </p:cNvSpPr>
          <p:nvPr/>
        </p:nvSpPr>
        <p:spPr bwMode="auto">
          <a:xfrm>
            <a:off x="3975100" y="3200400"/>
            <a:ext cx="0" cy="148590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3320" name="Arc 8"/>
          <p:cNvSpPr>
            <a:spLocks/>
          </p:cNvSpPr>
          <p:nvPr/>
        </p:nvSpPr>
        <p:spPr bwMode="auto">
          <a:xfrm>
            <a:off x="3175000" y="2478088"/>
            <a:ext cx="2398713" cy="2516187"/>
          </a:xfrm>
          <a:custGeom>
            <a:avLst/>
            <a:gdLst>
              <a:gd name="T0" fmla="*/ 2147483647 w 21449"/>
              <a:gd name="T1" fmla="*/ 0 h 21504"/>
              <a:gd name="T2" fmla="*/ 2147483647 w 21449"/>
              <a:gd name="T3" fmla="*/ 2147483647 h 21504"/>
              <a:gd name="T4" fmla="*/ 0 w 21449"/>
              <a:gd name="T5" fmla="*/ 2147483647 h 21504"/>
              <a:gd name="T6" fmla="*/ 0 60000 65536"/>
              <a:gd name="T7" fmla="*/ 0 60000 65536"/>
              <a:gd name="T8" fmla="*/ 0 60000 65536"/>
              <a:gd name="T9" fmla="*/ 0 w 21449"/>
              <a:gd name="T10" fmla="*/ 0 h 21504"/>
              <a:gd name="T11" fmla="*/ 21449 w 21449"/>
              <a:gd name="T12" fmla="*/ 21504 h 21504"/>
            </a:gdLst>
            <a:ahLst/>
            <a:cxnLst>
              <a:cxn ang="T6">
                <a:pos x="T0" y="T1"/>
              </a:cxn>
              <a:cxn ang="T7">
                <a:pos x="T2" y="T3"/>
              </a:cxn>
              <a:cxn ang="T8">
                <a:pos x="T4" y="T5"/>
              </a:cxn>
            </a:cxnLst>
            <a:rect l="T9" t="T10" r="T11" b="T12"/>
            <a:pathLst>
              <a:path w="21449" h="21504" fill="none" extrusionOk="0">
                <a:moveTo>
                  <a:pt x="2037" y="0"/>
                </a:moveTo>
                <a:cubicBezTo>
                  <a:pt x="12163" y="959"/>
                  <a:pt x="20247" y="8853"/>
                  <a:pt x="21448" y="18953"/>
                </a:cubicBezTo>
              </a:path>
              <a:path w="21449" h="21504" stroke="0" extrusionOk="0">
                <a:moveTo>
                  <a:pt x="2037" y="0"/>
                </a:moveTo>
                <a:cubicBezTo>
                  <a:pt x="12163" y="959"/>
                  <a:pt x="20247" y="8853"/>
                  <a:pt x="21448" y="18953"/>
                </a:cubicBezTo>
                <a:lnTo>
                  <a:pt x="0" y="21504"/>
                </a:lnTo>
                <a:lnTo>
                  <a:pt x="2037" y="0"/>
                </a:lnTo>
                <a:close/>
              </a:path>
            </a:pathLst>
          </a:custGeom>
          <a:noFill/>
          <a:ln w="285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321" name="Line 9"/>
          <p:cNvSpPr>
            <a:spLocks noChangeShapeType="1"/>
          </p:cNvSpPr>
          <p:nvPr/>
        </p:nvSpPr>
        <p:spPr bwMode="auto">
          <a:xfrm flipH="1">
            <a:off x="3403600" y="2628900"/>
            <a:ext cx="1485900"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3322" name="Line 10"/>
          <p:cNvSpPr>
            <a:spLocks noChangeShapeType="1"/>
          </p:cNvSpPr>
          <p:nvPr/>
        </p:nvSpPr>
        <p:spPr bwMode="auto">
          <a:xfrm>
            <a:off x="4432300" y="2830513"/>
            <a:ext cx="0" cy="1855787"/>
          </a:xfrm>
          <a:prstGeom prst="line">
            <a:avLst/>
          </a:prstGeom>
          <a:noFill/>
          <a:ln w="9525">
            <a:solidFill>
              <a:srgbClr val="000000"/>
            </a:solidFill>
            <a:prstDash val="dash"/>
            <a:round/>
            <a:headEnd type="oval" w="med" len="med"/>
            <a:tailEnd/>
          </a:ln>
          <a:extLst>
            <a:ext uri="{909E8E84-426E-40DD-AFC4-6F175D3DCCD1}">
              <a14:hiddenFill xmlns:a14="http://schemas.microsoft.com/office/drawing/2010/main">
                <a:noFill/>
              </a14:hiddenFill>
            </a:ext>
          </a:extLst>
        </p:spPr>
        <p:txBody>
          <a:bodyPr/>
          <a:lstStyle/>
          <a:p>
            <a:endParaRPr lang="en-US"/>
          </a:p>
        </p:txBody>
      </p:sp>
      <p:sp>
        <p:nvSpPr>
          <p:cNvPr id="13323" name="Line 11"/>
          <p:cNvSpPr>
            <a:spLocks noChangeShapeType="1"/>
          </p:cNvSpPr>
          <p:nvPr/>
        </p:nvSpPr>
        <p:spPr bwMode="auto">
          <a:xfrm>
            <a:off x="3403600" y="2824163"/>
            <a:ext cx="1028700"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3324" name="Line 12"/>
          <p:cNvSpPr>
            <a:spLocks noChangeShapeType="1"/>
          </p:cNvSpPr>
          <p:nvPr/>
        </p:nvSpPr>
        <p:spPr bwMode="auto">
          <a:xfrm>
            <a:off x="4889500" y="3200400"/>
            <a:ext cx="0" cy="148590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3325" name="Line 13"/>
          <p:cNvSpPr>
            <a:spLocks noChangeShapeType="1"/>
          </p:cNvSpPr>
          <p:nvPr/>
        </p:nvSpPr>
        <p:spPr bwMode="auto">
          <a:xfrm flipH="1">
            <a:off x="3403600" y="3211513"/>
            <a:ext cx="1485900"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3326" name="Line 14"/>
          <p:cNvSpPr>
            <a:spLocks noChangeShapeType="1"/>
          </p:cNvSpPr>
          <p:nvPr/>
        </p:nvSpPr>
        <p:spPr bwMode="auto">
          <a:xfrm>
            <a:off x="3975100" y="3200400"/>
            <a:ext cx="0" cy="0"/>
          </a:xfrm>
          <a:prstGeom prst="line">
            <a:avLst/>
          </a:prstGeom>
          <a:noFill/>
          <a:ln w="9525">
            <a:solidFill>
              <a:srgbClr val="000000"/>
            </a:solidFill>
            <a:round/>
            <a:headEnd type="oval" w="med" len="med"/>
            <a:tailEnd/>
          </a:ln>
          <a:extLst>
            <a:ext uri="{909E8E84-426E-40DD-AFC4-6F175D3DCCD1}">
              <a14:hiddenFill xmlns:a14="http://schemas.microsoft.com/office/drawing/2010/main">
                <a:noFill/>
              </a14:hiddenFill>
            </a:ext>
          </a:extLst>
        </p:spPr>
        <p:txBody>
          <a:bodyPr/>
          <a:lstStyle/>
          <a:p>
            <a:endParaRPr lang="en-US"/>
          </a:p>
        </p:txBody>
      </p:sp>
      <p:sp>
        <p:nvSpPr>
          <p:cNvPr id="13327" name="Line 15"/>
          <p:cNvSpPr>
            <a:spLocks noChangeShapeType="1"/>
          </p:cNvSpPr>
          <p:nvPr/>
        </p:nvSpPr>
        <p:spPr bwMode="auto">
          <a:xfrm>
            <a:off x="4889500" y="2628900"/>
            <a:ext cx="0" cy="57150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3328" name="Text Box 16"/>
          <p:cNvSpPr txBox="1">
            <a:spLocks noChangeArrowheads="1"/>
          </p:cNvSpPr>
          <p:nvPr/>
        </p:nvSpPr>
        <p:spPr bwMode="auto">
          <a:xfrm>
            <a:off x="3063875" y="2487613"/>
            <a:ext cx="622300"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CA" sz="1200">
                <a:latin typeface="Arial" panose="020B0604020202020204" pitchFamily="34" charset="0"/>
                <a:ea typeface="Times New Roman" panose="02020603050405020304" pitchFamily="18" charset="0"/>
                <a:cs typeface="Arial" panose="020B0604020202020204" pitchFamily="34" charset="0"/>
              </a:rPr>
              <a:t>98</a:t>
            </a:r>
            <a:endParaRPr lang="en-CA" sz="1200">
              <a:ea typeface="Times New Roman" panose="02020603050405020304" pitchFamily="18" charset="0"/>
              <a:cs typeface="Arial" panose="020B0604020202020204" pitchFamily="34" charset="0"/>
            </a:endParaRPr>
          </a:p>
          <a:p>
            <a:r>
              <a:rPr lang="en-CA" sz="200">
                <a:latin typeface="Arial" panose="020B0604020202020204" pitchFamily="34" charset="0"/>
                <a:ea typeface="Times New Roman" panose="02020603050405020304" pitchFamily="18" charset="0"/>
                <a:cs typeface="Arial" panose="020B0604020202020204" pitchFamily="34" charset="0"/>
              </a:rPr>
              <a:t/>
            </a:r>
            <a:br>
              <a:rPr lang="en-CA" sz="200">
                <a:latin typeface="Arial" panose="020B0604020202020204" pitchFamily="34" charset="0"/>
                <a:ea typeface="Times New Roman" panose="02020603050405020304" pitchFamily="18" charset="0"/>
                <a:cs typeface="Arial" panose="020B0604020202020204" pitchFamily="34" charset="0"/>
              </a:rPr>
            </a:br>
            <a:r>
              <a:rPr lang="en-CA" sz="1200">
                <a:latin typeface="Arial" panose="020B0604020202020204" pitchFamily="34" charset="0"/>
                <a:ea typeface="Times New Roman" panose="02020603050405020304" pitchFamily="18" charset="0"/>
                <a:cs typeface="Arial" panose="020B0604020202020204" pitchFamily="34" charset="0"/>
              </a:rPr>
              <a:t>90</a:t>
            </a:r>
            <a:endParaRPr lang="en-CA" sz="1200">
              <a:ea typeface="Times New Roman" panose="02020603050405020304" pitchFamily="18" charset="0"/>
              <a:cs typeface="Arial" panose="020B0604020202020204" pitchFamily="34" charset="0"/>
            </a:endParaRPr>
          </a:p>
          <a:p>
            <a:endParaRPr lang="en-CA" sz="1200">
              <a:latin typeface="Arial" panose="020B0604020202020204" pitchFamily="34" charset="0"/>
              <a:ea typeface="Times New Roman" panose="02020603050405020304" pitchFamily="18" charset="0"/>
              <a:cs typeface="Arial" panose="020B0604020202020204" pitchFamily="34" charset="0"/>
            </a:endParaRPr>
          </a:p>
          <a:p>
            <a:r>
              <a:rPr lang="en-CA" sz="1200">
                <a:latin typeface="Arial" panose="020B0604020202020204" pitchFamily="34" charset="0"/>
                <a:ea typeface="Times New Roman" panose="02020603050405020304" pitchFamily="18" charset="0"/>
                <a:cs typeface="Arial" panose="020B0604020202020204" pitchFamily="34" charset="0"/>
              </a:rPr>
              <a:t>74</a:t>
            </a:r>
            <a:endParaRPr lang="en-CA" sz="1200">
              <a:ea typeface="Times New Roman" panose="02020603050405020304" pitchFamily="18" charset="0"/>
              <a:cs typeface="Arial" panose="020B0604020202020204" pitchFamily="34" charset="0"/>
            </a:endParaRPr>
          </a:p>
        </p:txBody>
      </p:sp>
      <p:sp>
        <p:nvSpPr>
          <p:cNvPr id="13329" name="Text Box 17"/>
          <p:cNvSpPr txBox="1">
            <a:spLocks noChangeArrowheads="1"/>
          </p:cNvSpPr>
          <p:nvPr/>
        </p:nvSpPr>
        <p:spPr bwMode="auto">
          <a:xfrm>
            <a:off x="3175000" y="4686300"/>
            <a:ext cx="29718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CA" sz="1200">
                <a:cs typeface="Times New Roman" panose="02020603050405020304" pitchFamily="18" charset="0"/>
              </a:rPr>
              <a:t>  0            20        28        36</a:t>
            </a:r>
            <a:endParaRPr lang="en-CA" sz="1200"/>
          </a:p>
        </p:txBody>
      </p:sp>
      <p:sp>
        <p:nvSpPr>
          <p:cNvPr id="13330" name="Rectangle 19"/>
          <p:cNvSpPr>
            <a:spLocks noChangeArrowheads="1"/>
          </p:cNvSpPr>
          <p:nvPr/>
        </p:nvSpPr>
        <p:spPr bwMode="auto">
          <a:xfrm>
            <a:off x="974725" y="5253038"/>
            <a:ext cx="74834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Is point B efficient?  Is point B attainable?  </a:t>
            </a:r>
          </a:p>
        </p:txBody>
      </p:sp>
      <p:sp>
        <p:nvSpPr>
          <p:cNvPr id="13331" name="Rectangle 20"/>
          <p:cNvSpPr>
            <a:spLocks noChangeArrowheads="1"/>
          </p:cNvSpPr>
          <p:nvPr/>
        </p:nvSpPr>
        <p:spPr bwMode="auto">
          <a:xfrm>
            <a:off x="3298825" y="2300288"/>
            <a:ext cx="2187575"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CA" sz="1800">
                <a:cs typeface="Times New Roman" panose="02020603050405020304" pitchFamily="18" charset="0"/>
              </a:rPr>
              <a:t>           </a:t>
            </a:r>
            <a:r>
              <a:rPr lang="en-CA" sz="1400">
                <a:cs typeface="Times New Roman" panose="02020603050405020304" pitchFamily="18" charset="0"/>
              </a:rPr>
              <a:t>B                  E</a:t>
            </a:r>
            <a:endParaRPr lang="en-CA" sz="1400"/>
          </a:p>
          <a:p>
            <a:endParaRPr lang="en-CA" sz="200">
              <a:cs typeface="Times New Roman" panose="02020603050405020304" pitchFamily="18" charset="0"/>
            </a:endParaRPr>
          </a:p>
          <a:p>
            <a:r>
              <a:rPr lang="en-CA" sz="1400">
                <a:cs typeface="Times New Roman" panose="02020603050405020304" pitchFamily="18" charset="0"/>
              </a:rPr>
              <a:t>                         C</a:t>
            </a:r>
          </a:p>
          <a:p>
            <a:endParaRPr lang="en-CA" sz="600">
              <a:cs typeface="Times New Roman" panose="02020603050405020304" pitchFamily="18" charset="0"/>
            </a:endParaRPr>
          </a:p>
          <a:p>
            <a:r>
              <a:rPr lang="en-CA" sz="1400">
                <a:cs typeface="Times New Roman" panose="02020603050405020304" pitchFamily="18" charset="0"/>
              </a:rPr>
              <a:t>              A                  D</a:t>
            </a:r>
            <a:endParaRPr lang="en-CA" sz="1400"/>
          </a:p>
          <a:p>
            <a:r>
              <a:rPr lang="en-CA" sz="1400">
                <a:cs typeface="Times New Roman" panose="02020603050405020304" pitchFamily="18" charset="0"/>
              </a:rPr>
              <a:t>          </a:t>
            </a:r>
            <a:endParaRPr lang="en-CA" sz="1400"/>
          </a:p>
          <a:p>
            <a:r>
              <a:rPr lang="en-CA" sz="1400">
                <a:cs typeface="Times New Roman" panose="02020603050405020304" pitchFamily="18" charset="0"/>
              </a:rPr>
              <a:t>                                                        </a:t>
            </a:r>
            <a:endParaRPr lang="en-CA" sz="1400"/>
          </a:p>
          <a:p>
            <a:r>
              <a:rPr lang="en-CA" sz="1400">
                <a:cs typeface="Times New Roman" panose="02020603050405020304" pitchFamily="18" charset="0"/>
              </a:rPr>
              <a:t>                                                            </a:t>
            </a:r>
            <a:endParaRPr lang="en-CA" sz="1400"/>
          </a:p>
        </p:txBody>
      </p:sp>
      <p:sp>
        <p:nvSpPr>
          <p:cNvPr id="13332" name="Line 21"/>
          <p:cNvSpPr>
            <a:spLocks noChangeShapeType="1"/>
          </p:cNvSpPr>
          <p:nvPr/>
        </p:nvSpPr>
        <p:spPr bwMode="auto">
          <a:xfrm>
            <a:off x="3973513" y="2613025"/>
            <a:ext cx="0" cy="587375"/>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3333" name="Oval 22"/>
          <p:cNvSpPr>
            <a:spLocks noChangeAspect="1" noChangeArrowheads="1"/>
          </p:cNvSpPr>
          <p:nvPr/>
        </p:nvSpPr>
        <p:spPr bwMode="auto">
          <a:xfrm>
            <a:off x="3924300" y="2571750"/>
            <a:ext cx="82550" cy="82550"/>
          </a:xfrm>
          <a:prstGeom prst="ellipse">
            <a:avLst/>
          </a:prstGeom>
          <a:solidFill>
            <a:srgbClr val="0000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p>
        </p:txBody>
      </p:sp>
      <p:sp>
        <p:nvSpPr>
          <p:cNvPr id="13334" name="Oval 23"/>
          <p:cNvSpPr>
            <a:spLocks noChangeAspect="1" noChangeArrowheads="1"/>
          </p:cNvSpPr>
          <p:nvPr/>
        </p:nvSpPr>
        <p:spPr bwMode="auto">
          <a:xfrm>
            <a:off x="4848225" y="2571750"/>
            <a:ext cx="82550" cy="82550"/>
          </a:xfrm>
          <a:prstGeom prst="ellipse">
            <a:avLst/>
          </a:prstGeom>
          <a:solidFill>
            <a:srgbClr val="0000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p>
        </p:txBody>
      </p:sp>
      <p:sp>
        <p:nvSpPr>
          <p:cNvPr id="13335" name="Oval 24"/>
          <p:cNvSpPr>
            <a:spLocks noChangeAspect="1" noChangeArrowheads="1"/>
          </p:cNvSpPr>
          <p:nvPr/>
        </p:nvSpPr>
        <p:spPr bwMode="auto">
          <a:xfrm>
            <a:off x="4848225" y="3176588"/>
            <a:ext cx="82550" cy="82550"/>
          </a:xfrm>
          <a:prstGeom prst="ellipse">
            <a:avLst/>
          </a:prstGeom>
          <a:solidFill>
            <a:srgbClr val="0000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p>
        </p:txBody>
      </p:sp>
      <p:sp>
        <p:nvSpPr>
          <p:cNvPr id="13336" name="Oval 25"/>
          <p:cNvSpPr>
            <a:spLocks noChangeAspect="1" noChangeArrowheads="1"/>
          </p:cNvSpPr>
          <p:nvPr/>
        </p:nvSpPr>
        <p:spPr bwMode="auto">
          <a:xfrm>
            <a:off x="4391025" y="2789238"/>
            <a:ext cx="82550" cy="82550"/>
          </a:xfrm>
          <a:prstGeom prst="ellipse">
            <a:avLst/>
          </a:prstGeom>
          <a:solidFill>
            <a:srgbClr val="0000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p>
        </p:txBody>
      </p:sp>
      <p:sp>
        <p:nvSpPr>
          <p:cNvPr id="13337" name="Oval 26"/>
          <p:cNvSpPr>
            <a:spLocks noChangeAspect="1" noChangeArrowheads="1"/>
          </p:cNvSpPr>
          <p:nvPr/>
        </p:nvSpPr>
        <p:spPr bwMode="auto">
          <a:xfrm>
            <a:off x="3935413" y="3167063"/>
            <a:ext cx="82550" cy="82550"/>
          </a:xfrm>
          <a:prstGeom prst="ellipse">
            <a:avLst/>
          </a:prstGeom>
          <a:solidFill>
            <a:srgbClr val="0000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p>
        </p:txBody>
      </p:sp>
      <p:sp>
        <p:nvSpPr>
          <p:cNvPr id="868380" name="Oval 28"/>
          <p:cNvSpPr>
            <a:spLocks noChangeAspect="1" noChangeArrowheads="1"/>
          </p:cNvSpPr>
          <p:nvPr/>
        </p:nvSpPr>
        <p:spPr bwMode="auto">
          <a:xfrm>
            <a:off x="3924300" y="2568575"/>
            <a:ext cx="92075" cy="93663"/>
          </a:xfrm>
          <a:prstGeom prst="ellipse">
            <a:avLst/>
          </a:prstGeom>
          <a:noFill/>
          <a:ln w="38100">
            <a:solidFill>
              <a:srgbClr val="E5003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68382" name="Oval 30"/>
          <p:cNvSpPr>
            <a:spLocks noChangeAspect="1" noChangeArrowheads="1"/>
          </p:cNvSpPr>
          <p:nvPr/>
        </p:nvSpPr>
        <p:spPr bwMode="auto">
          <a:xfrm>
            <a:off x="4391025" y="2774950"/>
            <a:ext cx="92075" cy="93663"/>
          </a:xfrm>
          <a:prstGeom prst="ellipse">
            <a:avLst/>
          </a:prstGeom>
          <a:noFill/>
          <a:ln w="38100">
            <a:solidFill>
              <a:srgbClr val="E5003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68383" name="Oval 31"/>
          <p:cNvSpPr>
            <a:spLocks noChangeAspect="1" noChangeArrowheads="1"/>
          </p:cNvSpPr>
          <p:nvPr/>
        </p:nvSpPr>
        <p:spPr bwMode="auto">
          <a:xfrm>
            <a:off x="4843463" y="3162300"/>
            <a:ext cx="92075" cy="93663"/>
          </a:xfrm>
          <a:prstGeom prst="ellipse">
            <a:avLst/>
          </a:prstGeom>
          <a:noFill/>
          <a:ln w="38100">
            <a:solidFill>
              <a:srgbClr val="E5003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13342" name="Rectangle 32"/>
          <p:cNvSpPr>
            <a:spLocks noChangeArrowheads="1"/>
          </p:cNvSpPr>
          <p:nvPr/>
        </p:nvSpPr>
        <p:spPr bwMode="auto">
          <a:xfrm>
            <a:off x="962025" y="1143000"/>
            <a:ext cx="35687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cs typeface="Times New Roman" panose="02020603050405020304" pitchFamily="18" charset="0"/>
              </a:rPr>
              <a:t>The President’s health care proposal </a:t>
            </a:r>
            <a:endParaRPr lang="en-US" sz="1800"/>
          </a:p>
          <a:p>
            <a:endParaRPr lang="en-US" sz="1800"/>
          </a:p>
        </p:txBody>
      </p:sp>
      <p:graphicFrame>
        <p:nvGraphicFramePr>
          <p:cNvPr id="13314" name="Object 10"/>
          <p:cNvGraphicFramePr>
            <a:graphicFrameLocks noChangeAspect="1"/>
          </p:cNvGraphicFramePr>
          <p:nvPr/>
        </p:nvGraphicFramePr>
        <p:xfrm>
          <a:off x="2870200" y="1946275"/>
          <a:ext cx="428625" cy="354013"/>
        </p:xfrm>
        <a:graphic>
          <a:graphicData uri="http://schemas.openxmlformats.org/presentationml/2006/ole">
            <mc:AlternateContent xmlns:mc="http://schemas.openxmlformats.org/markup-compatibility/2006">
              <mc:Choice xmlns:v="urn:schemas-microsoft-com:vml" Requires="v">
                <p:oleObj spid="_x0000_s13363" name="Equation" r:id="rId4" imgW="279360" imgH="228600" progId="Equation.DSMT4">
                  <p:embed/>
                </p:oleObj>
              </mc:Choice>
              <mc:Fallback>
                <p:oleObj name="Equation" r:id="rId4" imgW="279360" imgH="228600" progId="Equation.DSMT4">
                  <p:embed/>
                  <p:pic>
                    <p:nvPicPr>
                      <p:cNvPr id="0" name="Object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70200" y="1946275"/>
                        <a:ext cx="428625" cy="3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315" name="Object 9"/>
          <p:cNvGraphicFramePr>
            <a:graphicFrameLocks noChangeAspect="1"/>
          </p:cNvGraphicFramePr>
          <p:nvPr/>
        </p:nvGraphicFramePr>
        <p:xfrm>
          <a:off x="5254625" y="4745038"/>
          <a:ext cx="638175" cy="339725"/>
        </p:xfrm>
        <a:graphic>
          <a:graphicData uri="http://schemas.openxmlformats.org/presentationml/2006/ole">
            <mc:AlternateContent xmlns:mc="http://schemas.openxmlformats.org/markup-compatibility/2006">
              <mc:Choice xmlns:v="urn:schemas-microsoft-com:vml" Requires="v">
                <p:oleObj spid="_x0000_s13364" name="Equation" r:id="rId6" imgW="431640" imgH="228600" progId="Equation.DSMT4">
                  <p:embed/>
                </p:oleObj>
              </mc:Choice>
              <mc:Fallback>
                <p:oleObj name="Equation" r:id="rId6" imgW="431640" imgH="228600" progId="Equation.DSMT4">
                  <p:embed/>
                  <p:pic>
                    <p:nvPicPr>
                      <p:cNvPr id="0" name="Object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54625" y="4745038"/>
                        <a:ext cx="6381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1" name="Rectangle 27"/>
          <p:cNvSpPr>
            <a:spLocks noChangeArrowheads="1"/>
          </p:cNvSpPr>
          <p:nvPr/>
        </p:nvSpPr>
        <p:spPr bwMode="auto">
          <a:xfrm>
            <a:off x="1419225" y="5571242"/>
            <a:ext cx="685641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800" i="1" dirty="0" smtClean="0">
                <a:solidFill>
                  <a:srgbClr val="E50030"/>
                </a:solidFill>
              </a:rPr>
              <a:t>Point B is attainable, and is efficient, meaning more of one good cannot be produced without producing </a:t>
            </a:r>
            <a:r>
              <a:rPr lang="en-US" altLang="en-US" sz="1800" i="1" dirty="0">
                <a:solidFill>
                  <a:srgbClr val="E50030"/>
                </a:solidFill>
              </a:rPr>
              <a:t>less of something else. </a:t>
            </a:r>
          </a:p>
          <a:p>
            <a:pPr eaLnBrk="1" hangingPunct="1"/>
            <a:r>
              <a:rPr lang="en-US" altLang="en-US" sz="1800" i="1" dirty="0">
                <a:solidFill>
                  <a:srgbClr val="E50030"/>
                </a:solidFill>
              </a:rPr>
              <a:t>Points </a:t>
            </a:r>
            <a:r>
              <a:rPr lang="en-US" altLang="en-US" sz="1800" i="1" dirty="0" smtClean="0">
                <a:solidFill>
                  <a:srgbClr val="E50030"/>
                </a:solidFill>
              </a:rPr>
              <a:t>C </a:t>
            </a:r>
            <a:r>
              <a:rPr lang="en-US" altLang="en-US" sz="1800" i="1" dirty="0">
                <a:solidFill>
                  <a:srgbClr val="E50030"/>
                </a:solidFill>
              </a:rPr>
              <a:t>and D </a:t>
            </a:r>
            <a:r>
              <a:rPr lang="en-US" altLang="en-US" sz="1800" i="1" dirty="0" smtClean="0">
                <a:solidFill>
                  <a:srgbClr val="E50030"/>
                </a:solidFill>
              </a:rPr>
              <a:t>are also efficient </a:t>
            </a:r>
            <a:r>
              <a:rPr lang="en-US" altLang="en-US" sz="1800" i="1" dirty="0">
                <a:solidFill>
                  <a:srgbClr val="E50030"/>
                </a:solidFill>
              </a:rPr>
              <a:t>production levels. </a:t>
            </a:r>
            <a:endParaRPr lang="en-US" altLang="en-US" sz="1800" i="1" dirty="0" smtClean="0">
              <a:solidFill>
                <a:srgbClr val="E50030"/>
              </a:solidFill>
            </a:endParaRPr>
          </a:p>
          <a:p>
            <a:pPr eaLnBrk="1" hangingPunct="1"/>
            <a:r>
              <a:rPr lang="en-US" sz="1800" i="1" dirty="0" smtClean="0">
                <a:solidFill>
                  <a:srgbClr val="E50030"/>
                </a:solidFill>
              </a:rPr>
              <a:t>Unemployment equals its natural rate when the economy is its PPF.</a:t>
            </a:r>
            <a:endParaRPr lang="en-US" sz="1800" i="1" dirty="0">
              <a:solidFill>
                <a:srgbClr val="E50030"/>
              </a:solidFill>
            </a:endParaRPr>
          </a:p>
        </p:txBody>
      </p:sp>
      <p:sp>
        <p:nvSpPr>
          <p:cNvPr id="35" name="Title 1"/>
          <p:cNvSpPr>
            <a:spLocks noGrp="1"/>
          </p:cNvSpPr>
          <p:nvPr>
            <p:ph type="title"/>
          </p:nvPr>
        </p:nvSpPr>
        <p:spPr>
          <a:xfrm>
            <a:off x="381000" y="228600"/>
            <a:ext cx="8229600" cy="533400"/>
          </a:xfrm>
        </p:spPr>
        <p:txBody>
          <a:bodyPr/>
          <a:lstStyle/>
          <a:p>
            <a:r>
              <a:rPr lang="en-US" altLang="en-US" dirty="0" smtClean="0"/>
              <a:t>Economics of Mandatory </a:t>
            </a:r>
            <a:r>
              <a:rPr lang="en-US" altLang="en-US" dirty="0"/>
              <a:t>Healthcare</a:t>
            </a:r>
            <a:endParaRPr lang="en-US"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6838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1">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6838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6838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1">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8380" grpId="0" animBg="1"/>
      <p:bldP spid="868382" grpId="0" animBg="1"/>
      <p:bldP spid="868383"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5" name="Line 5"/>
          <p:cNvSpPr>
            <a:spLocks noChangeShapeType="1"/>
          </p:cNvSpPr>
          <p:nvPr/>
        </p:nvSpPr>
        <p:spPr bwMode="auto">
          <a:xfrm>
            <a:off x="3403600" y="1774825"/>
            <a:ext cx="0" cy="291147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46" name="Line 6"/>
          <p:cNvSpPr>
            <a:spLocks noChangeShapeType="1"/>
          </p:cNvSpPr>
          <p:nvPr/>
        </p:nvSpPr>
        <p:spPr bwMode="auto">
          <a:xfrm>
            <a:off x="3403600" y="4686300"/>
            <a:ext cx="3090863"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47" name="Line 7"/>
          <p:cNvSpPr>
            <a:spLocks noChangeShapeType="1"/>
          </p:cNvSpPr>
          <p:nvPr/>
        </p:nvSpPr>
        <p:spPr bwMode="auto">
          <a:xfrm>
            <a:off x="3975100" y="3200400"/>
            <a:ext cx="0" cy="148590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0248" name="Arc 8"/>
          <p:cNvSpPr>
            <a:spLocks/>
          </p:cNvSpPr>
          <p:nvPr/>
        </p:nvSpPr>
        <p:spPr bwMode="auto">
          <a:xfrm>
            <a:off x="3175000" y="2478088"/>
            <a:ext cx="2398713" cy="2516187"/>
          </a:xfrm>
          <a:custGeom>
            <a:avLst/>
            <a:gdLst>
              <a:gd name="T0" fmla="*/ 2147483647 w 21449"/>
              <a:gd name="T1" fmla="*/ 0 h 21504"/>
              <a:gd name="T2" fmla="*/ 2147483647 w 21449"/>
              <a:gd name="T3" fmla="*/ 2147483647 h 21504"/>
              <a:gd name="T4" fmla="*/ 0 w 21449"/>
              <a:gd name="T5" fmla="*/ 2147483647 h 21504"/>
              <a:gd name="T6" fmla="*/ 0 60000 65536"/>
              <a:gd name="T7" fmla="*/ 0 60000 65536"/>
              <a:gd name="T8" fmla="*/ 0 60000 65536"/>
              <a:gd name="T9" fmla="*/ 0 w 21449"/>
              <a:gd name="T10" fmla="*/ 0 h 21504"/>
              <a:gd name="T11" fmla="*/ 21449 w 21449"/>
              <a:gd name="T12" fmla="*/ 21504 h 21504"/>
            </a:gdLst>
            <a:ahLst/>
            <a:cxnLst>
              <a:cxn ang="T6">
                <a:pos x="T0" y="T1"/>
              </a:cxn>
              <a:cxn ang="T7">
                <a:pos x="T2" y="T3"/>
              </a:cxn>
              <a:cxn ang="T8">
                <a:pos x="T4" y="T5"/>
              </a:cxn>
            </a:cxnLst>
            <a:rect l="T9" t="T10" r="T11" b="T12"/>
            <a:pathLst>
              <a:path w="21449" h="21504" fill="none" extrusionOk="0">
                <a:moveTo>
                  <a:pt x="2037" y="0"/>
                </a:moveTo>
                <a:cubicBezTo>
                  <a:pt x="12163" y="959"/>
                  <a:pt x="20247" y="8853"/>
                  <a:pt x="21448" y="18953"/>
                </a:cubicBezTo>
              </a:path>
              <a:path w="21449" h="21504" stroke="0" extrusionOk="0">
                <a:moveTo>
                  <a:pt x="2037" y="0"/>
                </a:moveTo>
                <a:cubicBezTo>
                  <a:pt x="12163" y="959"/>
                  <a:pt x="20247" y="8853"/>
                  <a:pt x="21448" y="18953"/>
                </a:cubicBezTo>
                <a:lnTo>
                  <a:pt x="0" y="21504"/>
                </a:lnTo>
                <a:lnTo>
                  <a:pt x="2037" y="0"/>
                </a:lnTo>
                <a:close/>
              </a:path>
            </a:pathLst>
          </a:custGeom>
          <a:noFill/>
          <a:ln w="285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249" name="Line 9"/>
          <p:cNvSpPr>
            <a:spLocks noChangeShapeType="1"/>
          </p:cNvSpPr>
          <p:nvPr/>
        </p:nvSpPr>
        <p:spPr bwMode="auto">
          <a:xfrm flipH="1">
            <a:off x="3403600" y="2628900"/>
            <a:ext cx="1485900"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0250" name="Line 10"/>
          <p:cNvSpPr>
            <a:spLocks noChangeShapeType="1"/>
          </p:cNvSpPr>
          <p:nvPr/>
        </p:nvSpPr>
        <p:spPr bwMode="auto">
          <a:xfrm>
            <a:off x="4432300" y="2830513"/>
            <a:ext cx="0" cy="1855787"/>
          </a:xfrm>
          <a:prstGeom prst="line">
            <a:avLst/>
          </a:prstGeom>
          <a:noFill/>
          <a:ln w="9525">
            <a:solidFill>
              <a:srgbClr val="000000"/>
            </a:solidFill>
            <a:prstDash val="dash"/>
            <a:round/>
            <a:headEnd type="oval" w="med" len="med"/>
            <a:tailEnd/>
          </a:ln>
          <a:extLst>
            <a:ext uri="{909E8E84-426E-40DD-AFC4-6F175D3DCCD1}">
              <a14:hiddenFill xmlns:a14="http://schemas.microsoft.com/office/drawing/2010/main">
                <a:noFill/>
              </a14:hiddenFill>
            </a:ext>
          </a:extLst>
        </p:spPr>
        <p:txBody>
          <a:bodyPr/>
          <a:lstStyle/>
          <a:p>
            <a:endParaRPr lang="en-US"/>
          </a:p>
        </p:txBody>
      </p:sp>
      <p:sp>
        <p:nvSpPr>
          <p:cNvPr id="10251" name="Line 11"/>
          <p:cNvSpPr>
            <a:spLocks noChangeShapeType="1"/>
          </p:cNvSpPr>
          <p:nvPr/>
        </p:nvSpPr>
        <p:spPr bwMode="auto">
          <a:xfrm>
            <a:off x="3403600" y="2824163"/>
            <a:ext cx="1028700"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0252" name="Line 12"/>
          <p:cNvSpPr>
            <a:spLocks noChangeShapeType="1"/>
          </p:cNvSpPr>
          <p:nvPr/>
        </p:nvSpPr>
        <p:spPr bwMode="auto">
          <a:xfrm>
            <a:off x="4889500" y="3200400"/>
            <a:ext cx="0" cy="148590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0253" name="Line 13"/>
          <p:cNvSpPr>
            <a:spLocks noChangeShapeType="1"/>
          </p:cNvSpPr>
          <p:nvPr/>
        </p:nvSpPr>
        <p:spPr bwMode="auto">
          <a:xfrm flipH="1">
            <a:off x="3403600" y="3211513"/>
            <a:ext cx="1485900"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0254" name="Line 14"/>
          <p:cNvSpPr>
            <a:spLocks noChangeShapeType="1"/>
          </p:cNvSpPr>
          <p:nvPr/>
        </p:nvSpPr>
        <p:spPr bwMode="auto">
          <a:xfrm>
            <a:off x="3975100" y="3200400"/>
            <a:ext cx="0" cy="0"/>
          </a:xfrm>
          <a:prstGeom prst="line">
            <a:avLst/>
          </a:prstGeom>
          <a:noFill/>
          <a:ln w="9525">
            <a:solidFill>
              <a:srgbClr val="000000"/>
            </a:solidFill>
            <a:round/>
            <a:headEnd type="oval" w="med" len="med"/>
            <a:tailEnd/>
          </a:ln>
          <a:extLst>
            <a:ext uri="{909E8E84-426E-40DD-AFC4-6F175D3DCCD1}">
              <a14:hiddenFill xmlns:a14="http://schemas.microsoft.com/office/drawing/2010/main">
                <a:noFill/>
              </a14:hiddenFill>
            </a:ext>
          </a:extLst>
        </p:spPr>
        <p:txBody>
          <a:bodyPr/>
          <a:lstStyle/>
          <a:p>
            <a:endParaRPr lang="en-US"/>
          </a:p>
        </p:txBody>
      </p:sp>
      <p:sp>
        <p:nvSpPr>
          <p:cNvPr id="10255" name="Line 15"/>
          <p:cNvSpPr>
            <a:spLocks noChangeShapeType="1"/>
          </p:cNvSpPr>
          <p:nvPr/>
        </p:nvSpPr>
        <p:spPr bwMode="auto">
          <a:xfrm>
            <a:off x="4889500" y="2628900"/>
            <a:ext cx="0" cy="57150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0256" name="Text Box 16"/>
          <p:cNvSpPr txBox="1">
            <a:spLocks noChangeArrowheads="1"/>
          </p:cNvSpPr>
          <p:nvPr/>
        </p:nvSpPr>
        <p:spPr bwMode="auto">
          <a:xfrm>
            <a:off x="3063875" y="2487613"/>
            <a:ext cx="622300"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CA" sz="1200">
                <a:latin typeface="Arial" panose="020B0604020202020204" pitchFamily="34" charset="0"/>
                <a:ea typeface="Times New Roman" panose="02020603050405020304" pitchFamily="18" charset="0"/>
                <a:cs typeface="Arial" panose="020B0604020202020204" pitchFamily="34" charset="0"/>
              </a:rPr>
              <a:t>98</a:t>
            </a:r>
            <a:endParaRPr lang="en-CA" sz="1200">
              <a:ea typeface="Times New Roman" panose="02020603050405020304" pitchFamily="18" charset="0"/>
              <a:cs typeface="Arial" panose="020B0604020202020204" pitchFamily="34" charset="0"/>
            </a:endParaRPr>
          </a:p>
          <a:p>
            <a:r>
              <a:rPr lang="en-CA" sz="200">
                <a:latin typeface="Arial" panose="020B0604020202020204" pitchFamily="34" charset="0"/>
                <a:ea typeface="Times New Roman" panose="02020603050405020304" pitchFamily="18" charset="0"/>
                <a:cs typeface="Arial" panose="020B0604020202020204" pitchFamily="34" charset="0"/>
              </a:rPr>
              <a:t/>
            </a:r>
            <a:br>
              <a:rPr lang="en-CA" sz="200">
                <a:latin typeface="Arial" panose="020B0604020202020204" pitchFamily="34" charset="0"/>
                <a:ea typeface="Times New Roman" panose="02020603050405020304" pitchFamily="18" charset="0"/>
                <a:cs typeface="Arial" panose="020B0604020202020204" pitchFamily="34" charset="0"/>
              </a:rPr>
            </a:br>
            <a:r>
              <a:rPr lang="en-CA" sz="1200">
                <a:latin typeface="Arial" panose="020B0604020202020204" pitchFamily="34" charset="0"/>
                <a:ea typeface="Times New Roman" panose="02020603050405020304" pitchFamily="18" charset="0"/>
                <a:cs typeface="Arial" panose="020B0604020202020204" pitchFamily="34" charset="0"/>
              </a:rPr>
              <a:t>90</a:t>
            </a:r>
            <a:endParaRPr lang="en-CA" sz="1200">
              <a:ea typeface="Times New Roman" panose="02020603050405020304" pitchFamily="18" charset="0"/>
              <a:cs typeface="Arial" panose="020B0604020202020204" pitchFamily="34" charset="0"/>
            </a:endParaRPr>
          </a:p>
          <a:p>
            <a:endParaRPr lang="en-CA" sz="1200">
              <a:latin typeface="Arial" panose="020B0604020202020204" pitchFamily="34" charset="0"/>
              <a:ea typeface="Times New Roman" panose="02020603050405020304" pitchFamily="18" charset="0"/>
              <a:cs typeface="Arial" panose="020B0604020202020204" pitchFamily="34" charset="0"/>
            </a:endParaRPr>
          </a:p>
          <a:p>
            <a:r>
              <a:rPr lang="en-CA" sz="1200">
                <a:latin typeface="Arial" panose="020B0604020202020204" pitchFamily="34" charset="0"/>
                <a:ea typeface="Times New Roman" panose="02020603050405020304" pitchFamily="18" charset="0"/>
                <a:cs typeface="Arial" panose="020B0604020202020204" pitchFamily="34" charset="0"/>
              </a:rPr>
              <a:t>74</a:t>
            </a:r>
            <a:endParaRPr lang="en-CA" sz="1200">
              <a:ea typeface="Times New Roman" panose="02020603050405020304" pitchFamily="18" charset="0"/>
              <a:cs typeface="Arial" panose="020B0604020202020204" pitchFamily="34" charset="0"/>
            </a:endParaRPr>
          </a:p>
        </p:txBody>
      </p:sp>
      <p:sp>
        <p:nvSpPr>
          <p:cNvPr id="10257" name="Text Box 17"/>
          <p:cNvSpPr txBox="1">
            <a:spLocks noChangeArrowheads="1"/>
          </p:cNvSpPr>
          <p:nvPr/>
        </p:nvSpPr>
        <p:spPr bwMode="auto">
          <a:xfrm>
            <a:off x="3175000" y="4686300"/>
            <a:ext cx="29718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CA" sz="1200">
                <a:cs typeface="Times New Roman" panose="02020603050405020304" pitchFamily="18" charset="0"/>
              </a:rPr>
              <a:t>  0            20        28        36</a:t>
            </a:r>
            <a:endParaRPr lang="en-CA" sz="1200"/>
          </a:p>
        </p:txBody>
      </p:sp>
      <p:sp>
        <p:nvSpPr>
          <p:cNvPr id="10258" name="Rectangle 19"/>
          <p:cNvSpPr>
            <a:spLocks noChangeArrowheads="1"/>
          </p:cNvSpPr>
          <p:nvPr/>
        </p:nvSpPr>
        <p:spPr bwMode="auto">
          <a:xfrm>
            <a:off x="974725" y="5253038"/>
            <a:ext cx="74834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What is the opportunity cost (OC) of moving from D to C?</a:t>
            </a:r>
          </a:p>
        </p:txBody>
      </p:sp>
      <p:sp>
        <p:nvSpPr>
          <p:cNvPr id="10259" name="Rectangle 20"/>
          <p:cNvSpPr>
            <a:spLocks noChangeArrowheads="1"/>
          </p:cNvSpPr>
          <p:nvPr/>
        </p:nvSpPr>
        <p:spPr bwMode="auto">
          <a:xfrm>
            <a:off x="3298825" y="2300288"/>
            <a:ext cx="2187575"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CA" sz="1800">
                <a:cs typeface="Times New Roman" panose="02020603050405020304" pitchFamily="18" charset="0"/>
              </a:rPr>
              <a:t>           </a:t>
            </a:r>
            <a:r>
              <a:rPr lang="en-CA" sz="1400">
                <a:cs typeface="Times New Roman" panose="02020603050405020304" pitchFamily="18" charset="0"/>
              </a:rPr>
              <a:t>B                  E</a:t>
            </a:r>
            <a:endParaRPr lang="en-CA" sz="1400"/>
          </a:p>
          <a:p>
            <a:endParaRPr lang="en-CA" sz="200">
              <a:cs typeface="Times New Roman" panose="02020603050405020304" pitchFamily="18" charset="0"/>
            </a:endParaRPr>
          </a:p>
          <a:p>
            <a:r>
              <a:rPr lang="en-CA" sz="1400">
                <a:cs typeface="Times New Roman" panose="02020603050405020304" pitchFamily="18" charset="0"/>
              </a:rPr>
              <a:t>                         C</a:t>
            </a:r>
          </a:p>
          <a:p>
            <a:endParaRPr lang="en-CA" sz="600">
              <a:cs typeface="Times New Roman" panose="02020603050405020304" pitchFamily="18" charset="0"/>
            </a:endParaRPr>
          </a:p>
          <a:p>
            <a:r>
              <a:rPr lang="en-CA" sz="1400">
                <a:cs typeface="Times New Roman" panose="02020603050405020304" pitchFamily="18" charset="0"/>
              </a:rPr>
              <a:t>              A                  D</a:t>
            </a:r>
            <a:endParaRPr lang="en-CA" sz="1400"/>
          </a:p>
          <a:p>
            <a:r>
              <a:rPr lang="en-CA" sz="1400">
                <a:cs typeface="Times New Roman" panose="02020603050405020304" pitchFamily="18" charset="0"/>
              </a:rPr>
              <a:t>          </a:t>
            </a:r>
            <a:endParaRPr lang="en-CA" sz="1400"/>
          </a:p>
          <a:p>
            <a:r>
              <a:rPr lang="en-CA" sz="1400">
                <a:cs typeface="Times New Roman" panose="02020603050405020304" pitchFamily="18" charset="0"/>
              </a:rPr>
              <a:t>                                                        </a:t>
            </a:r>
            <a:endParaRPr lang="en-CA" sz="1400"/>
          </a:p>
          <a:p>
            <a:r>
              <a:rPr lang="en-CA" sz="1400">
                <a:cs typeface="Times New Roman" panose="02020603050405020304" pitchFamily="18" charset="0"/>
              </a:rPr>
              <a:t>                                                            </a:t>
            </a:r>
            <a:endParaRPr lang="en-CA" sz="1400"/>
          </a:p>
        </p:txBody>
      </p:sp>
      <p:sp>
        <p:nvSpPr>
          <p:cNvPr id="10260" name="Line 21"/>
          <p:cNvSpPr>
            <a:spLocks noChangeShapeType="1"/>
          </p:cNvSpPr>
          <p:nvPr/>
        </p:nvSpPr>
        <p:spPr bwMode="auto">
          <a:xfrm>
            <a:off x="3973513" y="2613025"/>
            <a:ext cx="0" cy="587375"/>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0261" name="Oval 22"/>
          <p:cNvSpPr>
            <a:spLocks noChangeAspect="1" noChangeArrowheads="1"/>
          </p:cNvSpPr>
          <p:nvPr/>
        </p:nvSpPr>
        <p:spPr bwMode="auto">
          <a:xfrm>
            <a:off x="3935413" y="2571750"/>
            <a:ext cx="82550" cy="82550"/>
          </a:xfrm>
          <a:prstGeom prst="ellipse">
            <a:avLst/>
          </a:prstGeom>
          <a:solidFill>
            <a:srgbClr val="0000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p>
        </p:txBody>
      </p:sp>
      <p:sp>
        <p:nvSpPr>
          <p:cNvPr id="10262" name="Oval 23"/>
          <p:cNvSpPr>
            <a:spLocks noChangeAspect="1" noChangeArrowheads="1"/>
          </p:cNvSpPr>
          <p:nvPr/>
        </p:nvSpPr>
        <p:spPr bwMode="auto">
          <a:xfrm>
            <a:off x="4848225" y="2571750"/>
            <a:ext cx="82550" cy="82550"/>
          </a:xfrm>
          <a:prstGeom prst="ellipse">
            <a:avLst/>
          </a:prstGeom>
          <a:solidFill>
            <a:srgbClr val="0000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p>
        </p:txBody>
      </p:sp>
      <p:sp>
        <p:nvSpPr>
          <p:cNvPr id="10263" name="Oval 24"/>
          <p:cNvSpPr>
            <a:spLocks noChangeAspect="1" noChangeArrowheads="1"/>
          </p:cNvSpPr>
          <p:nvPr/>
        </p:nvSpPr>
        <p:spPr bwMode="auto">
          <a:xfrm>
            <a:off x="4848225" y="3176588"/>
            <a:ext cx="82550" cy="82550"/>
          </a:xfrm>
          <a:prstGeom prst="ellipse">
            <a:avLst/>
          </a:prstGeom>
          <a:solidFill>
            <a:srgbClr val="0000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p>
        </p:txBody>
      </p:sp>
      <p:sp>
        <p:nvSpPr>
          <p:cNvPr id="10264" name="Oval 25"/>
          <p:cNvSpPr>
            <a:spLocks noChangeAspect="1" noChangeArrowheads="1"/>
          </p:cNvSpPr>
          <p:nvPr/>
        </p:nvSpPr>
        <p:spPr bwMode="auto">
          <a:xfrm>
            <a:off x="4391025" y="2789238"/>
            <a:ext cx="82550" cy="82550"/>
          </a:xfrm>
          <a:prstGeom prst="ellipse">
            <a:avLst/>
          </a:prstGeom>
          <a:solidFill>
            <a:srgbClr val="0000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p>
        </p:txBody>
      </p:sp>
      <p:sp>
        <p:nvSpPr>
          <p:cNvPr id="10265" name="Oval 26"/>
          <p:cNvSpPr>
            <a:spLocks noChangeAspect="1" noChangeArrowheads="1"/>
          </p:cNvSpPr>
          <p:nvPr/>
        </p:nvSpPr>
        <p:spPr bwMode="auto">
          <a:xfrm>
            <a:off x="3935413" y="3167063"/>
            <a:ext cx="82550" cy="82550"/>
          </a:xfrm>
          <a:prstGeom prst="ellipse">
            <a:avLst/>
          </a:prstGeom>
          <a:solidFill>
            <a:srgbClr val="0000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p>
        </p:txBody>
      </p:sp>
      <p:sp>
        <p:nvSpPr>
          <p:cNvPr id="856091" name="Rectangle 27"/>
          <p:cNvSpPr>
            <a:spLocks noChangeArrowheads="1"/>
          </p:cNvSpPr>
          <p:nvPr/>
        </p:nvSpPr>
        <p:spPr bwMode="auto">
          <a:xfrm>
            <a:off x="1419225" y="5791200"/>
            <a:ext cx="7496175"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i="1">
                <a:solidFill>
                  <a:srgbClr val="E50030"/>
                </a:solidFill>
              </a:rPr>
              <a:t>If we want 16 more units of health care</a:t>
            </a:r>
          </a:p>
          <a:p>
            <a:pPr eaLnBrk="1" hangingPunct="1"/>
            <a:r>
              <a:rPr lang="en-US" sz="1800" i="1">
                <a:solidFill>
                  <a:srgbClr val="0066FF"/>
                </a:solidFill>
              </a:rPr>
              <a:t>we have to give up 8 units of all other goods (tradeoff)</a:t>
            </a:r>
          </a:p>
          <a:p>
            <a:pPr eaLnBrk="1" hangingPunct="1"/>
            <a:r>
              <a:rPr lang="en-US" sz="1800" i="1"/>
              <a:t>Health care is not a </a:t>
            </a:r>
            <a:r>
              <a:rPr lang="en-US" sz="1800" b="1" i="1" u="sng"/>
              <a:t>free lunch</a:t>
            </a:r>
            <a:r>
              <a:rPr lang="en-US" sz="1800" i="1"/>
              <a:t> because its OC = 0.5</a:t>
            </a:r>
            <a:r>
              <a:rPr lang="en-US" sz="1800"/>
              <a:t> </a:t>
            </a:r>
            <a:r>
              <a:rPr lang="en-US" sz="1800" i="1"/>
              <a:t>units of all other goods</a:t>
            </a:r>
          </a:p>
        </p:txBody>
      </p:sp>
      <p:sp>
        <p:nvSpPr>
          <p:cNvPr id="856092" name="Line 28"/>
          <p:cNvSpPr>
            <a:spLocks noChangeShapeType="1"/>
          </p:cNvSpPr>
          <p:nvPr/>
        </p:nvSpPr>
        <p:spPr bwMode="auto">
          <a:xfrm flipH="1" flipV="1">
            <a:off x="4418013" y="2827338"/>
            <a:ext cx="458787" cy="3175"/>
          </a:xfrm>
          <a:prstGeom prst="line">
            <a:avLst/>
          </a:prstGeom>
          <a:noFill/>
          <a:ln w="38100">
            <a:solidFill>
              <a:srgbClr val="0066FF"/>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856093" name="Line 29"/>
          <p:cNvSpPr>
            <a:spLocks noChangeShapeType="1"/>
          </p:cNvSpPr>
          <p:nvPr/>
        </p:nvSpPr>
        <p:spPr bwMode="auto">
          <a:xfrm flipH="1" flipV="1">
            <a:off x="4876800" y="2824163"/>
            <a:ext cx="0" cy="376237"/>
          </a:xfrm>
          <a:prstGeom prst="line">
            <a:avLst/>
          </a:prstGeom>
          <a:noFill/>
          <a:ln w="38100">
            <a:solidFill>
              <a:srgbClr val="E50030"/>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0269" name="Rectangle 31"/>
          <p:cNvSpPr>
            <a:spLocks noChangeArrowheads="1"/>
          </p:cNvSpPr>
          <p:nvPr/>
        </p:nvSpPr>
        <p:spPr bwMode="auto">
          <a:xfrm>
            <a:off x="962025" y="1143000"/>
            <a:ext cx="35687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cs typeface="Times New Roman" panose="02020603050405020304" pitchFamily="18" charset="0"/>
              </a:rPr>
              <a:t>The President’s health care proposal </a:t>
            </a:r>
            <a:endParaRPr lang="en-US" sz="1800"/>
          </a:p>
          <a:p>
            <a:endParaRPr lang="en-US" sz="1800"/>
          </a:p>
        </p:txBody>
      </p:sp>
      <p:graphicFrame>
        <p:nvGraphicFramePr>
          <p:cNvPr id="10242" name="Object 10"/>
          <p:cNvGraphicFramePr>
            <a:graphicFrameLocks noChangeAspect="1"/>
          </p:cNvGraphicFramePr>
          <p:nvPr/>
        </p:nvGraphicFramePr>
        <p:xfrm>
          <a:off x="2870200" y="1946275"/>
          <a:ext cx="428625" cy="354013"/>
        </p:xfrm>
        <a:graphic>
          <a:graphicData uri="http://schemas.openxmlformats.org/presentationml/2006/ole">
            <mc:AlternateContent xmlns:mc="http://schemas.openxmlformats.org/markup-compatibility/2006">
              <mc:Choice xmlns:v="urn:schemas-microsoft-com:vml" Requires="v">
                <p:oleObj spid="_x0000_s10288" name="Equation" r:id="rId4" imgW="279360" imgH="228600" progId="Equation.DSMT4">
                  <p:embed/>
                </p:oleObj>
              </mc:Choice>
              <mc:Fallback>
                <p:oleObj name="Equation" r:id="rId4" imgW="279360" imgH="228600" progId="Equation.DSMT4">
                  <p:embed/>
                  <p:pic>
                    <p:nvPicPr>
                      <p:cNvPr id="0" name="Object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70200" y="1946275"/>
                        <a:ext cx="428625" cy="3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243" name="Object 9"/>
          <p:cNvGraphicFramePr>
            <a:graphicFrameLocks noChangeAspect="1"/>
          </p:cNvGraphicFramePr>
          <p:nvPr/>
        </p:nvGraphicFramePr>
        <p:xfrm>
          <a:off x="5254625" y="4745038"/>
          <a:ext cx="638175" cy="339725"/>
        </p:xfrm>
        <a:graphic>
          <a:graphicData uri="http://schemas.openxmlformats.org/presentationml/2006/ole">
            <mc:AlternateContent xmlns:mc="http://schemas.openxmlformats.org/markup-compatibility/2006">
              <mc:Choice xmlns:v="urn:schemas-microsoft-com:vml" Requires="v">
                <p:oleObj spid="_x0000_s10289" name="Equation" r:id="rId6" imgW="431640" imgH="228600" progId="Equation.DSMT4">
                  <p:embed/>
                </p:oleObj>
              </mc:Choice>
              <mc:Fallback>
                <p:oleObj name="Equation" r:id="rId6" imgW="431640" imgH="228600" progId="Equation.DSMT4">
                  <p:embed/>
                  <p:pic>
                    <p:nvPicPr>
                      <p:cNvPr id="0" name="Object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54625" y="4745038"/>
                        <a:ext cx="6381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3" name="Title 1"/>
          <p:cNvSpPr>
            <a:spLocks noGrp="1"/>
          </p:cNvSpPr>
          <p:nvPr>
            <p:ph type="title"/>
          </p:nvPr>
        </p:nvSpPr>
        <p:spPr>
          <a:xfrm>
            <a:off x="381000" y="228600"/>
            <a:ext cx="8229600" cy="533400"/>
          </a:xfrm>
        </p:spPr>
        <p:txBody>
          <a:bodyPr/>
          <a:lstStyle/>
          <a:p>
            <a:r>
              <a:rPr lang="en-US" altLang="en-US" dirty="0" smtClean="0"/>
              <a:t>Economics of Mandatory </a:t>
            </a:r>
            <a:r>
              <a:rPr lang="en-US" altLang="en-US" dirty="0"/>
              <a:t>Healthcare</a:t>
            </a:r>
            <a:endParaRPr lang="en-US"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56091">
                                            <p:txEl>
                                              <p:pRg st="0" end="0"/>
                                            </p:txEl>
                                          </p:spTgt>
                                        </p:tgtEl>
                                        <p:attrNameLst>
                                          <p:attrName>style.visibility</p:attrName>
                                        </p:attrNameLst>
                                      </p:cBhvr>
                                      <p:to>
                                        <p:strVal val="visible"/>
                                      </p:to>
                                    </p:set>
                                  </p:childTnLst>
                                </p:cTn>
                              </p:par>
                            </p:childTnLst>
                          </p:cTn>
                        </p:par>
                        <p:par>
                          <p:cTn id="7" fill="hold" nodeType="afterGroup">
                            <p:stCondLst>
                              <p:cond delay="0"/>
                            </p:stCondLst>
                            <p:childTnLst>
                              <p:par>
                                <p:cTn id="8" presetID="22" presetClass="entr" presetSubtype="4" fill="hold" grpId="0" nodeType="afterEffect">
                                  <p:stCondLst>
                                    <p:cond delay="0"/>
                                  </p:stCondLst>
                                  <p:childTnLst>
                                    <p:set>
                                      <p:cBhvr>
                                        <p:cTn id="9" dur="1" fill="hold">
                                          <p:stCondLst>
                                            <p:cond delay="0"/>
                                          </p:stCondLst>
                                        </p:cTn>
                                        <p:tgtEl>
                                          <p:spTgt spid="856093"/>
                                        </p:tgtEl>
                                        <p:attrNameLst>
                                          <p:attrName>style.visibility</p:attrName>
                                        </p:attrNameLst>
                                      </p:cBhvr>
                                      <p:to>
                                        <p:strVal val="visible"/>
                                      </p:to>
                                    </p:set>
                                    <p:animEffect transition="in" filter="wipe(down)">
                                      <p:cBhvr>
                                        <p:cTn id="10" dur="500"/>
                                        <p:tgtEl>
                                          <p:spTgt spid="856093"/>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856091">
                                            <p:txEl>
                                              <p:pRg st="1" end="1"/>
                                            </p:txEl>
                                          </p:spTgt>
                                        </p:tgtEl>
                                        <p:attrNameLst>
                                          <p:attrName>style.visibility</p:attrName>
                                        </p:attrNameLst>
                                      </p:cBhvr>
                                      <p:to>
                                        <p:strVal val="visible"/>
                                      </p:to>
                                    </p:set>
                                  </p:childTnLst>
                                </p:cTn>
                              </p:par>
                            </p:childTnLst>
                          </p:cTn>
                        </p:par>
                        <p:par>
                          <p:cTn id="15" fill="hold" nodeType="afterGroup">
                            <p:stCondLst>
                              <p:cond delay="0"/>
                            </p:stCondLst>
                            <p:childTnLst>
                              <p:par>
                                <p:cTn id="16" presetID="22" presetClass="entr" presetSubtype="2" fill="hold" grpId="0" nodeType="afterEffect">
                                  <p:stCondLst>
                                    <p:cond delay="0"/>
                                  </p:stCondLst>
                                  <p:childTnLst>
                                    <p:set>
                                      <p:cBhvr>
                                        <p:cTn id="17" dur="1" fill="hold">
                                          <p:stCondLst>
                                            <p:cond delay="0"/>
                                          </p:stCondLst>
                                        </p:cTn>
                                        <p:tgtEl>
                                          <p:spTgt spid="856092"/>
                                        </p:tgtEl>
                                        <p:attrNameLst>
                                          <p:attrName>style.visibility</p:attrName>
                                        </p:attrNameLst>
                                      </p:cBhvr>
                                      <p:to>
                                        <p:strVal val="visible"/>
                                      </p:to>
                                    </p:set>
                                    <p:animEffect transition="in" filter="wipe(right)">
                                      <p:cBhvr>
                                        <p:cTn id="18" dur="500"/>
                                        <p:tgtEl>
                                          <p:spTgt spid="856092"/>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85609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6092" grpId="0" animBg="1"/>
      <p:bldP spid="856093"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9" name="Line 5"/>
          <p:cNvSpPr>
            <a:spLocks noChangeShapeType="1"/>
          </p:cNvSpPr>
          <p:nvPr/>
        </p:nvSpPr>
        <p:spPr bwMode="auto">
          <a:xfrm>
            <a:off x="3403600" y="1774825"/>
            <a:ext cx="0" cy="291147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270" name="Line 6"/>
          <p:cNvSpPr>
            <a:spLocks noChangeShapeType="1"/>
          </p:cNvSpPr>
          <p:nvPr/>
        </p:nvSpPr>
        <p:spPr bwMode="auto">
          <a:xfrm>
            <a:off x="3403600" y="4686300"/>
            <a:ext cx="3090863"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271" name="Line 7"/>
          <p:cNvSpPr>
            <a:spLocks noChangeShapeType="1"/>
          </p:cNvSpPr>
          <p:nvPr/>
        </p:nvSpPr>
        <p:spPr bwMode="auto">
          <a:xfrm>
            <a:off x="3975100" y="3200400"/>
            <a:ext cx="0" cy="148590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1272" name="Arc 8"/>
          <p:cNvSpPr>
            <a:spLocks/>
          </p:cNvSpPr>
          <p:nvPr/>
        </p:nvSpPr>
        <p:spPr bwMode="auto">
          <a:xfrm>
            <a:off x="3175000" y="2478088"/>
            <a:ext cx="2398713" cy="2516187"/>
          </a:xfrm>
          <a:custGeom>
            <a:avLst/>
            <a:gdLst>
              <a:gd name="T0" fmla="*/ 2147483647 w 21449"/>
              <a:gd name="T1" fmla="*/ 0 h 21504"/>
              <a:gd name="T2" fmla="*/ 2147483647 w 21449"/>
              <a:gd name="T3" fmla="*/ 2147483647 h 21504"/>
              <a:gd name="T4" fmla="*/ 0 w 21449"/>
              <a:gd name="T5" fmla="*/ 2147483647 h 21504"/>
              <a:gd name="T6" fmla="*/ 0 60000 65536"/>
              <a:gd name="T7" fmla="*/ 0 60000 65536"/>
              <a:gd name="T8" fmla="*/ 0 60000 65536"/>
              <a:gd name="T9" fmla="*/ 0 w 21449"/>
              <a:gd name="T10" fmla="*/ 0 h 21504"/>
              <a:gd name="T11" fmla="*/ 21449 w 21449"/>
              <a:gd name="T12" fmla="*/ 21504 h 21504"/>
            </a:gdLst>
            <a:ahLst/>
            <a:cxnLst>
              <a:cxn ang="T6">
                <a:pos x="T0" y="T1"/>
              </a:cxn>
              <a:cxn ang="T7">
                <a:pos x="T2" y="T3"/>
              </a:cxn>
              <a:cxn ang="T8">
                <a:pos x="T4" y="T5"/>
              </a:cxn>
            </a:cxnLst>
            <a:rect l="T9" t="T10" r="T11" b="T12"/>
            <a:pathLst>
              <a:path w="21449" h="21504" fill="none" extrusionOk="0">
                <a:moveTo>
                  <a:pt x="2037" y="0"/>
                </a:moveTo>
                <a:cubicBezTo>
                  <a:pt x="12163" y="959"/>
                  <a:pt x="20247" y="8853"/>
                  <a:pt x="21448" y="18953"/>
                </a:cubicBezTo>
              </a:path>
              <a:path w="21449" h="21504" stroke="0" extrusionOk="0">
                <a:moveTo>
                  <a:pt x="2037" y="0"/>
                </a:moveTo>
                <a:cubicBezTo>
                  <a:pt x="12163" y="959"/>
                  <a:pt x="20247" y="8853"/>
                  <a:pt x="21448" y="18953"/>
                </a:cubicBezTo>
                <a:lnTo>
                  <a:pt x="0" y="21504"/>
                </a:lnTo>
                <a:lnTo>
                  <a:pt x="2037" y="0"/>
                </a:lnTo>
                <a:close/>
              </a:path>
            </a:pathLst>
          </a:custGeom>
          <a:noFill/>
          <a:ln w="285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273" name="Line 9"/>
          <p:cNvSpPr>
            <a:spLocks noChangeShapeType="1"/>
          </p:cNvSpPr>
          <p:nvPr/>
        </p:nvSpPr>
        <p:spPr bwMode="auto">
          <a:xfrm flipH="1">
            <a:off x="3403600" y="2628900"/>
            <a:ext cx="1485900"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1274" name="Line 10"/>
          <p:cNvSpPr>
            <a:spLocks noChangeShapeType="1"/>
          </p:cNvSpPr>
          <p:nvPr/>
        </p:nvSpPr>
        <p:spPr bwMode="auto">
          <a:xfrm>
            <a:off x="4432300" y="2830513"/>
            <a:ext cx="0" cy="1855787"/>
          </a:xfrm>
          <a:prstGeom prst="line">
            <a:avLst/>
          </a:prstGeom>
          <a:noFill/>
          <a:ln w="9525">
            <a:solidFill>
              <a:srgbClr val="000000"/>
            </a:solidFill>
            <a:prstDash val="dash"/>
            <a:round/>
            <a:headEnd type="oval" w="med" len="med"/>
            <a:tailEnd/>
          </a:ln>
          <a:extLst>
            <a:ext uri="{909E8E84-426E-40DD-AFC4-6F175D3DCCD1}">
              <a14:hiddenFill xmlns:a14="http://schemas.microsoft.com/office/drawing/2010/main">
                <a:noFill/>
              </a14:hiddenFill>
            </a:ext>
          </a:extLst>
        </p:spPr>
        <p:txBody>
          <a:bodyPr/>
          <a:lstStyle/>
          <a:p>
            <a:endParaRPr lang="en-US"/>
          </a:p>
        </p:txBody>
      </p:sp>
      <p:sp>
        <p:nvSpPr>
          <p:cNvPr id="11275" name="Line 11"/>
          <p:cNvSpPr>
            <a:spLocks noChangeShapeType="1"/>
          </p:cNvSpPr>
          <p:nvPr/>
        </p:nvSpPr>
        <p:spPr bwMode="auto">
          <a:xfrm>
            <a:off x="3403600" y="2824163"/>
            <a:ext cx="1028700"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1276" name="Line 12"/>
          <p:cNvSpPr>
            <a:spLocks noChangeShapeType="1"/>
          </p:cNvSpPr>
          <p:nvPr/>
        </p:nvSpPr>
        <p:spPr bwMode="auto">
          <a:xfrm>
            <a:off x="4889500" y="3200400"/>
            <a:ext cx="0" cy="148590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1277" name="Line 13"/>
          <p:cNvSpPr>
            <a:spLocks noChangeShapeType="1"/>
          </p:cNvSpPr>
          <p:nvPr/>
        </p:nvSpPr>
        <p:spPr bwMode="auto">
          <a:xfrm flipH="1">
            <a:off x="3403600" y="3211513"/>
            <a:ext cx="1485900"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1278" name="Line 14"/>
          <p:cNvSpPr>
            <a:spLocks noChangeShapeType="1"/>
          </p:cNvSpPr>
          <p:nvPr/>
        </p:nvSpPr>
        <p:spPr bwMode="auto">
          <a:xfrm>
            <a:off x="3975100" y="3200400"/>
            <a:ext cx="0" cy="0"/>
          </a:xfrm>
          <a:prstGeom prst="line">
            <a:avLst/>
          </a:prstGeom>
          <a:noFill/>
          <a:ln w="9525">
            <a:solidFill>
              <a:srgbClr val="000000"/>
            </a:solidFill>
            <a:round/>
            <a:headEnd type="oval" w="med" len="med"/>
            <a:tailEnd/>
          </a:ln>
          <a:extLst>
            <a:ext uri="{909E8E84-426E-40DD-AFC4-6F175D3DCCD1}">
              <a14:hiddenFill xmlns:a14="http://schemas.microsoft.com/office/drawing/2010/main">
                <a:noFill/>
              </a14:hiddenFill>
            </a:ext>
          </a:extLst>
        </p:spPr>
        <p:txBody>
          <a:bodyPr/>
          <a:lstStyle/>
          <a:p>
            <a:endParaRPr lang="en-US"/>
          </a:p>
        </p:txBody>
      </p:sp>
      <p:sp>
        <p:nvSpPr>
          <p:cNvPr id="11279" name="Line 15"/>
          <p:cNvSpPr>
            <a:spLocks noChangeShapeType="1"/>
          </p:cNvSpPr>
          <p:nvPr/>
        </p:nvSpPr>
        <p:spPr bwMode="auto">
          <a:xfrm>
            <a:off x="4889500" y="2628900"/>
            <a:ext cx="0" cy="57150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1280" name="Text Box 16"/>
          <p:cNvSpPr txBox="1">
            <a:spLocks noChangeArrowheads="1"/>
          </p:cNvSpPr>
          <p:nvPr/>
        </p:nvSpPr>
        <p:spPr bwMode="auto">
          <a:xfrm>
            <a:off x="3063875" y="2487613"/>
            <a:ext cx="622300"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CA" sz="1200">
                <a:latin typeface="Arial" panose="020B0604020202020204" pitchFamily="34" charset="0"/>
                <a:ea typeface="Times New Roman" panose="02020603050405020304" pitchFamily="18" charset="0"/>
                <a:cs typeface="Arial" panose="020B0604020202020204" pitchFamily="34" charset="0"/>
              </a:rPr>
              <a:t>98</a:t>
            </a:r>
            <a:endParaRPr lang="en-CA" sz="1200">
              <a:ea typeface="Times New Roman" panose="02020603050405020304" pitchFamily="18" charset="0"/>
              <a:cs typeface="Arial" panose="020B0604020202020204" pitchFamily="34" charset="0"/>
            </a:endParaRPr>
          </a:p>
          <a:p>
            <a:r>
              <a:rPr lang="en-CA" sz="200">
                <a:latin typeface="Arial" panose="020B0604020202020204" pitchFamily="34" charset="0"/>
                <a:ea typeface="Times New Roman" panose="02020603050405020304" pitchFamily="18" charset="0"/>
                <a:cs typeface="Arial" panose="020B0604020202020204" pitchFamily="34" charset="0"/>
              </a:rPr>
              <a:t/>
            </a:r>
            <a:br>
              <a:rPr lang="en-CA" sz="200">
                <a:latin typeface="Arial" panose="020B0604020202020204" pitchFamily="34" charset="0"/>
                <a:ea typeface="Times New Roman" panose="02020603050405020304" pitchFamily="18" charset="0"/>
                <a:cs typeface="Arial" panose="020B0604020202020204" pitchFamily="34" charset="0"/>
              </a:rPr>
            </a:br>
            <a:r>
              <a:rPr lang="en-CA" sz="1200">
                <a:latin typeface="Arial" panose="020B0604020202020204" pitchFamily="34" charset="0"/>
                <a:ea typeface="Times New Roman" panose="02020603050405020304" pitchFamily="18" charset="0"/>
                <a:cs typeface="Arial" panose="020B0604020202020204" pitchFamily="34" charset="0"/>
              </a:rPr>
              <a:t>90</a:t>
            </a:r>
            <a:endParaRPr lang="en-CA" sz="1200">
              <a:ea typeface="Times New Roman" panose="02020603050405020304" pitchFamily="18" charset="0"/>
              <a:cs typeface="Arial" panose="020B0604020202020204" pitchFamily="34" charset="0"/>
            </a:endParaRPr>
          </a:p>
          <a:p>
            <a:endParaRPr lang="en-CA" sz="1200">
              <a:latin typeface="Arial" panose="020B0604020202020204" pitchFamily="34" charset="0"/>
              <a:ea typeface="Times New Roman" panose="02020603050405020304" pitchFamily="18" charset="0"/>
              <a:cs typeface="Arial" panose="020B0604020202020204" pitchFamily="34" charset="0"/>
            </a:endParaRPr>
          </a:p>
          <a:p>
            <a:r>
              <a:rPr lang="en-CA" sz="1200">
                <a:latin typeface="Arial" panose="020B0604020202020204" pitchFamily="34" charset="0"/>
                <a:ea typeface="Times New Roman" panose="02020603050405020304" pitchFamily="18" charset="0"/>
                <a:cs typeface="Arial" panose="020B0604020202020204" pitchFamily="34" charset="0"/>
              </a:rPr>
              <a:t>74</a:t>
            </a:r>
            <a:endParaRPr lang="en-CA" sz="1200">
              <a:ea typeface="Times New Roman" panose="02020603050405020304" pitchFamily="18" charset="0"/>
              <a:cs typeface="Arial" panose="020B0604020202020204" pitchFamily="34" charset="0"/>
            </a:endParaRPr>
          </a:p>
        </p:txBody>
      </p:sp>
      <p:sp>
        <p:nvSpPr>
          <p:cNvPr id="11281" name="Text Box 17"/>
          <p:cNvSpPr txBox="1">
            <a:spLocks noChangeArrowheads="1"/>
          </p:cNvSpPr>
          <p:nvPr/>
        </p:nvSpPr>
        <p:spPr bwMode="auto">
          <a:xfrm>
            <a:off x="3175000" y="4686300"/>
            <a:ext cx="29718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CA" sz="1200">
                <a:cs typeface="Times New Roman" panose="02020603050405020304" pitchFamily="18" charset="0"/>
              </a:rPr>
              <a:t>  0            20        28        36</a:t>
            </a:r>
            <a:endParaRPr lang="en-CA" sz="1200"/>
          </a:p>
        </p:txBody>
      </p:sp>
      <p:sp>
        <p:nvSpPr>
          <p:cNvPr id="11282" name="Rectangle 19"/>
          <p:cNvSpPr>
            <a:spLocks noChangeArrowheads="1"/>
          </p:cNvSpPr>
          <p:nvPr/>
        </p:nvSpPr>
        <p:spPr bwMode="auto">
          <a:xfrm>
            <a:off x="974725" y="5253038"/>
            <a:ext cx="74834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What is the opportunity cost (OC) of moving from C to B?</a:t>
            </a:r>
          </a:p>
        </p:txBody>
      </p:sp>
      <p:sp>
        <p:nvSpPr>
          <p:cNvPr id="11283" name="Rectangle 20"/>
          <p:cNvSpPr>
            <a:spLocks noChangeArrowheads="1"/>
          </p:cNvSpPr>
          <p:nvPr/>
        </p:nvSpPr>
        <p:spPr bwMode="auto">
          <a:xfrm>
            <a:off x="3298825" y="2300288"/>
            <a:ext cx="2187575"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CA" sz="1800">
                <a:cs typeface="Times New Roman" panose="02020603050405020304" pitchFamily="18" charset="0"/>
              </a:rPr>
              <a:t>           </a:t>
            </a:r>
            <a:r>
              <a:rPr lang="en-CA" sz="1400">
                <a:cs typeface="Times New Roman" panose="02020603050405020304" pitchFamily="18" charset="0"/>
              </a:rPr>
              <a:t>B                  E</a:t>
            </a:r>
            <a:endParaRPr lang="en-CA" sz="1400"/>
          </a:p>
          <a:p>
            <a:endParaRPr lang="en-CA" sz="200">
              <a:cs typeface="Times New Roman" panose="02020603050405020304" pitchFamily="18" charset="0"/>
            </a:endParaRPr>
          </a:p>
          <a:p>
            <a:r>
              <a:rPr lang="en-CA" sz="1400">
                <a:cs typeface="Times New Roman" panose="02020603050405020304" pitchFamily="18" charset="0"/>
              </a:rPr>
              <a:t>                         C</a:t>
            </a:r>
          </a:p>
          <a:p>
            <a:endParaRPr lang="en-CA" sz="600">
              <a:cs typeface="Times New Roman" panose="02020603050405020304" pitchFamily="18" charset="0"/>
            </a:endParaRPr>
          </a:p>
          <a:p>
            <a:r>
              <a:rPr lang="en-CA" sz="1400">
                <a:cs typeface="Times New Roman" panose="02020603050405020304" pitchFamily="18" charset="0"/>
              </a:rPr>
              <a:t>              A                  D</a:t>
            </a:r>
            <a:endParaRPr lang="en-CA" sz="1400"/>
          </a:p>
          <a:p>
            <a:r>
              <a:rPr lang="en-CA" sz="1400">
                <a:cs typeface="Times New Roman" panose="02020603050405020304" pitchFamily="18" charset="0"/>
              </a:rPr>
              <a:t>          </a:t>
            </a:r>
            <a:endParaRPr lang="en-CA" sz="1400"/>
          </a:p>
          <a:p>
            <a:r>
              <a:rPr lang="en-CA" sz="1400">
                <a:cs typeface="Times New Roman" panose="02020603050405020304" pitchFamily="18" charset="0"/>
              </a:rPr>
              <a:t>                                                        </a:t>
            </a:r>
            <a:endParaRPr lang="en-CA" sz="1400"/>
          </a:p>
          <a:p>
            <a:r>
              <a:rPr lang="en-CA" sz="1400">
                <a:cs typeface="Times New Roman" panose="02020603050405020304" pitchFamily="18" charset="0"/>
              </a:rPr>
              <a:t>                                                            </a:t>
            </a:r>
            <a:endParaRPr lang="en-CA" sz="1400"/>
          </a:p>
        </p:txBody>
      </p:sp>
      <p:sp>
        <p:nvSpPr>
          <p:cNvPr id="11284" name="Line 21"/>
          <p:cNvSpPr>
            <a:spLocks noChangeShapeType="1"/>
          </p:cNvSpPr>
          <p:nvPr/>
        </p:nvSpPr>
        <p:spPr bwMode="auto">
          <a:xfrm>
            <a:off x="3973513" y="2613025"/>
            <a:ext cx="0" cy="587375"/>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1285" name="Oval 23"/>
          <p:cNvSpPr>
            <a:spLocks noChangeAspect="1" noChangeArrowheads="1"/>
          </p:cNvSpPr>
          <p:nvPr/>
        </p:nvSpPr>
        <p:spPr bwMode="auto">
          <a:xfrm>
            <a:off x="4848225" y="2571750"/>
            <a:ext cx="82550" cy="82550"/>
          </a:xfrm>
          <a:prstGeom prst="ellipse">
            <a:avLst/>
          </a:prstGeom>
          <a:solidFill>
            <a:srgbClr val="0000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p>
        </p:txBody>
      </p:sp>
      <p:sp>
        <p:nvSpPr>
          <p:cNvPr id="11286" name="Oval 24"/>
          <p:cNvSpPr>
            <a:spLocks noChangeAspect="1" noChangeArrowheads="1"/>
          </p:cNvSpPr>
          <p:nvPr/>
        </p:nvSpPr>
        <p:spPr bwMode="auto">
          <a:xfrm>
            <a:off x="4848225" y="3176588"/>
            <a:ext cx="82550" cy="82550"/>
          </a:xfrm>
          <a:prstGeom prst="ellipse">
            <a:avLst/>
          </a:prstGeom>
          <a:solidFill>
            <a:srgbClr val="0000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p>
        </p:txBody>
      </p:sp>
      <p:sp>
        <p:nvSpPr>
          <p:cNvPr id="11287" name="Oval 26"/>
          <p:cNvSpPr>
            <a:spLocks noChangeAspect="1" noChangeArrowheads="1"/>
          </p:cNvSpPr>
          <p:nvPr/>
        </p:nvSpPr>
        <p:spPr bwMode="auto">
          <a:xfrm>
            <a:off x="3935413" y="3167063"/>
            <a:ext cx="82550" cy="82550"/>
          </a:xfrm>
          <a:prstGeom prst="ellipse">
            <a:avLst/>
          </a:prstGeom>
          <a:solidFill>
            <a:srgbClr val="0000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p>
        </p:txBody>
      </p:sp>
      <p:sp>
        <p:nvSpPr>
          <p:cNvPr id="858139" name="Rectangle 27"/>
          <p:cNvSpPr>
            <a:spLocks noChangeArrowheads="1"/>
          </p:cNvSpPr>
          <p:nvPr/>
        </p:nvSpPr>
        <p:spPr bwMode="auto">
          <a:xfrm>
            <a:off x="1419225" y="5791200"/>
            <a:ext cx="7191375"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i="1">
                <a:solidFill>
                  <a:srgbClr val="E50030"/>
                </a:solidFill>
              </a:rPr>
              <a:t>If we want 8 more units of health care</a:t>
            </a:r>
          </a:p>
          <a:p>
            <a:pPr eaLnBrk="1" hangingPunct="1"/>
            <a:r>
              <a:rPr lang="en-US" sz="1800" i="1">
                <a:solidFill>
                  <a:srgbClr val="0066FF"/>
                </a:solidFill>
              </a:rPr>
              <a:t>we have to give up 8 units of all other goods (tradeoff)</a:t>
            </a:r>
          </a:p>
          <a:p>
            <a:pPr eaLnBrk="1" hangingPunct="1"/>
            <a:r>
              <a:rPr lang="en-US" sz="1800" i="1"/>
              <a:t>Health care is not a </a:t>
            </a:r>
            <a:r>
              <a:rPr lang="en-US" sz="1800" b="1" i="1" u="sng"/>
              <a:t>free lunch</a:t>
            </a:r>
            <a:r>
              <a:rPr lang="en-US" sz="1800" i="1"/>
              <a:t> because its OC</a:t>
            </a:r>
            <a:r>
              <a:rPr lang="en-US" sz="1800"/>
              <a:t> = 1 </a:t>
            </a:r>
            <a:r>
              <a:rPr lang="en-US" sz="1800" i="1"/>
              <a:t>units (of all other goods)</a:t>
            </a:r>
          </a:p>
        </p:txBody>
      </p:sp>
      <p:sp>
        <p:nvSpPr>
          <p:cNvPr id="11289" name="Oval 30"/>
          <p:cNvSpPr>
            <a:spLocks noChangeAspect="1" noChangeArrowheads="1"/>
          </p:cNvSpPr>
          <p:nvPr/>
        </p:nvSpPr>
        <p:spPr bwMode="auto">
          <a:xfrm>
            <a:off x="3935413" y="2571750"/>
            <a:ext cx="82550" cy="82550"/>
          </a:xfrm>
          <a:prstGeom prst="ellipse">
            <a:avLst/>
          </a:prstGeom>
          <a:solidFill>
            <a:srgbClr val="0000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p>
        </p:txBody>
      </p:sp>
      <p:sp>
        <p:nvSpPr>
          <p:cNvPr id="11290" name="Oval 31"/>
          <p:cNvSpPr>
            <a:spLocks noChangeAspect="1" noChangeArrowheads="1"/>
          </p:cNvSpPr>
          <p:nvPr/>
        </p:nvSpPr>
        <p:spPr bwMode="auto">
          <a:xfrm>
            <a:off x="4391025" y="2789238"/>
            <a:ext cx="82550" cy="82550"/>
          </a:xfrm>
          <a:prstGeom prst="ellipse">
            <a:avLst/>
          </a:prstGeom>
          <a:solidFill>
            <a:srgbClr val="0000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p>
        </p:txBody>
      </p:sp>
      <p:sp>
        <p:nvSpPr>
          <p:cNvPr id="858144" name="Line 32"/>
          <p:cNvSpPr>
            <a:spLocks noChangeShapeType="1"/>
          </p:cNvSpPr>
          <p:nvPr/>
        </p:nvSpPr>
        <p:spPr bwMode="auto">
          <a:xfrm flipH="1" flipV="1">
            <a:off x="3962400" y="2613025"/>
            <a:ext cx="458788" cy="3175"/>
          </a:xfrm>
          <a:prstGeom prst="line">
            <a:avLst/>
          </a:prstGeom>
          <a:noFill/>
          <a:ln w="38100">
            <a:solidFill>
              <a:srgbClr val="0066FF"/>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858145" name="Line 33"/>
          <p:cNvSpPr>
            <a:spLocks noChangeShapeType="1"/>
          </p:cNvSpPr>
          <p:nvPr/>
        </p:nvSpPr>
        <p:spPr bwMode="auto">
          <a:xfrm flipH="1" flipV="1">
            <a:off x="4432300" y="2613025"/>
            <a:ext cx="0" cy="182563"/>
          </a:xfrm>
          <a:prstGeom prst="line">
            <a:avLst/>
          </a:prstGeom>
          <a:noFill/>
          <a:ln w="38100">
            <a:solidFill>
              <a:srgbClr val="E50030"/>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1293" name="Rectangle 34"/>
          <p:cNvSpPr>
            <a:spLocks noChangeArrowheads="1"/>
          </p:cNvSpPr>
          <p:nvPr/>
        </p:nvSpPr>
        <p:spPr bwMode="auto">
          <a:xfrm>
            <a:off x="962025" y="1143000"/>
            <a:ext cx="35687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cs typeface="Times New Roman" panose="02020603050405020304" pitchFamily="18" charset="0"/>
              </a:rPr>
              <a:t>The President’s health care proposal </a:t>
            </a:r>
            <a:endParaRPr lang="en-US" sz="1800"/>
          </a:p>
          <a:p>
            <a:endParaRPr lang="en-US" sz="1800"/>
          </a:p>
        </p:txBody>
      </p:sp>
      <p:graphicFrame>
        <p:nvGraphicFramePr>
          <p:cNvPr id="11266" name="Object 10"/>
          <p:cNvGraphicFramePr>
            <a:graphicFrameLocks noChangeAspect="1"/>
          </p:cNvGraphicFramePr>
          <p:nvPr/>
        </p:nvGraphicFramePr>
        <p:xfrm>
          <a:off x="2870200" y="1946275"/>
          <a:ext cx="428625" cy="354013"/>
        </p:xfrm>
        <a:graphic>
          <a:graphicData uri="http://schemas.openxmlformats.org/presentationml/2006/ole">
            <mc:AlternateContent xmlns:mc="http://schemas.openxmlformats.org/markup-compatibility/2006">
              <mc:Choice xmlns:v="urn:schemas-microsoft-com:vml" Requires="v">
                <p:oleObj spid="_x0000_s11312" name="Equation" r:id="rId4" imgW="279360" imgH="228600" progId="Equation.DSMT4">
                  <p:embed/>
                </p:oleObj>
              </mc:Choice>
              <mc:Fallback>
                <p:oleObj name="Equation" r:id="rId4" imgW="279360" imgH="228600" progId="Equation.DSMT4">
                  <p:embed/>
                  <p:pic>
                    <p:nvPicPr>
                      <p:cNvPr id="0" name="Object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70200" y="1946275"/>
                        <a:ext cx="428625" cy="3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267" name="Object 9"/>
          <p:cNvGraphicFramePr>
            <a:graphicFrameLocks noChangeAspect="1"/>
          </p:cNvGraphicFramePr>
          <p:nvPr/>
        </p:nvGraphicFramePr>
        <p:xfrm>
          <a:off x="5254625" y="4745038"/>
          <a:ext cx="638175" cy="339725"/>
        </p:xfrm>
        <a:graphic>
          <a:graphicData uri="http://schemas.openxmlformats.org/presentationml/2006/ole">
            <mc:AlternateContent xmlns:mc="http://schemas.openxmlformats.org/markup-compatibility/2006">
              <mc:Choice xmlns:v="urn:schemas-microsoft-com:vml" Requires="v">
                <p:oleObj spid="_x0000_s11313" name="Equation" r:id="rId6" imgW="431640" imgH="228600" progId="Equation.DSMT4">
                  <p:embed/>
                </p:oleObj>
              </mc:Choice>
              <mc:Fallback>
                <p:oleObj name="Equation" r:id="rId6" imgW="431640" imgH="228600" progId="Equation.DSMT4">
                  <p:embed/>
                  <p:pic>
                    <p:nvPicPr>
                      <p:cNvPr id="0" name="Object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54625" y="4745038"/>
                        <a:ext cx="6381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3" name="Title 1"/>
          <p:cNvSpPr>
            <a:spLocks noGrp="1"/>
          </p:cNvSpPr>
          <p:nvPr>
            <p:ph type="title"/>
          </p:nvPr>
        </p:nvSpPr>
        <p:spPr>
          <a:xfrm>
            <a:off x="381000" y="228600"/>
            <a:ext cx="8229600" cy="533400"/>
          </a:xfrm>
        </p:spPr>
        <p:txBody>
          <a:bodyPr/>
          <a:lstStyle/>
          <a:p>
            <a:r>
              <a:rPr lang="en-US" altLang="en-US" dirty="0" smtClean="0"/>
              <a:t>Economics of Mandatory </a:t>
            </a:r>
            <a:r>
              <a:rPr lang="en-US" altLang="en-US" dirty="0"/>
              <a:t>Healthcare</a:t>
            </a:r>
            <a:endParaRPr lang="en-US"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5813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5813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858139">
                                            <p:txEl>
                                              <p:pRg st="2" end="2"/>
                                            </p:txEl>
                                          </p:spTgt>
                                        </p:tgtEl>
                                        <p:attrNameLst>
                                          <p:attrName>style.visibility</p:attrName>
                                        </p:attrNameLst>
                                      </p:cBhvr>
                                      <p:to>
                                        <p:strVal val="visible"/>
                                      </p:to>
                                    </p:set>
                                  </p:childTnLst>
                                </p:cTn>
                              </p:par>
                            </p:childTnLst>
                          </p:cTn>
                        </p:par>
                        <p:par>
                          <p:cTn id="15" fill="hold" nodeType="afterGroup">
                            <p:stCondLst>
                              <p:cond delay="0"/>
                            </p:stCondLst>
                            <p:childTnLst>
                              <p:par>
                                <p:cTn id="16" presetID="22" presetClass="entr" presetSubtype="4" fill="hold" grpId="0" nodeType="afterEffect">
                                  <p:stCondLst>
                                    <p:cond delay="0"/>
                                  </p:stCondLst>
                                  <p:childTnLst>
                                    <p:set>
                                      <p:cBhvr>
                                        <p:cTn id="17" dur="1" fill="hold">
                                          <p:stCondLst>
                                            <p:cond delay="0"/>
                                          </p:stCondLst>
                                        </p:cTn>
                                        <p:tgtEl>
                                          <p:spTgt spid="858145"/>
                                        </p:tgtEl>
                                        <p:attrNameLst>
                                          <p:attrName>style.visibility</p:attrName>
                                        </p:attrNameLst>
                                      </p:cBhvr>
                                      <p:to>
                                        <p:strVal val="visible"/>
                                      </p:to>
                                    </p:set>
                                    <p:animEffect transition="in" filter="wipe(down)">
                                      <p:cBhvr>
                                        <p:cTn id="18" dur="500"/>
                                        <p:tgtEl>
                                          <p:spTgt spid="858145"/>
                                        </p:tgtEl>
                                      </p:cBhvr>
                                    </p:animEffect>
                                  </p:childTnLst>
                                </p:cTn>
                              </p:par>
                            </p:childTnLst>
                          </p:cTn>
                        </p:par>
                        <p:par>
                          <p:cTn id="19" fill="hold" nodeType="afterGroup">
                            <p:stCondLst>
                              <p:cond delay="500"/>
                            </p:stCondLst>
                            <p:childTnLst>
                              <p:par>
                                <p:cTn id="20" presetID="22" presetClass="entr" presetSubtype="2" fill="hold" grpId="0" nodeType="afterEffect">
                                  <p:stCondLst>
                                    <p:cond delay="0"/>
                                  </p:stCondLst>
                                  <p:childTnLst>
                                    <p:set>
                                      <p:cBhvr>
                                        <p:cTn id="21" dur="1" fill="hold">
                                          <p:stCondLst>
                                            <p:cond delay="0"/>
                                          </p:stCondLst>
                                        </p:cTn>
                                        <p:tgtEl>
                                          <p:spTgt spid="858144"/>
                                        </p:tgtEl>
                                        <p:attrNameLst>
                                          <p:attrName>style.visibility</p:attrName>
                                        </p:attrNameLst>
                                      </p:cBhvr>
                                      <p:to>
                                        <p:strVal val="visible"/>
                                      </p:to>
                                    </p:set>
                                    <p:animEffect transition="in" filter="wipe(right)">
                                      <p:cBhvr>
                                        <p:cTn id="22" dur="500"/>
                                        <p:tgtEl>
                                          <p:spTgt spid="8581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8144" grpId="0" animBg="1"/>
      <p:bldP spid="858145"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3" name="Line 5"/>
          <p:cNvSpPr>
            <a:spLocks noChangeShapeType="1"/>
          </p:cNvSpPr>
          <p:nvPr/>
        </p:nvSpPr>
        <p:spPr bwMode="auto">
          <a:xfrm>
            <a:off x="3403600" y="1774825"/>
            <a:ext cx="0" cy="291147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94" name="Line 6"/>
          <p:cNvSpPr>
            <a:spLocks noChangeShapeType="1"/>
          </p:cNvSpPr>
          <p:nvPr/>
        </p:nvSpPr>
        <p:spPr bwMode="auto">
          <a:xfrm>
            <a:off x="3403600" y="4686300"/>
            <a:ext cx="3090863"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95" name="Line 7"/>
          <p:cNvSpPr>
            <a:spLocks noChangeShapeType="1"/>
          </p:cNvSpPr>
          <p:nvPr/>
        </p:nvSpPr>
        <p:spPr bwMode="auto">
          <a:xfrm>
            <a:off x="3975100" y="3200400"/>
            <a:ext cx="0" cy="148590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2296" name="Arc 8"/>
          <p:cNvSpPr>
            <a:spLocks/>
          </p:cNvSpPr>
          <p:nvPr/>
        </p:nvSpPr>
        <p:spPr bwMode="auto">
          <a:xfrm>
            <a:off x="3175000" y="2478088"/>
            <a:ext cx="2398713" cy="2516187"/>
          </a:xfrm>
          <a:custGeom>
            <a:avLst/>
            <a:gdLst>
              <a:gd name="T0" fmla="*/ 2147483647 w 21449"/>
              <a:gd name="T1" fmla="*/ 0 h 21504"/>
              <a:gd name="T2" fmla="*/ 2147483647 w 21449"/>
              <a:gd name="T3" fmla="*/ 2147483647 h 21504"/>
              <a:gd name="T4" fmla="*/ 0 w 21449"/>
              <a:gd name="T5" fmla="*/ 2147483647 h 21504"/>
              <a:gd name="T6" fmla="*/ 0 60000 65536"/>
              <a:gd name="T7" fmla="*/ 0 60000 65536"/>
              <a:gd name="T8" fmla="*/ 0 60000 65536"/>
              <a:gd name="T9" fmla="*/ 0 w 21449"/>
              <a:gd name="T10" fmla="*/ 0 h 21504"/>
              <a:gd name="T11" fmla="*/ 21449 w 21449"/>
              <a:gd name="T12" fmla="*/ 21504 h 21504"/>
            </a:gdLst>
            <a:ahLst/>
            <a:cxnLst>
              <a:cxn ang="T6">
                <a:pos x="T0" y="T1"/>
              </a:cxn>
              <a:cxn ang="T7">
                <a:pos x="T2" y="T3"/>
              </a:cxn>
              <a:cxn ang="T8">
                <a:pos x="T4" y="T5"/>
              </a:cxn>
            </a:cxnLst>
            <a:rect l="T9" t="T10" r="T11" b="T12"/>
            <a:pathLst>
              <a:path w="21449" h="21504" fill="none" extrusionOk="0">
                <a:moveTo>
                  <a:pt x="2037" y="0"/>
                </a:moveTo>
                <a:cubicBezTo>
                  <a:pt x="12163" y="959"/>
                  <a:pt x="20247" y="8853"/>
                  <a:pt x="21448" y="18953"/>
                </a:cubicBezTo>
              </a:path>
              <a:path w="21449" h="21504" stroke="0" extrusionOk="0">
                <a:moveTo>
                  <a:pt x="2037" y="0"/>
                </a:moveTo>
                <a:cubicBezTo>
                  <a:pt x="12163" y="959"/>
                  <a:pt x="20247" y="8853"/>
                  <a:pt x="21448" y="18953"/>
                </a:cubicBezTo>
                <a:lnTo>
                  <a:pt x="0" y="21504"/>
                </a:lnTo>
                <a:lnTo>
                  <a:pt x="2037" y="0"/>
                </a:lnTo>
                <a:close/>
              </a:path>
            </a:pathLst>
          </a:custGeom>
          <a:noFill/>
          <a:ln w="285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297" name="Line 9"/>
          <p:cNvSpPr>
            <a:spLocks noChangeShapeType="1"/>
          </p:cNvSpPr>
          <p:nvPr/>
        </p:nvSpPr>
        <p:spPr bwMode="auto">
          <a:xfrm flipH="1">
            <a:off x="3403600" y="2628900"/>
            <a:ext cx="1485900"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2298" name="Line 10"/>
          <p:cNvSpPr>
            <a:spLocks noChangeShapeType="1"/>
          </p:cNvSpPr>
          <p:nvPr/>
        </p:nvSpPr>
        <p:spPr bwMode="auto">
          <a:xfrm>
            <a:off x="4432300" y="2830513"/>
            <a:ext cx="0" cy="1855787"/>
          </a:xfrm>
          <a:prstGeom prst="line">
            <a:avLst/>
          </a:prstGeom>
          <a:noFill/>
          <a:ln w="9525">
            <a:solidFill>
              <a:srgbClr val="000000"/>
            </a:solidFill>
            <a:prstDash val="dash"/>
            <a:round/>
            <a:headEnd type="oval" w="med" len="med"/>
            <a:tailEnd/>
          </a:ln>
          <a:extLst>
            <a:ext uri="{909E8E84-426E-40DD-AFC4-6F175D3DCCD1}">
              <a14:hiddenFill xmlns:a14="http://schemas.microsoft.com/office/drawing/2010/main">
                <a:noFill/>
              </a14:hiddenFill>
            </a:ext>
          </a:extLst>
        </p:spPr>
        <p:txBody>
          <a:bodyPr/>
          <a:lstStyle/>
          <a:p>
            <a:endParaRPr lang="en-US"/>
          </a:p>
        </p:txBody>
      </p:sp>
      <p:sp>
        <p:nvSpPr>
          <p:cNvPr id="12299" name="Line 11"/>
          <p:cNvSpPr>
            <a:spLocks noChangeShapeType="1"/>
          </p:cNvSpPr>
          <p:nvPr/>
        </p:nvSpPr>
        <p:spPr bwMode="auto">
          <a:xfrm>
            <a:off x="3403600" y="2824163"/>
            <a:ext cx="1028700"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2300" name="Line 12"/>
          <p:cNvSpPr>
            <a:spLocks noChangeShapeType="1"/>
          </p:cNvSpPr>
          <p:nvPr/>
        </p:nvSpPr>
        <p:spPr bwMode="auto">
          <a:xfrm>
            <a:off x="4889500" y="3200400"/>
            <a:ext cx="0" cy="148590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2301" name="Line 13"/>
          <p:cNvSpPr>
            <a:spLocks noChangeShapeType="1"/>
          </p:cNvSpPr>
          <p:nvPr/>
        </p:nvSpPr>
        <p:spPr bwMode="auto">
          <a:xfrm flipH="1">
            <a:off x="3403600" y="3211513"/>
            <a:ext cx="1485900"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2302" name="Line 14"/>
          <p:cNvSpPr>
            <a:spLocks noChangeShapeType="1"/>
          </p:cNvSpPr>
          <p:nvPr/>
        </p:nvSpPr>
        <p:spPr bwMode="auto">
          <a:xfrm>
            <a:off x="3975100" y="3200400"/>
            <a:ext cx="0" cy="0"/>
          </a:xfrm>
          <a:prstGeom prst="line">
            <a:avLst/>
          </a:prstGeom>
          <a:noFill/>
          <a:ln w="9525">
            <a:solidFill>
              <a:srgbClr val="000000"/>
            </a:solidFill>
            <a:round/>
            <a:headEnd type="oval" w="med" len="med"/>
            <a:tailEnd/>
          </a:ln>
          <a:extLst>
            <a:ext uri="{909E8E84-426E-40DD-AFC4-6F175D3DCCD1}">
              <a14:hiddenFill xmlns:a14="http://schemas.microsoft.com/office/drawing/2010/main">
                <a:noFill/>
              </a14:hiddenFill>
            </a:ext>
          </a:extLst>
        </p:spPr>
        <p:txBody>
          <a:bodyPr/>
          <a:lstStyle/>
          <a:p>
            <a:endParaRPr lang="en-US"/>
          </a:p>
        </p:txBody>
      </p:sp>
      <p:sp>
        <p:nvSpPr>
          <p:cNvPr id="12303" name="Line 15"/>
          <p:cNvSpPr>
            <a:spLocks noChangeShapeType="1"/>
          </p:cNvSpPr>
          <p:nvPr/>
        </p:nvSpPr>
        <p:spPr bwMode="auto">
          <a:xfrm>
            <a:off x="4889500" y="2628900"/>
            <a:ext cx="0" cy="57150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2304" name="Text Box 16"/>
          <p:cNvSpPr txBox="1">
            <a:spLocks noChangeArrowheads="1"/>
          </p:cNvSpPr>
          <p:nvPr/>
        </p:nvSpPr>
        <p:spPr bwMode="auto">
          <a:xfrm>
            <a:off x="3063875" y="2487613"/>
            <a:ext cx="622300"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CA" sz="1200">
                <a:latin typeface="Arial" panose="020B0604020202020204" pitchFamily="34" charset="0"/>
                <a:ea typeface="Times New Roman" panose="02020603050405020304" pitchFamily="18" charset="0"/>
                <a:cs typeface="Arial" panose="020B0604020202020204" pitchFamily="34" charset="0"/>
              </a:rPr>
              <a:t>98</a:t>
            </a:r>
            <a:endParaRPr lang="en-CA" sz="1200">
              <a:ea typeface="Times New Roman" panose="02020603050405020304" pitchFamily="18" charset="0"/>
              <a:cs typeface="Arial" panose="020B0604020202020204" pitchFamily="34" charset="0"/>
            </a:endParaRPr>
          </a:p>
          <a:p>
            <a:r>
              <a:rPr lang="en-CA" sz="200">
                <a:latin typeface="Arial" panose="020B0604020202020204" pitchFamily="34" charset="0"/>
                <a:ea typeface="Times New Roman" panose="02020603050405020304" pitchFamily="18" charset="0"/>
                <a:cs typeface="Arial" panose="020B0604020202020204" pitchFamily="34" charset="0"/>
              </a:rPr>
              <a:t/>
            </a:r>
            <a:br>
              <a:rPr lang="en-CA" sz="200">
                <a:latin typeface="Arial" panose="020B0604020202020204" pitchFamily="34" charset="0"/>
                <a:ea typeface="Times New Roman" panose="02020603050405020304" pitchFamily="18" charset="0"/>
                <a:cs typeface="Arial" panose="020B0604020202020204" pitchFamily="34" charset="0"/>
              </a:rPr>
            </a:br>
            <a:r>
              <a:rPr lang="en-CA" sz="1200">
                <a:latin typeface="Arial" panose="020B0604020202020204" pitchFamily="34" charset="0"/>
                <a:ea typeface="Times New Roman" panose="02020603050405020304" pitchFamily="18" charset="0"/>
                <a:cs typeface="Arial" panose="020B0604020202020204" pitchFamily="34" charset="0"/>
              </a:rPr>
              <a:t>90</a:t>
            </a:r>
            <a:endParaRPr lang="en-CA" sz="1200">
              <a:ea typeface="Times New Roman" panose="02020603050405020304" pitchFamily="18" charset="0"/>
              <a:cs typeface="Arial" panose="020B0604020202020204" pitchFamily="34" charset="0"/>
            </a:endParaRPr>
          </a:p>
          <a:p>
            <a:endParaRPr lang="en-CA" sz="1200">
              <a:latin typeface="Arial" panose="020B0604020202020204" pitchFamily="34" charset="0"/>
              <a:ea typeface="Times New Roman" panose="02020603050405020304" pitchFamily="18" charset="0"/>
              <a:cs typeface="Arial" panose="020B0604020202020204" pitchFamily="34" charset="0"/>
            </a:endParaRPr>
          </a:p>
          <a:p>
            <a:r>
              <a:rPr lang="en-CA" sz="1200">
                <a:latin typeface="Arial" panose="020B0604020202020204" pitchFamily="34" charset="0"/>
                <a:ea typeface="Times New Roman" panose="02020603050405020304" pitchFamily="18" charset="0"/>
                <a:cs typeface="Arial" panose="020B0604020202020204" pitchFamily="34" charset="0"/>
              </a:rPr>
              <a:t>74</a:t>
            </a:r>
            <a:endParaRPr lang="en-CA" sz="1200">
              <a:ea typeface="Times New Roman" panose="02020603050405020304" pitchFamily="18" charset="0"/>
              <a:cs typeface="Arial" panose="020B0604020202020204" pitchFamily="34" charset="0"/>
            </a:endParaRPr>
          </a:p>
        </p:txBody>
      </p:sp>
      <p:sp>
        <p:nvSpPr>
          <p:cNvPr id="12305" name="Text Box 17"/>
          <p:cNvSpPr txBox="1">
            <a:spLocks noChangeArrowheads="1"/>
          </p:cNvSpPr>
          <p:nvPr/>
        </p:nvSpPr>
        <p:spPr bwMode="auto">
          <a:xfrm>
            <a:off x="3175000" y="4686300"/>
            <a:ext cx="29718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CA" sz="1200">
                <a:cs typeface="Times New Roman" panose="02020603050405020304" pitchFamily="18" charset="0"/>
              </a:rPr>
              <a:t>  0            20        28        36</a:t>
            </a:r>
            <a:endParaRPr lang="en-CA" sz="1200"/>
          </a:p>
        </p:txBody>
      </p:sp>
      <p:sp>
        <p:nvSpPr>
          <p:cNvPr id="12306" name="Rectangle 19"/>
          <p:cNvSpPr>
            <a:spLocks noChangeArrowheads="1"/>
          </p:cNvSpPr>
          <p:nvPr/>
        </p:nvSpPr>
        <p:spPr bwMode="auto">
          <a:xfrm>
            <a:off x="974725" y="5252522"/>
            <a:ext cx="74834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dirty="0"/>
              <a:t>Why does the OC of health care </a:t>
            </a:r>
            <a:r>
              <a:rPr lang="en-US" sz="1800" dirty="0"/>
              <a:t>r</a:t>
            </a:r>
            <a:r>
              <a:rPr lang="en-US" sz="1800" dirty="0" smtClean="0"/>
              <a:t>ise </a:t>
            </a:r>
            <a:r>
              <a:rPr lang="en-US" sz="1800" dirty="0"/>
              <a:t>as we move up along the PPF to the left?</a:t>
            </a:r>
          </a:p>
        </p:txBody>
      </p:sp>
      <p:sp>
        <p:nvSpPr>
          <p:cNvPr id="12307" name="Rectangle 20"/>
          <p:cNvSpPr>
            <a:spLocks noChangeArrowheads="1"/>
          </p:cNvSpPr>
          <p:nvPr/>
        </p:nvSpPr>
        <p:spPr bwMode="auto">
          <a:xfrm>
            <a:off x="3298825" y="2300288"/>
            <a:ext cx="2187575"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CA" sz="1800">
                <a:cs typeface="Times New Roman" panose="02020603050405020304" pitchFamily="18" charset="0"/>
              </a:rPr>
              <a:t>           </a:t>
            </a:r>
            <a:r>
              <a:rPr lang="en-CA" sz="1400">
                <a:cs typeface="Times New Roman" panose="02020603050405020304" pitchFamily="18" charset="0"/>
              </a:rPr>
              <a:t>B                  E</a:t>
            </a:r>
            <a:endParaRPr lang="en-CA" sz="1400"/>
          </a:p>
          <a:p>
            <a:endParaRPr lang="en-CA" sz="200">
              <a:cs typeface="Times New Roman" panose="02020603050405020304" pitchFamily="18" charset="0"/>
            </a:endParaRPr>
          </a:p>
          <a:p>
            <a:r>
              <a:rPr lang="en-CA" sz="1400">
                <a:cs typeface="Times New Roman" panose="02020603050405020304" pitchFamily="18" charset="0"/>
              </a:rPr>
              <a:t>                         C</a:t>
            </a:r>
          </a:p>
          <a:p>
            <a:endParaRPr lang="en-CA" sz="600">
              <a:cs typeface="Times New Roman" panose="02020603050405020304" pitchFamily="18" charset="0"/>
            </a:endParaRPr>
          </a:p>
          <a:p>
            <a:r>
              <a:rPr lang="en-CA" sz="1400">
                <a:cs typeface="Times New Roman" panose="02020603050405020304" pitchFamily="18" charset="0"/>
              </a:rPr>
              <a:t>              A                  D</a:t>
            </a:r>
            <a:endParaRPr lang="en-CA" sz="1400"/>
          </a:p>
          <a:p>
            <a:r>
              <a:rPr lang="en-CA" sz="1400">
                <a:cs typeface="Times New Roman" panose="02020603050405020304" pitchFamily="18" charset="0"/>
              </a:rPr>
              <a:t>          </a:t>
            </a:r>
            <a:endParaRPr lang="en-CA" sz="1400"/>
          </a:p>
          <a:p>
            <a:r>
              <a:rPr lang="en-CA" sz="1400">
                <a:cs typeface="Times New Roman" panose="02020603050405020304" pitchFamily="18" charset="0"/>
              </a:rPr>
              <a:t>                                                        </a:t>
            </a:r>
            <a:endParaRPr lang="en-CA" sz="1400"/>
          </a:p>
          <a:p>
            <a:r>
              <a:rPr lang="en-CA" sz="1400">
                <a:cs typeface="Times New Roman" panose="02020603050405020304" pitchFamily="18" charset="0"/>
              </a:rPr>
              <a:t>                                                            </a:t>
            </a:r>
            <a:endParaRPr lang="en-CA" sz="1400"/>
          </a:p>
        </p:txBody>
      </p:sp>
      <p:sp>
        <p:nvSpPr>
          <p:cNvPr id="12308" name="Line 21"/>
          <p:cNvSpPr>
            <a:spLocks noChangeShapeType="1"/>
          </p:cNvSpPr>
          <p:nvPr/>
        </p:nvSpPr>
        <p:spPr bwMode="auto">
          <a:xfrm>
            <a:off x="3973513" y="2613025"/>
            <a:ext cx="0" cy="587375"/>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2309" name="Oval 23"/>
          <p:cNvSpPr>
            <a:spLocks noChangeAspect="1" noChangeArrowheads="1"/>
          </p:cNvSpPr>
          <p:nvPr/>
        </p:nvSpPr>
        <p:spPr bwMode="auto">
          <a:xfrm>
            <a:off x="4848225" y="2571750"/>
            <a:ext cx="82550" cy="82550"/>
          </a:xfrm>
          <a:prstGeom prst="ellipse">
            <a:avLst/>
          </a:prstGeom>
          <a:solidFill>
            <a:srgbClr val="0000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p>
        </p:txBody>
      </p:sp>
      <p:sp>
        <p:nvSpPr>
          <p:cNvPr id="12310" name="Oval 26"/>
          <p:cNvSpPr>
            <a:spLocks noChangeAspect="1" noChangeArrowheads="1"/>
          </p:cNvSpPr>
          <p:nvPr/>
        </p:nvSpPr>
        <p:spPr bwMode="auto">
          <a:xfrm>
            <a:off x="3935413" y="3167063"/>
            <a:ext cx="82550" cy="82550"/>
          </a:xfrm>
          <a:prstGeom prst="ellipse">
            <a:avLst/>
          </a:prstGeom>
          <a:solidFill>
            <a:srgbClr val="0000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p>
        </p:txBody>
      </p:sp>
      <p:sp>
        <p:nvSpPr>
          <p:cNvPr id="860187" name="Rectangle 27"/>
          <p:cNvSpPr>
            <a:spLocks noChangeArrowheads="1"/>
          </p:cNvSpPr>
          <p:nvPr/>
        </p:nvSpPr>
        <p:spPr bwMode="auto">
          <a:xfrm>
            <a:off x="1419225" y="5772150"/>
            <a:ext cx="7191375"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i="1"/>
              <a:t>As an economy increasingly specializes in HC, the OC of producing HC increases because we are using more and more resources that are poorly suited to produce HC. </a:t>
            </a:r>
          </a:p>
        </p:txBody>
      </p:sp>
      <p:sp>
        <p:nvSpPr>
          <p:cNvPr id="860191" name="Line 31"/>
          <p:cNvSpPr>
            <a:spLocks noChangeAspect="1" noChangeShapeType="1"/>
          </p:cNvSpPr>
          <p:nvPr/>
        </p:nvSpPr>
        <p:spPr bwMode="auto">
          <a:xfrm>
            <a:off x="3989388" y="2628900"/>
            <a:ext cx="438150" cy="200025"/>
          </a:xfrm>
          <a:prstGeom prst="line">
            <a:avLst/>
          </a:prstGeom>
          <a:noFill/>
          <a:ln w="38100">
            <a:solidFill>
              <a:srgbClr val="E50030"/>
            </a:solidFill>
            <a:miter lim="800000"/>
            <a:headEnd type="triangle" w="med" len="med"/>
            <a:tailEnd/>
          </a:ln>
          <a:extLst>
            <a:ext uri="{909E8E84-426E-40DD-AFC4-6F175D3DCCD1}">
              <a14:hiddenFill xmlns:a14="http://schemas.microsoft.com/office/drawing/2010/main">
                <a:noFill/>
              </a14:hiddenFill>
            </a:ext>
          </a:extLst>
        </p:spPr>
        <p:txBody>
          <a:bodyPr wrap="none"/>
          <a:lstStyle/>
          <a:p>
            <a:endParaRPr lang="en-US"/>
          </a:p>
        </p:txBody>
      </p:sp>
      <p:sp>
        <p:nvSpPr>
          <p:cNvPr id="860192" name="Line 32"/>
          <p:cNvSpPr>
            <a:spLocks noChangeAspect="1" noChangeShapeType="1"/>
          </p:cNvSpPr>
          <p:nvPr/>
        </p:nvSpPr>
        <p:spPr bwMode="auto">
          <a:xfrm>
            <a:off x="4456113" y="2854325"/>
            <a:ext cx="384175" cy="311150"/>
          </a:xfrm>
          <a:prstGeom prst="line">
            <a:avLst/>
          </a:prstGeom>
          <a:noFill/>
          <a:ln w="38100">
            <a:solidFill>
              <a:srgbClr val="0066FF"/>
            </a:solidFill>
            <a:miter lim="800000"/>
            <a:headEnd type="triangle" w="med" len="med"/>
            <a:tailEnd/>
          </a:ln>
          <a:extLst>
            <a:ext uri="{909E8E84-426E-40DD-AFC4-6F175D3DCCD1}">
              <a14:hiddenFill xmlns:a14="http://schemas.microsoft.com/office/drawing/2010/main">
                <a:noFill/>
              </a14:hiddenFill>
            </a:ext>
          </a:extLst>
        </p:spPr>
        <p:txBody>
          <a:bodyPr wrap="none"/>
          <a:lstStyle/>
          <a:p>
            <a:endParaRPr lang="en-US"/>
          </a:p>
        </p:txBody>
      </p:sp>
      <p:sp>
        <p:nvSpPr>
          <p:cNvPr id="12314" name="Rectangle 33"/>
          <p:cNvSpPr>
            <a:spLocks noChangeArrowheads="1"/>
          </p:cNvSpPr>
          <p:nvPr/>
        </p:nvSpPr>
        <p:spPr bwMode="auto">
          <a:xfrm>
            <a:off x="962025" y="1143000"/>
            <a:ext cx="35687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cs typeface="Times New Roman" panose="02020603050405020304" pitchFamily="18" charset="0"/>
              </a:rPr>
              <a:t>The President’s health care proposal </a:t>
            </a:r>
            <a:endParaRPr lang="en-US" sz="1800"/>
          </a:p>
          <a:p>
            <a:endParaRPr lang="en-US" sz="1800"/>
          </a:p>
        </p:txBody>
      </p:sp>
      <p:sp>
        <p:nvSpPr>
          <p:cNvPr id="856091" name="Rectangle 27"/>
          <p:cNvSpPr>
            <a:spLocks noChangeArrowheads="1"/>
          </p:cNvSpPr>
          <p:nvPr/>
        </p:nvSpPr>
        <p:spPr bwMode="auto">
          <a:xfrm>
            <a:off x="4238625" y="1562100"/>
            <a:ext cx="2771775"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sz="1800" i="1">
                <a:solidFill>
                  <a:srgbClr val="E50030"/>
                </a:solidFill>
              </a:rPr>
              <a:t>To get one more health care unit we have to give up 1</a:t>
            </a:r>
            <a:r>
              <a:rPr lang="en-US" sz="1800">
                <a:solidFill>
                  <a:srgbClr val="E50030"/>
                </a:solidFill>
              </a:rPr>
              <a:t> </a:t>
            </a:r>
            <a:r>
              <a:rPr lang="en-US" sz="1800" i="1">
                <a:solidFill>
                  <a:srgbClr val="E50030"/>
                </a:solidFill>
              </a:rPr>
              <a:t>unit of all other goods</a:t>
            </a:r>
          </a:p>
        </p:txBody>
      </p:sp>
      <p:sp>
        <p:nvSpPr>
          <p:cNvPr id="12316" name="Oval 24"/>
          <p:cNvSpPr>
            <a:spLocks noChangeAspect="1" noChangeArrowheads="1"/>
          </p:cNvSpPr>
          <p:nvPr/>
        </p:nvSpPr>
        <p:spPr bwMode="auto">
          <a:xfrm>
            <a:off x="4848225" y="3176588"/>
            <a:ext cx="82550" cy="82550"/>
          </a:xfrm>
          <a:prstGeom prst="ellipse">
            <a:avLst/>
          </a:prstGeom>
          <a:solidFill>
            <a:srgbClr val="0000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p>
        </p:txBody>
      </p:sp>
      <p:sp>
        <p:nvSpPr>
          <p:cNvPr id="12317" name="Oval 25"/>
          <p:cNvSpPr>
            <a:spLocks noChangeAspect="1" noChangeArrowheads="1"/>
          </p:cNvSpPr>
          <p:nvPr/>
        </p:nvSpPr>
        <p:spPr bwMode="auto">
          <a:xfrm>
            <a:off x="4391025" y="2789238"/>
            <a:ext cx="82550" cy="82550"/>
          </a:xfrm>
          <a:prstGeom prst="ellipse">
            <a:avLst/>
          </a:prstGeom>
          <a:solidFill>
            <a:srgbClr val="0000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p>
        </p:txBody>
      </p:sp>
      <p:sp>
        <p:nvSpPr>
          <p:cNvPr id="12318" name="Oval 22"/>
          <p:cNvSpPr>
            <a:spLocks noChangeAspect="1" noChangeArrowheads="1"/>
          </p:cNvSpPr>
          <p:nvPr/>
        </p:nvSpPr>
        <p:spPr bwMode="auto">
          <a:xfrm>
            <a:off x="3935413" y="2571750"/>
            <a:ext cx="82550" cy="82550"/>
          </a:xfrm>
          <a:prstGeom prst="ellipse">
            <a:avLst/>
          </a:prstGeom>
          <a:solidFill>
            <a:srgbClr val="0000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p>
        </p:txBody>
      </p:sp>
      <p:sp>
        <p:nvSpPr>
          <p:cNvPr id="2" name="Rectangle 27"/>
          <p:cNvSpPr>
            <a:spLocks noChangeArrowheads="1"/>
          </p:cNvSpPr>
          <p:nvPr/>
        </p:nvSpPr>
        <p:spPr bwMode="auto">
          <a:xfrm>
            <a:off x="5573713" y="2800350"/>
            <a:ext cx="2771775"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sz="1800" i="1">
                <a:solidFill>
                  <a:srgbClr val="0066FF"/>
                </a:solidFill>
              </a:rPr>
              <a:t>To get one more health care unit we have to give up a half unit of all other goods</a:t>
            </a:r>
          </a:p>
        </p:txBody>
      </p:sp>
      <p:graphicFrame>
        <p:nvGraphicFramePr>
          <p:cNvPr id="12290" name="Object 10"/>
          <p:cNvGraphicFramePr>
            <a:graphicFrameLocks noChangeAspect="1"/>
          </p:cNvGraphicFramePr>
          <p:nvPr/>
        </p:nvGraphicFramePr>
        <p:xfrm>
          <a:off x="2870200" y="1946275"/>
          <a:ext cx="428625" cy="354013"/>
        </p:xfrm>
        <a:graphic>
          <a:graphicData uri="http://schemas.openxmlformats.org/presentationml/2006/ole">
            <mc:AlternateContent xmlns:mc="http://schemas.openxmlformats.org/markup-compatibility/2006">
              <mc:Choice xmlns:v="urn:schemas-microsoft-com:vml" Requires="v">
                <p:oleObj spid="_x0000_s12338" name="Equation" r:id="rId4" imgW="279360" imgH="228600" progId="Equation.DSMT4">
                  <p:embed/>
                </p:oleObj>
              </mc:Choice>
              <mc:Fallback>
                <p:oleObj name="Equation" r:id="rId4" imgW="279360" imgH="228600" progId="Equation.DSMT4">
                  <p:embed/>
                  <p:pic>
                    <p:nvPicPr>
                      <p:cNvPr id="0" name="Object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70200" y="1946275"/>
                        <a:ext cx="428625" cy="3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291" name="Object 9"/>
          <p:cNvGraphicFramePr>
            <a:graphicFrameLocks noChangeAspect="1"/>
          </p:cNvGraphicFramePr>
          <p:nvPr/>
        </p:nvGraphicFramePr>
        <p:xfrm>
          <a:off x="5254625" y="4745038"/>
          <a:ext cx="638175" cy="339725"/>
        </p:xfrm>
        <a:graphic>
          <a:graphicData uri="http://schemas.openxmlformats.org/presentationml/2006/ole">
            <mc:AlternateContent xmlns:mc="http://schemas.openxmlformats.org/markup-compatibility/2006">
              <mc:Choice xmlns:v="urn:schemas-microsoft-com:vml" Requires="v">
                <p:oleObj spid="_x0000_s12339" name="Equation" r:id="rId6" imgW="431640" imgH="228600" progId="Equation.DSMT4">
                  <p:embed/>
                </p:oleObj>
              </mc:Choice>
              <mc:Fallback>
                <p:oleObj name="Equation" r:id="rId6" imgW="431640" imgH="228600" progId="Equation.DSMT4">
                  <p:embed/>
                  <p:pic>
                    <p:nvPicPr>
                      <p:cNvPr id="0" name="Object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54625" y="4745038"/>
                        <a:ext cx="6381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5" name="Title 1"/>
          <p:cNvSpPr>
            <a:spLocks noGrp="1"/>
          </p:cNvSpPr>
          <p:nvPr>
            <p:ph type="title"/>
          </p:nvPr>
        </p:nvSpPr>
        <p:spPr>
          <a:xfrm>
            <a:off x="381000" y="228600"/>
            <a:ext cx="8229600" cy="533400"/>
          </a:xfrm>
        </p:spPr>
        <p:txBody>
          <a:bodyPr/>
          <a:lstStyle/>
          <a:p>
            <a:r>
              <a:rPr lang="en-US" altLang="en-US" dirty="0" smtClean="0"/>
              <a:t>Economics of Mandatory </a:t>
            </a:r>
            <a:r>
              <a:rPr lang="en-US" altLang="en-US" dirty="0"/>
              <a:t>Healthcare</a:t>
            </a:r>
            <a:endParaRPr lang="en-US"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860192"/>
                                        </p:tgtEl>
                                        <p:attrNameLst>
                                          <p:attrName>style.visibility</p:attrName>
                                        </p:attrNameLst>
                                      </p:cBhvr>
                                      <p:to>
                                        <p:strVal val="visible"/>
                                      </p:to>
                                    </p:set>
                                    <p:animEffect transition="in" filter="wipe(right)">
                                      <p:cBhvr>
                                        <p:cTn id="7" dur="500"/>
                                        <p:tgtEl>
                                          <p:spTgt spid="860192"/>
                                        </p:tgtEl>
                                      </p:cBhvr>
                                    </p:animEffect>
                                  </p:childTnLst>
                                </p:cTn>
                              </p:par>
                              <p:par>
                                <p:cTn id="8" presetID="1" presetClass="entr" presetSubtype="0" fill="hold" nodeType="withEffect">
                                  <p:stCondLst>
                                    <p:cond delay="0"/>
                                  </p:stCondLst>
                                  <p:childTnLst>
                                    <p:set>
                                      <p:cBhvr>
                                        <p:cTn id="9"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22" presetClass="entr" presetSubtype="2" fill="hold" grpId="0" nodeType="clickEffect">
                                  <p:stCondLst>
                                    <p:cond delay="0"/>
                                  </p:stCondLst>
                                  <p:childTnLst>
                                    <p:set>
                                      <p:cBhvr>
                                        <p:cTn id="13" dur="1" fill="hold">
                                          <p:stCondLst>
                                            <p:cond delay="0"/>
                                          </p:stCondLst>
                                        </p:cTn>
                                        <p:tgtEl>
                                          <p:spTgt spid="860191"/>
                                        </p:tgtEl>
                                        <p:attrNameLst>
                                          <p:attrName>style.visibility</p:attrName>
                                        </p:attrNameLst>
                                      </p:cBhvr>
                                      <p:to>
                                        <p:strVal val="visible"/>
                                      </p:to>
                                    </p:set>
                                    <p:animEffect transition="in" filter="wipe(right)">
                                      <p:cBhvr>
                                        <p:cTn id="14" dur="500"/>
                                        <p:tgtEl>
                                          <p:spTgt spid="860191"/>
                                        </p:tgtEl>
                                      </p:cBhvr>
                                    </p:animEffect>
                                  </p:childTnLst>
                                </p:cTn>
                              </p:par>
                              <p:par>
                                <p:cTn id="15" presetID="1" presetClass="exit" presetSubtype="0" fill="hold" grpId="0" nodeType="withEffect">
                                  <p:stCondLst>
                                    <p:cond delay="0"/>
                                  </p:stCondLst>
                                  <p:childTnLst>
                                    <p:set>
                                      <p:cBhvr>
                                        <p:cTn id="16" dur="1" fill="hold">
                                          <p:stCondLst>
                                            <p:cond delay="0"/>
                                          </p:stCondLst>
                                        </p:cTn>
                                        <p:tgtEl>
                                          <p:spTgt spid="2">
                                            <p:txEl>
                                              <p:pRg st="0" end="0"/>
                                            </p:txEl>
                                          </p:spTgt>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856091">
                                            <p:txEl>
                                              <p:pRg st="0" end="0"/>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86018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191" grpId="0" animBg="1"/>
      <p:bldP spid="860192" grpId="0" animBg="1"/>
      <p:bldP spid="2" grpId="0" build="allAtOnce"/>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1" name="Line 5"/>
          <p:cNvSpPr>
            <a:spLocks noChangeShapeType="1"/>
          </p:cNvSpPr>
          <p:nvPr/>
        </p:nvSpPr>
        <p:spPr bwMode="auto">
          <a:xfrm>
            <a:off x="3403600" y="1774825"/>
            <a:ext cx="0" cy="291147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342" name="Line 6"/>
          <p:cNvSpPr>
            <a:spLocks noChangeShapeType="1"/>
          </p:cNvSpPr>
          <p:nvPr/>
        </p:nvSpPr>
        <p:spPr bwMode="auto">
          <a:xfrm>
            <a:off x="3403600" y="4686300"/>
            <a:ext cx="3090863"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343" name="Line 7"/>
          <p:cNvSpPr>
            <a:spLocks noChangeShapeType="1"/>
          </p:cNvSpPr>
          <p:nvPr/>
        </p:nvSpPr>
        <p:spPr bwMode="auto">
          <a:xfrm>
            <a:off x="3975100" y="3200400"/>
            <a:ext cx="0" cy="148590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4344" name="Arc 8"/>
          <p:cNvSpPr>
            <a:spLocks/>
          </p:cNvSpPr>
          <p:nvPr/>
        </p:nvSpPr>
        <p:spPr bwMode="auto">
          <a:xfrm>
            <a:off x="3175000" y="2478088"/>
            <a:ext cx="2398713" cy="2516187"/>
          </a:xfrm>
          <a:custGeom>
            <a:avLst/>
            <a:gdLst>
              <a:gd name="T0" fmla="*/ 2147483647 w 21449"/>
              <a:gd name="T1" fmla="*/ 0 h 21504"/>
              <a:gd name="T2" fmla="*/ 2147483647 w 21449"/>
              <a:gd name="T3" fmla="*/ 2147483647 h 21504"/>
              <a:gd name="T4" fmla="*/ 0 w 21449"/>
              <a:gd name="T5" fmla="*/ 2147483647 h 21504"/>
              <a:gd name="T6" fmla="*/ 0 60000 65536"/>
              <a:gd name="T7" fmla="*/ 0 60000 65536"/>
              <a:gd name="T8" fmla="*/ 0 60000 65536"/>
              <a:gd name="T9" fmla="*/ 0 w 21449"/>
              <a:gd name="T10" fmla="*/ 0 h 21504"/>
              <a:gd name="T11" fmla="*/ 21449 w 21449"/>
              <a:gd name="T12" fmla="*/ 21504 h 21504"/>
            </a:gdLst>
            <a:ahLst/>
            <a:cxnLst>
              <a:cxn ang="T6">
                <a:pos x="T0" y="T1"/>
              </a:cxn>
              <a:cxn ang="T7">
                <a:pos x="T2" y="T3"/>
              </a:cxn>
              <a:cxn ang="T8">
                <a:pos x="T4" y="T5"/>
              </a:cxn>
            </a:cxnLst>
            <a:rect l="T9" t="T10" r="T11" b="T12"/>
            <a:pathLst>
              <a:path w="21449" h="21504" fill="none" extrusionOk="0">
                <a:moveTo>
                  <a:pt x="2037" y="0"/>
                </a:moveTo>
                <a:cubicBezTo>
                  <a:pt x="12163" y="959"/>
                  <a:pt x="20247" y="8853"/>
                  <a:pt x="21448" y="18953"/>
                </a:cubicBezTo>
              </a:path>
              <a:path w="21449" h="21504" stroke="0" extrusionOk="0">
                <a:moveTo>
                  <a:pt x="2037" y="0"/>
                </a:moveTo>
                <a:cubicBezTo>
                  <a:pt x="12163" y="959"/>
                  <a:pt x="20247" y="8853"/>
                  <a:pt x="21448" y="18953"/>
                </a:cubicBezTo>
                <a:lnTo>
                  <a:pt x="0" y="21504"/>
                </a:lnTo>
                <a:lnTo>
                  <a:pt x="2037" y="0"/>
                </a:lnTo>
                <a:close/>
              </a:path>
            </a:pathLst>
          </a:custGeom>
          <a:noFill/>
          <a:ln w="285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4345" name="Line 9"/>
          <p:cNvSpPr>
            <a:spLocks noChangeShapeType="1"/>
          </p:cNvSpPr>
          <p:nvPr/>
        </p:nvSpPr>
        <p:spPr bwMode="auto">
          <a:xfrm flipH="1">
            <a:off x="3403600" y="2628900"/>
            <a:ext cx="1485900"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4346" name="Line 10"/>
          <p:cNvSpPr>
            <a:spLocks noChangeShapeType="1"/>
          </p:cNvSpPr>
          <p:nvPr/>
        </p:nvSpPr>
        <p:spPr bwMode="auto">
          <a:xfrm>
            <a:off x="4432300" y="2830513"/>
            <a:ext cx="0" cy="1855787"/>
          </a:xfrm>
          <a:prstGeom prst="line">
            <a:avLst/>
          </a:prstGeom>
          <a:noFill/>
          <a:ln w="9525">
            <a:solidFill>
              <a:srgbClr val="000000"/>
            </a:solidFill>
            <a:prstDash val="dash"/>
            <a:round/>
            <a:headEnd type="oval" w="med" len="med"/>
            <a:tailEnd/>
          </a:ln>
          <a:extLst>
            <a:ext uri="{909E8E84-426E-40DD-AFC4-6F175D3DCCD1}">
              <a14:hiddenFill xmlns:a14="http://schemas.microsoft.com/office/drawing/2010/main">
                <a:noFill/>
              </a14:hiddenFill>
            </a:ext>
          </a:extLst>
        </p:spPr>
        <p:txBody>
          <a:bodyPr/>
          <a:lstStyle/>
          <a:p>
            <a:endParaRPr lang="en-US"/>
          </a:p>
        </p:txBody>
      </p:sp>
      <p:sp>
        <p:nvSpPr>
          <p:cNvPr id="14347" name="Line 11"/>
          <p:cNvSpPr>
            <a:spLocks noChangeShapeType="1"/>
          </p:cNvSpPr>
          <p:nvPr/>
        </p:nvSpPr>
        <p:spPr bwMode="auto">
          <a:xfrm>
            <a:off x="3403600" y="2824163"/>
            <a:ext cx="1028700"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4348" name="Line 12"/>
          <p:cNvSpPr>
            <a:spLocks noChangeShapeType="1"/>
          </p:cNvSpPr>
          <p:nvPr/>
        </p:nvSpPr>
        <p:spPr bwMode="auto">
          <a:xfrm>
            <a:off x="4889500" y="3200400"/>
            <a:ext cx="0" cy="148590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4349" name="Line 13"/>
          <p:cNvSpPr>
            <a:spLocks noChangeShapeType="1"/>
          </p:cNvSpPr>
          <p:nvPr/>
        </p:nvSpPr>
        <p:spPr bwMode="auto">
          <a:xfrm flipH="1">
            <a:off x="3403600" y="3211513"/>
            <a:ext cx="1485900"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4350" name="Line 14"/>
          <p:cNvSpPr>
            <a:spLocks noChangeShapeType="1"/>
          </p:cNvSpPr>
          <p:nvPr/>
        </p:nvSpPr>
        <p:spPr bwMode="auto">
          <a:xfrm>
            <a:off x="3975100" y="3200400"/>
            <a:ext cx="0" cy="0"/>
          </a:xfrm>
          <a:prstGeom prst="line">
            <a:avLst/>
          </a:prstGeom>
          <a:noFill/>
          <a:ln w="9525">
            <a:solidFill>
              <a:srgbClr val="000000"/>
            </a:solidFill>
            <a:round/>
            <a:headEnd type="oval" w="med" len="med"/>
            <a:tailEnd/>
          </a:ln>
          <a:extLst>
            <a:ext uri="{909E8E84-426E-40DD-AFC4-6F175D3DCCD1}">
              <a14:hiddenFill xmlns:a14="http://schemas.microsoft.com/office/drawing/2010/main">
                <a:noFill/>
              </a14:hiddenFill>
            </a:ext>
          </a:extLst>
        </p:spPr>
        <p:txBody>
          <a:bodyPr/>
          <a:lstStyle/>
          <a:p>
            <a:endParaRPr lang="en-US"/>
          </a:p>
        </p:txBody>
      </p:sp>
      <p:sp>
        <p:nvSpPr>
          <p:cNvPr id="14351" name="Line 15"/>
          <p:cNvSpPr>
            <a:spLocks noChangeShapeType="1"/>
          </p:cNvSpPr>
          <p:nvPr/>
        </p:nvSpPr>
        <p:spPr bwMode="auto">
          <a:xfrm>
            <a:off x="4889500" y="2628900"/>
            <a:ext cx="0" cy="57150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4352" name="Text Box 16"/>
          <p:cNvSpPr txBox="1">
            <a:spLocks noChangeArrowheads="1"/>
          </p:cNvSpPr>
          <p:nvPr/>
        </p:nvSpPr>
        <p:spPr bwMode="auto">
          <a:xfrm>
            <a:off x="3063875" y="2487613"/>
            <a:ext cx="622300"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CA" sz="1200">
                <a:latin typeface="Arial" panose="020B0604020202020204" pitchFamily="34" charset="0"/>
                <a:ea typeface="Times New Roman" panose="02020603050405020304" pitchFamily="18" charset="0"/>
                <a:cs typeface="Arial" panose="020B0604020202020204" pitchFamily="34" charset="0"/>
              </a:rPr>
              <a:t>98</a:t>
            </a:r>
            <a:endParaRPr lang="en-CA" sz="1200">
              <a:ea typeface="Times New Roman" panose="02020603050405020304" pitchFamily="18" charset="0"/>
              <a:cs typeface="Arial" panose="020B0604020202020204" pitchFamily="34" charset="0"/>
            </a:endParaRPr>
          </a:p>
          <a:p>
            <a:r>
              <a:rPr lang="en-CA" sz="200">
                <a:latin typeface="Arial" panose="020B0604020202020204" pitchFamily="34" charset="0"/>
                <a:ea typeface="Times New Roman" panose="02020603050405020304" pitchFamily="18" charset="0"/>
                <a:cs typeface="Arial" panose="020B0604020202020204" pitchFamily="34" charset="0"/>
              </a:rPr>
              <a:t/>
            </a:r>
            <a:br>
              <a:rPr lang="en-CA" sz="200">
                <a:latin typeface="Arial" panose="020B0604020202020204" pitchFamily="34" charset="0"/>
                <a:ea typeface="Times New Roman" panose="02020603050405020304" pitchFamily="18" charset="0"/>
                <a:cs typeface="Arial" panose="020B0604020202020204" pitchFamily="34" charset="0"/>
              </a:rPr>
            </a:br>
            <a:r>
              <a:rPr lang="en-CA" sz="1200">
                <a:latin typeface="Arial" panose="020B0604020202020204" pitchFamily="34" charset="0"/>
                <a:ea typeface="Times New Roman" panose="02020603050405020304" pitchFamily="18" charset="0"/>
                <a:cs typeface="Arial" panose="020B0604020202020204" pitchFamily="34" charset="0"/>
              </a:rPr>
              <a:t>90</a:t>
            </a:r>
            <a:endParaRPr lang="en-CA" sz="1200">
              <a:ea typeface="Times New Roman" panose="02020603050405020304" pitchFamily="18" charset="0"/>
              <a:cs typeface="Arial" panose="020B0604020202020204" pitchFamily="34" charset="0"/>
            </a:endParaRPr>
          </a:p>
          <a:p>
            <a:endParaRPr lang="en-CA" sz="1200">
              <a:latin typeface="Arial" panose="020B0604020202020204" pitchFamily="34" charset="0"/>
              <a:ea typeface="Times New Roman" panose="02020603050405020304" pitchFamily="18" charset="0"/>
              <a:cs typeface="Arial" panose="020B0604020202020204" pitchFamily="34" charset="0"/>
            </a:endParaRPr>
          </a:p>
          <a:p>
            <a:r>
              <a:rPr lang="en-CA" sz="1200">
                <a:latin typeface="Arial" panose="020B0604020202020204" pitchFamily="34" charset="0"/>
                <a:ea typeface="Times New Roman" panose="02020603050405020304" pitchFamily="18" charset="0"/>
                <a:cs typeface="Arial" panose="020B0604020202020204" pitchFamily="34" charset="0"/>
              </a:rPr>
              <a:t>74</a:t>
            </a:r>
            <a:endParaRPr lang="en-CA" sz="1200">
              <a:ea typeface="Times New Roman" panose="02020603050405020304" pitchFamily="18" charset="0"/>
              <a:cs typeface="Arial" panose="020B0604020202020204" pitchFamily="34" charset="0"/>
            </a:endParaRPr>
          </a:p>
        </p:txBody>
      </p:sp>
      <p:sp>
        <p:nvSpPr>
          <p:cNvPr id="14353" name="Text Box 17"/>
          <p:cNvSpPr txBox="1">
            <a:spLocks noChangeArrowheads="1"/>
          </p:cNvSpPr>
          <p:nvPr/>
        </p:nvSpPr>
        <p:spPr bwMode="auto">
          <a:xfrm>
            <a:off x="3175000" y="4686300"/>
            <a:ext cx="29718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CA" sz="1200">
                <a:cs typeface="Times New Roman" panose="02020603050405020304" pitchFamily="18" charset="0"/>
              </a:rPr>
              <a:t>  0            20        28        36</a:t>
            </a:r>
            <a:endParaRPr lang="en-CA" sz="1200"/>
          </a:p>
        </p:txBody>
      </p:sp>
      <p:sp>
        <p:nvSpPr>
          <p:cNvPr id="14354" name="Rectangle 19"/>
          <p:cNvSpPr>
            <a:spLocks noChangeArrowheads="1"/>
          </p:cNvSpPr>
          <p:nvPr/>
        </p:nvSpPr>
        <p:spPr bwMode="auto">
          <a:xfrm>
            <a:off x="974725" y="5253038"/>
            <a:ext cx="74834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dirty="0"/>
              <a:t>Is point E attainable? </a:t>
            </a:r>
          </a:p>
        </p:txBody>
      </p:sp>
      <p:sp>
        <p:nvSpPr>
          <p:cNvPr id="14355" name="Rectangle 20"/>
          <p:cNvSpPr>
            <a:spLocks noChangeArrowheads="1"/>
          </p:cNvSpPr>
          <p:nvPr/>
        </p:nvSpPr>
        <p:spPr bwMode="auto">
          <a:xfrm>
            <a:off x="3298825" y="2300288"/>
            <a:ext cx="2187575"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CA" sz="1800">
                <a:cs typeface="Times New Roman" panose="02020603050405020304" pitchFamily="18" charset="0"/>
              </a:rPr>
              <a:t>           </a:t>
            </a:r>
            <a:r>
              <a:rPr lang="en-CA" sz="1400">
                <a:cs typeface="Times New Roman" panose="02020603050405020304" pitchFamily="18" charset="0"/>
              </a:rPr>
              <a:t>B                  E</a:t>
            </a:r>
            <a:endParaRPr lang="en-CA" sz="1400"/>
          </a:p>
          <a:p>
            <a:endParaRPr lang="en-CA" sz="200">
              <a:cs typeface="Times New Roman" panose="02020603050405020304" pitchFamily="18" charset="0"/>
            </a:endParaRPr>
          </a:p>
          <a:p>
            <a:r>
              <a:rPr lang="en-CA" sz="1400">
                <a:cs typeface="Times New Roman" panose="02020603050405020304" pitchFamily="18" charset="0"/>
              </a:rPr>
              <a:t>                         C</a:t>
            </a:r>
          </a:p>
          <a:p>
            <a:endParaRPr lang="en-CA" sz="600">
              <a:cs typeface="Times New Roman" panose="02020603050405020304" pitchFamily="18" charset="0"/>
            </a:endParaRPr>
          </a:p>
          <a:p>
            <a:r>
              <a:rPr lang="en-CA" sz="1400">
                <a:cs typeface="Times New Roman" panose="02020603050405020304" pitchFamily="18" charset="0"/>
              </a:rPr>
              <a:t>              A                  D</a:t>
            </a:r>
            <a:endParaRPr lang="en-CA" sz="1400"/>
          </a:p>
          <a:p>
            <a:r>
              <a:rPr lang="en-CA" sz="1400">
                <a:cs typeface="Times New Roman" panose="02020603050405020304" pitchFamily="18" charset="0"/>
              </a:rPr>
              <a:t>          </a:t>
            </a:r>
            <a:endParaRPr lang="en-CA" sz="1400"/>
          </a:p>
          <a:p>
            <a:r>
              <a:rPr lang="en-CA" sz="1400">
                <a:cs typeface="Times New Roman" panose="02020603050405020304" pitchFamily="18" charset="0"/>
              </a:rPr>
              <a:t>                                                        </a:t>
            </a:r>
            <a:endParaRPr lang="en-CA" sz="1400"/>
          </a:p>
          <a:p>
            <a:r>
              <a:rPr lang="en-CA" sz="1400">
                <a:cs typeface="Times New Roman" panose="02020603050405020304" pitchFamily="18" charset="0"/>
              </a:rPr>
              <a:t>                                                            </a:t>
            </a:r>
            <a:endParaRPr lang="en-CA" sz="1400"/>
          </a:p>
        </p:txBody>
      </p:sp>
      <p:sp>
        <p:nvSpPr>
          <p:cNvPr id="14356" name="Line 21"/>
          <p:cNvSpPr>
            <a:spLocks noChangeShapeType="1"/>
          </p:cNvSpPr>
          <p:nvPr/>
        </p:nvSpPr>
        <p:spPr bwMode="auto">
          <a:xfrm>
            <a:off x="3973513" y="2613025"/>
            <a:ext cx="0" cy="587375"/>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4357" name="Oval 22"/>
          <p:cNvSpPr>
            <a:spLocks noChangeAspect="1" noChangeArrowheads="1"/>
          </p:cNvSpPr>
          <p:nvPr/>
        </p:nvSpPr>
        <p:spPr bwMode="auto">
          <a:xfrm>
            <a:off x="3924300" y="2571750"/>
            <a:ext cx="82550" cy="82550"/>
          </a:xfrm>
          <a:prstGeom prst="ellipse">
            <a:avLst/>
          </a:prstGeom>
          <a:solidFill>
            <a:srgbClr val="0000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p>
        </p:txBody>
      </p:sp>
      <p:sp>
        <p:nvSpPr>
          <p:cNvPr id="14358" name="Oval 23"/>
          <p:cNvSpPr>
            <a:spLocks noChangeAspect="1" noChangeArrowheads="1"/>
          </p:cNvSpPr>
          <p:nvPr/>
        </p:nvSpPr>
        <p:spPr bwMode="auto">
          <a:xfrm>
            <a:off x="4848225" y="2571750"/>
            <a:ext cx="82550" cy="82550"/>
          </a:xfrm>
          <a:prstGeom prst="ellipse">
            <a:avLst/>
          </a:prstGeom>
          <a:solidFill>
            <a:srgbClr val="0000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p>
        </p:txBody>
      </p:sp>
      <p:sp>
        <p:nvSpPr>
          <p:cNvPr id="14359" name="Oval 24"/>
          <p:cNvSpPr>
            <a:spLocks noChangeAspect="1" noChangeArrowheads="1"/>
          </p:cNvSpPr>
          <p:nvPr/>
        </p:nvSpPr>
        <p:spPr bwMode="auto">
          <a:xfrm>
            <a:off x="4848225" y="3176588"/>
            <a:ext cx="82550" cy="82550"/>
          </a:xfrm>
          <a:prstGeom prst="ellipse">
            <a:avLst/>
          </a:prstGeom>
          <a:solidFill>
            <a:srgbClr val="0000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p>
        </p:txBody>
      </p:sp>
      <p:sp>
        <p:nvSpPr>
          <p:cNvPr id="14360" name="Oval 25"/>
          <p:cNvSpPr>
            <a:spLocks noChangeAspect="1" noChangeArrowheads="1"/>
          </p:cNvSpPr>
          <p:nvPr/>
        </p:nvSpPr>
        <p:spPr bwMode="auto">
          <a:xfrm>
            <a:off x="4391025" y="2789238"/>
            <a:ext cx="82550" cy="82550"/>
          </a:xfrm>
          <a:prstGeom prst="ellipse">
            <a:avLst/>
          </a:prstGeom>
          <a:solidFill>
            <a:srgbClr val="0000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p>
        </p:txBody>
      </p:sp>
      <p:sp>
        <p:nvSpPr>
          <p:cNvPr id="14361" name="Oval 26"/>
          <p:cNvSpPr>
            <a:spLocks noChangeAspect="1" noChangeArrowheads="1"/>
          </p:cNvSpPr>
          <p:nvPr/>
        </p:nvSpPr>
        <p:spPr bwMode="auto">
          <a:xfrm>
            <a:off x="3935413" y="3167063"/>
            <a:ext cx="82550" cy="82550"/>
          </a:xfrm>
          <a:prstGeom prst="ellipse">
            <a:avLst/>
          </a:prstGeom>
          <a:solidFill>
            <a:srgbClr val="0000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p>
        </p:txBody>
      </p:sp>
      <p:sp>
        <p:nvSpPr>
          <p:cNvPr id="870427" name="Rectangle 27"/>
          <p:cNvSpPr>
            <a:spLocks noChangeArrowheads="1"/>
          </p:cNvSpPr>
          <p:nvPr/>
        </p:nvSpPr>
        <p:spPr bwMode="auto">
          <a:xfrm>
            <a:off x="1419225" y="5713413"/>
            <a:ext cx="6856413" cy="91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i="1" dirty="0">
                <a:solidFill>
                  <a:srgbClr val="E50030"/>
                </a:solidFill>
              </a:rPr>
              <a:t>E is not attainable </a:t>
            </a:r>
            <a:r>
              <a:rPr lang="en-US" sz="1800" i="1" dirty="0" smtClean="0">
                <a:solidFill>
                  <a:srgbClr val="E50030"/>
                </a:solidFill>
              </a:rPr>
              <a:t>(in the short-run) because </a:t>
            </a:r>
            <a:r>
              <a:rPr lang="en-US" sz="1800" i="1" dirty="0">
                <a:solidFill>
                  <a:srgbClr val="E50030"/>
                </a:solidFill>
              </a:rPr>
              <a:t>this economy does not have the resources to produce at point E. </a:t>
            </a:r>
            <a:endParaRPr lang="en-US" sz="1800" i="1" dirty="0" smtClean="0">
              <a:solidFill>
                <a:srgbClr val="E50030"/>
              </a:solidFill>
            </a:endParaRPr>
          </a:p>
          <a:p>
            <a:pPr eaLnBrk="1" hangingPunct="1"/>
            <a:r>
              <a:rPr lang="en-US" sz="1800" i="1" dirty="0" smtClean="0">
                <a:solidFill>
                  <a:srgbClr val="E50030"/>
                </a:solidFill>
              </a:rPr>
              <a:t>Point </a:t>
            </a:r>
            <a:r>
              <a:rPr lang="en-US" sz="1800" i="1" dirty="0">
                <a:solidFill>
                  <a:srgbClr val="E50030"/>
                </a:solidFill>
              </a:rPr>
              <a:t>E is attained when new resources and technologies are found.</a:t>
            </a:r>
            <a:r>
              <a:rPr lang="en-US" sz="1800" dirty="0">
                <a:solidFill>
                  <a:srgbClr val="E50030"/>
                </a:solidFill>
              </a:rPr>
              <a:t> </a:t>
            </a:r>
          </a:p>
        </p:txBody>
      </p:sp>
      <p:sp>
        <p:nvSpPr>
          <p:cNvPr id="870428" name="Oval 28"/>
          <p:cNvSpPr>
            <a:spLocks noChangeAspect="1" noChangeArrowheads="1"/>
          </p:cNvSpPr>
          <p:nvPr/>
        </p:nvSpPr>
        <p:spPr bwMode="auto">
          <a:xfrm>
            <a:off x="4843463" y="2570163"/>
            <a:ext cx="92075" cy="93662"/>
          </a:xfrm>
          <a:prstGeom prst="ellipse">
            <a:avLst/>
          </a:prstGeom>
          <a:noFill/>
          <a:ln w="38100">
            <a:solidFill>
              <a:srgbClr val="E5003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14364" name="Rectangle 30"/>
          <p:cNvSpPr>
            <a:spLocks noChangeArrowheads="1"/>
          </p:cNvSpPr>
          <p:nvPr/>
        </p:nvSpPr>
        <p:spPr bwMode="auto">
          <a:xfrm>
            <a:off x="962025" y="1143000"/>
            <a:ext cx="35687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cs typeface="Times New Roman" panose="02020603050405020304" pitchFamily="18" charset="0"/>
              </a:rPr>
              <a:t>The President’s health care proposal </a:t>
            </a:r>
            <a:endParaRPr lang="en-US" sz="1800"/>
          </a:p>
          <a:p>
            <a:endParaRPr lang="en-US" sz="1800"/>
          </a:p>
        </p:txBody>
      </p:sp>
      <p:graphicFrame>
        <p:nvGraphicFramePr>
          <p:cNvPr id="14338" name="Object 10"/>
          <p:cNvGraphicFramePr>
            <a:graphicFrameLocks noChangeAspect="1"/>
          </p:cNvGraphicFramePr>
          <p:nvPr/>
        </p:nvGraphicFramePr>
        <p:xfrm>
          <a:off x="2870200" y="1946275"/>
          <a:ext cx="428625" cy="354013"/>
        </p:xfrm>
        <a:graphic>
          <a:graphicData uri="http://schemas.openxmlformats.org/presentationml/2006/ole">
            <mc:AlternateContent xmlns:mc="http://schemas.openxmlformats.org/markup-compatibility/2006">
              <mc:Choice xmlns:v="urn:schemas-microsoft-com:vml" Requires="v">
                <p:oleObj spid="_x0000_s14383" name="Equation" r:id="rId4" imgW="279360" imgH="228600" progId="Equation.DSMT4">
                  <p:embed/>
                </p:oleObj>
              </mc:Choice>
              <mc:Fallback>
                <p:oleObj name="Equation" r:id="rId4" imgW="279360" imgH="228600" progId="Equation.DSMT4">
                  <p:embed/>
                  <p:pic>
                    <p:nvPicPr>
                      <p:cNvPr id="0" name="Object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70200" y="1946275"/>
                        <a:ext cx="428625" cy="3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339" name="Object 9"/>
          <p:cNvGraphicFramePr>
            <a:graphicFrameLocks noChangeAspect="1"/>
          </p:cNvGraphicFramePr>
          <p:nvPr/>
        </p:nvGraphicFramePr>
        <p:xfrm>
          <a:off x="5254625" y="4745038"/>
          <a:ext cx="638175" cy="339725"/>
        </p:xfrm>
        <a:graphic>
          <a:graphicData uri="http://schemas.openxmlformats.org/presentationml/2006/ole">
            <mc:AlternateContent xmlns:mc="http://schemas.openxmlformats.org/markup-compatibility/2006">
              <mc:Choice xmlns:v="urn:schemas-microsoft-com:vml" Requires="v">
                <p:oleObj spid="_x0000_s14384" name="Equation" r:id="rId6" imgW="431640" imgH="228600" progId="Equation.DSMT4">
                  <p:embed/>
                </p:oleObj>
              </mc:Choice>
              <mc:Fallback>
                <p:oleObj name="Equation" r:id="rId6" imgW="431640" imgH="228600" progId="Equation.DSMT4">
                  <p:embed/>
                  <p:pic>
                    <p:nvPicPr>
                      <p:cNvPr id="0" name="Object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54625" y="4745038"/>
                        <a:ext cx="6381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2" name="Title 1"/>
          <p:cNvSpPr>
            <a:spLocks noGrp="1"/>
          </p:cNvSpPr>
          <p:nvPr>
            <p:ph type="title"/>
          </p:nvPr>
        </p:nvSpPr>
        <p:spPr>
          <a:xfrm>
            <a:off x="381000" y="228600"/>
            <a:ext cx="8229600" cy="533400"/>
          </a:xfrm>
        </p:spPr>
        <p:txBody>
          <a:bodyPr/>
          <a:lstStyle/>
          <a:p>
            <a:r>
              <a:rPr lang="en-US" altLang="en-US" dirty="0" smtClean="0"/>
              <a:t>Economics of Mandatory </a:t>
            </a:r>
            <a:r>
              <a:rPr lang="en-US" altLang="en-US" dirty="0"/>
              <a:t>Healthcare</a:t>
            </a:r>
            <a:endParaRPr lang="en-US"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70428"/>
                                        </p:tgtEl>
                                        <p:attrNameLst>
                                          <p:attrName>style.visibility</p:attrName>
                                        </p:attrNameLst>
                                      </p:cBhvr>
                                      <p:to>
                                        <p:strVal val="visible"/>
                                      </p:to>
                                    </p:set>
                                  </p:childTnLst>
                                </p:cTn>
                              </p:par>
                            </p:childTnLst>
                          </p:cTn>
                        </p:par>
                        <p:par>
                          <p:cTn id="7" fill="hold" nodeType="afterGroup">
                            <p:stCondLst>
                              <p:cond delay="0"/>
                            </p:stCondLst>
                            <p:childTnLst>
                              <p:par>
                                <p:cTn id="8" presetID="1" presetClass="entr" presetSubtype="0" fill="hold" nodeType="afterEffect">
                                  <p:stCondLst>
                                    <p:cond delay="0"/>
                                  </p:stCondLst>
                                  <p:childTnLst>
                                    <p:set>
                                      <p:cBhvr>
                                        <p:cTn id="9" dur="1" fill="hold">
                                          <p:stCondLst>
                                            <p:cond delay="0"/>
                                          </p:stCondLst>
                                        </p:cTn>
                                        <p:tgtEl>
                                          <p:spTgt spid="870427">
                                            <p:txEl>
                                              <p:pRg st="0" end="0"/>
                                            </p:txEl>
                                          </p:spTgt>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87042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0428"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5" name="Line 5"/>
          <p:cNvSpPr>
            <a:spLocks noChangeShapeType="1"/>
          </p:cNvSpPr>
          <p:nvPr/>
        </p:nvSpPr>
        <p:spPr bwMode="auto">
          <a:xfrm>
            <a:off x="3403600" y="1774825"/>
            <a:ext cx="0" cy="291147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366" name="Line 6"/>
          <p:cNvSpPr>
            <a:spLocks noChangeShapeType="1"/>
          </p:cNvSpPr>
          <p:nvPr/>
        </p:nvSpPr>
        <p:spPr bwMode="auto">
          <a:xfrm>
            <a:off x="3403600" y="4686300"/>
            <a:ext cx="3090863"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367" name="Arc 8"/>
          <p:cNvSpPr>
            <a:spLocks/>
          </p:cNvSpPr>
          <p:nvPr/>
        </p:nvSpPr>
        <p:spPr bwMode="auto">
          <a:xfrm>
            <a:off x="3175000" y="2478088"/>
            <a:ext cx="2398713" cy="2516187"/>
          </a:xfrm>
          <a:custGeom>
            <a:avLst/>
            <a:gdLst>
              <a:gd name="T0" fmla="*/ 2147483647 w 21449"/>
              <a:gd name="T1" fmla="*/ 0 h 21504"/>
              <a:gd name="T2" fmla="*/ 2147483647 w 21449"/>
              <a:gd name="T3" fmla="*/ 2147483647 h 21504"/>
              <a:gd name="T4" fmla="*/ 0 w 21449"/>
              <a:gd name="T5" fmla="*/ 2147483647 h 21504"/>
              <a:gd name="T6" fmla="*/ 0 60000 65536"/>
              <a:gd name="T7" fmla="*/ 0 60000 65536"/>
              <a:gd name="T8" fmla="*/ 0 60000 65536"/>
              <a:gd name="T9" fmla="*/ 0 w 21449"/>
              <a:gd name="T10" fmla="*/ 0 h 21504"/>
              <a:gd name="T11" fmla="*/ 21449 w 21449"/>
              <a:gd name="T12" fmla="*/ 21504 h 21504"/>
            </a:gdLst>
            <a:ahLst/>
            <a:cxnLst>
              <a:cxn ang="T6">
                <a:pos x="T0" y="T1"/>
              </a:cxn>
              <a:cxn ang="T7">
                <a:pos x="T2" y="T3"/>
              </a:cxn>
              <a:cxn ang="T8">
                <a:pos x="T4" y="T5"/>
              </a:cxn>
            </a:cxnLst>
            <a:rect l="T9" t="T10" r="T11" b="T12"/>
            <a:pathLst>
              <a:path w="21449" h="21504" fill="none" extrusionOk="0">
                <a:moveTo>
                  <a:pt x="2037" y="0"/>
                </a:moveTo>
                <a:cubicBezTo>
                  <a:pt x="12163" y="959"/>
                  <a:pt x="20247" y="8853"/>
                  <a:pt x="21448" y="18953"/>
                </a:cubicBezTo>
              </a:path>
              <a:path w="21449" h="21504" stroke="0" extrusionOk="0">
                <a:moveTo>
                  <a:pt x="2037" y="0"/>
                </a:moveTo>
                <a:cubicBezTo>
                  <a:pt x="12163" y="959"/>
                  <a:pt x="20247" y="8853"/>
                  <a:pt x="21448" y="18953"/>
                </a:cubicBezTo>
                <a:lnTo>
                  <a:pt x="0" y="21504"/>
                </a:lnTo>
                <a:lnTo>
                  <a:pt x="2037" y="0"/>
                </a:lnTo>
                <a:close/>
              </a:path>
            </a:pathLst>
          </a:custGeom>
          <a:noFill/>
          <a:ln w="285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5368" name="Line 9"/>
          <p:cNvSpPr>
            <a:spLocks noChangeShapeType="1"/>
          </p:cNvSpPr>
          <p:nvPr/>
        </p:nvSpPr>
        <p:spPr bwMode="auto">
          <a:xfrm flipH="1">
            <a:off x="3403600" y="2628900"/>
            <a:ext cx="1485900"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5369" name="Line 12"/>
          <p:cNvSpPr>
            <a:spLocks noChangeShapeType="1"/>
          </p:cNvSpPr>
          <p:nvPr/>
        </p:nvSpPr>
        <p:spPr bwMode="auto">
          <a:xfrm>
            <a:off x="4889500" y="3200400"/>
            <a:ext cx="0" cy="148590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5370" name="Line 13"/>
          <p:cNvSpPr>
            <a:spLocks noChangeShapeType="1"/>
          </p:cNvSpPr>
          <p:nvPr/>
        </p:nvSpPr>
        <p:spPr bwMode="auto">
          <a:xfrm flipH="1">
            <a:off x="3403600" y="3211513"/>
            <a:ext cx="1485900"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5371" name="Line 15"/>
          <p:cNvSpPr>
            <a:spLocks noChangeShapeType="1"/>
          </p:cNvSpPr>
          <p:nvPr/>
        </p:nvSpPr>
        <p:spPr bwMode="auto">
          <a:xfrm>
            <a:off x="4889500" y="2628900"/>
            <a:ext cx="0" cy="57150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5372" name="Text Box 16"/>
          <p:cNvSpPr txBox="1">
            <a:spLocks noChangeArrowheads="1"/>
          </p:cNvSpPr>
          <p:nvPr/>
        </p:nvSpPr>
        <p:spPr bwMode="auto">
          <a:xfrm>
            <a:off x="3063875" y="2487613"/>
            <a:ext cx="622300"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CA" sz="1200">
                <a:latin typeface="Arial" panose="020B0604020202020204" pitchFamily="34" charset="0"/>
                <a:ea typeface="Times New Roman" panose="02020603050405020304" pitchFamily="18" charset="0"/>
                <a:cs typeface="Arial" panose="020B0604020202020204" pitchFamily="34" charset="0"/>
              </a:rPr>
              <a:t>98</a:t>
            </a:r>
            <a:endParaRPr lang="en-CA" sz="1200">
              <a:ea typeface="Times New Roman" panose="02020603050405020304" pitchFamily="18" charset="0"/>
              <a:cs typeface="Arial" panose="020B0604020202020204" pitchFamily="34" charset="0"/>
            </a:endParaRPr>
          </a:p>
          <a:p>
            <a:r>
              <a:rPr lang="en-CA" sz="700">
                <a:latin typeface="Arial" panose="020B0604020202020204" pitchFamily="34" charset="0"/>
                <a:ea typeface="Times New Roman" panose="02020603050405020304" pitchFamily="18" charset="0"/>
                <a:cs typeface="Arial" panose="020B0604020202020204" pitchFamily="34" charset="0"/>
              </a:rPr>
              <a:t/>
            </a:r>
            <a:br>
              <a:rPr lang="en-CA" sz="700">
                <a:latin typeface="Arial" panose="020B0604020202020204" pitchFamily="34" charset="0"/>
                <a:ea typeface="Times New Roman" panose="02020603050405020304" pitchFamily="18" charset="0"/>
                <a:cs typeface="Arial" panose="020B0604020202020204" pitchFamily="34" charset="0"/>
              </a:rPr>
            </a:br>
            <a:endParaRPr lang="en-CA" sz="1400">
              <a:ea typeface="Times New Roman" panose="02020603050405020304" pitchFamily="18" charset="0"/>
              <a:cs typeface="Arial" panose="020B0604020202020204" pitchFamily="34" charset="0"/>
            </a:endParaRPr>
          </a:p>
          <a:p>
            <a:endParaRPr lang="en-CA" sz="500">
              <a:latin typeface="Arial" panose="020B0604020202020204" pitchFamily="34" charset="0"/>
              <a:ea typeface="Times New Roman" panose="02020603050405020304" pitchFamily="18" charset="0"/>
              <a:cs typeface="Arial" panose="020B0604020202020204" pitchFamily="34" charset="0"/>
            </a:endParaRPr>
          </a:p>
          <a:p>
            <a:r>
              <a:rPr lang="en-CA" sz="1200">
                <a:latin typeface="Arial" panose="020B0604020202020204" pitchFamily="34" charset="0"/>
                <a:ea typeface="Times New Roman" panose="02020603050405020304" pitchFamily="18" charset="0"/>
                <a:cs typeface="Arial" panose="020B0604020202020204" pitchFamily="34" charset="0"/>
              </a:rPr>
              <a:t>74</a:t>
            </a:r>
            <a:endParaRPr lang="en-CA" sz="1200">
              <a:ea typeface="Times New Roman" panose="02020603050405020304" pitchFamily="18" charset="0"/>
              <a:cs typeface="Arial" panose="020B0604020202020204" pitchFamily="34" charset="0"/>
            </a:endParaRPr>
          </a:p>
        </p:txBody>
      </p:sp>
      <p:sp>
        <p:nvSpPr>
          <p:cNvPr id="15373" name="Text Box 17"/>
          <p:cNvSpPr txBox="1">
            <a:spLocks noChangeArrowheads="1"/>
          </p:cNvSpPr>
          <p:nvPr/>
        </p:nvSpPr>
        <p:spPr bwMode="auto">
          <a:xfrm>
            <a:off x="3175000" y="4686300"/>
            <a:ext cx="29718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CA" sz="1200">
                <a:cs typeface="Times New Roman" panose="02020603050405020304" pitchFamily="18" charset="0"/>
              </a:rPr>
              <a:t>  0                                    36</a:t>
            </a:r>
            <a:endParaRPr lang="en-CA" sz="1200"/>
          </a:p>
        </p:txBody>
      </p:sp>
      <p:sp>
        <p:nvSpPr>
          <p:cNvPr id="15374" name="Rectangle 19"/>
          <p:cNvSpPr>
            <a:spLocks noChangeArrowheads="1"/>
          </p:cNvSpPr>
          <p:nvPr/>
        </p:nvSpPr>
        <p:spPr bwMode="auto">
          <a:xfrm>
            <a:off x="974725" y="5253038"/>
            <a:ext cx="76358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dirty="0" smtClean="0"/>
              <a:t>We </a:t>
            </a:r>
            <a:r>
              <a:rPr lang="en-US" sz="1800" dirty="0"/>
              <a:t>are at point D. What happens if </a:t>
            </a:r>
            <a:r>
              <a:rPr lang="en-US" sz="1800" dirty="0" smtClean="0"/>
              <a:t>new </a:t>
            </a:r>
            <a:r>
              <a:rPr lang="en-US" sz="1800" dirty="0"/>
              <a:t>medical </a:t>
            </a:r>
            <a:r>
              <a:rPr lang="en-US" sz="1800" dirty="0" smtClean="0"/>
              <a:t>techniques are invented?  </a:t>
            </a:r>
            <a:endParaRPr lang="en-US" sz="1800" dirty="0"/>
          </a:p>
        </p:txBody>
      </p:sp>
      <p:sp>
        <p:nvSpPr>
          <p:cNvPr id="15375" name="Oval 23"/>
          <p:cNvSpPr>
            <a:spLocks noChangeAspect="1" noChangeArrowheads="1"/>
          </p:cNvSpPr>
          <p:nvPr/>
        </p:nvSpPr>
        <p:spPr bwMode="auto">
          <a:xfrm>
            <a:off x="4848225" y="2571750"/>
            <a:ext cx="82550" cy="82550"/>
          </a:xfrm>
          <a:prstGeom prst="ellipse">
            <a:avLst/>
          </a:prstGeom>
          <a:solidFill>
            <a:srgbClr val="0000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p>
        </p:txBody>
      </p:sp>
      <p:sp>
        <p:nvSpPr>
          <p:cNvPr id="15376" name="Oval 24"/>
          <p:cNvSpPr>
            <a:spLocks noChangeAspect="1" noChangeArrowheads="1"/>
          </p:cNvSpPr>
          <p:nvPr/>
        </p:nvSpPr>
        <p:spPr bwMode="auto">
          <a:xfrm>
            <a:off x="4848225" y="3176588"/>
            <a:ext cx="82550" cy="82550"/>
          </a:xfrm>
          <a:prstGeom prst="ellipse">
            <a:avLst/>
          </a:prstGeom>
          <a:solidFill>
            <a:srgbClr val="0000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p>
        </p:txBody>
      </p:sp>
      <p:sp>
        <p:nvSpPr>
          <p:cNvPr id="872475" name="Rectangle 27"/>
          <p:cNvSpPr>
            <a:spLocks noChangeArrowheads="1"/>
          </p:cNvSpPr>
          <p:nvPr/>
        </p:nvSpPr>
        <p:spPr bwMode="auto">
          <a:xfrm>
            <a:off x="1419225" y="5851525"/>
            <a:ext cx="6856413"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i="1">
                <a:solidFill>
                  <a:srgbClr val="E50030"/>
                </a:solidFill>
              </a:rPr>
              <a:t>We can get more health care by moving to point F </a:t>
            </a:r>
          </a:p>
          <a:p>
            <a:pPr eaLnBrk="1" hangingPunct="1"/>
            <a:r>
              <a:rPr lang="en-US" sz="1800" i="1">
                <a:solidFill>
                  <a:srgbClr val="E50030"/>
                </a:solidFill>
              </a:rPr>
              <a:t>or we can get more all other goods if we move to point G.</a:t>
            </a:r>
            <a:r>
              <a:rPr lang="en-US" sz="1800">
                <a:solidFill>
                  <a:srgbClr val="E50030"/>
                </a:solidFill>
              </a:rPr>
              <a:t> </a:t>
            </a:r>
          </a:p>
        </p:txBody>
      </p:sp>
      <p:sp>
        <p:nvSpPr>
          <p:cNvPr id="872477" name="Arc 29"/>
          <p:cNvSpPr>
            <a:spLocks/>
          </p:cNvSpPr>
          <p:nvPr/>
        </p:nvSpPr>
        <p:spPr bwMode="auto">
          <a:xfrm>
            <a:off x="3175000" y="2074863"/>
            <a:ext cx="2398713" cy="2922587"/>
          </a:xfrm>
          <a:custGeom>
            <a:avLst/>
            <a:gdLst>
              <a:gd name="T0" fmla="*/ 2147483647 w 21449"/>
              <a:gd name="T1" fmla="*/ 0 h 21504"/>
              <a:gd name="T2" fmla="*/ 2147483647 w 21449"/>
              <a:gd name="T3" fmla="*/ 2147483647 h 21504"/>
              <a:gd name="T4" fmla="*/ 0 w 21449"/>
              <a:gd name="T5" fmla="*/ 2147483647 h 21504"/>
              <a:gd name="T6" fmla="*/ 0 60000 65536"/>
              <a:gd name="T7" fmla="*/ 0 60000 65536"/>
              <a:gd name="T8" fmla="*/ 0 60000 65536"/>
              <a:gd name="T9" fmla="*/ 0 w 21449"/>
              <a:gd name="T10" fmla="*/ 0 h 21504"/>
              <a:gd name="T11" fmla="*/ 21449 w 21449"/>
              <a:gd name="T12" fmla="*/ 21504 h 21504"/>
            </a:gdLst>
            <a:ahLst/>
            <a:cxnLst>
              <a:cxn ang="T6">
                <a:pos x="T0" y="T1"/>
              </a:cxn>
              <a:cxn ang="T7">
                <a:pos x="T2" y="T3"/>
              </a:cxn>
              <a:cxn ang="T8">
                <a:pos x="T4" y="T5"/>
              </a:cxn>
            </a:cxnLst>
            <a:rect l="T9" t="T10" r="T11" b="T12"/>
            <a:pathLst>
              <a:path w="21449" h="21504" fill="none" extrusionOk="0">
                <a:moveTo>
                  <a:pt x="2037" y="0"/>
                </a:moveTo>
                <a:cubicBezTo>
                  <a:pt x="12163" y="959"/>
                  <a:pt x="20247" y="8853"/>
                  <a:pt x="21448" y="18953"/>
                </a:cubicBezTo>
              </a:path>
              <a:path w="21449" h="21504" stroke="0" extrusionOk="0">
                <a:moveTo>
                  <a:pt x="2037" y="0"/>
                </a:moveTo>
                <a:cubicBezTo>
                  <a:pt x="12163" y="959"/>
                  <a:pt x="20247" y="8853"/>
                  <a:pt x="21448" y="18953"/>
                </a:cubicBezTo>
                <a:lnTo>
                  <a:pt x="0" y="21504"/>
                </a:lnTo>
                <a:lnTo>
                  <a:pt x="2037" y="0"/>
                </a:lnTo>
                <a:close/>
              </a:path>
            </a:pathLst>
          </a:custGeom>
          <a:noFill/>
          <a:ln w="28575">
            <a:solidFill>
              <a:srgbClr val="E5003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72478" name="Oval 30"/>
          <p:cNvSpPr>
            <a:spLocks noChangeAspect="1" noChangeArrowheads="1"/>
          </p:cNvSpPr>
          <p:nvPr/>
        </p:nvSpPr>
        <p:spPr bwMode="auto">
          <a:xfrm>
            <a:off x="4845050" y="2882900"/>
            <a:ext cx="82550" cy="82550"/>
          </a:xfrm>
          <a:prstGeom prst="ellipse">
            <a:avLst/>
          </a:prstGeom>
          <a:solidFill>
            <a:srgbClr val="0000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p>
        </p:txBody>
      </p:sp>
      <p:sp>
        <p:nvSpPr>
          <p:cNvPr id="872479" name="Oval 31"/>
          <p:cNvSpPr>
            <a:spLocks noChangeAspect="1" noChangeArrowheads="1"/>
          </p:cNvSpPr>
          <p:nvPr/>
        </p:nvSpPr>
        <p:spPr bwMode="auto">
          <a:xfrm>
            <a:off x="4843463" y="2878138"/>
            <a:ext cx="92075" cy="93662"/>
          </a:xfrm>
          <a:prstGeom prst="ellipse">
            <a:avLst/>
          </a:prstGeom>
          <a:noFill/>
          <a:ln w="38100">
            <a:solidFill>
              <a:srgbClr val="E5003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15381" name="Rectangle 20"/>
          <p:cNvSpPr>
            <a:spLocks noChangeArrowheads="1"/>
          </p:cNvSpPr>
          <p:nvPr/>
        </p:nvSpPr>
        <p:spPr bwMode="auto">
          <a:xfrm>
            <a:off x="4137025" y="2344738"/>
            <a:ext cx="2187575" cy="1703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CA" sz="1400">
                <a:cs typeface="Times New Roman" panose="02020603050405020304" pitchFamily="18" charset="0"/>
              </a:rPr>
              <a:t>                E</a:t>
            </a:r>
            <a:endParaRPr lang="en-CA" sz="1400"/>
          </a:p>
          <a:p>
            <a:endParaRPr lang="en-CA" sz="200">
              <a:cs typeface="Times New Roman" panose="02020603050405020304" pitchFamily="18" charset="0"/>
            </a:endParaRPr>
          </a:p>
          <a:p>
            <a:r>
              <a:rPr lang="en-CA" sz="1400">
                <a:cs typeface="Times New Roman" panose="02020603050405020304" pitchFamily="18" charset="0"/>
              </a:rPr>
              <a:t>                         </a:t>
            </a:r>
          </a:p>
          <a:p>
            <a:endParaRPr lang="en-CA" sz="600">
              <a:cs typeface="Times New Roman" panose="02020603050405020304" pitchFamily="18" charset="0"/>
            </a:endParaRPr>
          </a:p>
          <a:p>
            <a:r>
              <a:rPr lang="en-CA" sz="1400">
                <a:cs typeface="Times New Roman" panose="02020603050405020304" pitchFamily="18" charset="0"/>
              </a:rPr>
              <a:t>               </a:t>
            </a:r>
          </a:p>
          <a:p>
            <a:r>
              <a:rPr lang="en-CA" sz="1400">
                <a:cs typeface="Times New Roman" panose="02020603050405020304" pitchFamily="18" charset="0"/>
              </a:rPr>
              <a:t>           D</a:t>
            </a:r>
            <a:endParaRPr lang="en-CA" sz="1400"/>
          </a:p>
          <a:p>
            <a:r>
              <a:rPr lang="en-CA" sz="1400">
                <a:cs typeface="Times New Roman" panose="02020603050405020304" pitchFamily="18" charset="0"/>
              </a:rPr>
              <a:t>          </a:t>
            </a:r>
            <a:endParaRPr lang="en-CA" sz="1400"/>
          </a:p>
          <a:p>
            <a:r>
              <a:rPr lang="en-CA" sz="1400">
                <a:cs typeface="Times New Roman" panose="02020603050405020304" pitchFamily="18" charset="0"/>
              </a:rPr>
              <a:t>                                                        </a:t>
            </a:r>
            <a:endParaRPr lang="en-CA" sz="1400"/>
          </a:p>
          <a:p>
            <a:r>
              <a:rPr lang="en-CA" sz="1400">
                <a:cs typeface="Times New Roman" panose="02020603050405020304" pitchFamily="18" charset="0"/>
              </a:rPr>
              <a:t>                                                            </a:t>
            </a:r>
            <a:endParaRPr lang="en-CA" sz="1400"/>
          </a:p>
        </p:txBody>
      </p:sp>
      <p:sp>
        <p:nvSpPr>
          <p:cNvPr id="872481" name="Rectangle 33"/>
          <p:cNvSpPr>
            <a:spLocks noChangeArrowheads="1"/>
          </p:cNvSpPr>
          <p:nvPr/>
        </p:nvSpPr>
        <p:spPr bwMode="auto">
          <a:xfrm>
            <a:off x="4881563" y="2703513"/>
            <a:ext cx="3778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CA" sz="1400" b="1">
                <a:solidFill>
                  <a:srgbClr val="E50030"/>
                </a:solidFill>
                <a:cs typeface="Times New Roman" panose="02020603050405020304" pitchFamily="18" charset="0"/>
              </a:rPr>
              <a:t>F</a:t>
            </a:r>
            <a:endParaRPr lang="en-CA" sz="1400" b="1">
              <a:solidFill>
                <a:srgbClr val="E50030"/>
              </a:solidFill>
            </a:endParaRPr>
          </a:p>
        </p:txBody>
      </p:sp>
      <p:sp>
        <p:nvSpPr>
          <p:cNvPr id="872483" name="Oval 35"/>
          <p:cNvSpPr>
            <a:spLocks noChangeAspect="1" noChangeArrowheads="1"/>
          </p:cNvSpPr>
          <p:nvPr/>
        </p:nvSpPr>
        <p:spPr bwMode="auto">
          <a:xfrm>
            <a:off x="5048250" y="3175000"/>
            <a:ext cx="82550" cy="82550"/>
          </a:xfrm>
          <a:prstGeom prst="ellipse">
            <a:avLst/>
          </a:prstGeom>
          <a:solidFill>
            <a:srgbClr val="0000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p>
        </p:txBody>
      </p:sp>
      <p:sp>
        <p:nvSpPr>
          <p:cNvPr id="872484" name="Oval 36"/>
          <p:cNvSpPr>
            <a:spLocks noChangeAspect="1" noChangeArrowheads="1"/>
          </p:cNvSpPr>
          <p:nvPr/>
        </p:nvSpPr>
        <p:spPr bwMode="auto">
          <a:xfrm>
            <a:off x="5059363" y="3178175"/>
            <a:ext cx="92075" cy="93663"/>
          </a:xfrm>
          <a:prstGeom prst="ellipse">
            <a:avLst/>
          </a:prstGeom>
          <a:noFill/>
          <a:ln w="38100">
            <a:solidFill>
              <a:srgbClr val="E5003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72485" name="Rectangle 37"/>
          <p:cNvSpPr>
            <a:spLocks noChangeArrowheads="1"/>
          </p:cNvSpPr>
          <p:nvPr/>
        </p:nvSpPr>
        <p:spPr bwMode="auto">
          <a:xfrm>
            <a:off x="5105400" y="2971800"/>
            <a:ext cx="3778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CA" sz="1400" b="1">
                <a:solidFill>
                  <a:srgbClr val="E50030"/>
                </a:solidFill>
                <a:cs typeface="Times New Roman" panose="02020603050405020304" pitchFamily="18" charset="0"/>
              </a:rPr>
              <a:t>G</a:t>
            </a:r>
            <a:endParaRPr lang="en-CA" sz="1400" b="1">
              <a:solidFill>
                <a:srgbClr val="E50030"/>
              </a:solidFill>
            </a:endParaRPr>
          </a:p>
        </p:txBody>
      </p:sp>
      <p:sp>
        <p:nvSpPr>
          <p:cNvPr id="15386" name="Rectangle 40"/>
          <p:cNvSpPr>
            <a:spLocks noChangeArrowheads="1"/>
          </p:cNvSpPr>
          <p:nvPr/>
        </p:nvSpPr>
        <p:spPr bwMode="auto">
          <a:xfrm>
            <a:off x="962025" y="1143000"/>
            <a:ext cx="51689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cs typeface="Times New Roman" panose="02020603050405020304" pitchFamily="18" charset="0"/>
              </a:rPr>
              <a:t>Technological advancements lead to economic growth</a:t>
            </a:r>
            <a:endParaRPr lang="en-US" sz="1800"/>
          </a:p>
        </p:txBody>
      </p:sp>
      <p:graphicFrame>
        <p:nvGraphicFramePr>
          <p:cNvPr id="15362" name="Object 10"/>
          <p:cNvGraphicFramePr>
            <a:graphicFrameLocks noChangeAspect="1"/>
          </p:cNvGraphicFramePr>
          <p:nvPr/>
        </p:nvGraphicFramePr>
        <p:xfrm>
          <a:off x="2870200" y="1946275"/>
          <a:ext cx="428625" cy="354013"/>
        </p:xfrm>
        <a:graphic>
          <a:graphicData uri="http://schemas.openxmlformats.org/presentationml/2006/ole">
            <mc:AlternateContent xmlns:mc="http://schemas.openxmlformats.org/markup-compatibility/2006">
              <mc:Choice xmlns:v="urn:schemas-microsoft-com:vml" Requires="v">
                <p:oleObj spid="_x0000_s15405" name="Equation" r:id="rId4" imgW="279360" imgH="228600" progId="Equation.DSMT4">
                  <p:embed/>
                </p:oleObj>
              </mc:Choice>
              <mc:Fallback>
                <p:oleObj name="Equation" r:id="rId4" imgW="279360" imgH="228600" progId="Equation.DSMT4">
                  <p:embed/>
                  <p:pic>
                    <p:nvPicPr>
                      <p:cNvPr id="0" name="Object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70200" y="1946275"/>
                        <a:ext cx="428625" cy="3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363" name="Object 9"/>
          <p:cNvGraphicFramePr>
            <a:graphicFrameLocks noChangeAspect="1"/>
          </p:cNvGraphicFramePr>
          <p:nvPr/>
        </p:nvGraphicFramePr>
        <p:xfrm>
          <a:off x="5254625" y="4745038"/>
          <a:ext cx="638175" cy="339725"/>
        </p:xfrm>
        <a:graphic>
          <a:graphicData uri="http://schemas.openxmlformats.org/presentationml/2006/ole">
            <mc:AlternateContent xmlns:mc="http://schemas.openxmlformats.org/markup-compatibility/2006">
              <mc:Choice xmlns:v="urn:schemas-microsoft-com:vml" Requires="v">
                <p:oleObj spid="_x0000_s15406" name="Equation" r:id="rId6" imgW="431640" imgH="228600" progId="Equation.DSMT4">
                  <p:embed/>
                </p:oleObj>
              </mc:Choice>
              <mc:Fallback>
                <p:oleObj name="Equation" r:id="rId6" imgW="431640" imgH="228600" progId="Equation.DSMT4">
                  <p:embed/>
                  <p:pic>
                    <p:nvPicPr>
                      <p:cNvPr id="0" name="Object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54625" y="4745038"/>
                        <a:ext cx="6381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9" name="Title 1"/>
          <p:cNvSpPr>
            <a:spLocks noGrp="1"/>
          </p:cNvSpPr>
          <p:nvPr>
            <p:ph type="title"/>
          </p:nvPr>
        </p:nvSpPr>
        <p:spPr>
          <a:xfrm>
            <a:off x="381000" y="228600"/>
            <a:ext cx="8229600" cy="533400"/>
          </a:xfrm>
        </p:spPr>
        <p:txBody>
          <a:bodyPr/>
          <a:lstStyle/>
          <a:p>
            <a:r>
              <a:rPr lang="en-US" altLang="en-US" dirty="0" smtClean="0"/>
              <a:t>Economics of Mandatory </a:t>
            </a:r>
            <a:r>
              <a:rPr lang="en-US" altLang="en-US" dirty="0"/>
              <a:t>Healthcare</a:t>
            </a:r>
            <a:endParaRPr lang="en-US"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7247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72475">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7247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7247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72481"/>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872475">
                                            <p:txEl>
                                              <p:pRg st="1" end="1"/>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72484"/>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72485">
                                            <p:txEl>
                                              <p:pRg st="0" end="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8724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2477" grpId="0" animBg="1"/>
      <p:bldP spid="872478" grpId="0" animBg="1"/>
      <p:bldP spid="872479" grpId="0" animBg="1"/>
      <p:bldP spid="872481" grpId="0"/>
      <p:bldP spid="872483" grpId="0" animBg="1"/>
      <p:bldP spid="872484"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4523" name="Arc 27"/>
          <p:cNvSpPr>
            <a:spLocks/>
          </p:cNvSpPr>
          <p:nvPr/>
        </p:nvSpPr>
        <p:spPr bwMode="auto">
          <a:xfrm>
            <a:off x="3155950" y="1928813"/>
            <a:ext cx="2711450" cy="3089275"/>
          </a:xfrm>
          <a:custGeom>
            <a:avLst/>
            <a:gdLst>
              <a:gd name="T0" fmla="*/ 2147483647 w 21449"/>
              <a:gd name="T1" fmla="*/ 0 h 21504"/>
              <a:gd name="T2" fmla="*/ 2147483647 w 21449"/>
              <a:gd name="T3" fmla="*/ 2147483647 h 21504"/>
              <a:gd name="T4" fmla="*/ 0 w 21449"/>
              <a:gd name="T5" fmla="*/ 2147483647 h 21504"/>
              <a:gd name="T6" fmla="*/ 0 60000 65536"/>
              <a:gd name="T7" fmla="*/ 0 60000 65536"/>
              <a:gd name="T8" fmla="*/ 0 60000 65536"/>
              <a:gd name="T9" fmla="*/ 0 w 21449"/>
              <a:gd name="T10" fmla="*/ 0 h 21504"/>
              <a:gd name="T11" fmla="*/ 21449 w 21449"/>
              <a:gd name="T12" fmla="*/ 21504 h 21504"/>
            </a:gdLst>
            <a:ahLst/>
            <a:cxnLst>
              <a:cxn ang="T6">
                <a:pos x="T0" y="T1"/>
              </a:cxn>
              <a:cxn ang="T7">
                <a:pos x="T2" y="T3"/>
              </a:cxn>
              <a:cxn ang="T8">
                <a:pos x="T4" y="T5"/>
              </a:cxn>
            </a:cxnLst>
            <a:rect l="T9" t="T10" r="T11" b="T12"/>
            <a:pathLst>
              <a:path w="21449" h="21504" fill="none" extrusionOk="0">
                <a:moveTo>
                  <a:pt x="2037" y="0"/>
                </a:moveTo>
                <a:cubicBezTo>
                  <a:pt x="12163" y="959"/>
                  <a:pt x="20247" y="8853"/>
                  <a:pt x="21448" y="18953"/>
                </a:cubicBezTo>
              </a:path>
              <a:path w="21449" h="21504" stroke="0" extrusionOk="0">
                <a:moveTo>
                  <a:pt x="2037" y="0"/>
                </a:moveTo>
                <a:cubicBezTo>
                  <a:pt x="12163" y="959"/>
                  <a:pt x="20247" y="8853"/>
                  <a:pt x="21448" y="18953"/>
                </a:cubicBezTo>
                <a:lnTo>
                  <a:pt x="0" y="21504"/>
                </a:lnTo>
                <a:lnTo>
                  <a:pt x="2037" y="0"/>
                </a:lnTo>
                <a:close/>
              </a:path>
            </a:pathLst>
          </a:custGeom>
          <a:noFill/>
          <a:ln w="28575">
            <a:solidFill>
              <a:srgbClr val="0066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390" name="Line 5"/>
          <p:cNvSpPr>
            <a:spLocks noChangeShapeType="1"/>
          </p:cNvSpPr>
          <p:nvPr/>
        </p:nvSpPr>
        <p:spPr bwMode="auto">
          <a:xfrm>
            <a:off x="3403600" y="1774825"/>
            <a:ext cx="0" cy="291147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391" name="Line 6"/>
          <p:cNvSpPr>
            <a:spLocks noChangeShapeType="1"/>
          </p:cNvSpPr>
          <p:nvPr/>
        </p:nvSpPr>
        <p:spPr bwMode="auto">
          <a:xfrm>
            <a:off x="3403600" y="4686300"/>
            <a:ext cx="3090863"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392" name="Line 8"/>
          <p:cNvSpPr>
            <a:spLocks noChangeShapeType="1"/>
          </p:cNvSpPr>
          <p:nvPr/>
        </p:nvSpPr>
        <p:spPr bwMode="auto">
          <a:xfrm flipH="1">
            <a:off x="3403600" y="2628900"/>
            <a:ext cx="1485900"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6393" name="Line 9"/>
          <p:cNvSpPr>
            <a:spLocks noChangeShapeType="1"/>
          </p:cNvSpPr>
          <p:nvPr/>
        </p:nvSpPr>
        <p:spPr bwMode="auto">
          <a:xfrm>
            <a:off x="4889500" y="3200400"/>
            <a:ext cx="0" cy="148590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6394" name="Line 11"/>
          <p:cNvSpPr>
            <a:spLocks noChangeShapeType="1"/>
          </p:cNvSpPr>
          <p:nvPr/>
        </p:nvSpPr>
        <p:spPr bwMode="auto">
          <a:xfrm>
            <a:off x="4889500" y="2628900"/>
            <a:ext cx="0" cy="57150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6395" name="Text Box 12"/>
          <p:cNvSpPr txBox="1">
            <a:spLocks noChangeArrowheads="1"/>
          </p:cNvSpPr>
          <p:nvPr/>
        </p:nvSpPr>
        <p:spPr bwMode="auto">
          <a:xfrm>
            <a:off x="3063875" y="2487613"/>
            <a:ext cx="622300"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CA" sz="1200">
                <a:latin typeface="Arial" panose="020B0604020202020204" pitchFamily="34" charset="0"/>
                <a:ea typeface="Times New Roman" panose="02020603050405020304" pitchFamily="18" charset="0"/>
                <a:cs typeface="Arial" panose="020B0604020202020204" pitchFamily="34" charset="0"/>
              </a:rPr>
              <a:t>98</a:t>
            </a:r>
            <a:endParaRPr lang="en-CA" sz="1200">
              <a:ea typeface="Times New Roman" panose="02020603050405020304" pitchFamily="18" charset="0"/>
              <a:cs typeface="Arial" panose="020B0604020202020204" pitchFamily="34" charset="0"/>
            </a:endParaRPr>
          </a:p>
          <a:p>
            <a:r>
              <a:rPr lang="en-CA" sz="700">
                <a:latin typeface="Arial" panose="020B0604020202020204" pitchFamily="34" charset="0"/>
                <a:ea typeface="Times New Roman" panose="02020603050405020304" pitchFamily="18" charset="0"/>
                <a:cs typeface="Arial" panose="020B0604020202020204" pitchFamily="34" charset="0"/>
              </a:rPr>
              <a:t/>
            </a:r>
            <a:br>
              <a:rPr lang="en-CA" sz="700">
                <a:latin typeface="Arial" panose="020B0604020202020204" pitchFamily="34" charset="0"/>
                <a:ea typeface="Times New Roman" panose="02020603050405020304" pitchFamily="18" charset="0"/>
                <a:cs typeface="Arial" panose="020B0604020202020204" pitchFamily="34" charset="0"/>
              </a:rPr>
            </a:br>
            <a:endParaRPr lang="en-CA" sz="1400">
              <a:ea typeface="Times New Roman" panose="02020603050405020304" pitchFamily="18" charset="0"/>
              <a:cs typeface="Arial" panose="020B0604020202020204" pitchFamily="34" charset="0"/>
            </a:endParaRPr>
          </a:p>
          <a:p>
            <a:endParaRPr lang="en-CA" sz="500">
              <a:latin typeface="Arial" panose="020B0604020202020204" pitchFamily="34" charset="0"/>
              <a:ea typeface="Times New Roman" panose="02020603050405020304" pitchFamily="18" charset="0"/>
              <a:cs typeface="Arial" panose="020B0604020202020204" pitchFamily="34" charset="0"/>
            </a:endParaRPr>
          </a:p>
          <a:p>
            <a:endParaRPr lang="en-CA" sz="1200">
              <a:ea typeface="Times New Roman" panose="02020603050405020304" pitchFamily="18" charset="0"/>
              <a:cs typeface="Arial" panose="020B0604020202020204" pitchFamily="34" charset="0"/>
            </a:endParaRPr>
          </a:p>
        </p:txBody>
      </p:sp>
      <p:sp>
        <p:nvSpPr>
          <p:cNvPr id="16396" name="Text Box 13"/>
          <p:cNvSpPr txBox="1">
            <a:spLocks noChangeArrowheads="1"/>
          </p:cNvSpPr>
          <p:nvPr/>
        </p:nvSpPr>
        <p:spPr bwMode="auto">
          <a:xfrm>
            <a:off x="3175000" y="4686300"/>
            <a:ext cx="29718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CA" sz="1200">
                <a:cs typeface="Times New Roman" panose="02020603050405020304" pitchFamily="18" charset="0"/>
              </a:rPr>
              <a:t>  0                                    36</a:t>
            </a:r>
            <a:endParaRPr lang="en-CA" sz="1200"/>
          </a:p>
        </p:txBody>
      </p:sp>
      <p:sp>
        <p:nvSpPr>
          <p:cNvPr id="16397" name="Rectangle 15"/>
          <p:cNvSpPr>
            <a:spLocks noChangeArrowheads="1"/>
          </p:cNvSpPr>
          <p:nvPr/>
        </p:nvSpPr>
        <p:spPr bwMode="auto">
          <a:xfrm>
            <a:off x="974725" y="5252522"/>
            <a:ext cx="74834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dirty="0" smtClean="0"/>
              <a:t>We </a:t>
            </a:r>
            <a:r>
              <a:rPr lang="en-US" sz="1800" dirty="0"/>
              <a:t>are at </a:t>
            </a:r>
            <a:r>
              <a:rPr lang="en-US" sz="1800" dirty="0" smtClean="0"/>
              <a:t>F</a:t>
            </a:r>
            <a:r>
              <a:rPr lang="en-US" sz="1800" dirty="0"/>
              <a:t>. What happens </a:t>
            </a:r>
            <a:r>
              <a:rPr lang="en-US" sz="1800" dirty="0" smtClean="0"/>
              <a:t>if 1.2 </a:t>
            </a:r>
            <a:r>
              <a:rPr lang="en-US" sz="1800" dirty="0"/>
              <a:t>trillion barrels of natural </a:t>
            </a:r>
            <a:r>
              <a:rPr lang="en-US" sz="1800" dirty="0" smtClean="0"/>
              <a:t>gas are discovered?  </a:t>
            </a:r>
            <a:endParaRPr lang="en-US" sz="1800" dirty="0"/>
          </a:p>
        </p:txBody>
      </p:sp>
      <p:sp>
        <p:nvSpPr>
          <p:cNvPr id="16398" name="Oval 16"/>
          <p:cNvSpPr>
            <a:spLocks noChangeAspect="1" noChangeArrowheads="1"/>
          </p:cNvSpPr>
          <p:nvPr/>
        </p:nvSpPr>
        <p:spPr bwMode="auto">
          <a:xfrm>
            <a:off x="4848225" y="2571750"/>
            <a:ext cx="82550" cy="82550"/>
          </a:xfrm>
          <a:prstGeom prst="ellipse">
            <a:avLst/>
          </a:prstGeom>
          <a:solidFill>
            <a:srgbClr val="0000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p>
        </p:txBody>
      </p:sp>
      <p:sp>
        <p:nvSpPr>
          <p:cNvPr id="874514" name="Rectangle 18"/>
          <p:cNvSpPr>
            <a:spLocks noChangeArrowheads="1"/>
          </p:cNvSpPr>
          <p:nvPr/>
        </p:nvSpPr>
        <p:spPr bwMode="auto">
          <a:xfrm>
            <a:off x="1419225" y="5988050"/>
            <a:ext cx="6856413"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i="1">
                <a:solidFill>
                  <a:srgbClr val="0066FF"/>
                </a:solidFill>
              </a:rPr>
              <a:t>Point E is now an attainable efficient production level.</a:t>
            </a:r>
            <a:endParaRPr lang="en-US" sz="1800">
              <a:solidFill>
                <a:srgbClr val="E50030"/>
              </a:solidFill>
            </a:endParaRPr>
          </a:p>
        </p:txBody>
      </p:sp>
      <p:sp>
        <p:nvSpPr>
          <p:cNvPr id="16400" name="Arc 19"/>
          <p:cNvSpPr>
            <a:spLocks/>
          </p:cNvSpPr>
          <p:nvPr/>
        </p:nvSpPr>
        <p:spPr bwMode="auto">
          <a:xfrm>
            <a:off x="3175000" y="2074863"/>
            <a:ext cx="2398713" cy="2922587"/>
          </a:xfrm>
          <a:custGeom>
            <a:avLst/>
            <a:gdLst>
              <a:gd name="T0" fmla="*/ 2147483647 w 21449"/>
              <a:gd name="T1" fmla="*/ 0 h 21504"/>
              <a:gd name="T2" fmla="*/ 2147483647 w 21449"/>
              <a:gd name="T3" fmla="*/ 2147483647 h 21504"/>
              <a:gd name="T4" fmla="*/ 0 w 21449"/>
              <a:gd name="T5" fmla="*/ 2147483647 h 21504"/>
              <a:gd name="T6" fmla="*/ 0 60000 65536"/>
              <a:gd name="T7" fmla="*/ 0 60000 65536"/>
              <a:gd name="T8" fmla="*/ 0 60000 65536"/>
              <a:gd name="T9" fmla="*/ 0 w 21449"/>
              <a:gd name="T10" fmla="*/ 0 h 21504"/>
              <a:gd name="T11" fmla="*/ 21449 w 21449"/>
              <a:gd name="T12" fmla="*/ 21504 h 21504"/>
            </a:gdLst>
            <a:ahLst/>
            <a:cxnLst>
              <a:cxn ang="T6">
                <a:pos x="T0" y="T1"/>
              </a:cxn>
              <a:cxn ang="T7">
                <a:pos x="T2" y="T3"/>
              </a:cxn>
              <a:cxn ang="T8">
                <a:pos x="T4" y="T5"/>
              </a:cxn>
            </a:cxnLst>
            <a:rect l="T9" t="T10" r="T11" b="T12"/>
            <a:pathLst>
              <a:path w="21449" h="21504" fill="none" extrusionOk="0">
                <a:moveTo>
                  <a:pt x="2037" y="0"/>
                </a:moveTo>
                <a:cubicBezTo>
                  <a:pt x="12163" y="959"/>
                  <a:pt x="20247" y="8853"/>
                  <a:pt x="21448" y="18953"/>
                </a:cubicBezTo>
              </a:path>
              <a:path w="21449" h="21504" stroke="0" extrusionOk="0">
                <a:moveTo>
                  <a:pt x="2037" y="0"/>
                </a:moveTo>
                <a:cubicBezTo>
                  <a:pt x="12163" y="959"/>
                  <a:pt x="20247" y="8853"/>
                  <a:pt x="21448" y="18953"/>
                </a:cubicBezTo>
                <a:lnTo>
                  <a:pt x="0" y="21504"/>
                </a:lnTo>
                <a:lnTo>
                  <a:pt x="2037" y="0"/>
                </a:lnTo>
                <a:close/>
              </a:path>
            </a:pathLst>
          </a:custGeom>
          <a:noFill/>
          <a:ln w="28575">
            <a:solidFill>
              <a:srgbClr val="E5003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401" name="Oval 20"/>
          <p:cNvSpPr>
            <a:spLocks noChangeAspect="1" noChangeArrowheads="1"/>
          </p:cNvSpPr>
          <p:nvPr/>
        </p:nvSpPr>
        <p:spPr bwMode="auto">
          <a:xfrm>
            <a:off x="4845050" y="2882900"/>
            <a:ext cx="82550" cy="82550"/>
          </a:xfrm>
          <a:prstGeom prst="ellipse">
            <a:avLst/>
          </a:prstGeom>
          <a:solidFill>
            <a:srgbClr val="0000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p>
        </p:txBody>
      </p:sp>
      <p:sp>
        <p:nvSpPr>
          <p:cNvPr id="16402" name="Oval 21"/>
          <p:cNvSpPr>
            <a:spLocks noChangeAspect="1" noChangeArrowheads="1"/>
          </p:cNvSpPr>
          <p:nvPr/>
        </p:nvSpPr>
        <p:spPr bwMode="auto">
          <a:xfrm>
            <a:off x="4843463" y="2878138"/>
            <a:ext cx="92075" cy="93662"/>
          </a:xfrm>
          <a:prstGeom prst="ellipse">
            <a:avLst/>
          </a:prstGeom>
          <a:noFill/>
          <a:ln w="38100">
            <a:solidFill>
              <a:srgbClr val="E5003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16403" name="Rectangle 22"/>
          <p:cNvSpPr>
            <a:spLocks noChangeArrowheads="1"/>
          </p:cNvSpPr>
          <p:nvPr/>
        </p:nvSpPr>
        <p:spPr bwMode="auto">
          <a:xfrm>
            <a:off x="4137025" y="2339975"/>
            <a:ext cx="21875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CA" sz="1400">
                <a:cs typeface="Times New Roman" panose="02020603050405020304" pitchFamily="18" charset="0"/>
              </a:rPr>
              <a:t>                E</a:t>
            </a:r>
            <a:endParaRPr lang="en-CA" sz="600">
              <a:cs typeface="Times New Roman" panose="02020603050405020304" pitchFamily="18" charset="0"/>
            </a:endParaRPr>
          </a:p>
        </p:txBody>
      </p:sp>
      <p:sp>
        <p:nvSpPr>
          <p:cNvPr id="16404" name="Rectangle 23"/>
          <p:cNvSpPr>
            <a:spLocks noChangeArrowheads="1"/>
          </p:cNvSpPr>
          <p:nvPr/>
        </p:nvSpPr>
        <p:spPr bwMode="auto">
          <a:xfrm>
            <a:off x="4881563" y="2703513"/>
            <a:ext cx="3778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CA" sz="1400" b="1">
                <a:solidFill>
                  <a:srgbClr val="E50030"/>
                </a:solidFill>
                <a:cs typeface="Times New Roman" panose="02020603050405020304" pitchFamily="18" charset="0"/>
              </a:rPr>
              <a:t>F</a:t>
            </a:r>
            <a:endParaRPr lang="en-CA" sz="1400" b="1">
              <a:solidFill>
                <a:srgbClr val="E50030"/>
              </a:solidFill>
            </a:endParaRPr>
          </a:p>
        </p:txBody>
      </p:sp>
      <p:sp>
        <p:nvSpPr>
          <p:cNvPr id="874521" name="Oval 25"/>
          <p:cNvSpPr>
            <a:spLocks noChangeAspect="1" noChangeArrowheads="1"/>
          </p:cNvSpPr>
          <p:nvPr/>
        </p:nvSpPr>
        <p:spPr bwMode="auto">
          <a:xfrm>
            <a:off x="4838700" y="2570163"/>
            <a:ext cx="92075" cy="93662"/>
          </a:xfrm>
          <a:prstGeom prst="ellipse">
            <a:avLst/>
          </a:prstGeom>
          <a:noFill/>
          <a:ln w="38100">
            <a:solidFill>
              <a:srgbClr val="0066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16406" name="Rectangle 28"/>
          <p:cNvSpPr>
            <a:spLocks noChangeArrowheads="1"/>
          </p:cNvSpPr>
          <p:nvPr/>
        </p:nvSpPr>
        <p:spPr bwMode="auto">
          <a:xfrm>
            <a:off x="962025" y="1143000"/>
            <a:ext cx="51117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cs typeface="Times New Roman" panose="02020603050405020304" pitchFamily="18" charset="0"/>
              </a:rPr>
              <a:t>Natural resource discoveries lead to economic growth</a:t>
            </a:r>
            <a:endParaRPr lang="en-US" sz="1800"/>
          </a:p>
        </p:txBody>
      </p:sp>
      <p:graphicFrame>
        <p:nvGraphicFramePr>
          <p:cNvPr id="16386" name="Object 10"/>
          <p:cNvGraphicFramePr>
            <a:graphicFrameLocks noChangeAspect="1"/>
          </p:cNvGraphicFramePr>
          <p:nvPr/>
        </p:nvGraphicFramePr>
        <p:xfrm>
          <a:off x="2870200" y="1946275"/>
          <a:ext cx="428625" cy="354013"/>
        </p:xfrm>
        <a:graphic>
          <a:graphicData uri="http://schemas.openxmlformats.org/presentationml/2006/ole">
            <mc:AlternateContent xmlns:mc="http://schemas.openxmlformats.org/markup-compatibility/2006">
              <mc:Choice xmlns:v="urn:schemas-microsoft-com:vml" Requires="v">
                <p:oleObj spid="_x0000_s16425" name="Equation" r:id="rId4" imgW="279360" imgH="228600" progId="Equation.DSMT4">
                  <p:embed/>
                </p:oleObj>
              </mc:Choice>
              <mc:Fallback>
                <p:oleObj name="Equation" r:id="rId4" imgW="279360" imgH="228600" progId="Equation.DSMT4">
                  <p:embed/>
                  <p:pic>
                    <p:nvPicPr>
                      <p:cNvPr id="0" name="Object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70200" y="1946275"/>
                        <a:ext cx="428625" cy="3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387" name="Object 9"/>
          <p:cNvGraphicFramePr>
            <a:graphicFrameLocks noChangeAspect="1"/>
          </p:cNvGraphicFramePr>
          <p:nvPr/>
        </p:nvGraphicFramePr>
        <p:xfrm>
          <a:off x="5254625" y="4745038"/>
          <a:ext cx="638175" cy="339725"/>
        </p:xfrm>
        <a:graphic>
          <a:graphicData uri="http://schemas.openxmlformats.org/presentationml/2006/ole">
            <mc:AlternateContent xmlns:mc="http://schemas.openxmlformats.org/markup-compatibility/2006">
              <mc:Choice xmlns:v="urn:schemas-microsoft-com:vml" Requires="v">
                <p:oleObj spid="_x0000_s16426" name="Equation" r:id="rId6" imgW="431640" imgH="228600" progId="Equation.DSMT4">
                  <p:embed/>
                </p:oleObj>
              </mc:Choice>
              <mc:Fallback>
                <p:oleObj name="Equation" r:id="rId6" imgW="431640" imgH="228600" progId="Equation.DSMT4">
                  <p:embed/>
                  <p:pic>
                    <p:nvPicPr>
                      <p:cNvPr id="0" name="Object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54625" y="4745038"/>
                        <a:ext cx="6381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6" name="Title 1"/>
          <p:cNvSpPr>
            <a:spLocks noGrp="1"/>
          </p:cNvSpPr>
          <p:nvPr>
            <p:ph type="title"/>
          </p:nvPr>
        </p:nvSpPr>
        <p:spPr>
          <a:xfrm>
            <a:off x="381000" y="228600"/>
            <a:ext cx="8229600" cy="533400"/>
          </a:xfrm>
        </p:spPr>
        <p:txBody>
          <a:bodyPr/>
          <a:lstStyle/>
          <a:p>
            <a:r>
              <a:rPr lang="en-US" altLang="en-US" dirty="0" smtClean="0"/>
              <a:t>Economics of Mandatory </a:t>
            </a:r>
            <a:r>
              <a:rPr lang="en-US" altLang="en-US" dirty="0"/>
              <a:t>Healthcare</a:t>
            </a:r>
            <a:endParaRPr lang="en-US"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7452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74514">
                                            <p:txEl>
                                              <p:pRg st="0" end="0"/>
                                            </p:txEl>
                                          </p:spTgt>
                                        </p:tgtEl>
                                        <p:attrNameLst>
                                          <p:attrName>style.visibility</p:attrName>
                                        </p:attrNameLst>
                                      </p:cBhvr>
                                      <p:to>
                                        <p:strVal val="visible"/>
                                      </p:to>
                                    </p:set>
                                  </p:childTnLst>
                                </p:cTn>
                              </p:par>
                            </p:childTnLst>
                          </p:cTn>
                        </p:par>
                        <p:par>
                          <p:cTn id="11" fill="hold" nodeType="afterGroup">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8745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4523" grpId="0" animBg="1"/>
      <p:bldP spid="874521"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Line 4"/>
          <p:cNvSpPr>
            <a:spLocks noChangeShapeType="1"/>
          </p:cNvSpPr>
          <p:nvPr/>
        </p:nvSpPr>
        <p:spPr bwMode="auto">
          <a:xfrm>
            <a:off x="2667000" y="6110288"/>
            <a:ext cx="38100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3492" name="Line 5"/>
          <p:cNvSpPr>
            <a:spLocks noChangeShapeType="1"/>
          </p:cNvSpPr>
          <p:nvPr/>
        </p:nvSpPr>
        <p:spPr bwMode="auto">
          <a:xfrm>
            <a:off x="2667000" y="2957513"/>
            <a:ext cx="0" cy="31543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99078" name="Line 6"/>
          <p:cNvSpPr>
            <a:spLocks noChangeAspect="1" noChangeShapeType="1"/>
          </p:cNvSpPr>
          <p:nvPr/>
        </p:nvSpPr>
        <p:spPr bwMode="auto">
          <a:xfrm>
            <a:off x="2667000" y="4008438"/>
            <a:ext cx="2720975" cy="2101850"/>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99079" name="Oval 7"/>
          <p:cNvSpPr>
            <a:spLocks noChangeAspect="1" noChangeArrowheads="1"/>
          </p:cNvSpPr>
          <p:nvPr/>
        </p:nvSpPr>
        <p:spPr bwMode="auto">
          <a:xfrm>
            <a:off x="2614613" y="3952875"/>
            <a:ext cx="109537" cy="109538"/>
          </a:xfrm>
          <a:prstGeom prst="ellipse">
            <a:avLst/>
          </a:prstGeom>
          <a:solidFill>
            <a:srgbClr val="0000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sz="1800"/>
          </a:p>
        </p:txBody>
      </p:sp>
      <p:sp>
        <p:nvSpPr>
          <p:cNvPr id="63495" name="Rectangle 8"/>
          <p:cNvSpPr>
            <a:spLocks noChangeArrowheads="1"/>
          </p:cNvSpPr>
          <p:nvPr/>
        </p:nvSpPr>
        <p:spPr bwMode="auto">
          <a:xfrm>
            <a:off x="457200" y="1183077"/>
            <a:ext cx="7772400"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461963" lvl="1" indent="-4763" eaLnBrk="1" hangingPunct="1">
              <a:lnSpc>
                <a:spcPct val="120000"/>
              </a:lnSpc>
            </a:pPr>
            <a:r>
              <a:rPr lang="en-US" altLang="en-US" sz="1800" dirty="0" smtClean="0"/>
              <a:t>Tax revenue (</a:t>
            </a:r>
            <a:r>
              <a:rPr lang="en-US" altLang="en-US" sz="1800" i="1" dirty="0" smtClean="0"/>
              <a:t>T </a:t>
            </a:r>
            <a:r>
              <a:rPr lang="en-US" altLang="en-US" sz="1800" dirty="0" smtClean="0"/>
              <a:t>) is $24,000 (per citizen). Government spends money (</a:t>
            </a:r>
            <a:r>
              <a:rPr lang="en-US" altLang="en-US" sz="1800" i="1" dirty="0" smtClean="0"/>
              <a:t>G</a:t>
            </a:r>
            <a:r>
              <a:rPr lang="en-US" altLang="en-US" sz="1800" dirty="0" smtClean="0"/>
              <a:t>) on health </a:t>
            </a:r>
            <a:r>
              <a:rPr lang="en-US" altLang="en-US" sz="1800" dirty="0"/>
              <a:t>care and </a:t>
            </a:r>
            <a:r>
              <a:rPr lang="en-US" altLang="en-US" sz="1800" dirty="0" smtClean="0"/>
              <a:t>military services, with prices </a:t>
            </a:r>
            <a:r>
              <a:rPr lang="en-US" altLang="en-US" sz="1800" i="1" dirty="0" smtClean="0"/>
              <a:t>P</a:t>
            </a:r>
            <a:r>
              <a:rPr lang="en-US" altLang="en-US" sz="1800" i="1" baseline="-25000" dirty="0" smtClean="0"/>
              <a:t>m</a:t>
            </a:r>
            <a:r>
              <a:rPr lang="en-US" altLang="en-US" sz="1800" dirty="0" smtClean="0"/>
              <a:t> </a:t>
            </a:r>
            <a:r>
              <a:rPr lang="en-US" altLang="en-US" sz="1800" dirty="0"/>
              <a:t>= $</a:t>
            </a:r>
            <a:r>
              <a:rPr lang="en-US" altLang="en-US" sz="1800" dirty="0" smtClean="0"/>
              <a:t>120 and </a:t>
            </a:r>
            <a:r>
              <a:rPr lang="en-US" altLang="en-US" sz="1800" i="1" dirty="0" err="1" smtClean="0"/>
              <a:t>P</a:t>
            </a:r>
            <a:r>
              <a:rPr lang="en-US" altLang="en-US" sz="1800" i="1" baseline="-25000" dirty="0" err="1" smtClean="0"/>
              <a:t>h</a:t>
            </a:r>
            <a:r>
              <a:rPr lang="en-US" altLang="en-US" sz="1800" i="1" dirty="0" smtClean="0"/>
              <a:t> </a:t>
            </a:r>
            <a:r>
              <a:rPr lang="en-US" altLang="en-US" sz="1800" i="1" dirty="0"/>
              <a:t>= </a:t>
            </a:r>
            <a:r>
              <a:rPr lang="en-US" altLang="en-US" sz="1800" dirty="0"/>
              <a:t>$</a:t>
            </a:r>
            <a:r>
              <a:rPr lang="en-US" altLang="en-US" sz="1800" dirty="0" smtClean="0"/>
              <a:t>100.</a:t>
            </a:r>
            <a:endParaRPr lang="en-CA" altLang="en-US" sz="1800" dirty="0"/>
          </a:p>
        </p:txBody>
      </p:sp>
      <p:sp>
        <p:nvSpPr>
          <p:cNvPr id="63498" name="Rectangle 11"/>
          <p:cNvSpPr>
            <a:spLocks noChangeArrowheads="1"/>
          </p:cNvSpPr>
          <p:nvPr/>
        </p:nvSpPr>
        <p:spPr bwMode="auto">
          <a:xfrm>
            <a:off x="2255838" y="3063875"/>
            <a:ext cx="63976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i="1">
                <a:cs typeface="Times New Roman" panose="02020603050405020304" pitchFamily="18" charset="0"/>
              </a:rPr>
              <a:t>Q</a:t>
            </a:r>
            <a:r>
              <a:rPr lang="en-US" sz="1800" i="1" baseline="-30000">
                <a:cs typeface="Times New Roman" panose="02020603050405020304" pitchFamily="18" charset="0"/>
              </a:rPr>
              <a:t>m </a:t>
            </a:r>
            <a:endParaRPr lang="en-US" sz="1800"/>
          </a:p>
        </p:txBody>
      </p:sp>
      <p:sp>
        <p:nvSpPr>
          <p:cNvPr id="63499" name="Rectangle 12"/>
          <p:cNvSpPr>
            <a:spLocks noChangeArrowheads="1"/>
          </p:cNvSpPr>
          <p:nvPr/>
        </p:nvSpPr>
        <p:spPr bwMode="auto">
          <a:xfrm>
            <a:off x="5913438" y="6126163"/>
            <a:ext cx="63976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i="1" dirty="0" err="1" smtClean="0">
                <a:cs typeface="Times New Roman" panose="02020603050405020304" pitchFamily="18" charset="0"/>
              </a:rPr>
              <a:t>Q</a:t>
            </a:r>
            <a:r>
              <a:rPr lang="en-US" sz="1800" i="1" baseline="-30000" dirty="0" err="1" smtClean="0">
                <a:cs typeface="Times New Roman" panose="02020603050405020304" pitchFamily="18" charset="0"/>
              </a:rPr>
              <a:t>h</a:t>
            </a:r>
            <a:r>
              <a:rPr lang="en-US" sz="1800" i="1" baseline="-30000" dirty="0" smtClean="0">
                <a:cs typeface="Times New Roman" panose="02020603050405020304" pitchFamily="18" charset="0"/>
              </a:rPr>
              <a:t> </a:t>
            </a:r>
            <a:endParaRPr lang="en-US" sz="1800" dirty="0"/>
          </a:p>
        </p:txBody>
      </p:sp>
      <p:sp>
        <p:nvSpPr>
          <p:cNvPr id="899085" name="Rectangle 13"/>
          <p:cNvSpPr>
            <a:spLocks noChangeArrowheads="1"/>
          </p:cNvSpPr>
          <p:nvPr/>
        </p:nvSpPr>
        <p:spPr bwMode="auto">
          <a:xfrm>
            <a:off x="2133600" y="3840163"/>
            <a:ext cx="5270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cs typeface="Times New Roman" panose="02020603050405020304" pitchFamily="18" charset="0"/>
              </a:rPr>
              <a:t>200</a:t>
            </a:r>
            <a:endParaRPr lang="en-US" sz="1800"/>
          </a:p>
        </p:txBody>
      </p:sp>
      <p:sp>
        <p:nvSpPr>
          <p:cNvPr id="63501" name="Oval 14"/>
          <p:cNvSpPr>
            <a:spLocks noChangeAspect="1" noChangeArrowheads="1"/>
          </p:cNvSpPr>
          <p:nvPr/>
        </p:nvSpPr>
        <p:spPr bwMode="auto">
          <a:xfrm>
            <a:off x="5327650" y="6046788"/>
            <a:ext cx="109538" cy="109537"/>
          </a:xfrm>
          <a:prstGeom prst="ellipse">
            <a:avLst/>
          </a:prstGeom>
          <a:solidFill>
            <a:srgbClr val="0000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sz="1800"/>
          </a:p>
        </p:txBody>
      </p:sp>
      <p:sp>
        <p:nvSpPr>
          <p:cNvPr id="63502" name="Rectangle 15"/>
          <p:cNvSpPr>
            <a:spLocks noChangeArrowheads="1"/>
          </p:cNvSpPr>
          <p:nvPr/>
        </p:nvSpPr>
        <p:spPr bwMode="auto">
          <a:xfrm>
            <a:off x="5151438" y="6156325"/>
            <a:ext cx="5270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cs typeface="Times New Roman" panose="02020603050405020304" pitchFamily="18" charset="0"/>
              </a:rPr>
              <a:t>240</a:t>
            </a:r>
            <a:endParaRPr lang="en-US" sz="1800"/>
          </a:p>
        </p:txBody>
      </p:sp>
      <p:sp>
        <p:nvSpPr>
          <p:cNvPr id="899088" name="AutoShape 16"/>
          <p:cNvSpPr>
            <a:spLocks noChangeArrowheads="1"/>
          </p:cNvSpPr>
          <p:nvPr/>
        </p:nvSpPr>
        <p:spPr bwMode="auto">
          <a:xfrm>
            <a:off x="6324600" y="3168650"/>
            <a:ext cx="2286000" cy="893763"/>
          </a:xfrm>
          <a:prstGeom prst="wedgeRoundRectCallout">
            <a:avLst>
              <a:gd name="adj1" fmla="val -203889"/>
              <a:gd name="adj2" fmla="val 44847"/>
              <a:gd name="adj3" fmla="val 16667"/>
            </a:avLst>
          </a:prstGeom>
          <a:solidFill>
            <a:srgbClr val="FFFF00"/>
          </a:solidFill>
          <a:ln w="9525">
            <a:solidFill>
              <a:schemeClr val="tx1"/>
            </a:solidFill>
            <a:miter lim="800000"/>
            <a:headEnd/>
            <a:tailEnd/>
          </a:ln>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sz="800"/>
          </a:p>
          <a:p>
            <a:pPr algn="ctr" eaLnBrk="1" hangingPunct="1"/>
            <a:r>
              <a:rPr lang="en-US" sz="1800"/>
              <a:t>The entire budget is being spent.</a:t>
            </a:r>
          </a:p>
        </p:txBody>
      </p:sp>
      <p:sp>
        <p:nvSpPr>
          <p:cNvPr id="899089" name="AutoShape 17"/>
          <p:cNvSpPr>
            <a:spLocks noChangeArrowheads="1"/>
          </p:cNvSpPr>
          <p:nvPr/>
        </p:nvSpPr>
        <p:spPr bwMode="auto">
          <a:xfrm>
            <a:off x="6324600" y="3168650"/>
            <a:ext cx="2286000" cy="895350"/>
          </a:xfrm>
          <a:prstGeom prst="wedgeRoundRectCallout">
            <a:avLst>
              <a:gd name="adj1" fmla="val -86042"/>
              <a:gd name="adj2" fmla="val 263829"/>
              <a:gd name="adj3" fmla="val 16667"/>
            </a:avLst>
          </a:prstGeom>
          <a:solidFill>
            <a:srgbClr val="FFFF00"/>
          </a:solidFill>
          <a:ln w="9525">
            <a:solidFill>
              <a:schemeClr val="tx1"/>
            </a:solidFill>
            <a:miter lim="800000"/>
            <a:headEnd/>
            <a:tailEnd/>
          </a:ln>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sz="800"/>
          </a:p>
          <a:p>
            <a:pPr algn="ctr" eaLnBrk="1" hangingPunct="1"/>
            <a:r>
              <a:rPr lang="en-US" sz="1800"/>
              <a:t>The entire budget is being spent.</a:t>
            </a:r>
          </a:p>
        </p:txBody>
      </p:sp>
      <p:sp>
        <p:nvSpPr>
          <p:cNvPr id="899093" name="AutoShape 21"/>
          <p:cNvSpPr>
            <a:spLocks noChangeArrowheads="1"/>
          </p:cNvSpPr>
          <p:nvPr/>
        </p:nvSpPr>
        <p:spPr bwMode="auto">
          <a:xfrm>
            <a:off x="6324600" y="3171825"/>
            <a:ext cx="2286000" cy="895350"/>
          </a:xfrm>
          <a:prstGeom prst="wedgeRoundRectCallout">
            <a:avLst>
              <a:gd name="adj1" fmla="val -135417"/>
              <a:gd name="adj2" fmla="val 169681"/>
              <a:gd name="adj3" fmla="val 16667"/>
            </a:avLst>
          </a:prstGeom>
          <a:solidFill>
            <a:srgbClr val="FFFF00"/>
          </a:solidFill>
          <a:ln w="9525">
            <a:solidFill>
              <a:schemeClr val="tx1"/>
            </a:solidFill>
            <a:miter lim="800000"/>
            <a:headEnd/>
            <a:tailEnd/>
          </a:ln>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sz="800"/>
          </a:p>
          <a:p>
            <a:pPr algn="ctr" eaLnBrk="1" hangingPunct="1"/>
            <a:r>
              <a:rPr lang="en-US" sz="1800"/>
              <a:t>The entire budget is being spent.</a:t>
            </a:r>
          </a:p>
        </p:txBody>
      </p:sp>
      <p:sp>
        <p:nvSpPr>
          <p:cNvPr id="19" name="Rectangle 15"/>
          <p:cNvSpPr>
            <a:spLocks noChangeArrowheads="1"/>
          </p:cNvSpPr>
          <p:nvPr/>
        </p:nvSpPr>
        <p:spPr bwMode="auto">
          <a:xfrm>
            <a:off x="3200400" y="2202445"/>
            <a:ext cx="286328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dirty="0">
                <a:cs typeface="Times New Roman" panose="02020603050405020304" pitchFamily="18" charset="0"/>
              </a:rPr>
              <a:t>120</a:t>
            </a:r>
            <a:r>
              <a:rPr lang="en-US" sz="1800" i="1" baseline="-30000" dirty="0">
                <a:cs typeface="Times New Roman" panose="02020603050405020304" pitchFamily="18" charset="0"/>
              </a:rPr>
              <a:t> </a:t>
            </a:r>
            <a:r>
              <a:rPr lang="en-US" sz="1800" i="1" dirty="0" err="1">
                <a:cs typeface="Times New Roman" panose="02020603050405020304" pitchFamily="18" charset="0"/>
              </a:rPr>
              <a:t>Q</a:t>
            </a:r>
            <a:r>
              <a:rPr lang="en-US" sz="1800" i="1" baseline="-30000" dirty="0" err="1">
                <a:cs typeface="Times New Roman" panose="02020603050405020304" pitchFamily="18" charset="0"/>
              </a:rPr>
              <a:t>m</a:t>
            </a:r>
            <a:r>
              <a:rPr lang="en-US" sz="1800" i="1" baseline="-30000" dirty="0">
                <a:cs typeface="Times New Roman" panose="02020603050405020304" pitchFamily="18" charset="0"/>
              </a:rPr>
              <a:t> </a:t>
            </a:r>
            <a:r>
              <a:rPr lang="en-US" sz="1800" i="1" dirty="0">
                <a:cs typeface="Times New Roman" panose="02020603050405020304" pitchFamily="18" charset="0"/>
              </a:rPr>
              <a:t>  +  </a:t>
            </a:r>
            <a:r>
              <a:rPr lang="en-US" sz="1800" dirty="0">
                <a:cs typeface="Times New Roman" panose="02020603050405020304" pitchFamily="18" charset="0"/>
              </a:rPr>
              <a:t> 100</a:t>
            </a:r>
            <a:r>
              <a:rPr lang="en-US" sz="1800" i="1" baseline="-30000" dirty="0">
                <a:cs typeface="Times New Roman" panose="02020603050405020304" pitchFamily="18" charset="0"/>
              </a:rPr>
              <a:t> </a:t>
            </a:r>
            <a:r>
              <a:rPr lang="en-US" sz="1800" i="1" dirty="0" err="1" smtClean="0">
                <a:cs typeface="Times New Roman" panose="02020603050405020304" pitchFamily="18" charset="0"/>
              </a:rPr>
              <a:t>Q</a:t>
            </a:r>
            <a:r>
              <a:rPr lang="en-US" sz="1800" i="1" baseline="-30000" dirty="0" err="1" smtClean="0">
                <a:cs typeface="Times New Roman" panose="02020603050405020304" pitchFamily="18" charset="0"/>
              </a:rPr>
              <a:t>h</a:t>
            </a:r>
            <a:r>
              <a:rPr lang="en-US" sz="1800" i="1" baseline="-30000" dirty="0" smtClean="0">
                <a:cs typeface="Times New Roman" panose="02020603050405020304" pitchFamily="18" charset="0"/>
              </a:rPr>
              <a:t>   </a:t>
            </a:r>
            <a:r>
              <a:rPr lang="en-US" sz="1800" i="1" dirty="0" smtClean="0">
                <a:cs typeface="Times New Roman" panose="02020603050405020304" pitchFamily="18" charset="0"/>
              </a:rPr>
              <a:t>= </a:t>
            </a:r>
            <a:r>
              <a:rPr lang="en-US" sz="1800" dirty="0">
                <a:cs typeface="Times New Roman" panose="02020603050405020304" pitchFamily="18" charset="0"/>
              </a:rPr>
              <a:t>24000</a:t>
            </a:r>
            <a:endParaRPr lang="en-US" sz="1800" dirty="0"/>
          </a:p>
          <a:p>
            <a:endParaRPr lang="en-US" sz="1800" dirty="0"/>
          </a:p>
        </p:txBody>
      </p:sp>
      <p:sp>
        <p:nvSpPr>
          <p:cNvPr id="22" name="Title 1"/>
          <p:cNvSpPr>
            <a:spLocks noGrp="1"/>
          </p:cNvSpPr>
          <p:nvPr>
            <p:ph type="title"/>
          </p:nvPr>
        </p:nvSpPr>
        <p:spPr>
          <a:xfrm>
            <a:off x="381000" y="228600"/>
            <a:ext cx="8229600" cy="533400"/>
          </a:xfrm>
        </p:spPr>
        <p:txBody>
          <a:bodyPr/>
          <a:lstStyle/>
          <a:p>
            <a:r>
              <a:rPr lang="en-US" altLang="en-US" dirty="0" smtClean="0"/>
              <a:t>Economics of the Fiscal Budget</a:t>
            </a:r>
            <a:endParaRPr lang="en-US"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9908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99079"/>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99078"/>
                                        </p:tgtEl>
                                        <p:attrNameLst>
                                          <p:attrName>style.visibility</p:attrName>
                                        </p:attrNameLst>
                                      </p:cBhvr>
                                      <p:to>
                                        <p:strVal val="visible"/>
                                      </p:to>
                                    </p:set>
                                    <p:animEffect transition="in" filter="wipe(left)">
                                      <p:cBhvr>
                                        <p:cTn id="17" dur="500"/>
                                        <p:tgtEl>
                                          <p:spTgt spid="89907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899089"/>
                                        </p:tgtEl>
                                        <p:attrNameLst>
                                          <p:attrName>style.visibility</p:attrName>
                                        </p:attrNameLst>
                                      </p:cBhvr>
                                      <p:to>
                                        <p:strVal val="visible"/>
                                      </p:to>
                                    </p:set>
                                  </p:childTnLst>
                                </p:cTn>
                              </p:par>
                            </p:childTnLst>
                          </p:cTn>
                        </p:par>
                      </p:childTnLst>
                    </p:cTn>
                  </p:par>
                  <p:par>
                    <p:cTn id="22" fill="hold" nodeType="clickPar">
                      <p:stCondLst>
                        <p:cond delay="indefinite"/>
                      </p:stCondLst>
                      <p:childTnLst>
                        <p:par>
                          <p:cTn id="23" fill="hold" nodeType="withGroup">
                            <p:stCondLst>
                              <p:cond delay="0"/>
                            </p:stCondLst>
                            <p:childTnLst>
                              <p:par>
                                <p:cTn id="24" presetID="1" presetClass="exit" presetSubtype="0" fill="hold" grpId="1" nodeType="clickEffect">
                                  <p:stCondLst>
                                    <p:cond delay="0"/>
                                  </p:stCondLst>
                                  <p:childTnLst>
                                    <p:set>
                                      <p:cBhvr>
                                        <p:cTn id="25" dur="1" fill="hold">
                                          <p:stCondLst>
                                            <p:cond delay="0"/>
                                          </p:stCondLst>
                                        </p:cTn>
                                        <p:tgtEl>
                                          <p:spTgt spid="899089"/>
                                        </p:tgtEl>
                                        <p:attrNameLst>
                                          <p:attrName>style.visibility</p:attrName>
                                        </p:attrNameLst>
                                      </p:cBhvr>
                                      <p:to>
                                        <p:strVal val="hidden"/>
                                      </p:to>
                                    </p:set>
                                  </p:childTnLst>
                                </p:cTn>
                              </p:par>
                              <p:par>
                                <p:cTn id="26" presetID="1" presetClass="entr" presetSubtype="0" fill="hold" grpId="0" nodeType="withEffect">
                                  <p:stCondLst>
                                    <p:cond delay="0"/>
                                  </p:stCondLst>
                                  <p:childTnLst>
                                    <p:set>
                                      <p:cBhvr>
                                        <p:cTn id="27" dur="1" fill="hold">
                                          <p:stCondLst>
                                            <p:cond delay="0"/>
                                          </p:stCondLst>
                                        </p:cTn>
                                        <p:tgtEl>
                                          <p:spTgt spid="899093"/>
                                        </p:tgtEl>
                                        <p:attrNameLst>
                                          <p:attrName>style.visibility</p:attrName>
                                        </p:attrNameLst>
                                      </p:cBhvr>
                                      <p:to>
                                        <p:strVal val="visible"/>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xit" presetSubtype="0" fill="hold" grpId="1" nodeType="clickEffect">
                                  <p:stCondLst>
                                    <p:cond delay="0"/>
                                  </p:stCondLst>
                                  <p:childTnLst>
                                    <p:set>
                                      <p:cBhvr>
                                        <p:cTn id="31" dur="1" fill="hold">
                                          <p:stCondLst>
                                            <p:cond delay="0"/>
                                          </p:stCondLst>
                                        </p:cTn>
                                        <p:tgtEl>
                                          <p:spTgt spid="899093"/>
                                        </p:tgtEl>
                                        <p:attrNameLst>
                                          <p:attrName>style.visibility</p:attrName>
                                        </p:attrNameLst>
                                      </p:cBhvr>
                                      <p:to>
                                        <p:strVal val="hidden"/>
                                      </p:to>
                                    </p:set>
                                  </p:childTnLst>
                                </p:cTn>
                              </p:par>
                              <p:par>
                                <p:cTn id="32" presetID="1" presetClass="entr" presetSubtype="0" fill="hold" grpId="0" nodeType="withEffect">
                                  <p:stCondLst>
                                    <p:cond delay="0"/>
                                  </p:stCondLst>
                                  <p:childTnLst>
                                    <p:set>
                                      <p:cBhvr>
                                        <p:cTn id="33" dur="1" fill="hold">
                                          <p:stCondLst>
                                            <p:cond delay="0"/>
                                          </p:stCondLst>
                                        </p:cTn>
                                        <p:tgtEl>
                                          <p:spTgt spid="8990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9078" grpId="0" animBg="1"/>
      <p:bldP spid="899079" grpId="0" animBg="1"/>
      <p:bldP spid="899085" grpId="0"/>
      <p:bldP spid="899088" grpId="0" animBg="1"/>
      <p:bldP spid="899089" grpId="0" animBg="1"/>
      <p:bldP spid="899089" grpId="1" animBg="1"/>
      <p:bldP spid="899093" grpId="0" animBg="1"/>
      <p:bldP spid="899093" grpId="1" animBg="1"/>
      <p:bldP spid="19"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3"/>
          <p:cNvSpPr>
            <a:spLocks noChangeArrowheads="1"/>
          </p:cNvSpPr>
          <p:nvPr/>
        </p:nvSpPr>
        <p:spPr bwMode="auto">
          <a:xfrm>
            <a:off x="533400" y="1355725"/>
            <a:ext cx="7924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Plot a point that indicates the government is running a budget deficit. </a:t>
            </a:r>
            <a:endParaRPr lang="en-US" sz="1800">
              <a:cs typeface="Times New Roman" panose="02020603050405020304" pitchFamily="18" charset="0"/>
            </a:endParaRPr>
          </a:p>
        </p:txBody>
      </p:sp>
      <p:sp>
        <p:nvSpPr>
          <p:cNvPr id="64515" name="Line 4"/>
          <p:cNvSpPr>
            <a:spLocks noChangeShapeType="1"/>
          </p:cNvSpPr>
          <p:nvPr/>
        </p:nvSpPr>
        <p:spPr bwMode="auto">
          <a:xfrm>
            <a:off x="2667000" y="6110288"/>
            <a:ext cx="38100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16" name="Line 5"/>
          <p:cNvSpPr>
            <a:spLocks noChangeShapeType="1"/>
          </p:cNvSpPr>
          <p:nvPr/>
        </p:nvSpPr>
        <p:spPr bwMode="auto">
          <a:xfrm>
            <a:off x="2667000" y="2957513"/>
            <a:ext cx="0" cy="31543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17" name="Line 6"/>
          <p:cNvSpPr>
            <a:spLocks noChangeAspect="1" noChangeShapeType="1"/>
          </p:cNvSpPr>
          <p:nvPr/>
        </p:nvSpPr>
        <p:spPr bwMode="auto">
          <a:xfrm>
            <a:off x="2667000" y="4008438"/>
            <a:ext cx="2720975" cy="2101850"/>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01128" name="Rectangle 8"/>
          <p:cNvSpPr>
            <a:spLocks noChangeArrowheads="1"/>
          </p:cNvSpPr>
          <p:nvPr/>
        </p:nvSpPr>
        <p:spPr bwMode="auto">
          <a:xfrm>
            <a:off x="2035175" y="1925638"/>
            <a:ext cx="25749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cs typeface="Times New Roman" panose="02020603050405020304" pitchFamily="18" charset="0"/>
              </a:rPr>
              <a:t>120</a:t>
            </a:r>
            <a:r>
              <a:rPr lang="en-US" sz="1800" baseline="-30000">
                <a:cs typeface="Times New Roman" panose="02020603050405020304" pitchFamily="18" charset="0"/>
              </a:rPr>
              <a:t> </a:t>
            </a:r>
            <a:r>
              <a:rPr lang="en-US" sz="1800">
                <a:cs typeface="Times New Roman" panose="02020603050405020304" pitchFamily="18" charset="0"/>
              </a:rPr>
              <a:t>(150)</a:t>
            </a:r>
            <a:r>
              <a:rPr lang="en-US" sz="1800" baseline="-30000">
                <a:cs typeface="Times New Roman" panose="02020603050405020304" pitchFamily="18" charset="0"/>
              </a:rPr>
              <a:t> </a:t>
            </a:r>
            <a:r>
              <a:rPr lang="en-US" sz="1800">
                <a:cs typeface="Times New Roman" panose="02020603050405020304" pitchFamily="18" charset="0"/>
              </a:rPr>
              <a:t> + 100</a:t>
            </a:r>
            <a:r>
              <a:rPr lang="en-US" sz="1800" baseline="-30000">
                <a:cs typeface="Times New Roman" panose="02020603050405020304" pitchFamily="18" charset="0"/>
              </a:rPr>
              <a:t> </a:t>
            </a:r>
            <a:r>
              <a:rPr lang="en-US" sz="1800">
                <a:cs typeface="Times New Roman" panose="02020603050405020304" pitchFamily="18" charset="0"/>
              </a:rPr>
              <a:t>(180)  =  </a:t>
            </a:r>
            <a:endParaRPr lang="en-US" sz="1800"/>
          </a:p>
        </p:txBody>
      </p:sp>
      <p:sp>
        <p:nvSpPr>
          <p:cNvPr id="901129" name="Rectangle 9"/>
          <p:cNvSpPr>
            <a:spLocks noChangeArrowheads="1"/>
          </p:cNvSpPr>
          <p:nvPr/>
        </p:nvSpPr>
        <p:spPr bwMode="auto">
          <a:xfrm>
            <a:off x="4495800" y="1925638"/>
            <a:ext cx="20986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cs typeface="Times New Roman" panose="02020603050405020304" pitchFamily="18" charset="0"/>
              </a:rPr>
              <a:t>18,000  + 18,000  =  </a:t>
            </a:r>
            <a:endParaRPr lang="en-US" sz="1800"/>
          </a:p>
        </p:txBody>
      </p:sp>
      <p:sp>
        <p:nvSpPr>
          <p:cNvPr id="901130" name="Rectangle 10"/>
          <p:cNvSpPr>
            <a:spLocks noChangeArrowheads="1"/>
          </p:cNvSpPr>
          <p:nvPr/>
        </p:nvSpPr>
        <p:spPr bwMode="auto">
          <a:xfrm>
            <a:off x="6273800" y="1920875"/>
            <a:ext cx="1041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cs typeface="Times New Roman" panose="02020603050405020304" pitchFamily="18" charset="0"/>
              </a:rPr>
              <a:t>  36,000  </a:t>
            </a:r>
            <a:endParaRPr lang="en-US" sz="1800"/>
          </a:p>
        </p:txBody>
      </p:sp>
      <p:sp>
        <p:nvSpPr>
          <p:cNvPr id="64521" name="Rectangle 11"/>
          <p:cNvSpPr>
            <a:spLocks noChangeArrowheads="1"/>
          </p:cNvSpPr>
          <p:nvPr/>
        </p:nvSpPr>
        <p:spPr bwMode="auto">
          <a:xfrm>
            <a:off x="2255838" y="3063875"/>
            <a:ext cx="63976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i="1">
                <a:cs typeface="Times New Roman" panose="02020603050405020304" pitchFamily="18" charset="0"/>
              </a:rPr>
              <a:t>Q</a:t>
            </a:r>
            <a:r>
              <a:rPr lang="en-US" sz="1800" i="1" baseline="-30000">
                <a:cs typeface="Times New Roman" panose="02020603050405020304" pitchFamily="18" charset="0"/>
              </a:rPr>
              <a:t>m </a:t>
            </a:r>
            <a:endParaRPr lang="en-US" sz="1800"/>
          </a:p>
        </p:txBody>
      </p:sp>
      <p:sp>
        <p:nvSpPr>
          <p:cNvPr id="64522" name="Rectangle 12"/>
          <p:cNvSpPr>
            <a:spLocks noChangeArrowheads="1"/>
          </p:cNvSpPr>
          <p:nvPr/>
        </p:nvSpPr>
        <p:spPr bwMode="auto">
          <a:xfrm>
            <a:off x="5913438" y="6126163"/>
            <a:ext cx="63976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i="1" dirty="0" err="1" smtClean="0">
                <a:cs typeface="Times New Roman" panose="02020603050405020304" pitchFamily="18" charset="0"/>
              </a:rPr>
              <a:t>Q</a:t>
            </a:r>
            <a:r>
              <a:rPr lang="en-US" sz="1800" i="1" baseline="-30000" dirty="0" err="1" smtClean="0">
                <a:cs typeface="Times New Roman" panose="02020603050405020304" pitchFamily="18" charset="0"/>
              </a:rPr>
              <a:t>h</a:t>
            </a:r>
            <a:r>
              <a:rPr lang="en-US" sz="1800" i="1" baseline="-30000" dirty="0" smtClean="0">
                <a:cs typeface="Times New Roman" panose="02020603050405020304" pitchFamily="18" charset="0"/>
              </a:rPr>
              <a:t> </a:t>
            </a:r>
            <a:endParaRPr lang="en-US" sz="1800" dirty="0"/>
          </a:p>
        </p:txBody>
      </p:sp>
      <p:sp>
        <p:nvSpPr>
          <p:cNvPr id="901137" name="Rectangle 17"/>
          <p:cNvSpPr>
            <a:spLocks noChangeArrowheads="1"/>
          </p:cNvSpPr>
          <p:nvPr/>
        </p:nvSpPr>
        <p:spPr bwMode="auto">
          <a:xfrm>
            <a:off x="2541588" y="2424113"/>
            <a:ext cx="34766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i="1">
                <a:cs typeface="Times New Roman" panose="02020603050405020304" pitchFamily="18" charset="0"/>
              </a:rPr>
              <a:t>Budget deficit = </a:t>
            </a:r>
            <a:r>
              <a:rPr lang="en-US" sz="1800">
                <a:cs typeface="Times New Roman" panose="02020603050405020304" pitchFamily="18" charset="0"/>
              </a:rPr>
              <a:t>24,000 - 36,000 =</a:t>
            </a:r>
            <a:r>
              <a:rPr lang="en-US" sz="1800" i="1">
                <a:cs typeface="Times New Roman" panose="02020603050405020304" pitchFamily="18" charset="0"/>
              </a:rPr>
              <a:t>  </a:t>
            </a:r>
            <a:endParaRPr lang="en-US" sz="1800"/>
          </a:p>
        </p:txBody>
      </p:sp>
      <p:sp>
        <p:nvSpPr>
          <p:cNvPr id="901138" name="Rectangle 18"/>
          <p:cNvSpPr>
            <a:spLocks noChangeArrowheads="1"/>
          </p:cNvSpPr>
          <p:nvPr/>
        </p:nvSpPr>
        <p:spPr bwMode="auto">
          <a:xfrm>
            <a:off x="5816600" y="2424113"/>
            <a:ext cx="889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cs typeface="Times New Roman" panose="02020603050405020304" pitchFamily="18" charset="0"/>
              </a:rPr>
              <a:t>-12,000</a:t>
            </a:r>
            <a:endParaRPr lang="en-US" sz="1800"/>
          </a:p>
        </p:txBody>
      </p:sp>
      <p:sp>
        <p:nvSpPr>
          <p:cNvPr id="901139" name="Oval 19"/>
          <p:cNvSpPr>
            <a:spLocks noChangeAspect="1" noChangeArrowheads="1"/>
          </p:cNvSpPr>
          <p:nvPr/>
        </p:nvSpPr>
        <p:spPr bwMode="auto">
          <a:xfrm>
            <a:off x="4597400" y="4408488"/>
            <a:ext cx="109538" cy="109537"/>
          </a:xfrm>
          <a:prstGeom prst="ellipse">
            <a:avLst/>
          </a:prstGeom>
          <a:solidFill>
            <a:srgbClr val="0000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sz="1800"/>
          </a:p>
        </p:txBody>
      </p:sp>
      <p:sp>
        <p:nvSpPr>
          <p:cNvPr id="901140" name="Rectangle 20"/>
          <p:cNvSpPr>
            <a:spLocks noChangeArrowheads="1"/>
          </p:cNvSpPr>
          <p:nvPr/>
        </p:nvSpPr>
        <p:spPr bwMode="auto">
          <a:xfrm>
            <a:off x="2209800" y="4297363"/>
            <a:ext cx="5270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cs typeface="Times New Roman" panose="02020603050405020304" pitchFamily="18" charset="0"/>
              </a:rPr>
              <a:t>150</a:t>
            </a:r>
            <a:endParaRPr lang="en-US" sz="1800"/>
          </a:p>
        </p:txBody>
      </p:sp>
      <p:sp>
        <p:nvSpPr>
          <p:cNvPr id="901141" name="Rectangle 21"/>
          <p:cNvSpPr>
            <a:spLocks noChangeArrowheads="1"/>
          </p:cNvSpPr>
          <p:nvPr/>
        </p:nvSpPr>
        <p:spPr bwMode="auto">
          <a:xfrm>
            <a:off x="4419600" y="6157913"/>
            <a:ext cx="5270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cs typeface="Times New Roman" panose="02020603050405020304" pitchFamily="18" charset="0"/>
              </a:rPr>
              <a:t>180</a:t>
            </a:r>
            <a:endParaRPr lang="en-US" sz="1800"/>
          </a:p>
        </p:txBody>
      </p:sp>
      <p:sp>
        <p:nvSpPr>
          <p:cNvPr id="901142" name="Line 22"/>
          <p:cNvSpPr>
            <a:spLocks noChangeShapeType="1"/>
          </p:cNvSpPr>
          <p:nvPr/>
        </p:nvSpPr>
        <p:spPr bwMode="auto">
          <a:xfrm>
            <a:off x="2657475" y="4475163"/>
            <a:ext cx="1990725" cy="0"/>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901143" name="Line 23"/>
          <p:cNvSpPr>
            <a:spLocks noChangeShapeType="1"/>
          </p:cNvSpPr>
          <p:nvPr/>
        </p:nvSpPr>
        <p:spPr bwMode="auto">
          <a:xfrm>
            <a:off x="4648200" y="4475163"/>
            <a:ext cx="0" cy="1635125"/>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 name="Title 2"/>
          <p:cNvSpPr>
            <a:spLocks noGrp="1"/>
          </p:cNvSpPr>
          <p:nvPr>
            <p:ph type="title"/>
          </p:nvPr>
        </p:nvSpPr>
        <p:spPr/>
        <p:txBody>
          <a:bodyPr/>
          <a:lstStyle/>
          <a:p>
            <a:r>
              <a:rPr lang="en-US" altLang="en-US" dirty="0"/>
              <a:t>Economics of the Fiscal Budget</a:t>
            </a:r>
            <a:endParaRPr lang="en-US"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01141"/>
                                        </p:tgtEl>
                                        <p:attrNameLst>
                                          <p:attrName>style.visibility</p:attrName>
                                        </p:attrNameLst>
                                      </p:cBhvr>
                                      <p:to>
                                        <p:strVal val="visible"/>
                                      </p:to>
                                    </p:set>
                                  </p:childTnLst>
                                </p:cTn>
                              </p:par>
                            </p:childTnLst>
                          </p:cTn>
                        </p:par>
                        <p:par>
                          <p:cTn id="7" fill="hold" nodeType="afterGroup">
                            <p:stCondLst>
                              <p:cond delay="0"/>
                            </p:stCondLst>
                            <p:childTnLst>
                              <p:par>
                                <p:cTn id="8" presetID="22" presetClass="entr" presetSubtype="4" fill="hold" grpId="0" nodeType="afterEffect">
                                  <p:stCondLst>
                                    <p:cond delay="0"/>
                                  </p:stCondLst>
                                  <p:childTnLst>
                                    <p:set>
                                      <p:cBhvr>
                                        <p:cTn id="9" dur="1" fill="hold">
                                          <p:stCondLst>
                                            <p:cond delay="0"/>
                                          </p:stCondLst>
                                        </p:cTn>
                                        <p:tgtEl>
                                          <p:spTgt spid="901143"/>
                                        </p:tgtEl>
                                        <p:attrNameLst>
                                          <p:attrName>style.visibility</p:attrName>
                                        </p:attrNameLst>
                                      </p:cBhvr>
                                      <p:to>
                                        <p:strVal val="visible"/>
                                      </p:to>
                                    </p:set>
                                    <p:animEffect transition="in" filter="wipe(down)">
                                      <p:cBhvr>
                                        <p:cTn id="10" dur="500"/>
                                        <p:tgtEl>
                                          <p:spTgt spid="901143"/>
                                        </p:tgtEl>
                                      </p:cBhvr>
                                    </p:animEffect>
                                  </p:childTnLst>
                                </p:cTn>
                              </p:par>
                            </p:childTnLst>
                          </p:cTn>
                        </p:par>
                        <p:par>
                          <p:cTn id="11" fill="hold" nodeType="afterGroup">
                            <p:stCondLst>
                              <p:cond delay="500"/>
                            </p:stCondLst>
                            <p:childTnLst>
                              <p:par>
                                <p:cTn id="12" presetID="1" presetClass="entr" presetSubtype="0" fill="hold" grpId="0" nodeType="afterEffect">
                                  <p:stCondLst>
                                    <p:cond delay="0"/>
                                  </p:stCondLst>
                                  <p:childTnLst>
                                    <p:set>
                                      <p:cBhvr>
                                        <p:cTn id="13" dur="1" fill="hold">
                                          <p:stCondLst>
                                            <p:cond delay="0"/>
                                          </p:stCondLst>
                                        </p:cTn>
                                        <p:tgtEl>
                                          <p:spTgt spid="901139"/>
                                        </p:tgtEl>
                                        <p:attrNameLst>
                                          <p:attrName>style.visibility</p:attrName>
                                        </p:attrNameLst>
                                      </p:cBhvr>
                                      <p:to>
                                        <p:strVal val="visible"/>
                                      </p:to>
                                    </p:set>
                                  </p:childTnLst>
                                </p:cTn>
                              </p:par>
                            </p:childTnLst>
                          </p:cTn>
                        </p:par>
                        <p:par>
                          <p:cTn id="14" fill="hold" nodeType="afterGroup">
                            <p:stCondLst>
                              <p:cond delay="500"/>
                            </p:stCondLst>
                            <p:childTnLst>
                              <p:par>
                                <p:cTn id="15" presetID="22" presetClass="entr" presetSubtype="2" fill="hold" grpId="0" nodeType="afterEffect">
                                  <p:stCondLst>
                                    <p:cond delay="0"/>
                                  </p:stCondLst>
                                  <p:childTnLst>
                                    <p:set>
                                      <p:cBhvr>
                                        <p:cTn id="16" dur="1" fill="hold">
                                          <p:stCondLst>
                                            <p:cond delay="0"/>
                                          </p:stCondLst>
                                        </p:cTn>
                                        <p:tgtEl>
                                          <p:spTgt spid="901142"/>
                                        </p:tgtEl>
                                        <p:attrNameLst>
                                          <p:attrName>style.visibility</p:attrName>
                                        </p:attrNameLst>
                                      </p:cBhvr>
                                      <p:to>
                                        <p:strVal val="visible"/>
                                      </p:to>
                                    </p:set>
                                    <p:animEffect transition="in" filter="wipe(right)">
                                      <p:cBhvr>
                                        <p:cTn id="17" dur="500"/>
                                        <p:tgtEl>
                                          <p:spTgt spid="901142"/>
                                        </p:tgtEl>
                                      </p:cBhvr>
                                    </p:animEffect>
                                  </p:childTnLst>
                                </p:cTn>
                              </p:par>
                            </p:childTnLst>
                          </p:cTn>
                        </p:par>
                        <p:par>
                          <p:cTn id="18" fill="hold" nodeType="afterGroup">
                            <p:stCondLst>
                              <p:cond delay="1000"/>
                            </p:stCondLst>
                            <p:childTnLst>
                              <p:par>
                                <p:cTn id="19" presetID="1" presetClass="entr" presetSubtype="0" fill="hold" grpId="0" nodeType="afterEffect">
                                  <p:stCondLst>
                                    <p:cond delay="0"/>
                                  </p:stCondLst>
                                  <p:childTnLst>
                                    <p:set>
                                      <p:cBhvr>
                                        <p:cTn id="20" dur="1" fill="hold">
                                          <p:stCondLst>
                                            <p:cond delay="0"/>
                                          </p:stCondLst>
                                        </p:cTn>
                                        <p:tgtEl>
                                          <p:spTgt spid="901140"/>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01128"/>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901129"/>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901130"/>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901137"/>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9011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128" grpId="0"/>
      <p:bldP spid="901129" grpId="0"/>
      <p:bldP spid="901130" grpId="0"/>
      <p:bldP spid="901137" grpId="0"/>
      <p:bldP spid="901138" grpId="0"/>
      <p:bldP spid="901139" grpId="0" animBg="1"/>
      <p:bldP spid="901140" grpId="0"/>
      <p:bldP spid="901141" grpId="0"/>
      <p:bldP spid="901142" grpId="0" animBg="1"/>
      <p:bldP spid="901143"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3"/>
          <p:cNvSpPr>
            <a:spLocks noChangeArrowheads="1"/>
          </p:cNvSpPr>
          <p:nvPr/>
        </p:nvSpPr>
        <p:spPr bwMode="auto">
          <a:xfrm>
            <a:off x="533400" y="1311275"/>
            <a:ext cx="7924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Plot a point that indicates the government is running a budget surplus.</a:t>
            </a:r>
            <a:r>
              <a:rPr lang="en-US"/>
              <a:t> </a:t>
            </a:r>
          </a:p>
        </p:txBody>
      </p:sp>
      <p:sp>
        <p:nvSpPr>
          <p:cNvPr id="65539" name="Line 4"/>
          <p:cNvSpPr>
            <a:spLocks noChangeShapeType="1"/>
          </p:cNvSpPr>
          <p:nvPr/>
        </p:nvSpPr>
        <p:spPr bwMode="auto">
          <a:xfrm>
            <a:off x="2667000" y="6110288"/>
            <a:ext cx="38100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40" name="Line 5"/>
          <p:cNvSpPr>
            <a:spLocks noChangeShapeType="1"/>
          </p:cNvSpPr>
          <p:nvPr/>
        </p:nvSpPr>
        <p:spPr bwMode="auto">
          <a:xfrm>
            <a:off x="2667000" y="2957513"/>
            <a:ext cx="0" cy="31543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41" name="Line 6"/>
          <p:cNvSpPr>
            <a:spLocks noChangeAspect="1" noChangeShapeType="1"/>
          </p:cNvSpPr>
          <p:nvPr/>
        </p:nvSpPr>
        <p:spPr bwMode="auto">
          <a:xfrm>
            <a:off x="2667000" y="4008438"/>
            <a:ext cx="2720975" cy="2101850"/>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03175" name="Oval 7"/>
          <p:cNvSpPr>
            <a:spLocks noChangeAspect="1" noChangeArrowheads="1"/>
          </p:cNvSpPr>
          <p:nvPr/>
        </p:nvSpPr>
        <p:spPr bwMode="auto">
          <a:xfrm>
            <a:off x="3221038" y="5486400"/>
            <a:ext cx="109537" cy="109538"/>
          </a:xfrm>
          <a:prstGeom prst="ellipse">
            <a:avLst/>
          </a:prstGeom>
          <a:solidFill>
            <a:srgbClr val="0000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sz="1800"/>
          </a:p>
        </p:txBody>
      </p:sp>
      <p:sp>
        <p:nvSpPr>
          <p:cNvPr id="903176" name="Rectangle 8"/>
          <p:cNvSpPr>
            <a:spLocks noChangeArrowheads="1"/>
          </p:cNvSpPr>
          <p:nvPr/>
        </p:nvSpPr>
        <p:spPr bwMode="auto">
          <a:xfrm>
            <a:off x="2133600" y="1925638"/>
            <a:ext cx="23463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cs typeface="Times New Roman" panose="02020603050405020304" pitchFamily="18" charset="0"/>
              </a:rPr>
              <a:t>120</a:t>
            </a:r>
            <a:r>
              <a:rPr lang="en-US" sz="1800" baseline="-30000">
                <a:cs typeface="Times New Roman" panose="02020603050405020304" pitchFamily="18" charset="0"/>
              </a:rPr>
              <a:t> </a:t>
            </a:r>
            <a:r>
              <a:rPr lang="en-US" sz="1800">
                <a:cs typeface="Times New Roman" panose="02020603050405020304" pitchFamily="18" charset="0"/>
              </a:rPr>
              <a:t>(50)</a:t>
            </a:r>
            <a:r>
              <a:rPr lang="en-US" sz="1800" baseline="-30000">
                <a:cs typeface="Times New Roman" panose="02020603050405020304" pitchFamily="18" charset="0"/>
              </a:rPr>
              <a:t> </a:t>
            </a:r>
            <a:r>
              <a:rPr lang="en-US" sz="1800">
                <a:cs typeface="Times New Roman" panose="02020603050405020304" pitchFamily="18" charset="0"/>
              </a:rPr>
              <a:t> + 100</a:t>
            </a:r>
            <a:r>
              <a:rPr lang="en-US" sz="1800" baseline="-30000">
                <a:cs typeface="Times New Roman" panose="02020603050405020304" pitchFamily="18" charset="0"/>
              </a:rPr>
              <a:t> </a:t>
            </a:r>
            <a:r>
              <a:rPr lang="en-US" sz="1800">
                <a:cs typeface="Times New Roman" panose="02020603050405020304" pitchFamily="18" charset="0"/>
              </a:rPr>
              <a:t>(60)  =  </a:t>
            </a:r>
            <a:endParaRPr lang="en-US" sz="1800"/>
          </a:p>
        </p:txBody>
      </p:sp>
      <p:sp>
        <p:nvSpPr>
          <p:cNvPr id="903177" name="Rectangle 9"/>
          <p:cNvSpPr>
            <a:spLocks noChangeArrowheads="1"/>
          </p:cNvSpPr>
          <p:nvPr/>
        </p:nvSpPr>
        <p:spPr bwMode="auto">
          <a:xfrm>
            <a:off x="4419600" y="1925638"/>
            <a:ext cx="17557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cs typeface="Times New Roman" panose="02020603050405020304" pitchFamily="18" charset="0"/>
              </a:rPr>
              <a:t>6000  + 6000  =  </a:t>
            </a:r>
            <a:endParaRPr lang="en-US" sz="1800"/>
          </a:p>
        </p:txBody>
      </p:sp>
      <p:sp>
        <p:nvSpPr>
          <p:cNvPr id="903178" name="Rectangle 10"/>
          <p:cNvSpPr>
            <a:spLocks noChangeArrowheads="1"/>
          </p:cNvSpPr>
          <p:nvPr/>
        </p:nvSpPr>
        <p:spPr bwMode="auto">
          <a:xfrm>
            <a:off x="5816600" y="1920875"/>
            <a:ext cx="1041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cs typeface="Times New Roman" panose="02020603050405020304" pitchFamily="18" charset="0"/>
              </a:rPr>
              <a:t>  12,000  </a:t>
            </a:r>
            <a:endParaRPr lang="en-US" sz="1800"/>
          </a:p>
        </p:txBody>
      </p:sp>
      <p:sp>
        <p:nvSpPr>
          <p:cNvPr id="65546" name="Rectangle 11"/>
          <p:cNvSpPr>
            <a:spLocks noChangeArrowheads="1"/>
          </p:cNvSpPr>
          <p:nvPr/>
        </p:nvSpPr>
        <p:spPr bwMode="auto">
          <a:xfrm>
            <a:off x="2255838" y="3063875"/>
            <a:ext cx="63976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i="1">
                <a:cs typeface="Times New Roman" panose="02020603050405020304" pitchFamily="18" charset="0"/>
              </a:rPr>
              <a:t>Q</a:t>
            </a:r>
            <a:r>
              <a:rPr lang="en-US" sz="1800" i="1" baseline="-30000">
                <a:cs typeface="Times New Roman" panose="02020603050405020304" pitchFamily="18" charset="0"/>
              </a:rPr>
              <a:t>m </a:t>
            </a:r>
            <a:endParaRPr lang="en-US" sz="1800"/>
          </a:p>
        </p:txBody>
      </p:sp>
      <p:sp>
        <p:nvSpPr>
          <p:cNvPr id="65547" name="Rectangle 12"/>
          <p:cNvSpPr>
            <a:spLocks noChangeArrowheads="1"/>
          </p:cNvSpPr>
          <p:nvPr/>
        </p:nvSpPr>
        <p:spPr bwMode="auto">
          <a:xfrm>
            <a:off x="5913438" y="6126163"/>
            <a:ext cx="63976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i="1" dirty="0" err="1" smtClean="0">
                <a:cs typeface="Times New Roman" panose="02020603050405020304" pitchFamily="18" charset="0"/>
              </a:rPr>
              <a:t>Q</a:t>
            </a:r>
            <a:r>
              <a:rPr lang="en-US" sz="1800" i="1" baseline="-30000" dirty="0" err="1" smtClean="0">
                <a:cs typeface="Times New Roman" panose="02020603050405020304" pitchFamily="18" charset="0"/>
              </a:rPr>
              <a:t>h</a:t>
            </a:r>
            <a:r>
              <a:rPr lang="en-US" sz="1800" i="1" baseline="-30000" dirty="0" smtClean="0">
                <a:cs typeface="Times New Roman" panose="02020603050405020304" pitchFamily="18" charset="0"/>
              </a:rPr>
              <a:t> </a:t>
            </a:r>
            <a:endParaRPr lang="en-US" sz="1800" dirty="0"/>
          </a:p>
        </p:txBody>
      </p:sp>
      <p:sp>
        <p:nvSpPr>
          <p:cNvPr id="903181" name="Rectangle 13"/>
          <p:cNvSpPr>
            <a:spLocks noChangeArrowheads="1"/>
          </p:cNvSpPr>
          <p:nvPr/>
        </p:nvSpPr>
        <p:spPr bwMode="auto">
          <a:xfrm>
            <a:off x="2219325" y="5362575"/>
            <a:ext cx="4127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cs typeface="Times New Roman" panose="02020603050405020304" pitchFamily="18" charset="0"/>
              </a:rPr>
              <a:t>50</a:t>
            </a:r>
            <a:endParaRPr lang="en-US" sz="1800"/>
          </a:p>
        </p:txBody>
      </p:sp>
      <p:sp>
        <p:nvSpPr>
          <p:cNvPr id="903182" name="Rectangle 14"/>
          <p:cNvSpPr>
            <a:spLocks noChangeArrowheads="1"/>
          </p:cNvSpPr>
          <p:nvPr/>
        </p:nvSpPr>
        <p:spPr bwMode="auto">
          <a:xfrm>
            <a:off x="3044825" y="6157913"/>
            <a:ext cx="5270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cs typeface="Times New Roman" panose="02020603050405020304" pitchFamily="18" charset="0"/>
              </a:rPr>
              <a:t>60  </a:t>
            </a:r>
            <a:endParaRPr lang="en-US" sz="1800"/>
          </a:p>
        </p:txBody>
      </p:sp>
      <p:sp>
        <p:nvSpPr>
          <p:cNvPr id="903183" name="Line 15"/>
          <p:cNvSpPr>
            <a:spLocks noChangeShapeType="1"/>
          </p:cNvSpPr>
          <p:nvPr/>
        </p:nvSpPr>
        <p:spPr bwMode="auto">
          <a:xfrm>
            <a:off x="2667000" y="5540375"/>
            <a:ext cx="533400" cy="0"/>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903184" name="Line 16"/>
          <p:cNvSpPr>
            <a:spLocks noChangeShapeType="1"/>
          </p:cNvSpPr>
          <p:nvPr/>
        </p:nvSpPr>
        <p:spPr bwMode="auto">
          <a:xfrm>
            <a:off x="3276600" y="5540375"/>
            <a:ext cx="0" cy="569913"/>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903185" name="Rectangle 17"/>
          <p:cNvSpPr>
            <a:spLocks noChangeArrowheads="1"/>
          </p:cNvSpPr>
          <p:nvPr/>
        </p:nvSpPr>
        <p:spPr bwMode="auto">
          <a:xfrm>
            <a:off x="2362200" y="2424113"/>
            <a:ext cx="35528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i="1">
                <a:cs typeface="Times New Roman" panose="02020603050405020304" pitchFamily="18" charset="0"/>
              </a:rPr>
              <a:t>Budget surplus </a:t>
            </a:r>
            <a:r>
              <a:rPr lang="en-US" sz="1800">
                <a:cs typeface="Times New Roman" panose="02020603050405020304" pitchFamily="18" charset="0"/>
              </a:rPr>
              <a:t>= 24,000 - 12,000 =  </a:t>
            </a:r>
            <a:endParaRPr lang="en-US" sz="1800"/>
          </a:p>
        </p:txBody>
      </p:sp>
      <p:sp>
        <p:nvSpPr>
          <p:cNvPr id="903186" name="Rectangle 18"/>
          <p:cNvSpPr>
            <a:spLocks noChangeArrowheads="1"/>
          </p:cNvSpPr>
          <p:nvPr/>
        </p:nvSpPr>
        <p:spPr bwMode="auto">
          <a:xfrm>
            <a:off x="5664200" y="2424113"/>
            <a:ext cx="8128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cs typeface="Times New Roman" panose="02020603050405020304" pitchFamily="18" charset="0"/>
              </a:rPr>
              <a:t>12,000</a:t>
            </a:r>
            <a:endParaRPr lang="en-US" sz="1800"/>
          </a:p>
        </p:txBody>
      </p:sp>
      <p:sp>
        <p:nvSpPr>
          <p:cNvPr id="3" name="Title 2"/>
          <p:cNvSpPr>
            <a:spLocks noGrp="1"/>
          </p:cNvSpPr>
          <p:nvPr>
            <p:ph type="title"/>
          </p:nvPr>
        </p:nvSpPr>
        <p:spPr/>
        <p:txBody>
          <a:bodyPr/>
          <a:lstStyle/>
          <a:p>
            <a:r>
              <a:rPr lang="en-US" altLang="en-US" dirty="0"/>
              <a:t>Economics of the Fiscal Budget</a:t>
            </a:r>
            <a:endParaRPr lang="en-US"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03182"/>
                                        </p:tgtEl>
                                        <p:attrNameLst>
                                          <p:attrName>style.visibility</p:attrName>
                                        </p:attrNameLst>
                                      </p:cBhvr>
                                      <p:to>
                                        <p:strVal val="visible"/>
                                      </p:to>
                                    </p:set>
                                  </p:childTnLst>
                                </p:cTn>
                              </p:par>
                            </p:childTnLst>
                          </p:cTn>
                        </p:par>
                        <p:par>
                          <p:cTn id="7" fill="hold" nodeType="afterGroup">
                            <p:stCondLst>
                              <p:cond delay="0"/>
                            </p:stCondLst>
                            <p:childTnLst>
                              <p:par>
                                <p:cTn id="8" presetID="22" presetClass="entr" presetSubtype="4" fill="hold" grpId="0" nodeType="afterEffect">
                                  <p:stCondLst>
                                    <p:cond delay="0"/>
                                  </p:stCondLst>
                                  <p:childTnLst>
                                    <p:set>
                                      <p:cBhvr>
                                        <p:cTn id="9" dur="1" fill="hold">
                                          <p:stCondLst>
                                            <p:cond delay="0"/>
                                          </p:stCondLst>
                                        </p:cTn>
                                        <p:tgtEl>
                                          <p:spTgt spid="903184"/>
                                        </p:tgtEl>
                                        <p:attrNameLst>
                                          <p:attrName>style.visibility</p:attrName>
                                        </p:attrNameLst>
                                      </p:cBhvr>
                                      <p:to>
                                        <p:strVal val="visible"/>
                                      </p:to>
                                    </p:set>
                                    <p:animEffect transition="in" filter="wipe(down)">
                                      <p:cBhvr>
                                        <p:cTn id="10" dur="500"/>
                                        <p:tgtEl>
                                          <p:spTgt spid="903184"/>
                                        </p:tgtEl>
                                      </p:cBhvr>
                                    </p:animEffect>
                                  </p:childTnLst>
                                </p:cTn>
                              </p:par>
                            </p:childTnLst>
                          </p:cTn>
                        </p:par>
                        <p:par>
                          <p:cTn id="11" fill="hold" nodeType="afterGroup">
                            <p:stCondLst>
                              <p:cond delay="500"/>
                            </p:stCondLst>
                            <p:childTnLst>
                              <p:par>
                                <p:cTn id="12" presetID="1" presetClass="entr" presetSubtype="0" fill="hold" grpId="0" nodeType="afterEffect">
                                  <p:stCondLst>
                                    <p:cond delay="0"/>
                                  </p:stCondLst>
                                  <p:childTnLst>
                                    <p:set>
                                      <p:cBhvr>
                                        <p:cTn id="13" dur="1" fill="hold">
                                          <p:stCondLst>
                                            <p:cond delay="0"/>
                                          </p:stCondLst>
                                        </p:cTn>
                                        <p:tgtEl>
                                          <p:spTgt spid="903175"/>
                                        </p:tgtEl>
                                        <p:attrNameLst>
                                          <p:attrName>style.visibility</p:attrName>
                                        </p:attrNameLst>
                                      </p:cBhvr>
                                      <p:to>
                                        <p:strVal val="visible"/>
                                      </p:to>
                                    </p:set>
                                  </p:childTnLst>
                                </p:cTn>
                              </p:par>
                            </p:childTnLst>
                          </p:cTn>
                        </p:par>
                        <p:par>
                          <p:cTn id="14" fill="hold" nodeType="afterGroup">
                            <p:stCondLst>
                              <p:cond delay="500"/>
                            </p:stCondLst>
                            <p:childTnLst>
                              <p:par>
                                <p:cTn id="15" presetID="22" presetClass="entr" presetSubtype="2" fill="hold" grpId="0" nodeType="afterEffect">
                                  <p:stCondLst>
                                    <p:cond delay="0"/>
                                  </p:stCondLst>
                                  <p:childTnLst>
                                    <p:set>
                                      <p:cBhvr>
                                        <p:cTn id="16" dur="1" fill="hold">
                                          <p:stCondLst>
                                            <p:cond delay="0"/>
                                          </p:stCondLst>
                                        </p:cTn>
                                        <p:tgtEl>
                                          <p:spTgt spid="903183"/>
                                        </p:tgtEl>
                                        <p:attrNameLst>
                                          <p:attrName>style.visibility</p:attrName>
                                        </p:attrNameLst>
                                      </p:cBhvr>
                                      <p:to>
                                        <p:strVal val="visible"/>
                                      </p:to>
                                    </p:set>
                                    <p:animEffect transition="in" filter="wipe(right)">
                                      <p:cBhvr>
                                        <p:cTn id="17" dur="500"/>
                                        <p:tgtEl>
                                          <p:spTgt spid="903183"/>
                                        </p:tgtEl>
                                      </p:cBhvr>
                                    </p:animEffect>
                                  </p:childTnLst>
                                </p:cTn>
                              </p:par>
                            </p:childTnLst>
                          </p:cTn>
                        </p:par>
                        <p:par>
                          <p:cTn id="18" fill="hold" nodeType="afterGroup">
                            <p:stCondLst>
                              <p:cond delay="1000"/>
                            </p:stCondLst>
                            <p:childTnLst>
                              <p:par>
                                <p:cTn id="19" presetID="1" presetClass="entr" presetSubtype="0" fill="hold" grpId="0" nodeType="afterEffect">
                                  <p:stCondLst>
                                    <p:cond delay="0"/>
                                  </p:stCondLst>
                                  <p:childTnLst>
                                    <p:set>
                                      <p:cBhvr>
                                        <p:cTn id="20" dur="1" fill="hold">
                                          <p:stCondLst>
                                            <p:cond delay="0"/>
                                          </p:stCondLst>
                                        </p:cTn>
                                        <p:tgtEl>
                                          <p:spTgt spid="903181"/>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03176"/>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903177"/>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903178"/>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903185"/>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9031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3175" grpId="0" animBg="1"/>
      <p:bldP spid="903176" grpId="0"/>
      <p:bldP spid="903177" grpId="0"/>
      <p:bldP spid="903178" grpId="0"/>
      <p:bldP spid="903181" grpId="0"/>
      <p:bldP spid="903182" grpId="0"/>
      <p:bldP spid="903183" grpId="0" animBg="1"/>
      <p:bldP spid="903184" grpId="0" animBg="1"/>
      <p:bldP spid="903185" grpId="0"/>
      <p:bldP spid="903186"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ChangeArrowheads="1"/>
          </p:cNvSpPr>
          <p:nvPr/>
        </p:nvSpPr>
        <p:spPr bwMode="auto">
          <a:xfrm>
            <a:off x="533400" y="1171575"/>
            <a:ext cx="7924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What is the OC of moving from A to B?</a:t>
            </a:r>
            <a:endParaRPr lang="en-US" sz="1800">
              <a:cs typeface="Times New Roman" panose="02020603050405020304" pitchFamily="18" charset="0"/>
            </a:endParaRPr>
          </a:p>
        </p:txBody>
      </p:sp>
      <p:sp>
        <p:nvSpPr>
          <p:cNvPr id="66563" name="Line 3"/>
          <p:cNvSpPr>
            <a:spLocks noChangeShapeType="1"/>
          </p:cNvSpPr>
          <p:nvPr/>
        </p:nvSpPr>
        <p:spPr bwMode="auto">
          <a:xfrm>
            <a:off x="2667000" y="6110288"/>
            <a:ext cx="38100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564" name="Line 4"/>
          <p:cNvSpPr>
            <a:spLocks noChangeShapeType="1"/>
          </p:cNvSpPr>
          <p:nvPr/>
        </p:nvSpPr>
        <p:spPr bwMode="auto">
          <a:xfrm>
            <a:off x="2667000" y="2957513"/>
            <a:ext cx="0" cy="31543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565" name="Line 5"/>
          <p:cNvSpPr>
            <a:spLocks noChangeAspect="1" noChangeShapeType="1"/>
          </p:cNvSpPr>
          <p:nvPr/>
        </p:nvSpPr>
        <p:spPr bwMode="auto">
          <a:xfrm>
            <a:off x="2667000" y="4008438"/>
            <a:ext cx="2720975" cy="2101850"/>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566" name="Oval 6"/>
          <p:cNvSpPr>
            <a:spLocks noChangeAspect="1" noChangeArrowheads="1"/>
          </p:cNvSpPr>
          <p:nvPr/>
        </p:nvSpPr>
        <p:spPr bwMode="auto">
          <a:xfrm>
            <a:off x="3221038" y="4419600"/>
            <a:ext cx="109537" cy="109538"/>
          </a:xfrm>
          <a:prstGeom prst="ellipse">
            <a:avLst/>
          </a:prstGeom>
          <a:solidFill>
            <a:srgbClr val="0000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sz="1800"/>
          </a:p>
        </p:txBody>
      </p:sp>
      <p:sp>
        <p:nvSpPr>
          <p:cNvPr id="905223" name="Rectangle 7"/>
          <p:cNvSpPr>
            <a:spLocks noChangeArrowheads="1"/>
          </p:cNvSpPr>
          <p:nvPr/>
        </p:nvSpPr>
        <p:spPr bwMode="auto">
          <a:xfrm>
            <a:off x="838200" y="1476375"/>
            <a:ext cx="7315200" cy="126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120000"/>
              </a:lnSpc>
            </a:pPr>
            <a:r>
              <a:rPr lang="en-US" sz="1600" i="1"/>
              <a:t>From A to B </a:t>
            </a:r>
          </a:p>
          <a:p>
            <a:pPr eaLnBrk="1" hangingPunct="1">
              <a:lnSpc>
                <a:spcPct val="120000"/>
              </a:lnSpc>
            </a:pPr>
            <a:r>
              <a:rPr lang="en-US" sz="1600" i="1">
                <a:solidFill>
                  <a:srgbClr val="0066FF"/>
                </a:solidFill>
              </a:rPr>
              <a:t>we can buy </a:t>
            </a:r>
            <a:r>
              <a:rPr lang="en-US" sz="1600">
                <a:solidFill>
                  <a:srgbClr val="0066FF"/>
                </a:solidFill>
              </a:rPr>
              <a:t>120</a:t>
            </a:r>
            <a:r>
              <a:rPr lang="en-US" sz="1600" i="1">
                <a:solidFill>
                  <a:srgbClr val="0066FF"/>
                </a:solidFill>
              </a:rPr>
              <a:t> more units of health care </a:t>
            </a:r>
            <a:r>
              <a:rPr lang="en-US" sz="1600">
                <a:solidFill>
                  <a:srgbClr val="0066FF"/>
                </a:solidFill>
              </a:rPr>
              <a:t>(</a:t>
            </a:r>
            <a:r>
              <a:rPr lang="en-US" sz="1600">
                <a:solidFill>
                  <a:srgbClr val="0066FF"/>
                </a:solidFill>
                <a:latin typeface="Symbol" panose="05050102010706020507" pitchFamily="18" charset="2"/>
              </a:rPr>
              <a:t>D</a:t>
            </a:r>
            <a:r>
              <a:rPr lang="en-US" sz="1600" i="1">
                <a:solidFill>
                  <a:srgbClr val="0066FF"/>
                </a:solidFill>
              </a:rPr>
              <a:t>Q</a:t>
            </a:r>
            <a:r>
              <a:rPr lang="en-US" sz="1600" i="1" baseline="-25000">
                <a:solidFill>
                  <a:srgbClr val="0066FF"/>
                </a:solidFill>
              </a:rPr>
              <a:t>HC</a:t>
            </a:r>
            <a:r>
              <a:rPr lang="en-US" sz="1600" i="1">
                <a:solidFill>
                  <a:srgbClr val="0066FF"/>
                </a:solidFill>
              </a:rPr>
              <a:t> </a:t>
            </a:r>
            <a:r>
              <a:rPr lang="en-US" sz="1600">
                <a:solidFill>
                  <a:srgbClr val="0066FF"/>
                </a:solidFill>
              </a:rPr>
              <a:t>= 120</a:t>
            </a:r>
            <a:r>
              <a:rPr lang="en-US" sz="1600" i="1">
                <a:solidFill>
                  <a:srgbClr val="0066FF"/>
                </a:solidFill>
              </a:rPr>
              <a:t> </a:t>
            </a:r>
            <a:r>
              <a:rPr lang="en-US" sz="1600">
                <a:solidFill>
                  <a:srgbClr val="0066FF"/>
                </a:solidFill>
              </a:rPr>
              <a:t>)</a:t>
            </a:r>
            <a:r>
              <a:rPr lang="en-US" sz="1600" i="1">
                <a:solidFill>
                  <a:srgbClr val="0066FF"/>
                </a:solidFill>
              </a:rPr>
              <a:t> </a:t>
            </a:r>
          </a:p>
          <a:p>
            <a:pPr eaLnBrk="1" hangingPunct="1">
              <a:lnSpc>
                <a:spcPct val="120000"/>
              </a:lnSpc>
            </a:pPr>
            <a:r>
              <a:rPr lang="en-US" sz="1600" i="1">
                <a:solidFill>
                  <a:schemeClr val="hlink"/>
                </a:solidFill>
              </a:rPr>
              <a:t>but we have to give up </a:t>
            </a:r>
            <a:r>
              <a:rPr lang="en-US" sz="1600">
                <a:solidFill>
                  <a:schemeClr val="hlink"/>
                </a:solidFill>
              </a:rPr>
              <a:t>100</a:t>
            </a:r>
            <a:r>
              <a:rPr lang="en-US" sz="1600" i="1">
                <a:solidFill>
                  <a:schemeClr val="hlink"/>
                </a:solidFill>
              </a:rPr>
              <a:t> units of military protection </a:t>
            </a:r>
            <a:r>
              <a:rPr lang="en-US" sz="1600">
                <a:solidFill>
                  <a:schemeClr val="hlink"/>
                </a:solidFill>
              </a:rPr>
              <a:t>(</a:t>
            </a:r>
            <a:r>
              <a:rPr lang="en-US" sz="1600">
                <a:solidFill>
                  <a:schemeClr val="hlink"/>
                </a:solidFill>
                <a:latin typeface="Symbol" panose="05050102010706020507" pitchFamily="18" charset="2"/>
              </a:rPr>
              <a:t>D</a:t>
            </a:r>
            <a:r>
              <a:rPr lang="en-US" sz="1600" i="1">
                <a:solidFill>
                  <a:schemeClr val="hlink"/>
                </a:solidFill>
              </a:rPr>
              <a:t>Q</a:t>
            </a:r>
            <a:r>
              <a:rPr lang="en-US" sz="1600" i="1" baseline="-25000">
                <a:solidFill>
                  <a:schemeClr val="hlink"/>
                </a:solidFill>
              </a:rPr>
              <a:t>m</a:t>
            </a:r>
            <a:r>
              <a:rPr lang="en-US" sz="1600" i="1">
                <a:solidFill>
                  <a:schemeClr val="hlink"/>
                </a:solidFill>
              </a:rPr>
              <a:t> </a:t>
            </a:r>
            <a:r>
              <a:rPr lang="en-US" sz="1600">
                <a:solidFill>
                  <a:schemeClr val="hlink"/>
                </a:solidFill>
              </a:rPr>
              <a:t>= -100</a:t>
            </a:r>
            <a:r>
              <a:rPr lang="en-US" sz="1600" i="1">
                <a:solidFill>
                  <a:schemeClr val="hlink"/>
                </a:solidFill>
              </a:rPr>
              <a:t> </a:t>
            </a:r>
            <a:r>
              <a:rPr lang="en-US" sz="1600">
                <a:solidFill>
                  <a:schemeClr val="hlink"/>
                </a:solidFill>
              </a:rPr>
              <a:t>)</a:t>
            </a:r>
            <a:r>
              <a:rPr lang="en-US" sz="1600" i="1">
                <a:solidFill>
                  <a:schemeClr val="hlink"/>
                </a:solidFill>
              </a:rPr>
              <a:t>.</a:t>
            </a:r>
          </a:p>
          <a:p>
            <a:pPr eaLnBrk="1" hangingPunct="1">
              <a:lnSpc>
                <a:spcPct val="120000"/>
              </a:lnSpc>
            </a:pPr>
            <a:r>
              <a:rPr lang="en-US" sz="1600" i="1"/>
              <a:t>The OC  of </a:t>
            </a:r>
            <a:r>
              <a:rPr lang="en-US" sz="1600"/>
              <a:t>1.2</a:t>
            </a:r>
            <a:r>
              <a:rPr lang="en-US" sz="1600" i="1"/>
              <a:t> units of health care requires giving up </a:t>
            </a:r>
            <a:r>
              <a:rPr lang="en-US" sz="1600"/>
              <a:t>1</a:t>
            </a:r>
            <a:r>
              <a:rPr lang="en-US" sz="1600" i="1"/>
              <a:t> unit of military protection</a:t>
            </a:r>
            <a:r>
              <a:rPr lang="en-US" sz="1600"/>
              <a:t> </a:t>
            </a:r>
          </a:p>
        </p:txBody>
      </p:sp>
      <p:sp>
        <p:nvSpPr>
          <p:cNvPr id="66568" name="Rectangle 10"/>
          <p:cNvSpPr>
            <a:spLocks noChangeArrowheads="1"/>
          </p:cNvSpPr>
          <p:nvPr/>
        </p:nvSpPr>
        <p:spPr bwMode="auto">
          <a:xfrm>
            <a:off x="2255838" y="3063875"/>
            <a:ext cx="63976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i="1">
                <a:cs typeface="Times New Roman" panose="02020603050405020304" pitchFamily="18" charset="0"/>
              </a:rPr>
              <a:t>Q</a:t>
            </a:r>
            <a:r>
              <a:rPr lang="en-US" sz="1800" i="1" baseline="-30000">
                <a:cs typeface="Times New Roman" panose="02020603050405020304" pitchFamily="18" charset="0"/>
              </a:rPr>
              <a:t>m </a:t>
            </a:r>
            <a:endParaRPr lang="en-US" sz="1800"/>
          </a:p>
        </p:txBody>
      </p:sp>
      <p:sp>
        <p:nvSpPr>
          <p:cNvPr id="66569" name="Rectangle 11"/>
          <p:cNvSpPr>
            <a:spLocks noChangeArrowheads="1"/>
          </p:cNvSpPr>
          <p:nvPr/>
        </p:nvSpPr>
        <p:spPr bwMode="auto">
          <a:xfrm>
            <a:off x="5913438" y="6126163"/>
            <a:ext cx="63976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i="1" dirty="0" err="1" smtClean="0">
                <a:cs typeface="Times New Roman" panose="02020603050405020304" pitchFamily="18" charset="0"/>
              </a:rPr>
              <a:t>Q</a:t>
            </a:r>
            <a:r>
              <a:rPr lang="en-US" sz="1800" i="1" baseline="-30000" dirty="0" err="1" smtClean="0">
                <a:cs typeface="Times New Roman" panose="02020603050405020304" pitchFamily="18" charset="0"/>
              </a:rPr>
              <a:t>h</a:t>
            </a:r>
            <a:r>
              <a:rPr lang="en-US" sz="1800" i="1" baseline="-30000" dirty="0" smtClean="0">
                <a:cs typeface="Times New Roman" panose="02020603050405020304" pitchFamily="18" charset="0"/>
              </a:rPr>
              <a:t> </a:t>
            </a:r>
            <a:endParaRPr lang="en-US" sz="1800" dirty="0"/>
          </a:p>
        </p:txBody>
      </p:sp>
      <p:sp>
        <p:nvSpPr>
          <p:cNvPr id="66570" name="Rectangle 12"/>
          <p:cNvSpPr>
            <a:spLocks noChangeArrowheads="1"/>
          </p:cNvSpPr>
          <p:nvPr/>
        </p:nvSpPr>
        <p:spPr bwMode="auto">
          <a:xfrm>
            <a:off x="2219325" y="5362575"/>
            <a:ext cx="4127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cs typeface="Times New Roman" panose="02020603050405020304" pitchFamily="18" charset="0"/>
              </a:rPr>
              <a:t>50</a:t>
            </a:r>
            <a:endParaRPr lang="en-US" sz="1800"/>
          </a:p>
        </p:txBody>
      </p:sp>
      <p:sp>
        <p:nvSpPr>
          <p:cNvPr id="66571" name="Rectangle 13"/>
          <p:cNvSpPr>
            <a:spLocks noChangeArrowheads="1"/>
          </p:cNvSpPr>
          <p:nvPr/>
        </p:nvSpPr>
        <p:spPr bwMode="auto">
          <a:xfrm>
            <a:off x="3044825" y="6157913"/>
            <a:ext cx="5270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cs typeface="Times New Roman" panose="02020603050405020304" pitchFamily="18" charset="0"/>
              </a:rPr>
              <a:t>60  </a:t>
            </a:r>
            <a:endParaRPr lang="en-US" sz="1800"/>
          </a:p>
        </p:txBody>
      </p:sp>
      <p:sp>
        <p:nvSpPr>
          <p:cNvPr id="66572" name="Line 14"/>
          <p:cNvSpPr>
            <a:spLocks noChangeShapeType="1"/>
          </p:cNvSpPr>
          <p:nvPr/>
        </p:nvSpPr>
        <p:spPr bwMode="auto">
          <a:xfrm>
            <a:off x="2667000" y="5540375"/>
            <a:ext cx="1981200" cy="0"/>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66573" name="Line 15"/>
          <p:cNvSpPr>
            <a:spLocks noChangeShapeType="1"/>
          </p:cNvSpPr>
          <p:nvPr/>
        </p:nvSpPr>
        <p:spPr bwMode="auto">
          <a:xfrm>
            <a:off x="3276600" y="4464050"/>
            <a:ext cx="0" cy="1644650"/>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66575" name="Oval 19"/>
          <p:cNvSpPr>
            <a:spLocks noChangeAspect="1" noChangeArrowheads="1"/>
          </p:cNvSpPr>
          <p:nvPr/>
        </p:nvSpPr>
        <p:spPr bwMode="auto">
          <a:xfrm>
            <a:off x="4603750" y="5484813"/>
            <a:ext cx="109538" cy="109537"/>
          </a:xfrm>
          <a:prstGeom prst="ellipse">
            <a:avLst/>
          </a:prstGeom>
          <a:solidFill>
            <a:srgbClr val="0000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sz="1800"/>
          </a:p>
        </p:txBody>
      </p:sp>
      <p:sp>
        <p:nvSpPr>
          <p:cNvPr id="66576" name="Rectangle 21"/>
          <p:cNvSpPr>
            <a:spLocks noChangeArrowheads="1"/>
          </p:cNvSpPr>
          <p:nvPr/>
        </p:nvSpPr>
        <p:spPr bwMode="auto">
          <a:xfrm>
            <a:off x="2151063" y="4291013"/>
            <a:ext cx="5842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cs typeface="Times New Roman" panose="02020603050405020304" pitchFamily="18" charset="0"/>
              </a:rPr>
              <a:t>150 </a:t>
            </a:r>
            <a:endParaRPr lang="en-US" sz="1800"/>
          </a:p>
        </p:txBody>
      </p:sp>
      <p:sp>
        <p:nvSpPr>
          <p:cNvPr id="66577" name="Rectangle 22"/>
          <p:cNvSpPr>
            <a:spLocks noChangeArrowheads="1"/>
          </p:cNvSpPr>
          <p:nvPr/>
        </p:nvSpPr>
        <p:spPr bwMode="auto">
          <a:xfrm>
            <a:off x="4387850" y="6157913"/>
            <a:ext cx="6413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dirty="0">
                <a:cs typeface="Times New Roman" panose="02020603050405020304" pitchFamily="18" charset="0"/>
              </a:rPr>
              <a:t>180  </a:t>
            </a:r>
            <a:endParaRPr lang="en-US" sz="1800" dirty="0"/>
          </a:p>
        </p:txBody>
      </p:sp>
      <p:sp>
        <p:nvSpPr>
          <p:cNvPr id="66578" name="Line 23"/>
          <p:cNvSpPr>
            <a:spLocks noChangeShapeType="1"/>
          </p:cNvSpPr>
          <p:nvPr/>
        </p:nvSpPr>
        <p:spPr bwMode="auto">
          <a:xfrm>
            <a:off x="2667000" y="4475163"/>
            <a:ext cx="533400" cy="0"/>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66579" name="Line 24"/>
          <p:cNvSpPr>
            <a:spLocks noChangeShapeType="1"/>
          </p:cNvSpPr>
          <p:nvPr/>
        </p:nvSpPr>
        <p:spPr bwMode="auto">
          <a:xfrm>
            <a:off x="4657725" y="5541963"/>
            <a:ext cx="0" cy="569912"/>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66580" name="Rectangle 25"/>
          <p:cNvSpPr>
            <a:spLocks noChangeArrowheads="1"/>
          </p:cNvSpPr>
          <p:nvPr/>
        </p:nvSpPr>
        <p:spPr bwMode="auto">
          <a:xfrm>
            <a:off x="4683125" y="5273675"/>
            <a:ext cx="4508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cs typeface="Times New Roman" panose="02020603050405020304" pitchFamily="18" charset="0"/>
              </a:rPr>
              <a:t>B  </a:t>
            </a:r>
            <a:endParaRPr lang="en-US" sz="1800"/>
          </a:p>
        </p:txBody>
      </p:sp>
      <p:sp>
        <p:nvSpPr>
          <p:cNvPr id="66581" name="Rectangle 26"/>
          <p:cNvSpPr>
            <a:spLocks noChangeArrowheads="1"/>
          </p:cNvSpPr>
          <p:nvPr/>
        </p:nvSpPr>
        <p:spPr bwMode="auto">
          <a:xfrm>
            <a:off x="3200400" y="4114800"/>
            <a:ext cx="3492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cs typeface="Times New Roman" panose="02020603050405020304" pitchFamily="18" charset="0"/>
              </a:rPr>
              <a:t>A</a:t>
            </a:r>
            <a:endParaRPr lang="en-US" sz="1800"/>
          </a:p>
        </p:txBody>
      </p:sp>
      <p:sp>
        <p:nvSpPr>
          <p:cNvPr id="905245" name="Line 29"/>
          <p:cNvSpPr>
            <a:spLocks noChangeShapeType="1"/>
          </p:cNvSpPr>
          <p:nvPr/>
        </p:nvSpPr>
        <p:spPr bwMode="auto">
          <a:xfrm>
            <a:off x="3335338" y="4454525"/>
            <a:ext cx="1312862" cy="0"/>
          </a:xfrm>
          <a:prstGeom prst="line">
            <a:avLst/>
          </a:prstGeom>
          <a:noFill/>
          <a:ln w="38100">
            <a:solidFill>
              <a:srgbClr val="0066FF"/>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905246" name="Line 30"/>
          <p:cNvSpPr>
            <a:spLocks noChangeShapeType="1"/>
          </p:cNvSpPr>
          <p:nvPr/>
        </p:nvSpPr>
        <p:spPr bwMode="auto">
          <a:xfrm flipH="1">
            <a:off x="4657725" y="4419600"/>
            <a:ext cx="0" cy="1122363"/>
          </a:xfrm>
          <a:prstGeom prst="line">
            <a:avLst/>
          </a:prstGeom>
          <a:noFill/>
          <a:ln w="38100">
            <a:solidFill>
              <a:srgbClr val="E50030"/>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3" name="Title 2"/>
          <p:cNvSpPr>
            <a:spLocks noGrp="1"/>
          </p:cNvSpPr>
          <p:nvPr>
            <p:ph type="title"/>
          </p:nvPr>
        </p:nvSpPr>
        <p:spPr/>
        <p:txBody>
          <a:bodyPr/>
          <a:lstStyle/>
          <a:p>
            <a:r>
              <a:rPr lang="en-US" altLang="en-US" dirty="0"/>
              <a:t>Economics of the Fiscal Budget</a:t>
            </a:r>
            <a:endParaRPr lang="en-US"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0522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905223">
                                            <p:txEl>
                                              <p:pRg st="1" end="1"/>
                                            </p:txEl>
                                          </p:spTgt>
                                        </p:tgtEl>
                                        <p:attrNameLst>
                                          <p:attrName>style.visibility</p:attrName>
                                        </p:attrNameLst>
                                      </p:cBhvr>
                                      <p:to>
                                        <p:strVal val="visible"/>
                                      </p:to>
                                    </p:set>
                                  </p:childTnLst>
                                </p:cTn>
                              </p:par>
                            </p:childTnLst>
                          </p:cTn>
                        </p:par>
                        <p:par>
                          <p:cTn id="11" fill="hold" nodeType="afterGroup">
                            <p:stCondLst>
                              <p:cond delay="0"/>
                            </p:stCondLst>
                            <p:childTnLst>
                              <p:par>
                                <p:cTn id="12" presetID="22" presetClass="entr" presetSubtype="8" fill="hold" grpId="0" nodeType="afterEffect">
                                  <p:stCondLst>
                                    <p:cond delay="0"/>
                                  </p:stCondLst>
                                  <p:childTnLst>
                                    <p:set>
                                      <p:cBhvr>
                                        <p:cTn id="13" dur="1" fill="hold">
                                          <p:stCondLst>
                                            <p:cond delay="0"/>
                                          </p:stCondLst>
                                        </p:cTn>
                                        <p:tgtEl>
                                          <p:spTgt spid="905245"/>
                                        </p:tgtEl>
                                        <p:attrNameLst>
                                          <p:attrName>style.visibility</p:attrName>
                                        </p:attrNameLst>
                                      </p:cBhvr>
                                      <p:to>
                                        <p:strVal val="visible"/>
                                      </p:to>
                                    </p:set>
                                    <p:animEffect transition="in" filter="wipe(left)">
                                      <p:cBhvr>
                                        <p:cTn id="14" dur="500"/>
                                        <p:tgtEl>
                                          <p:spTgt spid="905245"/>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905223">
                                            <p:txEl>
                                              <p:pRg st="2" end="2"/>
                                            </p:txEl>
                                          </p:spTgt>
                                        </p:tgtEl>
                                        <p:attrNameLst>
                                          <p:attrName>style.visibility</p:attrName>
                                        </p:attrNameLst>
                                      </p:cBhvr>
                                      <p:to>
                                        <p:strVal val="visible"/>
                                      </p:to>
                                    </p:set>
                                  </p:childTnLst>
                                </p:cTn>
                              </p:par>
                            </p:childTnLst>
                          </p:cTn>
                        </p:par>
                        <p:par>
                          <p:cTn id="19" fill="hold" nodeType="afterGroup">
                            <p:stCondLst>
                              <p:cond delay="0"/>
                            </p:stCondLst>
                            <p:childTnLst>
                              <p:par>
                                <p:cTn id="20" presetID="22" presetClass="entr" presetSubtype="1" fill="hold" grpId="0" nodeType="afterEffect">
                                  <p:stCondLst>
                                    <p:cond delay="0"/>
                                  </p:stCondLst>
                                  <p:childTnLst>
                                    <p:set>
                                      <p:cBhvr>
                                        <p:cTn id="21" dur="1" fill="hold">
                                          <p:stCondLst>
                                            <p:cond delay="0"/>
                                          </p:stCondLst>
                                        </p:cTn>
                                        <p:tgtEl>
                                          <p:spTgt spid="905246"/>
                                        </p:tgtEl>
                                        <p:attrNameLst>
                                          <p:attrName>style.visibility</p:attrName>
                                        </p:attrNameLst>
                                      </p:cBhvr>
                                      <p:to>
                                        <p:strVal val="visible"/>
                                      </p:to>
                                    </p:set>
                                    <p:animEffect transition="in" filter="wipe(up)">
                                      <p:cBhvr>
                                        <p:cTn id="22" dur="500"/>
                                        <p:tgtEl>
                                          <p:spTgt spid="905246"/>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90522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5245" grpId="0" animBg="1"/>
      <p:bldP spid="905246"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Line 4"/>
          <p:cNvSpPr>
            <a:spLocks noChangeShapeType="1"/>
          </p:cNvSpPr>
          <p:nvPr/>
        </p:nvSpPr>
        <p:spPr bwMode="auto">
          <a:xfrm>
            <a:off x="2667000" y="6110288"/>
            <a:ext cx="38100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16" name="Line 5"/>
          <p:cNvSpPr>
            <a:spLocks noChangeShapeType="1"/>
          </p:cNvSpPr>
          <p:nvPr/>
        </p:nvSpPr>
        <p:spPr bwMode="auto">
          <a:xfrm>
            <a:off x="2667000" y="2957513"/>
            <a:ext cx="0" cy="31543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17" name="Line 6"/>
          <p:cNvSpPr>
            <a:spLocks noChangeAspect="1" noChangeShapeType="1"/>
          </p:cNvSpPr>
          <p:nvPr/>
        </p:nvSpPr>
        <p:spPr bwMode="auto">
          <a:xfrm>
            <a:off x="2667000" y="4008438"/>
            <a:ext cx="2720975" cy="2101850"/>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21" name="Rectangle 11"/>
          <p:cNvSpPr>
            <a:spLocks noChangeArrowheads="1"/>
          </p:cNvSpPr>
          <p:nvPr/>
        </p:nvSpPr>
        <p:spPr bwMode="auto">
          <a:xfrm>
            <a:off x="2255838" y="3063875"/>
            <a:ext cx="63976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i="1">
                <a:cs typeface="Times New Roman" panose="02020603050405020304" pitchFamily="18" charset="0"/>
              </a:rPr>
              <a:t>Q</a:t>
            </a:r>
            <a:r>
              <a:rPr lang="en-US" sz="1800" i="1" baseline="-30000">
                <a:cs typeface="Times New Roman" panose="02020603050405020304" pitchFamily="18" charset="0"/>
              </a:rPr>
              <a:t>m </a:t>
            </a:r>
            <a:endParaRPr lang="en-US" sz="1800"/>
          </a:p>
        </p:txBody>
      </p:sp>
      <p:sp>
        <p:nvSpPr>
          <p:cNvPr id="64522" name="Rectangle 12"/>
          <p:cNvSpPr>
            <a:spLocks noChangeArrowheads="1"/>
          </p:cNvSpPr>
          <p:nvPr/>
        </p:nvSpPr>
        <p:spPr bwMode="auto">
          <a:xfrm>
            <a:off x="5913438" y="6126163"/>
            <a:ext cx="63976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i="1" dirty="0" err="1" smtClean="0">
                <a:cs typeface="Times New Roman" panose="02020603050405020304" pitchFamily="18" charset="0"/>
              </a:rPr>
              <a:t>Q</a:t>
            </a:r>
            <a:r>
              <a:rPr lang="en-US" sz="1800" i="1" baseline="-30000" dirty="0" err="1" smtClean="0">
                <a:cs typeface="Times New Roman" panose="02020603050405020304" pitchFamily="18" charset="0"/>
              </a:rPr>
              <a:t>h</a:t>
            </a:r>
            <a:r>
              <a:rPr lang="en-US" sz="1800" i="1" baseline="-30000" dirty="0" smtClean="0">
                <a:cs typeface="Times New Roman" panose="02020603050405020304" pitchFamily="18" charset="0"/>
              </a:rPr>
              <a:t> </a:t>
            </a:r>
            <a:endParaRPr lang="en-US" sz="1800" dirty="0"/>
          </a:p>
        </p:txBody>
      </p:sp>
      <p:sp>
        <p:nvSpPr>
          <p:cNvPr id="901137" name="Rectangle 17"/>
          <p:cNvSpPr>
            <a:spLocks noChangeArrowheads="1"/>
          </p:cNvSpPr>
          <p:nvPr/>
        </p:nvSpPr>
        <p:spPr bwMode="auto">
          <a:xfrm>
            <a:off x="4751388" y="4154269"/>
            <a:ext cx="292900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i="1" dirty="0">
                <a:cs typeface="Times New Roman" panose="02020603050405020304" pitchFamily="18" charset="0"/>
              </a:rPr>
              <a:t>Budget deficit </a:t>
            </a:r>
            <a:r>
              <a:rPr lang="en-US" sz="1800" dirty="0" smtClean="0">
                <a:cs typeface="Times New Roman" panose="02020603050405020304" pitchFamily="18" charset="0"/>
              </a:rPr>
              <a:t>(12,000) is the </a:t>
            </a:r>
          </a:p>
          <a:p>
            <a:pPr eaLnBrk="1" hangingPunct="1"/>
            <a:r>
              <a:rPr lang="en-US" sz="1800" dirty="0">
                <a:cs typeface="Times New Roman" panose="02020603050405020304" pitchFamily="18" charset="0"/>
              </a:rPr>
              <a:t> </a:t>
            </a:r>
            <a:r>
              <a:rPr lang="en-US" sz="1800" dirty="0" smtClean="0">
                <a:cs typeface="Times New Roman" panose="02020603050405020304" pitchFamily="18" charset="0"/>
              </a:rPr>
              <a:t>    political compromise.</a:t>
            </a:r>
            <a:endParaRPr lang="en-US" sz="1800" dirty="0"/>
          </a:p>
        </p:txBody>
      </p:sp>
      <p:sp>
        <p:nvSpPr>
          <p:cNvPr id="901142" name="Line 22"/>
          <p:cNvSpPr>
            <a:spLocks noChangeShapeType="1"/>
          </p:cNvSpPr>
          <p:nvPr/>
        </p:nvSpPr>
        <p:spPr bwMode="auto">
          <a:xfrm>
            <a:off x="3330575" y="4467226"/>
            <a:ext cx="1280160" cy="0"/>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19" name="Rectangle 2"/>
          <p:cNvSpPr>
            <a:spLocks noChangeArrowheads="1"/>
          </p:cNvSpPr>
          <p:nvPr/>
        </p:nvSpPr>
        <p:spPr bwMode="auto">
          <a:xfrm>
            <a:off x="533400" y="1171575"/>
            <a:ext cx="7924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What is the OC of moving from A to B?</a:t>
            </a:r>
            <a:endParaRPr lang="en-US" sz="1800">
              <a:cs typeface="Times New Roman" panose="02020603050405020304" pitchFamily="18" charset="0"/>
            </a:endParaRPr>
          </a:p>
        </p:txBody>
      </p:sp>
      <p:sp>
        <p:nvSpPr>
          <p:cNvPr id="20" name="Rectangle 7"/>
          <p:cNvSpPr>
            <a:spLocks noChangeArrowheads="1"/>
          </p:cNvSpPr>
          <p:nvPr/>
        </p:nvSpPr>
        <p:spPr bwMode="auto">
          <a:xfrm>
            <a:off x="838200" y="1476375"/>
            <a:ext cx="7315200" cy="126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120000"/>
              </a:lnSpc>
            </a:pPr>
            <a:r>
              <a:rPr lang="en-US" sz="1600" i="1"/>
              <a:t>From A to B </a:t>
            </a:r>
          </a:p>
          <a:p>
            <a:pPr eaLnBrk="1" hangingPunct="1">
              <a:lnSpc>
                <a:spcPct val="120000"/>
              </a:lnSpc>
            </a:pPr>
            <a:r>
              <a:rPr lang="en-US" sz="1600" i="1">
                <a:solidFill>
                  <a:srgbClr val="0066FF"/>
                </a:solidFill>
              </a:rPr>
              <a:t>we can buy </a:t>
            </a:r>
            <a:r>
              <a:rPr lang="en-US" sz="1600">
                <a:solidFill>
                  <a:srgbClr val="0066FF"/>
                </a:solidFill>
              </a:rPr>
              <a:t>120</a:t>
            </a:r>
            <a:r>
              <a:rPr lang="en-US" sz="1600" i="1">
                <a:solidFill>
                  <a:srgbClr val="0066FF"/>
                </a:solidFill>
              </a:rPr>
              <a:t> more units of health care </a:t>
            </a:r>
            <a:r>
              <a:rPr lang="en-US" sz="1600">
                <a:solidFill>
                  <a:srgbClr val="0066FF"/>
                </a:solidFill>
              </a:rPr>
              <a:t>(</a:t>
            </a:r>
            <a:r>
              <a:rPr lang="en-US" sz="1600">
                <a:solidFill>
                  <a:srgbClr val="0066FF"/>
                </a:solidFill>
                <a:latin typeface="Symbol" panose="05050102010706020507" pitchFamily="18" charset="2"/>
              </a:rPr>
              <a:t>D</a:t>
            </a:r>
            <a:r>
              <a:rPr lang="en-US" sz="1600" i="1">
                <a:solidFill>
                  <a:srgbClr val="0066FF"/>
                </a:solidFill>
              </a:rPr>
              <a:t>Q</a:t>
            </a:r>
            <a:r>
              <a:rPr lang="en-US" sz="1600" i="1" baseline="-25000">
                <a:solidFill>
                  <a:srgbClr val="0066FF"/>
                </a:solidFill>
              </a:rPr>
              <a:t>HC</a:t>
            </a:r>
            <a:r>
              <a:rPr lang="en-US" sz="1600" i="1">
                <a:solidFill>
                  <a:srgbClr val="0066FF"/>
                </a:solidFill>
              </a:rPr>
              <a:t> </a:t>
            </a:r>
            <a:r>
              <a:rPr lang="en-US" sz="1600">
                <a:solidFill>
                  <a:srgbClr val="0066FF"/>
                </a:solidFill>
              </a:rPr>
              <a:t>= 120</a:t>
            </a:r>
            <a:r>
              <a:rPr lang="en-US" sz="1600" i="1">
                <a:solidFill>
                  <a:srgbClr val="0066FF"/>
                </a:solidFill>
              </a:rPr>
              <a:t> </a:t>
            </a:r>
            <a:r>
              <a:rPr lang="en-US" sz="1600">
                <a:solidFill>
                  <a:srgbClr val="0066FF"/>
                </a:solidFill>
              </a:rPr>
              <a:t>)</a:t>
            </a:r>
            <a:r>
              <a:rPr lang="en-US" sz="1600" i="1">
                <a:solidFill>
                  <a:srgbClr val="0066FF"/>
                </a:solidFill>
              </a:rPr>
              <a:t> </a:t>
            </a:r>
          </a:p>
          <a:p>
            <a:pPr eaLnBrk="1" hangingPunct="1">
              <a:lnSpc>
                <a:spcPct val="120000"/>
              </a:lnSpc>
            </a:pPr>
            <a:r>
              <a:rPr lang="en-US" sz="1600" i="1">
                <a:solidFill>
                  <a:schemeClr val="hlink"/>
                </a:solidFill>
              </a:rPr>
              <a:t>but we have to give up </a:t>
            </a:r>
            <a:r>
              <a:rPr lang="en-US" sz="1600">
                <a:solidFill>
                  <a:schemeClr val="hlink"/>
                </a:solidFill>
              </a:rPr>
              <a:t>100</a:t>
            </a:r>
            <a:r>
              <a:rPr lang="en-US" sz="1600" i="1">
                <a:solidFill>
                  <a:schemeClr val="hlink"/>
                </a:solidFill>
              </a:rPr>
              <a:t> units of military protection </a:t>
            </a:r>
            <a:r>
              <a:rPr lang="en-US" sz="1600">
                <a:solidFill>
                  <a:schemeClr val="hlink"/>
                </a:solidFill>
              </a:rPr>
              <a:t>(</a:t>
            </a:r>
            <a:r>
              <a:rPr lang="en-US" sz="1600">
                <a:solidFill>
                  <a:schemeClr val="hlink"/>
                </a:solidFill>
                <a:latin typeface="Symbol" panose="05050102010706020507" pitchFamily="18" charset="2"/>
              </a:rPr>
              <a:t>D</a:t>
            </a:r>
            <a:r>
              <a:rPr lang="en-US" sz="1600" i="1">
                <a:solidFill>
                  <a:schemeClr val="hlink"/>
                </a:solidFill>
              </a:rPr>
              <a:t>Q</a:t>
            </a:r>
            <a:r>
              <a:rPr lang="en-US" sz="1600" i="1" baseline="-25000">
                <a:solidFill>
                  <a:schemeClr val="hlink"/>
                </a:solidFill>
              </a:rPr>
              <a:t>m</a:t>
            </a:r>
            <a:r>
              <a:rPr lang="en-US" sz="1600" i="1">
                <a:solidFill>
                  <a:schemeClr val="hlink"/>
                </a:solidFill>
              </a:rPr>
              <a:t> </a:t>
            </a:r>
            <a:r>
              <a:rPr lang="en-US" sz="1600">
                <a:solidFill>
                  <a:schemeClr val="hlink"/>
                </a:solidFill>
              </a:rPr>
              <a:t>= -100</a:t>
            </a:r>
            <a:r>
              <a:rPr lang="en-US" sz="1600" i="1">
                <a:solidFill>
                  <a:schemeClr val="hlink"/>
                </a:solidFill>
              </a:rPr>
              <a:t> </a:t>
            </a:r>
            <a:r>
              <a:rPr lang="en-US" sz="1600">
                <a:solidFill>
                  <a:schemeClr val="hlink"/>
                </a:solidFill>
              </a:rPr>
              <a:t>)</a:t>
            </a:r>
            <a:r>
              <a:rPr lang="en-US" sz="1600" i="1">
                <a:solidFill>
                  <a:schemeClr val="hlink"/>
                </a:solidFill>
              </a:rPr>
              <a:t>.</a:t>
            </a:r>
          </a:p>
          <a:p>
            <a:pPr eaLnBrk="1" hangingPunct="1">
              <a:lnSpc>
                <a:spcPct val="120000"/>
              </a:lnSpc>
            </a:pPr>
            <a:r>
              <a:rPr lang="en-US" sz="1600" i="1"/>
              <a:t>The OC  of </a:t>
            </a:r>
            <a:r>
              <a:rPr lang="en-US" sz="1600"/>
              <a:t>1.2</a:t>
            </a:r>
            <a:r>
              <a:rPr lang="en-US" sz="1600" i="1"/>
              <a:t> units of health care requires giving up </a:t>
            </a:r>
            <a:r>
              <a:rPr lang="en-US" sz="1600"/>
              <a:t>1</a:t>
            </a:r>
            <a:r>
              <a:rPr lang="en-US" sz="1600" i="1"/>
              <a:t> unit of military protection</a:t>
            </a:r>
            <a:r>
              <a:rPr lang="en-US" sz="1600"/>
              <a:t> </a:t>
            </a:r>
          </a:p>
        </p:txBody>
      </p:sp>
      <p:sp>
        <p:nvSpPr>
          <p:cNvPr id="21" name="Oval 6"/>
          <p:cNvSpPr>
            <a:spLocks noChangeAspect="1" noChangeArrowheads="1"/>
          </p:cNvSpPr>
          <p:nvPr/>
        </p:nvSpPr>
        <p:spPr bwMode="auto">
          <a:xfrm>
            <a:off x="4614863" y="4419600"/>
            <a:ext cx="109537" cy="109538"/>
          </a:xfrm>
          <a:prstGeom prst="ellipse">
            <a:avLst/>
          </a:prstGeom>
          <a:solidFill>
            <a:srgbClr val="0000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sz="1800"/>
          </a:p>
        </p:txBody>
      </p:sp>
      <p:sp>
        <p:nvSpPr>
          <p:cNvPr id="25" name="Line 15"/>
          <p:cNvSpPr>
            <a:spLocks noChangeShapeType="1"/>
          </p:cNvSpPr>
          <p:nvPr/>
        </p:nvSpPr>
        <p:spPr bwMode="auto">
          <a:xfrm>
            <a:off x="4657725" y="4511040"/>
            <a:ext cx="0" cy="1005840"/>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27" name="Rectangle 21"/>
          <p:cNvSpPr>
            <a:spLocks noChangeArrowheads="1"/>
          </p:cNvSpPr>
          <p:nvPr/>
        </p:nvSpPr>
        <p:spPr bwMode="auto">
          <a:xfrm>
            <a:off x="2151063" y="4291013"/>
            <a:ext cx="5842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cs typeface="Times New Roman" panose="02020603050405020304" pitchFamily="18" charset="0"/>
              </a:rPr>
              <a:t>150 </a:t>
            </a:r>
            <a:endParaRPr lang="en-US" sz="1800"/>
          </a:p>
        </p:txBody>
      </p:sp>
      <p:sp>
        <p:nvSpPr>
          <p:cNvPr id="28" name="Line 23"/>
          <p:cNvSpPr>
            <a:spLocks noChangeShapeType="1"/>
          </p:cNvSpPr>
          <p:nvPr/>
        </p:nvSpPr>
        <p:spPr bwMode="auto">
          <a:xfrm>
            <a:off x="2667000" y="4475163"/>
            <a:ext cx="640080" cy="0"/>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29" name="Line 24"/>
          <p:cNvSpPr>
            <a:spLocks noChangeShapeType="1"/>
          </p:cNvSpPr>
          <p:nvPr/>
        </p:nvSpPr>
        <p:spPr bwMode="auto">
          <a:xfrm>
            <a:off x="4657725" y="5541963"/>
            <a:ext cx="0" cy="569912"/>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2" name="Rectangle 22"/>
          <p:cNvSpPr>
            <a:spLocks noChangeArrowheads="1"/>
          </p:cNvSpPr>
          <p:nvPr/>
        </p:nvSpPr>
        <p:spPr bwMode="auto">
          <a:xfrm>
            <a:off x="4387850" y="6157913"/>
            <a:ext cx="6413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dirty="0">
                <a:cs typeface="Times New Roman" panose="02020603050405020304" pitchFamily="18" charset="0"/>
              </a:rPr>
              <a:t>180  </a:t>
            </a:r>
            <a:endParaRPr lang="en-US" sz="1800" dirty="0"/>
          </a:p>
        </p:txBody>
      </p:sp>
      <p:sp>
        <p:nvSpPr>
          <p:cNvPr id="3" name="Title 2"/>
          <p:cNvSpPr>
            <a:spLocks noGrp="1"/>
          </p:cNvSpPr>
          <p:nvPr>
            <p:ph type="title"/>
          </p:nvPr>
        </p:nvSpPr>
        <p:spPr/>
        <p:txBody>
          <a:bodyPr/>
          <a:lstStyle/>
          <a:p>
            <a:r>
              <a:rPr lang="en-US" altLang="en-US" dirty="0"/>
              <a:t>Economics of the Fiscal Budget</a:t>
            </a:r>
            <a:endParaRPr lang="en-US" dirty="0"/>
          </a:p>
        </p:txBody>
      </p:sp>
    </p:spTree>
    <p:extLst>
      <p:ext uri="{BB962C8B-B14F-4D97-AF65-F5344CB8AC3E}">
        <p14:creationId xmlns:p14="http://schemas.microsoft.com/office/powerpoint/2010/main" val="4278818694"/>
      </p:ext>
    </p:extLst>
  </p:cSld>
  <p:clrMapOvr>
    <a:masterClrMapping/>
  </p:clrMapOvr>
  <p:transition spd="med"/>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9" name="Rectangle 43"/>
          <p:cNvSpPr>
            <a:spLocks noChangeArrowheads="1"/>
          </p:cNvSpPr>
          <p:nvPr/>
        </p:nvSpPr>
        <p:spPr bwMode="auto">
          <a:xfrm>
            <a:off x="1784350" y="801688"/>
            <a:ext cx="18415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sz="900"/>
          </a:p>
          <a:p>
            <a:r>
              <a:rPr lang="en-US"/>
              <a:t/>
            </a:r>
            <a:br>
              <a:rPr lang="en-US"/>
            </a:br>
            <a:endParaRPr lang="en-US"/>
          </a:p>
          <a:p>
            <a:endParaRPr lang="en-US"/>
          </a:p>
        </p:txBody>
      </p:sp>
      <p:sp>
        <p:nvSpPr>
          <p:cNvPr id="18440" name="Rectangle 46"/>
          <p:cNvSpPr>
            <a:spLocks noGrp="1" noChangeArrowheads="1"/>
          </p:cNvSpPr>
          <p:nvPr>
            <p:ph type="title"/>
          </p:nvPr>
        </p:nvSpPr>
        <p:spPr>
          <a:noFill/>
        </p:spPr>
        <p:txBody>
          <a:bodyPr/>
          <a:lstStyle/>
          <a:p>
            <a:pPr eaLnBrk="1" hangingPunct="1"/>
            <a:r>
              <a:rPr lang="en-US" altLang="en-US" dirty="0" smtClean="0"/>
              <a:t>Economics of Free Trade</a:t>
            </a:r>
            <a:endParaRPr lang="en-CA" altLang="en-US" dirty="0" smtClean="0"/>
          </a:p>
        </p:txBody>
      </p:sp>
      <p:grpSp>
        <p:nvGrpSpPr>
          <p:cNvPr id="6" name="Group 5"/>
          <p:cNvGrpSpPr/>
          <p:nvPr/>
        </p:nvGrpSpPr>
        <p:grpSpPr>
          <a:xfrm>
            <a:off x="2549525" y="1806575"/>
            <a:ext cx="4460875" cy="3844925"/>
            <a:chOff x="2549525" y="1806575"/>
            <a:chExt cx="4460875" cy="3844925"/>
          </a:xfrm>
        </p:grpSpPr>
        <p:sp>
          <p:nvSpPr>
            <p:cNvPr id="18436" name="Text Box 45"/>
            <p:cNvSpPr txBox="1">
              <a:spLocks noChangeArrowheads="1"/>
            </p:cNvSpPr>
            <p:nvPr/>
          </p:nvSpPr>
          <p:spPr bwMode="auto">
            <a:xfrm>
              <a:off x="2549525" y="1806575"/>
              <a:ext cx="4032250"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sz="900" dirty="0"/>
            </a:p>
            <a:p>
              <a:pPr eaLnBrk="1" hangingPunct="1"/>
              <a:endParaRPr lang="en-US" sz="900" dirty="0"/>
            </a:p>
            <a:p>
              <a:pPr eaLnBrk="1" hangingPunct="1"/>
              <a:r>
                <a:rPr lang="en-US" sz="1600" i="1" dirty="0"/>
                <a:t>T</a:t>
              </a:r>
            </a:p>
            <a:p>
              <a:pPr eaLnBrk="1" hangingPunct="1"/>
              <a:endParaRPr lang="en-US" sz="1600" dirty="0"/>
            </a:p>
            <a:p>
              <a:pPr eaLnBrk="1" hangingPunct="1"/>
              <a:r>
                <a:rPr lang="en-US" sz="900" dirty="0"/>
                <a:t>1400</a:t>
              </a:r>
            </a:p>
            <a:p>
              <a:pPr eaLnBrk="1" hangingPunct="1"/>
              <a:endParaRPr lang="en-US" sz="900" dirty="0"/>
            </a:p>
            <a:p>
              <a:pPr eaLnBrk="1" hangingPunct="1"/>
              <a:endParaRPr lang="en-US" sz="900" dirty="0"/>
            </a:p>
            <a:p>
              <a:pPr eaLnBrk="1" hangingPunct="1"/>
              <a:r>
                <a:rPr lang="en-US" sz="900" dirty="0"/>
                <a:t>1200</a:t>
              </a:r>
            </a:p>
            <a:p>
              <a:pPr eaLnBrk="1" hangingPunct="1"/>
              <a:endParaRPr lang="en-US" sz="900" dirty="0"/>
            </a:p>
            <a:p>
              <a:pPr eaLnBrk="1" hangingPunct="1"/>
              <a:endParaRPr lang="en-US" sz="900" dirty="0"/>
            </a:p>
            <a:p>
              <a:pPr eaLnBrk="1" hangingPunct="1"/>
              <a:r>
                <a:rPr lang="en-US" sz="900" dirty="0"/>
                <a:t>1000</a:t>
              </a:r>
            </a:p>
            <a:p>
              <a:pPr eaLnBrk="1" hangingPunct="1"/>
              <a:endParaRPr lang="en-US" sz="900" dirty="0"/>
            </a:p>
            <a:p>
              <a:pPr eaLnBrk="1" hangingPunct="1"/>
              <a:endParaRPr lang="en-US" sz="900" dirty="0"/>
            </a:p>
            <a:p>
              <a:pPr eaLnBrk="1" hangingPunct="1"/>
              <a:r>
                <a:rPr lang="en-US" sz="900" dirty="0"/>
                <a:t>  800</a:t>
              </a:r>
            </a:p>
            <a:p>
              <a:pPr eaLnBrk="1" hangingPunct="1"/>
              <a:endParaRPr lang="en-US" sz="900" dirty="0"/>
            </a:p>
            <a:p>
              <a:pPr eaLnBrk="1" hangingPunct="1"/>
              <a:endParaRPr lang="en-US" sz="900" dirty="0"/>
            </a:p>
            <a:p>
              <a:pPr eaLnBrk="1" hangingPunct="1"/>
              <a:r>
                <a:rPr lang="en-US" sz="900" dirty="0"/>
                <a:t>  600</a:t>
              </a:r>
            </a:p>
            <a:p>
              <a:pPr eaLnBrk="1" hangingPunct="1"/>
              <a:endParaRPr lang="en-US" sz="900" dirty="0"/>
            </a:p>
            <a:p>
              <a:pPr eaLnBrk="1" hangingPunct="1"/>
              <a:endParaRPr lang="en-US" sz="900" dirty="0"/>
            </a:p>
            <a:p>
              <a:pPr eaLnBrk="1" hangingPunct="1"/>
              <a:r>
                <a:rPr lang="en-US" sz="900" dirty="0"/>
                <a:t>  400</a:t>
              </a:r>
            </a:p>
            <a:p>
              <a:pPr eaLnBrk="1" hangingPunct="1"/>
              <a:endParaRPr lang="en-US" sz="900" dirty="0"/>
            </a:p>
            <a:p>
              <a:pPr eaLnBrk="1" hangingPunct="1"/>
              <a:endParaRPr lang="en-US" sz="900" dirty="0"/>
            </a:p>
            <a:p>
              <a:pPr eaLnBrk="1" hangingPunct="1"/>
              <a:r>
                <a:rPr lang="en-US" sz="900" dirty="0"/>
                <a:t>  200</a:t>
              </a:r>
            </a:p>
            <a:p>
              <a:pPr eaLnBrk="1" hangingPunct="1"/>
              <a:endParaRPr lang="en-US" sz="900" dirty="0"/>
            </a:p>
            <a:p>
              <a:pPr eaLnBrk="1" hangingPunct="1"/>
              <a:endParaRPr lang="en-US" sz="900" dirty="0"/>
            </a:p>
            <a:p>
              <a:pPr eaLnBrk="1" hangingPunct="1"/>
              <a:r>
                <a:rPr lang="en-US" sz="900" dirty="0"/>
                <a:t> </a:t>
              </a:r>
            </a:p>
            <a:p>
              <a:pPr eaLnBrk="1" hangingPunct="1"/>
              <a:r>
                <a:rPr lang="en-US" sz="900" dirty="0"/>
                <a:t>                       100         200        300         400        500         600        700          </a:t>
              </a:r>
              <a:r>
                <a:rPr lang="en-US" sz="1600" i="1" dirty="0"/>
                <a:t>C</a:t>
              </a:r>
              <a:endParaRPr lang="en-US" sz="900" dirty="0"/>
            </a:p>
          </p:txBody>
        </p:sp>
        <p:grpSp>
          <p:nvGrpSpPr>
            <p:cNvPr id="5" name="Group 4"/>
            <p:cNvGrpSpPr/>
            <p:nvPr/>
          </p:nvGrpSpPr>
          <p:grpSpPr>
            <a:xfrm>
              <a:off x="2840038" y="2208213"/>
              <a:ext cx="4170362" cy="3348037"/>
              <a:chOff x="2840038" y="2208213"/>
              <a:chExt cx="4170362" cy="3348037"/>
            </a:xfrm>
          </p:grpSpPr>
          <p:grpSp>
            <p:nvGrpSpPr>
              <p:cNvPr id="18437" name="Group 5"/>
              <p:cNvGrpSpPr>
                <a:grpSpLocks noChangeAspect="1"/>
              </p:cNvGrpSpPr>
              <p:nvPr/>
            </p:nvGrpSpPr>
            <p:grpSpPr bwMode="auto">
              <a:xfrm>
                <a:off x="2847975" y="2208213"/>
                <a:ext cx="3348038" cy="3348037"/>
                <a:chOff x="2788" y="4801"/>
                <a:chExt cx="5876" cy="5876"/>
              </a:xfrm>
            </p:grpSpPr>
            <p:sp>
              <p:nvSpPr>
                <p:cNvPr id="18480" name="AutoShape 40"/>
                <p:cNvSpPr>
                  <a:spLocks noChangeAspect="1" noChangeArrowheads="1" noTextEdit="1"/>
                </p:cNvSpPr>
                <p:nvPr/>
              </p:nvSpPr>
              <p:spPr bwMode="auto">
                <a:xfrm>
                  <a:off x="2788" y="4801"/>
                  <a:ext cx="5876" cy="5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8481" name="Line 39"/>
                <p:cNvSpPr>
                  <a:spLocks noChangeShapeType="1"/>
                </p:cNvSpPr>
                <p:nvPr/>
              </p:nvSpPr>
              <p:spPr bwMode="auto">
                <a:xfrm>
                  <a:off x="2880" y="842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82" name="Line 38"/>
                <p:cNvSpPr>
                  <a:spLocks noChangeShapeType="1"/>
                </p:cNvSpPr>
                <p:nvPr/>
              </p:nvSpPr>
              <p:spPr bwMode="auto">
                <a:xfrm>
                  <a:off x="2880" y="806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83" name="Line 37"/>
                <p:cNvSpPr>
                  <a:spLocks noChangeShapeType="1"/>
                </p:cNvSpPr>
                <p:nvPr/>
              </p:nvSpPr>
              <p:spPr bwMode="auto">
                <a:xfrm>
                  <a:off x="2880"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84" name="Line 36"/>
                <p:cNvSpPr>
                  <a:spLocks noChangeShapeType="1"/>
                </p:cNvSpPr>
                <p:nvPr/>
              </p:nvSpPr>
              <p:spPr bwMode="auto">
                <a:xfrm>
                  <a:off x="2880" y="734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85" name="Line 35"/>
                <p:cNvSpPr>
                  <a:spLocks noChangeShapeType="1"/>
                </p:cNvSpPr>
                <p:nvPr/>
              </p:nvSpPr>
              <p:spPr bwMode="auto">
                <a:xfrm>
                  <a:off x="2880" y="698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86" name="Line 34"/>
                <p:cNvSpPr>
                  <a:spLocks noChangeShapeType="1"/>
                </p:cNvSpPr>
                <p:nvPr/>
              </p:nvSpPr>
              <p:spPr bwMode="auto">
                <a:xfrm>
                  <a:off x="2880" y="662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87" name="Line 33"/>
                <p:cNvSpPr>
                  <a:spLocks noChangeShapeType="1"/>
                </p:cNvSpPr>
                <p:nvPr/>
              </p:nvSpPr>
              <p:spPr bwMode="auto">
                <a:xfrm>
                  <a:off x="2880" y="626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88" name="Line 32"/>
                <p:cNvSpPr>
                  <a:spLocks noChangeShapeType="1"/>
                </p:cNvSpPr>
                <p:nvPr/>
              </p:nvSpPr>
              <p:spPr bwMode="auto">
                <a:xfrm>
                  <a:off x="2880" y="59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89" name="Line 31"/>
                <p:cNvSpPr>
                  <a:spLocks noChangeShapeType="1"/>
                </p:cNvSpPr>
                <p:nvPr/>
              </p:nvSpPr>
              <p:spPr bwMode="auto">
                <a:xfrm>
                  <a:off x="2880" y="554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90" name="Line 30"/>
                <p:cNvSpPr>
                  <a:spLocks noChangeShapeType="1"/>
                </p:cNvSpPr>
                <p:nvPr/>
              </p:nvSpPr>
              <p:spPr bwMode="auto">
                <a:xfrm>
                  <a:off x="2880" y="9503"/>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91" name="Line 29"/>
                <p:cNvSpPr>
                  <a:spLocks noChangeShapeType="1"/>
                </p:cNvSpPr>
                <p:nvPr/>
              </p:nvSpPr>
              <p:spPr bwMode="auto">
                <a:xfrm>
                  <a:off x="2880" y="9143"/>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92" name="Line 28"/>
                <p:cNvSpPr>
                  <a:spLocks noChangeShapeType="1"/>
                </p:cNvSpPr>
                <p:nvPr/>
              </p:nvSpPr>
              <p:spPr bwMode="auto">
                <a:xfrm>
                  <a:off x="2880" y="8783"/>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93" name="Line 27"/>
                <p:cNvSpPr>
                  <a:spLocks noChangeShapeType="1"/>
                </p:cNvSpPr>
                <p:nvPr/>
              </p:nvSpPr>
              <p:spPr bwMode="auto">
                <a:xfrm rot="5400000">
                  <a:off x="288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94" name="Line 26"/>
                <p:cNvSpPr>
                  <a:spLocks noChangeShapeType="1"/>
                </p:cNvSpPr>
                <p:nvPr/>
              </p:nvSpPr>
              <p:spPr bwMode="auto">
                <a:xfrm rot="5400000">
                  <a:off x="252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95" name="Line 25"/>
                <p:cNvSpPr>
                  <a:spLocks noChangeShapeType="1"/>
                </p:cNvSpPr>
                <p:nvPr/>
              </p:nvSpPr>
              <p:spPr bwMode="auto">
                <a:xfrm rot="5400000">
                  <a:off x="216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96" name="Line 24"/>
                <p:cNvSpPr>
                  <a:spLocks noChangeShapeType="1"/>
                </p:cNvSpPr>
                <p:nvPr/>
              </p:nvSpPr>
              <p:spPr bwMode="auto">
                <a:xfrm rot="5400000">
                  <a:off x="180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97" name="Line 23"/>
                <p:cNvSpPr>
                  <a:spLocks noChangeShapeType="1"/>
                </p:cNvSpPr>
                <p:nvPr/>
              </p:nvSpPr>
              <p:spPr bwMode="auto">
                <a:xfrm rot="5400000">
                  <a:off x="144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98" name="Line 22"/>
                <p:cNvSpPr>
                  <a:spLocks noChangeShapeType="1"/>
                </p:cNvSpPr>
                <p:nvPr/>
              </p:nvSpPr>
              <p:spPr bwMode="auto">
                <a:xfrm rot="5400000">
                  <a:off x="108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99" name="Line 21"/>
                <p:cNvSpPr>
                  <a:spLocks noChangeShapeType="1"/>
                </p:cNvSpPr>
                <p:nvPr/>
              </p:nvSpPr>
              <p:spPr bwMode="auto">
                <a:xfrm rot="5400000">
                  <a:off x="72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500" name="Line 20"/>
                <p:cNvSpPr>
                  <a:spLocks noChangeShapeType="1"/>
                </p:cNvSpPr>
                <p:nvPr/>
              </p:nvSpPr>
              <p:spPr bwMode="auto">
                <a:xfrm rot="5400000">
                  <a:off x="36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501" name="Line 19"/>
                <p:cNvSpPr>
                  <a:spLocks noChangeShapeType="1"/>
                </p:cNvSpPr>
                <p:nvPr/>
              </p:nvSpPr>
              <p:spPr bwMode="auto">
                <a:xfrm rot="16200000" flipV="1">
                  <a:off x="1" y="7704"/>
                  <a:ext cx="5760" cy="1"/>
                </a:xfrm>
                <a:prstGeom prst="line">
                  <a:avLst/>
                </a:prstGeom>
                <a:noFill/>
                <a:ln w="28575">
                  <a:solidFill>
                    <a:srgbClr val="000000"/>
                  </a:solidFill>
                  <a:round/>
                  <a:headEnd type="oval"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8502" name="Line 18"/>
                <p:cNvSpPr>
                  <a:spLocks noChangeShapeType="1"/>
                </p:cNvSpPr>
                <p:nvPr/>
              </p:nvSpPr>
              <p:spPr bwMode="auto">
                <a:xfrm rot="5400000">
                  <a:off x="396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503" name="Line 17"/>
                <p:cNvSpPr>
                  <a:spLocks noChangeShapeType="1"/>
                </p:cNvSpPr>
                <p:nvPr/>
              </p:nvSpPr>
              <p:spPr bwMode="auto">
                <a:xfrm rot="5400000">
                  <a:off x="360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504" name="Line 16"/>
                <p:cNvSpPr>
                  <a:spLocks noChangeShapeType="1"/>
                </p:cNvSpPr>
                <p:nvPr/>
              </p:nvSpPr>
              <p:spPr bwMode="auto">
                <a:xfrm rot="5400000">
                  <a:off x="324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505" name="Line 15"/>
                <p:cNvSpPr>
                  <a:spLocks noChangeShapeType="1"/>
                </p:cNvSpPr>
                <p:nvPr/>
              </p:nvSpPr>
              <p:spPr bwMode="auto">
                <a:xfrm rot="5400000">
                  <a:off x="5040"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506" name="Line 14"/>
                <p:cNvSpPr>
                  <a:spLocks noChangeShapeType="1"/>
                </p:cNvSpPr>
                <p:nvPr/>
              </p:nvSpPr>
              <p:spPr bwMode="auto">
                <a:xfrm rot="5400000">
                  <a:off x="4680"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507" name="Line 13"/>
                <p:cNvSpPr>
                  <a:spLocks noChangeShapeType="1"/>
                </p:cNvSpPr>
                <p:nvPr/>
              </p:nvSpPr>
              <p:spPr bwMode="auto">
                <a:xfrm rot="5400000">
                  <a:off x="4320"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508" name="Line 12"/>
                <p:cNvSpPr>
                  <a:spLocks noChangeShapeType="1"/>
                </p:cNvSpPr>
                <p:nvPr/>
              </p:nvSpPr>
              <p:spPr bwMode="auto">
                <a:xfrm rot="5400000">
                  <a:off x="5760"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509" name="Line 11"/>
                <p:cNvSpPr>
                  <a:spLocks noChangeShapeType="1"/>
                </p:cNvSpPr>
                <p:nvPr/>
              </p:nvSpPr>
              <p:spPr bwMode="auto">
                <a:xfrm rot="5400000">
                  <a:off x="5400"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510" name="Line 10"/>
                <p:cNvSpPr>
                  <a:spLocks noChangeShapeType="1"/>
                </p:cNvSpPr>
                <p:nvPr/>
              </p:nvSpPr>
              <p:spPr bwMode="auto">
                <a:xfrm>
                  <a:off x="2880" y="10585"/>
                  <a:ext cx="5760" cy="1"/>
                </a:xfrm>
                <a:prstGeom prst="line">
                  <a:avLst/>
                </a:prstGeom>
                <a:noFill/>
                <a:ln w="28575">
                  <a:solidFill>
                    <a:srgbClr val="000000"/>
                  </a:solidFill>
                  <a:round/>
                  <a:headEnd type="oval"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8511" name="Line 9"/>
                <p:cNvSpPr>
                  <a:spLocks noChangeShapeType="1"/>
                </p:cNvSpPr>
                <p:nvPr/>
              </p:nvSpPr>
              <p:spPr bwMode="auto">
                <a:xfrm>
                  <a:off x="2880" y="10225"/>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512" name="Line 8"/>
                <p:cNvSpPr>
                  <a:spLocks noChangeShapeType="1"/>
                </p:cNvSpPr>
                <p:nvPr/>
              </p:nvSpPr>
              <p:spPr bwMode="auto">
                <a:xfrm>
                  <a:off x="2880" y="9865"/>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513" name="Line 7"/>
                <p:cNvSpPr>
                  <a:spLocks noChangeShapeType="1"/>
                </p:cNvSpPr>
                <p:nvPr/>
              </p:nvSpPr>
              <p:spPr bwMode="auto">
                <a:xfrm>
                  <a:off x="2880" y="5185"/>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514" name="Line 6"/>
                <p:cNvSpPr>
                  <a:spLocks noChangeShapeType="1"/>
                </p:cNvSpPr>
                <p:nvPr/>
              </p:nvSpPr>
              <p:spPr bwMode="auto">
                <a:xfrm>
                  <a:off x="2880" y="4825"/>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917592" name="Line 88"/>
              <p:cNvSpPr>
                <a:spLocks noChangeShapeType="1"/>
              </p:cNvSpPr>
              <p:nvPr/>
            </p:nvSpPr>
            <p:spPr bwMode="auto">
              <a:xfrm>
                <a:off x="2900363" y="3041650"/>
                <a:ext cx="1230312" cy="2462213"/>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17593" name="Line 89"/>
              <p:cNvSpPr>
                <a:spLocks noChangeShapeType="1"/>
              </p:cNvSpPr>
              <p:nvPr/>
            </p:nvSpPr>
            <p:spPr bwMode="auto">
              <a:xfrm>
                <a:off x="2900363" y="3452813"/>
                <a:ext cx="2051050" cy="2051050"/>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17598" name="Rectangle 94"/>
              <p:cNvSpPr>
                <a:spLocks noChangeArrowheads="1"/>
              </p:cNvSpPr>
              <p:nvPr/>
            </p:nvSpPr>
            <p:spPr bwMode="auto">
              <a:xfrm>
                <a:off x="2840038" y="2814638"/>
                <a:ext cx="417036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200" b="1"/>
                  <a:t>Indonesia</a:t>
                </a:r>
                <a:endParaRPr lang="en-US" sz="1200" b="1"/>
              </a:p>
            </p:txBody>
          </p:sp>
          <p:sp>
            <p:nvSpPr>
              <p:cNvPr id="917599" name="Rectangle 95"/>
              <p:cNvSpPr>
                <a:spLocks noChangeArrowheads="1"/>
              </p:cNvSpPr>
              <p:nvPr/>
            </p:nvSpPr>
            <p:spPr bwMode="auto">
              <a:xfrm>
                <a:off x="4851400" y="5270500"/>
                <a:ext cx="54133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200" b="1"/>
                  <a:t>NC</a:t>
                </a:r>
                <a:endParaRPr lang="en-US" sz="1200" b="1"/>
              </a:p>
            </p:txBody>
          </p:sp>
        </p:grpSp>
      </p:grpSp>
      <p:sp>
        <p:nvSpPr>
          <p:cNvPr id="2" name="Rectangle 1"/>
          <p:cNvSpPr/>
          <p:nvPr/>
        </p:nvSpPr>
        <p:spPr>
          <a:xfrm>
            <a:off x="711438" y="876610"/>
            <a:ext cx="7746762" cy="646331"/>
          </a:xfrm>
          <a:prstGeom prst="rect">
            <a:avLst/>
          </a:prstGeom>
        </p:spPr>
        <p:txBody>
          <a:bodyPr wrap="square">
            <a:spAutoFit/>
          </a:bodyPr>
          <a:lstStyle/>
          <a:p>
            <a:pPr marL="0" lvl="1" eaLnBrk="1" hangingPunct="1"/>
            <a:r>
              <a:rPr lang="en-US" altLang="en-US" sz="1800" i="1" dirty="0" smtClean="0"/>
              <a:t>C</a:t>
            </a:r>
            <a:r>
              <a:rPr lang="en-US" altLang="en-US" sz="1800" dirty="0" smtClean="0"/>
              <a:t> denotes baseball caps produced and </a:t>
            </a:r>
            <a:r>
              <a:rPr lang="en-US" altLang="en-US" sz="1800" i="1" dirty="0" smtClean="0"/>
              <a:t>T</a:t>
            </a:r>
            <a:r>
              <a:rPr lang="en-US" altLang="en-US" sz="1800" dirty="0" smtClean="0"/>
              <a:t> denotes t-shirts produced</a:t>
            </a:r>
            <a:r>
              <a:rPr lang="en-US" altLang="en-US" sz="1800" dirty="0"/>
              <a:t>. </a:t>
            </a:r>
            <a:r>
              <a:rPr lang="en-US" altLang="en-US" sz="1800" dirty="0" smtClean="0"/>
              <a:t>Indonesia and North </a:t>
            </a:r>
            <a:r>
              <a:rPr lang="en-US" altLang="en-US" sz="1800" dirty="0"/>
              <a:t>Carolina devotes all of </a:t>
            </a:r>
            <a:r>
              <a:rPr lang="en-US" altLang="en-US" sz="1800" dirty="0" smtClean="0"/>
              <a:t>their </a:t>
            </a:r>
            <a:r>
              <a:rPr lang="en-US" altLang="en-US" sz="1800" dirty="0"/>
              <a:t>resources according </a:t>
            </a:r>
            <a:r>
              <a:rPr lang="en-US" altLang="en-US" sz="1800" dirty="0" smtClean="0"/>
              <a:t>to</a:t>
            </a:r>
            <a:endParaRPr lang="en-CA" altLang="en-US" sz="1800" dirty="0"/>
          </a:p>
        </p:txBody>
      </p:sp>
      <p:graphicFrame>
        <p:nvGraphicFramePr>
          <p:cNvPr id="57" name="Object 13"/>
          <p:cNvGraphicFramePr>
            <a:graphicFrameLocks noChangeAspect="1"/>
          </p:cNvGraphicFramePr>
          <p:nvPr>
            <p:extLst>
              <p:ext uri="{D42A27DB-BD31-4B8C-83A1-F6EECF244321}">
                <p14:modId xmlns:p14="http://schemas.microsoft.com/office/powerpoint/2010/main" val="3835424769"/>
              </p:ext>
            </p:extLst>
          </p:nvPr>
        </p:nvGraphicFramePr>
        <p:xfrm>
          <a:off x="2819400" y="1630362"/>
          <a:ext cx="1389063" cy="274638"/>
        </p:xfrm>
        <a:graphic>
          <a:graphicData uri="http://schemas.openxmlformats.org/presentationml/2006/ole">
            <mc:AlternateContent xmlns:mc="http://schemas.openxmlformats.org/markup-compatibility/2006">
              <mc:Choice xmlns:v="urn:schemas-microsoft-com:vml" Requires="v">
                <p:oleObj spid="_x0000_s18535" name="Equation" r:id="rId3" imgW="901309" imgH="177723" progId="Equation.DSMT4">
                  <p:embed/>
                </p:oleObj>
              </mc:Choice>
              <mc:Fallback>
                <p:oleObj name="Equation" r:id="rId3" imgW="901309" imgH="177723"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19400" y="1630362"/>
                        <a:ext cx="138906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8" name="Object 14"/>
          <p:cNvGraphicFramePr>
            <a:graphicFrameLocks noChangeAspect="1"/>
          </p:cNvGraphicFramePr>
          <p:nvPr>
            <p:extLst>
              <p:ext uri="{D42A27DB-BD31-4B8C-83A1-F6EECF244321}">
                <p14:modId xmlns:p14="http://schemas.microsoft.com/office/powerpoint/2010/main" val="3715389677"/>
              </p:ext>
            </p:extLst>
          </p:nvPr>
        </p:nvGraphicFramePr>
        <p:xfrm>
          <a:off x="4694468" y="1630362"/>
          <a:ext cx="1389063" cy="274638"/>
        </p:xfrm>
        <a:graphic>
          <a:graphicData uri="http://schemas.openxmlformats.org/presentationml/2006/ole">
            <mc:AlternateContent xmlns:mc="http://schemas.openxmlformats.org/markup-compatibility/2006">
              <mc:Choice xmlns:v="urn:schemas-microsoft-com:vml" Requires="v">
                <p:oleObj spid="_x0000_s18536" name="Equation" r:id="rId5" imgW="901309" imgH="177723" progId="Equation.DSMT4">
                  <p:embed/>
                </p:oleObj>
              </mc:Choice>
              <mc:Fallback>
                <p:oleObj name="Equation" r:id="rId5" imgW="901309" imgH="177723"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94468" y="1630362"/>
                        <a:ext cx="138906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spd="med"/>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Group 50"/>
          <p:cNvGrpSpPr/>
          <p:nvPr/>
        </p:nvGrpSpPr>
        <p:grpSpPr>
          <a:xfrm>
            <a:off x="2549525" y="1806575"/>
            <a:ext cx="4460875" cy="3844925"/>
            <a:chOff x="2549525" y="1806575"/>
            <a:chExt cx="4460875" cy="3844925"/>
          </a:xfrm>
        </p:grpSpPr>
        <p:sp>
          <p:nvSpPr>
            <p:cNvPr id="52" name="Text Box 45"/>
            <p:cNvSpPr txBox="1">
              <a:spLocks noChangeArrowheads="1"/>
            </p:cNvSpPr>
            <p:nvPr/>
          </p:nvSpPr>
          <p:spPr bwMode="auto">
            <a:xfrm>
              <a:off x="2549525" y="1806575"/>
              <a:ext cx="4032250"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sz="900" dirty="0"/>
            </a:p>
            <a:p>
              <a:pPr eaLnBrk="1" hangingPunct="1"/>
              <a:endParaRPr lang="en-US" sz="900" dirty="0"/>
            </a:p>
            <a:p>
              <a:pPr eaLnBrk="1" hangingPunct="1"/>
              <a:r>
                <a:rPr lang="en-US" sz="1600" i="1" dirty="0"/>
                <a:t>T</a:t>
              </a:r>
            </a:p>
            <a:p>
              <a:pPr eaLnBrk="1" hangingPunct="1"/>
              <a:endParaRPr lang="en-US" sz="1600" dirty="0"/>
            </a:p>
            <a:p>
              <a:pPr eaLnBrk="1" hangingPunct="1"/>
              <a:r>
                <a:rPr lang="en-US" sz="900" dirty="0"/>
                <a:t>1400</a:t>
              </a:r>
            </a:p>
            <a:p>
              <a:pPr eaLnBrk="1" hangingPunct="1"/>
              <a:endParaRPr lang="en-US" sz="900" dirty="0"/>
            </a:p>
            <a:p>
              <a:pPr eaLnBrk="1" hangingPunct="1"/>
              <a:endParaRPr lang="en-US" sz="900" dirty="0"/>
            </a:p>
            <a:p>
              <a:pPr eaLnBrk="1" hangingPunct="1"/>
              <a:r>
                <a:rPr lang="en-US" sz="900" dirty="0"/>
                <a:t>1200</a:t>
              </a:r>
            </a:p>
            <a:p>
              <a:pPr eaLnBrk="1" hangingPunct="1"/>
              <a:endParaRPr lang="en-US" sz="900" dirty="0"/>
            </a:p>
            <a:p>
              <a:pPr eaLnBrk="1" hangingPunct="1"/>
              <a:endParaRPr lang="en-US" sz="900" dirty="0"/>
            </a:p>
            <a:p>
              <a:pPr eaLnBrk="1" hangingPunct="1"/>
              <a:r>
                <a:rPr lang="en-US" sz="900" dirty="0"/>
                <a:t>1000</a:t>
              </a:r>
            </a:p>
            <a:p>
              <a:pPr eaLnBrk="1" hangingPunct="1"/>
              <a:endParaRPr lang="en-US" sz="900" dirty="0"/>
            </a:p>
            <a:p>
              <a:pPr eaLnBrk="1" hangingPunct="1"/>
              <a:endParaRPr lang="en-US" sz="900" dirty="0"/>
            </a:p>
            <a:p>
              <a:pPr eaLnBrk="1" hangingPunct="1"/>
              <a:r>
                <a:rPr lang="en-US" sz="900" dirty="0"/>
                <a:t>  800</a:t>
              </a:r>
            </a:p>
            <a:p>
              <a:pPr eaLnBrk="1" hangingPunct="1"/>
              <a:endParaRPr lang="en-US" sz="900" dirty="0"/>
            </a:p>
            <a:p>
              <a:pPr eaLnBrk="1" hangingPunct="1"/>
              <a:endParaRPr lang="en-US" sz="900" dirty="0"/>
            </a:p>
            <a:p>
              <a:pPr eaLnBrk="1" hangingPunct="1"/>
              <a:r>
                <a:rPr lang="en-US" sz="900" dirty="0"/>
                <a:t>  600</a:t>
              </a:r>
            </a:p>
            <a:p>
              <a:pPr eaLnBrk="1" hangingPunct="1"/>
              <a:endParaRPr lang="en-US" sz="900" dirty="0"/>
            </a:p>
            <a:p>
              <a:pPr eaLnBrk="1" hangingPunct="1"/>
              <a:endParaRPr lang="en-US" sz="900" dirty="0"/>
            </a:p>
            <a:p>
              <a:pPr eaLnBrk="1" hangingPunct="1"/>
              <a:r>
                <a:rPr lang="en-US" sz="900" dirty="0"/>
                <a:t>  400</a:t>
              </a:r>
            </a:p>
            <a:p>
              <a:pPr eaLnBrk="1" hangingPunct="1"/>
              <a:endParaRPr lang="en-US" sz="900" dirty="0"/>
            </a:p>
            <a:p>
              <a:pPr eaLnBrk="1" hangingPunct="1"/>
              <a:endParaRPr lang="en-US" sz="900" dirty="0"/>
            </a:p>
            <a:p>
              <a:pPr eaLnBrk="1" hangingPunct="1"/>
              <a:r>
                <a:rPr lang="en-US" sz="900" dirty="0"/>
                <a:t>  200</a:t>
              </a:r>
            </a:p>
            <a:p>
              <a:pPr eaLnBrk="1" hangingPunct="1"/>
              <a:endParaRPr lang="en-US" sz="900" dirty="0"/>
            </a:p>
            <a:p>
              <a:pPr eaLnBrk="1" hangingPunct="1"/>
              <a:endParaRPr lang="en-US" sz="900" dirty="0"/>
            </a:p>
            <a:p>
              <a:pPr eaLnBrk="1" hangingPunct="1"/>
              <a:r>
                <a:rPr lang="en-US" sz="900" dirty="0"/>
                <a:t> </a:t>
              </a:r>
            </a:p>
            <a:p>
              <a:pPr eaLnBrk="1" hangingPunct="1"/>
              <a:r>
                <a:rPr lang="en-US" sz="900" dirty="0"/>
                <a:t>                       100         200        300         400        500         600        700          </a:t>
              </a:r>
              <a:r>
                <a:rPr lang="en-US" sz="1600" i="1" dirty="0"/>
                <a:t>C</a:t>
              </a:r>
              <a:endParaRPr lang="en-US" sz="900" dirty="0"/>
            </a:p>
          </p:txBody>
        </p:sp>
        <p:grpSp>
          <p:nvGrpSpPr>
            <p:cNvPr id="53" name="Group 52"/>
            <p:cNvGrpSpPr/>
            <p:nvPr/>
          </p:nvGrpSpPr>
          <p:grpSpPr>
            <a:xfrm>
              <a:off x="2840038" y="2208213"/>
              <a:ext cx="4170362" cy="3348037"/>
              <a:chOff x="2840038" y="2208213"/>
              <a:chExt cx="4170362" cy="3348037"/>
            </a:xfrm>
          </p:grpSpPr>
          <p:grpSp>
            <p:nvGrpSpPr>
              <p:cNvPr id="54" name="Group 5"/>
              <p:cNvGrpSpPr>
                <a:grpSpLocks noChangeAspect="1"/>
              </p:cNvGrpSpPr>
              <p:nvPr/>
            </p:nvGrpSpPr>
            <p:grpSpPr bwMode="auto">
              <a:xfrm>
                <a:off x="2847975" y="2208213"/>
                <a:ext cx="3348038" cy="3348037"/>
                <a:chOff x="2788" y="4801"/>
                <a:chExt cx="5876" cy="5876"/>
              </a:xfrm>
            </p:grpSpPr>
            <p:sp>
              <p:nvSpPr>
                <p:cNvPr id="59" name="AutoShape 40"/>
                <p:cNvSpPr>
                  <a:spLocks noChangeAspect="1" noChangeArrowheads="1" noTextEdit="1"/>
                </p:cNvSpPr>
                <p:nvPr/>
              </p:nvSpPr>
              <p:spPr bwMode="auto">
                <a:xfrm>
                  <a:off x="2788" y="4801"/>
                  <a:ext cx="5876" cy="5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60" name="Line 39"/>
                <p:cNvSpPr>
                  <a:spLocks noChangeShapeType="1"/>
                </p:cNvSpPr>
                <p:nvPr/>
              </p:nvSpPr>
              <p:spPr bwMode="auto">
                <a:xfrm>
                  <a:off x="2880" y="842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1" name="Line 38"/>
                <p:cNvSpPr>
                  <a:spLocks noChangeShapeType="1"/>
                </p:cNvSpPr>
                <p:nvPr/>
              </p:nvSpPr>
              <p:spPr bwMode="auto">
                <a:xfrm>
                  <a:off x="2880" y="806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 name="Line 37"/>
                <p:cNvSpPr>
                  <a:spLocks noChangeShapeType="1"/>
                </p:cNvSpPr>
                <p:nvPr/>
              </p:nvSpPr>
              <p:spPr bwMode="auto">
                <a:xfrm>
                  <a:off x="2880"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3" name="Line 36"/>
                <p:cNvSpPr>
                  <a:spLocks noChangeShapeType="1"/>
                </p:cNvSpPr>
                <p:nvPr/>
              </p:nvSpPr>
              <p:spPr bwMode="auto">
                <a:xfrm>
                  <a:off x="2880" y="734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 name="Line 35"/>
                <p:cNvSpPr>
                  <a:spLocks noChangeShapeType="1"/>
                </p:cNvSpPr>
                <p:nvPr/>
              </p:nvSpPr>
              <p:spPr bwMode="auto">
                <a:xfrm>
                  <a:off x="2880" y="698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 name="Line 34"/>
                <p:cNvSpPr>
                  <a:spLocks noChangeShapeType="1"/>
                </p:cNvSpPr>
                <p:nvPr/>
              </p:nvSpPr>
              <p:spPr bwMode="auto">
                <a:xfrm>
                  <a:off x="2880" y="662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 name="Line 33"/>
                <p:cNvSpPr>
                  <a:spLocks noChangeShapeType="1"/>
                </p:cNvSpPr>
                <p:nvPr/>
              </p:nvSpPr>
              <p:spPr bwMode="auto">
                <a:xfrm>
                  <a:off x="2880" y="626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7" name="Line 32"/>
                <p:cNvSpPr>
                  <a:spLocks noChangeShapeType="1"/>
                </p:cNvSpPr>
                <p:nvPr/>
              </p:nvSpPr>
              <p:spPr bwMode="auto">
                <a:xfrm>
                  <a:off x="2880" y="59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8" name="Line 31"/>
                <p:cNvSpPr>
                  <a:spLocks noChangeShapeType="1"/>
                </p:cNvSpPr>
                <p:nvPr/>
              </p:nvSpPr>
              <p:spPr bwMode="auto">
                <a:xfrm>
                  <a:off x="2880" y="554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9" name="Line 30"/>
                <p:cNvSpPr>
                  <a:spLocks noChangeShapeType="1"/>
                </p:cNvSpPr>
                <p:nvPr/>
              </p:nvSpPr>
              <p:spPr bwMode="auto">
                <a:xfrm>
                  <a:off x="2880" y="9503"/>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0" name="Line 29"/>
                <p:cNvSpPr>
                  <a:spLocks noChangeShapeType="1"/>
                </p:cNvSpPr>
                <p:nvPr/>
              </p:nvSpPr>
              <p:spPr bwMode="auto">
                <a:xfrm>
                  <a:off x="2880" y="9143"/>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 name="Line 28"/>
                <p:cNvSpPr>
                  <a:spLocks noChangeShapeType="1"/>
                </p:cNvSpPr>
                <p:nvPr/>
              </p:nvSpPr>
              <p:spPr bwMode="auto">
                <a:xfrm>
                  <a:off x="2880" y="8783"/>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 name="Line 27"/>
                <p:cNvSpPr>
                  <a:spLocks noChangeShapeType="1"/>
                </p:cNvSpPr>
                <p:nvPr/>
              </p:nvSpPr>
              <p:spPr bwMode="auto">
                <a:xfrm rot="5400000">
                  <a:off x="288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3" name="Line 26"/>
                <p:cNvSpPr>
                  <a:spLocks noChangeShapeType="1"/>
                </p:cNvSpPr>
                <p:nvPr/>
              </p:nvSpPr>
              <p:spPr bwMode="auto">
                <a:xfrm rot="5400000">
                  <a:off x="252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4" name="Line 25"/>
                <p:cNvSpPr>
                  <a:spLocks noChangeShapeType="1"/>
                </p:cNvSpPr>
                <p:nvPr/>
              </p:nvSpPr>
              <p:spPr bwMode="auto">
                <a:xfrm rot="5400000">
                  <a:off x="216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5" name="Line 24"/>
                <p:cNvSpPr>
                  <a:spLocks noChangeShapeType="1"/>
                </p:cNvSpPr>
                <p:nvPr/>
              </p:nvSpPr>
              <p:spPr bwMode="auto">
                <a:xfrm rot="5400000">
                  <a:off x="180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6" name="Line 23"/>
                <p:cNvSpPr>
                  <a:spLocks noChangeShapeType="1"/>
                </p:cNvSpPr>
                <p:nvPr/>
              </p:nvSpPr>
              <p:spPr bwMode="auto">
                <a:xfrm rot="5400000">
                  <a:off x="144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7" name="Line 22"/>
                <p:cNvSpPr>
                  <a:spLocks noChangeShapeType="1"/>
                </p:cNvSpPr>
                <p:nvPr/>
              </p:nvSpPr>
              <p:spPr bwMode="auto">
                <a:xfrm rot="5400000">
                  <a:off x="108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8" name="Line 21"/>
                <p:cNvSpPr>
                  <a:spLocks noChangeShapeType="1"/>
                </p:cNvSpPr>
                <p:nvPr/>
              </p:nvSpPr>
              <p:spPr bwMode="auto">
                <a:xfrm rot="5400000">
                  <a:off x="72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 name="Line 20"/>
                <p:cNvSpPr>
                  <a:spLocks noChangeShapeType="1"/>
                </p:cNvSpPr>
                <p:nvPr/>
              </p:nvSpPr>
              <p:spPr bwMode="auto">
                <a:xfrm rot="5400000">
                  <a:off x="36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 name="Line 19"/>
                <p:cNvSpPr>
                  <a:spLocks noChangeShapeType="1"/>
                </p:cNvSpPr>
                <p:nvPr/>
              </p:nvSpPr>
              <p:spPr bwMode="auto">
                <a:xfrm rot="16200000" flipV="1">
                  <a:off x="1" y="7704"/>
                  <a:ext cx="5760" cy="1"/>
                </a:xfrm>
                <a:prstGeom prst="line">
                  <a:avLst/>
                </a:prstGeom>
                <a:noFill/>
                <a:ln w="28575">
                  <a:solidFill>
                    <a:srgbClr val="000000"/>
                  </a:solidFill>
                  <a:round/>
                  <a:headEnd type="oval"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81" name="Line 18"/>
                <p:cNvSpPr>
                  <a:spLocks noChangeShapeType="1"/>
                </p:cNvSpPr>
                <p:nvPr/>
              </p:nvSpPr>
              <p:spPr bwMode="auto">
                <a:xfrm rot="5400000">
                  <a:off x="396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2" name="Line 17"/>
                <p:cNvSpPr>
                  <a:spLocks noChangeShapeType="1"/>
                </p:cNvSpPr>
                <p:nvPr/>
              </p:nvSpPr>
              <p:spPr bwMode="auto">
                <a:xfrm rot="5400000">
                  <a:off x="360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3" name="Line 16"/>
                <p:cNvSpPr>
                  <a:spLocks noChangeShapeType="1"/>
                </p:cNvSpPr>
                <p:nvPr/>
              </p:nvSpPr>
              <p:spPr bwMode="auto">
                <a:xfrm rot="5400000">
                  <a:off x="324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4" name="Line 15"/>
                <p:cNvSpPr>
                  <a:spLocks noChangeShapeType="1"/>
                </p:cNvSpPr>
                <p:nvPr/>
              </p:nvSpPr>
              <p:spPr bwMode="auto">
                <a:xfrm rot="5400000">
                  <a:off x="5040"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5" name="Line 14"/>
                <p:cNvSpPr>
                  <a:spLocks noChangeShapeType="1"/>
                </p:cNvSpPr>
                <p:nvPr/>
              </p:nvSpPr>
              <p:spPr bwMode="auto">
                <a:xfrm rot="5400000">
                  <a:off x="4680"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6" name="Line 13"/>
                <p:cNvSpPr>
                  <a:spLocks noChangeShapeType="1"/>
                </p:cNvSpPr>
                <p:nvPr/>
              </p:nvSpPr>
              <p:spPr bwMode="auto">
                <a:xfrm rot="5400000">
                  <a:off x="4320"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7" name="Line 12"/>
                <p:cNvSpPr>
                  <a:spLocks noChangeShapeType="1"/>
                </p:cNvSpPr>
                <p:nvPr/>
              </p:nvSpPr>
              <p:spPr bwMode="auto">
                <a:xfrm rot="5400000">
                  <a:off x="5760"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8" name="Line 11"/>
                <p:cNvSpPr>
                  <a:spLocks noChangeShapeType="1"/>
                </p:cNvSpPr>
                <p:nvPr/>
              </p:nvSpPr>
              <p:spPr bwMode="auto">
                <a:xfrm rot="5400000">
                  <a:off x="5400"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9" name="Line 10"/>
                <p:cNvSpPr>
                  <a:spLocks noChangeShapeType="1"/>
                </p:cNvSpPr>
                <p:nvPr/>
              </p:nvSpPr>
              <p:spPr bwMode="auto">
                <a:xfrm>
                  <a:off x="2880" y="10585"/>
                  <a:ext cx="5760" cy="1"/>
                </a:xfrm>
                <a:prstGeom prst="line">
                  <a:avLst/>
                </a:prstGeom>
                <a:noFill/>
                <a:ln w="28575">
                  <a:solidFill>
                    <a:srgbClr val="000000"/>
                  </a:solidFill>
                  <a:round/>
                  <a:headEnd type="oval"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0" name="Line 9"/>
                <p:cNvSpPr>
                  <a:spLocks noChangeShapeType="1"/>
                </p:cNvSpPr>
                <p:nvPr/>
              </p:nvSpPr>
              <p:spPr bwMode="auto">
                <a:xfrm>
                  <a:off x="2880" y="10225"/>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1" name="Line 8"/>
                <p:cNvSpPr>
                  <a:spLocks noChangeShapeType="1"/>
                </p:cNvSpPr>
                <p:nvPr/>
              </p:nvSpPr>
              <p:spPr bwMode="auto">
                <a:xfrm>
                  <a:off x="2880" y="9865"/>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 name="Line 7"/>
                <p:cNvSpPr>
                  <a:spLocks noChangeShapeType="1"/>
                </p:cNvSpPr>
                <p:nvPr/>
              </p:nvSpPr>
              <p:spPr bwMode="auto">
                <a:xfrm>
                  <a:off x="2880" y="5185"/>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3" name="Line 6"/>
                <p:cNvSpPr>
                  <a:spLocks noChangeShapeType="1"/>
                </p:cNvSpPr>
                <p:nvPr/>
              </p:nvSpPr>
              <p:spPr bwMode="auto">
                <a:xfrm>
                  <a:off x="2880" y="4825"/>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55" name="Line 88"/>
              <p:cNvSpPr>
                <a:spLocks noChangeShapeType="1"/>
              </p:cNvSpPr>
              <p:nvPr/>
            </p:nvSpPr>
            <p:spPr bwMode="auto">
              <a:xfrm>
                <a:off x="2900363" y="3041650"/>
                <a:ext cx="1230312" cy="2462213"/>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6" name="Line 89"/>
              <p:cNvSpPr>
                <a:spLocks noChangeShapeType="1"/>
              </p:cNvSpPr>
              <p:nvPr/>
            </p:nvSpPr>
            <p:spPr bwMode="auto">
              <a:xfrm>
                <a:off x="2900363" y="3452813"/>
                <a:ext cx="2051050" cy="2051050"/>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7" name="Rectangle 94"/>
              <p:cNvSpPr>
                <a:spLocks noChangeArrowheads="1"/>
              </p:cNvSpPr>
              <p:nvPr/>
            </p:nvSpPr>
            <p:spPr bwMode="auto">
              <a:xfrm>
                <a:off x="2840038" y="2814638"/>
                <a:ext cx="417036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200" b="1"/>
                  <a:t>Indonesia</a:t>
                </a:r>
                <a:endParaRPr lang="en-US" sz="1200" b="1"/>
              </a:p>
            </p:txBody>
          </p:sp>
          <p:sp>
            <p:nvSpPr>
              <p:cNvPr id="58" name="Rectangle 95"/>
              <p:cNvSpPr>
                <a:spLocks noChangeArrowheads="1"/>
              </p:cNvSpPr>
              <p:nvPr/>
            </p:nvSpPr>
            <p:spPr bwMode="auto">
              <a:xfrm>
                <a:off x="4851400" y="5270500"/>
                <a:ext cx="54133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200" b="1"/>
                  <a:t>NC</a:t>
                </a:r>
                <a:endParaRPr lang="en-US" sz="1200" b="1"/>
              </a:p>
            </p:txBody>
          </p:sp>
        </p:grpSp>
      </p:grpSp>
      <p:sp>
        <p:nvSpPr>
          <p:cNvPr id="69636" name="Rectangle 39"/>
          <p:cNvSpPr>
            <a:spLocks noChangeArrowheads="1"/>
          </p:cNvSpPr>
          <p:nvPr/>
        </p:nvSpPr>
        <p:spPr bwMode="auto">
          <a:xfrm>
            <a:off x="713758" y="964170"/>
            <a:ext cx="63530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tabLst>
                <a:tab pos="228600" algn="l"/>
              </a:tabLst>
              <a:defRPr sz="2400">
                <a:solidFill>
                  <a:schemeClr val="tx1"/>
                </a:solidFill>
                <a:latin typeface="Times New Roman" panose="02020603050405020304" pitchFamily="18" charset="0"/>
              </a:defRPr>
            </a:lvl1pPr>
            <a:lvl2pPr marL="742950" indent="-285750" eaLnBrk="0" hangingPunct="0">
              <a:tabLst>
                <a:tab pos="228600" algn="l"/>
              </a:tabLst>
              <a:defRPr sz="2400">
                <a:solidFill>
                  <a:schemeClr val="tx1"/>
                </a:solidFill>
                <a:latin typeface="Times New Roman" panose="02020603050405020304" pitchFamily="18" charset="0"/>
              </a:defRPr>
            </a:lvl2pPr>
            <a:lvl3pPr marL="1143000" indent="-228600" eaLnBrk="0" hangingPunct="0">
              <a:tabLst>
                <a:tab pos="228600" algn="l"/>
              </a:tabLst>
              <a:defRPr sz="2400">
                <a:solidFill>
                  <a:schemeClr val="tx1"/>
                </a:solidFill>
                <a:latin typeface="Times New Roman" panose="02020603050405020304" pitchFamily="18" charset="0"/>
              </a:defRPr>
            </a:lvl3pPr>
            <a:lvl4pPr marL="1600200" indent="-228600" eaLnBrk="0" hangingPunct="0">
              <a:tabLst>
                <a:tab pos="228600" algn="l"/>
              </a:tabLst>
              <a:defRPr sz="2400">
                <a:solidFill>
                  <a:schemeClr val="tx1"/>
                </a:solidFill>
                <a:latin typeface="Times New Roman" panose="02020603050405020304" pitchFamily="18" charset="0"/>
              </a:defRPr>
            </a:lvl4pPr>
            <a:lvl5pPr marL="2057400" indent="-228600" eaLnBrk="0" hangingPunct="0">
              <a:tabLst>
                <a:tab pos="228600" algn="l"/>
              </a:tabLst>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tabLst>
                <a:tab pos="228600" algn="l"/>
              </a:tabLs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tabLst>
                <a:tab pos="228600" algn="l"/>
              </a:tabLs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tabLst>
                <a:tab pos="228600" algn="l"/>
              </a:tabLs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tabLst>
                <a:tab pos="228600" algn="l"/>
              </a:tabLst>
              <a:defRPr sz="2400">
                <a:solidFill>
                  <a:schemeClr val="tx1"/>
                </a:solidFill>
                <a:latin typeface="Times New Roman" panose="02020603050405020304" pitchFamily="18" charset="0"/>
              </a:defRPr>
            </a:lvl9pPr>
          </a:lstStyle>
          <a:p>
            <a:pPr eaLnBrk="1" hangingPunct="1"/>
            <a:r>
              <a:rPr lang="en-US" sz="1800" dirty="0">
                <a:cs typeface="Times New Roman" panose="02020603050405020304" pitchFamily="18" charset="0"/>
              </a:rPr>
              <a:t>Which country has the absolute advantage in </a:t>
            </a:r>
            <a:r>
              <a:rPr lang="en-US" sz="1800" dirty="0" smtClean="0">
                <a:cs typeface="Times New Roman" panose="02020603050405020304" pitchFamily="18" charset="0"/>
              </a:rPr>
              <a:t>t-shirts </a:t>
            </a:r>
            <a:r>
              <a:rPr lang="en-US" sz="1800" dirty="0">
                <a:cs typeface="Times New Roman" panose="02020603050405020304" pitchFamily="18" charset="0"/>
              </a:rPr>
              <a:t>production?</a:t>
            </a:r>
            <a:endParaRPr lang="en-US" sz="1800" dirty="0"/>
          </a:p>
        </p:txBody>
      </p:sp>
      <p:sp>
        <p:nvSpPr>
          <p:cNvPr id="69637" name="Rectangle 40"/>
          <p:cNvSpPr>
            <a:spLocks noChangeArrowheads="1"/>
          </p:cNvSpPr>
          <p:nvPr/>
        </p:nvSpPr>
        <p:spPr bwMode="auto">
          <a:xfrm>
            <a:off x="1784350" y="801688"/>
            <a:ext cx="18415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sz="900"/>
          </a:p>
          <a:p>
            <a:r>
              <a:rPr lang="en-US"/>
              <a:t/>
            </a:r>
            <a:br>
              <a:rPr lang="en-US"/>
            </a:br>
            <a:endParaRPr lang="en-US"/>
          </a:p>
          <a:p>
            <a:endParaRPr lang="en-US"/>
          </a:p>
        </p:txBody>
      </p:sp>
      <p:sp>
        <p:nvSpPr>
          <p:cNvPr id="920663" name="Oval 87"/>
          <p:cNvSpPr>
            <a:spLocks noChangeAspect="1" noChangeArrowheads="1"/>
          </p:cNvSpPr>
          <p:nvPr/>
        </p:nvSpPr>
        <p:spPr bwMode="auto">
          <a:xfrm>
            <a:off x="2841625" y="2994025"/>
            <a:ext cx="92075" cy="93663"/>
          </a:xfrm>
          <a:prstGeom prst="ellipse">
            <a:avLst/>
          </a:prstGeom>
          <a:solidFill>
            <a:srgbClr val="000000"/>
          </a:solidFill>
          <a:ln w="38100">
            <a:solidFill>
              <a:srgbClr val="E50030"/>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920665" name="Rectangle 89"/>
          <p:cNvSpPr>
            <a:spLocks noChangeArrowheads="1"/>
          </p:cNvSpPr>
          <p:nvPr/>
        </p:nvSpPr>
        <p:spPr bwMode="auto">
          <a:xfrm>
            <a:off x="1371600" y="5791200"/>
            <a:ext cx="6705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600" i="1" dirty="0">
                <a:solidFill>
                  <a:srgbClr val="E50030"/>
                </a:solidFill>
              </a:rPr>
              <a:t>If Indonesia devotes all its resources to producing </a:t>
            </a:r>
            <a:r>
              <a:rPr lang="en-US" altLang="en-US" sz="1600" i="1" dirty="0" smtClean="0">
                <a:solidFill>
                  <a:srgbClr val="E50030"/>
                </a:solidFill>
              </a:rPr>
              <a:t>t-shirts, </a:t>
            </a:r>
            <a:r>
              <a:rPr lang="en-US" altLang="en-US" sz="1600" i="1" dirty="0">
                <a:solidFill>
                  <a:srgbClr val="E50030"/>
                </a:solidFill>
              </a:rPr>
              <a:t>it </a:t>
            </a:r>
            <a:r>
              <a:rPr lang="en-US" altLang="en-US" sz="1600" i="1" dirty="0" smtClean="0">
                <a:solidFill>
                  <a:srgbClr val="E50030"/>
                </a:solidFill>
              </a:rPr>
              <a:t>mkes</a:t>
            </a:r>
            <a:r>
              <a:rPr lang="en-US" altLang="en-US" sz="1600" i="1" dirty="0" smtClean="0">
                <a:solidFill>
                  <a:srgbClr val="E50030"/>
                </a:solidFill>
              </a:rPr>
              <a:t>1200.</a:t>
            </a:r>
            <a:endParaRPr lang="en-US" sz="1600" i="1" dirty="0">
              <a:solidFill>
                <a:srgbClr val="E50030"/>
              </a:solidFill>
            </a:endParaRPr>
          </a:p>
        </p:txBody>
      </p:sp>
      <p:sp>
        <p:nvSpPr>
          <p:cNvPr id="920666" name="Oval 90"/>
          <p:cNvSpPr>
            <a:spLocks noChangeAspect="1" noChangeArrowheads="1"/>
          </p:cNvSpPr>
          <p:nvPr/>
        </p:nvSpPr>
        <p:spPr bwMode="auto">
          <a:xfrm>
            <a:off x="2838450" y="3424238"/>
            <a:ext cx="92075" cy="93662"/>
          </a:xfrm>
          <a:prstGeom prst="ellipse">
            <a:avLst/>
          </a:prstGeom>
          <a:solidFill>
            <a:srgbClr val="000000"/>
          </a:solidFill>
          <a:ln w="38100">
            <a:solidFill>
              <a:srgbClr val="0066FF"/>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920667" name="Rectangle 91"/>
          <p:cNvSpPr>
            <a:spLocks noChangeArrowheads="1"/>
          </p:cNvSpPr>
          <p:nvPr/>
        </p:nvSpPr>
        <p:spPr bwMode="auto">
          <a:xfrm>
            <a:off x="1371600" y="6443246"/>
            <a:ext cx="6705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600" i="1" dirty="0">
                <a:solidFill>
                  <a:srgbClr val="0066FF"/>
                </a:solidFill>
              </a:rPr>
              <a:t>If North Carolina devotes all its resources to producing </a:t>
            </a:r>
            <a:r>
              <a:rPr lang="en-US" altLang="en-US" sz="1600" i="1" dirty="0" smtClean="0">
                <a:solidFill>
                  <a:srgbClr val="0066FF"/>
                </a:solidFill>
              </a:rPr>
              <a:t>t-</a:t>
            </a:r>
            <a:r>
              <a:rPr lang="en-US" altLang="en-US" sz="1600" i="1" dirty="0" smtClean="0">
                <a:solidFill>
                  <a:srgbClr val="0066FF"/>
                </a:solidFill>
              </a:rPr>
              <a:t>shirts</a:t>
            </a:r>
            <a:r>
              <a:rPr lang="en-US" altLang="en-US" sz="1600" i="1" dirty="0" smtClean="0">
                <a:solidFill>
                  <a:srgbClr val="0066FF"/>
                </a:solidFill>
              </a:rPr>
              <a:t>, </a:t>
            </a:r>
            <a:r>
              <a:rPr lang="en-US" altLang="en-US" sz="1600" i="1" dirty="0">
                <a:solidFill>
                  <a:srgbClr val="0066FF"/>
                </a:solidFill>
              </a:rPr>
              <a:t>it </a:t>
            </a:r>
            <a:r>
              <a:rPr lang="en-US" altLang="en-US" sz="1600" i="1" dirty="0" smtClean="0">
                <a:solidFill>
                  <a:srgbClr val="0066FF"/>
                </a:solidFill>
              </a:rPr>
              <a:t>makes1000.</a:t>
            </a:r>
            <a:endParaRPr lang="en-US" sz="1600" i="1" dirty="0">
              <a:solidFill>
                <a:srgbClr val="0066FF"/>
              </a:solidFill>
            </a:endParaRPr>
          </a:p>
        </p:txBody>
      </p:sp>
      <p:sp>
        <p:nvSpPr>
          <p:cNvPr id="920668" name="Rectangle 92"/>
          <p:cNvSpPr>
            <a:spLocks noChangeArrowheads="1"/>
          </p:cNvSpPr>
          <p:nvPr/>
        </p:nvSpPr>
        <p:spPr bwMode="auto">
          <a:xfrm>
            <a:off x="2041525" y="6146800"/>
            <a:ext cx="50450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600" i="1" dirty="0">
                <a:solidFill>
                  <a:srgbClr val="E50030"/>
                </a:solidFill>
              </a:rPr>
              <a:t>Indonesia has the absolute advantage </a:t>
            </a:r>
            <a:r>
              <a:rPr lang="en-US" altLang="en-US" sz="1600" i="1" dirty="0" smtClean="0">
                <a:solidFill>
                  <a:srgbClr val="E50030"/>
                </a:solidFill>
              </a:rPr>
              <a:t>in t-shirts.</a:t>
            </a:r>
            <a:endParaRPr lang="en-US" sz="1600" i="1" dirty="0">
              <a:solidFill>
                <a:srgbClr val="E50030"/>
              </a:solidFill>
            </a:endParaRPr>
          </a:p>
        </p:txBody>
      </p:sp>
      <p:sp>
        <p:nvSpPr>
          <p:cNvPr id="95" name="Rectangle 46"/>
          <p:cNvSpPr>
            <a:spLocks noGrp="1" noChangeArrowheads="1"/>
          </p:cNvSpPr>
          <p:nvPr>
            <p:ph type="title"/>
          </p:nvPr>
        </p:nvSpPr>
        <p:spPr>
          <a:xfrm>
            <a:off x="381000" y="228600"/>
            <a:ext cx="8229600" cy="533400"/>
          </a:xfrm>
          <a:noFill/>
        </p:spPr>
        <p:txBody>
          <a:bodyPr/>
          <a:lstStyle/>
          <a:p>
            <a:pPr eaLnBrk="1" hangingPunct="1"/>
            <a:r>
              <a:rPr lang="en-US" altLang="en-US" dirty="0" smtClean="0"/>
              <a:t>Economics of Free Trade</a:t>
            </a:r>
            <a:endParaRPr lang="en-CA" altLang="en-US" dirty="0" smtClean="0"/>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2066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20665"/>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2066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2066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920666"/>
                                        </p:tgtEl>
                                        <p:attrNameLst>
                                          <p:attrName>style.visibility</p:attrName>
                                        </p:attrNameLst>
                                      </p:cBhvr>
                                      <p:to>
                                        <p:strVal val="hidden"/>
                                      </p:to>
                                    </p:set>
                                  </p:childTnLst>
                                </p:cTn>
                              </p:par>
                              <p:par>
                                <p:cTn id="19" presetID="1" presetClass="exit" presetSubtype="0" fill="hold" grpId="1" nodeType="withEffect">
                                  <p:stCondLst>
                                    <p:cond delay="0"/>
                                  </p:stCondLst>
                                  <p:childTnLst>
                                    <p:set>
                                      <p:cBhvr>
                                        <p:cTn id="20" dur="1" fill="hold">
                                          <p:stCondLst>
                                            <p:cond delay="0"/>
                                          </p:stCondLst>
                                        </p:cTn>
                                        <p:tgtEl>
                                          <p:spTgt spid="920667"/>
                                        </p:tgtEl>
                                        <p:attrNameLst>
                                          <p:attrName>style.visibility</p:attrName>
                                        </p:attrNameLst>
                                      </p:cBhvr>
                                      <p:to>
                                        <p:strVal val="hidden"/>
                                      </p:to>
                                    </p:set>
                                  </p:childTnLst>
                                </p:cTn>
                              </p:par>
                              <p:par>
                                <p:cTn id="21" presetID="1" presetClass="exit" presetSubtype="0" fill="hold" grpId="1" nodeType="withEffect">
                                  <p:stCondLst>
                                    <p:cond delay="0"/>
                                  </p:stCondLst>
                                  <p:childTnLst>
                                    <p:set>
                                      <p:cBhvr>
                                        <p:cTn id="22" dur="1" fill="hold">
                                          <p:stCondLst>
                                            <p:cond delay="0"/>
                                          </p:stCondLst>
                                        </p:cTn>
                                        <p:tgtEl>
                                          <p:spTgt spid="920665"/>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9206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0663" grpId="0" animBg="1"/>
      <p:bldP spid="920665" grpId="0"/>
      <p:bldP spid="920665" grpId="1"/>
      <p:bldP spid="920666" grpId="0" animBg="1"/>
      <p:bldP spid="920666" grpId="1" animBg="1"/>
      <p:bldP spid="920667" grpId="0"/>
      <p:bldP spid="920667" grpId="1"/>
      <p:bldP spid="920668"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 name="Group 52"/>
          <p:cNvGrpSpPr/>
          <p:nvPr/>
        </p:nvGrpSpPr>
        <p:grpSpPr>
          <a:xfrm>
            <a:off x="2549525" y="1806575"/>
            <a:ext cx="4460875" cy="3844925"/>
            <a:chOff x="2549525" y="1806575"/>
            <a:chExt cx="4460875" cy="3844925"/>
          </a:xfrm>
        </p:grpSpPr>
        <p:sp>
          <p:nvSpPr>
            <p:cNvPr id="54" name="Text Box 45"/>
            <p:cNvSpPr txBox="1">
              <a:spLocks noChangeArrowheads="1"/>
            </p:cNvSpPr>
            <p:nvPr/>
          </p:nvSpPr>
          <p:spPr bwMode="auto">
            <a:xfrm>
              <a:off x="2549525" y="1806575"/>
              <a:ext cx="4032250"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sz="900" dirty="0"/>
            </a:p>
            <a:p>
              <a:pPr eaLnBrk="1" hangingPunct="1"/>
              <a:endParaRPr lang="en-US" sz="900" dirty="0"/>
            </a:p>
            <a:p>
              <a:pPr eaLnBrk="1" hangingPunct="1"/>
              <a:r>
                <a:rPr lang="en-US" sz="1600" i="1" dirty="0"/>
                <a:t>T</a:t>
              </a:r>
            </a:p>
            <a:p>
              <a:pPr eaLnBrk="1" hangingPunct="1"/>
              <a:endParaRPr lang="en-US" sz="1600" dirty="0"/>
            </a:p>
            <a:p>
              <a:pPr eaLnBrk="1" hangingPunct="1"/>
              <a:r>
                <a:rPr lang="en-US" sz="900" dirty="0"/>
                <a:t>1400</a:t>
              </a:r>
            </a:p>
            <a:p>
              <a:pPr eaLnBrk="1" hangingPunct="1"/>
              <a:endParaRPr lang="en-US" sz="900" dirty="0"/>
            </a:p>
            <a:p>
              <a:pPr eaLnBrk="1" hangingPunct="1"/>
              <a:endParaRPr lang="en-US" sz="900" dirty="0"/>
            </a:p>
            <a:p>
              <a:pPr eaLnBrk="1" hangingPunct="1"/>
              <a:r>
                <a:rPr lang="en-US" sz="900" dirty="0"/>
                <a:t>1200</a:t>
              </a:r>
            </a:p>
            <a:p>
              <a:pPr eaLnBrk="1" hangingPunct="1"/>
              <a:endParaRPr lang="en-US" sz="900" dirty="0"/>
            </a:p>
            <a:p>
              <a:pPr eaLnBrk="1" hangingPunct="1"/>
              <a:endParaRPr lang="en-US" sz="900" dirty="0"/>
            </a:p>
            <a:p>
              <a:pPr eaLnBrk="1" hangingPunct="1"/>
              <a:r>
                <a:rPr lang="en-US" sz="900" dirty="0"/>
                <a:t>1000</a:t>
              </a:r>
            </a:p>
            <a:p>
              <a:pPr eaLnBrk="1" hangingPunct="1"/>
              <a:endParaRPr lang="en-US" sz="900" dirty="0"/>
            </a:p>
            <a:p>
              <a:pPr eaLnBrk="1" hangingPunct="1"/>
              <a:endParaRPr lang="en-US" sz="900" dirty="0"/>
            </a:p>
            <a:p>
              <a:pPr eaLnBrk="1" hangingPunct="1"/>
              <a:r>
                <a:rPr lang="en-US" sz="900" dirty="0"/>
                <a:t>  800</a:t>
              </a:r>
            </a:p>
            <a:p>
              <a:pPr eaLnBrk="1" hangingPunct="1"/>
              <a:endParaRPr lang="en-US" sz="900" dirty="0"/>
            </a:p>
            <a:p>
              <a:pPr eaLnBrk="1" hangingPunct="1"/>
              <a:endParaRPr lang="en-US" sz="900" dirty="0"/>
            </a:p>
            <a:p>
              <a:pPr eaLnBrk="1" hangingPunct="1"/>
              <a:r>
                <a:rPr lang="en-US" sz="900" dirty="0"/>
                <a:t>  600</a:t>
              </a:r>
            </a:p>
            <a:p>
              <a:pPr eaLnBrk="1" hangingPunct="1"/>
              <a:endParaRPr lang="en-US" sz="900" dirty="0"/>
            </a:p>
            <a:p>
              <a:pPr eaLnBrk="1" hangingPunct="1"/>
              <a:endParaRPr lang="en-US" sz="900" dirty="0"/>
            </a:p>
            <a:p>
              <a:pPr eaLnBrk="1" hangingPunct="1"/>
              <a:r>
                <a:rPr lang="en-US" sz="900" dirty="0"/>
                <a:t>  400</a:t>
              </a:r>
            </a:p>
            <a:p>
              <a:pPr eaLnBrk="1" hangingPunct="1"/>
              <a:endParaRPr lang="en-US" sz="900" dirty="0"/>
            </a:p>
            <a:p>
              <a:pPr eaLnBrk="1" hangingPunct="1"/>
              <a:endParaRPr lang="en-US" sz="900" dirty="0"/>
            </a:p>
            <a:p>
              <a:pPr eaLnBrk="1" hangingPunct="1"/>
              <a:r>
                <a:rPr lang="en-US" sz="900" dirty="0"/>
                <a:t>  200</a:t>
              </a:r>
            </a:p>
            <a:p>
              <a:pPr eaLnBrk="1" hangingPunct="1"/>
              <a:endParaRPr lang="en-US" sz="900" dirty="0"/>
            </a:p>
            <a:p>
              <a:pPr eaLnBrk="1" hangingPunct="1"/>
              <a:endParaRPr lang="en-US" sz="900" dirty="0"/>
            </a:p>
            <a:p>
              <a:pPr eaLnBrk="1" hangingPunct="1"/>
              <a:r>
                <a:rPr lang="en-US" sz="900" dirty="0"/>
                <a:t> </a:t>
              </a:r>
            </a:p>
            <a:p>
              <a:pPr eaLnBrk="1" hangingPunct="1"/>
              <a:r>
                <a:rPr lang="en-US" sz="900" dirty="0"/>
                <a:t>                       100         200        300         400        500         600        700          </a:t>
              </a:r>
              <a:r>
                <a:rPr lang="en-US" sz="1600" i="1" dirty="0"/>
                <a:t>C</a:t>
              </a:r>
              <a:endParaRPr lang="en-US" sz="900" dirty="0"/>
            </a:p>
          </p:txBody>
        </p:sp>
        <p:grpSp>
          <p:nvGrpSpPr>
            <p:cNvPr id="55" name="Group 54"/>
            <p:cNvGrpSpPr/>
            <p:nvPr/>
          </p:nvGrpSpPr>
          <p:grpSpPr>
            <a:xfrm>
              <a:off x="2840038" y="2208213"/>
              <a:ext cx="4170362" cy="3348037"/>
              <a:chOff x="2840038" y="2208213"/>
              <a:chExt cx="4170362" cy="3348037"/>
            </a:xfrm>
          </p:grpSpPr>
          <p:grpSp>
            <p:nvGrpSpPr>
              <p:cNvPr id="56" name="Group 5"/>
              <p:cNvGrpSpPr>
                <a:grpSpLocks noChangeAspect="1"/>
              </p:cNvGrpSpPr>
              <p:nvPr/>
            </p:nvGrpSpPr>
            <p:grpSpPr bwMode="auto">
              <a:xfrm>
                <a:off x="2847975" y="2208213"/>
                <a:ext cx="3348038" cy="3348037"/>
                <a:chOff x="2788" y="4801"/>
                <a:chExt cx="5876" cy="5876"/>
              </a:xfrm>
            </p:grpSpPr>
            <p:sp>
              <p:nvSpPr>
                <p:cNvPr id="61" name="AutoShape 40"/>
                <p:cNvSpPr>
                  <a:spLocks noChangeAspect="1" noChangeArrowheads="1" noTextEdit="1"/>
                </p:cNvSpPr>
                <p:nvPr/>
              </p:nvSpPr>
              <p:spPr bwMode="auto">
                <a:xfrm>
                  <a:off x="2788" y="4801"/>
                  <a:ext cx="5876" cy="5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62" name="Line 39"/>
                <p:cNvSpPr>
                  <a:spLocks noChangeShapeType="1"/>
                </p:cNvSpPr>
                <p:nvPr/>
              </p:nvSpPr>
              <p:spPr bwMode="auto">
                <a:xfrm>
                  <a:off x="2880" y="842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3" name="Line 38"/>
                <p:cNvSpPr>
                  <a:spLocks noChangeShapeType="1"/>
                </p:cNvSpPr>
                <p:nvPr/>
              </p:nvSpPr>
              <p:spPr bwMode="auto">
                <a:xfrm>
                  <a:off x="2880" y="806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 name="Line 37"/>
                <p:cNvSpPr>
                  <a:spLocks noChangeShapeType="1"/>
                </p:cNvSpPr>
                <p:nvPr/>
              </p:nvSpPr>
              <p:spPr bwMode="auto">
                <a:xfrm>
                  <a:off x="2880"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 name="Line 36"/>
                <p:cNvSpPr>
                  <a:spLocks noChangeShapeType="1"/>
                </p:cNvSpPr>
                <p:nvPr/>
              </p:nvSpPr>
              <p:spPr bwMode="auto">
                <a:xfrm>
                  <a:off x="2880" y="734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 name="Line 35"/>
                <p:cNvSpPr>
                  <a:spLocks noChangeShapeType="1"/>
                </p:cNvSpPr>
                <p:nvPr/>
              </p:nvSpPr>
              <p:spPr bwMode="auto">
                <a:xfrm>
                  <a:off x="2880" y="698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7" name="Line 34"/>
                <p:cNvSpPr>
                  <a:spLocks noChangeShapeType="1"/>
                </p:cNvSpPr>
                <p:nvPr/>
              </p:nvSpPr>
              <p:spPr bwMode="auto">
                <a:xfrm>
                  <a:off x="2880" y="662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8" name="Line 33"/>
                <p:cNvSpPr>
                  <a:spLocks noChangeShapeType="1"/>
                </p:cNvSpPr>
                <p:nvPr/>
              </p:nvSpPr>
              <p:spPr bwMode="auto">
                <a:xfrm>
                  <a:off x="2880" y="626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9" name="Line 32"/>
                <p:cNvSpPr>
                  <a:spLocks noChangeShapeType="1"/>
                </p:cNvSpPr>
                <p:nvPr/>
              </p:nvSpPr>
              <p:spPr bwMode="auto">
                <a:xfrm>
                  <a:off x="2880" y="59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0" name="Line 31"/>
                <p:cNvSpPr>
                  <a:spLocks noChangeShapeType="1"/>
                </p:cNvSpPr>
                <p:nvPr/>
              </p:nvSpPr>
              <p:spPr bwMode="auto">
                <a:xfrm>
                  <a:off x="2880" y="554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 name="Line 30"/>
                <p:cNvSpPr>
                  <a:spLocks noChangeShapeType="1"/>
                </p:cNvSpPr>
                <p:nvPr/>
              </p:nvSpPr>
              <p:spPr bwMode="auto">
                <a:xfrm>
                  <a:off x="2880" y="9503"/>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 name="Line 29"/>
                <p:cNvSpPr>
                  <a:spLocks noChangeShapeType="1"/>
                </p:cNvSpPr>
                <p:nvPr/>
              </p:nvSpPr>
              <p:spPr bwMode="auto">
                <a:xfrm>
                  <a:off x="2880" y="9143"/>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3" name="Line 28"/>
                <p:cNvSpPr>
                  <a:spLocks noChangeShapeType="1"/>
                </p:cNvSpPr>
                <p:nvPr/>
              </p:nvSpPr>
              <p:spPr bwMode="auto">
                <a:xfrm>
                  <a:off x="2880" y="8783"/>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4" name="Line 27"/>
                <p:cNvSpPr>
                  <a:spLocks noChangeShapeType="1"/>
                </p:cNvSpPr>
                <p:nvPr/>
              </p:nvSpPr>
              <p:spPr bwMode="auto">
                <a:xfrm rot="5400000">
                  <a:off x="288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5" name="Line 26"/>
                <p:cNvSpPr>
                  <a:spLocks noChangeShapeType="1"/>
                </p:cNvSpPr>
                <p:nvPr/>
              </p:nvSpPr>
              <p:spPr bwMode="auto">
                <a:xfrm rot="5400000">
                  <a:off x="252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6" name="Line 25"/>
                <p:cNvSpPr>
                  <a:spLocks noChangeShapeType="1"/>
                </p:cNvSpPr>
                <p:nvPr/>
              </p:nvSpPr>
              <p:spPr bwMode="auto">
                <a:xfrm rot="5400000">
                  <a:off x="216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7" name="Line 24"/>
                <p:cNvSpPr>
                  <a:spLocks noChangeShapeType="1"/>
                </p:cNvSpPr>
                <p:nvPr/>
              </p:nvSpPr>
              <p:spPr bwMode="auto">
                <a:xfrm rot="5400000">
                  <a:off x="180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8" name="Line 23"/>
                <p:cNvSpPr>
                  <a:spLocks noChangeShapeType="1"/>
                </p:cNvSpPr>
                <p:nvPr/>
              </p:nvSpPr>
              <p:spPr bwMode="auto">
                <a:xfrm rot="5400000">
                  <a:off x="144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 name="Line 22"/>
                <p:cNvSpPr>
                  <a:spLocks noChangeShapeType="1"/>
                </p:cNvSpPr>
                <p:nvPr/>
              </p:nvSpPr>
              <p:spPr bwMode="auto">
                <a:xfrm rot="5400000">
                  <a:off x="108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 name="Line 21"/>
                <p:cNvSpPr>
                  <a:spLocks noChangeShapeType="1"/>
                </p:cNvSpPr>
                <p:nvPr/>
              </p:nvSpPr>
              <p:spPr bwMode="auto">
                <a:xfrm rot="5400000">
                  <a:off x="72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1" name="Line 20"/>
                <p:cNvSpPr>
                  <a:spLocks noChangeShapeType="1"/>
                </p:cNvSpPr>
                <p:nvPr/>
              </p:nvSpPr>
              <p:spPr bwMode="auto">
                <a:xfrm rot="5400000">
                  <a:off x="36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2" name="Line 19"/>
                <p:cNvSpPr>
                  <a:spLocks noChangeShapeType="1"/>
                </p:cNvSpPr>
                <p:nvPr/>
              </p:nvSpPr>
              <p:spPr bwMode="auto">
                <a:xfrm rot="16200000" flipV="1">
                  <a:off x="1" y="7704"/>
                  <a:ext cx="5760" cy="1"/>
                </a:xfrm>
                <a:prstGeom prst="line">
                  <a:avLst/>
                </a:prstGeom>
                <a:noFill/>
                <a:ln w="28575">
                  <a:solidFill>
                    <a:srgbClr val="000000"/>
                  </a:solidFill>
                  <a:round/>
                  <a:headEnd type="oval"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83" name="Line 18"/>
                <p:cNvSpPr>
                  <a:spLocks noChangeShapeType="1"/>
                </p:cNvSpPr>
                <p:nvPr/>
              </p:nvSpPr>
              <p:spPr bwMode="auto">
                <a:xfrm rot="5400000">
                  <a:off x="396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4" name="Line 17"/>
                <p:cNvSpPr>
                  <a:spLocks noChangeShapeType="1"/>
                </p:cNvSpPr>
                <p:nvPr/>
              </p:nvSpPr>
              <p:spPr bwMode="auto">
                <a:xfrm rot="5400000">
                  <a:off x="360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5" name="Line 16"/>
                <p:cNvSpPr>
                  <a:spLocks noChangeShapeType="1"/>
                </p:cNvSpPr>
                <p:nvPr/>
              </p:nvSpPr>
              <p:spPr bwMode="auto">
                <a:xfrm rot="5400000">
                  <a:off x="324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6" name="Line 15"/>
                <p:cNvSpPr>
                  <a:spLocks noChangeShapeType="1"/>
                </p:cNvSpPr>
                <p:nvPr/>
              </p:nvSpPr>
              <p:spPr bwMode="auto">
                <a:xfrm rot="5400000">
                  <a:off x="5040"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7" name="Line 14"/>
                <p:cNvSpPr>
                  <a:spLocks noChangeShapeType="1"/>
                </p:cNvSpPr>
                <p:nvPr/>
              </p:nvSpPr>
              <p:spPr bwMode="auto">
                <a:xfrm rot="5400000">
                  <a:off x="4680"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8" name="Line 13"/>
                <p:cNvSpPr>
                  <a:spLocks noChangeShapeType="1"/>
                </p:cNvSpPr>
                <p:nvPr/>
              </p:nvSpPr>
              <p:spPr bwMode="auto">
                <a:xfrm rot="5400000">
                  <a:off x="4320"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9" name="Line 12"/>
                <p:cNvSpPr>
                  <a:spLocks noChangeShapeType="1"/>
                </p:cNvSpPr>
                <p:nvPr/>
              </p:nvSpPr>
              <p:spPr bwMode="auto">
                <a:xfrm rot="5400000">
                  <a:off x="5760"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0" name="Line 11"/>
                <p:cNvSpPr>
                  <a:spLocks noChangeShapeType="1"/>
                </p:cNvSpPr>
                <p:nvPr/>
              </p:nvSpPr>
              <p:spPr bwMode="auto">
                <a:xfrm rot="5400000">
                  <a:off x="5400"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1" name="Line 10"/>
                <p:cNvSpPr>
                  <a:spLocks noChangeShapeType="1"/>
                </p:cNvSpPr>
                <p:nvPr/>
              </p:nvSpPr>
              <p:spPr bwMode="auto">
                <a:xfrm>
                  <a:off x="2880" y="10585"/>
                  <a:ext cx="5760" cy="1"/>
                </a:xfrm>
                <a:prstGeom prst="line">
                  <a:avLst/>
                </a:prstGeom>
                <a:noFill/>
                <a:ln w="28575">
                  <a:solidFill>
                    <a:srgbClr val="000000"/>
                  </a:solidFill>
                  <a:round/>
                  <a:headEnd type="oval"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2" name="Line 9"/>
                <p:cNvSpPr>
                  <a:spLocks noChangeShapeType="1"/>
                </p:cNvSpPr>
                <p:nvPr/>
              </p:nvSpPr>
              <p:spPr bwMode="auto">
                <a:xfrm>
                  <a:off x="2880" y="10225"/>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3" name="Line 8"/>
                <p:cNvSpPr>
                  <a:spLocks noChangeShapeType="1"/>
                </p:cNvSpPr>
                <p:nvPr/>
              </p:nvSpPr>
              <p:spPr bwMode="auto">
                <a:xfrm>
                  <a:off x="2880" y="9865"/>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4" name="Line 7"/>
                <p:cNvSpPr>
                  <a:spLocks noChangeShapeType="1"/>
                </p:cNvSpPr>
                <p:nvPr/>
              </p:nvSpPr>
              <p:spPr bwMode="auto">
                <a:xfrm>
                  <a:off x="2880" y="5185"/>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5" name="Line 6"/>
                <p:cNvSpPr>
                  <a:spLocks noChangeShapeType="1"/>
                </p:cNvSpPr>
                <p:nvPr/>
              </p:nvSpPr>
              <p:spPr bwMode="auto">
                <a:xfrm>
                  <a:off x="2880" y="4825"/>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57" name="Line 88"/>
              <p:cNvSpPr>
                <a:spLocks noChangeShapeType="1"/>
              </p:cNvSpPr>
              <p:nvPr/>
            </p:nvSpPr>
            <p:spPr bwMode="auto">
              <a:xfrm>
                <a:off x="2900363" y="3041650"/>
                <a:ext cx="1230312" cy="2462213"/>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 name="Line 89"/>
              <p:cNvSpPr>
                <a:spLocks noChangeShapeType="1"/>
              </p:cNvSpPr>
              <p:nvPr/>
            </p:nvSpPr>
            <p:spPr bwMode="auto">
              <a:xfrm>
                <a:off x="2900363" y="3452813"/>
                <a:ext cx="2051050" cy="2051050"/>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9" name="Rectangle 94"/>
              <p:cNvSpPr>
                <a:spLocks noChangeArrowheads="1"/>
              </p:cNvSpPr>
              <p:nvPr/>
            </p:nvSpPr>
            <p:spPr bwMode="auto">
              <a:xfrm>
                <a:off x="2840038" y="2814638"/>
                <a:ext cx="417036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200" b="1"/>
                  <a:t>Indonesia</a:t>
                </a:r>
                <a:endParaRPr lang="en-US" sz="1200" b="1"/>
              </a:p>
            </p:txBody>
          </p:sp>
          <p:sp>
            <p:nvSpPr>
              <p:cNvPr id="60" name="Rectangle 95"/>
              <p:cNvSpPr>
                <a:spLocks noChangeArrowheads="1"/>
              </p:cNvSpPr>
              <p:nvPr/>
            </p:nvSpPr>
            <p:spPr bwMode="auto">
              <a:xfrm>
                <a:off x="4851400" y="5270500"/>
                <a:ext cx="54133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200" b="1"/>
                  <a:t>NC</a:t>
                </a:r>
                <a:endParaRPr lang="en-US" sz="1200" b="1"/>
              </a:p>
            </p:txBody>
          </p:sp>
        </p:grpSp>
      </p:grpSp>
      <p:sp>
        <p:nvSpPr>
          <p:cNvPr id="70661" name="Rectangle 40"/>
          <p:cNvSpPr>
            <a:spLocks noChangeArrowheads="1"/>
          </p:cNvSpPr>
          <p:nvPr/>
        </p:nvSpPr>
        <p:spPr bwMode="auto">
          <a:xfrm>
            <a:off x="1784350" y="801688"/>
            <a:ext cx="18415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sz="900"/>
          </a:p>
          <a:p>
            <a:r>
              <a:rPr lang="en-US"/>
              <a:t/>
            </a:r>
            <a:br>
              <a:rPr lang="en-US"/>
            </a:br>
            <a:endParaRPr lang="en-US"/>
          </a:p>
          <a:p>
            <a:endParaRPr lang="en-US"/>
          </a:p>
        </p:txBody>
      </p:sp>
      <p:sp>
        <p:nvSpPr>
          <p:cNvPr id="70662" name="Rectangle 41"/>
          <p:cNvSpPr>
            <a:spLocks noGrp="1" noChangeArrowheads="1"/>
          </p:cNvSpPr>
          <p:nvPr>
            <p:ph type="title"/>
          </p:nvPr>
        </p:nvSpPr>
        <p:spPr>
          <a:noFill/>
        </p:spPr>
        <p:txBody>
          <a:bodyPr/>
          <a:lstStyle/>
          <a:p>
            <a:pPr eaLnBrk="1" hangingPunct="1"/>
            <a:r>
              <a:rPr lang="en-US" altLang="en-US" dirty="0"/>
              <a:t>Economics of Free Trade</a:t>
            </a:r>
            <a:endParaRPr lang="en-CA" altLang="en-US" dirty="0" smtClean="0"/>
          </a:p>
        </p:txBody>
      </p:sp>
      <p:sp>
        <p:nvSpPr>
          <p:cNvPr id="921646" name="Oval 46"/>
          <p:cNvSpPr>
            <a:spLocks noChangeAspect="1" noChangeArrowheads="1"/>
          </p:cNvSpPr>
          <p:nvPr/>
        </p:nvSpPr>
        <p:spPr bwMode="auto">
          <a:xfrm>
            <a:off x="4878388" y="5456238"/>
            <a:ext cx="92075" cy="93662"/>
          </a:xfrm>
          <a:prstGeom prst="ellipse">
            <a:avLst/>
          </a:prstGeom>
          <a:solidFill>
            <a:srgbClr val="000000"/>
          </a:solidFill>
          <a:ln w="38100">
            <a:solidFill>
              <a:srgbClr val="0066FF"/>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921647" name="Rectangle 47"/>
          <p:cNvSpPr>
            <a:spLocks noChangeArrowheads="1"/>
          </p:cNvSpPr>
          <p:nvPr/>
        </p:nvSpPr>
        <p:spPr bwMode="auto">
          <a:xfrm>
            <a:off x="1371600" y="5835650"/>
            <a:ext cx="65214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600" i="1" dirty="0">
                <a:solidFill>
                  <a:srgbClr val="E50030"/>
                </a:solidFill>
              </a:rPr>
              <a:t>If Indonesia devotes all its resources to producing </a:t>
            </a:r>
            <a:r>
              <a:rPr lang="en-US" altLang="en-US" sz="1600" i="1" dirty="0" smtClean="0">
                <a:solidFill>
                  <a:srgbClr val="E50030"/>
                </a:solidFill>
              </a:rPr>
              <a:t>caps, </a:t>
            </a:r>
            <a:r>
              <a:rPr lang="en-US" altLang="en-US" sz="1600" i="1" dirty="0">
                <a:solidFill>
                  <a:srgbClr val="E50030"/>
                </a:solidFill>
              </a:rPr>
              <a:t>it </a:t>
            </a:r>
            <a:r>
              <a:rPr lang="en-US" altLang="en-US" sz="1600" i="1" dirty="0" smtClean="0">
                <a:solidFill>
                  <a:srgbClr val="E50030"/>
                </a:solidFill>
              </a:rPr>
              <a:t>makes 300.</a:t>
            </a:r>
            <a:endParaRPr lang="en-US" sz="1600" i="1" dirty="0">
              <a:solidFill>
                <a:srgbClr val="E50030"/>
              </a:solidFill>
            </a:endParaRPr>
          </a:p>
        </p:txBody>
      </p:sp>
      <p:sp>
        <p:nvSpPr>
          <p:cNvPr id="921648" name="Oval 48"/>
          <p:cNvSpPr>
            <a:spLocks noChangeAspect="1" noChangeArrowheads="1"/>
          </p:cNvSpPr>
          <p:nvPr/>
        </p:nvSpPr>
        <p:spPr bwMode="auto">
          <a:xfrm>
            <a:off x="4070350" y="5448300"/>
            <a:ext cx="92075" cy="93663"/>
          </a:xfrm>
          <a:prstGeom prst="ellipse">
            <a:avLst/>
          </a:prstGeom>
          <a:solidFill>
            <a:srgbClr val="000000"/>
          </a:solidFill>
          <a:ln w="38100">
            <a:solidFill>
              <a:srgbClr val="E50030"/>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921649" name="Rectangle 49"/>
          <p:cNvSpPr>
            <a:spLocks noChangeArrowheads="1"/>
          </p:cNvSpPr>
          <p:nvPr/>
        </p:nvSpPr>
        <p:spPr bwMode="auto">
          <a:xfrm>
            <a:off x="1371600" y="6400800"/>
            <a:ext cx="65214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600" i="1" dirty="0">
                <a:solidFill>
                  <a:srgbClr val="0066FF"/>
                </a:solidFill>
              </a:rPr>
              <a:t>If North Carolina devotes all its resources to producing </a:t>
            </a:r>
            <a:r>
              <a:rPr lang="en-US" altLang="en-US" sz="1600" i="1" dirty="0" smtClean="0">
                <a:solidFill>
                  <a:srgbClr val="0066FF"/>
                </a:solidFill>
              </a:rPr>
              <a:t>caps</a:t>
            </a:r>
            <a:r>
              <a:rPr lang="en-US" altLang="en-US" sz="1600" i="1" dirty="0">
                <a:solidFill>
                  <a:srgbClr val="0066FF"/>
                </a:solidFill>
              </a:rPr>
              <a:t>, it </a:t>
            </a:r>
            <a:r>
              <a:rPr lang="en-US" altLang="en-US" sz="1600" i="1" dirty="0" smtClean="0">
                <a:solidFill>
                  <a:srgbClr val="0066FF"/>
                </a:solidFill>
              </a:rPr>
              <a:t>makes 500.</a:t>
            </a:r>
            <a:endParaRPr lang="en-US" sz="1600" i="1" dirty="0">
              <a:solidFill>
                <a:srgbClr val="E50030"/>
              </a:solidFill>
            </a:endParaRPr>
          </a:p>
        </p:txBody>
      </p:sp>
      <p:sp>
        <p:nvSpPr>
          <p:cNvPr id="921650" name="Rectangle 50"/>
          <p:cNvSpPr>
            <a:spLocks noChangeArrowheads="1"/>
          </p:cNvSpPr>
          <p:nvPr/>
        </p:nvSpPr>
        <p:spPr bwMode="auto">
          <a:xfrm>
            <a:off x="2241550" y="6140450"/>
            <a:ext cx="63690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600" i="1" dirty="0">
                <a:solidFill>
                  <a:srgbClr val="0066FF"/>
                </a:solidFill>
              </a:rPr>
              <a:t>North Carolina has the absolute advantage </a:t>
            </a:r>
            <a:r>
              <a:rPr lang="en-US" altLang="en-US" sz="1600" i="1" dirty="0" smtClean="0">
                <a:solidFill>
                  <a:srgbClr val="0066FF"/>
                </a:solidFill>
              </a:rPr>
              <a:t>in caps.</a:t>
            </a:r>
            <a:endParaRPr lang="en-US" sz="1600" i="1" dirty="0">
              <a:solidFill>
                <a:srgbClr val="0066FF"/>
              </a:solidFill>
            </a:endParaRPr>
          </a:p>
        </p:txBody>
      </p:sp>
      <p:sp>
        <p:nvSpPr>
          <p:cNvPr id="2" name="Rectangle 50"/>
          <p:cNvSpPr>
            <a:spLocks noChangeArrowheads="1"/>
          </p:cNvSpPr>
          <p:nvPr/>
        </p:nvSpPr>
        <p:spPr bwMode="auto">
          <a:xfrm>
            <a:off x="6400800" y="2701925"/>
            <a:ext cx="25146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altLang="en-US" sz="1600" i="1"/>
              <a:t>Neither country has an absolute advantage in </a:t>
            </a:r>
            <a:r>
              <a:rPr lang="en-US" altLang="en-US" sz="1600" i="1" u="sng"/>
              <a:t>trade</a:t>
            </a:r>
            <a:r>
              <a:rPr lang="en-US" altLang="en-US" sz="1600" i="1"/>
              <a:t>.</a:t>
            </a:r>
            <a:endParaRPr lang="en-US" sz="1600" i="1"/>
          </a:p>
        </p:txBody>
      </p:sp>
      <p:sp>
        <p:nvSpPr>
          <p:cNvPr id="52" name="Rectangle 39"/>
          <p:cNvSpPr>
            <a:spLocks noChangeArrowheads="1"/>
          </p:cNvSpPr>
          <p:nvPr/>
        </p:nvSpPr>
        <p:spPr bwMode="auto">
          <a:xfrm>
            <a:off x="713758" y="964170"/>
            <a:ext cx="50129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tabLst>
                <a:tab pos="228600" algn="l"/>
              </a:tabLst>
              <a:defRPr sz="2400">
                <a:solidFill>
                  <a:schemeClr val="tx1"/>
                </a:solidFill>
                <a:latin typeface="Times New Roman" panose="02020603050405020304" pitchFamily="18" charset="0"/>
              </a:defRPr>
            </a:lvl1pPr>
            <a:lvl2pPr marL="742950" indent="-285750" eaLnBrk="0" hangingPunct="0">
              <a:tabLst>
                <a:tab pos="228600" algn="l"/>
              </a:tabLst>
              <a:defRPr sz="2400">
                <a:solidFill>
                  <a:schemeClr val="tx1"/>
                </a:solidFill>
                <a:latin typeface="Times New Roman" panose="02020603050405020304" pitchFamily="18" charset="0"/>
              </a:defRPr>
            </a:lvl2pPr>
            <a:lvl3pPr marL="1143000" indent="-228600" eaLnBrk="0" hangingPunct="0">
              <a:tabLst>
                <a:tab pos="228600" algn="l"/>
              </a:tabLst>
              <a:defRPr sz="2400">
                <a:solidFill>
                  <a:schemeClr val="tx1"/>
                </a:solidFill>
                <a:latin typeface="Times New Roman" panose="02020603050405020304" pitchFamily="18" charset="0"/>
              </a:defRPr>
            </a:lvl3pPr>
            <a:lvl4pPr marL="1600200" indent="-228600" eaLnBrk="0" hangingPunct="0">
              <a:tabLst>
                <a:tab pos="228600" algn="l"/>
              </a:tabLst>
              <a:defRPr sz="2400">
                <a:solidFill>
                  <a:schemeClr val="tx1"/>
                </a:solidFill>
                <a:latin typeface="Times New Roman" panose="02020603050405020304" pitchFamily="18" charset="0"/>
              </a:defRPr>
            </a:lvl4pPr>
            <a:lvl5pPr marL="2057400" indent="-228600" eaLnBrk="0" hangingPunct="0">
              <a:tabLst>
                <a:tab pos="228600" algn="l"/>
              </a:tabLst>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tabLst>
                <a:tab pos="228600" algn="l"/>
              </a:tabLs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tabLst>
                <a:tab pos="228600" algn="l"/>
              </a:tabLs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tabLst>
                <a:tab pos="228600" algn="l"/>
              </a:tabLs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tabLst>
                <a:tab pos="228600" algn="l"/>
              </a:tabLst>
              <a:defRPr sz="2400">
                <a:solidFill>
                  <a:schemeClr val="tx1"/>
                </a:solidFill>
                <a:latin typeface="Times New Roman" panose="02020603050405020304" pitchFamily="18" charset="0"/>
              </a:defRPr>
            </a:lvl9pPr>
          </a:lstStyle>
          <a:p>
            <a:pPr eaLnBrk="1" hangingPunct="1"/>
            <a:r>
              <a:rPr lang="en-US" sz="1800" dirty="0">
                <a:cs typeface="Times New Roman" panose="02020603050405020304" pitchFamily="18" charset="0"/>
              </a:rPr>
              <a:t>Which country has the absolute advantage in </a:t>
            </a:r>
            <a:r>
              <a:rPr lang="en-US" sz="1800" dirty="0" smtClean="0">
                <a:cs typeface="Times New Roman" panose="02020603050405020304" pitchFamily="18" charset="0"/>
              </a:rPr>
              <a:t>caps?</a:t>
            </a:r>
            <a:endParaRPr lang="en-US" sz="1800"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2164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21647"/>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2164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21649"/>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921648"/>
                                        </p:tgtEl>
                                        <p:attrNameLst>
                                          <p:attrName>style.visibility</p:attrName>
                                        </p:attrNameLst>
                                      </p:cBhvr>
                                      <p:to>
                                        <p:strVal val="hidden"/>
                                      </p:to>
                                    </p:set>
                                  </p:childTnLst>
                                </p:cTn>
                              </p:par>
                              <p:par>
                                <p:cTn id="19" presetID="1" presetClass="exit" presetSubtype="0" fill="hold" grpId="1" nodeType="withEffect">
                                  <p:stCondLst>
                                    <p:cond delay="0"/>
                                  </p:stCondLst>
                                  <p:childTnLst>
                                    <p:set>
                                      <p:cBhvr>
                                        <p:cTn id="20" dur="1" fill="hold">
                                          <p:stCondLst>
                                            <p:cond delay="0"/>
                                          </p:stCondLst>
                                        </p:cTn>
                                        <p:tgtEl>
                                          <p:spTgt spid="921649"/>
                                        </p:tgtEl>
                                        <p:attrNameLst>
                                          <p:attrName>style.visibility</p:attrName>
                                        </p:attrNameLst>
                                      </p:cBhvr>
                                      <p:to>
                                        <p:strVal val="hidden"/>
                                      </p:to>
                                    </p:set>
                                  </p:childTnLst>
                                </p:cTn>
                              </p:par>
                              <p:par>
                                <p:cTn id="21" presetID="1" presetClass="exit" presetSubtype="0" fill="hold" grpId="1" nodeType="withEffect">
                                  <p:stCondLst>
                                    <p:cond delay="0"/>
                                  </p:stCondLst>
                                  <p:childTnLst>
                                    <p:set>
                                      <p:cBhvr>
                                        <p:cTn id="22" dur="1" fill="hold">
                                          <p:stCondLst>
                                            <p:cond delay="0"/>
                                          </p:stCondLst>
                                        </p:cTn>
                                        <p:tgtEl>
                                          <p:spTgt spid="921647"/>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921650"/>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646" grpId="0" animBg="1"/>
      <p:bldP spid="921647" grpId="0"/>
      <p:bldP spid="921647" grpId="1"/>
      <p:bldP spid="921648" grpId="0" animBg="1"/>
      <p:bldP spid="921648" grpId="1" animBg="1"/>
      <p:bldP spid="921649" grpId="0"/>
      <p:bldP spid="921649" grpId="1"/>
      <p:bldP spid="921650" grpId="0"/>
      <p:bldP spid="2"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3" name="Rectangle 40"/>
          <p:cNvSpPr>
            <a:spLocks noChangeArrowheads="1"/>
          </p:cNvSpPr>
          <p:nvPr/>
        </p:nvSpPr>
        <p:spPr bwMode="auto">
          <a:xfrm>
            <a:off x="1784350" y="801688"/>
            <a:ext cx="18415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sz="900"/>
          </a:p>
          <a:p>
            <a:r>
              <a:rPr lang="en-US"/>
              <a:t/>
            </a:r>
            <a:br>
              <a:rPr lang="en-US"/>
            </a:br>
            <a:endParaRPr lang="en-US"/>
          </a:p>
          <a:p>
            <a:endParaRPr lang="en-US"/>
          </a:p>
        </p:txBody>
      </p:sp>
      <p:sp>
        <p:nvSpPr>
          <p:cNvPr id="19464" name="Rectangle 41"/>
          <p:cNvSpPr>
            <a:spLocks noGrp="1" noChangeArrowheads="1"/>
          </p:cNvSpPr>
          <p:nvPr>
            <p:ph type="title"/>
          </p:nvPr>
        </p:nvSpPr>
        <p:spPr>
          <a:noFill/>
        </p:spPr>
        <p:txBody>
          <a:bodyPr/>
          <a:lstStyle/>
          <a:p>
            <a:pPr eaLnBrk="1" hangingPunct="1"/>
            <a:r>
              <a:rPr lang="en-US" altLang="en-US" dirty="0"/>
              <a:t>Economics of Free Trade</a:t>
            </a:r>
            <a:endParaRPr lang="en-CA" altLang="en-US" dirty="0" smtClean="0"/>
          </a:p>
        </p:txBody>
      </p:sp>
      <p:sp>
        <p:nvSpPr>
          <p:cNvPr id="922671" name="Rectangle 47"/>
          <p:cNvSpPr>
            <a:spLocks noChangeArrowheads="1"/>
          </p:cNvSpPr>
          <p:nvPr/>
        </p:nvSpPr>
        <p:spPr bwMode="auto">
          <a:xfrm>
            <a:off x="2338387" y="6324600"/>
            <a:ext cx="422433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600" i="1" dirty="0">
                <a:solidFill>
                  <a:srgbClr val="0066FF"/>
                </a:solidFill>
              </a:rPr>
              <a:t>If NC </a:t>
            </a:r>
            <a:r>
              <a:rPr lang="en-US" sz="1600" i="1" dirty="0" smtClean="0">
                <a:solidFill>
                  <a:srgbClr val="0066FF"/>
                </a:solidFill>
              </a:rPr>
              <a:t>wants </a:t>
            </a:r>
            <a:r>
              <a:rPr lang="en-US" sz="1600" i="1" dirty="0">
                <a:solidFill>
                  <a:srgbClr val="0066FF"/>
                </a:solidFill>
              </a:rPr>
              <a:t>1 more </a:t>
            </a:r>
            <a:r>
              <a:rPr lang="en-US" sz="1600" i="1" dirty="0" smtClean="0">
                <a:solidFill>
                  <a:srgbClr val="0066FF"/>
                </a:solidFill>
              </a:rPr>
              <a:t>cap, </a:t>
            </a:r>
            <a:r>
              <a:rPr lang="en-US" sz="1600" i="1" dirty="0">
                <a:solidFill>
                  <a:srgbClr val="0066FF"/>
                </a:solidFill>
              </a:rPr>
              <a:t>it gives up 2 </a:t>
            </a:r>
            <a:r>
              <a:rPr lang="en-US" sz="1600" i="1" dirty="0" smtClean="0">
                <a:solidFill>
                  <a:srgbClr val="0066FF"/>
                </a:solidFill>
              </a:rPr>
              <a:t>t-shirts.</a:t>
            </a:r>
            <a:r>
              <a:rPr lang="en-US" dirty="0" smtClean="0">
                <a:solidFill>
                  <a:srgbClr val="0066FF"/>
                </a:solidFill>
              </a:rPr>
              <a:t> </a:t>
            </a:r>
            <a:endParaRPr lang="en-US" dirty="0">
              <a:solidFill>
                <a:srgbClr val="0066FF"/>
              </a:solidFill>
            </a:endParaRPr>
          </a:p>
        </p:txBody>
      </p:sp>
      <p:sp>
        <p:nvSpPr>
          <p:cNvPr id="922675" name="Rectangle 51"/>
          <p:cNvSpPr>
            <a:spLocks noChangeArrowheads="1"/>
          </p:cNvSpPr>
          <p:nvPr/>
        </p:nvSpPr>
        <p:spPr bwMode="auto">
          <a:xfrm>
            <a:off x="2338387" y="5791200"/>
            <a:ext cx="4443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600" i="1" dirty="0">
                <a:solidFill>
                  <a:srgbClr val="E50030"/>
                </a:solidFill>
              </a:rPr>
              <a:t>If Indonesia wants </a:t>
            </a:r>
            <a:r>
              <a:rPr lang="en-US" sz="1600" i="1" dirty="0" smtClean="0">
                <a:solidFill>
                  <a:srgbClr val="E50030"/>
                </a:solidFill>
              </a:rPr>
              <a:t>1 </a:t>
            </a:r>
            <a:r>
              <a:rPr lang="en-US" sz="1600" i="1" dirty="0">
                <a:solidFill>
                  <a:srgbClr val="E50030"/>
                </a:solidFill>
              </a:rPr>
              <a:t>more </a:t>
            </a:r>
            <a:r>
              <a:rPr lang="en-US" sz="1600" i="1" dirty="0" smtClean="0">
                <a:solidFill>
                  <a:srgbClr val="E50030"/>
                </a:solidFill>
              </a:rPr>
              <a:t>cap, </a:t>
            </a:r>
            <a:r>
              <a:rPr lang="en-US" sz="1600" i="1" dirty="0">
                <a:solidFill>
                  <a:srgbClr val="E50030"/>
                </a:solidFill>
              </a:rPr>
              <a:t>it gives up 4 </a:t>
            </a:r>
            <a:r>
              <a:rPr lang="en-US" sz="1600" i="1" dirty="0" smtClean="0">
                <a:solidFill>
                  <a:srgbClr val="E50030"/>
                </a:solidFill>
              </a:rPr>
              <a:t>t-shirts.</a:t>
            </a:r>
            <a:r>
              <a:rPr lang="en-US" dirty="0" smtClean="0"/>
              <a:t> </a:t>
            </a:r>
            <a:endParaRPr lang="en-US" dirty="0"/>
          </a:p>
        </p:txBody>
      </p:sp>
      <p:sp>
        <p:nvSpPr>
          <p:cNvPr id="922676" name="Rectangle 52"/>
          <p:cNvSpPr>
            <a:spLocks noChangeArrowheads="1"/>
          </p:cNvSpPr>
          <p:nvPr/>
        </p:nvSpPr>
        <p:spPr bwMode="auto">
          <a:xfrm>
            <a:off x="2795587" y="6172200"/>
            <a:ext cx="39862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600" i="1" dirty="0" smtClean="0">
                <a:solidFill>
                  <a:srgbClr val="0066FF"/>
                </a:solidFill>
              </a:rPr>
              <a:t>NC </a:t>
            </a:r>
            <a:r>
              <a:rPr lang="en-US" altLang="en-US" sz="1600" i="1" dirty="0">
                <a:solidFill>
                  <a:srgbClr val="0066FF"/>
                </a:solidFill>
              </a:rPr>
              <a:t>has the comparative advantage in </a:t>
            </a:r>
            <a:r>
              <a:rPr lang="en-US" altLang="en-US" sz="1600" i="1" dirty="0" smtClean="0">
                <a:solidFill>
                  <a:srgbClr val="0066FF"/>
                </a:solidFill>
              </a:rPr>
              <a:t>caps.</a:t>
            </a:r>
            <a:endParaRPr lang="en-US" sz="1600" i="1" dirty="0">
              <a:solidFill>
                <a:srgbClr val="0066FF"/>
              </a:solidFill>
            </a:endParaRPr>
          </a:p>
        </p:txBody>
      </p:sp>
      <p:graphicFrame>
        <p:nvGraphicFramePr>
          <p:cNvPr id="922677" name="Object 53"/>
          <p:cNvGraphicFramePr>
            <a:graphicFrameLocks noGrp="1" noChangeAspect="1"/>
          </p:cNvGraphicFramePr>
          <p:nvPr>
            <p:ph sz="half" idx="1"/>
          </p:nvPr>
        </p:nvGraphicFramePr>
        <p:xfrm>
          <a:off x="1089025" y="3432175"/>
          <a:ext cx="901700" cy="177800"/>
        </p:xfrm>
        <a:graphic>
          <a:graphicData uri="http://schemas.openxmlformats.org/presentationml/2006/ole">
            <mc:AlternateContent xmlns:mc="http://schemas.openxmlformats.org/markup-compatibility/2006">
              <mc:Choice xmlns:v="urn:schemas-microsoft-com:vml" Requires="v">
                <p:oleObj spid="_x0000_s19531" name="Equation" r:id="rId3" imgW="901309" imgH="177723" progId="Equation.DSMT4">
                  <p:embed/>
                </p:oleObj>
              </mc:Choice>
              <mc:Fallback>
                <p:oleObj name="Equation" r:id="rId3" imgW="901309" imgH="177723" progId="Equation.DSMT4">
                  <p:embed/>
                  <p:pic>
                    <p:nvPicPr>
                      <p:cNvPr id="0" name="Object 5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9025" y="3432175"/>
                        <a:ext cx="901700" cy="177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22678" name="Object 54"/>
          <p:cNvGraphicFramePr>
            <a:graphicFrameLocks noGrp="1" noChangeAspect="1"/>
          </p:cNvGraphicFramePr>
          <p:nvPr>
            <p:ph sz="half" idx="2"/>
            <p:extLst>
              <p:ext uri="{D42A27DB-BD31-4B8C-83A1-F6EECF244321}">
                <p14:modId xmlns:p14="http://schemas.microsoft.com/office/powerpoint/2010/main" val="297792733"/>
              </p:ext>
            </p:extLst>
          </p:nvPr>
        </p:nvGraphicFramePr>
        <p:xfrm>
          <a:off x="7043738" y="3409950"/>
          <a:ext cx="901700" cy="177800"/>
        </p:xfrm>
        <a:graphic>
          <a:graphicData uri="http://schemas.openxmlformats.org/presentationml/2006/ole">
            <mc:AlternateContent xmlns:mc="http://schemas.openxmlformats.org/markup-compatibility/2006">
              <mc:Choice xmlns:v="urn:schemas-microsoft-com:vml" Requires="v">
                <p:oleObj spid="_x0000_s19532" name="Equation" r:id="rId5" imgW="901309" imgH="177723" progId="Equation.DSMT4">
                  <p:embed/>
                </p:oleObj>
              </mc:Choice>
              <mc:Fallback>
                <p:oleObj name="Equation" r:id="rId5" imgW="901309" imgH="177723" progId="Equation.DSMT4">
                  <p:embed/>
                  <p:pic>
                    <p:nvPicPr>
                      <p:cNvPr id="0" name="Object 5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43738" y="3409950"/>
                        <a:ext cx="901700" cy="177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22679" name="Oval 55"/>
          <p:cNvSpPr>
            <a:spLocks noChangeArrowheads="1"/>
          </p:cNvSpPr>
          <p:nvPr/>
        </p:nvSpPr>
        <p:spPr bwMode="auto">
          <a:xfrm>
            <a:off x="1617663" y="3376613"/>
            <a:ext cx="274637" cy="295275"/>
          </a:xfrm>
          <a:prstGeom prst="ellipse">
            <a:avLst/>
          </a:prstGeom>
          <a:noFill/>
          <a:ln w="38100">
            <a:solidFill>
              <a:srgbClr val="E5003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922680" name="Oval 56"/>
          <p:cNvSpPr>
            <a:spLocks noChangeArrowheads="1"/>
          </p:cNvSpPr>
          <p:nvPr/>
        </p:nvSpPr>
        <p:spPr bwMode="auto">
          <a:xfrm>
            <a:off x="7573963" y="3373438"/>
            <a:ext cx="274637" cy="295275"/>
          </a:xfrm>
          <a:prstGeom prst="ellipse">
            <a:avLst/>
          </a:prstGeom>
          <a:noFill/>
          <a:ln w="38100">
            <a:solidFill>
              <a:srgbClr val="0066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922681" name="Rectangle 57"/>
          <p:cNvSpPr>
            <a:spLocks noChangeArrowheads="1"/>
          </p:cNvSpPr>
          <p:nvPr/>
        </p:nvSpPr>
        <p:spPr bwMode="auto">
          <a:xfrm>
            <a:off x="1087438" y="3157538"/>
            <a:ext cx="9032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200" b="1" u="sng">
                <a:solidFill>
                  <a:srgbClr val="E50030"/>
                </a:solidFill>
              </a:rPr>
              <a:t>Indonesia</a:t>
            </a:r>
            <a:endParaRPr lang="en-US" sz="1200" b="1" u="sng">
              <a:solidFill>
                <a:srgbClr val="E50030"/>
              </a:solidFill>
            </a:endParaRPr>
          </a:p>
        </p:txBody>
      </p:sp>
      <p:sp>
        <p:nvSpPr>
          <p:cNvPr id="922682" name="Rectangle 58"/>
          <p:cNvSpPr>
            <a:spLocks noChangeArrowheads="1"/>
          </p:cNvSpPr>
          <p:nvPr/>
        </p:nvSpPr>
        <p:spPr bwMode="auto">
          <a:xfrm>
            <a:off x="6911975" y="3157538"/>
            <a:ext cx="13938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200" b="1" u="sng">
                <a:solidFill>
                  <a:srgbClr val="0066FF"/>
                </a:solidFill>
              </a:rPr>
              <a:t>North Carolina</a:t>
            </a:r>
            <a:endParaRPr lang="en-US" sz="1200" b="1" u="sng">
              <a:solidFill>
                <a:srgbClr val="0066FF"/>
              </a:solidFill>
            </a:endParaRPr>
          </a:p>
        </p:txBody>
      </p:sp>
      <p:sp>
        <p:nvSpPr>
          <p:cNvPr id="55" name="Rectangle 39"/>
          <p:cNvSpPr>
            <a:spLocks noChangeArrowheads="1"/>
          </p:cNvSpPr>
          <p:nvPr/>
        </p:nvSpPr>
        <p:spPr bwMode="auto">
          <a:xfrm>
            <a:off x="713758" y="964170"/>
            <a:ext cx="60837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tabLst>
                <a:tab pos="228600" algn="l"/>
              </a:tabLst>
              <a:defRPr sz="2400">
                <a:solidFill>
                  <a:schemeClr val="tx1"/>
                </a:solidFill>
                <a:latin typeface="Times New Roman" panose="02020603050405020304" pitchFamily="18" charset="0"/>
              </a:defRPr>
            </a:lvl1pPr>
            <a:lvl2pPr marL="742950" indent="-285750" eaLnBrk="0" hangingPunct="0">
              <a:tabLst>
                <a:tab pos="228600" algn="l"/>
              </a:tabLst>
              <a:defRPr sz="2400">
                <a:solidFill>
                  <a:schemeClr val="tx1"/>
                </a:solidFill>
                <a:latin typeface="Times New Roman" panose="02020603050405020304" pitchFamily="18" charset="0"/>
              </a:defRPr>
            </a:lvl2pPr>
            <a:lvl3pPr marL="1143000" indent="-228600" eaLnBrk="0" hangingPunct="0">
              <a:tabLst>
                <a:tab pos="228600" algn="l"/>
              </a:tabLst>
              <a:defRPr sz="2400">
                <a:solidFill>
                  <a:schemeClr val="tx1"/>
                </a:solidFill>
                <a:latin typeface="Times New Roman" panose="02020603050405020304" pitchFamily="18" charset="0"/>
              </a:defRPr>
            </a:lvl3pPr>
            <a:lvl4pPr marL="1600200" indent="-228600" eaLnBrk="0" hangingPunct="0">
              <a:tabLst>
                <a:tab pos="228600" algn="l"/>
              </a:tabLst>
              <a:defRPr sz="2400">
                <a:solidFill>
                  <a:schemeClr val="tx1"/>
                </a:solidFill>
                <a:latin typeface="Times New Roman" panose="02020603050405020304" pitchFamily="18" charset="0"/>
              </a:defRPr>
            </a:lvl4pPr>
            <a:lvl5pPr marL="2057400" indent="-228600" eaLnBrk="0" hangingPunct="0">
              <a:tabLst>
                <a:tab pos="228600" algn="l"/>
              </a:tabLst>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tabLst>
                <a:tab pos="228600" algn="l"/>
              </a:tabLs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tabLst>
                <a:tab pos="228600" algn="l"/>
              </a:tabLs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tabLst>
                <a:tab pos="228600" algn="l"/>
              </a:tabLs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tabLst>
                <a:tab pos="228600" algn="l"/>
              </a:tabLst>
              <a:defRPr sz="2400">
                <a:solidFill>
                  <a:schemeClr val="tx1"/>
                </a:solidFill>
                <a:latin typeface="Times New Roman" panose="02020603050405020304" pitchFamily="18" charset="0"/>
              </a:defRPr>
            </a:lvl9pPr>
          </a:lstStyle>
          <a:p>
            <a:pPr eaLnBrk="1" hangingPunct="1"/>
            <a:r>
              <a:rPr lang="en-US" sz="1800" dirty="0">
                <a:cs typeface="Times New Roman" panose="02020603050405020304" pitchFamily="18" charset="0"/>
              </a:rPr>
              <a:t>Which country has the </a:t>
            </a:r>
            <a:r>
              <a:rPr lang="en-US" sz="1800" dirty="0" smtClean="0">
                <a:cs typeface="Times New Roman" panose="02020603050405020304" pitchFamily="18" charset="0"/>
              </a:rPr>
              <a:t>comparative advantage </a:t>
            </a:r>
            <a:r>
              <a:rPr lang="en-US" sz="1800" dirty="0">
                <a:cs typeface="Times New Roman" panose="02020603050405020304" pitchFamily="18" charset="0"/>
              </a:rPr>
              <a:t>in </a:t>
            </a:r>
            <a:r>
              <a:rPr lang="en-US" sz="1800" dirty="0" smtClean="0">
                <a:cs typeface="Times New Roman" panose="02020603050405020304" pitchFamily="18" charset="0"/>
              </a:rPr>
              <a:t>baseball caps?</a:t>
            </a:r>
            <a:endParaRPr lang="en-US" sz="1800" dirty="0"/>
          </a:p>
        </p:txBody>
      </p:sp>
      <p:grpSp>
        <p:nvGrpSpPr>
          <p:cNvPr id="56" name="Group 55"/>
          <p:cNvGrpSpPr/>
          <p:nvPr/>
        </p:nvGrpSpPr>
        <p:grpSpPr>
          <a:xfrm>
            <a:off x="2549525" y="1806575"/>
            <a:ext cx="4460875" cy="3844925"/>
            <a:chOff x="2549525" y="1806575"/>
            <a:chExt cx="4460875" cy="3844925"/>
          </a:xfrm>
        </p:grpSpPr>
        <p:sp>
          <p:nvSpPr>
            <p:cNvPr id="57" name="Text Box 45"/>
            <p:cNvSpPr txBox="1">
              <a:spLocks noChangeArrowheads="1"/>
            </p:cNvSpPr>
            <p:nvPr/>
          </p:nvSpPr>
          <p:spPr bwMode="auto">
            <a:xfrm>
              <a:off x="2549525" y="1806575"/>
              <a:ext cx="4032250"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sz="900" dirty="0"/>
            </a:p>
            <a:p>
              <a:pPr eaLnBrk="1" hangingPunct="1"/>
              <a:endParaRPr lang="en-US" sz="900" dirty="0"/>
            </a:p>
            <a:p>
              <a:pPr eaLnBrk="1" hangingPunct="1"/>
              <a:r>
                <a:rPr lang="en-US" sz="1600" i="1" dirty="0"/>
                <a:t>T</a:t>
              </a:r>
            </a:p>
            <a:p>
              <a:pPr eaLnBrk="1" hangingPunct="1"/>
              <a:endParaRPr lang="en-US" sz="1600" dirty="0"/>
            </a:p>
            <a:p>
              <a:pPr eaLnBrk="1" hangingPunct="1"/>
              <a:r>
                <a:rPr lang="en-US" sz="900" dirty="0"/>
                <a:t>1400</a:t>
              </a:r>
            </a:p>
            <a:p>
              <a:pPr eaLnBrk="1" hangingPunct="1"/>
              <a:endParaRPr lang="en-US" sz="900" dirty="0"/>
            </a:p>
            <a:p>
              <a:pPr eaLnBrk="1" hangingPunct="1"/>
              <a:endParaRPr lang="en-US" sz="900" dirty="0"/>
            </a:p>
            <a:p>
              <a:pPr eaLnBrk="1" hangingPunct="1"/>
              <a:r>
                <a:rPr lang="en-US" sz="900" dirty="0"/>
                <a:t>1200</a:t>
              </a:r>
            </a:p>
            <a:p>
              <a:pPr eaLnBrk="1" hangingPunct="1"/>
              <a:endParaRPr lang="en-US" sz="900" dirty="0"/>
            </a:p>
            <a:p>
              <a:pPr eaLnBrk="1" hangingPunct="1"/>
              <a:endParaRPr lang="en-US" sz="900" dirty="0"/>
            </a:p>
            <a:p>
              <a:pPr eaLnBrk="1" hangingPunct="1"/>
              <a:r>
                <a:rPr lang="en-US" sz="900" dirty="0"/>
                <a:t>1000</a:t>
              </a:r>
            </a:p>
            <a:p>
              <a:pPr eaLnBrk="1" hangingPunct="1"/>
              <a:endParaRPr lang="en-US" sz="900" dirty="0"/>
            </a:p>
            <a:p>
              <a:pPr eaLnBrk="1" hangingPunct="1"/>
              <a:endParaRPr lang="en-US" sz="900" dirty="0"/>
            </a:p>
            <a:p>
              <a:pPr eaLnBrk="1" hangingPunct="1"/>
              <a:r>
                <a:rPr lang="en-US" sz="900" dirty="0"/>
                <a:t>  800</a:t>
              </a:r>
            </a:p>
            <a:p>
              <a:pPr eaLnBrk="1" hangingPunct="1"/>
              <a:endParaRPr lang="en-US" sz="900" dirty="0"/>
            </a:p>
            <a:p>
              <a:pPr eaLnBrk="1" hangingPunct="1"/>
              <a:endParaRPr lang="en-US" sz="900" dirty="0"/>
            </a:p>
            <a:p>
              <a:pPr eaLnBrk="1" hangingPunct="1"/>
              <a:r>
                <a:rPr lang="en-US" sz="900" dirty="0"/>
                <a:t>  600</a:t>
              </a:r>
            </a:p>
            <a:p>
              <a:pPr eaLnBrk="1" hangingPunct="1"/>
              <a:endParaRPr lang="en-US" sz="900" dirty="0"/>
            </a:p>
            <a:p>
              <a:pPr eaLnBrk="1" hangingPunct="1"/>
              <a:endParaRPr lang="en-US" sz="900" dirty="0"/>
            </a:p>
            <a:p>
              <a:pPr eaLnBrk="1" hangingPunct="1"/>
              <a:r>
                <a:rPr lang="en-US" sz="900" dirty="0"/>
                <a:t>  400</a:t>
              </a:r>
            </a:p>
            <a:p>
              <a:pPr eaLnBrk="1" hangingPunct="1"/>
              <a:endParaRPr lang="en-US" sz="900" dirty="0"/>
            </a:p>
            <a:p>
              <a:pPr eaLnBrk="1" hangingPunct="1"/>
              <a:endParaRPr lang="en-US" sz="900" dirty="0"/>
            </a:p>
            <a:p>
              <a:pPr eaLnBrk="1" hangingPunct="1"/>
              <a:r>
                <a:rPr lang="en-US" sz="900" dirty="0"/>
                <a:t>  200</a:t>
              </a:r>
            </a:p>
            <a:p>
              <a:pPr eaLnBrk="1" hangingPunct="1"/>
              <a:endParaRPr lang="en-US" sz="900" dirty="0"/>
            </a:p>
            <a:p>
              <a:pPr eaLnBrk="1" hangingPunct="1"/>
              <a:endParaRPr lang="en-US" sz="900" dirty="0"/>
            </a:p>
            <a:p>
              <a:pPr eaLnBrk="1" hangingPunct="1"/>
              <a:r>
                <a:rPr lang="en-US" sz="900" dirty="0"/>
                <a:t> </a:t>
              </a:r>
            </a:p>
            <a:p>
              <a:pPr eaLnBrk="1" hangingPunct="1"/>
              <a:r>
                <a:rPr lang="en-US" sz="900" dirty="0"/>
                <a:t>                       100         200        300         400        500         600        700          </a:t>
              </a:r>
              <a:r>
                <a:rPr lang="en-US" sz="1600" i="1" dirty="0"/>
                <a:t>C</a:t>
              </a:r>
              <a:endParaRPr lang="en-US" sz="1600" dirty="0"/>
            </a:p>
          </p:txBody>
        </p:sp>
        <p:grpSp>
          <p:nvGrpSpPr>
            <p:cNvPr id="58" name="Group 57"/>
            <p:cNvGrpSpPr/>
            <p:nvPr/>
          </p:nvGrpSpPr>
          <p:grpSpPr>
            <a:xfrm>
              <a:off x="2840038" y="2208213"/>
              <a:ext cx="4170362" cy="3348037"/>
              <a:chOff x="2840038" y="2208213"/>
              <a:chExt cx="4170362" cy="3348037"/>
            </a:xfrm>
          </p:grpSpPr>
          <p:grpSp>
            <p:nvGrpSpPr>
              <p:cNvPr id="59" name="Group 5"/>
              <p:cNvGrpSpPr>
                <a:grpSpLocks noChangeAspect="1"/>
              </p:cNvGrpSpPr>
              <p:nvPr/>
            </p:nvGrpSpPr>
            <p:grpSpPr bwMode="auto">
              <a:xfrm>
                <a:off x="2847975" y="2208213"/>
                <a:ext cx="3348038" cy="3348037"/>
                <a:chOff x="2788" y="4801"/>
                <a:chExt cx="5876" cy="5876"/>
              </a:xfrm>
            </p:grpSpPr>
            <p:sp>
              <p:nvSpPr>
                <p:cNvPr id="64" name="AutoShape 40"/>
                <p:cNvSpPr>
                  <a:spLocks noChangeAspect="1" noChangeArrowheads="1" noTextEdit="1"/>
                </p:cNvSpPr>
                <p:nvPr/>
              </p:nvSpPr>
              <p:spPr bwMode="auto">
                <a:xfrm>
                  <a:off x="2788" y="4801"/>
                  <a:ext cx="5876" cy="5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65" name="Line 39"/>
                <p:cNvSpPr>
                  <a:spLocks noChangeShapeType="1"/>
                </p:cNvSpPr>
                <p:nvPr/>
              </p:nvSpPr>
              <p:spPr bwMode="auto">
                <a:xfrm>
                  <a:off x="2880" y="842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 name="Line 38"/>
                <p:cNvSpPr>
                  <a:spLocks noChangeShapeType="1"/>
                </p:cNvSpPr>
                <p:nvPr/>
              </p:nvSpPr>
              <p:spPr bwMode="auto">
                <a:xfrm>
                  <a:off x="2880" y="806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7" name="Line 37"/>
                <p:cNvSpPr>
                  <a:spLocks noChangeShapeType="1"/>
                </p:cNvSpPr>
                <p:nvPr/>
              </p:nvSpPr>
              <p:spPr bwMode="auto">
                <a:xfrm>
                  <a:off x="2880"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8" name="Line 36"/>
                <p:cNvSpPr>
                  <a:spLocks noChangeShapeType="1"/>
                </p:cNvSpPr>
                <p:nvPr/>
              </p:nvSpPr>
              <p:spPr bwMode="auto">
                <a:xfrm>
                  <a:off x="2880" y="734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9" name="Line 35"/>
                <p:cNvSpPr>
                  <a:spLocks noChangeShapeType="1"/>
                </p:cNvSpPr>
                <p:nvPr/>
              </p:nvSpPr>
              <p:spPr bwMode="auto">
                <a:xfrm>
                  <a:off x="2880" y="698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0" name="Line 34"/>
                <p:cNvSpPr>
                  <a:spLocks noChangeShapeType="1"/>
                </p:cNvSpPr>
                <p:nvPr/>
              </p:nvSpPr>
              <p:spPr bwMode="auto">
                <a:xfrm>
                  <a:off x="2880" y="662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 name="Line 33"/>
                <p:cNvSpPr>
                  <a:spLocks noChangeShapeType="1"/>
                </p:cNvSpPr>
                <p:nvPr/>
              </p:nvSpPr>
              <p:spPr bwMode="auto">
                <a:xfrm>
                  <a:off x="2880" y="626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 name="Line 32"/>
                <p:cNvSpPr>
                  <a:spLocks noChangeShapeType="1"/>
                </p:cNvSpPr>
                <p:nvPr/>
              </p:nvSpPr>
              <p:spPr bwMode="auto">
                <a:xfrm>
                  <a:off x="2880" y="59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3" name="Line 31"/>
                <p:cNvSpPr>
                  <a:spLocks noChangeShapeType="1"/>
                </p:cNvSpPr>
                <p:nvPr/>
              </p:nvSpPr>
              <p:spPr bwMode="auto">
                <a:xfrm>
                  <a:off x="2880" y="554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4" name="Line 30"/>
                <p:cNvSpPr>
                  <a:spLocks noChangeShapeType="1"/>
                </p:cNvSpPr>
                <p:nvPr/>
              </p:nvSpPr>
              <p:spPr bwMode="auto">
                <a:xfrm>
                  <a:off x="2880" y="9503"/>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5" name="Line 29"/>
                <p:cNvSpPr>
                  <a:spLocks noChangeShapeType="1"/>
                </p:cNvSpPr>
                <p:nvPr/>
              </p:nvSpPr>
              <p:spPr bwMode="auto">
                <a:xfrm>
                  <a:off x="2880" y="9143"/>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6" name="Line 28"/>
                <p:cNvSpPr>
                  <a:spLocks noChangeShapeType="1"/>
                </p:cNvSpPr>
                <p:nvPr/>
              </p:nvSpPr>
              <p:spPr bwMode="auto">
                <a:xfrm>
                  <a:off x="2880" y="8783"/>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7" name="Line 27"/>
                <p:cNvSpPr>
                  <a:spLocks noChangeShapeType="1"/>
                </p:cNvSpPr>
                <p:nvPr/>
              </p:nvSpPr>
              <p:spPr bwMode="auto">
                <a:xfrm rot="5400000">
                  <a:off x="288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8" name="Line 26"/>
                <p:cNvSpPr>
                  <a:spLocks noChangeShapeType="1"/>
                </p:cNvSpPr>
                <p:nvPr/>
              </p:nvSpPr>
              <p:spPr bwMode="auto">
                <a:xfrm rot="5400000">
                  <a:off x="252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 name="Line 25"/>
                <p:cNvSpPr>
                  <a:spLocks noChangeShapeType="1"/>
                </p:cNvSpPr>
                <p:nvPr/>
              </p:nvSpPr>
              <p:spPr bwMode="auto">
                <a:xfrm rot="5400000">
                  <a:off x="216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 name="Line 24"/>
                <p:cNvSpPr>
                  <a:spLocks noChangeShapeType="1"/>
                </p:cNvSpPr>
                <p:nvPr/>
              </p:nvSpPr>
              <p:spPr bwMode="auto">
                <a:xfrm rot="5400000">
                  <a:off x="180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1" name="Line 23"/>
                <p:cNvSpPr>
                  <a:spLocks noChangeShapeType="1"/>
                </p:cNvSpPr>
                <p:nvPr/>
              </p:nvSpPr>
              <p:spPr bwMode="auto">
                <a:xfrm rot="5400000">
                  <a:off x="144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2" name="Line 22"/>
                <p:cNvSpPr>
                  <a:spLocks noChangeShapeType="1"/>
                </p:cNvSpPr>
                <p:nvPr/>
              </p:nvSpPr>
              <p:spPr bwMode="auto">
                <a:xfrm rot="5400000">
                  <a:off x="108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3" name="Line 21"/>
                <p:cNvSpPr>
                  <a:spLocks noChangeShapeType="1"/>
                </p:cNvSpPr>
                <p:nvPr/>
              </p:nvSpPr>
              <p:spPr bwMode="auto">
                <a:xfrm rot="5400000">
                  <a:off x="72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4" name="Line 20"/>
                <p:cNvSpPr>
                  <a:spLocks noChangeShapeType="1"/>
                </p:cNvSpPr>
                <p:nvPr/>
              </p:nvSpPr>
              <p:spPr bwMode="auto">
                <a:xfrm rot="5400000">
                  <a:off x="36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5" name="Line 19"/>
                <p:cNvSpPr>
                  <a:spLocks noChangeShapeType="1"/>
                </p:cNvSpPr>
                <p:nvPr/>
              </p:nvSpPr>
              <p:spPr bwMode="auto">
                <a:xfrm rot="16200000" flipV="1">
                  <a:off x="1" y="7704"/>
                  <a:ext cx="5760" cy="1"/>
                </a:xfrm>
                <a:prstGeom prst="line">
                  <a:avLst/>
                </a:prstGeom>
                <a:noFill/>
                <a:ln w="28575">
                  <a:solidFill>
                    <a:srgbClr val="000000"/>
                  </a:solidFill>
                  <a:round/>
                  <a:headEnd type="oval"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86" name="Line 18"/>
                <p:cNvSpPr>
                  <a:spLocks noChangeShapeType="1"/>
                </p:cNvSpPr>
                <p:nvPr/>
              </p:nvSpPr>
              <p:spPr bwMode="auto">
                <a:xfrm rot="5400000">
                  <a:off x="396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7" name="Line 17"/>
                <p:cNvSpPr>
                  <a:spLocks noChangeShapeType="1"/>
                </p:cNvSpPr>
                <p:nvPr/>
              </p:nvSpPr>
              <p:spPr bwMode="auto">
                <a:xfrm rot="5400000">
                  <a:off x="360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8" name="Line 16"/>
                <p:cNvSpPr>
                  <a:spLocks noChangeShapeType="1"/>
                </p:cNvSpPr>
                <p:nvPr/>
              </p:nvSpPr>
              <p:spPr bwMode="auto">
                <a:xfrm rot="5400000">
                  <a:off x="324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9" name="Line 15"/>
                <p:cNvSpPr>
                  <a:spLocks noChangeShapeType="1"/>
                </p:cNvSpPr>
                <p:nvPr/>
              </p:nvSpPr>
              <p:spPr bwMode="auto">
                <a:xfrm rot="5400000">
                  <a:off x="5040"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0" name="Line 14"/>
                <p:cNvSpPr>
                  <a:spLocks noChangeShapeType="1"/>
                </p:cNvSpPr>
                <p:nvPr/>
              </p:nvSpPr>
              <p:spPr bwMode="auto">
                <a:xfrm rot="5400000">
                  <a:off x="4680"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1" name="Line 13"/>
                <p:cNvSpPr>
                  <a:spLocks noChangeShapeType="1"/>
                </p:cNvSpPr>
                <p:nvPr/>
              </p:nvSpPr>
              <p:spPr bwMode="auto">
                <a:xfrm rot="5400000">
                  <a:off x="4320"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 name="Line 12"/>
                <p:cNvSpPr>
                  <a:spLocks noChangeShapeType="1"/>
                </p:cNvSpPr>
                <p:nvPr/>
              </p:nvSpPr>
              <p:spPr bwMode="auto">
                <a:xfrm rot="5400000">
                  <a:off x="5760"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3" name="Line 11"/>
                <p:cNvSpPr>
                  <a:spLocks noChangeShapeType="1"/>
                </p:cNvSpPr>
                <p:nvPr/>
              </p:nvSpPr>
              <p:spPr bwMode="auto">
                <a:xfrm rot="5400000">
                  <a:off x="5400"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4" name="Line 10"/>
                <p:cNvSpPr>
                  <a:spLocks noChangeShapeType="1"/>
                </p:cNvSpPr>
                <p:nvPr/>
              </p:nvSpPr>
              <p:spPr bwMode="auto">
                <a:xfrm>
                  <a:off x="2880" y="10585"/>
                  <a:ext cx="5760" cy="1"/>
                </a:xfrm>
                <a:prstGeom prst="line">
                  <a:avLst/>
                </a:prstGeom>
                <a:noFill/>
                <a:ln w="28575">
                  <a:solidFill>
                    <a:srgbClr val="000000"/>
                  </a:solidFill>
                  <a:round/>
                  <a:headEnd type="oval"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5" name="Line 9"/>
                <p:cNvSpPr>
                  <a:spLocks noChangeShapeType="1"/>
                </p:cNvSpPr>
                <p:nvPr/>
              </p:nvSpPr>
              <p:spPr bwMode="auto">
                <a:xfrm>
                  <a:off x="2880" y="10225"/>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6" name="Line 8"/>
                <p:cNvSpPr>
                  <a:spLocks noChangeShapeType="1"/>
                </p:cNvSpPr>
                <p:nvPr/>
              </p:nvSpPr>
              <p:spPr bwMode="auto">
                <a:xfrm>
                  <a:off x="2880" y="9865"/>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7" name="Line 7"/>
                <p:cNvSpPr>
                  <a:spLocks noChangeShapeType="1"/>
                </p:cNvSpPr>
                <p:nvPr/>
              </p:nvSpPr>
              <p:spPr bwMode="auto">
                <a:xfrm>
                  <a:off x="2880" y="5185"/>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8" name="Line 6"/>
                <p:cNvSpPr>
                  <a:spLocks noChangeShapeType="1"/>
                </p:cNvSpPr>
                <p:nvPr/>
              </p:nvSpPr>
              <p:spPr bwMode="auto">
                <a:xfrm>
                  <a:off x="2880" y="4825"/>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60" name="Line 88"/>
              <p:cNvSpPr>
                <a:spLocks noChangeShapeType="1"/>
              </p:cNvSpPr>
              <p:nvPr/>
            </p:nvSpPr>
            <p:spPr bwMode="auto">
              <a:xfrm>
                <a:off x="2900363" y="3041650"/>
                <a:ext cx="1230312" cy="2462213"/>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1" name="Line 89"/>
              <p:cNvSpPr>
                <a:spLocks noChangeShapeType="1"/>
              </p:cNvSpPr>
              <p:nvPr/>
            </p:nvSpPr>
            <p:spPr bwMode="auto">
              <a:xfrm>
                <a:off x="2900363" y="3452813"/>
                <a:ext cx="2051050" cy="2051050"/>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 name="Rectangle 94"/>
              <p:cNvSpPr>
                <a:spLocks noChangeArrowheads="1"/>
              </p:cNvSpPr>
              <p:nvPr/>
            </p:nvSpPr>
            <p:spPr bwMode="auto">
              <a:xfrm>
                <a:off x="2840038" y="2814638"/>
                <a:ext cx="417036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200" b="1"/>
                  <a:t>Indonesia</a:t>
                </a:r>
                <a:endParaRPr lang="en-US" sz="1200" b="1"/>
              </a:p>
            </p:txBody>
          </p:sp>
          <p:sp>
            <p:nvSpPr>
              <p:cNvPr id="63" name="Rectangle 95"/>
              <p:cNvSpPr>
                <a:spLocks noChangeArrowheads="1"/>
              </p:cNvSpPr>
              <p:nvPr/>
            </p:nvSpPr>
            <p:spPr bwMode="auto">
              <a:xfrm>
                <a:off x="4851400" y="5270500"/>
                <a:ext cx="54133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200" b="1"/>
                  <a:t>NC</a:t>
                </a:r>
                <a:endParaRPr lang="en-US" sz="1200" b="1"/>
              </a:p>
            </p:txBody>
          </p:sp>
        </p:grpSp>
      </p:gr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2268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22677"/>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22679"/>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22675"/>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2268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22678"/>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22680"/>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22671"/>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22676"/>
                                        </p:tgtEl>
                                        <p:attrNameLst>
                                          <p:attrName>style.visibility</p:attrName>
                                        </p:attrNameLst>
                                      </p:cBhvr>
                                      <p:to>
                                        <p:strVal val="visible"/>
                                      </p:to>
                                    </p:set>
                                  </p:childTnLst>
                                </p:cTn>
                              </p:par>
                              <p:par>
                                <p:cTn id="35" presetID="1" presetClass="exit" presetSubtype="0" fill="hold" grpId="1" nodeType="withEffect">
                                  <p:stCondLst>
                                    <p:cond delay="0"/>
                                  </p:stCondLst>
                                  <p:childTnLst>
                                    <p:set>
                                      <p:cBhvr>
                                        <p:cTn id="36" dur="1" fill="hold">
                                          <p:stCondLst>
                                            <p:cond delay="0"/>
                                          </p:stCondLst>
                                        </p:cTn>
                                        <p:tgtEl>
                                          <p:spTgt spid="922671"/>
                                        </p:tgtEl>
                                        <p:attrNameLst>
                                          <p:attrName>style.visibility</p:attrName>
                                        </p:attrNameLst>
                                      </p:cBhvr>
                                      <p:to>
                                        <p:strVal val="hidden"/>
                                      </p:to>
                                    </p:set>
                                  </p:childTnLst>
                                </p:cTn>
                              </p:par>
                              <p:par>
                                <p:cTn id="37" presetID="1" presetClass="exit" presetSubtype="0" fill="hold" grpId="1" nodeType="withEffect">
                                  <p:stCondLst>
                                    <p:cond delay="0"/>
                                  </p:stCondLst>
                                  <p:childTnLst>
                                    <p:set>
                                      <p:cBhvr>
                                        <p:cTn id="38" dur="1" fill="hold">
                                          <p:stCondLst>
                                            <p:cond delay="0"/>
                                          </p:stCondLst>
                                        </p:cTn>
                                        <p:tgtEl>
                                          <p:spTgt spid="922675"/>
                                        </p:tgtEl>
                                        <p:attrNameLst>
                                          <p:attrName>style.visibility</p:attrName>
                                        </p:attrNameLst>
                                      </p:cBhvr>
                                      <p:to>
                                        <p:strVal val="hidden"/>
                                      </p:to>
                                    </p:set>
                                  </p:childTnLst>
                                </p:cTn>
                              </p:par>
                              <p:par>
                                <p:cTn id="39" presetID="1" presetClass="exit" presetSubtype="0" fill="hold" nodeType="withEffect">
                                  <p:stCondLst>
                                    <p:cond delay="0"/>
                                  </p:stCondLst>
                                  <p:childTnLst>
                                    <p:set>
                                      <p:cBhvr>
                                        <p:cTn id="40" dur="1" fill="hold">
                                          <p:stCondLst>
                                            <p:cond delay="0"/>
                                          </p:stCondLst>
                                        </p:cTn>
                                        <p:tgtEl>
                                          <p:spTgt spid="922677"/>
                                        </p:tgtEl>
                                        <p:attrNameLst>
                                          <p:attrName>style.visibility</p:attrName>
                                        </p:attrNameLst>
                                      </p:cBhvr>
                                      <p:to>
                                        <p:strVal val="hidden"/>
                                      </p:to>
                                    </p:set>
                                  </p:childTnLst>
                                </p:cTn>
                              </p:par>
                              <p:par>
                                <p:cTn id="41" presetID="1" presetClass="exit" presetSubtype="0" fill="hold" grpId="1" nodeType="withEffect">
                                  <p:stCondLst>
                                    <p:cond delay="0"/>
                                  </p:stCondLst>
                                  <p:childTnLst>
                                    <p:set>
                                      <p:cBhvr>
                                        <p:cTn id="42" dur="1" fill="hold">
                                          <p:stCondLst>
                                            <p:cond delay="0"/>
                                          </p:stCondLst>
                                        </p:cTn>
                                        <p:tgtEl>
                                          <p:spTgt spid="922679"/>
                                        </p:tgtEl>
                                        <p:attrNameLst>
                                          <p:attrName>style.visibility</p:attrName>
                                        </p:attrNameLst>
                                      </p:cBhvr>
                                      <p:to>
                                        <p:strVal val="hidden"/>
                                      </p:to>
                                    </p:set>
                                  </p:childTnLst>
                                </p:cTn>
                              </p:par>
                              <p:par>
                                <p:cTn id="43" presetID="1" presetClass="exit" presetSubtype="0" fill="hold" grpId="1" nodeType="withEffect">
                                  <p:stCondLst>
                                    <p:cond delay="0"/>
                                  </p:stCondLst>
                                  <p:childTnLst>
                                    <p:set>
                                      <p:cBhvr>
                                        <p:cTn id="44" dur="1" fill="hold">
                                          <p:stCondLst>
                                            <p:cond delay="0"/>
                                          </p:stCondLst>
                                        </p:cTn>
                                        <p:tgtEl>
                                          <p:spTgt spid="922681"/>
                                        </p:tgtEl>
                                        <p:attrNameLst>
                                          <p:attrName>style.visibility</p:attrName>
                                        </p:attrNameLst>
                                      </p:cBhvr>
                                      <p:to>
                                        <p:strVal val="hidden"/>
                                      </p:to>
                                    </p:set>
                                  </p:childTnLst>
                                </p:cTn>
                              </p:par>
                              <p:par>
                                <p:cTn id="45" presetID="1" presetClass="exit" presetSubtype="0" fill="hold" nodeType="withEffect">
                                  <p:stCondLst>
                                    <p:cond delay="0"/>
                                  </p:stCondLst>
                                  <p:childTnLst>
                                    <p:set>
                                      <p:cBhvr>
                                        <p:cTn id="46" dur="1" fill="hold">
                                          <p:stCondLst>
                                            <p:cond delay="0"/>
                                          </p:stCondLst>
                                        </p:cTn>
                                        <p:tgtEl>
                                          <p:spTgt spid="922678"/>
                                        </p:tgtEl>
                                        <p:attrNameLst>
                                          <p:attrName>style.visibility</p:attrName>
                                        </p:attrNameLst>
                                      </p:cBhvr>
                                      <p:to>
                                        <p:strVal val="hidden"/>
                                      </p:to>
                                    </p:set>
                                  </p:childTnLst>
                                </p:cTn>
                              </p:par>
                              <p:par>
                                <p:cTn id="47" presetID="1" presetClass="exit" presetSubtype="0" fill="hold" grpId="1" nodeType="withEffect">
                                  <p:stCondLst>
                                    <p:cond delay="0"/>
                                  </p:stCondLst>
                                  <p:childTnLst>
                                    <p:set>
                                      <p:cBhvr>
                                        <p:cTn id="48" dur="1" fill="hold">
                                          <p:stCondLst>
                                            <p:cond delay="0"/>
                                          </p:stCondLst>
                                        </p:cTn>
                                        <p:tgtEl>
                                          <p:spTgt spid="922680"/>
                                        </p:tgtEl>
                                        <p:attrNameLst>
                                          <p:attrName>style.visibility</p:attrName>
                                        </p:attrNameLst>
                                      </p:cBhvr>
                                      <p:to>
                                        <p:strVal val="hidden"/>
                                      </p:to>
                                    </p:set>
                                  </p:childTnLst>
                                </p:cTn>
                              </p:par>
                              <p:par>
                                <p:cTn id="49" presetID="1" presetClass="exit" presetSubtype="0" fill="hold" grpId="1" nodeType="withEffect">
                                  <p:stCondLst>
                                    <p:cond delay="0"/>
                                  </p:stCondLst>
                                  <p:childTnLst>
                                    <p:set>
                                      <p:cBhvr>
                                        <p:cTn id="50" dur="1" fill="hold">
                                          <p:stCondLst>
                                            <p:cond delay="0"/>
                                          </p:stCondLst>
                                        </p:cTn>
                                        <p:tgtEl>
                                          <p:spTgt spid="92268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671" grpId="0"/>
      <p:bldP spid="922671" grpId="1"/>
      <p:bldP spid="922675" grpId="0"/>
      <p:bldP spid="922675" grpId="1"/>
      <p:bldP spid="922676" grpId="0"/>
      <p:bldP spid="922679" grpId="0" animBg="1"/>
      <p:bldP spid="922679" grpId="1" animBg="1"/>
      <p:bldP spid="922680" grpId="0" animBg="1"/>
      <p:bldP spid="922680" grpId="1" animBg="1"/>
      <p:bldP spid="922681" grpId="0"/>
      <p:bldP spid="922681" grpId="1"/>
      <p:bldP spid="922682" grpId="0"/>
      <p:bldP spid="922682" grpId="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3" name="Rectangle 40"/>
          <p:cNvSpPr>
            <a:spLocks noChangeArrowheads="1"/>
          </p:cNvSpPr>
          <p:nvPr/>
        </p:nvSpPr>
        <p:spPr bwMode="auto">
          <a:xfrm>
            <a:off x="1784350" y="801688"/>
            <a:ext cx="18415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sz="900"/>
          </a:p>
          <a:p>
            <a:r>
              <a:rPr lang="en-US"/>
              <a:t/>
            </a:r>
            <a:br>
              <a:rPr lang="en-US"/>
            </a:br>
            <a:endParaRPr lang="en-US"/>
          </a:p>
          <a:p>
            <a:endParaRPr lang="en-US"/>
          </a:p>
        </p:txBody>
      </p:sp>
      <p:sp>
        <p:nvSpPr>
          <p:cNvPr id="19464" name="Rectangle 41"/>
          <p:cNvSpPr>
            <a:spLocks noGrp="1" noChangeArrowheads="1"/>
          </p:cNvSpPr>
          <p:nvPr>
            <p:ph type="title"/>
          </p:nvPr>
        </p:nvSpPr>
        <p:spPr>
          <a:noFill/>
        </p:spPr>
        <p:txBody>
          <a:bodyPr/>
          <a:lstStyle/>
          <a:p>
            <a:pPr eaLnBrk="1" hangingPunct="1"/>
            <a:r>
              <a:rPr lang="en-US" altLang="en-US" dirty="0"/>
              <a:t>Economics of Free Trade</a:t>
            </a:r>
            <a:endParaRPr lang="en-CA" altLang="en-US" dirty="0" smtClean="0"/>
          </a:p>
        </p:txBody>
      </p:sp>
      <p:sp>
        <p:nvSpPr>
          <p:cNvPr id="922671" name="Rectangle 47"/>
          <p:cNvSpPr>
            <a:spLocks noChangeArrowheads="1"/>
          </p:cNvSpPr>
          <p:nvPr/>
        </p:nvSpPr>
        <p:spPr bwMode="auto">
          <a:xfrm>
            <a:off x="2209800" y="6324600"/>
            <a:ext cx="422490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600" i="1" dirty="0">
                <a:solidFill>
                  <a:srgbClr val="0066FF"/>
                </a:solidFill>
              </a:rPr>
              <a:t>If NC wants </a:t>
            </a:r>
            <a:r>
              <a:rPr lang="en-US" sz="1600" i="1" dirty="0" smtClean="0">
                <a:solidFill>
                  <a:srgbClr val="0066FF"/>
                </a:solidFill>
              </a:rPr>
              <a:t>1 </a:t>
            </a:r>
            <a:r>
              <a:rPr lang="en-US" sz="1600" i="1" dirty="0">
                <a:solidFill>
                  <a:srgbClr val="0066FF"/>
                </a:solidFill>
              </a:rPr>
              <a:t>more </a:t>
            </a:r>
            <a:r>
              <a:rPr lang="en-US" sz="1600" i="1" dirty="0" smtClean="0">
                <a:solidFill>
                  <a:srgbClr val="0066FF"/>
                </a:solidFill>
              </a:rPr>
              <a:t>t-shirt, </a:t>
            </a:r>
            <a:r>
              <a:rPr lang="en-US" sz="1600" i="1" dirty="0">
                <a:solidFill>
                  <a:srgbClr val="0066FF"/>
                </a:solidFill>
              </a:rPr>
              <a:t>it gives up </a:t>
            </a:r>
            <a:r>
              <a:rPr lang="en-US" sz="1600" i="1" dirty="0" smtClean="0">
                <a:solidFill>
                  <a:srgbClr val="0066FF"/>
                </a:solidFill>
              </a:rPr>
              <a:t>0.5 caps.</a:t>
            </a:r>
            <a:r>
              <a:rPr lang="en-US" dirty="0" smtClean="0">
                <a:solidFill>
                  <a:srgbClr val="0066FF"/>
                </a:solidFill>
              </a:rPr>
              <a:t> </a:t>
            </a:r>
            <a:endParaRPr lang="en-US" dirty="0">
              <a:solidFill>
                <a:srgbClr val="0066FF"/>
              </a:solidFill>
            </a:endParaRPr>
          </a:p>
        </p:txBody>
      </p:sp>
      <p:sp>
        <p:nvSpPr>
          <p:cNvPr id="922675" name="Rectangle 51"/>
          <p:cNvSpPr>
            <a:spLocks noChangeArrowheads="1"/>
          </p:cNvSpPr>
          <p:nvPr/>
        </p:nvSpPr>
        <p:spPr bwMode="auto">
          <a:xfrm>
            <a:off x="2209800" y="5791200"/>
            <a:ext cx="47244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600" i="1" dirty="0">
                <a:solidFill>
                  <a:srgbClr val="E50030"/>
                </a:solidFill>
              </a:rPr>
              <a:t>If Indonesia wants </a:t>
            </a:r>
            <a:r>
              <a:rPr lang="en-US" sz="1600" i="1" dirty="0" smtClean="0">
                <a:solidFill>
                  <a:srgbClr val="E50030"/>
                </a:solidFill>
              </a:rPr>
              <a:t>1 </a:t>
            </a:r>
            <a:r>
              <a:rPr lang="en-US" sz="1600" i="1" dirty="0">
                <a:solidFill>
                  <a:srgbClr val="E50030"/>
                </a:solidFill>
              </a:rPr>
              <a:t>more </a:t>
            </a:r>
            <a:r>
              <a:rPr lang="en-US" sz="1600" i="1" dirty="0" smtClean="0">
                <a:solidFill>
                  <a:srgbClr val="E50030"/>
                </a:solidFill>
              </a:rPr>
              <a:t>t-shirt</a:t>
            </a:r>
            <a:r>
              <a:rPr lang="en-US" sz="1600" i="1" dirty="0" smtClean="0">
                <a:solidFill>
                  <a:srgbClr val="E50030"/>
                </a:solidFill>
              </a:rPr>
              <a:t>, </a:t>
            </a:r>
            <a:r>
              <a:rPr lang="en-US" sz="1600" i="1" dirty="0">
                <a:solidFill>
                  <a:srgbClr val="E50030"/>
                </a:solidFill>
              </a:rPr>
              <a:t>it gives up </a:t>
            </a:r>
            <a:r>
              <a:rPr lang="en-US" sz="1600" i="1" dirty="0" smtClean="0">
                <a:solidFill>
                  <a:srgbClr val="E50030"/>
                </a:solidFill>
              </a:rPr>
              <a:t>0.25 caps.</a:t>
            </a:r>
            <a:r>
              <a:rPr lang="en-US" dirty="0" smtClean="0"/>
              <a:t> </a:t>
            </a:r>
            <a:endParaRPr lang="en-US" dirty="0"/>
          </a:p>
        </p:txBody>
      </p:sp>
      <p:sp>
        <p:nvSpPr>
          <p:cNvPr id="922676" name="Rectangle 52"/>
          <p:cNvSpPr>
            <a:spLocks noChangeArrowheads="1"/>
          </p:cNvSpPr>
          <p:nvPr/>
        </p:nvSpPr>
        <p:spPr bwMode="auto">
          <a:xfrm>
            <a:off x="2667000" y="6172200"/>
            <a:ext cx="39862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600" i="1" dirty="0" smtClean="0">
                <a:solidFill>
                  <a:srgbClr val="0066FF"/>
                </a:solidFill>
              </a:rPr>
              <a:t>NC </a:t>
            </a:r>
            <a:r>
              <a:rPr lang="en-US" altLang="en-US" sz="1600" i="1" dirty="0">
                <a:solidFill>
                  <a:srgbClr val="0066FF"/>
                </a:solidFill>
              </a:rPr>
              <a:t>has the comparative advantage in </a:t>
            </a:r>
            <a:r>
              <a:rPr lang="en-US" altLang="en-US" sz="1600" i="1" dirty="0" smtClean="0">
                <a:solidFill>
                  <a:srgbClr val="0066FF"/>
                </a:solidFill>
              </a:rPr>
              <a:t>caps.</a:t>
            </a:r>
            <a:endParaRPr lang="en-US" sz="1600" i="1" dirty="0">
              <a:solidFill>
                <a:srgbClr val="0066FF"/>
              </a:solidFill>
            </a:endParaRPr>
          </a:p>
        </p:txBody>
      </p:sp>
      <p:graphicFrame>
        <p:nvGraphicFramePr>
          <p:cNvPr id="922677" name="Object 53"/>
          <p:cNvGraphicFramePr>
            <a:graphicFrameLocks noGrp="1" noChangeAspect="1"/>
          </p:cNvGraphicFramePr>
          <p:nvPr>
            <p:ph sz="half" idx="1"/>
          </p:nvPr>
        </p:nvGraphicFramePr>
        <p:xfrm>
          <a:off x="1089025" y="3432175"/>
          <a:ext cx="901700" cy="177800"/>
        </p:xfrm>
        <a:graphic>
          <a:graphicData uri="http://schemas.openxmlformats.org/presentationml/2006/ole">
            <mc:AlternateContent xmlns:mc="http://schemas.openxmlformats.org/markup-compatibility/2006">
              <mc:Choice xmlns:v="urn:schemas-microsoft-com:vml" Requires="v">
                <p:oleObj spid="_x0000_s166918" name="Equation" r:id="rId3" imgW="901309" imgH="177723" progId="Equation.DSMT4">
                  <p:embed/>
                </p:oleObj>
              </mc:Choice>
              <mc:Fallback>
                <p:oleObj name="Equation" r:id="rId3" imgW="901309" imgH="177723"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9025" y="3432175"/>
                        <a:ext cx="901700" cy="177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22678" name="Object 54"/>
          <p:cNvGraphicFramePr>
            <a:graphicFrameLocks noGrp="1" noChangeAspect="1"/>
          </p:cNvGraphicFramePr>
          <p:nvPr>
            <p:ph sz="half" idx="2"/>
          </p:nvPr>
        </p:nvGraphicFramePr>
        <p:xfrm>
          <a:off x="7043738" y="3409950"/>
          <a:ext cx="901700" cy="177800"/>
        </p:xfrm>
        <a:graphic>
          <a:graphicData uri="http://schemas.openxmlformats.org/presentationml/2006/ole">
            <mc:AlternateContent xmlns:mc="http://schemas.openxmlformats.org/markup-compatibility/2006">
              <mc:Choice xmlns:v="urn:schemas-microsoft-com:vml" Requires="v">
                <p:oleObj spid="_x0000_s166919" name="Equation" r:id="rId5" imgW="901309" imgH="177723" progId="Equation.DSMT4">
                  <p:embed/>
                </p:oleObj>
              </mc:Choice>
              <mc:Fallback>
                <p:oleObj name="Equation" r:id="rId5" imgW="901309" imgH="177723"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43738" y="3409950"/>
                        <a:ext cx="901700" cy="177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22679" name="Oval 55"/>
          <p:cNvSpPr>
            <a:spLocks noChangeArrowheads="1"/>
          </p:cNvSpPr>
          <p:nvPr/>
        </p:nvSpPr>
        <p:spPr bwMode="auto">
          <a:xfrm>
            <a:off x="1617663" y="3376613"/>
            <a:ext cx="274637" cy="295275"/>
          </a:xfrm>
          <a:prstGeom prst="ellipse">
            <a:avLst/>
          </a:prstGeom>
          <a:noFill/>
          <a:ln w="38100">
            <a:solidFill>
              <a:srgbClr val="E5003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922680" name="Oval 56"/>
          <p:cNvSpPr>
            <a:spLocks noChangeArrowheads="1"/>
          </p:cNvSpPr>
          <p:nvPr/>
        </p:nvSpPr>
        <p:spPr bwMode="auto">
          <a:xfrm>
            <a:off x="7573963" y="3373438"/>
            <a:ext cx="274637" cy="295275"/>
          </a:xfrm>
          <a:prstGeom prst="ellipse">
            <a:avLst/>
          </a:prstGeom>
          <a:noFill/>
          <a:ln w="38100">
            <a:solidFill>
              <a:srgbClr val="0066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922681" name="Rectangle 57"/>
          <p:cNvSpPr>
            <a:spLocks noChangeArrowheads="1"/>
          </p:cNvSpPr>
          <p:nvPr/>
        </p:nvSpPr>
        <p:spPr bwMode="auto">
          <a:xfrm>
            <a:off x="1087438" y="3157538"/>
            <a:ext cx="9032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200" b="1" u="sng">
                <a:solidFill>
                  <a:srgbClr val="E50030"/>
                </a:solidFill>
              </a:rPr>
              <a:t>Indonesia</a:t>
            </a:r>
            <a:endParaRPr lang="en-US" sz="1200" b="1" u="sng">
              <a:solidFill>
                <a:srgbClr val="E50030"/>
              </a:solidFill>
            </a:endParaRPr>
          </a:p>
        </p:txBody>
      </p:sp>
      <p:sp>
        <p:nvSpPr>
          <p:cNvPr id="922682" name="Rectangle 58"/>
          <p:cNvSpPr>
            <a:spLocks noChangeArrowheads="1"/>
          </p:cNvSpPr>
          <p:nvPr/>
        </p:nvSpPr>
        <p:spPr bwMode="auto">
          <a:xfrm>
            <a:off x="6911975" y="3157538"/>
            <a:ext cx="13938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200" b="1" u="sng">
                <a:solidFill>
                  <a:srgbClr val="0066FF"/>
                </a:solidFill>
              </a:rPr>
              <a:t>North Carolina</a:t>
            </a:r>
            <a:endParaRPr lang="en-US" sz="1200" b="1" u="sng">
              <a:solidFill>
                <a:srgbClr val="0066FF"/>
              </a:solidFill>
            </a:endParaRPr>
          </a:p>
        </p:txBody>
      </p:sp>
      <p:sp>
        <p:nvSpPr>
          <p:cNvPr id="55" name="Rectangle 39"/>
          <p:cNvSpPr>
            <a:spLocks noChangeArrowheads="1"/>
          </p:cNvSpPr>
          <p:nvPr/>
        </p:nvSpPr>
        <p:spPr bwMode="auto">
          <a:xfrm>
            <a:off x="713758" y="964170"/>
            <a:ext cx="60837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tabLst>
                <a:tab pos="228600" algn="l"/>
              </a:tabLst>
              <a:defRPr sz="2400">
                <a:solidFill>
                  <a:schemeClr val="tx1"/>
                </a:solidFill>
                <a:latin typeface="Times New Roman" panose="02020603050405020304" pitchFamily="18" charset="0"/>
              </a:defRPr>
            </a:lvl1pPr>
            <a:lvl2pPr marL="742950" indent="-285750" eaLnBrk="0" hangingPunct="0">
              <a:tabLst>
                <a:tab pos="228600" algn="l"/>
              </a:tabLst>
              <a:defRPr sz="2400">
                <a:solidFill>
                  <a:schemeClr val="tx1"/>
                </a:solidFill>
                <a:latin typeface="Times New Roman" panose="02020603050405020304" pitchFamily="18" charset="0"/>
              </a:defRPr>
            </a:lvl2pPr>
            <a:lvl3pPr marL="1143000" indent="-228600" eaLnBrk="0" hangingPunct="0">
              <a:tabLst>
                <a:tab pos="228600" algn="l"/>
              </a:tabLst>
              <a:defRPr sz="2400">
                <a:solidFill>
                  <a:schemeClr val="tx1"/>
                </a:solidFill>
                <a:latin typeface="Times New Roman" panose="02020603050405020304" pitchFamily="18" charset="0"/>
              </a:defRPr>
            </a:lvl3pPr>
            <a:lvl4pPr marL="1600200" indent="-228600" eaLnBrk="0" hangingPunct="0">
              <a:tabLst>
                <a:tab pos="228600" algn="l"/>
              </a:tabLst>
              <a:defRPr sz="2400">
                <a:solidFill>
                  <a:schemeClr val="tx1"/>
                </a:solidFill>
                <a:latin typeface="Times New Roman" panose="02020603050405020304" pitchFamily="18" charset="0"/>
              </a:defRPr>
            </a:lvl4pPr>
            <a:lvl5pPr marL="2057400" indent="-228600" eaLnBrk="0" hangingPunct="0">
              <a:tabLst>
                <a:tab pos="228600" algn="l"/>
              </a:tabLst>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tabLst>
                <a:tab pos="228600" algn="l"/>
              </a:tabLs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tabLst>
                <a:tab pos="228600" algn="l"/>
              </a:tabLs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tabLst>
                <a:tab pos="228600" algn="l"/>
              </a:tabLs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tabLst>
                <a:tab pos="228600" algn="l"/>
              </a:tabLst>
              <a:defRPr sz="2400">
                <a:solidFill>
                  <a:schemeClr val="tx1"/>
                </a:solidFill>
                <a:latin typeface="Times New Roman" panose="02020603050405020304" pitchFamily="18" charset="0"/>
              </a:defRPr>
            </a:lvl9pPr>
          </a:lstStyle>
          <a:p>
            <a:pPr eaLnBrk="1" hangingPunct="1"/>
            <a:r>
              <a:rPr lang="en-US" sz="1800" dirty="0">
                <a:cs typeface="Times New Roman" panose="02020603050405020304" pitchFamily="18" charset="0"/>
              </a:rPr>
              <a:t>Which country has the </a:t>
            </a:r>
            <a:r>
              <a:rPr lang="en-US" sz="1800" dirty="0" smtClean="0">
                <a:cs typeface="Times New Roman" panose="02020603050405020304" pitchFamily="18" charset="0"/>
              </a:rPr>
              <a:t>comparative advantage </a:t>
            </a:r>
            <a:r>
              <a:rPr lang="en-US" sz="1800" dirty="0">
                <a:cs typeface="Times New Roman" panose="02020603050405020304" pitchFamily="18" charset="0"/>
              </a:rPr>
              <a:t>in </a:t>
            </a:r>
            <a:r>
              <a:rPr lang="en-US" sz="1800" dirty="0" smtClean="0">
                <a:cs typeface="Times New Roman" panose="02020603050405020304" pitchFamily="18" charset="0"/>
              </a:rPr>
              <a:t>baseball caps?</a:t>
            </a:r>
            <a:endParaRPr lang="en-US" sz="1800" dirty="0"/>
          </a:p>
        </p:txBody>
      </p:sp>
      <p:grpSp>
        <p:nvGrpSpPr>
          <p:cNvPr id="56" name="Group 55"/>
          <p:cNvGrpSpPr/>
          <p:nvPr/>
        </p:nvGrpSpPr>
        <p:grpSpPr>
          <a:xfrm>
            <a:off x="2549525" y="1806575"/>
            <a:ext cx="4460875" cy="3844925"/>
            <a:chOff x="2549525" y="1806575"/>
            <a:chExt cx="4460875" cy="3844925"/>
          </a:xfrm>
        </p:grpSpPr>
        <p:sp>
          <p:nvSpPr>
            <p:cNvPr id="57" name="Text Box 45"/>
            <p:cNvSpPr txBox="1">
              <a:spLocks noChangeArrowheads="1"/>
            </p:cNvSpPr>
            <p:nvPr/>
          </p:nvSpPr>
          <p:spPr bwMode="auto">
            <a:xfrm>
              <a:off x="2549525" y="1806575"/>
              <a:ext cx="4032250"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sz="900" dirty="0"/>
            </a:p>
            <a:p>
              <a:pPr eaLnBrk="1" hangingPunct="1"/>
              <a:endParaRPr lang="en-US" sz="900" dirty="0"/>
            </a:p>
            <a:p>
              <a:pPr eaLnBrk="1" hangingPunct="1"/>
              <a:r>
                <a:rPr lang="en-US" sz="1600" i="1" dirty="0"/>
                <a:t>T</a:t>
              </a:r>
            </a:p>
            <a:p>
              <a:pPr eaLnBrk="1" hangingPunct="1"/>
              <a:endParaRPr lang="en-US" sz="1600" dirty="0"/>
            </a:p>
            <a:p>
              <a:pPr eaLnBrk="1" hangingPunct="1"/>
              <a:r>
                <a:rPr lang="en-US" sz="900" dirty="0"/>
                <a:t>1400</a:t>
              </a:r>
            </a:p>
            <a:p>
              <a:pPr eaLnBrk="1" hangingPunct="1"/>
              <a:endParaRPr lang="en-US" sz="900" dirty="0"/>
            </a:p>
            <a:p>
              <a:pPr eaLnBrk="1" hangingPunct="1"/>
              <a:endParaRPr lang="en-US" sz="900" dirty="0"/>
            </a:p>
            <a:p>
              <a:pPr eaLnBrk="1" hangingPunct="1"/>
              <a:r>
                <a:rPr lang="en-US" sz="900" dirty="0"/>
                <a:t>1200</a:t>
              </a:r>
            </a:p>
            <a:p>
              <a:pPr eaLnBrk="1" hangingPunct="1"/>
              <a:endParaRPr lang="en-US" sz="900" dirty="0"/>
            </a:p>
            <a:p>
              <a:pPr eaLnBrk="1" hangingPunct="1"/>
              <a:endParaRPr lang="en-US" sz="900" dirty="0"/>
            </a:p>
            <a:p>
              <a:pPr eaLnBrk="1" hangingPunct="1"/>
              <a:r>
                <a:rPr lang="en-US" sz="900" dirty="0"/>
                <a:t>1000</a:t>
              </a:r>
            </a:p>
            <a:p>
              <a:pPr eaLnBrk="1" hangingPunct="1"/>
              <a:endParaRPr lang="en-US" sz="900" dirty="0"/>
            </a:p>
            <a:p>
              <a:pPr eaLnBrk="1" hangingPunct="1"/>
              <a:endParaRPr lang="en-US" sz="900" dirty="0"/>
            </a:p>
            <a:p>
              <a:pPr eaLnBrk="1" hangingPunct="1"/>
              <a:r>
                <a:rPr lang="en-US" sz="900" dirty="0"/>
                <a:t>  800</a:t>
              </a:r>
            </a:p>
            <a:p>
              <a:pPr eaLnBrk="1" hangingPunct="1"/>
              <a:endParaRPr lang="en-US" sz="900" dirty="0"/>
            </a:p>
            <a:p>
              <a:pPr eaLnBrk="1" hangingPunct="1"/>
              <a:endParaRPr lang="en-US" sz="900" dirty="0"/>
            </a:p>
            <a:p>
              <a:pPr eaLnBrk="1" hangingPunct="1"/>
              <a:r>
                <a:rPr lang="en-US" sz="900" dirty="0"/>
                <a:t>  600</a:t>
              </a:r>
            </a:p>
            <a:p>
              <a:pPr eaLnBrk="1" hangingPunct="1"/>
              <a:endParaRPr lang="en-US" sz="900" dirty="0"/>
            </a:p>
            <a:p>
              <a:pPr eaLnBrk="1" hangingPunct="1"/>
              <a:endParaRPr lang="en-US" sz="900" dirty="0"/>
            </a:p>
            <a:p>
              <a:pPr eaLnBrk="1" hangingPunct="1"/>
              <a:r>
                <a:rPr lang="en-US" sz="900" dirty="0"/>
                <a:t>  400</a:t>
              </a:r>
            </a:p>
            <a:p>
              <a:pPr eaLnBrk="1" hangingPunct="1"/>
              <a:endParaRPr lang="en-US" sz="900" dirty="0"/>
            </a:p>
            <a:p>
              <a:pPr eaLnBrk="1" hangingPunct="1"/>
              <a:endParaRPr lang="en-US" sz="900" dirty="0"/>
            </a:p>
            <a:p>
              <a:pPr eaLnBrk="1" hangingPunct="1"/>
              <a:r>
                <a:rPr lang="en-US" sz="900" dirty="0"/>
                <a:t>  200</a:t>
              </a:r>
            </a:p>
            <a:p>
              <a:pPr eaLnBrk="1" hangingPunct="1"/>
              <a:endParaRPr lang="en-US" sz="900" dirty="0"/>
            </a:p>
            <a:p>
              <a:pPr eaLnBrk="1" hangingPunct="1"/>
              <a:endParaRPr lang="en-US" sz="900" dirty="0"/>
            </a:p>
            <a:p>
              <a:pPr eaLnBrk="1" hangingPunct="1"/>
              <a:r>
                <a:rPr lang="en-US" sz="900" dirty="0"/>
                <a:t> </a:t>
              </a:r>
            </a:p>
            <a:p>
              <a:pPr eaLnBrk="1" hangingPunct="1"/>
              <a:r>
                <a:rPr lang="en-US" sz="900" dirty="0"/>
                <a:t>                       100         200        300         400        500         600        700          </a:t>
              </a:r>
              <a:r>
                <a:rPr lang="en-US" sz="1600" i="1" dirty="0"/>
                <a:t>C</a:t>
              </a:r>
              <a:endParaRPr lang="en-US" sz="900" dirty="0"/>
            </a:p>
          </p:txBody>
        </p:sp>
        <p:grpSp>
          <p:nvGrpSpPr>
            <p:cNvPr id="58" name="Group 57"/>
            <p:cNvGrpSpPr/>
            <p:nvPr/>
          </p:nvGrpSpPr>
          <p:grpSpPr>
            <a:xfrm>
              <a:off x="2840038" y="2208213"/>
              <a:ext cx="4170362" cy="3348037"/>
              <a:chOff x="2840038" y="2208213"/>
              <a:chExt cx="4170362" cy="3348037"/>
            </a:xfrm>
          </p:grpSpPr>
          <p:grpSp>
            <p:nvGrpSpPr>
              <p:cNvPr id="59" name="Group 5"/>
              <p:cNvGrpSpPr>
                <a:grpSpLocks noChangeAspect="1"/>
              </p:cNvGrpSpPr>
              <p:nvPr/>
            </p:nvGrpSpPr>
            <p:grpSpPr bwMode="auto">
              <a:xfrm>
                <a:off x="2847975" y="2208213"/>
                <a:ext cx="3348038" cy="3348037"/>
                <a:chOff x="2788" y="4801"/>
                <a:chExt cx="5876" cy="5876"/>
              </a:xfrm>
            </p:grpSpPr>
            <p:sp>
              <p:nvSpPr>
                <p:cNvPr id="64" name="AutoShape 40"/>
                <p:cNvSpPr>
                  <a:spLocks noChangeAspect="1" noChangeArrowheads="1" noTextEdit="1"/>
                </p:cNvSpPr>
                <p:nvPr/>
              </p:nvSpPr>
              <p:spPr bwMode="auto">
                <a:xfrm>
                  <a:off x="2788" y="4801"/>
                  <a:ext cx="5876" cy="5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65" name="Line 39"/>
                <p:cNvSpPr>
                  <a:spLocks noChangeShapeType="1"/>
                </p:cNvSpPr>
                <p:nvPr/>
              </p:nvSpPr>
              <p:spPr bwMode="auto">
                <a:xfrm>
                  <a:off x="2880" y="842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 name="Line 38"/>
                <p:cNvSpPr>
                  <a:spLocks noChangeShapeType="1"/>
                </p:cNvSpPr>
                <p:nvPr/>
              </p:nvSpPr>
              <p:spPr bwMode="auto">
                <a:xfrm>
                  <a:off x="2880" y="806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7" name="Line 37"/>
                <p:cNvSpPr>
                  <a:spLocks noChangeShapeType="1"/>
                </p:cNvSpPr>
                <p:nvPr/>
              </p:nvSpPr>
              <p:spPr bwMode="auto">
                <a:xfrm>
                  <a:off x="2880"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8" name="Line 36"/>
                <p:cNvSpPr>
                  <a:spLocks noChangeShapeType="1"/>
                </p:cNvSpPr>
                <p:nvPr/>
              </p:nvSpPr>
              <p:spPr bwMode="auto">
                <a:xfrm>
                  <a:off x="2880" y="734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9" name="Line 35"/>
                <p:cNvSpPr>
                  <a:spLocks noChangeShapeType="1"/>
                </p:cNvSpPr>
                <p:nvPr/>
              </p:nvSpPr>
              <p:spPr bwMode="auto">
                <a:xfrm>
                  <a:off x="2880" y="698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0" name="Line 34"/>
                <p:cNvSpPr>
                  <a:spLocks noChangeShapeType="1"/>
                </p:cNvSpPr>
                <p:nvPr/>
              </p:nvSpPr>
              <p:spPr bwMode="auto">
                <a:xfrm>
                  <a:off x="2880" y="662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 name="Line 33"/>
                <p:cNvSpPr>
                  <a:spLocks noChangeShapeType="1"/>
                </p:cNvSpPr>
                <p:nvPr/>
              </p:nvSpPr>
              <p:spPr bwMode="auto">
                <a:xfrm>
                  <a:off x="2880" y="626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 name="Line 32"/>
                <p:cNvSpPr>
                  <a:spLocks noChangeShapeType="1"/>
                </p:cNvSpPr>
                <p:nvPr/>
              </p:nvSpPr>
              <p:spPr bwMode="auto">
                <a:xfrm>
                  <a:off x="2880" y="59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3" name="Line 31"/>
                <p:cNvSpPr>
                  <a:spLocks noChangeShapeType="1"/>
                </p:cNvSpPr>
                <p:nvPr/>
              </p:nvSpPr>
              <p:spPr bwMode="auto">
                <a:xfrm>
                  <a:off x="2880" y="554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4" name="Line 30"/>
                <p:cNvSpPr>
                  <a:spLocks noChangeShapeType="1"/>
                </p:cNvSpPr>
                <p:nvPr/>
              </p:nvSpPr>
              <p:spPr bwMode="auto">
                <a:xfrm>
                  <a:off x="2880" y="9503"/>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5" name="Line 29"/>
                <p:cNvSpPr>
                  <a:spLocks noChangeShapeType="1"/>
                </p:cNvSpPr>
                <p:nvPr/>
              </p:nvSpPr>
              <p:spPr bwMode="auto">
                <a:xfrm>
                  <a:off x="2880" y="9143"/>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6" name="Line 28"/>
                <p:cNvSpPr>
                  <a:spLocks noChangeShapeType="1"/>
                </p:cNvSpPr>
                <p:nvPr/>
              </p:nvSpPr>
              <p:spPr bwMode="auto">
                <a:xfrm>
                  <a:off x="2880" y="8783"/>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7" name="Line 27"/>
                <p:cNvSpPr>
                  <a:spLocks noChangeShapeType="1"/>
                </p:cNvSpPr>
                <p:nvPr/>
              </p:nvSpPr>
              <p:spPr bwMode="auto">
                <a:xfrm rot="5400000">
                  <a:off x="288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8" name="Line 26"/>
                <p:cNvSpPr>
                  <a:spLocks noChangeShapeType="1"/>
                </p:cNvSpPr>
                <p:nvPr/>
              </p:nvSpPr>
              <p:spPr bwMode="auto">
                <a:xfrm rot="5400000">
                  <a:off x="252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 name="Line 25"/>
                <p:cNvSpPr>
                  <a:spLocks noChangeShapeType="1"/>
                </p:cNvSpPr>
                <p:nvPr/>
              </p:nvSpPr>
              <p:spPr bwMode="auto">
                <a:xfrm rot="5400000">
                  <a:off x="216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 name="Line 24"/>
                <p:cNvSpPr>
                  <a:spLocks noChangeShapeType="1"/>
                </p:cNvSpPr>
                <p:nvPr/>
              </p:nvSpPr>
              <p:spPr bwMode="auto">
                <a:xfrm rot="5400000">
                  <a:off x="180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1" name="Line 23"/>
                <p:cNvSpPr>
                  <a:spLocks noChangeShapeType="1"/>
                </p:cNvSpPr>
                <p:nvPr/>
              </p:nvSpPr>
              <p:spPr bwMode="auto">
                <a:xfrm rot="5400000">
                  <a:off x="144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2" name="Line 22"/>
                <p:cNvSpPr>
                  <a:spLocks noChangeShapeType="1"/>
                </p:cNvSpPr>
                <p:nvPr/>
              </p:nvSpPr>
              <p:spPr bwMode="auto">
                <a:xfrm rot="5400000">
                  <a:off x="108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3" name="Line 21"/>
                <p:cNvSpPr>
                  <a:spLocks noChangeShapeType="1"/>
                </p:cNvSpPr>
                <p:nvPr/>
              </p:nvSpPr>
              <p:spPr bwMode="auto">
                <a:xfrm rot="5400000">
                  <a:off x="72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4" name="Line 20"/>
                <p:cNvSpPr>
                  <a:spLocks noChangeShapeType="1"/>
                </p:cNvSpPr>
                <p:nvPr/>
              </p:nvSpPr>
              <p:spPr bwMode="auto">
                <a:xfrm rot="5400000">
                  <a:off x="36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5" name="Line 19"/>
                <p:cNvSpPr>
                  <a:spLocks noChangeShapeType="1"/>
                </p:cNvSpPr>
                <p:nvPr/>
              </p:nvSpPr>
              <p:spPr bwMode="auto">
                <a:xfrm rot="16200000" flipV="1">
                  <a:off x="1" y="7704"/>
                  <a:ext cx="5760" cy="1"/>
                </a:xfrm>
                <a:prstGeom prst="line">
                  <a:avLst/>
                </a:prstGeom>
                <a:noFill/>
                <a:ln w="28575">
                  <a:solidFill>
                    <a:srgbClr val="000000"/>
                  </a:solidFill>
                  <a:round/>
                  <a:headEnd type="oval"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86" name="Line 18"/>
                <p:cNvSpPr>
                  <a:spLocks noChangeShapeType="1"/>
                </p:cNvSpPr>
                <p:nvPr/>
              </p:nvSpPr>
              <p:spPr bwMode="auto">
                <a:xfrm rot="5400000">
                  <a:off x="396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7" name="Line 17"/>
                <p:cNvSpPr>
                  <a:spLocks noChangeShapeType="1"/>
                </p:cNvSpPr>
                <p:nvPr/>
              </p:nvSpPr>
              <p:spPr bwMode="auto">
                <a:xfrm rot="5400000">
                  <a:off x="360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8" name="Line 16"/>
                <p:cNvSpPr>
                  <a:spLocks noChangeShapeType="1"/>
                </p:cNvSpPr>
                <p:nvPr/>
              </p:nvSpPr>
              <p:spPr bwMode="auto">
                <a:xfrm rot="5400000">
                  <a:off x="324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9" name="Line 15"/>
                <p:cNvSpPr>
                  <a:spLocks noChangeShapeType="1"/>
                </p:cNvSpPr>
                <p:nvPr/>
              </p:nvSpPr>
              <p:spPr bwMode="auto">
                <a:xfrm rot="5400000">
                  <a:off x="5040"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0" name="Line 14"/>
                <p:cNvSpPr>
                  <a:spLocks noChangeShapeType="1"/>
                </p:cNvSpPr>
                <p:nvPr/>
              </p:nvSpPr>
              <p:spPr bwMode="auto">
                <a:xfrm rot="5400000">
                  <a:off x="4680"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1" name="Line 13"/>
                <p:cNvSpPr>
                  <a:spLocks noChangeShapeType="1"/>
                </p:cNvSpPr>
                <p:nvPr/>
              </p:nvSpPr>
              <p:spPr bwMode="auto">
                <a:xfrm rot="5400000">
                  <a:off x="4320"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 name="Line 12"/>
                <p:cNvSpPr>
                  <a:spLocks noChangeShapeType="1"/>
                </p:cNvSpPr>
                <p:nvPr/>
              </p:nvSpPr>
              <p:spPr bwMode="auto">
                <a:xfrm rot="5400000">
                  <a:off x="5760"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3" name="Line 11"/>
                <p:cNvSpPr>
                  <a:spLocks noChangeShapeType="1"/>
                </p:cNvSpPr>
                <p:nvPr/>
              </p:nvSpPr>
              <p:spPr bwMode="auto">
                <a:xfrm rot="5400000">
                  <a:off x="5400"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4" name="Line 10"/>
                <p:cNvSpPr>
                  <a:spLocks noChangeShapeType="1"/>
                </p:cNvSpPr>
                <p:nvPr/>
              </p:nvSpPr>
              <p:spPr bwMode="auto">
                <a:xfrm>
                  <a:off x="2880" y="10585"/>
                  <a:ext cx="5760" cy="1"/>
                </a:xfrm>
                <a:prstGeom prst="line">
                  <a:avLst/>
                </a:prstGeom>
                <a:noFill/>
                <a:ln w="28575">
                  <a:solidFill>
                    <a:srgbClr val="000000"/>
                  </a:solidFill>
                  <a:round/>
                  <a:headEnd type="oval"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5" name="Line 9"/>
                <p:cNvSpPr>
                  <a:spLocks noChangeShapeType="1"/>
                </p:cNvSpPr>
                <p:nvPr/>
              </p:nvSpPr>
              <p:spPr bwMode="auto">
                <a:xfrm>
                  <a:off x="2880" y="10225"/>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6" name="Line 8"/>
                <p:cNvSpPr>
                  <a:spLocks noChangeShapeType="1"/>
                </p:cNvSpPr>
                <p:nvPr/>
              </p:nvSpPr>
              <p:spPr bwMode="auto">
                <a:xfrm>
                  <a:off x="2880" y="9865"/>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7" name="Line 7"/>
                <p:cNvSpPr>
                  <a:spLocks noChangeShapeType="1"/>
                </p:cNvSpPr>
                <p:nvPr/>
              </p:nvSpPr>
              <p:spPr bwMode="auto">
                <a:xfrm>
                  <a:off x="2880" y="5185"/>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8" name="Line 6"/>
                <p:cNvSpPr>
                  <a:spLocks noChangeShapeType="1"/>
                </p:cNvSpPr>
                <p:nvPr/>
              </p:nvSpPr>
              <p:spPr bwMode="auto">
                <a:xfrm>
                  <a:off x="2880" y="4825"/>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60" name="Line 88"/>
              <p:cNvSpPr>
                <a:spLocks noChangeShapeType="1"/>
              </p:cNvSpPr>
              <p:nvPr/>
            </p:nvSpPr>
            <p:spPr bwMode="auto">
              <a:xfrm>
                <a:off x="2900363" y="3041650"/>
                <a:ext cx="1230312" cy="2462213"/>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1" name="Line 89"/>
              <p:cNvSpPr>
                <a:spLocks noChangeShapeType="1"/>
              </p:cNvSpPr>
              <p:nvPr/>
            </p:nvSpPr>
            <p:spPr bwMode="auto">
              <a:xfrm>
                <a:off x="2900363" y="3452813"/>
                <a:ext cx="2051050" cy="2051050"/>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 name="Rectangle 94"/>
              <p:cNvSpPr>
                <a:spLocks noChangeArrowheads="1"/>
              </p:cNvSpPr>
              <p:nvPr/>
            </p:nvSpPr>
            <p:spPr bwMode="auto">
              <a:xfrm>
                <a:off x="2840038" y="2814638"/>
                <a:ext cx="417036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200" b="1"/>
                  <a:t>Indonesia</a:t>
                </a:r>
                <a:endParaRPr lang="en-US" sz="1200" b="1"/>
              </a:p>
            </p:txBody>
          </p:sp>
          <p:sp>
            <p:nvSpPr>
              <p:cNvPr id="63" name="Rectangle 95"/>
              <p:cNvSpPr>
                <a:spLocks noChangeArrowheads="1"/>
              </p:cNvSpPr>
              <p:nvPr/>
            </p:nvSpPr>
            <p:spPr bwMode="auto">
              <a:xfrm>
                <a:off x="4851400" y="5270500"/>
                <a:ext cx="54133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200" b="1"/>
                  <a:t>NC</a:t>
                </a:r>
                <a:endParaRPr lang="en-US" sz="1200" b="1"/>
              </a:p>
            </p:txBody>
          </p:sp>
        </p:grpSp>
      </p:grpSp>
      <p:sp>
        <p:nvSpPr>
          <p:cNvPr id="99" name="Rectangle 52"/>
          <p:cNvSpPr>
            <a:spLocks noChangeArrowheads="1"/>
          </p:cNvSpPr>
          <p:nvPr/>
        </p:nvSpPr>
        <p:spPr bwMode="auto">
          <a:xfrm>
            <a:off x="6757987" y="3810000"/>
            <a:ext cx="17764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600" i="1" dirty="0" smtClean="0">
                <a:solidFill>
                  <a:srgbClr val="0066FF"/>
                </a:solidFill>
              </a:rPr>
              <a:t>Inverse = ½ = 0.5</a:t>
            </a:r>
            <a:endParaRPr lang="en-US" sz="1600" i="1" dirty="0">
              <a:solidFill>
                <a:srgbClr val="0066FF"/>
              </a:solidFill>
            </a:endParaRPr>
          </a:p>
        </p:txBody>
      </p:sp>
      <p:sp>
        <p:nvSpPr>
          <p:cNvPr id="100" name="Rectangle 51"/>
          <p:cNvSpPr>
            <a:spLocks noChangeArrowheads="1"/>
          </p:cNvSpPr>
          <p:nvPr/>
        </p:nvSpPr>
        <p:spPr bwMode="auto">
          <a:xfrm>
            <a:off x="533400" y="3810000"/>
            <a:ext cx="18039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600" i="1" dirty="0" smtClean="0">
                <a:solidFill>
                  <a:srgbClr val="E50030"/>
                </a:solidFill>
              </a:rPr>
              <a:t>Inverse = ¼ = 0.25</a:t>
            </a:r>
            <a:endParaRPr lang="en-US" dirty="0"/>
          </a:p>
        </p:txBody>
      </p:sp>
    </p:spTree>
    <p:extLst>
      <p:ext uri="{BB962C8B-B14F-4D97-AF65-F5344CB8AC3E}">
        <p14:creationId xmlns:p14="http://schemas.microsoft.com/office/powerpoint/2010/main" val="2771117525"/>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2268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22677"/>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2267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0"/>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22675"/>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2268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922678"/>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22680"/>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922671"/>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922676"/>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922671"/>
                                        </p:tgtEl>
                                        <p:attrNameLst>
                                          <p:attrName>style.visibility</p:attrName>
                                        </p:attrNameLst>
                                      </p:cBhvr>
                                      <p:to>
                                        <p:strVal val="hidden"/>
                                      </p:to>
                                    </p:set>
                                  </p:childTnLst>
                                </p:cTn>
                              </p:par>
                              <p:par>
                                <p:cTn id="45" presetID="1" presetClass="exit" presetSubtype="0" fill="hold" grpId="1" nodeType="withEffect">
                                  <p:stCondLst>
                                    <p:cond delay="0"/>
                                  </p:stCondLst>
                                  <p:childTnLst>
                                    <p:set>
                                      <p:cBhvr>
                                        <p:cTn id="46" dur="1" fill="hold">
                                          <p:stCondLst>
                                            <p:cond delay="0"/>
                                          </p:stCondLst>
                                        </p:cTn>
                                        <p:tgtEl>
                                          <p:spTgt spid="922675"/>
                                        </p:tgtEl>
                                        <p:attrNameLst>
                                          <p:attrName>style.visibility</p:attrName>
                                        </p:attrNameLst>
                                      </p:cBhvr>
                                      <p:to>
                                        <p:strVal val="hidden"/>
                                      </p:to>
                                    </p:set>
                                  </p:childTnLst>
                                </p:cTn>
                              </p:par>
                              <p:par>
                                <p:cTn id="47" presetID="1" presetClass="exit" presetSubtype="0" fill="hold" nodeType="withEffect">
                                  <p:stCondLst>
                                    <p:cond delay="0"/>
                                  </p:stCondLst>
                                  <p:childTnLst>
                                    <p:set>
                                      <p:cBhvr>
                                        <p:cTn id="48" dur="1" fill="hold">
                                          <p:stCondLst>
                                            <p:cond delay="0"/>
                                          </p:stCondLst>
                                        </p:cTn>
                                        <p:tgtEl>
                                          <p:spTgt spid="922677"/>
                                        </p:tgtEl>
                                        <p:attrNameLst>
                                          <p:attrName>style.visibility</p:attrName>
                                        </p:attrNameLst>
                                      </p:cBhvr>
                                      <p:to>
                                        <p:strVal val="hidden"/>
                                      </p:to>
                                    </p:set>
                                  </p:childTnLst>
                                </p:cTn>
                              </p:par>
                              <p:par>
                                <p:cTn id="49" presetID="1" presetClass="exit" presetSubtype="0" fill="hold" grpId="1" nodeType="withEffect">
                                  <p:stCondLst>
                                    <p:cond delay="0"/>
                                  </p:stCondLst>
                                  <p:childTnLst>
                                    <p:set>
                                      <p:cBhvr>
                                        <p:cTn id="50" dur="1" fill="hold">
                                          <p:stCondLst>
                                            <p:cond delay="0"/>
                                          </p:stCondLst>
                                        </p:cTn>
                                        <p:tgtEl>
                                          <p:spTgt spid="922679"/>
                                        </p:tgtEl>
                                        <p:attrNameLst>
                                          <p:attrName>style.visibility</p:attrName>
                                        </p:attrNameLst>
                                      </p:cBhvr>
                                      <p:to>
                                        <p:strVal val="hidden"/>
                                      </p:to>
                                    </p:set>
                                  </p:childTnLst>
                                </p:cTn>
                              </p:par>
                              <p:par>
                                <p:cTn id="51" presetID="1" presetClass="exit" presetSubtype="0" fill="hold" grpId="1" nodeType="withEffect">
                                  <p:stCondLst>
                                    <p:cond delay="0"/>
                                  </p:stCondLst>
                                  <p:childTnLst>
                                    <p:set>
                                      <p:cBhvr>
                                        <p:cTn id="52" dur="1" fill="hold">
                                          <p:stCondLst>
                                            <p:cond delay="0"/>
                                          </p:stCondLst>
                                        </p:cTn>
                                        <p:tgtEl>
                                          <p:spTgt spid="922681"/>
                                        </p:tgtEl>
                                        <p:attrNameLst>
                                          <p:attrName>style.visibility</p:attrName>
                                        </p:attrNameLst>
                                      </p:cBhvr>
                                      <p:to>
                                        <p:strVal val="hidden"/>
                                      </p:to>
                                    </p:set>
                                  </p:childTnLst>
                                </p:cTn>
                              </p:par>
                              <p:par>
                                <p:cTn id="53" presetID="1" presetClass="exit" presetSubtype="0" fill="hold" nodeType="withEffect">
                                  <p:stCondLst>
                                    <p:cond delay="0"/>
                                  </p:stCondLst>
                                  <p:childTnLst>
                                    <p:set>
                                      <p:cBhvr>
                                        <p:cTn id="54" dur="1" fill="hold">
                                          <p:stCondLst>
                                            <p:cond delay="0"/>
                                          </p:stCondLst>
                                        </p:cTn>
                                        <p:tgtEl>
                                          <p:spTgt spid="922678"/>
                                        </p:tgtEl>
                                        <p:attrNameLst>
                                          <p:attrName>style.visibility</p:attrName>
                                        </p:attrNameLst>
                                      </p:cBhvr>
                                      <p:to>
                                        <p:strVal val="hidden"/>
                                      </p:to>
                                    </p:set>
                                  </p:childTnLst>
                                </p:cTn>
                              </p:par>
                              <p:par>
                                <p:cTn id="55" presetID="1" presetClass="exit" presetSubtype="0" fill="hold" grpId="1" nodeType="withEffect">
                                  <p:stCondLst>
                                    <p:cond delay="0"/>
                                  </p:stCondLst>
                                  <p:childTnLst>
                                    <p:set>
                                      <p:cBhvr>
                                        <p:cTn id="56" dur="1" fill="hold">
                                          <p:stCondLst>
                                            <p:cond delay="0"/>
                                          </p:stCondLst>
                                        </p:cTn>
                                        <p:tgtEl>
                                          <p:spTgt spid="922680"/>
                                        </p:tgtEl>
                                        <p:attrNameLst>
                                          <p:attrName>style.visibility</p:attrName>
                                        </p:attrNameLst>
                                      </p:cBhvr>
                                      <p:to>
                                        <p:strVal val="hidden"/>
                                      </p:to>
                                    </p:set>
                                  </p:childTnLst>
                                </p:cTn>
                              </p:par>
                              <p:par>
                                <p:cTn id="57" presetID="1" presetClass="exit" presetSubtype="0" fill="hold" grpId="1" nodeType="withEffect">
                                  <p:stCondLst>
                                    <p:cond delay="0"/>
                                  </p:stCondLst>
                                  <p:childTnLst>
                                    <p:set>
                                      <p:cBhvr>
                                        <p:cTn id="58" dur="1" fill="hold">
                                          <p:stCondLst>
                                            <p:cond delay="0"/>
                                          </p:stCondLst>
                                        </p:cTn>
                                        <p:tgtEl>
                                          <p:spTgt spid="92268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671" grpId="0"/>
      <p:bldP spid="922671" grpId="1"/>
      <p:bldP spid="922675" grpId="0"/>
      <p:bldP spid="922675" grpId="1"/>
      <p:bldP spid="922676" grpId="0"/>
      <p:bldP spid="922679" grpId="0" animBg="1"/>
      <p:bldP spid="922679" grpId="1" animBg="1"/>
      <p:bldP spid="922680" grpId="0" animBg="1"/>
      <p:bldP spid="922680" grpId="1" animBg="1"/>
      <p:bldP spid="922681" grpId="0"/>
      <p:bldP spid="922681" grpId="1"/>
      <p:bldP spid="922682" grpId="0"/>
      <p:bldP spid="922682" grpId="1"/>
      <p:bldP spid="99" grpId="0"/>
      <p:bldP spid="100"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 name="Group 54"/>
          <p:cNvGrpSpPr/>
          <p:nvPr/>
        </p:nvGrpSpPr>
        <p:grpSpPr>
          <a:xfrm>
            <a:off x="2549525" y="1806575"/>
            <a:ext cx="4460875" cy="3844925"/>
            <a:chOff x="2549525" y="1806575"/>
            <a:chExt cx="4460875" cy="3844925"/>
          </a:xfrm>
        </p:grpSpPr>
        <p:sp>
          <p:nvSpPr>
            <p:cNvPr id="56" name="Text Box 45"/>
            <p:cNvSpPr txBox="1">
              <a:spLocks noChangeArrowheads="1"/>
            </p:cNvSpPr>
            <p:nvPr/>
          </p:nvSpPr>
          <p:spPr bwMode="auto">
            <a:xfrm>
              <a:off x="2549525" y="1806575"/>
              <a:ext cx="4032250"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sz="900" dirty="0"/>
            </a:p>
            <a:p>
              <a:pPr eaLnBrk="1" hangingPunct="1"/>
              <a:endParaRPr lang="en-US" sz="900" dirty="0"/>
            </a:p>
            <a:p>
              <a:pPr eaLnBrk="1" hangingPunct="1"/>
              <a:r>
                <a:rPr lang="en-US" sz="1600" i="1" dirty="0"/>
                <a:t>T</a:t>
              </a:r>
            </a:p>
            <a:p>
              <a:pPr eaLnBrk="1" hangingPunct="1"/>
              <a:endParaRPr lang="en-US" sz="1600" dirty="0"/>
            </a:p>
            <a:p>
              <a:pPr eaLnBrk="1" hangingPunct="1"/>
              <a:r>
                <a:rPr lang="en-US" sz="900" dirty="0"/>
                <a:t>1400</a:t>
              </a:r>
            </a:p>
            <a:p>
              <a:pPr eaLnBrk="1" hangingPunct="1"/>
              <a:endParaRPr lang="en-US" sz="900" dirty="0"/>
            </a:p>
            <a:p>
              <a:pPr eaLnBrk="1" hangingPunct="1"/>
              <a:endParaRPr lang="en-US" sz="900" dirty="0"/>
            </a:p>
            <a:p>
              <a:pPr eaLnBrk="1" hangingPunct="1"/>
              <a:r>
                <a:rPr lang="en-US" sz="900" dirty="0"/>
                <a:t>1200</a:t>
              </a:r>
            </a:p>
            <a:p>
              <a:pPr eaLnBrk="1" hangingPunct="1"/>
              <a:endParaRPr lang="en-US" sz="900" dirty="0"/>
            </a:p>
            <a:p>
              <a:pPr eaLnBrk="1" hangingPunct="1"/>
              <a:endParaRPr lang="en-US" sz="900" dirty="0"/>
            </a:p>
            <a:p>
              <a:pPr eaLnBrk="1" hangingPunct="1"/>
              <a:r>
                <a:rPr lang="en-US" sz="900" dirty="0"/>
                <a:t>1000</a:t>
              </a:r>
            </a:p>
            <a:p>
              <a:pPr eaLnBrk="1" hangingPunct="1"/>
              <a:endParaRPr lang="en-US" sz="900" dirty="0"/>
            </a:p>
            <a:p>
              <a:pPr eaLnBrk="1" hangingPunct="1"/>
              <a:endParaRPr lang="en-US" sz="900" dirty="0"/>
            </a:p>
            <a:p>
              <a:pPr eaLnBrk="1" hangingPunct="1"/>
              <a:r>
                <a:rPr lang="en-US" sz="900" dirty="0"/>
                <a:t>  800</a:t>
              </a:r>
            </a:p>
            <a:p>
              <a:pPr eaLnBrk="1" hangingPunct="1"/>
              <a:endParaRPr lang="en-US" sz="900" dirty="0"/>
            </a:p>
            <a:p>
              <a:pPr eaLnBrk="1" hangingPunct="1"/>
              <a:endParaRPr lang="en-US" sz="900" dirty="0"/>
            </a:p>
            <a:p>
              <a:pPr eaLnBrk="1" hangingPunct="1"/>
              <a:r>
                <a:rPr lang="en-US" sz="900" dirty="0"/>
                <a:t>  600</a:t>
              </a:r>
            </a:p>
            <a:p>
              <a:pPr eaLnBrk="1" hangingPunct="1"/>
              <a:endParaRPr lang="en-US" sz="900" dirty="0"/>
            </a:p>
            <a:p>
              <a:pPr eaLnBrk="1" hangingPunct="1"/>
              <a:endParaRPr lang="en-US" sz="900" dirty="0"/>
            </a:p>
            <a:p>
              <a:pPr eaLnBrk="1" hangingPunct="1"/>
              <a:r>
                <a:rPr lang="en-US" sz="900" dirty="0"/>
                <a:t>  400</a:t>
              </a:r>
            </a:p>
            <a:p>
              <a:pPr eaLnBrk="1" hangingPunct="1"/>
              <a:endParaRPr lang="en-US" sz="900" dirty="0"/>
            </a:p>
            <a:p>
              <a:pPr eaLnBrk="1" hangingPunct="1"/>
              <a:endParaRPr lang="en-US" sz="900" dirty="0"/>
            </a:p>
            <a:p>
              <a:pPr eaLnBrk="1" hangingPunct="1"/>
              <a:r>
                <a:rPr lang="en-US" sz="900" dirty="0"/>
                <a:t>  200</a:t>
              </a:r>
            </a:p>
            <a:p>
              <a:pPr eaLnBrk="1" hangingPunct="1"/>
              <a:endParaRPr lang="en-US" sz="900" dirty="0"/>
            </a:p>
            <a:p>
              <a:pPr eaLnBrk="1" hangingPunct="1"/>
              <a:endParaRPr lang="en-US" sz="900" dirty="0"/>
            </a:p>
            <a:p>
              <a:pPr eaLnBrk="1" hangingPunct="1"/>
              <a:r>
                <a:rPr lang="en-US" sz="900" dirty="0"/>
                <a:t> </a:t>
              </a:r>
            </a:p>
            <a:p>
              <a:pPr eaLnBrk="1" hangingPunct="1"/>
              <a:r>
                <a:rPr lang="en-US" sz="900" dirty="0"/>
                <a:t>                       100         200        300         400        500         600        700          </a:t>
              </a:r>
              <a:r>
                <a:rPr lang="en-US" sz="1600" i="1" dirty="0"/>
                <a:t>C</a:t>
              </a:r>
              <a:endParaRPr lang="en-US" sz="1600" dirty="0"/>
            </a:p>
          </p:txBody>
        </p:sp>
        <p:grpSp>
          <p:nvGrpSpPr>
            <p:cNvPr id="57" name="Group 56"/>
            <p:cNvGrpSpPr/>
            <p:nvPr/>
          </p:nvGrpSpPr>
          <p:grpSpPr>
            <a:xfrm>
              <a:off x="2840038" y="2208213"/>
              <a:ext cx="4170362" cy="3348037"/>
              <a:chOff x="2840038" y="2208213"/>
              <a:chExt cx="4170362" cy="3348037"/>
            </a:xfrm>
          </p:grpSpPr>
          <p:grpSp>
            <p:nvGrpSpPr>
              <p:cNvPr id="58" name="Group 5"/>
              <p:cNvGrpSpPr>
                <a:grpSpLocks noChangeAspect="1"/>
              </p:cNvGrpSpPr>
              <p:nvPr/>
            </p:nvGrpSpPr>
            <p:grpSpPr bwMode="auto">
              <a:xfrm>
                <a:off x="2847975" y="2208213"/>
                <a:ext cx="3348038" cy="3348037"/>
                <a:chOff x="2788" y="4801"/>
                <a:chExt cx="5876" cy="5876"/>
              </a:xfrm>
            </p:grpSpPr>
            <p:sp>
              <p:nvSpPr>
                <p:cNvPr id="63" name="AutoShape 40"/>
                <p:cNvSpPr>
                  <a:spLocks noChangeAspect="1" noChangeArrowheads="1" noTextEdit="1"/>
                </p:cNvSpPr>
                <p:nvPr/>
              </p:nvSpPr>
              <p:spPr bwMode="auto">
                <a:xfrm>
                  <a:off x="2788" y="4801"/>
                  <a:ext cx="5876" cy="5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64" name="Line 39"/>
                <p:cNvSpPr>
                  <a:spLocks noChangeShapeType="1"/>
                </p:cNvSpPr>
                <p:nvPr/>
              </p:nvSpPr>
              <p:spPr bwMode="auto">
                <a:xfrm>
                  <a:off x="2880" y="842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 name="Line 38"/>
                <p:cNvSpPr>
                  <a:spLocks noChangeShapeType="1"/>
                </p:cNvSpPr>
                <p:nvPr/>
              </p:nvSpPr>
              <p:spPr bwMode="auto">
                <a:xfrm>
                  <a:off x="2880" y="806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 name="Line 37"/>
                <p:cNvSpPr>
                  <a:spLocks noChangeShapeType="1"/>
                </p:cNvSpPr>
                <p:nvPr/>
              </p:nvSpPr>
              <p:spPr bwMode="auto">
                <a:xfrm>
                  <a:off x="2880"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7" name="Line 36"/>
                <p:cNvSpPr>
                  <a:spLocks noChangeShapeType="1"/>
                </p:cNvSpPr>
                <p:nvPr/>
              </p:nvSpPr>
              <p:spPr bwMode="auto">
                <a:xfrm>
                  <a:off x="2880" y="734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8" name="Line 35"/>
                <p:cNvSpPr>
                  <a:spLocks noChangeShapeType="1"/>
                </p:cNvSpPr>
                <p:nvPr/>
              </p:nvSpPr>
              <p:spPr bwMode="auto">
                <a:xfrm>
                  <a:off x="2880" y="698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9" name="Line 34"/>
                <p:cNvSpPr>
                  <a:spLocks noChangeShapeType="1"/>
                </p:cNvSpPr>
                <p:nvPr/>
              </p:nvSpPr>
              <p:spPr bwMode="auto">
                <a:xfrm>
                  <a:off x="2880" y="662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0" name="Line 33"/>
                <p:cNvSpPr>
                  <a:spLocks noChangeShapeType="1"/>
                </p:cNvSpPr>
                <p:nvPr/>
              </p:nvSpPr>
              <p:spPr bwMode="auto">
                <a:xfrm>
                  <a:off x="2880" y="626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 name="Line 32"/>
                <p:cNvSpPr>
                  <a:spLocks noChangeShapeType="1"/>
                </p:cNvSpPr>
                <p:nvPr/>
              </p:nvSpPr>
              <p:spPr bwMode="auto">
                <a:xfrm>
                  <a:off x="2880" y="59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 name="Line 31"/>
                <p:cNvSpPr>
                  <a:spLocks noChangeShapeType="1"/>
                </p:cNvSpPr>
                <p:nvPr/>
              </p:nvSpPr>
              <p:spPr bwMode="auto">
                <a:xfrm>
                  <a:off x="2880" y="554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3" name="Line 30"/>
                <p:cNvSpPr>
                  <a:spLocks noChangeShapeType="1"/>
                </p:cNvSpPr>
                <p:nvPr/>
              </p:nvSpPr>
              <p:spPr bwMode="auto">
                <a:xfrm>
                  <a:off x="2880" y="9503"/>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4" name="Line 29"/>
                <p:cNvSpPr>
                  <a:spLocks noChangeShapeType="1"/>
                </p:cNvSpPr>
                <p:nvPr/>
              </p:nvSpPr>
              <p:spPr bwMode="auto">
                <a:xfrm>
                  <a:off x="2880" y="9143"/>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5" name="Line 28"/>
                <p:cNvSpPr>
                  <a:spLocks noChangeShapeType="1"/>
                </p:cNvSpPr>
                <p:nvPr/>
              </p:nvSpPr>
              <p:spPr bwMode="auto">
                <a:xfrm>
                  <a:off x="2880" y="8783"/>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6" name="Line 27"/>
                <p:cNvSpPr>
                  <a:spLocks noChangeShapeType="1"/>
                </p:cNvSpPr>
                <p:nvPr/>
              </p:nvSpPr>
              <p:spPr bwMode="auto">
                <a:xfrm rot="5400000">
                  <a:off x="288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7" name="Line 26"/>
                <p:cNvSpPr>
                  <a:spLocks noChangeShapeType="1"/>
                </p:cNvSpPr>
                <p:nvPr/>
              </p:nvSpPr>
              <p:spPr bwMode="auto">
                <a:xfrm rot="5400000">
                  <a:off x="252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8" name="Line 25"/>
                <p:cNvSpPr>
                  <a:spLocks noChangeShapeType="1"/>
                </p:cNvSpPr>
                <p:nvPr/>
              </p:nvSpPr>
              <p:spPr bwMode="auto">
                <a:xfrm rot="5400000">
                  <a:off x="216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 name="Line 24"/>
                <p:cNvSpPr>
                  <a:spLocks noChangeShapeType="1"/>
                </p:cNvSpPr>
                <p:nvPr/>
              </p:nvSpPr>
              <p:spPr bwMode="auto">
                <a:xfrm rot="5400000">
                  <a:off x="180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 name="Line 23"/>
                <p:cNvSpPr>
                  <a:spLocks noChangeShapeType="1"/>
                </p:cNvSpPr>
                <p:nvPr/>
              </p:nvSpPr>
              <p:spPr bwMode="auto">
                <a:xfrm rot="5400000">
                  <a:off x="144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1" name="Line 22"/>
                <p:cNvSpPr>
                  <a:spLocks noChangeShapeType="1"/>
                </p:cNvSpPr>
                <p:nvPr/>
              </p:nvSpPr>
              <p:spPr bwMode="auto">
                <a:xfrm rot="5400000">
                  <a:off x="108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2" name="Line 21"/>
                <p:cNvSpPr>
                  <a:spLocks noChangeShapeType="1"/>
                </p:cNvSpPr>
                <p:nvPr/>
              </p:nvSpPr>
              <p:spPr bwMode="auto">
                <a:xfrm rot="5400000">
                  <a:off x="72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3" name="Line 20"/>
                <p:cNvSpPr>
                  <a:spLocks noChangeShapeType="1"/>
                </p:cNvSpPr>
                <p:nvPr/>
              </p:nvSpPr>
              <p:spPr bwMode="auto">
                <a:xfrm rot="5400000">
                  <a:off x="36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4" name="Line 19"/>
                <p:cNvSpPr>
                  <a:spLocks noChangeShapeType="1"/>
                </p:cNvSpPr>
                <p:nvPr/>
              </p:nvSpPr>
              <p:spPr bwMode="auto">
                <a:xfrm rot="16200000" flipV="1">
                  <a:off x="1" y="7704"/>
                  <a:ext cx="5760" cy="1"/>
                </a:xfrm>
                <a:prstGeom prst="line">
                  <a:avLst/>
                </a:prstGeom>
                <a:noFill/>
                <a:ln w="28575">
                  <a:solidFill>
                    <a:srgbClr val="000000"/>
                  </a:solidFill>
                  <a:round/>
                  <a:headEnd type="oval"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85" name="Line 18"/>
                <p:cNvSpPr>
                  <a:spLocks noChangeShapeType="1"/>
                </p:cNvSpPr>
                <p:nvPr/>
              </p:nvSpPr>
              <p:spPr bwMode="auto">
                <a:xfrm rot="5400000">
                  <a:off x="396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6" name="Line 17"/>
                <p:cNvSpPr>
                  <a:spLocks noChangeShapeType="1"/>
                </p:cNvSpPr>
                <p:nvPr/>
              </p:nvSpPr>
              <p:spPr bwMode="auto">
                <a:xfrm rot="5400000">
                  <a:off x="360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7" name="Line 16"/>
                <p:cNvSpPr>
                  <a:spLocks noChangeShapeType="1"/>
                </p:cNvSpPr>
                <p:nvPr/>
              </p:nvSpPr>
              <p:spPr bwMode="auto">
                <a:xfrm rot="5400000">
                  <a:off x="324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8" name="Line 15"/>
                <p:cNvSpPr>
                  <a:spLocks noChangeShapeType="1"/>
                </p:cNvSpPr>
                <p:nvPr/>
              </p:nvSpPr>
              <p:spPr bwMode="auto">
                <a:xfrm rot="5400000">
                  <a:off x="5040"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9" name="Line 14"/>
                <p:cNvSpPr>
                  <a:spLocks noChangeShapeType="1"/>
                </p:cNvSpPr>
                <p:nvPr/>
              </p:nvSpPr>
              <p:spPr bwMode="auto">
                <a:xfrm rot="5400000">
                  <a:off x="4680"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0" name="Line 13"/>
                <p:cNvSpPr>
                  <a:spLocks noChangeShapeType="1"/>
                </p:cNvSpPr>
                <p:nvPr/>
              </p:nvSpPr>
              <p:spPr bwMode="auto">
                <a:xfrm rot="5400000">
                  <a:off x="4320"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1" name="Line 12"/>
                <p:cNvSpPr>
                  <a:spLocks noChangeShapeType="1"/>
                </p:cNvSpPr>
                <p:nvPr/>
              </p:nvSpPr>
              <p:spPr bwMode="auto">
                <a:xfrm rot="5400000">
                  <a:off x="5760"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 name="Line 11"/>
                <p:cNvSpPr>
                  <a:spLocks noChangeShapeType="1"/>
                </p:cNvSpPr>
                <p:nvPr/>
              </p:nvSpPr>
              <p:spPr bwMode="auto">
                <a:xfrm rot="5400000">
                  <a:off x="5400"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3" name="Line 10"/>
                <p:cNvSpPr>
                  <a:spLocks noChangeShapeType="1"/>
                </p:cNvSpPr>
                <p:nvPr/>
              </p:nvSpPr>
              <p:spPr bwMode="auto">
                <a:xfrm>
                  <a:off x="2880" y="10585"/>
                  <a:ext cx="5760" cy="1"/>
                </a:xfrm>
                <a:prstGeom prst="line">
                  <a:avLst/>
                </a:prstGeom>
                <a:noFill/>
                <a:ln w="28575">
                  <a:solidFill>
                    <a:srgbClr val="000000"/>
                  </a:solidFill>
                  <a:round/>
                  <a:headEnd type="oval"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4" name="Line 9"/>
                <p:cNvSpPr>
                  <a:spLocks noChangeShapeType="1"/>
                </p:cNvSpPr>
                <p:nvPr/>
              </p:nvSpPr>
              <p:spPr bwMode="auto">
                <a:xfrm>
                  <a:off x="2880" y="10225"/>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5" name="Line 8"/>
                <p:cNvSpPr>
                  <a:spLocks noChangeShapeType="1"/>
                </p:cNvSpPr>
                <p:nvPr/>
              </p:nvSpPr>
              <p:spPr bwMode="auto">
                <a:xfrm>
                  <a:off x="2880" y="9865"/>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6" name="Line 7"/>
                <p:cNvSpPr>
                  <a:spLocks noChangeShapeType="1"/>
                </p:cNvSpPr>
                <p:nvPr/>
              </p:nvSpPr>
              <p:spPr bwMode="auto">
                <a:xfrm>
                  <a:off x="2880" y="5185"/>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7" name="Line 6"/>
                <p:cNvSpPr>
                  <a:spLocks noChangeShapeType="1"/>
                </p:cNvSpPr>
                <p:nvPr/>
              </p:nvSpPr>
              <p:spPr bwMode="auto">
                <a:xfrm>
                  <a:off x="2880" y="4825"/>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59" name="Line 88"/>
              <p:cNvSpPr>
                <a:spLocks noChangeShapeType="1"/>
              </p:cNvSpPr>
              <p:nvPr/>
            </p:nvSpPr>
            <p:spPr bwMode="auto">
              <a:xfrm>
                <a:off x="2900363" y="3041650"/>
                <a:ext cx="1230312" cy="2462213"/>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 name="Line 89"/>
              <p:cNvSpPr>
                <a:spLocks noChangeShapeType="1"/>
              </p:cNvSpPr>
              <p:nvPr/>
            </p:nvSpPr>
            <p:spPr bwMode="auto">
              <a:xfrm>
                <a:off x="2900363" y="3452813"/>
                <a:ext cx="2051050" cy="2051050"/>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1" name="Rectangle 94"/>
              <p:cNvSpPr>
                <a:spLocks noChangeArrowheads="1"/>
              </p:cNvSpPr>
              <p:nvPr/>
            </p:nvSpPr>
            <p:spPr bwMode="auto">
              <a:xfrm>
                <a:off x="2840038" y="2814638"/>
                <a:ext cx="417036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200" b="1"/>
                  <a:t>Indonesia</a:t>
                </a:r>
                <a:endParaRPr lang="en-US" sz="1200" b="1"/>
              </a:p>
            </p:txBody>
          </p:sp>
          <p:sp>
            <p:nvSpPr>
              <p:cNvPr id="62" name="Rectangle 95"/>
              <p:cNvSpPr>
                <a:spLocks noChangeArrowheads="1"/>
              </p:cNvSpPr>
              <p:nvPr/>
            </p:nvSpPr>
            <p:spPr bwMode="auto">
              <a:xfrm>
                <a:off x="4851400" y="5270500"/>
                <a:ext cx="54133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200" b="1"/>
                  <a:t>NC</a:t>
                </a:r>
                <a:endParaRPr lang="en-US" sz="1200" b="1"/>
              </a:p>
            </p:txBody>
          </p:sp>
        </p:grpSp>
      </p:grpSp>
      <p:sp>
        <p:nvSpPr>
          <p:cNvPr id="71684" name="Rectangle 39"/>
          <p:cNvSpPr>
            <a:spLocks noChangeArrowheads="1"/>
          </p:cNvSpPr>
          <p:nvPr/>
        </p:nvSpPr>
        <p:spPr bwMode="auto">
          <a:xfrm>
            <a:off x="708025" y="950913"/>
            <a:ext cx="8054975" cy="91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tabLst>
                <a:tab pos="228600" algn="l"/>
              </a:tabLst>
              <a:defRPr sz="2400">
                <a:solidFill>
                  <a:schemeClr val="tx1"/>
                </a:solidFill>
                <a:latin typeface="Times New Roman" panose="02020603050405020304" pitchFamily="18" charset="0"/>
              </a:defRPr>
            </a:lvl1pPr>
            <a:lvl2pPr marL="742950" indent="-285750" eaLnBrk="0" hangingPunct="0">
              <a:tabLst>
                <a:tab pos="228600" algn="l"/>
              </a:tabLst>
              <a:defRPr sz="2400">
                <a:solidFill>
                  <a:schemeClr val="tx1"/>
                </a:solidFill>
                <a:latin typeface="Times New Roman" panose="02020603050405020304" pitchFamily="18" charset="0"/>
              </a:defRPr>
            </a:lvl2pPr>
            <a:lvl3pPr marL="1143000" indent="-228600" eaLnBrk="0" hangingPunct="0">
              <a:tabLst>
                <a:tab pos="228600" algn="l"/>
              </a:tabLst>
              <a:defRPr sz="2400">
                <a:solidFill>
                  <a:schemeClr val="tx1"/>
                </a:solidFill>
                <a:latin typeface="Times New Roman" panose="02020603050405020304" pitchFamily="18" charset="0"/>
              </a:defRPr>
            </a:lvl3pPr>
            <a:lvl4pPr marL="1600200" indent="-228600" eaLnBrk="0" hangingPunct="0">
              <a:tabLst>
                <a:tab pos="228600" algn="l"/>
              </a:tabLst>
              <a:defRPr sz="2400">
                <a:solidFill>
                  <a:schemeClr val="tx1"/>
                </a:solidFill>
                <a:latin typeface="Times New Roman" panose="02020603050405020304" pitchFamily="18" charset="0"/>
              </a:defRPr>
            </a:lvl4pPr>
            <a:lvl5pPr marL="2057400" indent="-228600" eaLnBrk="0" hangingPunct="0">
              <a:tabLst>
                <a:tab pos="228600" algn="l"/>
              </a:tabLst>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tabLst>
                <a:tab pos="228600" algn="l"/>
              </a:tabLs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tabLst>
                <a:tab pos="228600" algn="l"/>
              </a:tabLs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tabLst>
                <a:tab pos="228600" algn="l"/>
              </a:tabLs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tabLst>
                <a:tab pos="228600" algn="l"/>
              </a:tabLst>
              <a:defRPr sz="2400">
                <a:solidFill>
                  <a:schemeClr val="tx1"/>
                </a:solidFill>
                <a:latin typeface="Times New Roman" panose="02020603050405020304" pitchFamily="18" charset="0"/>
              </a:defRPr>
            </a:lvl9pPr>
          </a:lstStyle>
          <a:p>
            <a:pPr eaLnBrk="1" hangingPunct="1"/>
            <a:r>
              <a:rPr lang="en-US" sz="1800" dirty="0"/>
              <a:t>Suppose NC and Indonesia are the only producers of </a:t>
            </a:r>
            <a:r>
              <a:rPr lang="en-US" sz="1800" dirty="0" smtClean="0"/>
              <a:t>caps </a:t>
            </a:r>
            <a:r>
              <a:rPr lang="en-US" sz="1800" dirty="0"/>
              <a:t>and </a:t>
            </a:r>
            <a:r>
              <a:rPr lang="en-US" sz="1800" dirty="0" smtClean="0"/>
              <a:t>t-shirts, </a:t>
            </a:r>
            <a:r>
              <a:rPr lang="en-US" sz="1800" b="1" i="1" dirty="0"/>
              <a:t>trade barriers exist</a:t>
            </a:r>
            <a:r>
              <a:rPr lang="en-US" sz="1800" dirty="0"/>
              <a:t>, and both countries </a:t>
            </a:r>
            <a:r>
              <a:rPr lang="en-US" sz="1800" b="1" i="1" dirty="0"/>
              <a:t>devote half</a:t>
            </a:r>
            <a:r>
              <a:rPr lang="en-US" sz="1800" dirty="0"/>
              <a:t> their respective resources to producing both goods. </a:t>
            </a:r>
          </a:p>
        </p:txBody>
      </p:sp>
      <p:sp>
        <p:nvSpPr>
          <p:cNvPr id="71685" name="Rectangle 40"/>
          <p:cNvSpPr>
            <a:spLocks noChangeArrowheads="1"/>
          </p:cNvSpPr>
          <p:nvPr/>
        </p:nvSpPr>
        <p:spPr bwMode="auto">
          <a:xfrm>
            <a:off x="1784350" y="801688"/>
            <a:ext cx="18415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sz="900"/>
          </a:p>
          <a:p>
            <a:r>
              <a:rPr lang="en-US"/>
              <a:t/>
            </a:r>
            <a:br>
              <a:rPr lang="en-US"/>
            </a:br>
            <a:endParaRPr lang="en-US"/>
          </a:p>
          <a:p>
            <a:endParaRPr lang="en-US"/>
          </a:p>
        </p:txBody>
      </p:sp>
      <p:sp>
        <p:nvSpPr>
          <p:cNvPr id="71686" name="Rectangle 41"/>
          <p:cNvSpPr>
            <a:spLocks noGrp="1" noChangeArrowheads="1"/>
          </p:cNvSpPr>
          <p:nvPr>
            <p:ph type="title"/>
          </p:nvPr>
        </p:nvSpPr>
        <p:spPr>
          <a:noFill/>
        </p:spPr>
        <p:txBody>
          <a:bodyPr/>
          <a:lstStyle/>
          <a:p>
            <a:pPr eaLnBrk="1" hangingPunct="1"/>
            <a:r>
              <a:rPr lang="en-US" altLang="en-US" dirty="0"/>
              <a:t>Economics of Free Trade</a:t>
            </a:r>
            <a:endParaRPr lang="en-CA" altLang="en-US" dirty="0" smtClean="0"/>
          </a:p>
        </p:txBody>
      </p:sp>
      <p:sp>
        <p:nvSpPr>
          <p:cNvPr id="923694" name="Rectangle 46"/>
          <p:cNvSpPr>
            <a:spLocks noChangeArrowheads="1"/>
          </p:cNvSpPr>
          <p:nvPr/>
        </p:nvSpPr>
        <p:spPr bwMode="auto">
          <a:xfrm>
            <a:off x="4648200" y="5867400"/>
            <a:ext cx="324750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600" i="1" dirty="0">
                <a:solidFill>
                  <a:srgbClr val="0066FF"/>
                </a:solidFill>
              </a:rPr>
              <a:t>NC </a:t>
            </a:r>
            <a:r>
              <a:rPr lang="en-US" sz="1600" i="1" dirty="0" smtClean="0">
                <a:solidFill>
                  <a:srgbClr val="0066FF"/>
                </a:solidFill>
              </a:rPr>
              <a:t>makes </a:t>
            </a:r>
            <a:r>
              <a:rPr lang="en-US" sz="1600" i="1" dirty="0">
                <a:solidFill>
                  <a:srgbClr val="0066FF"/>
                </a:solidFill>
              </a:rPr>
              <a:t>250 </a:t>
            </a:r>
            <a:r>
              <a:rPr lang="en-US" sz="1600" i="1" dirty="0" smtClean="0">
                <a:solidFill>
                  <a:srgbClr val="0066FF"/>
                </a:solidFill>
              </a:rPr>
              <a:t>caps and </a:t>
            </a:r>
            <a:r>
              <a:rPr lang="en-US" sz="1600" i="1" dirty="0">
                <a:solidFill>
                  <a:srgbClr val="0066FF"/>
                </a:solidFill>
              </a:rPr>
              <a:t>500 </a:t>
            </a:r>
            <a:r>
              <a:rPr lang="en-US" sz="1600" i="1" dirty="0" smtClean="0">
                <a:solidFill>
                  <a:srgbClr val="0066FF"/>
                </a:solidFill>
              </a:rPr>
              <a:t>t-shirts.</a:t>
            </a:r>
            <a:r>
              <a:rPr lang="en-US" dirty="0" smtClean="0">
                <a:solidFill>
                  <a:srgbClr val="0066FF"/>
                </a:solidFill>
              </a:rPr>
              <a:t> </a:t>
            </a:r>
            <a:endParaRPr lang="en-US" dirty="0">
              <a:solidFill>
                <a:srgbClr val="0066FF"/>
              </a:solidFill>
            </a:endParaRPr>
          </a:p>
        </p:txBody>
      </p:sp>
      <p:sp>
        <p:nvSpPr>
          <p:cNvPr id="923695" name="Rectangle 47"/>
          <p:cNvSpPr>
            <a:spLocks noChangeArrowheads="1"/>
          </p:cNvSpPr>
          <p:nvPr/>
        </p:nvSpPr>
        <p:spPr bwMode="auto">
          <a:xfrm>
            <a:off x="1089025" y="5867400"/>
            <a:ext cx="7772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600" i="1" dirty="0">
                <a:solidFill>
                  <a:srgbClr val="E50030"/>
                </a:solidFill>
              </a:rPr>
              <a:t>Indonesia </a:t>
            </a:r>
            <a:r>
              <a:rPr lang="en-US" sz="1600" i="1" dirty="0" smtClean="0">
                <a:solidFill>
                  <a:srgbClr val="E50030"/>
                </a:solidFill>
              </a:rPr>
              <a:t>makes </a:t>
            </a:r>
            <a:r>
              <a:rPr lang="en-US" sz="1600" i="1" dirty="0">
                <a:solidFill>
                  <a:srgbClr val="E50030"/>
                </a:solidFill>
              </a:rPr>
              <a:t>150 </a:t>
            </a:r>
            <a:r>
              <a:rPr lang="en-US" sz="1600" i="1" dirty="0" smtClean="0">
                <a:solidFill>
                  <a:srgbClr val="E50030"/>
                </a:solidFill>
              </a:rPr>
              <a:t>caps and </a:t>
            </a:r>
            <a:r>
              <a:rPr lang="en-US" sz="1600" i="1" dirty="0">
                <a:solidFill>
                  <a:srgbClr val="E50030"/>
                </a:solidFill>
              </a:rPr>
              <a:t>600 </a:t>
            </a:r>
            <a:r>
              <a:rPr lang="en-US" sz="1600" i="1" dirty="0" smtClean="0">
                <a:solidFill>
                  <a:srgbClr val="E50030"/>
                </a:solidFill>
              </a:rPr>
              <a:t>t-shirts.</a:t>
            </a:r>
            <a:r>
              <a:rPr lang="en-US" dirty="0" smtClean="0"/>
              <a:t> </a:t>
            </a:r>
            <a:endParaRPr lang="en-US" dirty="0"/>
          </a:p>
        </p:txBody>
      </p:sp>
      <p:sp>
        <p:nvSpPr>
          <p:cNvPr id="923705" name="Oval 57"/>
          <p:cNvSpPr>
            <a:spLocks noChangeAspect="1" noChangeArrowheads="1"/>
          </p:cNvSpPr>
          <p:nvPr/>
        </p:nvSpPr>
        <p:spPr bwMode="auto">
          <a:xfrm>
            <a:off x="3448050" y="4210050"/>
            <a:ext cx="109538" cy="109538"/>
          </a:xfrm>
          <a:prstGeom prst="ellipse">
            <a:avLst/>
          </a:prstGeom>
          <a:solidFill>
            <a:srgbClr val="E50030"/>
          </a:solidFill>
          <a:ln w="9525">
            <a:solidFill>
              <a:srgbClr val="E50030"/>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p>
        </p:txBody>
      </p:sp>
      <p:sp>
        <p:nvSpPr>
          <p:cNvPr id="923708" name="Line 60"/>
          <p:cNvSpPr>
            <a:spLocks noChangeShapeType="1"/>
          </p:cNvSpPr>
          <p:nvPr/>
        </p:nvSpPr>
        <p:spPr bwMode="auto">
          <a:xfrm>
            <a:off x="2897188" y="4271963"/>
            <a:ext cx="622300" cy="3175"/>
          </a:xfrm>
          <a:prstGeom prst="line">
            <a:avLst/>
          </a:prstGeom>
          <a:noFill/>
          <a:ln w="38100">
            <a:solidFill>
              <a:srgbClr val="E50030"/>
            </a:solidFill>
            <a:prstDash val="sysDot"/>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923709" name="Line 61"/>
          <p:cNvSpPr>
            <a:spLocks noChangeShapeType="1"/>
          </p:cNvSpPr>
          <p:nvPr/>
        </p:nvSpPr>
        <p:spPr bwMode="auto">
          <a:xfrm>
            <a:off x="3513138" y="4271963"/>
            <a:ext cx="0" cy="1231900"/>
          </a:xfrm>
          <a:prstGeom prst="line">
            <a:avLst/>
          </a:prstGeom>
          <a:noFill/>
          <a:ln w="38100">
            <a:solidFill>
              <a:srgbClr val="E50030"/>
            </a:solidFill>
            <a:prstDash val="sysDot"/>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923710" name="Oval 62"/>
          <p:cNvSpPr>
            <a:spLocks noChangeAspect="1" noChangeArrowheads="1"/>
          </p:cNvSpPr>
          <p:nvPr/>
        </p:nvSpPr>
        <p:spPr bwMode="auto">
          <a:xfrm>
            <a:off x="3878263" y="4411663"/>
            <a:ext cx="109537" cy="109537"/>
          </a:xfrm>
          <a:prstGeom prst="ellipse">
            <a:avLst/>
          </a:prstGeom>
          <a:solidFill>
            <a:srgbClr val="0066FF"/>
          </a:solidFill>
          <a:ln w="9525">
            <a:solidFill>
              <a:srgbClr val="0066FF"/>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p>
        </p:txBody>
      </p:sp>
      <p:sp>
        <p:nvSpPr>
          <p:cNvPr id="923711" name="Line 63"/>
          <p:cNvSpPr>
            <a:spLocks noChangeShapeType="1"/>
          </p:cNvSpPr>
          <p:nvPr/>
        </p:nvSpPr>
        <p:spPr bwMode="auto">
          <a:xfrm>
            <a:off x="2897188" y="4473575"/>
            <a:ext cx="1025525" cy="4763"/>
          </a:xfrm>
          <a:prstGeom prst="line">
            <a:avLst/>
          </a:prstGeom>
          <a:noFill/>
          <a:ln w="38100">
            <a:solidFill>
              <a:srgbClr val="0066FF"/>
            </a:solidFill>
            <a:prstDash val="sysDot"/>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923712" name="Line 64"/>
          <p:cNvSpPr>
            <a:spLocks noChangeShapeType="1"/>
          </p:cNvSpPr>
          <p:nvPr/>
        </p:nvSpPr>
        <p:spPr bwMode="auto">
          <a:xfrm>
            <a:off x="3922713" y="4473575"/>
            <a:ext cx="0" cy="1030288"/>
          </a:xfrm>
          <a:prstGeom prst="line">
            <a:avLst/>
          </a:prstGeom>
          <a:noFill/>
          <a:ln w="38100">
            <a:solidFill>
              <a:srgbClr val="0066FF"/>
            </a:solidFill>
            <a:prstDash val="sysDot"/>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923713" name="Rectangle 65"/>
          <p:cNvSpPr>
            <a:spLocks noChangeArrowheads="1"/>
          </p:cNvSpPr>
          <p:nvPr/>
        </p:nvSpPr>
        <p:spPr bwMode="auto">
          <a:xfrm>
            <a:off x="1066800" y="6324600"/>
            <a:ext cx="7772400" cy="358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70000"/>
              </a:lnSpc>
            </a:pPr>
            <a:r>
              <a:rPr lang="en-US" sz="1600" i="1" dirty="0"/>
              <a:t>Total world production </a:t>
            </a:r>
            <a:r>
              <a:rPr lang="en-US" sz="1600" i="1" dirty="0"/>
              <a:t>=</a:t>
            </a:r>
            <a:r>
              <a:rPr lang="en-US" sz="1600" i="1" dirty="0" smtClean="0"/>
              <a:t> </a:t>
            </a:r>
            <a:r>
              <a:rPr lang="en-US" sz="1600" i="1" dirty="0"/>
              <a:t>400 </a:t>
            </a:r>
            <a:r>
              <a:rPr lang="en-US" sz="1600" i="1" dirty="0" smtClean="0"/>
              <a:t>caps </a:t>
            </a:r>
            <a:r>
              <a:rPr lang="en-US" sz="1600" i="1" dirty="0"/>
              <a:t>and 1100 </a:t>
            </a:r>
            <a:r>
              <a:rPr lang="en-US" sz="1600" i="1" dirty="0" smtClean="0"/>
              <a:t>t-shirts = $15000 if price of </a:t>
            </a:r>
            <a:r>
              <a:rPr lang="en-US" sz="1600" i="1" dirty="0" smtClean="0"/>
              <a:t>both is $10</a:t>
            </a:r>
            <a:r>
              <a:rPr lang="en-US" sz="1600" i="1" dirty="0" smtClean="0"/>
              <a:t>.</a:t>
            </a:r>
            <a:r>
              <a:rPr lang="en-US" dirty="0" smtClean="0"/>
              <a:t> </a:t>
            </a:r>
            <a:endParaRPr lang="en-US"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23709"/>
                                        </p:tgtEl>
                                        <p:attrNameLst>
                                          <p:attrName>style.visibility</p:attrName>
                                        </p:attrNameLst>
                                      </p:cBhvr>
                                      <p:to>
                                        <p:strVal val="visible"/>
                                      </p:to>
                                    </p:set>
                                    <p:animEffect transition="in" filter="wipe(down)">
                                      <p:cBhvr>
                                        <p:cTn id="7" dur="500"/>
                                        <p:tgtEl>
                                          <p:spTgt spid="923709"/>
                                        </p:tgtEl>
                                      </p:cBhvr>
                                    </p:animEffect>
                                  </p:childTnLst>
                                </p:cTn>
                              </p:par>
                            </p:childTnLst>
                          </p:cTn>
                        </p:par>
                        <p:par>
                          <p:cTn id="8" fill="hold" nodeType="afterGroup">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923705"/>
                                        </p:tgtEl>
                                        <p:attrNameLst>
                                          <p:attrName>style.visibility</p:attrName>
                                        </p:attrNameLst>
                                      </p:cBhvr>
                                      <p:to>
                                        <p:strVal val="visible"/>
                                      </p:to>
                                    </p:set>
                                  </p:childTnLst>
                                </p:cTn>
                              </p:par>
                            </p:childTnLst>
                          </p:cTn>
                        </p:par>
                        <p:par>
                          <p:cTn id="11" fill="hold" nodeType="afterGroup">
                            <p:stCondLst>
                              <p:cond delay="500"/>
                            </p:stCondLst>
                            <p:childTnLst>
                              <p:par>
                                <p:cTn id="12" presetID="22" presetClass="entr" presetSubtype="2" fill="hold" grpId="0" nodeType="afterEffect">
                                  <p:stCondLst>
                                    <p:cond delay="0"/>
                                  </p:stCondLst>
                                  <p:childTnLst>
                                    <p:set>
                                      <p:cBhvr>
                                        <p:cTn id="13" dur="1" fill="hold">
                                          <p:stCondLst>
                                            <p:cond delay="0"/>
                                          </p:stCondLst>
                                        </p:cTn>
                                        <p:tgtEl>
                                          <p:spTgt spid="923708"/>
                                        </p:tgtEl>
                                        <p:attrNameLst>
                                          <p:attrName>style.visibility</p:attrName>
                                        </p:attrNameLst>
                                      </p:cBhvr>
                                      <p:to>
                                        <p:strVal val="visible"/>
                                      </p:to>
                                    </p:set>
                                    <p:animEffect transition="in" filter="wipe(right)">
                                      <p:cBhvr>
                                        <p:cTn id="14" dur="500"/>
                                        <p:tgtEl>
                                          <p:spTgt spid="923708"/>
                                        </p:tgtEl>
                                      </p:cBhvr>
                                    </p:animEffect>
                                  </p:childTnLst>
                                </p:cTn>
                              </p:par>
                            </p:childTnLst>
                          </p:cTn>
                        </p:par>
                        <p:par>
                          <p:cTn id="15" fill="hold" nodeType="afterGroup">
                            <p:stCondLst>
                              <p:cond delay="1000"/>
                            </p:stCondLst>
                            <p:childTnLst>
                              <p:par>
                                <p:cTn id="16" presetID="1" presetClass="entr" presetSubtype="0" fill="hold" grpId="0" nodeType="afterEffect">
                                  <p:stCondLst>
                                    <p:cond delay="0"/>
                                  </p:stCondLst>
                                  <p:childTnLst>
                                    <p:set>
                                      <p:cBhvr>
                                        <p:cTn id="17" dur="1" fill="hold">
                                          <p:stCondLst>
                                            <p:cond delay="0"/>
                                          </p:stCondLst>
                                        </p:cTn>
                                        <p:tgtEl>
                                          <p:spTgt spid="923695"/>
                                        </p:tgtEl>
                                        <p:attrNameLst>
                                          <p:attrName>style.visibility</p:attrName>
                                        </p:attrNameLst>
                                      </p:cBhvr>
                                      <p:to>
                                        <p:strVal val="visible"/>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923712"/>
                                        </p:tgtEl>
                                        <p:attrNameLst>
                                          <p:attrName>style.visibility</p:attrName>
                                        </p:attrNameLst>
                                      </p:cBhvr>
                                      <p:to>
                                        <p:strVal val="visible"/>
                                      </p:to>
                                    </p:set>
                                    <p:animEffect transition="in" filter="wipe(down)">
                                      <p:cBhvr>
                                        <p:cTn id="22" dur="500"/>
                                        <p:tgtEl>
                                          <p:spTgt spid="923712"/>
                                        </p:tgtEl>
                                      </p:cBhvr>
                                    </p:animEffect>
                                  </p:childTnLst>
                                </p:cTn>
                              </p:par>
                            </p:childTnLst>
                          </p:cTn>
                        </p:par>
                        <p:par>
                          <p:cTn id="23" fill="hold" nodeType="afterGroup">
                            <p:stCondLst>
                              <p:cond delay="500"/>
                            </p:stCondLst>
                            <p:childTnLst>
                              <p:par>
                                <p:cTn id="24" presetID="1" presetClass="entr" presetSubtype="0" fill="hold" grpId="0" nodeType="afterEffect">
                                  <p:stCondLst>
                                    <p:cond delay="0"/>
                                  </p:stCondLst>
                                  <p:childTnLst>
                                    <p:set>
                                      <p:cBhvr>
                                        <p:cTn id="25" dur="1" fill="hold">
                                          <p:stCondLst>
                                            <p:cond delay="0"/>
                                          </p:stCondLst>
                                        </p:cTn>
                                        <p:tgtEl>
                                          <p:spTgt spid="923710"/>
                                        </p:tgtEl>
                                        <p:attrNameLst>
                                          <p:attrName>style.visibility</p:attrName>
                                        </p:attrNameLst>
                                      </p:cBhvr>
                                      <p:to>
                                        <p:strVal val="visible"/>
                                      </p:to>
                                    </p:set>
                                  </p:childTnLst>
                                </p:cTn>
                              </p:par>
                            </p:childTnLst>
                          </p:cTn>
                        </p:par>
                        <p:par>
                          <p:cTn id="26" fill="hold" nodeType="afterGroup">
                            <p:stCondLst>
                              <p:cond delay="500"/>
                            </p:stCondLst>
                            <p:childTnLst>
                              <p:par>
                                <p:cTn id="27" presetID="22" presetClass="entr" presetSubtype="2" fill="hold" grpId="0" nodeType="afterEffect">
                                  <p:stCondLst>
                                    <p:cond delay="0"/>
                                  </p:stCondLst>
                                  <p:childTnLst>
                                    <p:set>
                                      <p:cBhvr>
                                        <p:cTn id="28" dur="1" fill="hold">
                                          <p:stCondLst>
                                            <p:cond delay="0"/>
                                          </p:stCondLst>
                                        </p:cTn>
                                        <p:tgtEl>
                                          <p:spTgt spid="923711"/>
                                        </p:tgtEl>
                                        <p:attrNameLst>
                                          <p:attrName>style.visibility</p:attrName>
                                        </p:attrNameLst>
                                      </p:cBhvr>
                                      <p:to>
                                        <p:strVal val="visible"/>
                                      </p:to>
                                    </p:set>
                                    <p:animEffect transition="in" filter="wipe(right)">
                                      <p:cBhvr>
                                        <p:cTn id="29" dur="500"/>
                                        <p:tgtEl>
                                          <p:spTgt spid="923711"/>
                                        </p:tgtEl>
                                      </p:cBhvr>
                                    </p:animEffect>
                                  </p:childTnLst>
                                </p:cTn>
                              </p:par>
                            </p:childTnLst>
                          </p:cTn>
                        </p:par>
                        <p:par>
                          <p:cTn id="30" fill="hold" nodeType="afterGroup">
                            <p:stCondLst>
                              <p:cond delay="1000"/>
                            </p:stCondLst>
                            <p:childTnLst>
                              <p:par>
                                <p:cTn id="31" presetID="1" presetClass="entr" presetSubtype="0" fill="hold" grpId="0" nodeType="afterEffect">
                                  <p:stCondLst>
                                    <p:cond delay="0"/>
                                  </p:stCondLst>
                                  <p:childTnLst>
                                    <p:set>
                                      <p:cBhvr>
                                        <p:cTn id="32" dur="1" fill="hold">
                                          <p:stCondLst>
                                            <p:cond delay="0"/>
                                          </p:stCondLst>
                                        </p:cTn>
                                        <p:tgtEl>
                                          <p:spTgt spid="923694"/>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9237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3694" grpId="0"/>
      <p:bldP spid="923695" grpId="0"/>
      <p:bldP spid="923705" grpId="0" animBg="1"/>
      <p:bldP spid="923708" grpId="0" animBg="1"/>
      <p:bldP spid="923709" grpId="0" animBg="1"/>
      <p:bldP spid="923710" grpId="0" animBg="1"/>
      <p:bldP spid="923711" grpId="0" animBg="1"/>
      <p:bldP spid="923712" grpId="0" animBg="1"/>
      <p:bldP spid="923713"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Group 51"/>
          <p:cNvGrpSpPr/>
          <p:nvPr/>
        </p:nvGrpSpPr>
        <p:grpSpPr>
          <a:xfrm>
            <a:off x="2549525" y="1806575"/>
            <a:ext cx="4460875" cy="3844925"/>
            <a:chOff x="2549525" y="1806575"/>
            <a:chExt cx="4460875" cy="3844925"/>
          </a:xfrm>
        </p:grpSpPr>
        <p:sp>
          <p:nvSpPr>
            <p:cNvPr id="53" name="Text Box 45"/>
            <p:cNvSpPr txBox="1">
              <a:spLocks noChangeArrowheads="1"/>
            </p:cNvSpPr>
            <p:nvPr/>
          </p:nvSpPr>
          <p:spPr bwMode="auto">
            <a:xfrm>
              <a:off x="2549525" y="1806575"/>
              <a:ext cx="4032250"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sz="900" dirty="0"/>
            </a:p>
            <a:p>
              <a:pPr eaLnBrk="1" hangingPunct="1"/>
              <a:endParaRPr lang="en-US" sz="900" dirty="0"/>
            </a:p>
            <a:p>
              <a:pPr eaLnBrk="1" hangingPunct="1"/>
              <a:r>
                <a:rPr lang="en-US" sz="1600" i="1" dirty="0"/>
                <a:t>T</a:t>
              </a:r>
            </a:p>
            <a:p>
              <a:pPr eaLnBrk="1" hangingPunct="1"/>
              <a:endParaRPr lang="en-US" sz="1600" dirty="0"/>
            </a:p>
            <a:p>
              <a:pPr eaLnBrk="1" hangingPunct="1"/>
              <a:r>
                <a:rPr lang="en-US" sz="900" dirty="0"/>
                <a:t>1400</a:t>
              </a:r>
            </a:p>
            <a:p>
              <a:pPr eaLnBrk="1" hangingPunct="1"/>
              <a:endParaRPr lang="en-US" sz="900" dirty="0"/>
            </a:p>
            <a:p>
              <a:pPr eaLnBrk="1" hangingPunct="1"/>
              <a:endParaRPr lang="en-US" sz="900" dirty="0"/>
            </a:p>
            <a:p>
              <a:pPr eaLnBrk="1" hangingPunct="1"/>
              <a:r>
                <a:rPr lang="en-US" sz="900" dirty="0"/>
                <a:t>1200</a:t>
              </a:r>
            </a:p>
            <a:p>
              <a:pPr eaLnBrk="1" hangingPunct="1"/>
              <a:endParaRPr lang="en-US" sz="900" dirty="0"/>
            </a:p>
            <a:p>
              <a:pPr eaLnBrk="1" hangingPunct="1"/>
              <a:endParaRPr lang="en-US" sz="900" dirty="0"/>
            </a:p>
            <a:p>
              <a:pPr eaLnBrk="1" hangingPunct="1"/>
              <a:r>
                <a:rPr lang="en-US" sz="900" dirty="0"/>
                <a:t>1000</a:t>
              </a:r>
            </a:p>
            <a:p>
              <a:pPr eaLnBrk="1" hangingPunct="1"/>
              <a:endParaRPr lang="en-US" sz="900" dirty="0"/>
            </a:p>
            <a:p>
              <a:pPr eaLnBrk="1" hangingPunct="1"/>
              <a:endParaRPr lang="en-US" sz="900" dirty="0"/>
            </a:p>
            <a:p>
              <a:pPr eaLnBrk="1" hangingPunct="1"/>
              <a:r>
                <a:rPr lang="en-US" sz="900" dirty="0"/>
                <a:t>  800</a:t>
              </a:r>
            </a:p>
            <a:p>
              <a:pPr eaLnBrk="1" hangingPunct="1"/>
              <a:endParaRPr lang="en-US" sz="900" dirty="0"/>
            </a:p>
            <a:p>
              <a:pPr eaLnBrk="1" hangingPunct="1"/>
              <a:endParaRPr lang="en-US" sz="900" dirty="0"/>
            </a:p>
            <a:p>
              <a:pPr eaLnBrk="1" hangingPunct="1"/>
              <a:r>
                <a:rPr lang="en-US" sz="900" dirty="0"/>
                <a:t>  600</a:t>
              </a:r>
            </a:p>
            <a:p>
              <a:pPr eaLnBrk="1" hangingPunct="1"/>
              <a:endParaRPr lang="en-US" sz="900" dirty="0"/>
            </a:p>
            <a:p>
              <a:pPr eaLnBrk="1" hangingPunct="1"/>
              <a:endParaRPr lang="en-US" sz="900" dirty="0"/>
            </a:p>
            <a:p>
              <a:pPr eaLnBrk="1" hangingPunct="1"/>
              <a:r>
                <a:rPr lang="en-US" sz="900" dirty="0"/>
                <a:t>  400</a:t>
              </a:r>
            </a:p>
            <a:p>
              <a:pPr eaLnBrk="1" hangingPunct="1"/>
              <a:endParaRPr lang="en-US" sz="900" dirty="0"/>
            </a:p>
            <a:p>
              <a:pPr eaLnBrk="1" hangingPunct="1"/>
              <a:endParaRPr lang="en-US" sz="900" dirty="0"/>
            </a:p>
            <a:p>
              <a:pPr eaLnBrk="1" hangingPunct="1"/>
              <a:r>
                <a:rPr lang="en-US" sz="900" dirty="0"/>
                <a:t>  200</a:t>
              </a:r>
            </a:p>
            <a:p>
              <a:pPr eaLnBrk="1" hangingPunct="1"/>
              <a:endParaRPr lang="en-US" sz="900" dirty="0"/>
            </a:p>
            <a:p>
              <a:pPr eaLnBrk="1" hangingPunct="1"/>
              <a:endParaRPr lang="en-US" sz="900" dirty="0"/>
            </a:p>
            <a:p>
              <a:pPr eaLnBrk="1" hangingPunct="1"/>
              <a:r>
                <a:rPr lang="en-US" sz="900" dirty="0"/>
                <a:t> </a:t>
              </a:r>
            </a:p>
            <a:p>
              <a:pPr eaLnBrk="1" hangingPunct="1"/>
              <a:r>
                <a:rPr lang="en-US" sz="900" dirty="0"/>
                <a:t>                       100         200        300         400        500         600        700          </a:t>
              </a:r>
              <a:r>
                <a:rPr lang="en-US" sz="1600" i="1" dirty="0"/>
                <a:t>C</a:t>
              </a:r>
              <a:endParaRPr lang="en-US" sz="900" dirty="0"/>
            </a:p>
          </p:txBody>
        </p:sp>
        <p:grpSp>
          <p:nvGrpSpPr>
            <p:cNvPr id="54" name="Group 53"/>
            <p:cNvGrpSpPr/>
            <p:nvPr/>
          </p:nvGrpSpPr>
          <p:grpSpPr>
            <a:xfrm>
              <a:off x="2840038" y="2208213"/>
              <a:ext cx="4170362" cy="3348037"/>
              <a:chOff x="2840038" y="2208213"/>
              <a:chExt cx="4170362" cy="3348037"/>
            </a:xfrm>
          </p:grpSpPr>
          <p:grpSp>
            <p:nvGrpSpPr>
              <p:cNvPr id="55" name="Group 5"/>
              <p:cNvGrpSpPr>
                <a:grpSpLocks noChangeAspect="1"/>
              </p:cNvGrpSpPr>
              <p:nvPr/>
            </p:nvGrpSpPr>
            <p:grpSpPr bwMode="auto">
              <a:xfrm>
                <a:off x="2847975" y="2208213"/>
                <a:ext cx="3348038" cy="3348037"/>
                <a:chOff x="2788" y="4801"/>
                <a:chExt cx="5876" cy="5876"/>
              </a:xfrm>
            </p:grpSpPr>
            <p:sp>
              <p:nvSpPr>
                <p:cNvPr id="60" name="AutoShape 40"/>
                <p:cNvSpPr>
                  <a:spLocks noChangeAspect="1" noChangeArrowheads="1" noTextEdit="1"/>
                </p:cNvSpPr>
                <p:nvPr/>
              </p:nvSpPr>
              <p:spPr bwMode="auto">
                <a:xfrm>
                  <a:off x="2788" y="4801"/>
                  <a:ext cx="5876" cy="5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61" name="Line 39"/>
                <p:cNvSpPr>
                  <a:spLocks noChangeShapeType="1"/>
                </p:cNvSpPr>
                <p:nvPr/>
              </p:nvSpPr>
              <p:spPr bwMode="auto">
                <a:xfrm>
                  <a:off x="2880" y="842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 name="Line 38"/>
                <p:cNvSpPr>
                  <a:spLocks noChangeShapeType="1"/>
                </p:cNvSpPr>
                <p:nvPr/>
              </p:nvSpPr>
              <p:spPr bwMode="auto">
                <a:xfrm>
                  <a:off x="2880" y="806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3" name="Line 37"/>
                <p:cNvSpPr>
                  <a:spLocks noChangeShapeType="1"/>
                </p:cNvSpPr>
                <p:nvPr/>
              </p:nvSpPr>
              <p:spPr bwMode="auto">
                <a:xfrm>
                  <a:off x="2880"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 name="Line 36"/>
                <p:cNvSpPr>
                  <a:spLocks noChangeShapeType="1"/>
                </p:cNvSpPr>
                <p:nvPr/>
              </p:nvSpPr>
              <p:spPr bwMode="auto">
                <a:xfrm>
                  <a:off x="2880" y="734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 name="Line 35"/>
                <p:cNvSpPr>
                  <a:spLocks noChangeShapeType="1"/>
                </p:cNvSpPr>
                <p:nvPr/>
              </p:nvSpPr>
              <p:spPr bwMode="auto">
                <a:xfrm>
                  <a:off x="2880" y="698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 name="Line 34"/>
                <p:cNvSpPr>
                  <a:spLocks noChangeShapeType="1"/>
                </p:cNvSpPr>
                <p:nvPr/>
              </p:nvSpPr>
              <p:spPr bwMode="auto">
                <a:xfrm>
                  <a:off x="2880" y="662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7" name="Line 33"/>
                <p:cNvSpPr>
                  <a:spLocks noChangeShapeType="1"/>
                </p:cNvSpPr>
                <p:nvPr/>
              </p:nvSpPr>
              <p:spPr bwMode="auto">
                <a:xfrm>
                  <a:off x="2880" y="626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8" name="Line 32"/>
                <p:cNvSpPr>
                  <a:spLocks noChangeShapeType="1"/>
                </p:cNvSpPr>
                <p:nvPr/>
              </p:nvSpPr>
              <p:spPr bwMode="auto">
                <a:xfrm>
                  <a:off x="2880" y="59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9" name="Line 31"/>
                <p:cNvSpPr>
                  <a:spLocks noChangeShapeType="1"/>
                </p:cNvSpPr>
                <p:nvPr/>
              </p:nvSpPr>
              <p:spPr bwMode="auto">
                <a:xfrm>
                  <a:off x="2880" y="554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0" name="Line 30"/>
                <p:cNvSpPr>
                  <a:spLocks noChangeShapeType="1"/>
                </p:cNvSpPr>
                <p:nvPr/>
              </p:nvSpPr>
              <p:spPr bwMode="auto">
                <a:xfrm>
                  <a:off x="2880" y="9503"/>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 name="Line 29"/>
                <p:cNvSpPr>
                  <a:spLocks noChangeShapeType="1"/>
                </p:cNvSpPr>
                <p:nvPr/>
              </p:nvSpPr>
              <p:spPr bwMode="auto">
                <a:xfrm>
                  <a:off x="2880" y="9143"/>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 name="Line 28"/>
                <p:cNvSpPr>
                  <a:spLocks noChangeShapeType="1"/>
                </p:cNvSpPr>
                <p:nvPr/>
              </p:nvSpPr>
              <p:spPr bwMode="auto">
                <a:xfrm>
                  <a:off x="2880" y="8783"/>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3" name="Line 27"/>
                <p:cNvSpPr>
                  <a:spLocks noChangeShapeType="1"/>
                </p:cNvSpPr>
                <p:nvPr/>
              </p:nvSpPr>
              <p:spPr bwMode="auto">
                <a:xfrm rot="5400000">
                  <a:off x="288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4" name="Line 26"/>
                <p:cNvSpPr>
                  <a:spLocks noChangeShapeType="1"/>
                </p:cNvSpPr>
                <p:nvPr/>
              </p:nvSpPr>
              <p:spPr bwMode="auto">
                <a:xfrm rot="5400000">
                  <a:off x="252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5" name="Line 25"/>
                <p:cNvSpPr>
                  <a:spLocks noChangeShapeType="1"/>
                </p:cNvSpPr>
                <p:nvPr/>
              </p:nvSpPr>
              <p:spPr bwMode="auto">
                <a:xfrm rot="5400000">
                  <a:off x="216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6" name="Line 24"/>
                <p:cNvSpPr>
                  <a:spLocks noChangeShapeType="1"/>
                </p:cNvSpPr>
                <p:nvPr/>
              </p:nvSpPr>
              <p:spPr bwMode="auto">
                <a:xfrm rot="5400000">
                  <a:off x="180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7" name="Line 23"/>
                <p:cNvSpPr>
                  <a:spLocks noChangeShapeType="1"/>
                </p:cNvSpPr>
                <p:nvPr/>
              </p:nvSpPr>
              <p:spPr bwMode="auto">
                <a:xfrm rot="5400000">
                  <a:off x="144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8" name="Line 22"/>
                <p:cNvSpPr>
                  <a:spLocks noChangeShapeType="1"/>
                </p:cNvSpPr>
                <p:nvPr/>
              </p:nvSpPr>
              <p:spPr bwMode="auto">
                <a:xfrm rot="5400000">
                  <a:off x="108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 name="Line 21"/>
                <p:cNvSpPr>
                  <a:spLocks noChangeShapeType="1"/>
                </p:cNvSpPr>
                <p:nvPr/>
              </p:nvSpPr>
              <p:spPr bwMode="auto">
                <a:xfrm rot="5400000">
                  <a:off x="72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 name="Line 20"/>
                <p:cNvSpPr>
                  <a:spLocks noChangeShapeType="1"/>
                </p:cNvSpPr>
                <p:nvPr/>
              </p:nvSpPr>
              <p:spPr bwMode="auto">
                <a:xfrm rot="5400000">
                  <a:off x="36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1" name="Line 19"/>
                <p:cNvSpPr>
                  <a:spLocks noChangeShapeType="1"/>
                </p:cNvSpPr>
                <p:nvPr/>
              </p:nvSpPr>
              <p:spPr bwMode="auto">
                <a:xfrm rot="16200000" flipV="1">
                  <a:off x="1" y="7704"/>
                  <a:ext cx="5760" cy="1"/>
                </a:xfrm>
                <a:prstGeom prst="line">
                  <a:avLst/>
                </a:prstGeom>
                <a:noFill/>
                <a:ln w="28575">
                  <a:solidFill>
                    <a:srgbClr val="000000"/>
                  </a:solidFill>
                  <a:round/>
                  <a:headEnd type="oval"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82" name="Line 18"/>
                <p:cNvSpPr>
                  <a:spLocks noChangeShapeType="1"/>
                </p:cNvSpPr>
                <p:nvPr/>
              </p:nvSpPr>
              <p:spPr bwMode="auto">
                <a:xfrm rot="5400000">
                  <a:off x="396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3" name="Line 17"/>
                <p:cNvSpPr>
                  <a:spLocks noChangeShapeType="1"/>
                </p:cNvSpPr>
                <p:nvPr/>
              </p:nvSpPr>
              <p:spPr bwMode="auto">
                <a:xfrm rot="5400000">
                  <a:off x="360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4" name="Line 16"/>
                <p:cNvSpPr>
                  <a:spLocks noChangeShapeType="1"/>
                </p:cNvSpPr>
                <p:nvPr/>
              </p:nvSpPr>
              <p:spPr bwMode="auto">
                <a:xfrm rot="5400000">
                  <a:off x="324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5" name="Line 15"/>
                <p:cNvSpPr>
                  <a:spLocks noChangeShapeType="1"/>
                </p:cNvSpPr>
                <p:nvPr/>
              </p:nvSpPr>
              <p:spPr bwMode="auto">
                <a:xfrm rot="5400000">
                  <a:off x="5040"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6" name="Line 14"/>
                <p:cNvSpPr>
                  <a:spLocks noChangeShapeType="1"/>
                </p:cNvSpPr>
                <p:nvPr/>
              </p:nvSpPr>
              <p:spPr bwMode="auto">
                <a:xfrm rot="5400000">
                  <a:off x="4680"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7" name="Line 13"/>
                <p:cNvSpPr>
                  <a:spLocks noChangeShapeType="1"/>
                </p:cNvSpPr>
                <p:nvPr/>
              </p:nvSpPr>
              <p:spPr bwMode="auto">
                <a:xfrm rot="5400000">
                  <a:off x="4320"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8" name="Line 12"/>
                <p:cNvSpPr>
                  <a:spLocks noChangeShapeType="1"/>
                </p:cNvSpPr>
                <p:nvPr/>
              </p:nvSpPr>
              <p:spPr bwMode="auto">
                <a:xfrm rot="5400000">
                  <a:off x="5760"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9" name="Line 11"/>
                <p:cNvSpPr>
                  <a:spLocks noChangeShapeType="1"/>
                </p:cNvSpPr>
                <p:nvPr/>
              </p:nvSpPr>
              <p:spPr bwMode="auto">
                <a:xfrm rot="5400000">
                  <a:off x="5400"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0" name="Line 10"/>
                <p:cNvSpPr>
                  <a:spLocks noChangeShapeType="1"/>
                </p:cNvSpPr>
                <p:nvPr/>
              </p:nvSpPr>
              <p:spPr bwMode="auto">
                <a:xfrm>
                  <a:off x="2880" y="10585"/>
                  <a:ext cx="5760" cy="1"/>
                </a:xfrm>
                <a:prstGeom prst="line">
                  <a:avLst/>
                </a:prstGeom>
                <a:noFill/>
                <a:ln w="28575">
                  <a:solidFill>
                    <a:srgbClr val="000000"/>
                  </a:solidFill>
                  <a:round/>
                  <a:headEnd type="oval"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1" name="Line 9"/>
                <p:cNvSpPr>
                  <a:spLocks noChangeShapeType="1"/>
                </p:cNvSpPr>
                <p:nvPr/>
              </p:nvSpPr>
              <p:spPr bwMode="auto">
                <a:xfrm>
                  <a:off x="2880" y="10225"/>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 name="Line 8"/>
                <p:cNvSpPr>
                  <a:spLocks noChangeShapeType="1"/>
                </p:cNvSpPr>
                <p:nvPr/>
              </p:nvSpPr>
              <p:spPr bwMode="auto">
                <a:xfrm>
                  <a:off x="2880" y="9865"/>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3" name="Line 7"/>
                <p:cNvSpPr>
                  <a:spLocks noChangeShapeType="1"/>
                </p:cNvSpPr>
                <p:nvPr/>
              </p:nvSpPr>
              <p:spPr bwMode="auto">
                <a:xfrm>
                  <a:off x="2880" y="5185"/>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4" name="Line 6"/>
                <p:cNvSpPr>
                  <a:spLocks noChangeShapeType="1"/>
                </p:cNvSpPr>
                <p:nvPr/>
              </p:nvSpPr>
              <p:spPr bwMode="auto">
                <a:xfrm>
                  <a:off x="2880" y="4825"/>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56" name="Line 88"/>
              <p:cNvSpPr>
                <a:spLocks noChangeShapeType="1"/>
              </p:cNvSpPr>
              <p:nvPr/>
            </p:nvSpPr>
            <p:spPr bwMode="auto">
              <a:xfrm>
                <a:off x="2900363" y="3041650"/>
                <a:ext cx="1230312" cy="2462213"/>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7" name="Line 89"/>
              <p:cNvSpPr>
                <a:spLocks noChangeShapeType="1"/>
              </p:cNvSpPr>
              <p:nvPr/>
            </p:nvSpPr>
            <p:spPr bwMode="auto">
              <a:xfrm>
                <a:off x="2900363" y="3452813"/>
                <a:ext cx="2051050" cy="2051050"/>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 name="Rectangle 94"/>
              <p:cNvSpPr>
                <a:spLocks noChangeArrowheads="1"/>
              </p:cNvSpPr>
              <p:nvPr/>
            </p:nvSpPr>
            <p:spPr bwMode="auto">
              <a:xfrm>
                <a:off x="2840038" y="2814638"/>
                <a:ext cx="417036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200" b="1"/>
                  <a:t>Indonesia</a:t>
                </a:r>
                <a:endParaRPr lang="en-US" sz="1200" b="1"/>
              </a:p>
            </p:txBody>
          </p:sp>
          <p:sp>
            <p:nvSpPr>
              <p:cNvPr id="59" name="Rectangle 95"/>
              <p:cNvSpPr>
                <a:spLocks noChangeArrowheads="1"/>
              </p:cNvSpPr>
              <p:nvPr/>
            </p:nvSpPr>
            <p:spPr bwMode="auto">
              <a:xfrm>
                <a:off x="4851400" y="5270500"/>
                <a:ext cx="54133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200" b="1"/>
                  <a:t>NC</a:t>
                </a:r>
                <a:endParaRPr lang="en-US" sz="1200" b="1"/>
              </a:p>
            </p:txBody>
          </p:sp>
        </p:grpSp>
      </p:grpSp>
      <p:sp>
        <p:nvSpPr>
          <p:cNvPr id="72708" name="Rectangle 39"/>
          <p:cNvSpPr>
            <a:spLocks noChangeArrowheads="1"/>
          </p:cNvSpPr>
          <p:nvPr/>
        </p:nvSpPr>
        <p:spPr bwMode="auto">
          <a:xfrm>
            <a:off x="708025" y="958850"/>
            <a:ext cx="805497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tabLst>
                <a:tab pos="228600" algn="l"/>
              </a:tabLst>
              <a:defRPr sz="2400">
                <a:solidFill>
                  <a:schemeClr val="tx1"/>
                </a:solidFill>
                <a:latin typeface="Times New Roman" panose="02020603050405020304" pitchFamily="18" charset="0"/>
              </a:defRPr>
            </a:lvl1pPr>
            <a:lvl2pPr marL="742950" indent="-285750" eaLnBrk="0" hangingPunct="0">
              <a:tabLst>
                <a:tab pos="228600" algn="l"/>
              </a:tabLst>
              <a:defRPr sz="2400">
                <a:solidFill>
                  <a:schemeClr val="tx1"/>
                </a:solidFill>
                <a:latin typeface="Times New Roman" panose="02020603050405020304" pitchFamily="18" charset="0"/>
              </a:defRPr>
            </a:lvl2pPr>
            <a:lvl3pPr marL="1143000" indent="-228600" eaLnBrk="0" hangingPunct="0">
              <a:tabLst>
                <a:tab pos="228600" algn="l"/>
              </a:tabLst>
              <a:defRPr sz="2400">
                <a:solidFill>
                  <a:schemeClr val="tx1"/>
                </a:solidFill>
                <a:latin typeface="Times New Roman" panose="02020603050405020304" pitchFamily="18" charset="0"/>
              </a:defRPr>
            </a:lvl3pPr>
            <a:lvl4pPr marL="1600200" indent="-228600" eaLnBrk="0" hangingPunct="0">
              <a:tabLst>
                <a:tab pos="228600" algn="l"/>
              </a:tabLst>
              <a:defRPr sz="2400">
                <a:solidFill>
                  <a:schemeClr val="tx1"/>
                </a:solidFill>
                <a:latin typeface="Times New Roman" panose="02020603050405020304" pitchFamily="18" charset="0"/>
              </a:defRPr>
            </a:lvl4pPr>
            <a:lvl5pPr marL="2057400" indent="-228600" eaLnBrk="0" hangingPunct="0">
              <a:tabLst>
                <a:tab pos="228600" algn="l"/>
              </a:tabLst>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tabLst>
                <a:tab pos="228600" algn="l"/>
              </a:tabLs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tabLst>
                <a:tab pos="228600" algn="l"/>
              </a:tabLs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tabLst>
                <a:tab pos="228600" algn="l"/>
              </a:tabLs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tabLst>
                <a:tab pos="228600" algn="l"/>
              </a:tabLst>
              <a:defRPr sz="2400">
                <a:solidFill>
                  <a:schemeClr val="tx1"/>
                </a:solidFill>
                <a:latin typeface="Times New Roman" panose="02020603050405020304" pitchFamily="18" charset="0"/>
              </a:defRPr>
            </a:lvl9pPr>
          </a:lstStyle>
          <a:p>
            <a:pPr eaLnBrk="1" hangingPunct="1"/>
            <a:r>
              <a:rPr lang="en-US" sz="1800" dirty="0"/>
              <a:t>Suppose NC and Indonesia pass a Free Trade Agreement, what will NC produce?  What will Indonesia produce?  Why is free trade good?  Why is free trade bad? </a:t>
            </a:r>
          </a:p>
        </p:txBody>
      </p:sp>
      <p:sp>
        <p:nvSpPr>
          <p:cNvPr id="72709" name="Rectangle 40"/>
          <p:cNvSpPr>
            <a:spLocks noChangeArrowheads="1"/>
          </p:cNvSpPr>
          <p:nvPr/>
        </p:nvSpPr>
        <p:spPr bwMode="auto">
          <a:xfrm>
            <a:off x="1784350" y="801688"/>
            <a:ext cx="18415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sz="900"/>
          </a:p>
          <a:p>
            <a:r>
              <a:rPr lang="en-US"/>
              <a:t/>
            </a:r>
            <a:br>
              <a:rPr lang="en-US"/>
            </a:br>
            <a:endParaRPr lang="en-US"/>
          </a:p>
          <a:p>
            <a:endParaRPr lang="en-US"/>
          </a:p>
        </p:txBody>
      </p:sp>
      <p:sp>
        <p:nvSpPr>
          <p:cNvPr id="72710" name="Rectangle 41"/>
          <p:cNvSpPr>
            <a:spLocks noGrp="1" noChangeArrowheads="1"/>
          </p:cNvSpPr>
          <p:nvPr>
            <p:ph type="title"/>
          </p:nvPr>
        </p:nvSpPr>
        <p:spPr>
          <a:noFill/>
        </p:spPr>
        <p:txBody>
          <a:bodyPr/>
          <a:lstStyle/>
          <a:p>
            <a:pPr eaLnBrk="1" hangingPunct="1"/>
            <a:r>
              <a:rPr lang="en-US" altLang="en-US" dirty="0"/>
              <a:t>Economics of Free Trade</a:t>
            </a:r>
            <a:endParaRPr lang="en-CA" altLang="en-US" dirty="0" smtClean="0"/>
          </a:p>
        </p:txBody>
      </p:sp>
      <p:sp>
        <p:nvSpPr>
          <p:cNvPr id="924718" name="Rectangle 46"/>
          <p:cNvSpPr>
            <a:spLocks noChangeArrowheads="1"/>
          </p:cNvSpPr>
          <p:nvPr/>
        </p:nvSpPr>
        <p:spPr bwMode="auto">
          <a:xfrm>
            <a:off x="4038600" y="5988050"/>
            <a:ext cx="214345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600" i="1" dirty="0" smtClean="0">
                <a:solidFill>
                  <a:srgbClr val="0066FF"/>
                </a:solidFill>
              </a:rPr>
              <a:t>NC makes 500 caps.</a:t>
            </a:r>
            <a:endParaRPr lang="en-US" dirty="0">
              <a:solidFill>
                <a:srgbClr val="0066FF"/>
              </a:solidFill>
            </a:endParaRPr>
          </a:p>
        </p:txBody>
      </p:sp>
      <p:sp>
        <p:nvSpPr>
          <p:cNvPr id="924719" name="Rectangle 47"/>
          <p:cNvSpPr>
            <a:spLocks noChangeArrowheads="1"/>
          </p:cNvSpPr>
          <p:nvPr/>
        </p:nvSpPr>
        <p:spPr bwMode="auto">
          <a:xfrm>
            <a:off x="1470025" y="5988050"/>
            <a:ext cx="3071626"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600" i="1" dirty="0">
                <a:solidFill>
                  <a:srgbClr val="E50030"/>
                </a:solidFill>
              </a:rPr>
              <a:t>Indonesia </a:t>
            </a:r>
            <a:r>
              <a:rPr lang="en-US" sz="1600" i="1" dirty="0" smtClean="0">
                <a:solidFill>
                  <a:srgbClr val="E50030"/>
                </a:solidFill>
              </a:rPr>
              <a:t>makes 1200 t-shirts.</a:t>
            </a:r>
            <a:endParaRPr lang="en-US" dirty="0"/>
          </a:p>
        </p:txBody>
      </p:sp>
      <p:sp>
        <p:nvSpPr>
          <p:cNvPr id="924726" name="Oval 54"/>
          <p:cNvSpPr>
            <a:spLocks noChangeAspect="1" noChangeArrowheads="1"/>
          </p:cNvSpPr>
          <p:nvPr/>
        </p:nvSpPr>
        <p:spPr bwMode="auto">
          <a:xfrm>
            <a:off x="4873625" y="5472113"/>
            <a:ext cx="92075" cy="93662"/>
          </a:xfrm>
          <a:prstGeom prst="ellipse">
            <a:avLst/>
          </a:prstGeom>
          <a:solidFill>
            <a:srgbClr val="000000"/>
          </a:solidFill>
          <a:ln w="38100">
            <a:solidFill>
              <a:srgbClr val="0066FF"/>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924727" name="Oval 55"/>
          <p:cNvSpPr>
            <a:spLocks noChangeAspect="1" noChangeArrowheads="1"/>
          </p:cNvSpPr>
          <p:nvPr/>
        </p:nvSpPr>
        <p:spPr bwMode="auto">
          <a:xfrm>
            <a:off x="2827337" y="2997200"/>
            <a:ext cx="92075" cy="93663"/>
          </a:xfrm>
          <a:prstGeom prst="ellipse">
            <a:avLst/>
          </a:prstGeom>
          <a:solidFill>
            <a:srgbClr val="000000"/>
          </a:solidFill>
          <a:ln w="38100">
            <a:solidFill>
              <a:srgbClr val="E50030"/>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924728" name="Rectangle 56"/>
          <p:cNvSpPr>
            <a:spLocks noChangeArrowheads="1"/>
          </p:cNvSpPr>
          <p:nvPr/>
        </p:nvSpPr>
        <p:spPr bwMode="auto">
          <a:xfrm>
            <a:off x="1447800" y="6357937"/>
            <a:ext cx="6553200" cy="34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70000"/>
              </a:lnSpc>
            </a:pPr>
            <a:r>
              <a:rPr lang="en-US" sz="1600" i="1" dirty="0"/>
              <a:t>Total world production increases from </a:t>
            </a:r>
            <a:r>
              <a:rPr lang="en-US" sz="1600" i="1" dirty="0" smtClean="0"/>
              <a:t>$15,000 </a:t>
            </a:r>
            <a:r>
              <a:rPr lang="en-US" sz="1600" i="1" dirty="0"/>
              <a:t>to </a:t>
            </a:r>
            <a:r>
              <a:rPr lang="en-US" sz="1600" i="1" dirty="0" smtClean="0"/>
              <a:t>$17,000 when trade is free.</a:t>
            </a:r>
            <a:r>
              <a:rPr lang="en-US" dirty="0" smtClean="0"/>
              <a:t> </a:t>
            </a:r>
            <a:endParaRPr lang="en-US"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2472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24719"/>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2472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2471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247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4718" grpId="0"/>
      <p:bldP spid="924719" grpId="0"/>
      <p:bldP spid="924726" grpId="0" animBg="1"/>
      <p:bldP spid="924727" grpId="0" animBg="1"/>
      <p:bldP spid="924728" grpId="0"/>
    </p:bldLst>
  </p:timing>
</p:sld>
</file>

<file path=ppt/theme/theme1.xml><?xml version="1.0" encoding="utf-8"?>
<a:theme xmlns:a="http://schemas.openxmlformats.org/drawingml/2006/main" name="1_newdesign">
  <a:themeElements>
    <a:clrScheme name="1_newdesign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FF0000"/>
      </a:hlink>
      <a:folHlink>
        <a:srgbClr val="FF0000"/>
      </a:folHlink>
    </a:clrScheme>
    <a:fontScheme name="1_new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1_new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new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new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new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new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new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new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1_newdesign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FF0000"/>
        </a:hlink>
        <a:folHlink>
          <a:srgbClr val="FF00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Custom Design">
  <a:themeElements>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Custom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3_Custom Design 13">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FF0000"/>
        </a:hlink>
        <a:folHlink>
          <a:srgbClr val="FF00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newdesign">
  <a:themeElements>
    <a:clrScheme name="2_new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2_new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2_new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_new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new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new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new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new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_new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2_newdesign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FF0000"/>
        </a:hlink>
        <a:folHlink>
          <a:srgbClr val="FF00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newdesign">
  <a:themeElements>
    <a:clrScheme name="3_new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3_new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3_new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3_new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3_new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3_new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3_new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3_new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3_new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3_newdesign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FF0000"/>
        </a:hlink>
        <a:folHlink>
          <a:srgbClr val="FF000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Custom Design 13">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FF0000"/>
        </a:hlink>
        <a:folHlink>
          <a:srgbClr val="FF000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Foundations 2e</Template>
  <TotalTime>11442</TotalTime>
  <Words>3537</Words>
  <Application>Microsoft Office PowerPoint</Application>
  <PresentationFormat>On-screen Show (4:3)</PresentationFormat>
  <Paragraphs>958</Paragraphs>
  <Slides>57</Slides>
  <Notes>23</Notes>
  <HiddenSlides>0</HiddenSlides>
  <MMClips>0</MMClips>
  <ScaleCrop>false</ScaleCrop>
  <HeadingPairs>
    <vt:vector size="8" baseType="variant">
      <vt:variant>
        <vt:lpstr>Fonts Used</vt:lpstr>
      </vt:variant>
      <vt:variant>
        <vt:i4>5</vt:i4>
      </vt:variant>
      <vt:variant>
        <vt:lpstr>Theme</vt:lpstr>
      </vt:variant>
      <vt:variant>
        <vt:i4>5</vt:i4>
      </vt:variant>
      <vt:variant>
        <vt:lpstr>Embedded OLE Servers</vt:lpstr>
      </vt:variant>
      <vt:variant>
        <vt:i4>1</vt:i4>
      </vt:variant>
      <vt:variant>
        <vt:lpstr>Slide Titles</vt:lpstr>
      </vt:variant>
      <vt:variant>
        <vt:i4>57</vt:i4>
      </vt:variant>
    </vt:vector>
  </HeadingPairs>
  <TitlesOfParts>
    <vt:vector size="68" baseType="lpstr">
      <vt:lpstr>Arial</vt:lpstr>
      <vt:lpstr>Symbol</vt:lpstr>
      <vt:lpstr>Tahoma</vt:lpstr>
      <vt:lpstr>Times New Roman</vt:lpstr>
      <vt:lpstr>Webdings</vt:lpstr>
      <vt:lpstr>1_newdesign</vt:lpstr>
      <vt:lpstr>3_Custom Design</vt:lpstr>
      <vt:lpstr>2_newdesign</vt:lpstr>
      <vt:lpstr>3_newdesign</vt:lpstr>
      <vt:lpstr>1_Custom Design</vt:lpstr>
      <vt:lpstr>Equation</vt:lpstr>
      <vt:lpstr>Mainstream Microeconomics  Hal Snarr Westminster College May Term, 2015 Introduction to Austrian Economics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Law of Supply and Demand</vt:lpstr>
      <vt:lpstr>Law of Supply and Demand</vt:lpstr>
      <vt:lpstr>Law of Supply and Demand</vt:lpstr>
      <vt:lpstr>Law of Supply and Demand</vt:lpstr>
      <vt:lpstr>Law of Supply and Demand</vt:lpstr>
      <vt:lpstr>Law of Supply and Demand</vt:lpstr>
      <vt:lpstr>Law of Supply and Demand</vt:lpstr>
      <vt:lpstr>Law of Supply and Demand</vt:lpstr>
      <vt:lpstr>Why is there a shortage of math teachers? </vt:lpstr>
      <vt:lpstr>Law of Supply and Demand</vt:lpstr>
      <vt:lpstr>Law of Supply and Demand</vt:lpstr>
      <vt:lpstr>Law of Supply and Demand</vt:lpstr>
      <vt:lpstr>Law of Supply and Demand</vt:lpstr>
      <vt:lpstr>Law of Supply and Demand</vt:lpstr>
      <vt:lpstr>Law of Supply and Demand</vt:lpstr>
      <vt:lpstr>Law of Supply and Demand</vt:lpstr>
      <vt:lpstr>Law of Supply and Demand</vt:lpstr>
      <vt:lpstr>Economics of Mandatory Healthcare</vt:lpstr>
      <vt:lpstr>Economics of Mandatory Healthcare</vt:lpstr>
      <vt:lpstr>Economics of Mandatory Healthcare</vt:lpstr>
      <vt:lpstr>Economics of Mandatory Healthcare</vt:lpstr>
      <vt:lpstr>Economics of Mandatory Healthcare</vt:lpstr>
      <vt:lpstr>Economics of Mandatory Healthcare</vt:lpstr>
      <vt:lpstr>Economics of Mandatory Healthcare</vt:lpstr>
      <vt:lpstr>Economics of Mandatory Healthcare</vt:lpstr>
      <vt:lpstr>Economics of the Fiscal Budget</vt:lpstr>
      <vt:lpstr>Economics of the Fiscal Budget</vt:lpstr>
      <vt:lpstr>Economics of the Fiscal Budget</vt:lpstr>
      <vt:lpstr>Economics of the Fiscal Budget</vt:lpstr>
      <vt:lpstr>Economics of the Fiscal Budget</vt:lpstr>
      <vt:lpstr>Economics of Free Trade</vt:lpstr>
      <vt:lpstr>Economics of Free Trade</vt:lpstr>
      <vt:lpstr>Economics of Free Trade</vt:lpstr>
      <vt:lpstr>Economics of Free Trade</vt:lpstr>
      <vt:lpstr>Economics of Free Trade</vt:lpstr>
      <vt:lpstr>Economics of Free Trade</vt:lpstr>
      <vt:lpstr>Economics of Free Trade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dc:title>
  <dc:creator>Michael Parkin</dc:creator>
  <cp:lastModifiedBy>hal snarr</cp:lastModifiedBy>
  <cp:revision>211</cp:revision>
  <cp:lastPrinted>2001-04-24T18:42:16Z</cp:lastPrinted>
  <dcterms:created xsi:type="dcterms:W3CDTF">2000-11-24T17:02:06Z</dcterms:created>
  <dcterms:modified xsi:type="dcterms:W3CDTF">2015-05-12T02:11:09Z</dcterms:modified>
</cp:coreProperties>
</file>