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2" r:id="rId1"/>
    <p:sldMasterId id="2147483678" r:id="rId2"/>
    <p:sldMasterId id="2147483690" r:id="rId3"/>
  </p:sldMasterIdLst>
  <p:notesMasterIdLst>
    <p:notesMasterId r:id="rId100"/>
  </p:notesMasterIdLst>
  <p:handoutMasterIdLst>
    <p:handoutMasterId r:id="rId101"/>
  </p:handoutMasterIdLst>
  <p:sldIdLst>
    <p:sldId id="982" r:id="rId4"/>
    <p:sldId id="948" r:id="rId5"/>
    <p:sldId id="950" r:id="rId6"/>
    <p:sldId id="951" r:id="rId7"/>
    <p:sldId id="926" r:id="rId8"/>
    <p:sldId id="927" r:id="rId9"/>
    <p:sldId id="952" r:id="rId10"/>
    <p:sldId id="953" r:id="rId11"/>
    <p:sldId id="954" r:id="rId12"/>
    <p:sldId id="955" r:id="rId13"/>
    <p:sldId id="956" r:id="rId14"/>
    <p:sldId id="964" r:id="rId15"/>
    <p:sldId id="960" r:id="rId16"/>
    <p:sldId id="961" r:id="rId17"/>
    <p:sldId id="965" r:id="rId18"/>
    <p:sldId id="966" r:id="rId19"/>
    <p:sldId id="968" r:id="rId20"/>
    <p:sldId id="967" r:id="rId21"/>
    <p:sldId id="970" r:id="rId22"/>
    <p:sldId id="971" r:id="rId23"/>
    <p:sldId id="972" r:id="rId24"/>
    <p:sldId id="854" r:id="rId25"/>
    <p:sldId id="1044" r:id="rId26"/>
    <p:sldId id="1045" r:id="rId27"/>
    <p:sldId id="861" r:id="rId28"/>
    <p:sldId id="863" r:id="rId29"/>
    <p:sldId id="937" r:id="rId30"/>
    <p:sldId id="938" r:id="rId31"/>
    <p:sldId id="939" r:id="rId32"/>
    <p:sldId id="940" r:id="rId33"/>
    <p:sldId id="941" r:id="rId34"/>
    <p:sldId id="895" r:id="rId35"/>
    <p:sldId id="973" r:id="rId36"/>
    <p:sldId id="976" r:id="rId37"/>
    <p:sldId id="977" r:id="rId38"/>
    <p:sldId id="978" r:id="rId39"/>
    <p:sldId id="979" r:id="rId40"/>
    <p:sldId id="983" r:id="rId41"/>
    <p:sldId id="988" r:id="rId42"/>
    <p:sldId id="989" r:id="rId43"/>
    <p:sldId id="990" r:id="rId44"/>
    <p:sldId id="1046" r:id="rId45"/>
    <p:sldId id="1047" r:id="rId46"/>
    <p:sldId id="1153" r:id="rId47"/>
    <p:sldId id="1050" r:id="rId48"/>
    <p:sldId id="1090" r:id="rId49"/>
    <p:sldId id="1091" r:id="rId50"/>
    <p:sldId id="1093" r:id="rId51"/>
    <p:sldId id="1057" r:id="rId52"/>
    <p:sldId id="1154" r:id="rId53"/>
    <p:sldId id="1094" r:id="rId54"/>
    <p:sldId id="1095" r:id="rId55"/>
    <p:sldId id="1058" r:id="rId56"/>
    <p:sldId id="1097" r:id="rId57"/>
    <p:sldId id="1096" r:id="rId58"/>
    <p:sldId id="1059" r:id="rId59"/>
    <p:sldId id="1098" r:id="rId60"/>
    <p:sldId id="1099" r:id="rId61"/>
    <p:sldId id="1100" r:id="rId62"/>
    <p:sldId id="1101" r:id="rId63"/>
    <p:sldId id="1105" r:id="rId64"/>
    <p:sldId id="1107" r:id="rId65"/>
    <p:sldId id="1108" r:id="rId66"/>
    <p:sldId id="1113" r:id="rId67"/>
    <p:sldId id="1114" r:id="rId68"/>
    <p:sldId id="1131" r:id="rId69"/>
    <p:sldId id="1066" r:id="rId70"/>
    <p:sldId id="1132" r:id="rId71"/>
    <p:sldId id="1133" r:id="rId72"/>
    <p:sldId id="1134" r:id="rId73"/>
    <p:sldId id="1069" r:id="rId74"/>
    <p:sldId id="1135" r:id="rId75"/>
    <p:sldId id="1136" r:id="rId76"/>
    <p:sldId id="1137" r:id="rId77"/>
    <p:sldId id="1138" r:id="rId78"/>
    <p:sldId id="1142" r:id="rId79"/>
    <p:sldId id="1141" r:id="rId80"/>
    <p:sldId id="1140" r:id="rId81"/>
    <p:sldId id="1155" r:id="rId82"/>
    <p:sldId id="1156" r:id="rId83"/>
    <p:sldId id="1157" r:id="rId84"/>
    <p:sldId id="1146" r:id="rId85"/>
    <p:sldId id="1075" r:id="rId86"/>
    <p:sldId id="1143" r:id="rId87"/>
    <p:sldId id="1144" r:id="rId88"/>
    <p:sldId id="1147" r:id="rId89"/>
    <p:sldId id="1148" r:id="rId90"/>
    <p:sldId id="1151" r:id="rId91"/>
    <p:sldId id="1152" r:id="rId92"/>
    <p:sldId id="1082" r:id="rId93"/>
    <p:sldId id="1083" r:id="rId94"/>
    <p:sldId id="1085" r:id="rId95"/>
    <p:sldId id="1086" r:id="rId96"/>
    <p:sldId id="1087" r:id="rId97"/>
    <p:sldId id="1088" r:id="rId98"/>
    <p:sldId id="1089" r:id="rId99"/>
  </p:sldIdLst>
  <p:sldSz cx="9144000" cy="6858000" type="screen4x3"/>
  <p:notesSz cx="6858000" cy="9296400"/>
  <p:embeddedFontLst>
    <p:embeddedFont>
      <p:font typeface="Tahoma" panose="020B0604030504040204" pitchFamily="34" charset="0"/>
      <p:regular r:id="rId102"/>
      <p:bold r:id="rId103"/>
    </p:embeddedFont>
    <p:embeddedFont>
      <p:font typeface="MS Mincho" panose="02020609040205080304" pitchFamily="49" charset="-128"/>
      <p:regular r:id="rId104"/>
    </p:embeddedFont>
    <p:embeddedFont>
      <p:font typeface="Webdings" panose="05030102010509060703" pitchFamily="18" charset="2"/>
      <p:regular r:id="rId105"/>
    </p:embeddedFont>
  </p:embeddedFontLst>
  <p:custDataLst>
    <p:tags r:id="rId10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800" b="1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27">
          <p15:clr>
            <a:srgbClr val="A4A3A4"/>
          </p15:clr>
        </p15:guide>
        <p15:guide id="2" pos="45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357B46"/>
    <a:srgbClr val="FFB7B7"/>
    <a:srgbClr val="FFFFFF"/>
    <a:srgbClr val="409654"/>
    <a:srgbClr val="D5D5FF"/>
    <a:srgbClr val="AFAFFF"/>
    <a:srgbClr val="FF0000"/>
    <a:srgbClr val="DDDDDD"/>
    <a:srgbClr val="D27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8" autoAdjust="0"/>
    <p:restoredTop sz="90400" autoAdjust="0"/>
  </p:normalViewPr>
  <p:slideViewPr>
    <p:cSldViewPr snapToGrid="0">
      <p:cViewPr>
        <p:scale>
          <a:sx n="75" d="100"/>
          <a:sy n="75" d="100"/>
        </p:scale>
        <p:origin x="-2568" y="-666"/>
      </p:cViewPr>
      <p:guideLst>
        <p:guide orient="horz" pos="2227"/>
        <p:guide pos="451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212" y="-8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07" Type="http://schemas.openxmlformats.org/officeDocument/2006/relationships/presProps" Target="presProps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font" Target="fonts/font1.fntdata"/><Relationship Id="rId110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font" Target="fonts/font2.fntdata"/><Relationship Id="rId108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tags" Target="tags/tag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theme" Target="theme/theme1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9.xml"/><Relationship Id="rId2" Type="http://schemas.openxmlformats.org/officeDocument/2006/relationships/slide" Target="slides/slide28.xml"/><Relationship Id="rId1" Type="http://schemas.openxmlformats.org/officeDocument/2006/relationships/slide" Target="slides/slide27.xml"/><Relationship Id="rId5" Type="http://schemas.openxmlformats.org/officeDocument/2006/relationships/slide" Target="slides/slide31.xml"/><Relationship Id="rId4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6" rIns="91434" bIns="45716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4B2F29A-BFBA-4EE7-B382-1BD73341C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6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6" rIns="91434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6914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25805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855799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34257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federal budget is the primary tool of fiscal policy.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Discretionary changes in fiscal policy are deliberate changes in G designed to affect the size of the budget deficit or surplus.</a:t>
            </a:r>
          </a:p>
          <a:p>
            <a:endParaRPr lang="en-US" dirty="0" smtClean="0"/>
          </a:p>
          <a:p>
            <a:r>
              <a:rPr lang="en-US" dirty="0" smtClean="0"/>
              <a:t>Budget surplus: Present when total government spending is less than total taxes collected from businesses and consumers (G &lt; T ). </a:t>
            </a:r>
          </a:p>
          <a:p>
            <a:r>
              <a:rPr lang="en-US" dirty="0" smtClean="0"/>
              <a:t>Surpluses reduce the magnitude of the government’s outstanding debt.</a:t>
            </a:r>
          </a:p>
          <a:p>
            <a:endParaRPr lang="en-US" dirty="0" smtClean="0"/>
          </a:p>
          <a:p>
            <a:r>
              <a:rPr lang="en-US" dirty="0" smtClean="0"/>
              <a:t>Budget deficit: Present when total government spending exceeds total taxes collected from businesses and consumers (G &gt; T ).</a:t>
            </a:r>
          </a:p>
          <a:p>
            <a:r>
              <a:rPr lang="en-US" dirty="0" smtClean="0"/>
              <a:t>Deficits are typically covered with borrowing.</a:t>
            </a:r>
          </a:p>
          <a:p>
            <a:endParaRPr lang="en-US" dirty="0" smtClean="0"/>
          </a:p>
          <a:p>
            <a:r>
              <a:rPr lang="en-US" dirty="0" smtClean="0"/>
              <a:t>Changes in the size of the federal deficit or surplus are often used to gauge whether fiscal policy is stimulating or restraining AD, which arise from either:</a:t>
            </a:r>
          </a:p>
          <a:p>
            <a:r>
              <a:rPr lang="en-US" dirty="0" smtClean="0"/>
              <a:t>A change in the state of the economy, or, </a:t>
            </a:r>
          </a:p>
          <a:p>
            <a:r>
              <a:rPr lang="en-US" dirty="0" smtClean="0"/>
              <a:t>A change in discretionary fiscal policy.</a:t>
            </a:r>
          </a:p>
          <a:p>
            <a:endParaRPr lang="en-US" dirty="0" smtClean="0"/>
          </a:p>
          <a:p>
            <a:r>
              <a:rPr lang="en-US" dirty="0" smtClean="0"/>
              <a:t>Treasury borrows to cover deficits by auctioning bonds to banks, large firms, foreign governments, central banks and international organizations.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81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604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Keynesian theory highlights the potential of fiscal policy as a tool capable of reducing fluctuations in aggregate demand. 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Following the Great Depression, Keynesians challenged the view that governments should always balance their budget.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Rather than balancing their budget annually, Keynesians argue that counter-cyclical policy should be used to offset fluctuations in aggregate demand.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Expansionary fiscal policy – used when the economy is weak</a:t>
            </a:r>
          </a:p>
          <a:p>
            <a:pPr eaLnBrk="1" hangingPunct="1"/>
            <a:r>
              <a:rPr lang="en-US" altLang="en-US" dirty="0" smtClean="0"/>
              <a:t>Recessionary gap exists if real GDP is less than potential output</a:t>
            </a:r>
          </a:p>
          <a:p>
            <a:pPr eaLnBrk="1" hangingPunct="1"/>
            <a:r>
              <a:rPr lang="en-US" altLang="en-US" dirty="0" smtClean="0"/>
              <a:t>Annual budget deficits can close this gap if the government</a:t>
            </a:r>
          </a:p>
          <a:p>
            <a:pPr eaLnBrk="1" hangingPunct="1"/>
            <a:r>
              <a:rPr lang="en-US" altLang="en-US" dirty="0" smtClean="0"/>
              <a:t>Increases government purchases of goods &amp; services</a:t>
            </a:r>
          </a:p>
          <a:p>
            <a:pPr eaLnBrk="1" hangingPunct="1"/>
            <a:r>
              <a:rPr lang="en-US" altLang="en-US" dirty="0" smtClean="0"/>
              <a:t>Cuts taxes</a:t>
            </a:r>
          </a:p>
        </p:txBody>
      </p:sp>
    </p:spTree>
    <p:extLst>
      <p:ext uri="{BB962C8B-B14F-4D97-AF65-F5344CB8AC3E}">
        <p14:creationId xmlns:p14="http://schemas.microsoft.com/office/powerpoint/2010/main" val="3258710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8572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Restrictive fiscal policy – used when strong demand threatens to cause inflation</a:t>
            </a:r>
          </a:p>
          <a:p>
            <a:pPr eaLnBrk="1" hangingPunct="1"/>
            <a:r>
              <a:rPr lang="en-US" altLang="en-US" dirty="0" smtClean="0"/>
              <a:t>Inflationary gap exists if real GDP exceeds potential output</a:t>
            </a:r>
          </a:p>
          <a:p>
            <a:pPr eaLnBrk="1" hangingPunct="1"/>
            <a:r>
              <a:rPr lang="en-US" altLang="en-US" dirty="0" smtClean="0"/>
              <a:t>Annual budget surpluses can close this gap if the government </a:t>
            </a:r>
          </a:p>
          <a:p>
            <a:pPr eaLnBrk="1" hangingPunct="1"/>
            <a:r>
              <a:rPr lang="en-US" altLang="en-US" dirty="0" smtClean="0"/>
              <a:t>reduces government spending</a:t>
            </a:r>
          </a:p>
          <a:p>
            <a:pPr eaLnBrk="1" hangingPunct="1"/>
            <a:r>
              <a:rPr lang="en-US" altLang="en-US" dirty="0" smtClean="0"/>
              <a:t>raises taxes</a:t>
            </a:r>
          </a:p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36080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resulting fiscal surplus can then be used to pay off budget deficits that were used to close recessionary gaps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4502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the initial stimulus was too large with the economy at point A, AD will shift along SRAS to a point that is to the right of point B.</a:t>
            </a:r>
          </a:p>
          <a:p>
            <a:pPr eaLnBrk="1" hangingPunct="1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induces an inflationary gap, and requires a withdrawal of stimulus or tighter money from the Fed to avert SRAS from </a:t>
            </a:r>
            <a:r>
              <a:rPr kumimoji="1" lang="en-US" sz="12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eventually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self-adjusting up due to resources being overemployed.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0774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the initial stimulus was too large with the economy at point A, AD will shift along SRAS to a point that is to the right of point B.</a:t>
            </a:r>
          </a:p>
          <a:p>
            <a:pPr eaLnBrk="1" hangingPunct="1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induces an inflationary gap, and requires a withdrawal of stimulus or tighter money from the Fed to avert SRAS from </a:t>
            </a:r>
            <a:r>
              <a:rPr kumimoji="1" lang="en-US" sz="12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eventually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self-adjusting up due to resources being overemployed.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9499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5754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the initial stimulus was too large with the economy at point A, AD will shift along SRAS to a point that is to the right of point B.</a:t>
            </a:r>
          </a:p>
          <a:p>
            <a:pPr eaLnBrk="1" hangingPunct="1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induces an inflationary gap, and requires a withdrawal of stimulus or tighter money from the Fed to avert SRAS from </a:t>
            </a:r>
            <a:r>
              <a:rPr kumimoji="1" lang="en-US" sz="12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eventually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self-adjusting up due to resources being overemployed.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1712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800" b="0" dirty="0" smtClean="0"/>
              <a:t>Even if fiscal stimulus is predictable, there are delays in its implementation. </a:t>
            </a: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0" dirty="0" smtClean="0"/>
              <a:t>It takes time to observe recessionary gaps because GDP &amp; unemployment are not observed in the present</a:t>
            </a: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0" dirty="0" smtClean="0"/>
              <a:t>Months of observations are needed to make an accurate prognosis </a:t>
            </a: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0" dirty="0" smtClean="0"/>
              <a:t>After a problem has been diagnosed, it takes time to decide the best course of action</a:t>
            </a:r>
          </a:p>
          <a:p>
            <a:pPr marL="571500" lvl="1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Congress must debate, compromise, amend, and vote </a:t>
            </a:r>
          </a:p>
          <a:p>
            <a:pPr marL="571500" lvl="1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Enacting it is challenging if the President’s party does not control Congress</a:t>
            </a:r>
          </a:p>
          <a:p>
            <a:pPr marL="571500" lvl="1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If the President’s party controls Congress, the Senate minority can stop legislation with a 41 vote filibuster. </a:t>
            </a:r>
          </a:p>
          <a:p>
            <a:pPr marL="285750" indent="-28575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0" dirty="0" smtClean="0"/>
              <a:t>After fiscal policy is signed into law, its effects are further delayed by </a:t>
            </a:r>
          </a:p>
          <a:p>
            <a:pPr marL="571500" lvl="1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revenue from new taxes collected a year or more after a change</a:t>
            </a:r>
          </a:p>
          <a:p>
            <a:pPr marL="571500" lvl="1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bureaucratic red tape that includes departments </a:t>
            </a:r>
          </a:p>
          <a:p>
            <a:pPr marL="914400" lvl="2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anose="02020603050405020304" pitchFamily="18" charset="0"/>
              <a:buChar char="‒"/>
            </a:pPr>
            <a:r>
              <a:rPr lang="en-US" sz="1800" b="0" dirty="0" smtClean="0"/>
              <a:t>altering budgets</a:t>
            </a:r>
          </a:p>
          <a:p>
            <a:pPr marL="914400" lvl="2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anose="02020603050405020304" pitchFamily="18" charset="0"/>
              <a:buChar char="‒"/>
            </a:pPr>
            <a:r>
              <a:rPr lang="en-US" sz="1800" b="0" dirty="0" smtClean="0"/>
              <a:t>adjusting spending habits</a:t>
            </a:r>
          </a:p>
          <a:p>
            <a:pPr marL="914400" lvl="2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anose="02020603050405020304" pitchFamily="18" charset="0"/>
              <a:buChar char="‒"/>
            </a:pPr>
            <a:r>
              <a:rPr lang="en-US" sz="1800" b="0" dirty="0" smtClean="0"/>
              <a:t>screening grant or transfer payment applicants.</a:t>
            </a:r>
          </a:p>
          <a:p>
            <a:pPr marL="571500" lvl="2" indent="-2794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b="0" dirty="0" smtClean="0"/>
              <a:t>Sometimes its implementation is purposely lagged by several years</a:t>
            </a:r>
          </a:p>
          <a:p>
            <a:pPr marL="914400" lvl="3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anose="02020603050405020304" pitchFamily="18" charset="0"/>
              <a:buChar char="‒"/>
            </a:pPr>
            <a:r>
              <a:rPr lang="en-US" sz="1800" b="0" dirty="0" smtClean="0"/>
              <a:t>EGTRRA</a:t>
            </a:r>
          </a:p>
          <a:p>
            <a:pPr marL="914400" lvl="3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anose="02020603050405020304" pitchFamily="18" charset="0"/>
              <a:buChar char="‒"/>
            </a:pPr>
            <a:r>
              <a:rPr lang="en-US" sz="1800" b="0" dirty="0" smtClean="0"/>
              <a:t>ACA</a:t>
            </a:r>
          </a:p>
          <a:p>
            <a:pPr marL="292100" lvl="1" indent="-2921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0" dirty="0" smtClean="0"/>
              <a:t>The multiplier theory implies the economic benefits of fiscal stimulus take time to unwind.</a:t>
            </a:r>
          </a:p>
          <a:p>
            <a:pPr marL="292100" lvl="1" indent="-2921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000" b="0" dirty="0" smtClean="0"/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800" b="0" i="1" dirty="0" smtClean="0"/>
              <a:t>Fiscal policy can destabilize the economy</a:t>
            </a:r>
            <a:endParaRPr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3064245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the initial stimulus was too large with the economy at point A, AD will shift along SRAS to a point that is to the right of point B.</a:t>
            </a:r>
          </a:p>
          <a:p>
            <a:pPr eaLnBrk="1" hangingPunct="1"/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induces an inflationary gap, and requires a withdrawal of stimulus or tighter money from the Fed to avert SRAS from </a:t>
            </a:r>
            <a:r>
              <a:rPr kumimoji="1" lang="en-US" sz="12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eventually</a:t>
            </a:r>
            <a:r>
              <a:rPr kumimoji="1"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self-adjusting up due to resources being overemployed.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4116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974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8792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7962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C66F32-139B-49BC-ACFB-ABD6A313E1FA}" type="slidenum">
              <a:rPr lang="en-CA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CA" altLang="en-US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6296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As growth accelerates, incomes rise.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With more and more people paying an increasing proportion of income in taxes because they find themselves in higher and higher income tax brackets.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This dampens consumption expenditure, and limits the peak of the business-cycle.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endParaRPr lang="en-US" sz="1800" b="0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As the economy approaches the trough in the business cycle, more and more people are paying less in income taxes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because they find themselves in lower and lower income tax brackets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Or receiving transfer payments from UI or SNAP.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endParaRPr lang="en-US" sz="1800" b="0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As the deficit automatically widens without legislative delay, immediate stimulus is injected into the economy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This pushes real GDP back toward its potential level.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The additional tax revenue accruing to Treasury during an expansion automatically pays down the fiscal deficit resulting from an economic contraction.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endParaRPr lang="en-US" altLang="en-US" sz="1800" b="0" dirty="0" smtClean="0"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89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r>
              <a:rPr kumimoji="1" lang="en-US" sz="1200" b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-- </a:t>
            </a:r>
            <a:r>
              <a:rPr lang="en-US" altLang="en-US" sz="1800" b="0" dirty="0" smtClean="0"/>
              <a:t>The </a:t>
            </a:r>
            <a:r>
              <a:rPr lang="en-US" altLang="en-US" sz="1800" i="1" dirty="0" smtClean="0">
                <a:solidFill>
                  <a:schemeClr val="tx1"/>
                </a:solidFill>
              </a:rPr>
              <a:t>New Classical</a:t>
            </a:r>
            <a:r>
              <a:rPr lang="en-US" altLang="en-US" sz="1800" b="0" dirty="0" smtClean="0"/>
              <a:t> view stresses that: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Debt financing substitutes higher future taxes for lower current taxes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Thus, budget deficits affect the timing of taxes</a:t>
            </a:r>
            <a:r>
              <a:rPr lang="en-US" altLang="en-US" sz="1800" b="0" i="1" dirty="0" smtClean="0"/>
              <a:t> not </a:t>
            </a:r>
            <a:r>
              <a:rPr lang="en-US" altLang="en-US" sz="1800" b="0" dirty="0" smtClean="0"/>
              <a:t>their magnitude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i="0" dirty="0" smtClean="0">
                <a:solidFill>
                  <a:schemeClr val="tx1"/>
                </a:solidFill>
              </a:rPr>
              <a:t>w</a:t>
            </a:r>
            <a:r>
              <a:rPr lang="en-US" altLang="en-US" sz="1800" b="0" dirty="0" smtClean="0"/>
              <a:t>hen debt is substituted for taxes: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People save the increased income to pay higher future taxes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Hence, budget deficits do not stimulate AD</a:t>
            </a:r>
            <a:endParaRPr lang="en-US" altLang="en-US" sz="1800" i="1" dirty="0" smtClean="0"/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The real interest rate is unaffected by deficits as people save more in order to pay the higher future taxes.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/>
              <a:t>Fiscal policy is completely impotent because it does not affect output, employment, or real interest rates</a:t>
            </a:r>
          </a:p>
        </p:txBody>
      </p:sp>
    </p:spTree>
    <p:extLst>
      <p:ext uri="{BB962C8B-B14F-4D97-AF65-F5344CB8AC3E}">
        <p14:creationId xmlns:p14="http://schemas.microsoft.com/office/powerpoint/2010/main" val="874042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Chicago School</a:t>
            </a:r>
            <a:endParaRPr kumimoji="1"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11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D30F3EA4-B49D-42C2-960B-6469C172CDA4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49155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8A844238-6545-42D6-A41F-03997815E881}" type="slidenum">
              <a:rPr kumimoji="0" lang="en-US" altLang="en-US" sz="1200" b="0">
                <a:solidFill>
                  <a:schemeClr val="tx1"/>
                </a:solidFill>
              </a:rPr>
              <a:pPr algn="r"/>
              <a:t>27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84112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307A5F5F-0E4C-42C9-9462-F349D04A0315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0179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13B25057-81B9-4DA5-8543-EBCB893F5318}" type="slidenum">
              <a:rPr kumimoji="0" lang="en-US" altLang="en-US" sz="1200" b="0">
                <a:solidFill>
                  <a:schemeClr val="tx1"/>
                </a:solidFill>
              </a:rPr>
              <a:pPr algn="r"/>
              <a:t>28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0601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9141381C-3267-4D21-B1DD-1E32322963E4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03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A7772A8-55AC-44CE-9C63-35ACC93A5D3E}" type="slidenum">
              <a:rPr kumimoji="0" lang="en-US" altLang="en-US" sz="1200" b="0">
                <a:solidFill>
                  <a:schemeClr val="tx1"/>
                </a:solidFill>
              </a:rPr>
              <a:pPr algn="r"/>
              <a:t>29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181978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C10313D-3143-4B9B-98DE-832BD7E41DA9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2227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3B4EAD4D-FEAD-4E8D-841C-3B92569897A4}" type="slidenum">
              <a:rPr kumimoji="0" lang="en-US" altLang="en-US" sz="1200" b="0">
                <a:solidFill>
                  <a:schemeClr val="tx1"/>
                </a:solidFill>
              </a:rPr>
              <a:pPr algn="r"/>
              <a:t>30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87242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1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5F1D03BF-65B7-4C11-AE8A-DB09B658B0FD}" type="datetime1">
              <a:rPr kumimoji="0" lang="en-US" altLang="en-US" sz="1200" b="0">
                <a:solidFill>
                  <a:schemeClr val="tx1"/>
                </a:solidFill>
              </a:rPr>
              <a:pPr algn="r"/>
              <a:t>5/12/2015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3251" name="Rectangle 1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6" rIns="91434" bIns="45716" anchor="b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r"/>
            <a:fld id="{ED14A91B-145E-4E0B-8E7D-DC05405833E5}" type="slidenum">
              <a:rPr kumimoji="0" lang="en-US" altLang="en-US" sz="1200" b="0">
                <a:solidFill>
                  <a:schemeClr val="tx1"/>
                </a:solidFill>
              </a:rPr>
              <a:pPr algn="r"/>
              <a:t>31</a:t>
            </a:fld>
            <a:endParaRPr kumimoji="0" lang="en-US" altLang="en-US" sz="1200" b="0">
              <a:solidFill>
                <a:schemeClr val="tx1"/>
              </a:solidFill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046702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Changes in marginal tax rates may exert an impact on AS because the changes will influence the relative attractiveness of productive activity in comparison to leisure and tax avoidance.</a:t>
            </a:r>
          </a:p>
          <a:p>
            <a:endParaRPr lang="en-US" dirty="0" smtClean="0"/>
          </a:p>
          <a:p>
            <a:r>
              <a:rPr lang="en-US" dirty="0" smtClean="0"/>
              <a:t>Impact of supply-side effects: </a:t>
            </a:r>
          </a:p>
          <a:p>
            <a:endParaRPr lang="en-US" dirty="0" smtClean="0"/>
          </a:p>
          <a:p>
            <a:r>
              <a:rPr lang="en-US" dirty="0" smtClean="0"/>
              <a:t>Usually take place over a lengthy time period. </a:t>
            </a:r>
          </a:p>
          <a:p>
            <a:endParaRPr lang="en-US" dirty="0" smtClean="0"/>
          </a:p>
          <a:p>
            <a:r>
              <a:rPr lang="en-US" dirty="0" smtClean="0"/>
              <a:t>There is some evidence that countries with high taxes grow more slowly—France versus United Kingdom. </a:t>
            </a:r>
          </a:p>
          <a:p>
            <a:endParaRPr lang="en-US" dirty="0" smtClean="0"/>
          </a:p>
          <a:p>
            <a:r>
              <a:rPr lang="en-US" dirty="0" smtClean="0"/>
              <a:t>There is evidence they are important for taxpayers facing extremely high tax rates – say rates of 40 percent or above.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119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 smtClean="0"/>
              <a:t>The Austrian school of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is an offshoot of classical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advocates for a limited role for government in the economy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is associated with classical (not present day political) liberalism.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does not acknowledge the need for taxes and minimal intervention by the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1" dirty="0" smtClean="0"/>
              <a:t>generally</a:t>
            </a:r>
            <a:r>
              <a:rPr lang="en-US" sz="1800" b="0" dirty="0" smtClean="0"/>
              <a:t> does not don’t acknowledge macroeconomics existence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The appropriate unit of analysis is at the individual level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Austrians comment on macroeconomic issues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fiscal and monetary stimulus should not be perused </a:t>
            </a:r>
          </a:p>
          <a:p>
            <a:pPr lvl="2" indent="-347663">
              <a:buFont typeface="Wingdings" panose="05000000000000000000" pitchFamily="2" charset="2"/>
              <a:buChar char="§"/>
            </a:pPr>
            <a:r>
              <a:rPr lang="en-US" sz="1800" b="0" dirty="0" smtClean="0"/>
              <a:t>FP an MP are not a cure</a:t>
            </a:r>
          </a:p>
          <a:p>
            <a:pPr lvl="2" indent="-347663">
              <a:buFont typeface="Wingdings" panose="05000000000000000000" pitchFamily="2" charset="2"/>
              <a:buChar char="§"/>
            </a:pPr>
            <a:r>
              <a:rPr lang="en-US" sz="1800" b="0" dirty="0" smtClean="0"/>
              <a:t>FP and MP treat symptoms</a:t>
            </a:r>
          </a:p>
        </p:txBody>
      </p:sp>
    </p:spTree>
    <p:extLst>
      <p:ext uri="{BB962C8B-B14F-4D97-AF65-F5344CB8AC3E}">
        <p14:creationId xmlns:p14="http://schemas.microsoft.com/office/powerpoint/2010/main" val="13372679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0" lvl="1" indent="-29210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persistently high unemployment is the eliminate of policies that make wages and prices rigid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UI compensation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the minimum wage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pro-labor policy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pro-business policy 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public assistance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price controls in farm bills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Interest rate targeting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6920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an inflationary gap is laissez faire, too.</a:t>
            </a:r>
          </a:p>
        </p:txBody>
      </p:sp>
    </p:spTree>
    <p:extLst>
      <p:ext uri="{BB962C8B-B14F-4D97-AF65-F5344CB8AC3E}">
        <p14:creationId xmlns:p14="http://schemas.microsoft.com/office/powerpoint/2010/main" val="24257780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an inflationary gap is laissez faire, </a:t>
            </a:r>
            <a:r>
              <a:rPr lang="en-US" sz="1800" b="0" smtClean="0"/>
              <a:t>too.</a:t>
            </a:r>
            <a:endParaRPr lang="en-US" sz="1800" b="0" dirty="0" smtClean="0"/>
          </a:p>
        </p:txBody>
      </p:sp>
    </p:spTree>
    <p:extLst>
      <p:ext uri="{BB962C8B-B14F-4D97-AF65-F5344CB8AC3E}">
        <p14:creationId xmlns:p14="http://schemas.microsoft.com/office/powerpoint/2010/main" val="26695421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65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11167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65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8318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PIH = permanent income hypothesis </a:t>
            </a:r>
          </a:p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QTM = quantity theory of</a:t>
            </a:r>
            <a:r>
              <a:rPr lang="en-US" altLang="en-US" baseline="0" dirty="0" smtClean="0">
                <a:latin typeface="Times New Roman" pitchFamily="-65" charset="0"/>
                <a:ea typeface="ヒラギノ角ゴ Pro W3" pitchFamily="-65" charset="-128"/>
              </a:rPr>
              <a:t> money</a:t>
            </a:r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 </a:t>
            </a:r>
          </a:p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LPT = liquidity preference theory</a:t>
            </a:r>
          </a:p>
        </p:txBody>
      </p:sp>
    </p:spTree>
    <p:extLst>
      <p:ext uri="{BB962C8B-B14F-4D97-AF65-F5344CB8AC3E}">
        <p14:creationId xmlns:p14="http://schemas.microsoft.com/office/powerpoint/2010/main" val="23989312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4314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4507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53125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138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920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294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1398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095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522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2629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A bank that can’t meet its reserve requirement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R</a:t>
            </a:r>
            <a:r>
              <a:rPr lang="en-US" altLang="en-US" sz="1000" i="1" baseline="-25000" dirty="0" smtClean="0"/>
              <a:t> </a:t>
            </a:r>
            <a:r>
              <a:rPr lang="en-US" altLang="en-US" dirty="0" smtClean="0"/>
              <a:t>) borrows from a bank that has excess reserves in the federal funds market and </a:t>
            </a:r>
            <a:r>
              <a:rPr lang="en-US" altLang="en-US" i="1" dirty="0" smtClean="0"/>
              <a:t>Q</a:t>
            </a:r>
            <a:r>
              <a:rPr lang="en-US" altLang="en-US" i="1" baseline="30000" dirty="0" smtClean="0"/>
              <a:t>S</a:t>
            </a:r>
            <a:r>
              <a:rPr lang="en-US" altLang="en-US" dirty="0" smtClean="0"/>
              <a:t> remains unchanged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borrow from the Fed, discount loans rise, 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B</a:t>
            </a:r>
            <a:r>
              <a:rPr lang="en-US" altLang="en-US" dirty="0" smtClean="0"/>
              <a:t>) increase, the quantity of reserves supplied increases.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When banks sell US Treasury securities to the Fed, non-borrowed reserves (</a:t>
            </a:r>
            <a:r>
              <a:rPr lang="en-US" altLang="en-US" i="1" dirty="0" smtClean="0"/>
              <a:t>R</a:t>
            </a:r>
            <a:r>
              <a:rPr lang="en-US" altLang="en-US" i="1" baseline="-25000" dirty="0" smtClean="0"/>
              <a:t>N</a:t>
            </a:r>
            <a:r>
              <a:rPr lang="en-US" altLang="en-US" dirty="0" smtClean="0"/>
              <a:t>) increase, which  increases the quantity of reserves.</a:t>
            </a:r>
          </a:p>
          <a:p>
            <a:pPr marL="371475" lvl="0" indent="-371475" algn="l" eaLnBrk="1" hangingPunct="1">
              <a:buFont typeface="Wingdings" panose="05000000000000000000" pitchFamily="2" charset="2"/>
              <a:buChar char="ú"/>
            </a:pPr>
            <a:r>
              <a:rPr lang="en-US" altLang="en-US" dirty="0" smtClean="0"/>
              <a:t>Hence, the supply of reserves is the sum</a:t>
            </a:r>
          </a:p>
          <a:p>
            <a:pPr marL="828675" lvl="1" indent="-371475" algn="l" eaLnBrk="1" hangingPunct="1">
              <a:buFont typeface="Wingdings" panose="05000000000000000000" pitchFamily="2" charset="2"/>
              <a:buChar char="ú"/>
            </a:pPr>
            <a:endParaRPr lang="en-US" altLang="en-US" dirty="0" smtClean="0"/>
          </a:p>
          <a:p>
            <a:pPr marL="0" lvl="0" indent="0" algn="l"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If the federal funds rate is less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&lt;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not borrow from the Fed because 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the Fed is more expensive than from other banks</a:t>
            </a:r>
            <a:endParaRPr lang="en-US" altLang="en-US" sz="800" dirty="0" smtClean="0"/>
          </a:p>
          <a:p>
            <a:pPr marL="0" lvl="0" indent="0" algn="l" eaLnBrk="1" hangingPunct="1">
              <a:buFont typeface="Times New Roman" panose="02020603050405020304" pitchFamily="18" charset="0"/>
              <a:buNone/>
            </a:pPr>
            <a:r>
              <a:rPr lang="en-US" altLang="en-US" dirty="0" smtClean="0"/>
              <a:t>If the federal funds rate is more than the discount rate (</a:t>
            </a:r>
            <a:r>
              <a:rPr lang="en-US" altLang="en-US" i="1" dirty="0" err="1" smtClean="0"/>
              <a:t>i</a:t>
            </a:r>
            <a:r>
              <a:rPr lang="en-US" altLang="en-US" i="1" baseline="-25000" dirty="0" err="1" smtClean="0"/>
              <a:t>ff</a:t>
            </a:r>
            <a:r>
              <a:rPr lang="en-US" altLang="en-US" i="1" dirty="0" smtClean="0"/>
              <a:t> &gt; i</a:t>
            </a:r>
            <a:r>
              <a:rPr lang="en-US" altLang="en-US" i="1" baseline="-25000" dirty="0" smtClean="0"/>
              <a:t>d</a:t>
            </a:r>
            <a:r>
              <a:rPr lang="en-US" altLang="en-US" dirty="0" smtClean="0"/>
              <a:t>), banks will want to borrow from the Fed instead of other banks</a:t>
            </a:r>
          </a:p>
          <a:p>
            <a:pPr marL="371475" lvl="0" indent="-371475" algn="l" eaLnBrk="1" hangingPunct="1">
              <a:buFont typeface="Times New Roman" panose="02020603050405020304" pitchFamily="18" charset="0"/>
              <a:buChar char="­"/>
            </a:pPr>
            <a:r>
              <a:rPr lang="en-US" altLang="en-US" dirty="0" smtClean="0"/>
              <a:t>“Insurance” purchased from other banks is more expensive than from the Fed.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F053D9-9E72-40B1-A958-388A8AD891EA}" type="slidenum">
              <a:rPr lang="en-US">
                <a:solidFill>
                  <a:srgbClr val="000000"/>
                </a:solidFill>
              </a:rPr>
              <a:pPr>
                <a:defRPr/>
              </a:pPr>
              <a:t>55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106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48" charset="0"/>
                <a:ea typeface="ヒラギノ角ゴ Pro W3" pitchFamily="-1" charset="-128"/>
                <a:cs typeface="ヒラギノ角ゴ Pro W3" pitchFamily="-1" charset="-128"/>
              </a:rPr>
              <a:t>After the Fed, if in 1913, you sat on your savings pile of $1,000,000 for95 years, it would then be worth only $50,000 in purchasing power (it will have depreciated in value by 95%)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523FCA8-5F54-4EC9-8DC1-986DEA1547A4}" type="slidenum">
              <a:rPr lang="en-US" altLang="en-US">
                <a:solidFill>
                  <a:srgbClr val="000000"/>
                </a:solidFill>
              </a:rPr>
              <a:pPr/>
              <a:t>91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2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19100" y="5068888"/>
            <a:ext cx="752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To Accompany “Economics:  Private and Public Choice 11th ed.”</a:t>
            </a:r>
          </a:p>
          <a:p>
            <a:r>
              <a:rPr kumimoji="0" lang="en-US" altLang="en-US" sz="1800" b="0"/>
              <a:t>        James Gwartney, Richard Stroup, Russell Sobel, &amp; David Macpherson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19100" y="5730875"/>
            <a:ext cx="583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Slides authored and animated by:  </a:t>
            </a:r>
            <a:br>
              <a:rPr kumimoji="0" lang="en-US" altLang="en-US" sz="1800" b="0"/>
            </a:br>
            <a:r>
              <a:rPr kumimoji="0" lang="en-US" altLang="en-US" sz="1800" b="0"/>
              <a:t>        James Gwartney, David Macpherson, &amp; Charles Skipton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00163" y="3668713"/>
            <a:ext cx="207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/>
              <a:t>Full Length</a:t>
            </a:r>
            <a:r>
              <a:rPr kumimoji="0" lang="en-US" altLang="en-US" sz="1800" b="0"/>
              <a:t> Text </a:t>
            </a:r>
            <a:r>
              <a:rPr kumimoji="0" lang="en-US" altLang="en-US" sz="1800" b="0">
                <a:cs typeface="Times New Roman" pitchFamily="18" charset="0"/>
              </a:rPr>
              <a:t>—</a:t>
            </a:r>
            <a:r>
              <a:rPr kumimoji="0" lang="en-US" altLang="en-US" sz="1800" b="0"/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02163" y="36671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Part: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75388" y="366712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Chapter: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295400" y="409575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/>
              <a:t>Macro Only</a:t>
            </a:r>
            <a:r>
              <a:rPr kumimoji="0" lang="en-US" altLang="en-US" sz="1800" b="0"/>
              <a:t> Text </a:t>
            </a:r>
            <a:r>
              <a:rPr kumimoji="0" lang="en-US" altLang="en-US" sz="1800" b="0">
                <a:cs typeface="Times New Roman" pitchFamily="18" charset="0"/>
              </a:rPr>
              <a:t>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594225" y="409575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Part: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67450" y="409575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/>
              <a:t>Chapter: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79550" y="369888"/>
            <a:ext cx="6248400" cy="352425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41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65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9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676400"/>
            <a:ext cx="3722688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7713" y="1676400"/>
            <a:ext cx="3722687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1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8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79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9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42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3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04800"/>
            <a:ext cx="1905000" cy="5964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304800"/>
            <a:ext cx="5565775" cy="5964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32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815975"/>
            <a:ext cx="4089400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7563" y="815975"/>
            <a:ext cx="4090987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5763" y="3775075"/>
            <a:ext cx="4089400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563" y="3775075"/>
            <a:ext cx="4090987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64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3910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4947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4773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36681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4038600" cy="4289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4038600" cy="4289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6749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15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6304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94189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332460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31425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926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0574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198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6839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40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8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470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73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37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98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491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4163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5369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74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893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6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7620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815975"/>
            <a:ext cx="8332787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05000"/>
            <a:ext cx="82296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176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468F"/>
        </a:buClr>
        <a:buSzPct val="120000"/>
        <a:buFont typeface="Webdings" panose="05030102010509060703" pitchFamily="18" charset="2"/>
        <a:buChar char="&lt;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468F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53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2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7.png"/><Relationship Id="rId10" Type="http://schemas.openxmlformats.org/officeDocument/2006/relationships/image" Target="../media/image9.w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3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wrockwell.com/2009/07/erik-voorhees/the-record-of-the-federal-reserve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14.bin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28194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Mainstream Macroeconomics</a:t>
            </a:r>
            <a:br>
              <a:rPr lang="en-US" sz="36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Hal Snarr</a:t>
            </a:r>
            <a:br>
              <a:rPr lang="en-US" sz="1800" dirty="0" smtClean="0"/>
            </a:br>
            <a:r>
              <a:rPr lang="en-US" sz="1800" dirty="0" smtClean="0"/>
              <a:t>Westminster College</a:t>
            </a:r>
            <a:br>
              <a:rPr lang="en-US" sz="1800" dirty="0" smtClean="0"/>
            </a:br>
            <a:r>
              <a:rPr lang="en-US" sz="1800" dirty="0" smtClean="0"/>
              <a:t>May Term, 2015</a:t>
            </a:r>
            <a:br>
              <a:rPr lang="en-US" sz="1800" dirty="0" smtClean="0"/>
            </a:br>
            <a:r>
              <a:rPr lang="en-US" sz="1800" dirty="0" smtClean="0"/>
              <a:t>Introduction to Austrian Economics</a:t>
            </a:r>
            <a:br>
              <a:rPr lang="en-US" sz="1800" dirty="0" smtClean="0"/>
            </a:b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549827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536166" y="324293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6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57" name="Line 12"/>
          <p:cNvSpPr>
            <a:spLocks noChangeShapeType="1"/>
          </p:cNvSpPr>
          <p:nvPr/>
        </p:nvSpPr>
        <p:spPr bwMode="auto">
          <a:xfrm>
            <a:off x="5154534" y="2088625"/>
            <a:ext cx="2903844" cy="204730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" name="Line 55"/>
          <p:cNvSpPr>
            <a:spLocks noChangeShapeType="1"/>
          </p:cNvSpPr>
          <p:nvPr/>
        </p:nvSpPr>
        <p:spPr bwMode="auto">
          <a:xfrm flipV="1">
            <a:off x="5153686" y="5051251"/>
            <a:ext cx="3209264" cy="2498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" name="Line 62"/>
          <p:cNvSpPr>
            <a:spLocks noChangeShapeType="1"/>
          </p:cNvSpPr>
          <p:nvPr/>
        </p:nvSpPr>
        <p:spPr bwMode="auto">
          <a:xfrm>
            <a:off x="5158421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381821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/>
              <a:t>AD</a:t>
            </a:r>
            <a:endParaRPr lang="en-US" altLang="en-US" sz="1400" b="0" baseline="-2500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68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69" name="Line 12"/>
          <p:cNvSpPr>
            <a:spLocks noChangeShapeType="1"/>
          </p:cNvSpPr>
          <p:nvPr/>
        </p:nvSpPr>
        <p:spPr bwMode="auto">
          <a:xfrm>
            <a:off x="2892974" y="21196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" name="Line 55"/>
          <p:cNvSpPr>
            <a:spLocks noChangeShapeType="1"/>
          </p:cNvSpPr>
          <p:nvPr/>
        </p:nvSpPr>
        <p:spPr bwMode="auto">
          <a:xfrm flipV="1">
            <a:off x="886794" y="5061380"/>
            <a:ext cx="3208956" cy="2499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3" name="Text Box 20"/>
          <p:cNvSpPr txBox="1">
            <a:spLocks noChangeArrowheads="1"/>
          </p:cNvSpPr>
          <p:nvPr/>
        </p:nvSpPr>
        <p:spPr bwMode="auto">
          <a:xfrm rot="2040000">
            <a:off x="7743016" y="3810881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 flipV="1">
            <a:off x="5154534" y="3480301"/>
            <a:ext cx="2000435" cy="1474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89" name="Rectangle 64"/>
          <p:cNvSpPr>
            <a:spLocks noChangeArrowheads="1"/>
          </p:cNvSpPr>
          <p:nvPr/>
        </p:nvSpPr>
        <p:spPr bwMode="auto">
          <a:xfrm>
            <a:off x="393700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91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</p:spTree>
    <p:extLst>
      <p:ext uri="{BB962C8B-B14F-4D97-AF65-F5344CB8AC3E}">
        <p14:creationId xmlns:p14="http://schemas.microsoft.com/office/powerpoint/2010/main" val="10473807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6E6E6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6E6E6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E6E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E6E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1" grpId="0" animBg="1"/>
      <p:bldP spid="55" grpId="0"/>
      <p:bldP spid="65" grpId="0"/>
      <p:bldP spid="65" grpId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536166" y="324293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6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" name="Line 55"/>
          <p:cNvSpPr>
            <a:spLocks noChangeShapeType="1"/>
          </p:cNvSpPr>
          <p:nvPr/>
        </p:nvSpPr>
        <p:spPr bwMode="auto">
          <a:xfrm flipV="1">
            <a:off x="5153686" y="5051251"/>
            <a:ext cx="3209264" cy="2498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LRAS</a:t>
            </a:r>
            <a:endParaRPr lang="en-US" altLang="en-US" sz="1400" b="0" baseline="-25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381821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/>
              <a:t>AD</a:t>
            </a:r>
            <a:endParaRPr lang="en-US" altLang="en-US" sz="1400" b="0" baseline="-2500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SRAS</a:t>
            </a:r>
            <a:endParaRPr lang="en-US" altLang="en-US" sz="1400" b="0" baseline="-25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8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>
                <a:lumMod val="10000"/>
                <a:lumOff val="9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69" name="Line 12"/>
          <p:cNvSpPr>
            <a:spLocks noChangeShapeType="1"/>
          </p:cNvSpPr>
          <p:nvPr/>
        </p:nvSpPr>
        <p:spPr bwMode="auto">
          <a:xfrm>
            <a:off x="2892974" y="21196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" name="Line 55"/>
          <p:cNvSpPr>
            <a:spLocks noChangeShapeType="1"/>
          </p:cNvSpPr>
          <p:nvPr/>
        </p:nvSpPr>
        <p:spPr bwMode="auto">
          <a:xfrm flipV="1">
            <a:off x="886794" y="5061380"/>
            <a:ext cx="3208956" cy="2499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grpSp>
        <p:nvGrpSpPr>
          <p:cNvPr id="3" name="Group 2"/>
          <p:cNvGrpSpPr/>
          <p:nvPr/>
        </p:nvGrpSpPr>
        <p:grpSpPr>
          <a:xfrm>
            <a:off x="5193620" y="2316479"/>
            <a:ext cx="3125678" cy="3102515"/>
            <a:chOff x="5193620" y="2316479"/>
            <a:chExt cx="3125678" cy="3102515"/>
          </a:xfrm>
        </p:grpSpPr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6660674" y="5080440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b="0" dirty="0" smtClean="0"/>
                <a:t>14</a:t>
              </a:r>
              <a:endParaRPr lang="en-US" altLang="en-US" sz="1600" b="0" baseline="-250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193620" y="2316479"/>
              <a:ext cx="3125678" cy="2730183"/>
              <a:chOff x="5477716" y="2316479"/>
              <a:chExt cx="3125678" cy="2730183"/>
            </a:xfrm>
          </p:grpSpPr>
          <p:sp>
            <p:nvSpPr>
              <p:cNvPr id="57" name="Line 12"/>
              <p:cNvSpPr>
                <a:spLocks noChangeAspect="1" noChangeShapeType="1"/>
              </p:cNvSpPr>
              <p:nvPr/>
            </p:nvSpPr>
            <p:spPr bwMode="auto">
              <a:xfrm>
                <a:off x="5477716" y="2316479"/>
                <a:ext cx="2851836" cy="2010641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 rot="2040000">
                <a:off x="8055707" y="4017221"/>
                <a:ext cx="547687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en-US" sz="1400" b="0" dirty="0"/>
                  <a:t>AD</a:t>
                </a:r>
                <a:endParaRPr lang="en-US" altLang="en-US" sz="1400" b="0" baseline="-25000" dirty="0"/>
              </a:p>
            </p:txBody>
          </p:sp>
          <p:sp>
            <p:nvSpPr>
              <p:cNvPr id="87" name="Line 65"/>
              <p:cNvSpPr>
                <a:spLocks noChangeShapeType="1"/>
              </p:cNvSpPr>
              <p:nvPr/>
            </p:nvSpPr>
            <p:spPr bwMode="auto">
              <a:xfrm flipH="1">
                <a:off x="7152501" y="3496855"/>
                <a:ext cx="2467" cy="1549807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prstDash val="sysDot"/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" name="Line 62"/>
          <p:cNvSpPr>
            <a:spLocks noChangeShapeType="1"/>
          </p:cNvSpPr>
          <p:nvPr/>
        </p:nvSpPr>
        <p:spPr bwMode="auto">
          <a:xfrm>
            <a:off x="5158420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39" name="Rectangle 64"/>
          <p:cNvSpPr>
            <a:spLocks noChangeArrowheads="1"/>
          </p:cNvSpPr>
          <p:nvPr/>
        </p:nvSpPr>
        <p:spPr bwMode="auto">
          <a:xfrm>
            <a:off x="393700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40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</p:spTree>
    <p:extLst>
      <p:ext uri="{BB962C8B-B14F-4D97-AF65-F5344CB8AC3E}">
        <p14:creationId xmlns:p14="http://schemas.microsoft.com/office/powerpoint/2010/main" val="20921768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536166" y="324293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6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" name="Line 55"/>
          <p:cNvSpPr>
            <a:spLocks noChangeShapeType="1"/>
          </p:cNvSpPr>
          <p:nvPr/>
        </p:nvSpPr>
        <p:spPr bwMode="auto">
          <a:xfrm flipV="1">
            <a:off x="5153686" y="5051251"/>
            <a:ext cx="3209264" cy="2498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LRAS</a:t>
            </a:r>
            <a:endParaRPr lang="en-US" altLang="en-US" sz="1400" b="0" baseline="-25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381821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/>
              <a:t>AD</a:t>
            </a:r>
            <a:endParaRPr lang="en-US" altLang="en-US" sz="1400" b="0" baseline="-2500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SRAS</a:t>
            </a:r>
            <a:endParaRPr lang="en-US" altLang="en-US" sz="1400" b="0" baseline="-25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8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>
                <a:lumMod val="10000"/>
                <a:lumOff val="9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69" name="Line 12"/>
          <p:cNvSpPr>
            <a:spLocks noChangeShapeType="1"/>
          </p:cNvSpPr>
          <p:nvPr/>
        </p:nvSpPr>
        <p:spPr bwMode="auto">
          <a:xfrm>
            <a:off x="2892974" y="21196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" name="Line 55"/>
          <p:cNvSpPr>
            <a:spLocks noChangeShapeType="1"/>
          </p:cNvSpPr>
          <p:nvPr/>
        </p:nvSpPr>
        <p:spPr bwMode="auto">
          <a:xfrm flipV="1">
            <a:off x="886794" y="5061380"/>
            <a:ext cx="3208956" cy="2499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grpSp>
        <p:nvGrpSpPr>
          <p:cNvPr id="3" name="Group 2"/>
          <p:cNvGrpSpPr/>
          <p:nvPr/>
        </p:nvGrpSpPr>
        <p:grpSpPr>
          <a:xfrm>
            <a:off x="5172707" y="1865231"/>
            <a:ext cx="3186325" cy="3553763"/>
            <a:chOff x="4553582" y="1865231"/>
            <a:chExt cx="3186325" cy="3553763"/>
          </a:xfrm>
        </p:grpSpPr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6658769" y="5080440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b="0" dirty="0" smtClean="0"/>
                <a:t>16</a:t>
              </a:r>
              <a:endParaRPr lang="en-US" altLang="en-US" sz="1600" b="0" baseline="-250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553582" y="1865231"/>
              <a:ext cx="3186325" cy="3181431"/>
              <a:chOff x="4837678" y="1865231"/>
              <a:chExt cx="3186325" cy="3181431"/>
            </a:xfrm>
          </p:grpSpPr>
          <p:sp>
            <p:nvSpPr>
              <p:cNvPr id="57" name="Line 12"/>
              <p:cNvSpPr>
                <a:spLocks noChangeAspect="1" noChangeShapeType="1"/>
              </p:cNvSpPr>
              <p:nvPr/>
            </p:nvSpPr>
            <p:spPr bwMode="auto">
              <a:xfrm>
                <a:off x="4837678" y="1865231"/>
                <a:ext cx="2910113" cy="2051728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 rot="2040000">
                <a:off x="7476316" y="3629906"/>
                <a:ext cx="547687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lnSpc>
                    <a:spcPct val="105000"/>
                  </a:lnSpc>
                  <a:spcBef>
                    <a:spcPct val="5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en-US" sz="1400" b="0" dirty="0"/>
                  <a:t>AD</a:t>
                </a:r>
                <a:endParaRPr lang="en-US" altLang="en-US" sz="1400" b="0" baseline="-25000" dirty="0"/>
              </a:p>
            </p:txBody>
          </p:sp>
          <p:sp>
            <p:nvSpPr>
              <p:cNvPr id="87" name="Line 65"/>
              <p:cNvSpPr>
                <a:spLocks noChangeShapeType="1"/>
              </p:cNvSpPr>
              <p:nvPr/>
            </p:nvSpPr>
            <p:spPr bwMode="auto">
              <a:xfrm flipH="1">
                <a:off x="7152501" y="3496855"/>
                <a:ext cx="2467" cy="1549807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prstDash val="sysDot"/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6" name="Line 62"/>
          <p:cNvSpPr>
            <a:spLocks noChangeShapeType="1"/>
          </p:cNvSpPr>
          <p:nvPr/>
        </p:nvSpPr>
        <p:spPr bwMode="auto">
          <a:xfrm>
            <a:off x="5158420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38" name="Rectangle 64"/>
          <p:cNvSpPr>
            <a:spLocks noChangeArrowheads="1"/>
          </p:cNvSpPr>
          <p:nvPr/>
        </p:nvSpPr>
        <p:spPr bwMode="auto">
          <a:xfrm>
            <a:off x="393700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39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</p:spTree>
    <p:extLst>
      <p:ext uri="{BB962C8B-B14F-4D97-AF65-F5344CB8AC3E}">
        <p14:creationId xmlns:p14="http://schemas.microsoft.com/office/powerpoint/2010/main" val="34587672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47713" y="1146175"/>
            <a:ext cx="7596187" cy="311150"/>
          </a:xfrm>
          <a:noFill/>
        </p:spPr>
        <p:txBody>
          <a:bodyPr/>
          <a:lstStyle/>
          <a:p>
            <a:r>
              <a:rPr lang="en-US" altLang="en-US" sz="1300" smtClean="0"/>
              <a:t>USA Treasury Bonds 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3813175"/>
            <a:ext cx="676275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v4-27" descr="a5ea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1600200"/>
            <a:ext cx="380682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6126" y="395010"/>
            <a:ext cx="2284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Government bonds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181100"/>
            <a:ext cx="7596188" cy="263525"/>
          </a:xfrm>
          <a:noFill/>
        </p:spPr>
        <p:txBody>
          <a:bodyPr/>
          <a:lstStyle/>
          <a:p>
            <a:r>
              <a:rPr lang="en-US" altLang="en-US" sz="1300" smtClean="0"/>
              <a:t>USA Treasury Bonds </a:t>
            </a: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43050"/>
            <a:ext cx="6148388" cy="417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6259513" y="3983038"/>
            <a:ext cx="303212" cy="136525"/>
          </a:xfrm>
          <a:prstGeom prst="rect">
            <a:avLst/>
          </a:prstGeom>
          <a:solidFill>
            <a:srgbClr val="F7F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b="0">
                <a:latin typeface="Courier New" pitchFamily="49" charset="0"/>
              </a:rPr>
              <a:t>0</a:t>
            </a:r>
            <a:endParaRPr lang="en-US" altLang="en-US" sz="1000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3584575" y="5710238"/>
            <a:ext cx="203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solidFill>
                  <a:schemeClr val="accent2"/>
                </a:solidFill>
              </a:rPr>
              <a:t>Mock Auction</a:t>
            </a: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831818"/>
              </p:ext>
            </p:extLst>
          </p:nvPr>
        </p:nvGraphicFramePr>
        <p:xfrm>
          <a:off x="3651250" y="6153150"/>
          <a:ext cx="19224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5" imgW="901440" imgH="228600" progId="Equation.DSMT4">
                  <p:embed/>
                </p:oleObj>
              </mc:Choice>
              <mc:Fallback>
                <p:oleObj name="Equation" r:id="rId5" imgW="9014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0" y="6153150"/>
                        <a:ext cx="1922463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6126" y="395010"/>
            <a:ext cx="2284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Government bonds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381821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/>
              <a:t>AD</a:t>
            </a:r>
            <a:endParaRPr lang="en-US" altLang="en-US" sz="1400" b="0" baseline="-2500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384175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6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57" name="Line 12"/>
          <p:cNvSpPr>
            <a:spLocks noChangeAspect="1" noChangeShapeType="1"/>
          </p:cNvSpPr>
          <p:nvPr/>
        </p:nvSpPr>
        <p:spPr bwMode="auto">
          <a:xfrm>
            <a:off x="5173018" y="2503417"/>
            <a:ext cx="2841089" cy="2003063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Text Box 20"/>
          <p:cNvSpPr txBox="1">
            <a:spLocks noChangeArrowheads="1"/>
          </p:cNvSpPr>
          <p:nvPr/>
        </p:nvSpPr>
        <p:spPr bwMode="auto">
          <a:xfrm rot="2040000">
            <a:off x="7726350" y="4196217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>
            <a:off x="6582655" y="3496855"/>
            <a:ext cx="2467" cy="1549807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62"/>
          <p:cNvSpPr>
            <a:spLocks noChangeShapeType="1"/>
          </p:cNvSpPr>
          <p:nvPr/>
        </p:nvSpPr>
        <p:spPr bwMode="auto">
          <a:xfrm>
            <a:off x="5163182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39" name="Line 12"/>
          <p:cNvSpPr>
            <a:spLocks noChangeAspect="1" noChangeShapeType="1"/>
          </p:cNvSpPr>
          <p:nvPr/>
        </p:nvSpPr>
        <p:spPr bwMode="auto">
          <a:xfrm>
            <a:off x="1603961" y="1895500"/>
            <a:ext cx="2369484" cy="167760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2"/>
          <p:cNvSpPr>
            <a:spLocks noChangeAspect="1" noChangeShapeType="1"/>
          </p:cNvSpPr>
          <p:nvPr/>
        </p:nvSpPr>
        <p:spPr bwMode="auto">
          <a:xfrm>
            <a:off x="5165044" y="2073956"/>
            <a:ext cx="2858589" cy="2023896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64"/>
          <p:cNvSpPr>
            <a:spLocks noChangeArrowheads="1"/>
          </p:cNvSpPr>
          <p:nvPr/>
        </p:nvSpPr>
        <p:spPr bwMode="auto">
          <a:xfrm>
            <a:off x="387254" y="2966711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118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50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52" name="Line 65"/>
          <p:cNvSpPr>
            <a:spLocks noChangeShapeType="1"/>
          </p:cNvSpPr>
          <p:nvPr/>
        </p:nvSpPr>
        <p:spPr bwMode="auto">
          <a:xfrm flipH="1">
            <a:off x="3372730" y="3156782"/>
            <a:ext cx="2467" cy="19202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65"/>
          <p:cNvSpPr>
            <a:spLocks noChangeShapeType="1"/>
          </p:cNvSpPr>
          <p:nvPr/>
        </p:nvSpPr>
        <p:spPr bwMode="auto">
          <a:xfrm flipH="1">
            <a:off x="885825" y="3166307"/>
            <a:ext cx="2489372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2892974" y="212921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7150035" y="3489229"/>
            <a:ext cx="2467" cy="914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" name="Rectangle 64"/>
          <p:cNvSpPr>
            <a:spLocks noChangeArrowheads="1"/>
          </p:cNvSpPr>
          <p:nvPr/>
        </p:nvSpPr>
        <p:spPr bwMode="auto">
          <a:xfrm>
            <a:off x="6375611" y="5081586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14</a:t>
            </a:r>
            <a:endParaRPr lang="en-US" altLang="en-US" sz="1600" b="0" baseline="30000" dirty="0"/>
          </a:p>
        </p:txBody>
      </p:sp>
      <p:sp>
        <p:nvSpPr>
          <p:cNvPr id="89" name="Line 55"/>
          <p:cNvSpPr>
            <a:spLocks noChangeShapeType="1"/>
          </p:cNvSpPr>
          <p:nvPr/>
        </p:nvSpPr>
        <p:spPr bwMode="auto">
          <a:xfrm flipV="1">
            <a:off x="5139400" y="5060776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flipV="1">
            <a:off x="872508" y="5070904"/>
            <a:ext cx="3208956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1" name="Rectangle 64"/>
          <p:cNvSpPr>
            <a:spLocks noChangeArrowheads="1"/>
          </p:cNvSpPr>
          <p:nvPr/>
        </p:nvSpPr>
        <p:spPr bwMode="auto">
          <a:xfrm>
            <a:off x="3181285" y="5072621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16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92" name="Rectangle 48"/>
          <p:cNvSpPr>
            <a:spLocks noChangeArrowheads="1"/>
          </p:cNvSpPr>
          <p:nvPr/>
        </p:nvSpPr>
        <p:spPr bwMode="auto">
          <a:xfrm>
            <a:off x="7543786" y="321245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94" name="Rectangle 93"/>
          <p:cNvSpPr/>
          <p:nvPr/>
        </p:nvSpPr>
        <p:spPr>
          <a:xfrm>
            <a:off x="3614476" y="395010"/>
            <a:ext cx="1907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/>
              <a:t>C</a:t>
            </a:r>
            <a:r>
              <a:rPr lang="en-US" sz="2000" i="1" dirty="0" smtClean="0"/>
              <a:t>ut T or raise G</a:t>
            </a:r>
            <a:endParaRPr lang="en-US" sz="2000" i="1" dirty="0"/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Expansionary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4175" y="5771577"/>
            <a:ext cx="4177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Low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>
                <a:solidFill>
                  <a:srgbClr val="0000FF"/>
                </a:solidFill>
              </a:rPr>
              <a:t> … </a:t>
            </a:r>
          </a:p>
        </p:txBody>
      </p:sp>
    </p:spTree>
    <p:extLst>
      <p:ext uri="{BB962C8B-B14F-4D97-AF65-F5344CB8AC3E}">
        <p14:creationId xmlns:p14="http://schemas.microsoft.com/office/powerpoint/2010/main" val="15541821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39" grpId="0" animBg="1"/>
      <p:bldP spid="44" grpId="0" animBg="1"/>
      <p:bldP spid="49" grpId="0"/>
      <p:bldP spid="52" grpId="0" animBg="1"/>
      <p:bldP spid="54" grpId="0" animBg="1"/>
      <p:bldP spid="62" grpId="0" animBg="1"/>
      <p:bldP spid="80" grpId="0"/>
      <p:bldP spid="91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543786" y="321245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381821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/>
              <a:t>AD</a:t>
            </a:r>
            <a:endParaRPr lang="en-US" altLang="en-US" sz="1400" b="0" baseline="-25000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384175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115</a:t>
            </a:r>
            <a:endParaRPr lang="en-US" altLang="en-US" sz="1600" b="0" baseline="30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6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38" name="Rectangle 37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44" name="Line 12"/>
          <p:cNvSpPr>
            <a:spLocks noChangeAspect="1" noChangeShapeType="1"/>
          </p:cNvSpPr>
          <p:nvPr/>
        </p:nvSpPr>
        <p:spPr bwMode="auto">
          <a:xfrm>
            <a:off x="5165044" y="2073956"/>
            <a:ext cx="2858589" cy="2023896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63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rgbClr val="DDDDDD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Rectangle 54"/>
          <p:cNvSpPr>
            <a:spLocks noChangeArrowheads="1"/>
          </p:cNvSpPr>
          <p:nvPr/>
        </p:nvSpPr>
        <p:spPr bwMode="auto">
          <a:xfrm>
            <a:off x="6374924" y="50804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14</a:t>
            </a:r>
            <a:endParaRPr lang="en-US" altLang="en-US" sz="1600" b="0" baseline="-25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7" name="Line 12"/>
          <p:cNvSpPr>
            <a:spLocks noChangeAspect="1" noChangeShapeType="1"/>
          </p:cNvSpPr>
          <p:nvPr/>
        </p:nvSpPr>
        <p:spPr bwMode="auto">
          <a:xfrm>
            <a:off x="5173018" y="2503417"/>
            <a:ext cx="2841089" cy="2003063"/>
          </a:xfrm>
          <a:prstGeom prst="line">
            <a:avLst/>
          </a:prstGeom>
          <a:noFill/>
          <a:ln w="4445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Text Box 20"/>
          <p:cNvSpPr txBox="1">
            <a:spLocks noChangeArrowheads="1"/>
          </p:cNvSpPr>
          <p:nvPr/>
        </p:nvSpPr>
        <p:spPr bwMode="auto">
          <a:xfrm rot="2040000">
            <a:off x="7726350" y="4196217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>
            <a:off x="6582655" y="3496855"/>
            <a:ext cx="2467" cy="1549807"/>
          </a:xfrm>
          <a:prstGeom prst="line">
            <a:avLst/>
          </a:prstGeom>
          <a:noFill/>
          <a:ln w="34925">
            <a:solidFill>
              <a:srgbClr val="DDDDDD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62"/>
          <p:cNvSpPr>
            <a:spLocks noChangeShapeType="1"/>
          </p:cNvSpPr>
          <p:nvPr/>
        </p:nvSpPr>
        <p:spPr bwMode="auto">
          <a:xfrm>
            <a:off x="5163182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89" name="Line 65"/>
          <p:cNvSpPr>
            <a:spLocks noChangeShapeType="1"/>
          </p:cNvSpPr>
          <p:nvPr/>
        </p:nvSpPr>
        <p:spPr bwMode="auto">
          <a:xfrm flipH="1">
            <a:off x="7150035" y="3489229"/>
            <a:ext cx="2467" cy="914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387254" y="2966711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118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6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 flipH="1">
            <a:off x="885825" y="3166307"/>
            <a:ext cx="2489372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Line 65"/>
          <p:cNvSpPr>
            <a:spLocks noChangeShapeType="1"/>
          </p:cNvSpPr>
          <p:nvPr/>
        </p:nvSpPr>
        <p:spPr bwMode="auto">
          <a:xfrm flipH="1">
            <a:off x="3372730" y="3156782"/>
            <a:ext cx="2467" cy="19202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62"/>
          <p:cNvSpPr>
            <a:spLocks noChangeShapeType="1"/>
          </p:cNvSpPr>
          <p:nvPr/>
        </p:nvSpPr>
        <p:spPr bwMode="auto">
          <a:xfrm flipV="1">
            <a:off x="898524" y="2133632"/>
            <a:ext cx="2981085" cy="2058955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03" name="Line 12"/>
          <p:cNvSpPr>
            <a:spLocks noChangeAspect="1" noChangeShapeType="1"/>
          </p:cNvSpPr>
          <p:nvPr/>
        </p:nvSpPr>
        <p:spPr bwMode="auto">
          <a:xfrm>
            <a:off x="1603961" y="1895500"/>
            <a:ext cx="2369484" cy="167760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62"/>
          <p:cNvSpPr>
            <a:spLocks noChangeShapeType="1"/>
          </p:cNvSpPr>
          <p:nvPr/>
        </p:nvSpPr>
        <p:spPr bwMode="auto">
          <a:xfrm flipV="1">
            <a:off x="879476" y="2809923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08" name="Line 55"/>
          <p:cNvSpPr>
            <a:spLocks noChangeShapeType="1"/>
          </p:cNvSpPr>
          <p:nvPr/>
        </p:nvSpPr>
        <p:spPr bwMode="auto">
          <a:xfrm flipV="1">
            <a:off x="5139400" y="5060776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" name="Line 55"/>
          <p:cNvSpPr>
            <a:spLocks noChangeShapeType="1"/>
          </p:cNvSpPr>
          <p:nvPr/>
        </p:nvSpPr>
        <p:spPr bwMode="auto">
          <a:xfrm flipV="1">
            <a:off x="872508" y="5070904"/>
            <a:ext cx="3208956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3180329" y="5072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16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111" name="Rectangle 64"/>
          <p:cNvSpPr>
            <a:spLocks noChangeArrowheads="1"/>
          </p:cNvSpPr>
          <p:nvPr/>
        </p:nvSpPr>
        <p:spPr bwMode="auto">
          <a:xfrm>
            <a:off x="387249" y="2635001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121</a:t>
            </a:r>
            <a:endParaRPr lang="en-US" altLang="en-US" sz="1600" b="0" baseline="30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Line 12"/>
          <p:cNvSpPr>
            <a:spLocks noChangeShapeType="1"/>
          </p:cNvSpPr>
          <p:nvPr/>
        </p:nvSpPr>
        <p:spPr bwMode="auto">
          <a:xfrm>
            <a:off x="2892974" y="212921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896493" y="2813914"/>
            <a:ext cx="2011680" cy="0"/>
          </a:xfrm>
          <a:prstGeom prst="line">
            <a:avLst/>
          </a:prstGeom>
          <a:noFill/>
          <a:ln w="3492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Expansionary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614476" y="395010"/>
            <a:ext cx="1907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/>
              <a:t>C</a:t>
            </a:r>
            <a:r>
              <a:rPr lang="en-US" sz="2000" i="1" dirty="0" smtClean="0"/>
              <a:t>ut T or raise G</a:t>
            </a:r>
            <a:endParaRPr lang="en-US" sz="2000" i="1" dirty="0"/>
          </a:p>
        </p:txBody>
      </p:sp>
      <p:sp>
        <p:nvSpPr>
          <p:cNvPr id="2" name="Rectangle 1"/>
          <p:cNvSpPr/>
          <p:nvPr/>
        </p:nvSpPr>
        <p:spPr>
          <a:xfrm>
            <a:off x="384175" y="5771577"/>
            <a:ext cx="4177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Low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 … pushes wages &amp; prices of other production inputs up.</a:t>
            </a:r>
            <a:endParaRPr lang="en-US" altLang="en-US" sz="18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285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9" grpId="0" animBg="1"/>
      <p:bldP spid="105" grpId="0" animBg="1"/>
      <p:bldP spid="110" grpId="0"/>
      <p:bldP spid="111" grpId="0"/>
      <p:bldP spid="1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2124768">
            <a:off x="3526719" y="4132542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384175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6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57" name="Line 12"/>
          <p:cNvSpPr>
            <a:spLocks noChangeAspect="1" noChangeShapeType="1"/>
          </p:cNvSpPr>
          <p:nvPr/>
        </p:nvSpPr>
        <p:spPr bwMode="auto">
          <a:xfrm>
            <a:off x="5178004" y="1824037"/>
            <a:ext cx="2895291" cy="204127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Text Box 20"/>
          <p:cNvSpPr txBox="1">
            <a:spLocks noChangeArrowheads="1"/>
          </p:cNvSpPr>
          <p:nvPr/>
        </p:nvSpPr>
        <p:spPr bwMode="auto">
          <a:xfrm rot="2040000">
            <a:off x="7779690" y="3815217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>
            <a:off x="7550395" y="3496855"/>
            <a:ext cx="2467" cy="1549807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62"/>
          <p:cNvSpPr>
            <a:spLocks noChangeShapeType="1"/>
          </p:cNvSpPr>
          <p:nvPr/>
        </p:nvSpPr>
        <p:spPr bwMode="auto">
          <a:xfrm>
            <a:off x="5163182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39" name="Line 12"/>
          <p:cNvSpPr>
            <a:spLocks noChangeAspect="1" noChangeShapeType="1"/>
          </p:cNvSpPr>
          <p:nvPr/>
        </p:nvSpPr>
        <p:spPr bwMode="auto">
          <a:xfrm>
            <a:off x="898158" y="2782276"/>
            <a:ext cx="2957640" cy="209402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2"/>
          <p:cNvSpPr>
            <a:spLocks noChangeAspect="1" noChangeShapeType="1"/>
          </p:cNvSpPr>
          <p:nvPr/>
        </p:nvSpPr>
        <p:spPr bwMode="auto">
          <a:xfrm>
            <a:off x="5165044" y="2073955"/>
            <a:ext cx="2908251" cy="205905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64"/>
          <p:cNvSpPr>
            <a:spLocks noChangeArrowheads="1"/>
          </p:cNvSpPr>
          <p:nvPr/>
        </p:nvSpPr>
        <p:spPr bwMode="auto">
          <a:xfrm>
            <a:off x="387816" y="3674836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113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50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52" name="Line 65"/>
          <p:cNvSpPr>
            <a:spLocks noChangeShapeType="1"/>
          </p:cNvSpPr>
          <p:nvPr/>
        </p:nvSpPr>
        <p:spPr bwMode="auto">
          <a:xfrm flipH="1">
            <a:off x="2377635" y="3826807"/>
            <a:ext cx="0" cy="1237318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65"/>
          <p:cNvSpPr>
            <a:spLocks noChangeShapeType="1"/>
          </p:cNvSpPr>
          <p:nvPr/>
        </p:nvSpPr>
        <p:spPr bwMode="auto">
          <a:xfrm flipH="1">
            <a:off x="868987" y="3836332"/>
            <a:ext cx="1508551" cy="3052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2892974" y="212921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flipH="1">
            <a:off x="7150035" y="3489229"/>
            <a:ext cx="2467" cy="914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" name="Rectangle 64"/>
          <p:cNvSpPr>
            <a:spLocks noChangeArrowheads="1"/>
          </p:cNvSpPr>
          <p:nvPr/>
        </p:nvSpPr>
        <p:spPr bwMode="auto">
          <a:xfrm>
            <a:off x="7358591" y="5081586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16</a:t>
            </a:r>
            <a:endParaRPr lang="en-US" altLang="en-US" sz="1600" b="0" baseline="30000" dirty="0"/>
          </a:p>
        </p:txBody>
      </p:sp>
      <p:sp>
        <p:nvSpPr>
          <p:cNvPr id="89" name="Line 55"/>
          <p:cNvSpPr>
            <a:spLocks noChangeShapeType="1"/>
          </p:cNvSpPr>
          <p:nvPr/>
        </p:nvSpPr>
        <p:spPr bwMode="auto">
          <a:xfrm flipV="1">
            <a:off x="5139400" y="5060776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flipV="1">
            <a:off x="872508" y="5070904"/>
            <a:ext cx="3208956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1" name="Rectangle 64"/>
          <p:cNvSpPr>
            <a:spLocks noChangeArrowheads="1"/>
          </p:cNvSpPr>
          <p:nvPr/>
        </p:nvSpPr>
        <p:spPr bwMode="auto">
          <a:xfrm>
            <a:off x="2181055" y="5072621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14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42" name="Rectangle 48"/>
          <p:cNvSpPr>
            <a:spLocks noChangeArrowheads="1"/>
          </p:cNvSpPr>
          <p:nvPr/>
        </p:nvSpPr>
        <p:spPr bwMode="auto">
          <a:xfrm>
            <a:off x="7543786" y="321245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Restrictive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43142" y="395010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Raise T or cut G?</a:t>
            </a:r>
            <a:endParaRPr lang="en-US" sz="2000" i="1" dirty="0"/>
          </a:p>
        </p:txBody>
      </p:sp>
      <p:sp>
        <p:nvSpPr>
          <p:cNvPr id="48" name="Rectangle 47"/>
          <p:cNvSpPr/>
          <p:nvPr/>
        </p:nvSpPr>
        <p:spPr>
          <a:xfrm>
            <a:off x="384175" y="5771577"/>
            <a:ext cx="4177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High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 …</a:t>
            </a:r>
            <a:endParaRPr lang="en-US" altLang="en-US" sz="1800" b="0" dirty="0">
              <a:solidFill>
                <a:srgbClr val="0000FF"/>
              </a:solidFill>
            </a:endParaRPr>
          </a:p>
        </p:txBody>
      </p:sp>
      <p:sp>
        <p:nvSpPr>
          <p:cNvPr id="40" name="Line 62"/>
          <p:cNvSpPr>
            <a:spLocks noChangeShapeType="1"/>
          </p:cNvSpPr>
          <p:nvPr/>
        </p:nvSpPr>
        <p:spPr bwMode="auto">
          <a:xfrm flipV="1">
            <a:off x="4503524" y="544263"/>
            <a:ext cx="906676" cy="166663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41" name="Line 62"/>
          <p:cNvSpPr>
            <a:spLocks noChangeShapeType="1"/>
          </p:cNvSpPr>
          <p:nvPr/>
        </p:nvSpPr>
        <p:spPr bwMode="auto">
          <a:xfrm>
            <a:off x="4579724" y="556963"/>
            <a:ext cx="906676" cy="166663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783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39" grpId="0" animBg="1"/>
      <p:bldP spid="44" grpId="0" animBg="1"/>
      <p:bldP spid="49" grpId="0"/>
      <p:bldP spid="52" grpId="0" animBg="1"/>
      <p:bldP spid="54" grpId="0" animBg="1"/>
      <p:bldP spid="62" grpId="0" animBg="1"/>
      <p:bldP spid="80" grpId="0"/>
      <p:bldP spid="91" grpId="0"/>
      <p:bldP spid="48" grpId="0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5148263" y="1833563"/>
            <a:ext cx="0" cy="322897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2597651" y="1857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384175" y="333692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115</a:t>
            </a:r>
            <a:endParaRPr lang="en-US" altLang="en-US" sz="1600" b="0" baseline="30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2717800" y="5072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/>
              <a:t>15</a:t>
            </a:r>
            <a:endParaRPr lang="en-US" altLang="en-US" sz="1600" b="0" baseline="-2500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3449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4561346" y="1848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36980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7914468" y="5102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85" name="Rectangle 54"/>
          <p:cNvSpPr>
            <a:spLocks noChangeArrowheads="1"/>
          </p:cNvSpPr>
          <p:nvPr/>
        </p:nvSpPr>
        <p:spPr bwMode="auto">
          <a:xfrm>
            <a:off x="6963291" y="508038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6" name="Rectangle 64"/>
          <p:cNvSpPr>
            <a:spLocks noChangeArrowheads="1"/>
          </p:cNvSpPr>
          <p:nvPr/>
        </p:nvSpPr>
        <p:spPr bwMode="auto">
          <a:xfrm>
            <a:off x="4654129" y="333839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115</a:t>
            </a:r>
            <a:endParaRPr lang="en-US" altLang="en-US" sz="1600" b="0" baseline="30000" dirty="0"/>
          </a:p>
        </p:txBody>
      </p:sp>
      <p:sp>
        <p:nvSpPr>
          <p:cNvPr id="38" name="Rectangle 37"/>
          <p:cNvSpPr/>
          <p:nvPr/>
        </p:nvSpPr>
        <p:spPr>
          <a:xfrm>
            <a:off x="0" y="120079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0" u="sng" dirty="0" smtClean="0"/>
              <a:t>The classical school</a:t>
            </a:r>
            <a:r>
              <a:rPr lang="en-US" sz="2000" b="0" dirty="0" smtClean="0"/>
              <a:t>                                    </a:t>
            </a:r>
            <a:r>
              <a:rPr lang="en-US" sz="2000" b="0" u="sng" dirty="0" smtClean="0"/>
              <a:t>The Keynesian school</a:t>
            </a:r>
          </a:p>
        </p:txBody>
      </p:sp>
      <p:sp>
        <p:nvSpPr>
          <p:cNvPr id="62" name="Rectangle 48"/>
          <p:cNvSpPr>
            <a:spLocks noChangeArrowheads="1"/>
          </p:cNvSpPr>
          <p:nvPr/>
        </p:nvSpPr>
        <p:spPr bwMode="auto">
          <a:xfrm>
            <a:off x="6860405" y="1848928"/>
            <a:ext cx="643039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63" name="Rectangle 48"/>
          <p:cNvSpPr>
            <a:spLocks noChangeArrowheads="1"/>
          </p:cNvSpPr>
          <p:nvPr/>
        </p:nvSpPr>
        <p:spPr bwMode="auto">
          <a:xfrm rot="19524547">
            <a:off x="3318694" y="2655994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79" name="Line 65"/>
          <p:cNvSpPr>
            <a:spLocks noChangeShapeType="1"/>
          </p:cNvSpPr>
          <p:nvPr/>
        </p:nvSpPr>
        <p:spPr bwMode="auto">
          <a:xfrm flipH="1">
            <a:off x="886766" y="3495382"/>
            <a:ext cx="2003425" cy="0"/>
          </a:xfrm>
          <a:prstGeom prst="line">
            <a:avLst/>
          </a:prstGeom>
          <a:noFill/>
          <a:ln w="34925">
            <a:solidFill>
              <a:srgbClr val="DDDDDD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Rectangle 54"/>
          <p:cNvSpPr>
            <a:spLocks noChangeArrowheads="1"/>
          </p:cNvSpPr>
          <p:nvPr/>
        </p:nvSpPr>
        <p:spPr bwMode="auto">
          <a:xfrm>
            <a:off x="7355998" y="50804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DDDDDD"/>
                </a:solidFill>
              </a:rPr>
              <a:t>16</a:t>
            </a:r>
            <a:endParaRPr lang="en-US" altLang="en-US" sz="1600" b="0" baseline="-25000" dirty="0">
              <a:solidFill>
                <a:srgbClr val="DDDDDD"/>
              </a:solidFill>
            </a:endParaRPr>
          </a:p>
        </p:txBody>
      </p:sp>
      <p:sp>
        <p:nvSpPr>
          <p:cNvPr id="57" name="Line 12"/>
          <p:cNvSpPr>
            <a:spLocks noChangeAspect="1" noChangeShapeType="1"/>
          </p:cNvSpPr>
          <p:nvPr/>
        </p:nvSpPr>
        <p:spPr bwMode="auto">
          <a:xfrm>
            <a:off x="5175400" y="1822452"/>
            <a:ext cx="2897895" cy="2043114"/>
          </a:xfrm>
          <a:prstGeom prst="line">
            <a:avLst/>
          </a:prstGeom>
          <a:noFill/>
          <a:ln w="4445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65"/>
          <p:cNvSpPr>
            <a:spLocks noChangeShapeType="1"/>
          </p:cNvSpPr>
          <p:nvPr/>
        </p:nvSpPr>
        <p:spPr bwMode="auto">
          <a:xfrm flipH="1">
            <a:off x="7547062" y="3496855"/>
            <a:ext cx="2467" cy="1549807"/>
          </a:xfrm>
          <a:prstGeom prst="line">
            <a:avLst/>
          </a:prstGeom>
          <a:noFill/>
          <a:ln w="34925">
            <a:solidFill>
              <a:srgbClr val="DDDDDD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889585" y="2066950"/>
            <a:ext cx="2970975" cy="2103466"/>
          </a:xfrm>
          <a:prstGeom prst="line">
            <a:avLst/>
          </a:prstGeom>
          <a:noFill/>
          <a:ln w="4445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62"/>
          <p:cNvSpPr>
            <a:spLocks noChangeShapeType="1"/>
          </p:cNvSpPr>
          <p:nvPr/>
        </p:nvSpPr>
        <p:spPr bwMode="auto">
          <a:xfrm>
            <a:off x="5163182" y="3489330"/>
            <a:ext cx="291011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Line 12"/>
          <p:cNvSpPr>
            <a:spLocks noChangeShapeType="1"/>
          </p:cNvSpPr>
          <p:nvPr/>
        </p:nvSpPr>
        <p:spPr bwMode="auto">
          <a:xfrm>
            <a:off x="7152502" y="2119313"/>
            <a:ext cx="0" cy="29273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atin typeface="Arial" charset="0"/>
            </a:endParaRPr>
          </a:p>
        </p:txBody>
      </p:sp>
      <p:sp>
        <p:nvSpPr>
          <p:cNvPr id="89" name="Line 65"/>
          <p:cNvSpPr>
            <a:spLocks noChangeShapeType="1"/>
          </p:cNvSpPr>
          <p:nvPr/>
        </p:nvSpPr>
        <p:spPr bwMode="auto">
          <a:xfrm flipH="1">
            <a:off x="7150035" y="3489229"/>
            <a:ext cx="2467" cy="9144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386555" y="3673126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113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881371" y="1833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6" name="Line 62"/>
          <p:cNvSpPr>
            <a:spLocks noChangeShapeType="1"/>
          </p:cNvSpPr>
          <p:nvPr/>
        </p:nvSpPr>
        <p:spPr bwMode="auto">
          <a:xfrm flipV="1">
            <a:off x="879474" y="2809907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 flipH="1">
            <a:off x="889584" y="3837076"/>
            <a:ext cx="1486803" cy="2323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Line 65"/>
          <p:cNvSpPr>
            <a:spLocks noChangeShapeType="1"/>
          </p:cNvSpPr>
          <p:nvPr/>
        </p:nvSpPr>
        <p:spPr bwMode="auto">
          <a:xfrm flipH="1">
            <a:off x="2377636" y="3827552"/>
            <a:ext cx="0" cy="1233224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62"/>
          <p:cNvSpPr>
            <a:spLocks noChangeAspect="1" noChangeShapeType="1"/>
          </p:cNvSpPr>
          <p:nvPr/>
        </p:nvSpPr>
        <p:spPr bwMode="auto">
          <a:xfrm flipV="1">
            <a:off x="1673851" y="3523204"/>
            <a:ext cx="2205757" cy="1523457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03" name="Line 12"/>
          <p:cNvSpPr>
            <a:spLocks noChangeAspect="1" noChangeShapeType="1"/>
          </p:cNvSpPr>
          <p:nvPr/>
        </p:nvSpPr>
        <p:spPr bwMode="auto">
          <a:xfrm>
            <a:off x="898524" y="2782946"/>
            <a:ext cx="2962035" cy="2097136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62"/>
          <p:cNvSpPr>
            <a:spLocks noChangeShapeType="1"/>
          </p:cNvSpPr>
          <p:nvPr/>
        </p:nvSpPr>
        <p:spPr bwMode="auto">
          <a:xfrm flipV="1">
            <a:off x="879476" y="2809923"/>
            <a:ext cx="2981085" cy="20589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108" name="Line 55"/>
          <p:cNvSpPr>
            <a:spLocks noChangeShapeType="1"/>
          </p:cNvSpPr>
          <p:nvPr/>
        </p:nvSpPr>
        <p:spPr bwMode="auto">
          <a:xfrm flipV="1">
            <a:off x="5139400" y="5060776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" name="Line 55"/>
          <p:cNvSpPr>
            <a:spLocks noChangeShapeType="1"/>
          </p:cNvSpPr>
          <p:nvPr/>
        </p:nvSpPr>
        <p:spPr bwMode="auto">
          <a:xfrm flipV="1">
            <a:off x="872508" y="5070904"/>
            <a:ext cx="3208956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2180099" y="5072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14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111" name="Rectangle 64"/>
          <p:cNvSpPr>
            <a:spLocks noChangeArrowheads="1"/>
          </p:cNvSpPr>
          <p:nvPr/>
        </p:nvSpPr>
        <p:spPr bwMode="auto">
          <a:xfrm>
            <a:off x="387249" y="4024576"/>
            <a:ext cx="477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111</a:t>
            </a:r>
            <a:endParaRPr lang="en-US" altLang="en-US" sz="1600" b="0" baseline="30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Line 12"/>
          <p:cNvSpPr>
            <a:spLocks noChangeShapeType="1"/>
          </p:cNvSpPr>
          <p:nvPr/>
        </p:nvSpPr>
        <p:spPr bwMode="auto">
          <a:xfrm>
            <a:off x="2892974" y="212921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896493" y="4203489"/>
            <a:ext cx="2011680" cy="0"/>
          </a:xfrm>
          <a:prstGeom prst="line">
            <a:avLst/>
          </a:prstGeom>
          <a:noFill/>
          <a:ln w="3492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7543786" y="3212456"/>
            <a:ext cx="633422" cy="30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66" name="Text Box 20"/>
          <p:cNvSpPr txBox="1">
            <a:spLocks noChangeArrowheads="1"/>
          </p:cNvSpPr>
          <p:nvPr/>
        </p:nvSpPr>
        <p:spPr bwMode="auto">
          <a:xfrm rot="2040000">
            <a:off x="7779690" y="3815217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3526719" y="4132542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9" name="Line 12"/>
          <p:cNvSpPr>
            <a:spLocks noChangeAspect="1" noChangeShapeType="1"/>
          </p:cNvSpPr>
          <p:nvPr/>
        </p:nvSpPr>
        <p:spPr bwMode="auto">
          <a:xfrm>
            <a:off x="5165044" y="2073955"/>
            <a:ext cx="2908251" cy="205905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1651000" y="171450"/>
            <a:ext cx="582453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Restrictive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543142" y="395010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Raise T or cut G?</a:t>
            </a:r>
            <a:endParaRPr lang="en-US" sz="2000" i="1" dirty="0"/>
          </a:p>
        </p:txBody>
      </p:sp>
      <p:sp>
        <p:nvSpPr>
          <p:cNvPr id="54" name="Rectangle 53"/>
          <p:cNvSpPr/>
          <p:nvPr/>
        </p:nvSpPr>
        <p:spPr>
          <a:xfrm>
            <a:off x="384175" y="5771577"/>
            <a:ext cx="4177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High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 … pushes wages &amp; prices of other production inputs down.</a:t>
            </a:r>
            <a:endParaRPr lang="en-US" altLang="en-US" sz="1800" b="0" dirty="0">
              <a:solidFill>
                <a:srgbClr val="0000FF"/>
              </a:solidFill>
            </a:endParaRPr>
          </a:p>
        </p:txBody>
      </p:sp>
      <p:sp>
        <p:nvSpPr>
          <p:cNvPr id="44" name="Line 62"/>
          <p:cNvSpPr>
            <a:spLocks noChangeShapeType="1"/>
          </p:cNvSpPr>
          <p:nvPr/>
        </p:nvSpPr>
        <p:spPr bwMode="auto">
          <a:xfrm flipV="1">
            <a:off x="4503524" y="544263"/>
            <a:ext cx="906676" cy="166663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45" name="Line 62"/>
          <p:cNvSpPr>
            <a:spLocks noChangeShapeType="1"/>
          </p:cNvSpPr>
          <p:nvPr/>
        </p:nvSpPr>
        <p:spPr bwMode="auto">
          <a:xfrm>
            <a:off x="4579724" y="556963"/>
            <a:ext cx="906676" cy="166663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784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9" grpId="0" animBg="1"/>
      <p:bldP spid="105" grpId="0" animBg="1"/>
      <p:bldP spid="110" grpId="0"/>
      <p:bldP spid="111" grpId="0"/>
      <p:bldP spid="1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742408" name="Rectangle 8"/>
          <p:cNvSpPr>
            <a:spLocks noChangeArrowheads="1"/>
          </p:cNvSpPr>
          <p:nvPr/>
        </p:nvSpPr>
        <p:spPr bwMode="auto">
          <a:xfrm>
            <a:off x="449263" y="963613"/>
            <a:ext cx="8251825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b="0" dirty="0" smtClean="0"/>
              <a:t>In the 1970s, 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there were inflationary recessions 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there was stagflation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wages and prices are not rigid as Keynesians believed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SRAS slopes upward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en-US" sz="2000" b="0" dirty="0" smtClean="0"/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b="0" dirty="0" smtClean="0"/>
              <a:t>Even if the Keynesian view that fiscal policy can close output gaps is valid, doing so is futile because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Predicting the size of the stimulus (increase in </a:t>
            </a:r>
            <a:r>
              <a:rPr lang="en-US" sz="2000" b="0" i="1" dirty="0" smtClean="0"/>
              <a:t>G</a:t>
            </a:r>
            <a:r>
              <a:rPr lang="en-US" sz="2000" b="0" dirty="0" smtClean="0"/>
              <a:t> or cut in </a:t>
            </a:r>
            <a:r>
              <a:rPr lang="en-US" sz="2000" b="0" i="1" dirty="0" smtClean="0"/>
              <a:t>T</a:t>
            </a:r>
            <a:r>
              <a:rPr lang="en-US" sz="2000" b="0" dirty="0" smtClean="0"/>
              <a:t>) is difficult 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Forecasting is </a:t>
            </a:r>
            <a:r>
              <a:rPr lang="en-US" sz="2000" b="0" dirty="0"/>
              <a:t>increasingly unreliable the further into the future predictions are </a:t>
            </a:r>
            <a:r>
              <a:rPr lang="en-US" sz="2000" b="0" dirty="0" smtClean="0"/>
              <a:t>made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Undershooting 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Overshooting </a:t>
            </a:r>
          </a:p>
        </p:txBody>
      </p:sp>
    </p:spTree>
    <p:extLst>
      <p:ext uri="{BB962C8B-B14F-4D97-AF65-F5344CB8AC3E}">
        <p14:creationId xmlns:p14="http://schemas.microsoft.com/office/powerpoint/2010/main" val="3130862666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 62"/>
          <p:cNvSpPr>
            <a:spLocks noChangeAspect="1" noChangeShapeType="1"/>
          </p:cNvSpPr>
          <p:nvPr/>
        </p:nvSpPr>
        <p:spPr bwMode="auto">
          <a:xfrm flipV="1">
            <a:off x="3191351" y="2386740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909051" y="1730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2695575" y="3359421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109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4933747" y="4945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656346" y="1721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6428568" y="4975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63" name="Rectangle 48"/>
          <p:cNvSpPr>
            <a:spLocks noChangeArrowheads="1"/>
          </p:cNvSpPr>
          <p:nvPr/>
        </p:nvSpPr>
        <p:spPr bwMode="auto">
          <a:xfrm rot="19524547">
            <a:off x="6044122" y="2204259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3217280" y="2364894"/>
            <a:ext cx="3386721" cy="239781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697955" y="3546126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108</a:t>
            </a:r>
            <a:endParaRPr lang="en-US" altLang="en-US" sz="1600" b="0" baseline="30000" dirty="0"/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3192771" y="1706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 flipH="1">
            <a:off x="3200984" y="3710076"/>
            <a:ext cx="1486803" cy="232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Line 65"/>
          <p:cNvSpPr>
            <a:spLocks noChangeShapeType="1"/>
          </p:cNvSpPr>
          <p:nvPr/>
        </p:nvSpPr>
        <p:spPr bwMode="auto">
          <a:xfrm flipH="1">
            <a:off x="4689036" y="3700552"/>
            <a:ext cx="0" cy="1233224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4491499" y="4945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14</a:t>
            </a:r>
            <a:endParaRPr lang="en-US" altLang="en-US" sz="1600" b="0" baseline="30000" dirty="0"/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3197449" y="3565299"/>
            <a:ext cx="173736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5914319" y="441666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4924096" y="3541476"/>
            <a:ext cx="0" cy="137160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Line 55"/>
          <p:cNvSpPr>
            <a:spLocks noChangeShapeType="1"/>
          </p:cNvSpPr>
          <p:nvPr/>
        </p:nvSpPr>
        <p:spPr bwMode="auto">
          <a:xfrm>
            <a:off x="3183908" y="4943904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Line 12"/>
          <p:cNvSpPr>
            <a:spLocks noChangeAspect="1" noChangeShapeType="1"/>
          </p:cNvSpPr>
          <p:nvPr/>
        </p:nvSpPr>
        <p:spPr bwMode="auto">
          <a:xfrm>
            <a:off x="3209924" y="2655946"/>
            <a:ext cx="3104901" cy="219828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5128174" y="200856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1807" y="2746445"/>
            <a:ext cx="21658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/>
              <a:t>U</a:t>
            </a:r>
            <a:r>
              <a:rPr lang="en-US" sz="2000" b="0" i="1" dirty="0" smtClean="0"/>
              <a:t>ndershooting a recessionary gap</a:t>
            </a: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58529" y="395010"/>
            <a:ext cx="4419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Forecasting a cut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167806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52" grpId="0" animBg="1"/>
      <p:bldP spid="113" grpId="0" animBg="1"/>
      <p:bldP spid="55" grpId="0" animBg="1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 62"/>
          <p:cNvSpPr>
            <a:spLocks noChangeAspect="1" noChangeShapeType="1"/>
          </p:cNvSpPr>
          <p:nvPr/>
        </p:nvSpPr>
        <p:spPr bwMode="auto">
          <a:xfrm flipV="1">
            <a:off x="3191351" y="2386740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909051" y="1730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2695575" y="295084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116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4933747" y="4945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656346" y="1721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6428568" y="4975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63" name="Rectangle 48"/>
          <p:cNvSpPr>
            <a:spLocks noChangeArrowheads="1"/>
          </p:cNvSpPr>
          <p:nvPr/>
        </p:nvSpPr>
        <p:spPr bwMode="auto">
          <a:xfrm rot="19524547">
            <a:off x="6044122" y="2204259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3645313" y="1781214"/>
            <a:ext cx="2958688" cy="209476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697955" y="3546126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108</a:t>
            </a:r>
            <a:endParaRPr lang="en-US" altLang="en-US" sz="1600" b="0" baseline="30000" dirty="0"/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3192771" y="1706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 flipH="1">
            <a:off x="3200984" y="3710076"/>
            <a:ext cx="1486803" cy="2323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Line 65"/>
          <p:cNvSpPr>
            <a:spLocks noChangeShapeType="1"/>
          </p:cNvSpPr>
          <p:nvPr/>
        </p:nvSpPr>
        <p:spPr bwMode="auto">
          <a:xfrm flipH="1">
            <a:off x="4689036" y="3700552"/>
            <a:ext cx="0" cy="1233224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4491499" y="4945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14</a:t>
            </a:r>
            <a:endParaRPr lang="en-US" altLang="en-US" sz="1600" b="0" baseline="30000" dirty="0"/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3197449" y="3127539"/>
            <a:ext cx="233172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5914319" y="441666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5536960" y="3103716"/>
            <a:ext cx="0" cy="1853074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5359124" y="494181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16</a:t>
            </a:r>
            <a:endParaRPr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59" name="Line 55"/>
          <p:cNvSpPr>
            <a:spLocks noChangeShapeType="1"/>
          </p:cNvSpPr>
          <p:nvPr/>
        </p:nvSpPr>
        <p:spPr bwMode="auto">
          <a:xfrm>
            <a:off x="3183908" y="4943904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Line 12"/>
          <p:cNvSpPr>
            <a:spLocks noChangeAspect="1" noChangeShapeType="1"/>
          </p:cNvSpPr>
          <p:nvPr/>
        </p:nvSpPr>
        <p:spPr bwMode="auto">
          <a:xfrm>
            <a:off x="3209924" y="2655946"/>
            <a:ext cx="3104901" cy="2198286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5128174" y="200856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1807" y="2746445"/>
            <a:ext cx="21658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/>
              <a:t>Overshooting a recessionary gap</a:t>
            </a: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98775" y="5771577"/>
            <a:ext cx="4177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Low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 …</a:t>
            </a:r>
            <a:endParaRPr lang="en-US" altLang="en-US" sz="1800" b="0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58529" y="395010"/>
            <a:ext cx="4419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Forecasting a cut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328469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52" grpId="0" animBg="1"/>
      <p:bldP spid="113" grpId="0" animBg="1"/>
      <p:bldP spid="55" grpId="0" animBg="1"/>
      <p:bldP spid="56" grpId="0"/>
      <p:bldP spid="7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Line 12"/>
          <p:cNvSpPr>
            <a:spLocks noChangeAspect="1" noChangeShapeType="1"/>
          </p:cNvSpPr>
          <p:nvPr/>
        </p:nvSpPr>
        <p:spPr bwMode="auto">
          <a:xfrm>
            <a:off x="3209924" y="2655946"/>
            <a:ext cx="3104901" cy="2198286"/>
          </a:xfrm>
          <a:prstGeom prst="line">
            <a:avLst/>
          </a:prstGeom>
          <a:noFill/>
          <a:ln w="44450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 flipH="1">
            <a:off x="4689036" y="3700552"/>
            <a:ext cx="0" cy="1233224"/>
          </a:xfrm>
          <a:prstGeom prst="line">
            <a:avLst/>
          </a:prstGeom>
          <a:noFill/>
          <a:ln w="34925">
            <a:solidFill>
              <a:schemeClr val="bg1">
                <a:lumMod val="85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 flipH="1">
            <a:off x="3200984" y="3710076"/>
            <a:ext cx="1486803" cy="2323"/>
          </a:xfrm>
          <a:prstGeom prst="line">
            <a:avLst/>
          </a:prstGeom>
          <a:noFill/>
          <a:ln w="34925">
            <a:solidFill>
              <a:schemeClr val="bg1">
                <a:lumMod val="85000"/>
              </a:schemeClr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909051" y="1730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4933747" y="4945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656346" y="1721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83" name="Rectangle 48"/>
          <p:cNvSpPr>
            <a:spLocks noChangeArrowheads="1"/>
          </p:cNvSpPr>
          <p:nvPr/>
        </p:nvSpPr>
        <p:spPr bwMode="auto">
          <a:xfrm>
            <a:off x="6428568" y="4975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63" name="Rectangle 48"/>
          <p:cNvSpPr>
            <a:spLocks noChangeArrowheads="1"/>
          </p:cNvSpPr>
          <p:nvPr/>
        </p:nvSpPr>
        <p:spPr bwMode="auto">
          <a:xfrm rot="19524547">
            <a:off x="6044122" y="2204259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91" name="Line 47"/>
          <p:cNvSpPr>
            <a:spLocks noChangeShapeType="1"/>
          </p:cNvSpPr>
          <p:nvPr/>
        </p:nvSpPr>
        <p:spPr bwMode="auto">
          <a:xfrm>
            <a:off x="3192771" y="1706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Line 62"/>
          <p:cNvSpPr>
            <a:spLocks noChangeAspect="1" noChangeShapeType="1"/>
          </p:cNvSpPr>
          <p:nvPr/>
        </p:nvSpPr>
        <p:spPr bwMode="auto">
          <a:xfrm flipV="1">
            <a:off x="3190874" y="2384506"/>
            <a:ext cx="3413127" cy="23573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5914319" y="4416667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1" name="Rectangle 64"/>
          <p:cNvSpPr>
            <a:spLocks noChangeArrowheads="1"/>
          </p:cNvSpPr>
          <p:nvPr/>
        </p:nvSpPr>
        <p:spPr bwMode="auto">
          <a:xfrm>
            <a:off x="2685969" y="2651584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FF"/>
                </a:solidFill>
              </a:rPr>
              <a:t>121</a:t>
            </a:r>
            <a:endParaRPr lang="en-US" altLang="en-US" sz="1600" b="0" baseline="30000" dirty="0">
              <a:solidFill>
                <a:srgbClr val="0000FF"/>
              </a:solidFill>
            </a:endParaRPr>
          </a:p>
        </p:txBody>
      </p:sp>
      <p:sp>
        <p:nvSpPr>
          <p:cNvPr id="41" name="Rectangle 64"/>
          <p:cNvSpPr>
            <a:spLocks noChangeArrowheads="1"/>
          </p:cNvSpPr>
          <p:nvPr/>
        </p:nvSpPr>
        <p:spPr bwMode="auto">
          <a:xfrm>
            <a:off x="2695575" y="295084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116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42" name="Line 12"/>
          <p:cNvSpPr>
            <a:spLocks noChangeAspect="1" noChangeShapeType="1"/>
          </p:cNvSpPr>
          <p:nvPr/>
        </p:nvSpPr>
        <p:spPr bwMode="auto">
          <a:xfrm>
            <a:off x="3645313" y="1781214"/>
            <a:ext cx="2958688" cy="209476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Line 65"/>
          <p:cNvSpPr>
            <a:spLocks noChangeShapeType="1"/>
          </p:cNvSpPr>
          <p:nvPr/>
        </p:nvSpPr>
        <p:spPr bwMode="auto">
          <a:xfrm flipH="1">
            <a:off x="3197449" y="3127539"/>
            <a:ext cx="233172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Line 65"/>
          <p:cNvSpPr>
            <a:spLocks noChangeShapeType="1"/>
          </p:cNvSpPr>
          <p:nvPr/>
        </p:nvSpPr>
        <p:spPr bwMode="auto">
          <a:xfrm>
            <a:off x="5536960" y="3103716"/>
            <a:ext cx="0" cy="1853074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359124" y="494181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16</a:t>
            </a:r>
            <a:endParaRPr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5128174" y="200856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Line 65"/>
          <p:cNvSpPr>
            <a:spLocks noChangeShapeType="1"/>
          </p:cNvSpPr>
          <p:nvPr/>
        </p:nvSpPr>
        <p:spPr bwMode="auto">
          <a:xfrm flipH="1">
            <a:off x="3207913" y="2820769"/>
            <a:ext cx="1920240" cy="0"/>
          </a:xfrm>
          <a:prstGeom prst="line">
            <a:avLst/>
          </a:prstGeom>
          <a:noFill/>
          <a:ln w="3492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Line 62"/>
          <p:cNvSpPr>
            <a:spLocks noChangeAspect="1" noChangeShapeType="1"/>
          </p:cNvSpPr>
          <p:nvPr/>
        </p:nvSpPr>
        <p:spPr bwMode="auto">
          <a:xfrm flipV="1">
            <a:off x="3197244" y="1797846"/>
            <a:ext cx="3406757" cy="2352955"/>
          </a:xfrm>
          <a:prstGeom prst="line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latin typeface="Arial" charset="0"/>
            </a:endParaRPr>
          </a:p>
        </p:txBody>
      </p:sp>
      <p:sp>
        <p:nvSpPr>
          <p:cNvPr id="38" name="Line 62"/>
          <p:cNvSpPr>
            <a:spLocks noChangeAspect="1" noChangeShapeType="1"/>
          </p:cNvSpPr>
          <p:nvPr/>
        </p:nvSpPr>
        <p:spPr bwMode="auto">
          <a:xfrm flipV="1">
            <a:off x="3191351" y="2384359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2" name="Rectangle 64"/>
          <p:cNvSpPr>
            <a:spLocks noChangeArrowheads="1"/>
          </p:cNvSpPr>
          <p:nvPr/>
        </p:nvSpPr>
        <p:spPr bwMode="auto">
          <a:xfrm>
            <a:off x="2697955" y="3546126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1">
                    <a:lumMod val="85000"/>
                  </a:schemeClr>
                </a:solidFill>
              </a:rPr>
              <a:t>108</a:t>
            </a:r>
            <a:endParaRPr lang="en-US" altLang="en-US" sz="1600" b="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4491499" y="4945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1">
                    <a:lumMod val="85000"/>
                  </a:schemeClr>
                </a:solidFill>
              </a:rPr>
              <a:t>14</a:t>
            </a:r>
            <a:endParaRPr lang="en-US" altLang="en-US" sz="1600" b="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0" name="Line 55"/>
          <p:cNvSpPr>
            <a:spLocks noChangeShapeType="1"/>
          </p:cNvSpPr>
          <p:nvPr/>
        </p:nvSpPr>
        <p:spPr bwMode="auto">
          <a:xfrm>
            <a:off x="3183908" y="4943904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807" y="2746445"/>
            <a:ext cx="21658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/>
              <a:t>Overshooting a recessionary gap</a:t>
            </a: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898775" y="5771577"/>
            <a:ext cx="4177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0" dirty="0" smtClean="0">
                <a:solidFill>
                  <a:srgbClr val="0000FF"/>
                </a:solidFill>
              </a:rPr>
              <a:t>Low </a:t>
            </a:r>
            <a:r>
              <a:rPr lang="en-US" altLang="en-US" sz="1800" b="0" i="1" dirty="0" smtClean="0">
                <a:solidFill>
                  <a:srgbClr val="0000FF"/>
                </a:solidFill>
              </a:rPr>
              <a:t>u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 … pushes wages </a:t>
            </a:r>
            <a:r>
              <a:rPr lang="en-US" altLang="en-US" sz="1800" b="0" dirty="0">
                <a:solidFill>
                  <a:srgbClr val="0000FF"/>
                </a:solidFill>
              </a:rPr>
              <a:t>&amp; prices of other production inputs </a:t>
            </a:r>
            <a:r>
              <a:rPr lang="en-US" altLang="en-US" sz="1800" b="0" dirty="0" smtClean="0">
                <a:solidFill>
                  <a:srgbClr val="0000FF"/>
                </a:solidFill>
              </a:rPr>
              <a:t>up.</a:t>
            </a:r>
            <a:endParaRPr lang="en-US" altLang="en-US" sz="1800" b="0" dirty="0">
              <a:solidFill>
                <a:srgbClr val="0000FF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358529" y="395010"/>
            <a:ext cx="4419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Forecasting a cut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89423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41" grpId="0"/>
      <p:bldP spid="42" grpId="0" animBg="1"/>
      <p:bldP spid="43" grpId="0" animBg="1"/>
      <p:bldP spid="44" grpId="0" animBg="1"/>
      <p:bldP spid="45" grpId="0"/>
      <p:bldP spid="54" grpId="0" animBg="1"/>
      <p:bldP spid="5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65"/>
          <p:cNvSpPr>
            <a:spLocks noChangeShapeType="1"/>
          </p:cNvSpPr>
          <p:nvPr/>
        </p:nvSpPr>
        <p:spPr bwMode="auto">
          <a:xfrm>
            <a:off x="5536960" y="3103716"/>
            <a:ext cx="0" cy="1853074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Line 62"/>
          <p:cNvSpPr>
            <a:spLocks noChangeAspect="1" noChangeShapeType="1"/>
          </p:cNvSpPr>
          <p:nvPr/>
        </p:nvSpPr>
        <p:spPr bwMode="auto">
          <a:xfrm flipV="1">
            <a:off x="3191351" y="2386740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909051" y="1730483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656346" y="172192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6214876" y="3811540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5128174" y="2008565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54"/>
          <p:cNvSpPr>
            <a:spLocks noChangeArrowheads="1"/>
          </p:cNvSpPr>
          <p:nvPr/>
        </p:nvSpPr>
        <p:spPr bwMode="auto">
          <a:xfrm>
            <a:off x="4933747" y="4945063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29" name="Rectangle 48"/>
          <p:cNvSpPr>
            <a:spLocks noChangeArrowheads="1"/>
          </p:cNvSpPr>
          <p:nvPr/>
        </p:nvSpPr>
        <p:spPr bwMode="auto">
          <a:xfrm>
            <a:off x="6428568" y="497584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32" name="Rectangle 64"/>
          <p:cNvSpPr>
            <a:spLocks noChangeArrowheads="1"/>
          </p:cNvSpPr>
          <p:nvPr/>
        </p:nvSpPr>
        <p:spPr bwMode="auto">
          <a:xfrm>
            <a:off x="5353217" y="49459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16</a:t>
            </a:r>
            <a:endParaRPr lang="en-US" altLang="en-US" sz="1600" b="0" baseline="30000" dirty="0"/>
          </a:p>
        </p:txBody>
      </p:sp>
      <p:sp>
        <p:nvSpPr>
          <p:cNvPr id="35" name="Line 65"/>
          <p:cNvSpPr>
            <a:spLocks noChangeShapeType="1"/>
          </p:cNvSpPr>
          <p:nvPr/>
        </p:nvSpPr>
        <p:spPr bwMode="auto">
          <a:xfrm flipH="1">
            <a:off x="3197449" y="3127539"/>
            <a:ext cx="233172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Line 12"/>
          <p:cNvSpPr>
            <a:spLocks noChangeAspect="1" noChangeShapeType="1"/>
          </p:cNvSpPr>
          <p:nvPr/>
        </p:nvSpPr>
        <p:spPr bwMode="auto">
          <a:xfrm>
            <a:off x="3645313" y="1781214"/>
            <a:ext cx="2958688" cy="209476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695575" y="295084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116</a:t>
            </a:r>
            <a:endParaRPr lang="en-US" altLang="en-US" sz="1600" b="0" baseline="30000" dirty="0"/>
          </a:p>
        </p:txBody>
      </p:sp>
      <p:sp>
        <p:nvSpPr>
          <p:cNvPr id="38" name="Line 47"/>
          <p:cNvSpPr>
            <a:spLocks noChangeShapeType="1"/>
          </p:cNvSpPr>
          <p:nvPr/>
        </p:nvSpPr>
        <p:spPr bwMode="auto">
          <a:xfrm>
            <a:off x="3192771" y="1706563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Line 55"/>
          <p:cNvSpPr>
            <a:spLocks noChangeShapeType="1"/>
          </p:cNvSpPr>
          <p:nvPr/>
        </p:nvSpPr>
        <p:spPr bwMode="auto">
          <a:xfrm>
            <a:off x="3183908" y="4943904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48"/>
          <p:cNvSpPr>
            <a:spLocks noChangeArrowheads="1"/>
          </p:cNvSpPr>
          <p:nvPr/>
        </p:nvSpPr>
        <p:spPr bwMode="auto">
          <a:xfrm rot="19524547">
            <a:off x="6151130" y="2476643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41" name="Rectangle 40"/>
          <p:cNvSpPr/>
          <p:nvPr/>
        </p:nvSpPr>
        <p:spPr>
          <a:xfrm>
            <a:off x="161925" y="5927232"/>
            <a:ext cx="881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/>
              <a:t>Will Republicans agree to a tax hike or a cut in defense spending?</a:t>
            </a:r>
          </a:p>
          <a:p>
            <a:pPr algn="ctr"/>
            <a:r>
              <a:rPr lang="en-US" sz="2000" b="0" i="1" dirty="0" smtClean="0"/>
              <a:t>Will Democrats agree to a cut in government expenditures on social programs? </a:t>
            </a:r>
            <a:endParaRPr lang="en-US" sz="2000" i="1" dirty="0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Restrictive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511618" y="395010"/>
            <a:ext cx="4113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Forecasting a hike in T or a cut to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77240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13</a:t>
            </a:r>
            <a:endParaRPr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70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110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29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35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114</a:t>
            </a:r>
            <a:endParaRPr lang="en-US" altLang="en-US" sz="1600" b="0" baseline="30000" dirty="0"/>
          </a:p>
        </p:txBody>
      </p:sp>
      <p:sp>
        <p:nvSpPr>
          <p:cNvPr id="38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5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813179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75" grpId="0"/>
      <p:bldP spid="52" grpId="0" animBg="1"/>
      <p:bldP spid="113" grpId="0" animBg="1"/>
      <p:bldP spid="55" grpId="0" animBg="1"/>
      <p:bldP spid="3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13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0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7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75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110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81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68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29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35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/>
              <a:t>114</a:t>
            </a:r>
            <a:endParaRPr lang="en-US" altLang="en-US" sz="1600" b="0" baseline="30000" dirty="0"/>
          </a:p>
        </p:txBody>
      </p:sp>
      <p:sp>
        <p:nvSpPr>
          <p:cNvPr id="40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While Congress is debating the type and size of fiscal policy, private investment bounces back a little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" name="Rectangle 54"/>
          <p:cNvSpPr>
            <a:spLocks noChangeArrowheads="1"/>
          </p:cNvSpPr>
          <p:nvPr/>
        </p:nvSpPr>
        <p:spPr bwMode="auto">
          <a:xfrm>
            <a:off x="4560007" y="454176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14</a:t>
            </a:r>
            <a:endParaRPr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591269" y="3038814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112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27" name="Line 12"/>
          <p:cNvSpPr>
            <a:spLocks noChangeAspect="1" noChangeShapeType="1"/>
          </p:cNvSpPr>
          <p:nvPr/>
        </p:nvSpPr>
        <p:spPr bwMode="auto">
          <a:xfrm>
            <a:off x="3162054" y="2066925"/>
            <a:ext cx="3337172" cy="236273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Line 65"/>
          <p:cNvSpPr>
            <a:spLocks noChangeShapeType="1"/>
          </p:cNvSpPr>
          <p:nvPr/>
        </p:nvSpPr>
        <p:spPr bwMode="auto">
          <a:xfrm flipH="1">
            <a:off x="3104822" y="3206592"/>
            <a:ext cx="164592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Line 65"/>
          <p:cNvSpPr>
            <a:spLocks noChangeShapeType="1"/>
          </p:cNvSpPr>
          <p:nvPr/>
        </p:nvSpPr>
        <p:spPr bwMode="auto">
          <a:xfrm>
            <a:off x="4754187" y="3188713"/>
            <a:ext cx="0" cy="132588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536340" y="4981002"/>
            <a:ext cx="8213960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B7B7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41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  <p:bldP spid="32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 12"/>
          <p:cNvSpPr>
            <a:spLocks noChangeAspect="1" noChangeShapeType="1"/>
          </p:cNvSpPr>
          <p:nvPr/>
        </p:nvSpPr>
        <p:spPr bwMode="auto">
          <a:xfrm>
            <a:off x="3162054" y="2066925"/>
            <a:ext cx="3337172" cy="236273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Line 65"/>
          <p:cNvSpPr>
            <a:spLocks noChangeShapeType="1"/>
          </p:cNvSpPr>
          <p:nvPr/>
        </p:nvSpPr>
        <p:spPr bwMode="auto">
          <a:xfrm flipH="1">
            <a:off x="3104822" y="3206592"/>
            <a:ext cx="164592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Line 65"/>
          <p:cNvSpPr>
            <a:spLocks noChangeShapeType="1"/>
          </p:cNvSpPr>
          <p:nvPr/>
        </p:nvSpPr>
        <p:spPr bwMode="auto">
          <a:xfrm>
            <a:off x="4754187" y="3188713"/>
            <a:ext cx="0" cy="132588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13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1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53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110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4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>
                <a:solidFill>
                  <a:srgbClr val="FF0000"/>
                </a:solidFill>
              </a:rPr>
              <a:t>15</a:t>
            </a:r>
            <a:endParaRPr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68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71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rgbClr val="FF0000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0000"/>
                </a:solidFill>
              </a:rPr>
              <a:t>114</a:t>
            </a:r>
            <a:endParaRPr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85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536340" y="5768402"/>
            <a:ext cx="78329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After each house of Congress has finalized their bills, suppose expectations of the future improve as the two chambers reconcile their bills.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9" name="Rectangle 54"/>
          <p:cNvSpPr>
            <a:spLocks noChangeArrowheads="1"/>
          </p:cNvSpPr>
          <p:nvPr/>
        </p:nvSpPr>
        <p:spPr bwMode="auto">
          <a:xfrm>
            <a:off x="4560007" y="454176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14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591269" y="3038814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112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5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While Congress is debating the type and size of fiscal policy, suppose private investment bounces back a little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B7B7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338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 12"/>
          <p:cNvSpPr>
            <a:spLocks noChangeAspect="1" noChangeShapeType="1"/>
          </p:cNvSpPr>
          <p:nvPr/>
        </p:nvSpPr>
        <p:spPr bwMode="auto">
          <a:xfrm>
            <a:off x="3162054" y="2066925"/>
            <a:ext cx="3337172" cy="236273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Line 65"/>
          <p:cNvSpPr>
            <a:spLocks noChangeShapeType="1"/>
          </p:cNvSpPr>
          <p:nvPr/>
        </p:nvSpPr>
        <p:spPr bwMode="auto">
          <a:xfrm flipH="1">
            <a:off x="3104822" y="3206592"/>
            <a:ext cx="164592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Line 65"/>
          <p:cNvSpPr>
            <a:spLocks noChangeShapeType="1"/>
          </p:cNvSpPr>
          <p:nvPr/>
        </p:nvSpPr>
        <p:spPr bwMode="auto">
          <a:xfrm>
            <a:off x="4754187" y="3188713"/>
            <a:ext cx="0" cy="132588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13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53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110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4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5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68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75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B7B7"/>
                </a:solidFill>
              </a:rPr>
              <a:t>114</a:t>
            </a:r>
            <a:endParaRPr lang="en-US" altLang="en-US" sz="1600" b="0" baseline="30000" dirty="0">
              <a:solidFill>
                <a:srgbClr val="FFB7B7"/>
              </a:solidFill>
            </a:endParaRPr>
          </a:p>
        </p:txBody>
      </p:sp>
      <p:sp>
        <p:nvSpPr>
          <p:cNvPr id="85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536340" y="6238302"/>
            <a:ext cx="79726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0000FF"/>
                </a:solidFill>
                <a:cs typeface="Times New Roman" pitchFamily="18" charset="0"/>
              </a:rPr>
              <a:t>With the recessionary gap closed, the President signs the stimulus into law.</a:t>
            </a:r>
            <a:endParaRPr lang="en-US" altLang="en-US" sz="1800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89" name="Rectangle 54"/>
          <p:cNvSpPr>
            <a:spLocks noChangeArrowheads="1"/>
          </p:cNvSpPr>
          <p:nvPr/>
        </p:nvSpPr>
        <p:spPr bwMode="auto">
          <a:xfrm>
            <a:off x="4560007" y="454176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14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591269" y="3038814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112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5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Line 12"/>
          <p:cNvSpPr>
            <a:spLocks noChangeAspect="1" noChangeShapeType="1"/>
          </p:cNvSpPr>
          <p:nvPr/>
        </p:nvSpPr>
        <p:spPr bwMode="auto">
          <a:xfrm>
            <a:off x="3969239" y="1620131"/>
            <a:ext cx="2529988" cy="1783726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rgbClr val="FFB7B7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597613" y="2503438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FF"/>
                </a:solidFill>
              </a:rPr>
              <a:t>114</a:t>
            </a:r>
            <a:endParaRPr lang="en-US" altLang="en-US" sz="1600" b="0" baseline="30000" dirty="0">
              <a:solidFill>
                <a:srgbClr val="0000FF"/>
              </a:solidFill>
            </a:endParaRPr>
          </a:p>
        </p:txBody>
      </p:sp>
      <p:sp>
        <p:nvSpPr>
          <p:cNvPr id="41" name="Line 65"/>
          <p:cNvSpPr>
            <a:spLocks noChangeShapeType="1"/>
          </p:cNvSpPr>
          <p:nvPr/>
        </p:nvSpPr>
        <p:spPr bwMode="auto">
          <a:xfrm>
            <a:off x="5476927" y="2720340"/>
            <a:ext cx="0" cy="1828800"/>
          </a:xfrm>
          <a:prstGeom prst="line">
            <a:avLst/>
          </a:prstGeom>
          <a:noFill/>
          <a:ln w="34925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282747" y="4540117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FF"/>
                </a:solidFill>
              </a:rPr>
              <a:t>17</a:t>
            </a:r>
            <a:endParaRPr lang="en-US" altLang="en-US" sz="1600" b="0" baseline="-25000" dirty="0">
              <a:solidFill>
                <a:srgbClr val="0000FF"/>
              </a:solidFill>
            </a:endParaRPr>
          </a:p>
        </p:txBody>
      </p:sp>
      <p:sp>
        <p:nvSpPr>
          <p:cNvPr id="99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0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1" name="Line 65"/>
          <p:cNvSpPr>
            <a:spLocks noChangeShapeType="1"/>
          </p:cNvSpPr>
          <p:nvPr/>
        </p:nvSpPr>
        <p:spPr bwMode="auto">
          <a:xfrm flipH="1">
            <a:off x="3099487" y="2689657"/>
            <a:ext cx="2377440" cy="0"/>
          </a:xfrm>
          <a:prstGeom prst="line">
            <a:avLst/>
          </a:prstGeom>
          <a:noFill/>
          <a:ln w="34925">
            <a:solidFill>
              <a:srgbClr val="0000FF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536340" y="5768402"/>
            <a:ext cx="78329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After each house of Congress has finalized their bills, suppose expectations of the future improve as the two chambers reconcile their bills.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While Congress is debating the type and size of fiscal policy, suppose private investment bounces back a little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58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B7B7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86435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 animBg="1"/>
      <p:bldP spid="45" grpId="0"/>
      <p:bldP spid="1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 12"/>
          <p:cNvSpPr>
            <a:spLocks noChangeAspect="1" noChangeShapeType="1"/>
          </p:cNvSpPr>
          <p:nvPr/>
        </p:nvSpPr>
        <p:spPr bwMode="auto">
          <a:xfrm>
            <a:off x="3162054" y="2066925"/>
            <a:ext cx="3337172" cy="236273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Line 65"/>
          <p:cNvSpPr>
            <a:spLocks noChangeShapeType="1"/>
          </p:cNvSpPr>
          <p:nvPr/>
        </p:nvSpPr>
        <p:spPr bwMode="auto">
          <a:xfrm flipH="1">
            <a:off x="3104822" y="3206592"/>
            <a:ext cx="164592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Line 65"/>
          <p:cNvSpPr>
            <a:spLocks noChangeShapeType="1"/>
          </p:cNvSpPr>
          <p:nvPr/>
        </p:nvSpPr>
        <p:spPr bwMode="auto">
          <a:xfrm>
            <a:off x="4754187" y="3188713"/>
            <a:ext cx="0" cy="132588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13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53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110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4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5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68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75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89" name="Rectangle 54"/>
          <p:cNvSpPr>
            <a:spLocks noChangeArrowheads="1"/>
          </p:cNvSpPr>
          <p:nvPr/>
        </p:nvSpPr>
        <p:spPr bwMode="auto">
          <a:xfrm>
            <a:off x="4560007" y="454176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14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591269" y="3038814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112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5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597613" y="2503438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FF"/>
                </a:solidFill>
              </a:rPr>
              <a:t>116</a:t>
            </a:r>
            <a:endParaRPr lang="en-US" altLang="en-US" sz="1600" b="0" baseline="30000" dirty="0">
              <a:solidFill>
                <a:srgbClr val="0000FF"/>
              </a:solidFill>
            </a:endParaRPr>
          </a:p>
        </p:txBody>
      </p:sp>
      <p:sp>
        <p:nvSpPr>
          <p:cNvPr id="41" name="Line 65"/>
          <p:cNvSpPr>
            <a:spLocks noChangeShapeType="1"/>
          </p:cNvSpPr>
          <p:nvPr/>
        </p:nvSpPr>
        <p:spPr bwMode="auto">
          <a:xfrm>
            <a:off x="5476927" y="2720340"/>
            <a:ext cx="0" cy="1828800"/>
          </a:xfrm>
          <a:prstGeom prst="line">
            <a:avLst/>
          </a:prstGeom>
          <a:noFill/>
          <a:ln w="34925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282747" y="4540117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FF"/>
                </a:solidFill>
              </a:rPr>
              <a:t>17</a:t>
            </a:r>
            <a:endParaRPr lang="en-US" altLang="en-US" sz="1600" b="0" baseline="-25000" dirty="0">
              <a:solidFill>
                <a:srgbClr val="0000FF"/>
              </a:solidFill>
            </a:endParaRPr>
          </a:p>
        </p:txBody>
      </p:sp>
      <p:sp>
        <p:nvSpPr>
          <p:cNvPr id="98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B7B7"/>
                </a:solidFill>
              </a:rPr>
              <a:t>114</a:t>
            </a:r>
            <a:endParaRPr lang="en-US" altLang="en-US" sz="1600" b="0" baseline="30000" dirty="0">
              <a:solidFill>
                <a:srgbClr val="FFB7B7"/>
              </a:solidFill>
            </a:endParaRPr>
          </a:p>
        </p:txBody>
      </p:sp>
      <p:sp>
        <p:nvSpPr>
          <p:cNvPr id="99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rgbClr val="FFB7B7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0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1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Line 12"/>
          <p:cNvSpPr>
            <a:spLocks noChangeAspect="1" noChangeShapeType="1"/>
          </p:cNvSpPr>
          <p:nvPr/>
        </p:nvSpPr>
        <p:spPr bwMode="auto">
          <a:xfrm>
            <a:off x="3969239" y="1620131"/>
            <a:ext cx="2529988" cy="1783726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Line 65"/>
          <p:cNvSpPr>
            <a:spLocks noChangeShapeType="1"/>
          </p:cNvSpPr>
          <p:nvPr/>
        </p:nvSpPr>
        <p:spPr bwMode="auto">
          <a:xfrm flipH="1">
            <a:off x="3099487" y="2689657"/>
            <a:ext cx="2377440" cy="0"/>
          </a:xfrm>
          <a:prstGeom prst="line">
            <a:avLst/>
          </a:prstGeom>
          <a:noFill/>
          <a:ln w="34925">
            <a:solidFill>
              <a:srgbClr val="0000FF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536340" y="6238302"/>
            <a:ext cx="79726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0000FF"/>
                </a:solidFill>
                <a:cs typeface="Times New Roman" pitchFamily="18" charset="0"/>
              </a:rPr>
              <a:t>With the recessionary gap closed, the President signs the stimulus into law.</a:t>
            </a:r>
            <a:endParaRPr lang="en-US" altLang="en-US" sz="1800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536340" y="5768402"/>
            <a:ext cx="78329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After each house of Congress has finalized their bills, suppose expectations of the future improve as the two chambers reconcile their bills.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58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While Congress is debating the type and size of fiscal policy, suppose private investment bounces back a little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B7B7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61" name="Rectangle 9"/>
          <p:cNvSpPr>
            <a:spLocks noChangeArrowheads="1"/>
          </p:cNvSpPr>
          <p:nvPr/>
        </p:nvSpPr>
        <p:spPr bwMode="auto">
          <a:xfrm>
            <a:off x="536340" y="6555802"/>
            <a:ext cx="7972660" cy="27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357B46"/>
                </a:solidFill>
                <a:cs typeface="Times New Roman" pitchFamily="18" charset="0"/>
              </a:rPr>
              <a:t>With </a:t>
            </a:r>
            <a:r>
              <a:rPr lang="en-US" altLang="en-US" sz="1800" i="1" dirty="0" smtClean="0">
                <a:solidFill>
                  <a:srgbClr val="357B46"/>
                </a:solidFill>
                <a:cs typeface="Times New Roman" pitchFamily="18" charset="0"/>
              </a:rPr>
              <a:t>u</a:t>
            </a:r>
            <a:r>
              <a:rPr lang="en-US" altLang="en-US" sz="1800" dirty="0" smtClean="0">
                <a:solidFill>
                  <a:srgbClr val="357B46"/>
                </a:solidFill>
                <a:cs typeface="Times New Roman" pitchFamily="18" charset="0"/>
              </a:rPr>
              <a:t> too low, </a:t>
            </a:r>
            <a:r>
              <a:rPr lang="en-US" altLang="en-US" sz="1800" i="1" dirty="0" smtClean="0">
                <a:solidFill>
                  <a:srgbClr val="357B46"/>
                </a:solidFill>
                <a:cs typeface="Times New Roman" pitchFamily="18" charset="0"/>
              </a:rPr>
              <a:t>w</a:t>
            </a:r>
            <a:r>
              <a:rPr lang="en-US" altLang="en-US" sz="1800" dirty="0" smtClean="0">
                <a:solidFill>
                  <a:srgbClr val="357B46"/>
                </a:solidFill>
                <a:cs typeface="Times New Roman" pitchFamily="18" charset="0"/>
              </a:rPr>
              <a:t> and </a:t>
            </a:r>
            <a:r>
              <a:rPr lang="en-US" altLang="en-US" sz="1800" i="1" dirty="0" smtClean="0">
                <a:solidFill>
                  <a:srgbClr val="357B46"/>
                </a:solidFill>
                <a:cs typeface="Times New Roman" pitchFamily="18" charset="0"/>
              </a:rPr>
              <a:t>p </a:t>
            </a:r>
            <a:r>
              <a:rPr lang="en-US" altLang="en-US" sz="1800" dirty="0" smtClean="0">
                <a:solidFill>
                  <a:srgbClr val="357B46"/>
                </a:solidFill>
                <a:cs typeface="Times New Roman" pitchFamily="18" charset="0"/>
              </a:rPr>
              <a:t>are pushed up …</a:t>
            </a:r>
            <a:endParaRPr lang="en-US" altLang="en-US" sz="1800" dirty="0">
              <a:solidFill>
                <a:srgbClr val="357B46"/>
              </a:solidFill>
              <a:cs typeface="Times New Roman" pitchFamily="18" charset="0"/>
            </a:endParaRPr>
          </a:p>
        </p:txBody>
      </p:sp>
      <p:sp>
        <p:nvSpPr>
          <p:cNvPr id="62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81147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64"/>
          <p:cNvSpPr>
            <a:spLocks noChangeArrowheads="1"/>
          </p:cNvSpPr>
          <p:nvPr/>
        </p:nvSpPr>
        <p:spPr bwMode="auto">
          <a:xfrm>
            <a:off x="2590800" y="2817495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FFB7B7"/>
                </a:solidFill>
              </a:rPr>
              <a:t>114</a:t>
            </a:r>
            <a:endParaRPr lang="en-US" altLang="en-US" sz="1600" b="0" baseline="30000" dirty="0">
              <a:solidFill>
                <a:srgbClr val="FFB7B7"/>
              </a:solidFill>
            </a:endParaRPr>
          </a:p>
        </p:txBody>
      </p:sp>
      <p:sp>
        <p:nvSpPr>
          <p:cNvPr id="60" name="Line 65"/>
          <p:cNvSpPr>
            <a:spLocks noChangeShapeType="1"/>
          </p:cNvSpPr>
          <p:nvPr/>
        </p:nvSpPr>
        <p:spPr bwMode="auto">
          <a:xfrm flipH="1">
            <a:off x="3102199" y="3003714"/>
            <a:ext cx="1920240" cy="0"/>
          </a:xfrm>
          <a:prstGeom prst="line">
            <a:avLst/>
          </a:prstGeom>
          <a:noFill/>
          <a:ln w="34925">
            <a:solidFill>
              <a:srgbClr val="FFB7B7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Line 12"/>
          <p:cNvSpPr>
            <a:spLocks noChangeAspect="1" noChangeShapeType="1"/>
          </p:cNvSpPr>
          <p:nvPr/>
        </p:nvSpPr>
        <p:spPr bwMode="auto">
          <a:xfrm>
            <a:off x="3162054" y="2066925"/>
            <a:ext cx="3337172" cy="236273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Line 65"/>
          <p:cNvSpPr>
            <a:spLocks noChangeShapeType="1"/>
          </p:cNvSpPr>
          <p:nvPr/>
        </p:nvSpPr>
        <p:spPr bwMode="auto">
          <a:xfrm flipH="1">
            <a:off x="3104822" y="3206592"/>
            <a:ext cx="164592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Line 65"/>
          <p:cNvSpPr>
            <a:spLocks noChangeShapeType="1"/>
          </p:cNvSpPr>
          <p:nvPr/>
        </p:nvSpPr>
        <p:spPr bwMode="auto">
          <a:xfrm>
            <a:off x="4754187" y="3188713"/>
            <a:ext cx="0" cy="132588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" name="Line 12"/>
          <p:cNvSpPr>
            <a:spLocks noChangeAspect="1" noChangeShapeType="1"/>
          </p:cNvSpPr>
          <p:nvPr/>
        </p:nvSpPr>
        <p:spPr bwMode="auto">
          <a:xfrm>
            <a:off x="3110190" y="2393261"/>
            <a:ext cx="2958688" cy="2094767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Line 65"/>
          <p:cNvSpPr>
            <a:spLocks noChangeShapeType="1"/>
          </p:cNvSpPr>
          <p:nvPr/>
        </p:nvSpPr>
        <p:spPr bwMode="auto">
          <a:xfrm flipH="1">
            <a:off x="3104822" y="3387567"/>
            <a:ext cx="1371600" cy="0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Line 65"/>
          <p:cNvSpPr>
            <a:spLocks noChangeShapeType="1"/>
          </p:cNvSpPr>
          <p:nvPr/>
        </p:nvSpPr>
        <p:spPr bwMode="auto">
          <a:xfrm>
            <a:off x="4497012" y="3369688"/>
            <a:ext cx="0" cy="1152144"/>
          </a:xfrm>
          <a:prstGeom prst="line">
            <a:avLst/>
          </a:prstGeom>
          <a:noFill/>
          <a:ln w="34925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54"/>
          <p:cNvSpPr>
            <a:spLocks noChangeArrowheads="1"/>
          </p:cNvSpPr>
          <p:nvPr/>
        </p:nvSpPr>
        <p:spPr bwMode="auto">
          <a:xfrm>
            <a:off x="4302832" y="453224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13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4804276" y="1320908"/>
            <a:ext cx="642978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LRAS</a:t>
            </a:r>
            <a:endParaRPr lang="en-US" altLang="en-US" sz="1400" b="0" baseline="-25000" dirty="0"/>
          </a:p>
        </p:txBody>
      </p:sp>
      <p:sp>
        <p:nvSpPr>
          <p:cNvPr id="53" name="Rectangle 64"/>
          <p:cNvSpPr>
            <a:spLocks noChangeArrowheads="1"/>
          </p:cNvSpPr>
          <p:nvPr/>
        </p:nvSpPr>
        <p:spPr bwMode="auto">
          <a:xfrm>
            <a:off x="2581744" y="3219789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110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4" name="Rectangle 48"/>
          <p:cNvSpPr>
            <a:spLocks noChangeArrowheads="1"/>
          </p:cNvSpPr>
          <p:nvPr/>
        </p:nvSpPr>
        <p:spPr bwMode="auto">
          <a:xfrm>
            <a:off x="2551571" y="131235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PL</a:t>
            </a:r>
            <a:endParaRPr lang="en-US" altLang="en-US" sz="1400" b="0" i="1" baseline="-25000" dirty="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 rot="2124768">
            <a:off x="6119206" y="3946913"/>
            <a:ext cx="546060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b="0" dirty="0"/>
              <a:t>AD</a:t>
            </a:r>
            <a:endParaRPr lang="en-US" altLang="en-US" sz="1400" b="0" baseline="-25000" dirty="0"/>
          </a:p>
        </p:txBody>
      </p:sp>
      <p:sp>
        <p:nvSpPr>
          <p:cNvPr id="65" name="Rectangle 54"/>
          <p:cNvSpPr>
            <a:spLocks noChangeArrowheads="1"/>
          </p:cNvSpPr>
          <p:nvPr/>
        </p:nvSpPr>
        <p:spPr bwMode="auto">
          <a:xfrm>
            <a:off x="4828972" y="45354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/>
              <a:t>15</a:t>
            </a:r>
            <a:endParaRPr lang="en-US" altLang="en-US" sz="1600" b="0" baseline="-25000" dirty="0"/>
          </a:p>
        </p:txBody>
      </p:sp>
      <p:sp>
        <p:nvSpPr>
          <p:cNvPr id="68" name="Rectangle 48"/>
          <p:cNvSpPr>
            <a:spLocks noChangeArrowheads="1"/>
          </p:cNvSpPr>
          <p:nvPr/>
        </p:nvSpPr>
        <p:spPr bwMode="auto">
          <a:xfrm>
            <a:off x="6323793" y="456626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/>
              <a:t>Y</a:t>
            </a:r>
            <a:endParaRPr lang="en-US" altLang="en-US" sz="1400" b="0" i="1" baseline="-25000" dirty="0"/>
          </a:p>
        </p:txBody>
      </p:sp>
      <p:sp>
        <p:nvSpPr>
          <p:cNvPr id="75" name="Line 12"/>
          <p:cNvSpPr>
            <a:spLocks noChangeAspect="1" noChangeShapeType="1"/>
          </p:cNvSpPr>
          <p:nvPr/>
        </p:nvSpPr>
        <p:spPr bwMode="auto">
          <a:xfrm>
            <a:off x="3110190" y="1638249"/>
            <a:ext cx="3389036" cy="2399455"/>
          </a:xfrm>
          <a:prstGeom prst="line">
            <a:avLst/>
          </a:prstGeom>
          <a:noFill/>
          <a:ln w="4445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Rectangle 48"/>
          <p:cNvSpPr>
            <a:spLocks noChangeArrowheads="1"/>
          </p:cNvSpPr>
          <p:nvPr/>
        </p:nvSpPr>
        <p:spPr bwMode="auto">
          <a:xfrm rot="19524547">
            <a:off x="6046355" y="2067068"/>
            <a:ext cx="633361" cy="30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/>
              <a:t>SRAS</a:t>
            </a:r>
            <a:endParaRPr lang="en-US" altLang="en-US" sz="1400" b="0" baseline="-25000" dirty="0"/>
          </a:p>
        </p:txBody>
      </p:sp>
      <p:sp>
        <p:nvSpPr>
          <p:cNvPr id="89" name="Rectangle 54"/>
          <p:cNvSpPr>
            <a:spLocks noChangeArrowheads="1"/>
          </p:cNvSpPr>
          <p:nvPr/>
        </p:nvSpPr>
        <p:spPr bwMode="auto">
          <a:xfrm>
            <a:off x="4560007" y="4541765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14</a:t>
            </a:r>
            <a:endParaRPr lang="en-US" altLang="en-US" sz="1600" b="0" baseline="-25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0" name="Rectangle 64"/>
          <p:cNvSpPr>
            <a:spLocks noChangeArrowheads="1"/>
          </p:cNvSpPr>
          <p:nvPr/>
        </p:nvSpPr>
        <p:spPr bwMode="auto">
          <a:xfrm>
            <a:off x="2591269" y="3038814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112</a:t>
            </a:r>
            <a:endParaRPr lang="en-US" altLang="en-US" sz="1600" b="0" baseline="300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5" name="Line 55"/>
          <p:cNvSpPr>
            <a:spLocks noChangeShapeType="1"/>
          </p:cNvSpPr>
          <p:nvPr/>
        </p:nvSpPr>
        <p:spPr bwMode="auto">
          <a:xfrm>
            <a:off x="3079133" y="4534329"/>
            <a:ext cx="3524974" cy="2046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Line 47"/>
          <p:cNvSpPr>
            <a:spLocks noChangeShapeType="1"/>
          </p:cNvSpPr>
          <p:nvPr/>
        </p:nvSpPr>
        <p:spPr bwMode="auto">
          <a:xfrm>
            <a:off x="3087996" y="1296988"/>
            <a:ext cx="0" cy="3230562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64"/>
          <p:cNvSpPr>
            <a:spLocks noChangeArrowheads="1"/>
          </p:cNvSpPr>
          <p:nvPr/>
        </p:nvSpPr>
        <p:spPr bwMode="auto">
          <a:xfrm>
            <a:off x="2597613" y="2503438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D5D5FF"/>
                </a:solidFill>
              </a:rPr>
              <a:t>116</a:t>
            </a:r>
            <a:endParaRPr lang="en-US" altLang="en-US" sz="1600" b="0" baseline="30000" dirty="0">
              <a:solidFill>
                <a:srgbClr val="D5D5FF"/>
              </a:solidFill>
            </a:endParaRPr>
          </a:p>
        </p:txBody>
      </p:sp>
      <p:sp>
        <p:nvSpPr>
          <p:cNvPr id="38" name="Line 65"/>
          <p:cNvSpPr>
            <a:spLocks noChangeShapeType="1"/>
          </p:cNvSpPr>
          <p:nvPr/>
        </p:nvSpPr>
        <p:spPr bwMode="auto">
          <a:xfrm flipH="1">
            <a:off x="3099487" y="2689657"/>
            <a:ext cx="2377440" cy="0"/>
          </a:xfrm>
          <a:prstGeom prst="line">
            <a:avLst/>
          </a:prstGeom>
          <a:noFill/>
          <a:ln w="34925">
            <a:solidFill>
              <a:srgbClr val="D5D5FF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Line 65"/>
          <p:cNvSpPr>
            <a:spLocks noChangeShapeType="1"/>
          </p:cNvSpPr>
          <p:nvPr/>
        </p:nvSpPr>
        <p:spPr bwMode="auto">
          <a:xfrm>
            <a:off x="5476927" y="2720340"/>
            <a:ext cx="0" cy="1828800"/>
          </a:xfrm>
          <a:prstGeom prst="line">
            <a:avLst/>
          </a:prstGeom>
          <a:noFill/>
          <a:ln w="34925">
            <a:solidFill>
              <a:srgbClr val="D5D5FF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282747" y="4540117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D5D5FF"/>
                </a:solidFill>
              </a:rPr>
              <a:t>17</a:t>
            </a:r>
            <a:endParaRPr lang="en-US" altLang="en-US" sz="1600" b="0" baseline="-25000" dirty="0">
              <a:solidFill>
                <a:srgbClr val="D5D5FF"/>
              </a:solidFill>
            </a:endParaRPr>
          </a:p>
        </p:txBody>
      </p:sp>
      <p:sp>
        <p:nvSpPr>
          <p:cNvPr id="47" name="Line 62"/>
          <p:cNvSpPr>
            <a:spLocks noChangeAspect="1" noChangeShapeType="1"/>
          </p:cNvSpPr>
          <p:nvPr/>
        </p:nvSpPr>
        <p:spPr bwMode="auto">
          <a:xfrm flipV="1">
            <a:off x="3086576" y="1977165"/>
            <a:ext cx="3412650" cy="23570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" name="Line 12"/>
          <p:cNvSpPr>
            <a:spLocks noChangeShapeType="1"/>
          </p:cNvSpPr>
          <p:nvPr/>
        </p:nvSpPr>
        <p:spPr bwMode="auto">
          <a:xfrm>
            <a:off x="5023399" y="1598990"/>
            <a:ext cx="0" cy="292878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64"/>
          <p:cNvSpPr>
            <a:spLocks noChangeArrowheads="1"/>
          </p:cNvSpPr>
          <p:nvPr/>
        </p:nvSpPr>
        <p:spPr bwMode="auto">
          <a:xfrm>
            <a:off x="2590800" y="2185670"/>
            <a:ext cx="48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0" dirty="0" smtClean="0">
                <a:solidFill>
                  <a:srgbClr val="357B46"/>
                </a:solidFill>
              </a:rPr>
              <a:t>118</a:t>
            </a:r>
            <a:endParaRPr lang="en-US" altLang="en-US" sz="1600" b="0" baseline="30000" dirty="0">
              <a:solidFill>
                <a:srgbClr val="357B46"/>
              </a:solidFill>
            </a:endParaRPr>
          </a:p>
        </p:txBody>
      </p:sp>
      <p:sp>
        <p:nvSpPr>
          <p:cNvPr id="55" name="Line 62"/>
          <p:cNvSpPr>
            <a:spLocks noChangeAspect="1" noChangeShapeType="1"/>
          </p:cNvSpPr>
          <p:nvPr/>
        </p:nvSpPr>
        <p:spPr bwMode="auto">
          <a:xfrm flipV="1">
            <a:off x="3086576" y="1598989"/>
            <a:ext cx="3045399" cy="2103375"/>
          </a:xfrm>
          <a:prstGeom prst="line">
            <a:avLst/>
          </a:prstGeom>
          <a:noFill/>
          <a:ln w="44450">
            <a:solidFill>
              <a:srgbClr val="357B46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00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6" name="Line 12"/>
          <p:cNvSpPr>
            <a:spLocks noChangeAspect="1" noChangeShapeType="1"/>
          </p:cNvSpPr>
          <p:nvPr/>
        </p:nvSpPr>
        <p:spPr bwMode="auto">
          <a:xfrm>
            <a:off x="3969239" y="1620131"/>
            <a:ext cx="2529988" cy="1783726"/>
          </a:xfrm>
          <a:prstGeom prst="line">
            <a:avLst/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Line 65"/>
          <p:cNvSpPr>
            <a:spLocks noChangeShapeType="1"/>
          </p:cNvSpPr>
          <p:nvPr/>
        </p:nvSpPr>
        <p:spPr bwMode="auto">
          <a:xfrm flipH="1">
            <a:off x="3102199" y="2371889"/>
            <a:ext cx="1920240" cy="0"/>
          </a:xfrm>
          <a:prstGeom prst="line">
            <a:avLst/>
          </a:prstGeom>
          <a:noFill/>
          <a:ln w="34925">
            <a:solidFill>
              <a:srgbClr val="357B46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Rectangle 9"/>
          <p:cNvSpPr>
            <a:spLocks noChangeArrowheads="1"/>
          </p:cNvSpPr>
          <p:nvPr/>
        </p:nvSpPr>
        <p:spPr bwMode="auto">
          <a:xfrm>
            <a:off x="536340" y="6238302"/>
            <a:ext cx="79726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0000FF"/>
                </a:solidFill>
                <a:cs typeface="Times New Roman" pitchFamily="18" charset="0"/>
              </a:rPr>
              <a:t>With the recessionary gap closed, the President signs the stimulus into law.</a:t>
            </a:r>
            <a:endParaRPr lang="en-US" altLang="en-US" sz="1800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67" name="Rectangle 9"/>
          <p:cNvSpPr>
            <a:spLocks noChangeArrowheads="1"/>
          </p:cNvSpPr>
          <p:nvPr/>
        </p:nvSpPr>
        <p:spPr bwMode="auto">
          <a:xfrm>
            <a:off x="536340" y="5768402"/>
            <a:ext cx="78329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After each house of Congress has finalized their bills, suppose expectations of the future improve as the two chambers reconcile their bills.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70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52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While Congress is debating the type and size of fiscal policy, suppose private investment bounces back a little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Suppose there is a slump in </a:t>
            </a:r>
            <a:r>
              <a:rPr lang="en-US" altLang="en-US" sz="1800" dirty="0">
                <a:solidFill>
                  <a:srgbClr val="FFB7B7"/>
                </a:solidFill>
                <a:cs typeface="Times New Roman" pitchFamily="18" charset="0"/>
              </a:rPr>
              <a:t>private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investment =&gt; investment expenditure falls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536340" y="6555802"/>
            <a:ext cx="7972660" cy="27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>
                <a:solidFill>
                  <a:srgbClr val="357B46"/>
                </a:solidFill>
                <a:cs typeface="Times New Roman" pitchFamily="18" charset="0"/>
              </a:rPr>
              <a:t>With </a:t>
            </a:r>
            <a:r>
              <a:rPr lang="en-US" altLang="en-US" sz="1800" i="1" dirty="0">
                <a:solidFill>
                  <a:srgbClr val="357B46"/>
                </a:solidFill>
                <a:cs typeface="Times New Roman" pitchFamily="18" charset="0"/>
              </a:rPr>
              <a:t>u</a:t>
            </a:r>
            <a:r>
              <a:rPr lang="en-US" altLang="en-US" sz="1800" dirty="0">
                <a:solidFill>
                  <a:srgbClr val="357B46"/>
                </a:solidFill>
                <a:cs typeface="Times New Roman" pitchFamily="18" charset="0"/>
              </a:rPr>
              <a:t> too low, </a:t>
            </a:r>
            <a:r>
              <a:rPr lang="en-US" altLang="en-US" sz="1800" i="1" dirty="0">
                <a:solidFill>
                  <a:srgbClr val="357B46"/>
                </a:solidFill>
                <a:cs typeface="Times New Roman" pitchFamily="18" charset="0"/>
              </a:rPr>
              <a:t>w</a:t>
            </a:r>
            <a:r>
              <a:rPr lang="en-US" altLang="en-US" sz="1800" dirty="0">
                <a:solidFill>
                  <a:srgbClr val="357B46"/>
                </a:solidFill>
                <a:cs typeface="Times New Roman" pitchFamily="18" charset="0"/>
              </a:rPr>
              <a:t> and </a:t>
            </a:r>
            <a:r>
              <a:rPr lang="en-US" altLang="en-US" sz="1800" i="1" dirty="0">
                <a:solidFill>
                  <a:srgbClr val="357B46"/>
                </a:solidFill>
                <a:cs typeface="Times New Roman" pitchFamily="18" charset="0"/>
              </a:rPr>
              <a:t>p </a:t>
            </a:r>
            <a:r>
              <a:rPr lang="en-US" altLang="en-US" sz="1800" dirty="0">
                <a:solidFill>
                  <a:srgbClr val="357B46"/>
                </a:solidFill>
                <a:cs typeface="Times New Roman" pitchFamily="18" charset="0"/>
              </a:rPr>
              <a:t>are pushed up </a:t>
            </a:r>
            <a:r>
              <a:rPr lang="en-US" altLang="en-US" sz="1800" dirty="0" smtClean="0">
                <a:solidFill>
                  <a:srgbClr val="357B46"/>
                </a:solidFill>
                <a:cs typeface="Times New Roman" pitchFamily="18" charset="0"/>
              </a:rPr>
              <a:t>… inflation accelerates.</a:t>
            </a:r>
            <a:endParaRPr lang="en-US" altLang="en-US" sz="1800" dirty="0">
              <a:solidFill>
                <a:srgbClr val="357B46"/>
              </a:solidFill>
              <a:cs typeface="Times New Roman" pitchFamily="18" charset="0"/>
            </a:endParaRPr>
          </a:p>
        </p:txBody>
      </p:sp>
      <p:sp>
        <p:nvSpPr>
          <p:cNvPr id="76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320057" y="395010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i="1" dirty="0" smtClean="0"/>
              <a:t>Policy lag in cut in T or an increase in 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36637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5" grpId="0" animBg="1"/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92" name="Rectangle 56"/>
          <p:cNvSpPr>
            <a:spLocks noChangeArrowheads="1"/>
          </p:cNvSpPr>
          <p:nvPr/>
        </p:nvSpPr>
        <p:spPr bwMode="auto">
          <a:xfrm>
            <a:off x="76200" y="1023938"/>
            <a:ext cx="8974138" cy="18684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220663" y="1698625"/>
            <a:ext cx="1443037" cy="503238"/>
            <a:chOff x="169" y="888"/>
            <a:chExt cx="909" cy="317"/>
          </a:xfrm>
        </p:grpSpPr>
        <p:sp>
          <p:nvSpPr>
            <p:cNvPr id="731139" name="Freeform 3"/>
            <p:cNvSpPr>
              <a:spLocks/>
            </p:cNvSpPr>
            <p:nvPr/>
          </p:nvSpPr>
          <p:spPr bwMode="auto">
            <a:xfrm>
              <a:off x="169" y="888"/>
              <a:ext cx="902" cy="317"/>
            </a:xfrm>
            <a:custGeom>
              <a:avLst/>
              <a:gdLst/>
              <a:ahLst/>
              <a:cxnLst>
                <a:cxn ang="0">
                  <a:pos x="1131" y="1237"/>
                </a:cxn>
                <a:cxn ang="0">
                  <a:pos x="1131" y="0"/>
                </a:cxn>
                <a:cxn ang="0">
                  <a:pos x="0" y="0"/>
                </a:cxn>
                <a:cxn ang="0">
                  <a:pos x="0" y="1237"/>
                </a:cxn>
                <a:cxn ang="0">
                  <a:pos x="1131" y="1237"/>
                </a:cxn>
                <a:cxn ang="0">
                  <a:pos x="1131" y="1237"/>
                </a:cxn>
                <a:cxn ang="0">
                  <a:pos x="1131" y="1237"/>
                </a:cxn>
              </a:cxnLst>
              <a:rect l="0" t="0" r="r" b="b"/>
              <a:pathLst>
                <a:path w="1131" h="1237">
                  <a:moveTo>
                    <a:pt x="1131" y="1237"/>
                  </a:moveTo>
                  <a:lnTo>
                    <a:pt x="1131" y="0"/>
                  </a:lnTo>
                  <a:lnTo>
                    <a:pt x="0" y="0"/>
                  </a:lnTo>
                  <a:lnTo>
                    <a:pt x="0" y="1237"/>
                  </a:lnTo>
                  <a:lnTo>
                    <a:pt x="1131" y="1237"/>
                  </a:lnTo>
                  <a:lnTo>
                    <a:pt x="1131" y="1237"/>
                  </a:lnTo>
                  <a:lnTo>
                    <a:pt x="1131" y="1237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7" name="Rectangle 4"/>
            <p:cNvSpPr>
              <a:spLocks noChangeArrowheads="1"/>
            </p:cNvSpPr>
            <p:nvPr/>
          </p:nvSpPr>
          <p:spPr bwMode="auto">
            <a:xfrm>
              <a:off x="210" y="900"/>
              <a:ext cx="868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sz="1800" b="0" dirty="0" smtClean="0">
                  <a:solidFill>
                    <a:srgbClr val="000000"/>
                  </a:solidFill>
                </a:rPr>
                <a:t>Increases the </a:t>
              </a:r>
              <a:r>
                <a:rPr lang="en-US" altLang="en-US" sz="1800" i="1" dirty="0">
                  <a:solidFill>
                    <a:schemeClr val="accent2"/>
                  </a:solidFill>
                </a:rPr>
                <a:t>budget deficit</a:t>
              </a:r>
              <a:endParaRPr lang="en-US" altLang="en-US" sz="18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1933575" y="1697038"/>
            <a:ext cx="1430338" cy="503237"/>
            <a:chOff x="1380" y="887"/>
            <a:chExt cx="901" cy="317"/>
          </a:xfrm>
        </p:grpSpPr>
        <p:sp>
          <p:nvSpPr>
            <p:cNvPr id="731143" name="Freeform 7"/>
            <p:cNvSpPr>
              <a:spLocks/>
            </p:cNvSpPr>
            <p:nvPr/>
          </p:nvSpPr>
          <p:spPr bwMode="auto">
            <a:xfrm>
              <a:off x="1380" y="887"/>
              <a:ext cx="836" cy="317"/>
            </a:xfrm>
            <a:custGeom>
              <a:avLst/>
              <a:gdLst/>
              <a:ahLst/>
              <a:cxnLst>
                <a:cxn ang="0">
                  <a:pos x="1130" y="1237"/>
                </a:cxn>
                <a:cxn ang="0">
                  <a:pos x="1130" y="0"/>
                </a:cxn>
                <a:cxn ang="0">
                  <a:pos x="0" y="0"/>
                </a:cxn>
                <a:cxn ang="0">
                  <a:pos x="0" y="1237"/>
                </a:cxn>
                <a:cxn ang="0">
                  <a:pos x="1130" y="1237"/>
                </a:cxn>
                <a:cxn ang="0">
                  <a:pos x="1130" y="1237"/>
                </a:cxn>
                <a:cxn ang="0">
                  <a:pos x="1130" y="1237"/>
                </a:cxn>
              </a:cxnLst>
              <a:rect l="0" t="0" r="r" b="b"/>
              <a:pathLst>
                <a:path w="1130" h="1237">
                  <a:moveTo>
                    <a:pt x="1130" y="1237"/>
                  </a:moveTo>
                  <a:lnTo>
                    <a:pt x="1130" y="0"/>
                  </a:lnTo>
                  <a:lnTo>
                    <a:pt x="0" y="0"/>
                  </a:lnTo>
                  <a:lnTo>
                    <a:pt x="0" y="1237"/>
                  </a:lnTo>
                  <a:lnTo>
                    <a:pt x="1130" y="1237"/>
                  </a:lnTo>
                  <a:lnTo>
                    <a:pt x="1130" y="1237"/>
                  </a:lnTo>
                  <a:lnTo>
                    <a:pt x="1130" y="1237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5" name="Rectangle 8"/>
            <p:cNvSpPr>
              <a:spLocks noChangeArrowheads="1"/>
            </p:cNvSpPr>
            <p:nvPr/>
          </p:nvSpPr>
          <p:spPr bwMode="auto">
            <a:xfrm>
              <a:off x="1445" y="910"/>
              <a:ext cx="83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sz="1800" b="0" dirty="0">
                  <a:solidFill>
                    <a:srgbClr val="000000"/>
                  </a:solidFill>
                </a:rPr>
                <a:t>Higher </a:t>
              </a:r>
              <a:r>
                <a:rPr lang="en-US" altLang="en-US" sz="1800" i="1" dirty="0">
                  <a:solidFill>
                    <a:schemeClr val="hlink"/>
                  </a:solidFill>
                </a:rPr>
                <a:t>real</a:t>
              </a:r>
              <a:br>
                <a:rPr lang="en-US" altLang="en-US" sz="1800" i="1" dirty="0">
                  <a:solidFill>
                    <a:schemeClr val="hlink"/>
                  </a:solidFill>
                </a:rPr>
              </a:br>
              <a:r>
                <a:rPr lang="en-US" altLang="en-US" sz="1800" i="1" dirty="0">
                  <a:solidFill>
                    <a:schemeClr val="hlink"/>
                  </a:solidFill>
                </a:rPr>
                <a:t>interest rates</a:t>
              </a:r>
              <a:r>
                <a:rPr lang="en-US" altLang="en-US" sz="1800" b="0" dirty="0">
                  <a:solidFill>
                    <a:srgbClr val="000000"/>
                  </a:solidFill>
                </a:rPr>
                <a:t>  </a:t>
              </a:r>
            </a:p>
          </p:txBody>
        </p:sp>
      </p:grp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3568700" y="2211388"/>
            <a:ext cx="2165350" cy="539750"/>
            <a:chOff x="2428" y="1349"/>
            <a:chExt cx="1364" cy="340"/>
          </a:xfrm>
        </p:grpSpPr>
        <p:sp>
          <p:nvSpPr>
            <p:cNvPr id="731150" name="Freeform 14"/>
            <p:cNvSpPr>
              <a:spLocks/>
            </p:cNvSpPr>
            <p:nvPr/>
          </p:nvSpPr>
          <p:spPr bwMode="auto">
            <a:xfrm>
              <a:off x="2428" y="1349"/>
              <a:ext cx="1250" cy="340"/>
            </a:xfrm>
            <a:custGeom>
              <a:avLst/>
              <a:gdLst/>
              <a:ahLst/>
              <a:cxnLst>
                <a:cxn ang="0">
                  <a:pos x="1448" y="1238"/>
                </a:cxn>
                <a:cxn ang="0">
                  <a:pos x="1448" y="0"/>
                </a:cxn>
                <a:cxn ang="0">
                  <a:pos x="0" y="0"/>
                </a:cxn>
                <a:cxn ang="0">
                  <a:pos x="0" y="1238"/>
                </a:cxn>
                <a:cxn ang="0">
                  <a:pos x="1448" y="1238"/>
                </a:cxn>
                <a:cxn ang="0">
                  <a:pos x="1448" y="1238"/>
                </a:cxn>
                <a:cxn ang="0">
                  <a:pos x="1448" y="1238"/>
                </a:cxn>
              </a:cxnLst>
              <a:rect l="0" t="0" r="r" b="b"/>
              <a:pathLst>
                <a:path w="1448" h="1238">
                  <a:moveTo>
                    <a:pt x="1448" y="1238"/>
                  </a:moveTo>
                  <a:lnTo>
                    <a:pt x="1448" y="0"/>
                  </a:lnTo>
                  <a:lnTo>
                    <a:pt x="0" y="0"/>
                  </a:lnTo>
                  <a:lnTo>
                    <a:pt x="0" y="1238"/>
                  </a:lnTo>
                  <a:lnTo>
                    <a:pt x="1448" y="1238"/>
                  </a:lnTo>
                  <a:lnTo>
                    <a:pt x="1448" y="1238"/>
                  </a:lnTo>
                  <a:lnTo>
                    <a:pt x="1448" y="1238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3" name="Rectangle 15"/>
            <p:cNvSpPr>
              <a:spLocks noChangeArrowheads="1"/>
            </p:cNvSpPr>
            <p:nvPr/>
          </p:nvSpPr>
          <p:spPr bwMode="auto">
            <a:xfrm>
              <a:off x="2483" y="1375"/>
              <a:ext cx="130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sz="1800" b="0" dirty="0">
                  <a:solidFill>
                    <a:srgbClr val="000000"/>
                  </a:solidFill>
                </a:rPr>
                <a:t>Inflow of financial </a:t>
              </a:r>
              <a:br>
                <a:rPr lang="en-US" altLang="en-US" sz="1800" b="0" dirty="0">
                  <a:solidFill>
                    <a:srgbClr val="000000"/>
                  </a:solidFill>
                </a:rPr>
              </a:br>
              <a:r>
                <a:rPr lang="en-US" altLang="en-US" sz="1800" b="0" dirty="0">
                  <a:solidFill>
                    <a:srgbClr val="000000"/>
                  </a:solidFill>
                </a:rPr>
                <a:t>capital from abroad   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3575050" y="1173163"/>
            <a:ext cx="1955800" cy="539750"/>
            <a:chOff x="2426" y="557"/>
            <a:chExt cx="1232" cy="340"/>
          </a:xfrm>
        </p:grpSpPr>
        <p:sp>
          <p:nvSpPr>
            <p:cNvPr id="731157" name="Freeform 21"/>
            <p:cNvSpPr>
              <a:spLocks/>
            </p:cNvSpPr>
            <p:nvPr/>
          </p:nvSpPr>
          <p:spPr bwMode="auto">
            <a:xfrm>
              <a:off x="2426" y="557"/>
              <a:ext cx="1174" cy="340"/>
            </a:xfrm>
            <a:custGeom>
              <a:avLst/>
              <a:gdLst/>
              <a:ahLst/>
              <a:cxnLst>
                <a:cxn ang="0">
                  <a:pos x="1448" y="1238"/>
                </a:cxn>
                <a:cxn ang="0">
                  <a:pos x="1448" y="0"/>
                </a:cxn>
                <a:cxn ang="0">
                  <a:pos x="0" y="0"/>
                </a:cxn>
                <a:cxn ang="0">
                  <a:pos x="0" y="1238"/>
                </a:cxn>
                <a:cxn ang="0">
                  <a:pos x="1448" y="1238"/>
                </a:cxn>
                <a:cxn ang="0">
                  <a:pos x="1448" y="1238"/>
                </a:cxn>
                <a:cxn ang="0">
                  <a:pos x="1448" y="1238"/>
                </a:cxn>
              </a:cxnLst>
              <a:rect l="0" t="0" r="r" b="b"/>
              <a:pathLst>
                <a:path w="1448" h="1238">
                  <a:moveTo>
                    <a:pt x="1448" y="1238"/>
                  </a:moveTo>
                  <a:lnTo>
                    <a:pt x="1448" y="0"/>
                  </a:lnTo>
                  <a:lnTo>
                    <a:pt x="0" y="0"/>
                  </a:lnTo>
                  <a:lnTo>
                    <a:pt x="0" y="1238"/>
                  </a:lnTo>
                  <a:lnTo>
                    <a:pt x="1448" y="1238"/>
                  </a:lnTo>
                  <a:lnTo>
                    <a:pt x="1448" y="1238"/>
                  </a:lnTo>
                  <a:lnTo>
                    <a:pt x="1448" y="1238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1" name="Rectangle 22"/>
            <p:cNvSpPr>
              <a:spLocks noChangeArrowheads="1"/>
            </p:cNvSpPr>
            <p:nvPr/>
          </p:nvSpPr>
          <p:spPr bwMode="auto">
            <a:xfrm>
              <a:off x="2486" y="579"/>
              <a:ext cx="117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sz="1800" b="0" dirty="0">
                  <a:solidFill>
                    <a:srgbClr val="000000"/>
                  </a:solidFill>
                </a:rPr>
                <a:t>Decline in</a:t>
              </a:r>
              <a:br>
                <a:rPr lang="en-US" altLang="en-US" sz="1800" b="0" dirty="0">
                  <a:solidFill>
                    <a:srgbClr val="000000"/>
                  </a:solidFill>
                </a:rPr>
              </a:br>
              <a:r>
                <a:rPr lang="en-US" altLang="en-US" sz="1800" i="1" dirty="0">
                  <a:solidFill>
                    <a:schemeClr val="hlink"/>
                  </a:solidFill>
                </a:rPr>
                <a:t>private investment  </a:t>
              </a:r>
              <a:endParaRPr lang="en-US" altLang="en-US" sz="1800" b="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5915025" y="2201863"/>
            <a:ext cx="1409700" cy="549275"/>
            <a:chOff x="3864" y="1343"/>
            <a:chExt cx="888" cy="346"/>
          </a:xfrm>
        </p:grpSpPr>
        <p:sp>
          <p:nvSpPr>
            <p:cNvPr id="731164" name="Freeform 28"/>
            <p:cNvSpPr>
              <a:spLocks/>
            </p:cNvSpPr>
            <p:nvPr/>
          </p:nvSpPr>
          <p:spPr bwMode="auto">
            <a:xfrm>
              <a:off x="3864" y="1343"/>
              <a:ext cx="888" cy="346"/>
            </a:xfrm>
            <a:custGeom>
              <a:avLst/>
              <a:gdLst/>
              <a:ahLst/>
              <a:cxnLst>
                <a:cxn ang="0">
                  <a:pos x="1449" y="1238"/>
                </a:cxn>
                <a:cxn ang="0">
                  <a:pos x="1449" y="0"/>
                </a:cxn>
                <a:cxn ang="0">
                  <a:pos x="0" y="0"/>
                </a:cxn>
                <a:cxn ang="0">
                  <a:pos x="0" y="1238"/>
                </a:cxn>
                <a:cxn ang="0">
                  <a:pos x="1449" y="1238"/>
                </a:cxn>
                <a:cxn ang="0">
                  <a:pos x="1449" y="1238"/>
                </a:cxn>
                <a:cxn ang="0">
                  <a:pos x="1449" y="1238"/>
                </a:cxn>
              </a:cxnLst>
              <a:rect l="0" t="0" r="r" b="b"/>
              <a:pathLst>
                <a:path w="1449" h="1238">
                  <a:moveTo>
                    <a:pt x="1449" y="1238"/>
                  </a:moveTo>
                  <a:lnTo>
                    <a:pt x="1449" y="0"/>
                  </a:lnTo>
                  <a:lnTo>
                    <a:pt x="0" y="0"/>
                  </a:lnTo>
                  <a:lnTo>
                    <a:pt x="0" y="1238"/>
                  </a:lnTo>
                  <a:lnTo>
                    <a:pt x="1449" y="1238"/>
                  </a:lnTo>
                  <a:lnTo>
                    <a:pt x="1449" y="1238"/>
                  </a:lnTo>
                  <a:lnTo>
                    <a:pt x="1449" y="1238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9" name="Rectangle 29"/>
            <p:cNvSpPr>
              <a:spLocks noChangeArrowheads="1"/>
            </p:cNvSpPr>
            <p:nvPr/>
          </p:nvSpPr>
          <p:spPr bwMode="auto">
            <a:xfrm>
              <a:off x="3920" y="1357"/>
              <a:ext cx="788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800" b="0" dirty="0">
                  <a:solidFill>
                    <a:srgbClr val="000000"/>
                  </a:solidFill>
                </a:rPr>
                <a:t>Appreciation </a:t>
              </a:r>
              <a:br>
                <a:rPr lang="en-US" altLang="en-US" sz="1800" b="0" dirty="0">
                  <a:solidFill>
                    <a:srgbClr val="000000"/>
                  </a:solidFill>
                </a:rPr>
              </a:br>
              <a:r>
                <a:rPr lang="en-US" altLang="en-US" sz="1800" b="0" dirty="0">
                  <a:solidFill>
                    <a:srgbClr val="000000"/>
                  </a:solidFill>
                </a:rPr>
                <a:t>of the dollar </a:t>
              </a:r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7662863" y="2201863"/>
            <a:ext cx="1219200" cy="520700"/>
            <a:chOff x="4974" y="1352"/>
            <a:chExt cx="768" cy="328"/>
          </a:xfrm>
        </p:grpSpPr>
        <p:sp>
          <p:nvSpPr>
            <p:cNvPr id="731171" name="Freeform 35"/>
            <p:cNvSpPr>
              <a:spLocks/>
            </p:cNvSpPr>
            <p:nvPr/>
          </p:nvSpPr>
          <p:spPr bwMode="auto">
            <a:xfrm>
              <a:off x="4974" y="1352"/>
              <a:ext cx="768" cy="328"/>
            </a:xfrm>
            <a:custGeom>
              <a:avLst/>
              <a:gdLst/>
              <a:ahLst/>
              <a:cxnLst>
                <a:cxn ang="0">
                  <a:pos x="1449" y="1238"/>
                </a:cxn>
                <a:cxn ang="0">
                  <a:pos x="1449" y="0"/>
                </a:cxn>
                <a:cxn ang="0">
                  <a:pos x="0" y="0"/>
                </a:cxn>
                <a:cxn ang="0">
                  <a:pos x="0" y="1238"/>
                </a:cxn>
                <a:cxn ang="0">
                  <a:pos x="1449" y="1238"/>
                </a:cxn>
                <a:cxn ang="0">
                  <a:pos x="1449" y="1238"/>
                </a:cxn>
                <a:cxn ang="0">
                  <a:pos x="1449" y="1238"/>
                </a:cxn>
              </a:cxnLst>
              <a:rect l="0" t="0" r="r" b="b"/>
              <a:pathLst>
                <a:path w="1449" h="1238">
                  <a:moveTo>
                    <a:pt x="1449" y="1238"/>
                  </a:moveTo>
                  <a:lnTo>
                    <a:pt x="1449" y="0"/>
                  </a:lnTo>
                  <a:lnTo>
                    <a:pt x="0" y="0"/>
                  </a:lnTo>
                  <a:lnTo>
                    <a:pt x="0" y="1238"/>
                  </a:lnTo>
                  <a:lnTo>
                    <a:pt x="1449" y="1238"/>
                  </a:lnTo>
                  <a:lnTo>
                    <a:pt x="1449" y="1238"/>
                  </a:lnTo>
                  <a:lnTo>
                    <a:pt x="1449" y="1238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7" name="Rectangle 36"/>
            <p:cNvSpPr>
              <a:spLocks noChangeArrowheads="1"/>
            </p:cNvSpPr>
            <p:nvPr/>
          </p:nvSpPr>
          <p:spPr bwMode="auto">
            <a:xfrm>
              <a:off x="5033" y="1371"/>
              <a:ext cx="65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sz="1800" b="0" dirty="0">
                  <a:solidFill>
                    <a:srgbClr val="000000"/>
                  </a:solidFill>
                </a:rPr>
                <a:t>Decline in </a:t>
              </a:r>
              <a:br>
                <a:rPr lang="en-US" altLang="en-US" sz="1800" b="0" dirty="0">
                  <a:solidFill>
                    <a:srgbClr val="000000"/>
                  </a:solidFill>
                </a:rPr>
              </a:br>
              <a:r>
                <a:rPr lang="en-US" altLang="en-US" sz="1800" i="1" dirty="0">
                  <a:solidFill>
                    <a:schemeClr val="hlink"/>
                  </a:solidFill>
                </a:rPr>
                <a:t>net exports</a:t>
              </a:r>
              <a:endParaRPr lang="en-US" altLang="en-US" sz="18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731201" name="Freeform 65"/>
          <p:cNvSpPr>
            <a:spLocks/>
          </p:cNvSpPr>
          <p:nvPr/>
        </p:nvSpPr>
        <p:spPr bwMode="auto">
          <a:xfrm>
            <a:off x="904875" y="2268538"/>
            <a:ext cx="1204913" cy="338137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83" y="177"/>
              </a:cxn>
              <a:cxn ang="0">
                <a:pos x="557" y="184"/>
              </a:cxn>
              <a:cxn ang="0">
                <a:pos x="759" y="0"/>
              </a:cxn>
            </a:cxnLst>
            <a:rect l="0" t="0" r="r" b="b"/>
            <a:pathLst>
              <a:path w="759" h="213">
                <a:moveTo>
                  <a:pt x="0" y="13"/>
                </a:moveTo>
                <a:cubicBezTo>
                  <a:pt x="45" y="81"/>
                  <a:pt x="90" y="149"/>
                  <a:pt x="183" y="177"/>
                </a:cubicBezTo>
                <a:cubicBezTo>
                  <a:pt x="276" y="205"/>
                  <a:pt x="461" y="213"/>
                  <a:pt x="557" y="184"/>
                </a:cubicBezTo>
                <a:cubicBezTo>
                  <a:pt x="653" y="155"/>
                  <a:pt x="706" y="77"/>
                  <a:pt x="759" y="0"/>
                </a:cubicBez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 type="stealth" w="lg" len="lg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1204" name="Freeform 68"/>
          <p:cNvSpPr>
            <a:spLocks/>
          </p:cNvSpPr>
          <p:nvPr/>
        </p:nvSpPr>
        <p:spPr bwMode="auto">
          <a:xfrm>
            <a:off x="5214938" y="1914525"/>
            <a:ext cx="893762" cy="246063"/>
          </a:xfrm>
          <a:custGeom>
            <a:avLst/>
            <a:gdLst/>
            <a:ahLst/>
            <a:cxnLst>
              <a:cxn ang="0">
                <a:pos x="0" y="155"/>
              </a:cxn>
              <a:cxn ang="0">
                <a:pos x="82" y="47"/>
              </a:cxn>
              <a:cxn ang="0">
                <a:pos x="247" y="3"/>
              </a:cxn>
              <a:cxn ang="0">
                <a:pos x="475" y="28"/>
              </a:cxn>
              <a:cxn ang="0">
                <a:pos x="563" y="136"/>
              </a:cxn>
            </a:cxnLst>
            <a:rect l="0" t="0" r="r" b="b"/>
            <a:pathLst>
              <a:path w="563" h="155">
                <a:moveTo>
                  <a:pt x="0" y="155"/>
                </a:moveTo>
                <a:cubicBezTo>
                  <a:pt x="20" y="113"/>
                  <a:pt x="41" y="72"/>
                  <a:pt x="82" y="47"/>
                </a:cubicBezTo>
                <a:cubicBezTo>
                  <a:pt x="123" y="22"/>
                  <a:pt x="182" y="6"/>
                  <a:pt x="247" y="3"/>
                </a:cubicBezTo>
                <a:cubicBezTo>
                  <a:pt x="312" y="0"/>
                  <a:pt x="422" y="6"/>
                  <a:pt x="475" y="28"/>
                </a:cubicBezTo>
                <a:cubicBezTo>
                  <a:pt x="528" y="50"/>
                  <a:pt x="545" y="93"/>
                  <a:pt x="563" y="136"/>
                </a:cubicBez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 type="stealth" w="lg" len="lg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1206" name="Freeform 70"/>
          <p:cNvSpPr>
            <a:spLocks/>
          </p:cNvSpPr>
          <p:nvPr/>
        </p:nvSpPr>
        <p:spPr bwMode="auto">
          <a:xfrm>
            <a:off x="7024688" y="1914525"/>
            <a:ext cx="893762" cy="246063"/>
          </a:xfrm>
          <a:custGeom>
            <a:avLst/>
            <a:gdLst/>
            <a:ahLst/>
            <a:cxnLst>
              <a:cxn ang="0">
                <a:pos x="0" y="155"/>
              </a:cxn>
              <a:cxn ang="0">
                <a:pos x="82" y="47"/>
              </a:cxn>
              <a:cxn ang="0">
                <a:pos x="247" y="3"/>
              </a:cxn>
              <a:cxn ang="0">
                <a:pos x="475" y="28"/>
              </a:cxn>
              <a:cxn ang="0">
                <a:pos x="563" y="136"/>
              </a:cxn>
            </a:cxnLst>
            <a:rect l="0" t="0" r="r" b="b"/>
            <a:pathLst>
              <a:path w="563" h="155">
                <a:moveTo>
                  <a:pt x="0" y="155"/>
                </a:moveTo>
                <a:cubicBezTo>
                  <a:pt x="20" y="113"/>
                  <a:pt x="41" y="72"/>
                  <a:pt x="82" y="47"/>
                </a:cubicBezTo>
                <a:cubicBezTo>
                  <a:pt x="123" y="22"/>
                  <a:pt x="182" y="6"/>
                  <a:pt x="247" y="3"/>
                </a:cubicBezTo>
                <a:cubicBezTo>
                  <a:pt x="312" y="0"/>
                  <a:pt x="422" y="6"/>
                  <a:pt x="475" y="28"/>
                </a:cubicBezTo>
                <a:cubicBezTo>
                  <a:pt x="528" y="50"/>
                  <a:pt x="545" y="93"/>
                  <a:pt x="563" y="136"/>
                </a:cubicBez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 type="stealth" w="lg" len="lg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1209" name="Freeform 73"/>
          <p:cNvSpPr>
            <a:spLocks/>
          </p:cNvSpPr>
          <p:nvPr/>
        </p:nvSpPr>
        <p:spPr bwMode="auto">
          <a:xfrm>
            <a:off x="2773363" y="1296988"/>
            <a:ext cx="733425" cy="307975"/>
          </a:xfrm>
          <a:custGeom>
            <a:avLst/>
            <a:gdLst/>
            <a:ahLst/>
            <a:cxnLst>
              <a:cxn ang="0">
                <a:pos x="6" y="194"/>
              </a:cxn>
              <a:cxn ang="0">
                <a:pos x="38" y="74"/>
              </a:cxn>
              <a:cxn ang="0">
                <a:pos x="234" y="4"/>
              </a:cxn>
              <a:cxn ang="0">
                <a:pos x="462" y="49"/>
              </a:cxn>
            </a:cxnLst>
            <a:rect l="0" t="0" r="r" b="b"/>
            <a:pathLst>
              <a:path w="462" h="194">
                <a:moveTo>
                  <a:pt x="6" y="194"/>
                </a:moveTo>
                <a:cubicBezTo>
                  <a:pt x="3" y="150"/>
                  <a:pt x="0" y="106"/>
                  <a:pt x="38" y="74"/>
                </a:cubicBezTo>
                <a:cubicBezTo>
                  <a:pt x="76" y="42"/>
                  <a:pt x="163" y="8"/>
                  <a:pt x="234" y="4"/>
                </a:cubicBezTo>
                <a:cubicBezTo>
                  <a:pt x="305" y="0"/>
                  <a:pt x="383" y="24"/>
                  <a:pt x="462" y="49"/>
                </a:cubicBez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 type="stealth" w="lg" len="lg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1210" name="Freeform 74"/>
          <p:cNvSpPr>
            <a:spLocks/>
          </p:cNvSpPr>
          <p:nvPr/>
        </p:nvSpPr>
        <p:spPr bwMode="auto">
          <a:xfrm flipV="1">
            <a:off x="2773363" y="2306638"/>
            <a:ext cx="733425" cy="307975"/>
          </a:xfrm>
          <a:custGeom>
            <a:avLst/>
            <a:gdLst/>
            <a:ahLst/>
            <a:cxnLst>
              <a:cxn ang="0">
                <a:pos x="6" y="194"/>
              </a:cxn>
              <a:cxn ang="0">
                <a:pos x="38" y="74"/>
              </a:cxn>
              <a:cxn ang="0">
                <a:pos x="234" y="4"/>
              </a:cxn>
              <a:cxn ang="0">
                <a:pos x="462" y="49"/>
              </a:cxn>
            </a:cxnLst>
            <a:rect l="0" t="0" r="r" b="b"/>
            <a:pathLst>
              <a:path w="462" h="194">
                <a:moveTo>
                  <a:pt x="6" y="194"/>
                </a:moveTo>
                <a:cubicBezTo>
                  <a:pt x="3" y="150"/>
                  <a:pt x="0" y="106"/>
                  <a:pt x="38" y="74"/>
                </a:cubicBezTo>
                <a:cubicBezTo>
                  <a:pt x="76" y="42"/>
                  <a:pt x="163" y="8"/>
                  <a:pt x="234" y="4"/>
                </a:cubicBezTo>
                <a:cubicBezTo>
                  <a:pt x="305" y="0"/>
                  <a:pt x="383" y="24"/>
                  <a:pt x="462" y="49"/>
                </a:cubicBez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 type="stealth" w="lg" len="lg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1213" name="Rectangle 77"/>
          <p:cNvSpPr>
            <a:spLocks noChangeArrowheads="1"/>
          </p:cNvSpPr>
          <p:nvPr/>
        </p:nvSpPr>
        <p:spPr bwMode="auto">
          <a:xfrm>
            <a:off x="709613" y="2932113"/>
            <a:ext cx="7824787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Increased government borrowing to finance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tax cuts </a:t>
            </a:r>
            <a:r>
              <a:rPr lang="en-US" altLang="en-US" sz="1800" b="0" dirty="0" smtClean="0">
                <a:cs typeface="Times New Roman" pitchFamily="18" charset="0"/>
              </a:rPr>
              <a:t>and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increased 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tabLst>
                <a:tab pos="342900" algn="l"/>
              </a:tabLst>
            </a:pPr>
            <a:r>
              <a:rPr lang="en-US" altLang="en-US" sz="1800" b="0" dirty="0" smtClean="0">
                <a:cs typeface="Times New Roman" pitchFamily="18" charset="0"/>
              </a:rPr>
              <a:t>	places </a:t>
            </a:r>
            <a:r>
              <a:rPr lang="en-US" altLang="en-US" sz="1800" b="0" dirty="0">
                <a:cs typeface="Times New Roman" pitchFamily="18" charset="0"/>
              </a:rPr>
              <a:t>upward pressure on </a:t>
            </a:r>
            <a:r>
              <a:rPr lang="en-US" altLang="en-US" sz="1800" dirty="0">
                <a:solidFill>
                  <a:schemeClr val="hlink"/>
                </a:solidFill>
                <a:cs typeface="Times New Roman" pitchFamily="18" charset="0"/>
              </a:rPr>
              <a:t>real interest rates</a:t>
            </a:r>
            <a:r>
              <a:rPr lang="en-US" altLang="en-US" sz="1800" b="0" dirty="0">
                <a:cs typeface="Times New Roman" pitchFamily="18" charset="0"/>
              </a:rPr>
              <a:t>, which retards </a:t>
            </a:r>
            <a:r>
              <a:rPr lang="en-US" altLang="en-US" sz="1800" dirty="0" smtClean="0">
                <a:solidFill>
                  <a:schemeClr val="hlink"/>
                </a:solidFill>
                <a:cs typeface="Times New Roman" pitchFamily="18" charset="0"/>
              </a:rPr>
              <a:t>private</a:t>
            </a:r>
            <a:br>
              <a:rPr lang="en-US" altLang="en-US" sz="1800" dirty="0" smtClean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en-US" altLang="en-US" sz="1800" dirty="0" smtClean="0">
                <a:solidFill>
                  <a:schemeClr val="hlink"/>
                </a:solidFill>
                <a:cs typeface="Times New Roman" pitchFamily="18" charset="0"/>
              </a:rPr>
              <a:t>investment</a:t>
            </a:r>
            <a:r>
              <a:rPr lang="en-US" altLang="en-US" sz="1800" b="0" dirty="0"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800" b="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In an open economy, high interest rates attract foreign capital.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800" b="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As foreigners buy more dollars to buy U.S. bonds and other financial assets, the dollar appreciates.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800" b="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The appreciation of the dollar causes </a:t>
            </a:r>
            <a:r>
              <a:rPr lang="en-US" altLang="en-US" sz="1800" dirty="0">
                <a:solidFill>
                  <a:schemeClr val="hlink"/>
                </a:solidFill>
                <a:cs typeface="Times New Roman" pitchFamily="18" charset="0"/>
              </a:rPr>
              <a:t>net exports</a:t>
            </a:r>
            <a:r>
              <a:rPr lang="en-US" altLang="en-US" sz="1800" b="0" dirty="0">
                <a:cs typeface="Times New Roman" pitchFamily="18" charset="0"/>
              </a:rPr>
              <a:t> to fall.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800" b="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Lower exports and private investment </a:t>
            </a:r>
            <a:r>
              <a:rPr lang="en-US" altLang="en-US" sz="1800" b="0" dirty="0" smtClean="0">
                <a:cs typeface="Times New Roman" pitchFamily="18" charset="0"/>
              </a:rPr>
              <a:t>cancels out expansionary </a:t>
            </a:r>
            <a:r>
              <a:rPr lang="en-US" altLang="en-US" sz="1800" b="0" dirty="0">
                <a:cs typeface="Times New Roman" pitchFamily="18" charset="0"/>
              </a:rPr>
              <a:t>impact of </a:t>
            </a:r>
            <a:r>
              <a:rPr lang="en-US" altLang="en-US" sz="1800" b="0" dirty="0" smtClean="0">
                <a:cs typeface="Times New Roman" pitchFamily="18" charset="0"/>
              </a:rPr>
              <a:t>stimulus bills.</a:t>
            </a: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675308" y="395010"/>
            <a:ext cx="17830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Crowding-out</a:t>
            </a: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Expansionary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3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3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229100" y="5248275"/>
            <a:ext cx="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kumimoji="0" lang="en-US" altLang="en-US" sz="2000" b="0">
              <a:solidFill>
                <a:schemeClr val="tx1"/>
              </a:solidFill>
            </a:endParaRPr>
          </a:p>
        </p:txBody>
      </p:sp>
      <p:sp>
        <p:nvSpPr>
          <p:cNvPr id="802820" name="Rectangle 4"/>
          <p:cNvSpPr>
            <a:spLocks noChangeArrowheads="1"/>
          </p:cNvSpPr>
          <p:nvPr/>
        </p:nvSpPr>
        <p:spPr bwMode="auto">
          <a:xfrm>
            <a:off x="361950" y="1389063"/>
            <a:ext cx="8288338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401638" indent="-287338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804863" indent="-288925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198563" indent="-2794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Political 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incentives also influence fiscal policy.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Legislators 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are delighted to spend money on programs that directly benefit their own constituents but are reluctant to raise taxes because they impose a visible cost on voters.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Politicians are half-Keynesians 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Keynesians are proponents of budget deficits in recessionary gaps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Democrats push for higher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G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 to stimulate the economy 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Republicans propose cuts in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T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 to stimulate the economy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Both are Keynesians during recessions</a:t>
            </a: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Keynesians are proponents of budget surpluses in inflationary gaps.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Democrats are against cuts in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G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Republicans are against higher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T</a:t>
            </a:r>
          </a:p>
          <a:p>
            <a:pPr lvl="3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­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Neither are Keynesians during expansions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sz="1800" b="0" dirty="0">
                <a:cs typeface="Times New Roman" pitchFamily="18" charset="0"/>
              </a:rPr>
              <a:t>There is a political bias towards spending and budget deficits. Predictably, deficits will be far more common than surpluses.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None/>
            </a:pP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20223" y="395010"/>
            <a:ext cx="14932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Vote buying</a:t>
            </a:r>
          </a:p>
        </p:txBody>
      </p:sp>
    </p:spTree>
    <p:extLst>
      <p:ext uri="{BB962C8B-B14F-4D97-AF65-F5344CB8AC3E}">
        <p14:creationId xmlns:p14="http://schemas.microsoft.com/office/powerpoint/2010/main" val="283464288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4229100" y="5248275"/>
            <a:ext cx="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kumimoji="0" lang="en-US" altLang="en-US" sz="2000" b="0">
              <a:solidFill>
                <a:schemeClr val="tx1"/>
              </a:solidFill>
            </a:endParaRPr>
          </a:p>
        </p:txBody>
      </p:sp>
      <p:sp>
        <p:nvSpPr>
          <p:cNvPr id="747529" name="Rectangle 9"/>
          <p:cNvSpPr>
            <a:spLocks noChangeArrowheads="1"/>
          </p:cNvSpPr>
          <p:nvPr/>
        </p:nvSpPr>
        <p:spPr bwMode="auto">
          <a:xfrm>
            <a:off x="381000" y="1358900"/>
            <a:ext cx="794385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dirty="0" smtClean="0">
                <a:cs typeface="Times New Roman" pitchFamily="18" charset="0"/>
              </a:rPr>
              <a:t>Discretionary fiscal policy (even if it is effective) is unnecessary because there are automatic fiscal stabilizers: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1050" b="0" dirty="0" smtClean="0">
              <a:cs typeface="Times New Roman" pitchFamily="18" charset="0"/>
            </a:endParaRP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>
                <a:cs typeface="Times New Roman" pitchFamily="18" charset="0"/>
              </a:rPr>
              <a:t>They increase </a:t>
            </a:r>
            <a:r>
              <a:rPr lang="en-US" altLang="en-US" sz="1800" b="0" dirty="0">
                <a:cs typeface="Times New Roman" pitchFamily="18" charset="0"/>
              </a:rPr>
              <a:t>the budget deficit (or reduce the surplus) during a </a:t>
            </a:r>
            <a:r>
              <a:rPr lang="en-US" altLang="en-US" sz="1800" b="0" dirty="0" smtClean="0">
                <a:cs typeface="Times New Roman" pitchFamily="18" charset="0"/>
              </a:rPr>
              <a:t>recession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1050" b="0" dirty="0" smtClean="0">
              <a:cs typeface="Times New Roman" pitchFamily="18" charset="0"/>
            </a:endParaRP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>
                <a:cs typeface="Times New Roman" pitchFamily="18" charset="0"/>
              </a:rPr>
              <a:t>They increase </a:t>
            </a:r>
            <a:r>
              <a:rPr lang="en-US" altLang="en-US" sz="1800" b="0" dirty="0">
                <a:cs typeface="Times New Roman" pitchFamily="18" charset="0"/>
              </a:rPr>
              <a:t>the surplus (or reduce the deficit) during an economic boom.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1050" b="0" dirty="0">
              <a:cs typeface="Times New Roman" pitchFamily="18" charset="0"/>
            </a:endParaRP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The major advantage of automatic stabilizers is that they institute counter-cyclical fiscal policy without the delays associated with legislative action.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1050" b="0" dirty="0">
              <a:cs typeface="Times New Roman" pitchFamily="18" charset="0"/>
            </a:endParaRP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Examples include</a:t>
            </a:r>
          </a:p>
          <a:p>
            <a:pPr marL="749300" lvl="2" indent="-4064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altLang="en-US" sz="1800" b="0" dirty="0" smtClean="0">
                <a:cs typeface="Times New Roman" pitchFamily="18" charset="0"/>
              </a:rPr>
              <a:t>Corporate profit tax </a:t>
            </a:r>
          </a:p>
          <a:p>
            <a:pPr marL="749300" lvl="2" indent="-4064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altLang="en-US" sz="1800" b="0" dirty="0" smtClean="0">
                <a:cs typeface="Times New Roman" pitchFamily="18" charset="0"/>
              </a:rPr>
              <a:t>Unemployment compensation</a:t>
            </a:r>
          </a:p>
          <a:p>
            <a:pPr marL="749300" lvl="2" indent="-4064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altLang="en-US" sz="1800" b="0" dirty="0" smtClean="0">
                <a:cs typeface="Times New Roman" pitchFamily="18" charset="0"/>
              </a:rPr>
              <a:t>SNAP</a:t>
            </a:r>
            <a:endParaRPr lang="en-US" altLang="en-US" sz="1800" b="0" dirty="0">
              <a:cs typeface="Times New Roman" pitchFamily="18" charset="0"/>
            </a:endParaRPr>
          </a:p>
          <a:p>
            <a:pPr marL="749300" lvl="2" indent="-4064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ú"/>
            </a:pPr>
            <a:r>
              <a:rPr lang="en-US" sz="1800" b="0" dirty="0" smtClean="0"/>
              <a:t>Progressive </a:t>
            </a:r>
            <a:r>
              <a:rPr lang="en-US" sz="1800" b="0" dirty="0"/>
              <a:t>income </a:t>
            </a:r>
            <a:r>
              <a:rPr lang="en-US" sz="1800" b="0" dirty="0" smtClean="0"/>
              <a:t>taxation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Shortcomings of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90686" y="395010"/>
            <a:ext cx="2552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Automatic Stabilizers</a:t>
            </a:r>
          </a:p>
        </p:txBody>
      </p:sp>
    </p:spTree>
    <p:extLst>
      <p:ext uri="{BB962C8B-B14F-4D97-AF65-F5344CB8AC3E}">
        <p14:creationId xmlns:p14="http://schemas.microsoft.com/office/powerpoint/2010/main" val="126294298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7"/>
          <p:cNvGrpSpPr>
            <a:grpSpLocks/>
          </p:cNvGrpSpPr>
          <p:nvPr/>
        </p:nvGrpSpPr>
        <p:grpSpPr bwMode="auto">
          <a:xfrm>
            <a:off x="1574800" y="1792288"/>
            <a:ext cx="3622675" cy="3230562"/>
            <a:chOff x="3444" y="430"/>
            <a:chExt cx="2036" cy="1952"/>
          </a:xfrm>
        </p:grpSpPr>
        <p:sp>
          <p:nvSpPr>
            <p:cNvPr id="7194" name="Freeform 122"/>
            <p:cNvSpPr>
              <a:spLocks noChangeAspect="1"/>
            </p:cNvSpPr>
            <p:nvPr/>
          </p:nvSpPr>
          <p:spPr bwMode="auto">
            <a:xfrm>
              <a:off x="4429" y="430"/>
              <a:ext cx="1051" cy="1576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95" name="Group 123"/>
            <p:cNvGrpSpPr>
              <a:grpSpLocks/>
            </p:cNvGrpSpPr>
            <p:nvPr/>
          </p:nvGrpSpPr>
          <p:grpSpPr bwMode="auto">
            <a:xfrm>
              <a:off x="3444" y="1206"/>
              <a:ext cx="1474" cy="1176"/>
              <a:chOff x="3601" y="1327"/>
              <a:chExt cx="1474" cy="1176"/>
            </a:xfrm>
          </p:grpSpPr>
          <p:sp>
            <p:nvSpPr>
              <p:cNvPr id="7196" name="Line 124"/>
              <p:cNvSpPr>
                <a:spLocks noChangeShapeType="1"/>
              </p:cNvSpPr>
              <p:nvPr/>
            </p:nvSpPr>
            <p:spPr bwMode="auto">
              <a:xfrm flipH="1">
                <a:off x="5035" y="1376"/>
                <a:ext cx="0" cy="1127"/>
              </a:xfrm>
              <a:prstGeom prst="line">
                <a:avLst/>
              </a:prstGeom>
              <a:noFill/>
              <a:ln w="31750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7" name="Freeform 125"/>
              <p:cNvSpPr>
                <a:spLocks/>
              </p:cNvSpPr>
              <p:nvPr/>
            </p:nvSpPr>
            <p:spPr bwMode="auto">
              <a:xfrm>
                <a:off x="5000" y="1327"/>
                <a:ext cx="75" cy="75"/>
              </a:xfrm>
              <a:custGeom>
                <a:avLst/>
                <a:gdLst>
                  <a:gd name="T0" fmla="*/ 0 w 173"/>
                  <a:gd name="T1" fmla="*/ 87 h 173"/>
                  <a:gd name="T2" fmla="*/ 13 w 173"/>
                  <a:gd name="T3" fmla="*/ 43 h 173"/>
                  <a:gd name="T4" fmla="*/ 43 w 173"/>
                  <a:gd name="T5" fmla="*/ 12 h 173"/>
                  <a:gd name="T6" fmla="*/ 87 w 173"/>
                  <a:gd name="T7" fmla="*/ 0 h 173"/>
                  <a:gd name="T8" fmla="*/ 87 w 173"/>
                  <a:gd name="T9" fmla="*/ 0 h 173"/>
                  <a:gd name="T10" fmla="*/ 131 w 173"/>
                  <a:gd name="T11" fmla="*/ 12 h 173"/>
                  <a:gd name="T12" fmla="*/ 162 w 173"/>
                  <a:gd name="T13" fmla="*/ 43 h 173"/>
                  <a:gd name="T14" fmla="*/ 173 w 173"/>
                  <a:gd name="T15" fmla="*/ 87 h 173"/>
                  <a:gd name="T16" fmla="*/ 173 w 173"/>
                  <a:gd name="T17" fmla="*/ 87 h 173"/>
                  <a:gd name="T18" fmla="*/ 162 w 173"/>
                  <a:gd name="T19" fmla="*/ 130 h 173"/>
                  <a:gd name="T20" fmla="*/ 131 w 173"/>
                  <a:gd name="T21" fmla="*/ 161 h 173"/>
                  <a:gd name="T22" fmla="*/ 87 w 173"/>
                  <a:gd name="T23" fmla="*/ 173 h 173"/>
                  <a:gd name="T24" fmla="*/ 87 w 173"/>
                  <a:gd name="T25" fmla="*/ 173 h 173"/>
                  <a:gd name="T26" fmla="*/ 43 w 173"/>
                  <a:gd name="T27" fmla="*/ 161 h 173"/>
                  <a:gd name="T28" fmla="*/ 13 w 173"/>
                  <a:gd name="T29" fmla="*/ 130 h 173"/>
                  <a:gd name="T30" fmla="*/ 0 w 173"/>
                  <a:gd name="T31" fmla="*/ 87 h 173"/>
                  <a:gd name="T32" fmla="*/ 0 w 173"/>
                  <a:gd name="T33" fmla="*/ 87 h 173"/>
                  <a:gd name="T34" fmla="*/ 0 w 173"/>
                  <a:gd name="T35" fmla="*/ 87 h 1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"/>
                  <a:gd name="T55" fmla="*/ 0 h 173"/>
                  <a:gd name="T56" fmla="*/ 173 w 173"/>
                  <a:gd name="T57" fmla="*/ 173 h 17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" h="173">
                    <a:moveTo>
                      <a:pt x="0" y="87"/>
                    </a:moveTo>
                    <a:lnTo>
                      <a:pt x="13" y="43"/>
                    </a:lnTo>
                    <a:lnTo>
                      <a:pt x="43" y="12"/>
                    </a:lnTo>
                    <a:lnTo>
                      <a:pt x="87" y="0"/>
                    </a:lnTo>
                    <a:lnTo>
                      <a:pt x="131" y="12"/>
                    </a:lnTo>
                    <a:lnTo>
                      <a:pt x="162" y="43"/>
                    </a:lnTo>
                    <a:lnTo>
                      <a:pt x="173" y="87"/>
                    </a:lnTo>
                    <a:lnTo>
                      <a:pt x="162" y="130"/>
                    </a:lnTo>
                    <a:lnTo>
                      <a:pt x="131" y="161"/>
                    </a:lnTo>
                    <a:lnTo>
                      <a:pt x="87" y="173"/>
                    </a:lnTo>
                    <a:lnTo>
                      <a:pt x="43" y="161"/>
                    </a:lnTo>
                    <a:lnTo>
                      <a:pt x="13" y="130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000000"/>
              </a:solidFill>
              <a:ln w="38100" cmpd="sng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8" name="Line 126"/>
              <p:cNvSpPr>
                <a:spLocks noChangeAspect="1" noChangeShapeType="1"/>
              </p:cNvSpPr>
              <p:nvPr/>
            </p:nvSpPr>
            <p:spPr bwMode="auto">
              <a:xfrm flipH="1">
                <a:off x="3601" y="1369"/>
                <a:ext cx="1440" cy="0"/>
              </a:xfrm>
              <a:prstGeom prst="line">
                <a:avLst/>
              </a:prstGeom>
              <a:noFill/>
              <a:ln w="31750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" name="Rectangle 2"/>
          <p:cNvSpPr/>
          <p:nvPr/>
        </p:nvSpPr>
        <p:spPr bwMode="auto">
          <a:xfrm>
            <a:off x="1915931" y="795121"/>
            <a:ext cx="5197250" cy="360545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8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7178" name="Freeform 90"/>
          <p:cNvSpPr>
            <a:spLocks/>
          </p:cNvSpPr>
          <p:nvPr/>
        </p:nvSpPr>
        <p:spPr bwMode="auto">
          <a:xfrm>
            <a:off x="4067175" y="3073400"/>
            <a:ext cx="119063" cy="119063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rgbClr val="000000"/>
          </a:solidFill>
          <a:ln w="38100" cmpd="sng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Rectangle 129"/>
          <p:cNvSpPr>
            <a:spLocks noChangeArrowheads="1"/>
          </p:cNvSpPr>
          <p:nvPr/>
        </p:nvSpPr>
        <p:spPr bwMode="auto">
          <a:xfrm>
            <a:off x="754063" y="1382713"/>
            <a:ext cx="1785937" cy="3614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189" name="Rectangle 38"/>
          <p:cNvSpPr>
            <a:spLocks noChangeAspect="1" noChangeArrowheads="1"/>
          </p:cNvSpPr>
          <p:nvPr/>
        </p:nvSpPr>
        <p:spPr bwMode="auto">
          <a:xfrm>
            <a:off x="2173288" y="2968625"/>
            <a:ext cx="215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P</a:t>
            </a:r>
            <a:r>
              <a:rPr kumimoji="0" lang="en-US" altLang="en-US" sz="1800" b="0" i="1" baseline="-25000" dirty="0">
                <a:solidFill>
                  <a:schemeClr val="tx1"/>
                </a:solidFill>
              </a:rPr>
              <a:t>1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  <p:sp>
        <p:nvSpPr>
          <p:cNvPr id="7185" name="Line 70"/>
          <p:cNvSpPr>
            <a:spLocks noChangeAspect="1" noChangeShapeType="1"/>
          </p:cNvSpPr>
          <p:nvPr/>
        </p:nvSpPr>
        <p:spPr bwMode="auto">
          <a:xfrm>
            <a:off x="2538891" y="1285396"/>
            <a:ext cx="0" cy="29210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Text Box 71"/>
          <p:cNvSpPr txBox="1">
            <a:spLocks noChangeAspect="1" noChangeArrowheads="1"/>
          </p:cNvSpPr>
          <p:nvPr/>
        </p:nvSpPr>
        <p:spPr bwMode="auto">
          <a:xfrm>
            <a:off x="1835150" y="1066800"/>
            <a:ext cx="923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70000"/>
              </a:lnSpc>
            </a:pPr>
            <a:endParaRPr kumimoji="0" lang="en-US" altLang="en-US" sz="1800" b="0" dirty="0">
              <a:solidFill>
                <a:srgbClr val="000000"/>
              </a:solidFill>
            </a:endParaRPr>
          </a:p>
          <a:p>
            <a:pPr>
              <a:lnSpc>
                <a:spcPct val="70000"/>
              </a:lnSpc>
            </a:pPr>
            <a:r>
              <a:rPr kumimoji="0" lang="en-US" altLang="en-US" sz="1800" b="0" i="1" dirty="0">
                <a:solidFill>
                  <a:srgbClr val="000000"/>
                </a:solidFill>
              </a:rPr>
              <a:t>PL</a:t>
            </a:r>
            <a:endParaRPr kumimoji="0" lang="en-US" altLang="en-US" sz="1800" b="0" i="1" dirty="0">
              <a:solidFill>
                <a:schemeClr val="tx1"/>
              </a:solidFill>
            </a:endParaRPr>
          </a:p>
        </p:txBody>
      </p:sp>
      <p:sp>
        <p:nvSpPr>
          <p:cNvPr id="7171" name="Freeform 61"/>
          <p:cNvSpPr>
            <a:spLocks noChangeAspect="1"/>
          </p:cNvSpPr>
          <p:nvPr/>
        </p:nvSpPr>
        <p:spPr bwMode="auto">
          <a:xfrm>
            <a:off x="3303588" y="1774825"/>
            <a:ext cx="1724025" cy="2416175"/>
          </a:xfrm>
          <a:custGeom>
            <a:avLst/>
            <a:gdLst>
              <a:gd name="T0" fmla="*/ 20 w 4147"/>
              <a:gd name="T1" fmla="*/ 72 h 6220"/>
              <a:gd name="T2" fmla="*/ 53 w 4147"/>
              <a:gd name="T3" fmla="*/ 183 h 6220"/>
              <a:gd name="T4" fmla="*/ 94 w 4147"/>
              <a:gd name="T5" fmla="*/ 300 h 6220"/>
              <a:gd name="T6" fmla="*/ 140 w 4147"/>
              <a:gd name="T7" fmla="*/ 421 h 6220"/>
              <a:gd name="T8" fmla="*/ 192 w 4147"/>
              <a:gd name="T9" fmla="*/ 546 h 6220"/>
              <a:gd name="T10" fmla="*/ 249 w 4147"/>
              <a:gd name="T11" fmla="*/ 675 h 6220"/>
              <a:gd name="T12" fmla="*/ 312 w 4147"/>
              <a:gd name="T13" fmla="*/ 808 h 6220"/>
              <a:gd name="T14" fmla="*/ 380 w 4147"/>
              <a:gd name="T15" fmla="*/ 943 h 6220"/>
              <a:gd name="T16" fmla="*/ 452 w 4147"/>
              <a:gd name="T17" fmla="*/ 1082 h 6220"/>
              <a:gd name="T18" fmla="*/ 529 w 4147"/>
              <a:gd name="T19" fmla="*/ 1223 h 6220"/>
              <a:gd name="T20" fmla="*/ 609 w 4147"/>
              <a:gd name="T21" fmla="*/ 1367 h 6220"/>
              <a:gd name="T22" fmla="*/ 693 w 4147"/>
              <a:gd name="T23" fmla="*/ 1513 h 6220"/>
              <a:gd name="T24" fmla="*/ 781 w 4147"/>
              <a:gd name="T25" fmla="*/ 1661 h 6220"/>
              <a:gd name="T26" fmla="*/ 873 w 4147"/>
              <a:gd name="T27" fmla="*/ 1811 h 6220"/>
              <a:gd name="T28" fmla="*/ 966 w 4147"/>
              <a:gd name="T29" fmla="*/ 1962 h 6220"/>
              <a:gd name="T30" fmla="*/ 1063 w 4147"/>
              <a:gd name="T31" fmla="*/ 2116 h 6220"/>
              <a:gd name="T32" fmla="*/ 1162 w 4147"/>
              <a:gd name="T33" fmla="*/ 2269 h 6220"/>
              <a:gd name="T34" fmla="*/ 1264 w 4147"/>
              <a:gd name="T35" fmla="*/ 2423 h 6220"/>
              <a:gd name="T36" fmla="*/ 1368 w 4147"/>
              <a:gd name="T37" fmla="*/ 2577 h 6220"/>
              <a:gd name="T38" fmla="*/ 1473 w 4147"/>
              <a:gd name="T39" fmla="*/ 2733 h 6220"/>
              <a:gd name="T40" fmla="*/ 1579 w 4147"/>
              <a:gd name="T41" fmla="*/ 2887 h 6220"/>
              <a:gd name="T42" fmla="*/ 1687 w 4147"/>
              <a:gd name="T43" fmla="*/ 3041 h 6220"/>
              <a:gd name="T44" fmla="*/ 1796 w 4147"/>
              <a:gd name="T45" fmla="*/ 3195 h 6220"/>
              <a:gd name="T46" fmla="*/ 1905 w 4147"/>
              <a:gd name="T47" fmla="*/ 3348 h 6220"/>
              <a:gd name="T48" fmla="*/ 2015 w 4147"/>
              <a:gd name="T49" fmla="*/ 3500 h 6220"/>
              <a:gd name="T50" fmla="*/ 2125 w 4147"/>
              <a:gd name="T51" fmla="*/ 3650 h 6220"/>
              <a:gd name="T52" fmla="*/ 2235 w 4147"/>
              <a:gd name="T53" fmla="*/ 3798 h 6220"/>
              <a:gd name="T54" fmla="*/ 2343 w 4147"/>
              <a:gd name="T55" fmla="*/ 3944 h 6220"/>
              <a:gd name="T56" fmla="*/ 2451 w 4147"/>
              <a:gd name="T57" fmla="*/ 4089 h 6220"/>
              <a:gd name="T58" fmla="*/ 2559 w 4147"/>
              <a:gd name="T59" fmla="*/ 4230 h 6220"/>
              <a:gd name="T60" fmla="*/ 2665 w 4147"/>
              <a:gd name="T61" fmla="*/ 4370 h 6220"/>
              <a:gd name="T62" fmla="*/ 2770 w 4147"/>
              <a:gd name="T63" fmla="*/ 4507 h 6220"/>
              <a:gd name="T64" fmla="*/ 2872 w 4147"/>
              <a:gd name="T65" fmla="*/ 4639 h 6220"/>
              <a:gd name="T66" fmla="*/ 2972 w 4147"/>
              <a:gd name="T67" fmla="*/ 4768 h 6220"/>
              <a:gd name="T68" fmla="*/ 3071 w 4147"/>
              <a:gd name="T69" fmla="*/ 4894 h 6220"/>
              <a:gd name="T70" fmla="*/ 3167 w 4147"/>
              <a:gd name="T71" fmla="*/ 5016 h 6220"/>
              <a:gd name="T72" fmla="*/ 3260 w 4147"/>
              <a:gd name="T73" fmla="*/ 5134 h 6220"/>
              <a:gd name="T74" fmla="*/ 3350 w 4147"/>
              <a:gd name="T75" fmla="*/ 5247 h 6220"/>
              <a:gd name="T76" fmla="*/ 3436 w 4147"/>
              <a:gd name="T77" fmla="*/ 5355 h 6220"/>
              <a:gd name="T78" fmla="*/ 3519 w 4147"/>
              <a:gd name="T79" fmla="*/ 5457 h 6220"/>
              <a:gd name="T80" fmla="*/ 3599 w 4147"/>
              <a:gd name="T81" fmla="*/ 5555 h 6220"/>
              <a:gd name="T82" fmla="*/ 3673 w 4147"/>
              <a:gd name="T83" fmla="*/ 5647 h 6220"/>
              <a:gd name="T84" fmla="*/ 3743 w 4147"/>
              <a:gd name="T85" fmla="*/ 5733 h 6220"/>
              <a:gd name="T86" fmla="*/ 3809 w 4147"/>
              <a:gd name="T87" fmla="*/ 5814 h 6220"/>
              <a:gd name="T88" fmla="*/ 3870 w 4147"/>
              <a:gd name="T89" fmla="*/ 5888 h 6220"/>
              <a:gd name="T90" fmla="*/ 3925 w 4147"/>
              <a:gd name="T91" fmla="*/ 5954 h 6220"/>
              <a:gd name="T92" fmla="*/ 3975 w 4147"/>
              <a:gd name="T93" fmla="*/ 6015 h 6220"/>
              <a:gd name="T94" fmla="*/ 4019 w 4147"/>
              <a:gd name="T95" fmla="*/ 6067 h 6220"/>
              <a:gd name="T96" fmla="*/ 4057 w 4147"/>
              <a:gd name="T97" fmla="*/ 6113 h 6220"/>
              <a:gd name="T98" fmla="*/ 4088 w 4147"/>
              <a:gd name="T99" fmla="*/ 6150 h 6220"/>
              <a:gd name="T100" fmla="*/ 4113 w 4147"/>
              <a:gd name="T101" fmla="*/ 6181 h 6220"/>
              <a:gd name="T102" fmla="*/ 4132 w 4147"/>
              <a:gd name="T103" fmla="*/ 6202 h 6220"/>
              <a:gd name="T104" fmla="*/ 4144 w 4147"/>
              <a:gd name="T105" fmla="*/ 6216 h 6220"/>
              <a:gd name="T106" fmla="*/ 4147 w 4147"/>
              <a:gd name="T107" fmla="*/ 6220 h 62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147"/>
              <a:gd name="T163" fmla="*/ 0 h 6220"/>
              <a:gd name="T164" fmla="*/ 4147 w 4147"/>
              <a:gd name="T165" fmla="*/ 6220 h 62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147" h="6220">
                <a:moveTo>
                  <a:pt x="0" y="0"/>
                </a:moveTo>
                <a:lnTo>
                  <a:pt x="10" y="35"/>
                </a:lnTo>
                <a:lnTo>
                  <a:pt x="20" y="72"/>
                </a:lnTo>
                <a:lnTo>
                  <a:pt x="31" y="108"/>
                </a:lnTo>
                <a:lnTo>
                  <a:pt x="42" y="146"/>
                </a:lnTo>
                <a:lnTo>
                  <a:pt x="53" y="183"/>
                </a:lnTo>
                <a:lnTo>
                  <a:pt x="67" y="222"/>
                </a:lnTo>
                <a:lnTo>
                  <a:pt x="79" y="260"/>
                </a:lnTo>
                <a:lnTo>
                  <a:pt x="94" y="300"/>
                </a:lnTo>
                <a:lnTo>
                  <a:pt x="109" y="340"/>
                </a:lnTo>
                <a:lnTo>
                  <a:pt x="124" y="380"/>
                </a:lnTo>
                <a:lnTo>
                  <a:pt x="140" y="421"/>
                </a:lnTo>
                <a:lnTo>
                  <a:pt x="157" y="463"/>
                </a:lnTo>
                <a:lnTo>
                  <a:pt x="174" y="504"/>
                </a:lnTo>
                <a:lnTo>
                  <a:pt x="192" y="546"/>
                </a:lnTo>
                <a:lnTo>
                  <a:pt x="211" y="589"/>
                </a:lnTo>
                <a:lnTo>
                  <a:pt x="231" y="631"/>
                </a:lnTo>
                <a:lnTo>
                  <a:pt x="249" y="675"/>
                </a:lnTo>
                <a:lnTo>
                  <a:pt x="270" y="719"/>
                </a:lnTo>
                <a:lnTo>
                  <a:pt x="291" y="763"/>
                </a:lnTo>
                <a:lnTo>
                  <a:pt x="312" y="808"/>
                </a:lnTo>
                <a:lnTo>
                  <a:pt x="335" y="852"/>
                </a:lnTo>
                <a:lnTo>
                  <a:pt x="357" y="897"/>
                </a:lnTo>
                <a:lnTo>
                  <a:pt x="380" y="943"/>
                </a:lnTo>
                <a:lnTo>
                  <a:pt x="404" y="989"/>
                </a:lnTo>
                <a:lnTo>
                  <a:pt x="428" y="1035"/>
                </a:lnTo>
                <a:lnTo>
                  <a:pt x="452" y="1082"/>
                </a:lnTo>
                <a:lnTo>
                  <a:pt x="477" y="1129"/>
                </a:lnTo>
                <a:lnTo>
                  <a:pt x="503" y="1176"/>
                </a:lnTo>
                <a:lnTo>
                  <a:pt x="529" y="1223"/>
                </a:lnTo>
                <a:lnTo>
                  <a:pt x="555" y="1270"/>
                </a:lnTo>
                <a:lnTo>
                  <a:pt x="582" y="1318"/>
                </a:lnTo>
                <a:lnTo>
                  <a:pt x="609" y="1367"/>
                </a:lnTo>
                <a:lnTo>
                  <a:pt x="636" y="1415"/>
                </a:lnTo>
                <a:lnTo>
                  <a:pt x="664" y="1464"/>
                </a:lnTo>
                <a:lnTo>
                  <a:pt x="693" y="1513"/>
                </a:lnTo>
                <a:lnTo>
                  <a:pt x="722" y="1562"/>
                </a:lnTo>
                <a:lnTo>
                  <a:pt x="752" y="1612"/>
                </a:lnTo>
                <a:lnTo>
                  <a:pt x="781" y="1661"/>
                </a:lnTo>
                <a:lnTo>
                  <a:pt x="811" y="1711"/>
                </a:lnTo>
                <a:lnTo>
                  <a:pt x="841" y="1761"/>
                </a:lnTo>
                <a:lnTo>
                  <a:pt x="873" y="1811"/>
                </a:lnTo>
                <a:lnTo>
                  <a:pt x="903" y="1861"/>
                </a:lnTo>
                <a:lnTo>
                  <a:pt x="934" y="1912"/>
                </a:lnTo>
                <a:lnTo>
                  <a:pt x="966" y="1962"/>
                </a:lnTo>
                <a:lnTo>
                  <a:pt x="999" y="2014"/>
                </a:lnTo>
                <a:lnTo>
                  <a:pt x="1031" y="2065"/>
                </a:lnTo>
                <a:lnTo>
                  <a:pt x="1063" y="2116"/>
                </a:lnTo>
                <a:lnTo>
                  <a:pt x="1096" y="2167"/>
                </a:lnTo>
                <a:lnTo>
                  <a:pt x="1129" y="2218"/>
                </a:lnTo>
                <a:lnTo>
                  <a:pt x="1162" y="2269"/>
                </a:lnTo>
                <a:lnTo>
                  <a:pt x="1197" y="2320"/>
                </a:lnTo>
                <a:lnTo>
                  <a:pt x="1230" y="2372"/>
                </a:lnTo>
                <a:lnTo>
                  <a:pt x="1264" y="2423"/>
                </a:lnTo>
                <a:lnTo>
                  <a:pt x="1299" y="2474"/>
                </a:lnTo>
                <a:lnTo>
                  <a:pt x="1333" y="2526"/>
                </a:lnTo>
                <a:lnTo>
                  <a:pt x="1368" y="2577"/>
                </a:lnTo>
                <a:lnTo>
                  <a:pt x="1403" y="2630"/>
                </a:lnTo>
                <a:lnTo>
                  <a:pt x="1437" y="2681"/>
                </a:lnTo>
                <a:lnTo>
                  <a:pt x="1473" y="2733"/>
                </a:lnTo>
                <a:lnTo>
                  <a:pt x="1508" y="2784"/>
                </a:lnTo>
                <a:lnTo>
                  <a:pt x="1544" y="2836"/>
                </a:lnTo>
                <a:lnTo>
                  <a:pt x="1579" y="2887"/>
                </a:lnTo>
                <a:lnTo>
                  <a:pt x="1616" y="2939"/>
                </a:lnTo>
                <a:lnTo>
                  <a:pt x="1651" y="2990"/>
                </a:lnTo>
                <a:lnTo>
                  <a:pt x="1687" y="3041"/>
                </a:lnTo>
                <a:lnTo>
                  <a:pt x="1724" y="3093"/>
                </a:lnTo>
                <a:lnTo>
                  <a:pt x="1759" y="3144"/>
                </a:lnTo>
                <a:lnTo>
                  <a:pt x="1796" y="3195"/>
                </a:lnTo>
                <a:lnTo>
                  <a:pt x="1832" y="3247"/>
                </a:lnTo>
                <a:lnTo>
                  <a:pt x="1869" y="3298"/>
                </a:lnTo>
                <a:lnTo>
                  <a:pt x="1905" y="3348"/>
                </a:lnTo>
                <a:lnTo>
                  <a:pt x="1942" y="3399"/>
                </a:lnTo>
                <a:lnTo>
                  <a:pt x="1978" y="3450"/>
                </a:lnTo>
                <a:lnTo>
                  <a:pt x="2015" y="3500"/>
                </a:lnTo>
                <a:lnTo>
                  <a:pt x="2051" y="3550"/>
                </a:lnTo>
                <a:lnTo>
                  <a:pt x="2089" y="3600"/>
                </a:lnTo>
                <a:lnTo>
                  <a:pt x="2125" y="3650"/>
                </a:lnTo>
                <a:lnTo>
                  <a:pt x="2162" y="3700"/>
                </a:lnTo>
                <a:lnTo>
                  <a:pt x="2198" y="3749"/>
                </a:lnTo>
                <a:lnTo>
                  <a:pt x="2235" y="3798"/>
                </a:lnTo>
                <a:lnTo>
                  <a:pt x="2271" y="3847"/>
                </a:lnTo>
                <a:lnTo>
                  <a:pt x="2307" y="3896"/>
                </a:lnTo>
                <a:lnTo>
                  <a:pt x="2343" y="3944"/>
                </a:lnTo>
                <a:lnTo>
                  <a:pt x="2379" y="3993"/>
                </a:lnTo>
                <a:lnTo>
                  <a:pt x="2416" y="4041"/>
                </a:lnTo>
                <a:lnTo>
                  <a:pt x="2451" y="4089"/>
                </a:lnTo>
                <a:lnTo>
                  <a:pt x="2488" y="4137"/>
                </a:lnTo>
                <a:lnTo>
                  <a:pt x="2523" y="4184"/>
                </a:lnTo>
                <a:lnTo>
                  <a:pt x="2559" y="4230"/>
                </a:lnTo>
                <a:lnTo>
                  <a:pt x="2595" y="4277"/>
                </a:lnTo>
                <a:lnTo>
                  <a:pt x="2631" y="4324"/>
                </a:lnTo>
                <a:lnTo>
                  <a:pt x="2665" y="4370"/>
                </a:lnTo>
                <a:lnTo>
                  <a:pt x="2700" y="4416"/>
                </a:lnTo>
                <a:lnTo>
                  <a:pt x="2735" y="4461"/>
                </a:lnTo>
                <a:lnTo>
                  <a:pt x="2770" y="4507"/>
                </a:lnTo>
                <a:lnTo>
                  <a:pt x="2805" y="4550"/>
                </a:lnTo>
                <a:lnTo>
                  <a:pt x="2839" y="4595"/>
                </a:lnTo>
                <a:lnTo>
                  <a:pt x="2872" y="4639"/>
                </a:lnTo>
                <a:lnTo>
                  <a:pt x="2907" y="4683"/>
                </a:lnTo>
                <a:lnTo>
                  <a:pt x="2940" y="4726"/>
                </a:lnTo>
                <a:lnTo>
                  <a:pt x="2972" y="4768"/>
                </a:lnTo>
                <a:lnTo>
                  <a:pt x="3006" y="4811"/>
                </a:lnTo>
                <a:lnTo>
                  <a:pt x="3038" y="4853"/>
                </a:lnTo>
                <a:lnTo>
                  <a:pt x="3071" y="4894"/>
                </a:lnTo>
                <a:lnTo>
                  <a:pt x="3104" y="4935"/>
                </a:lnTo>
                <a:lnTo>
                  <a:pt x="3135" y="4976"/>
                </a:lnTo>
                <a:lnTo>
                  <a:pt x="3167" y="5016"/>
                </a:lnTo>
                <a:lnTo>
                  <a:pt x="3198" y="5056"/>
                </a:lnTo>
                <a:lnTo>
                  <a:pt x="3230" y="5094"/>
                </a:lnTo>
                <a:lnTo>
                  <a:pt x="3260" y="5134"/>
                </a:lnTo>
                <a:lnTo>
                  <a:pt x="3290" y="5172"/>
                </a:lnTo>
                <a:lnTo>
                  <a:pt x="3320" y="5209"/>
                </a:lnTo>
                <a:lnTo>
                  <a:pt x="3350" y="5247"/>
                </a:lnTo>
                <a:lnTo>
                  <a:pt x="3379" y="5283"/>
                </a:lnTo>
                <a:lnTo>
                  <a:pt x="3408" y="5319"/>
                </a:lnTo>
                <a:lnTo>
                  <a:pt x="3436" y="5355"/>
                </a:lnTo>
                <a:lnTo>
                  <a:pt x="3464" y="5389"/>
                </a:lnTo>
                <a:lnTo>
                  <a:pt x="3492" y="5424"/>
                </a:lnTo>
                <a:lnTo>
                  <a:pt x="3519" y="5457"/>
                </a:lnTo>
                <a:lnTo>
                  <a:pt x="3547" y="5491"/>
                </a:lnTo>
                <a:lnTo>
                  <a:pt x="3573" y="5523"/>
                </a:lnTo>
                <a:lnTo>
                  <a:pt x="3599" y="5555"/>
                </a:lnTo>
                <a:lnTo>
                  <a:pt x="3624" y="5586"/>
                </a:lnTo>
                <a:lnTo>
                  <a:pt x="3649" y="5618"/>
                </a:lnTo>
                <a:lnTo>
                  <a:pt x="3673" y="5647"/>
                </a:lnTo>
                <a:lnTo>
                  <a:pt x="3697" y="5677"/>
                </a:lnTo>
                <a:lnTo>
                  <a:pt x="3721" y="5705"/>
                </a:lnTo>
                <a:lnTo>
                  <a:pt x="3743" y="5733"/>
                </a:lnTo>
                <a:lnTo>
                  <a:pt x="3765" y="5761"/>
                </a:lnTo>
                <a:lnTo>
                  <a:pt x="3787" y="5788"/>
                </a:lnTo>
                <a:lnTo>
                  <a:pt x="3809" y="5814"/>
                </a:lnTo>
                <a:lnTo>
                  <a:pt x="3830" y="5839"/>
                </a:lnTo>
                <a:lnTo>
                  <a:pt x="3850" y="5864"/>
                </a:lnTo>
                <a:lnTo>
                  <a:pt x="3870" y="5888"/>
                </a:lnTo>
                <a:lnTo>
                  <a:pt x="3888" y="5911"/>
                </a:lnTo>
                <a:lnTo>
                  <a:pt x="3907" y="5932"/>
                </a:lnTo>
                <a:lnTo>
                  <a:pt x="3925" y="5954"/>
                </a:lnTo>
                <a:lnTo>
                  <a:pt x="3943" y="5975"/>
                </a:lnTo>
                <a:lnTo>
                  <a:pt x="3959" y="5995"/>
                </a:lnTo>
                <a:lnTo>
                  <a:pt x="3975" y="6015"/>
                </a:lnTo>
                <a:lnTo>
                  <a:pt x="3990" y="6033"/>
                </a:lnTo>
                <a:lnTo>
                  <a:pt x="4005" y="6050"/>
                </a:lnTo>
                <a:lnTo>
                  <a:pt x="4019" y="6067"/>
                </a:lnTo>
                <a:lnTo>
                  <a:pt x="4032" y="6084"/>
                </a:lnTo>
                <a:lnTo>
                  <a:pt x="4045" y="6098"/>
                </a:lnTo>
                <a:lnTo>
                  <a:pt x="4057" y="6113"/>
                </a:lnTo>
                <a:lnTo>
                  <a:pt x="4069" y="6126"/>
                </a:lnTo>
                <a:lnTo>
                  <a:pt x="4079" y="6139"/>
                </a:lnTo>
                <a:lnTo>
                  <a:pt x="4088" y="6150"/>
                </a:lnTo>
                <a:lnTo>
                  <a:pt x="4098" y="6162"/>
                </a:lnTo>
                <a:lnTo>
                  <a:pt x="4106" y="6171"/>
                </a:lnTo>
                <a:lnTo>
                  <a:pt x="4113" y="6181"/>
                </a:lnTo>
                <a:lnTo>
                  <a:pt x="4121" y="6189"/>
                </a:lnTo>
                <a:lnTo>
                  <a:pt x="4127" y="6196"/>
                </a:lnTo>
                <a:lnTo>
                  <a:pt x="4132" y="6202"/>
                </a:lnTo>
                <a:lnTo>
                  <a:pt x="4136" y="6208"/>
                </a:lnTo>
                <a:lnTo>
                  <a:pt x="4141" y="6212"/>
                </a:lnTo>
                <a:lnTo>
                  <a:pt x="4144" y="6216"/>
                </a:lnTo>
                <a:lnTo>
                  <a:pt x="4146" y="6218"/>
                </a:lnTo>
                <a:lnTo>
                  <a:pt x="4147" y="6219"/>
                </a:lnTo>
                <a:lnTo>
                  <a:pt x="4147" y="6220"/>
                </a:lnTo>
              </a:path>
            </a:pathLst>
          </a:custGeom>
          <a:noFill/>
          <a:ln w="5715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Line 128"/>
          <p:cNvSpPr>
            <a:spLocks noChangeShapeType="1"/>
          </p:cNvSpPr>
          <p:nvPr/>
        </p:nvSpPr>
        <p:spPr bwMode="auto">
          <a:xfrm flipV="1">
            <a:off x="3178175" y="1204913"/>
            <a:ext cx="2859088" cy="2887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53"/>
          <p:cNvSpPr>
            <a:spLocks noChangeShapeType="1"/>
          </p:cNvSpPr>
          <p:nvPr/>
        </p:nvSpPr>
        <p:spPr bwMode="auto">
          <a:xfrm>
            <a:off x="4114800" y="3136900"/>
            <a:ext cx="0" cy="1090613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37"/>
          <p:cNvSpPr>
            <a:spLocks noChangeAspect="1" noChangeShapeType="1"/>
          </p:cNvSpPr>
          <p:nvPr/>
        </p:nvSpPr>
        <p:spPr bwMode="auto">
          <a:xfrm flipH="1">
            <a:off x="2579688" y="3125788"/>
            <a:ext cx="1530350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208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19" y="795120"/>
            <a:ext cx="3944679" cy="9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0"/>
          <p:cNvSpPr>
            <a:spLocks noChangeAspect="1" noChangeArrowheads="1"/>
          </p:cNvSpPr>
          <p:nvPr/>
        </p:nvSpPr>
        <p:spPr bwMode="auto">
          <a:xfrm>
            <a:off x="5334000" y="1279972"/>
            <a:ext cx="1695450" cy="549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kumimoji="0" lang="en-US" altLang="en-US" sz="1800" b="0" i="1" dirty="0">
              <a:solidFill>
                <a:schemeClr val="tx1"/>
              </a:solidFill>
            </a:endParaRPr>
          </a:p>
          <a:p>
            <a:r>
              <a:rPr kumimoji="0" lang="en-US" altLang="en-US" sz="1800" b="0" i="1" dirty="0">
                <a:solidFill>
                  <a:schemeClr val="tx1"/>
                </a:solidFill>
              </a:rPr>
              <a:t>SRAS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  <p:sp>
        <p:nvSpPr>
          <p:cNvPr id="35" name="Rectangle 7"/>
          <p:cNvSpPr>
            <a:spLocks noChangeAspect="1" noChangeArrowheads="1"/>
          </p:cNvSpPr>
          <p:nvPr/>
        </p:nvSpPr>
        <p:spPr bwMode="auto">
          <a:xfrm>
            <a:off x="3090863" y="1542240"/>
            <a:ext cx="623887" cy="274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AD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  <p:sp>
        <p:nvSpPr>
          <p:cNvPr id="36" name="Rectangle 22"/>
          <p:cNvSpPr>
            <a:spLocks noChangeArrowheads="1"/>
          </p:cNvSpPr>
          <p:nvPr/>
        </p:nvSpPr>
        <p:spPr bwMode="auto">
          <a:xfrm>
            <a:off x="3995738" y="4191003"/>
            <a:ext cx="2117725" cy="120032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 smtClean="0">
                <a:solidFill>
                  <a:schemeClr val="tx1"/>
                </a:solidFill>
              </a:rPr>
              <a:t>Y</a:t>
            </a:r>
            <a:r>
              <a:rPr kumimoji="0" lang="en-US" altLang="en-US" sz="1800" b="0" i="1" baseline="-25000" dirty="0" smtClean="0">
                <a:solidFill>
                  <a:schemeClr val="tx1"/>
                </a:solidFill>
              </a:rPr>
              <a:t>1</a:t>
            </a:r>
          </a:p>
          <a:p>
            <a:endParaRPr kumimoji="0" lang="en-US" altLang="en-US" sz="1800" b="0" i="1" baseline="-25000" dirty="0">
              <a:solidFill>
                <a:schemeClr val="tx1"/>
              </a:solidFill>
            </a:endParaRPr>
          </a:p>
          <a:p>
            <a:endParaRPr kumimoji="0" lang="en-US" altLang="en-US" sz="1800" b="0" i="1" baseline="-25000" dirty="0" smtClean="0">
              <a:solidFill>
                <a:schemeClr val="tx1"/>
              </a:solidFill>
            </a:endParaRPr>
          </a:p>
          <a:p>
            <a:endParaRPr kumimoji="0" lang="en-US" altLang="en-US" sz="1800" b="0" i="1" baseline="-25000" dirty="0">
              <a:solidFill>
                <a:schemeClr val="tx1"/>
              </a:solidFill>
            </a:endParaRPr>
          </a:p>
          <a:p>
            <a:endParaRPr kumimoji="0" lang="en-US" altLang="en-US" sz="1800" b="0" i="1" baseline="-25000" dirty="0">
              <a:solidFill>
                <a:schemeClr val="tx1"/>
              </a:solidFill>
            </a:endParaRPr>
          </a:p>
          <a:p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  <p:sp>
        <p:nvSpPr>
          <p:cNvPr id="37" name="Line 26"/>
          <p:cNvSpPr>
            <a:spLocks noChangeAspect="1" noChangeShapeType="1"/>
          </p:cNvSpPr>
          <p:nvPr/>
        </p:nvSpPr>
        <p:spPr bwMode="auto">
          <a:xfrm>
            <a:off x="2523017" y="4215921"/>
            <a:ext cx="360362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161926" y="5094309"/>
            <a:ext cx="88138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If households do not anticipate higher future taxes, 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AD rises when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 is cut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or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G is raised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  <a:endParaRPr lang="en-US" altLang="en-US" sz="1800" b="0" dirty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altLang="en-US" sz="400" b="0" dirty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If households 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fully anticipate higher future 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taxes, the cut in T or hike in G are completely offset by households </a:t>
            </a:r>
            <a:r>
              <a:rPr lang="en-US" altLang="en-US" sz="1800" dirty="0" smtClean="0">
                <a:solidFill>
                  <a:srgbClr val="0000FF"/>
                </a:solidFill>
                <a:cs typeface="Times New Roman" pitchFamily="18" charset="0"/>
              </a:rPr>
              <a:t>expecting less future income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due to higher future taxes.</a:t>
            </a:r>
            <a:endParaRPr lang="en-US" altLang="en-US" sz="18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Monetarist’s </a:t>
            </a:r>
            <a:r>
              <a:rPr lang="en-US" altLang="en-US" dirty="0" smtClean="0">
                <a:solidFill>
                  <a:schemeClr val="tx1"/>
                </a:solidFill>
              </a:rPr>
              <a:t>take </a:t>
            </a:r>
            <a:r>
              <a:rPr lang="en-US" altLang="en-US" dirty="0">
                <a:solidFill>
                  <a:schemeClr val="tx1"/>
                </a:solidFill>
              </a:rPr>
              <a:t>on Fiscal </a:t>
            </a:r>
            <a:r>
              <a:rPr lang="en-US" altLang="en-US" dirty="0" smtClean="0">
                <a:solidFill>
                  <a:schemeClr val="tx1"/>
                </a:solidFill>
              </a:rPr>
              <a:t>Policy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42775E-6 L 0.08819 -0.117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-58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3098800" y="1570038"/>
            <a:ext cx="2152650" cy="2722562"/>
            <a:chOff x="1952" y="1008"/>
            <a:chExt cx="1356" cy="1715"/>
          </a:xfrm>
        </p:grpSpPr>
        <p:sp>
          <p:nvSpPr>
            <p:cNvPr id="29734" name="Freeform 69"/>
            <p:cNvSpPr>
              <a:spLocks noChangeAspect="1"/>
            </p:cNvSpPr>
            <p:nvPr/>
          </p:nvSpPr>
          <p:spPr bwMode="auto">
            <a:xfrm>
              <a:off x="1952" y="1008"/>
              <a:ext cx="1088" cy="1632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29735" name="Rectangle 70"/>
            <p:cNvSpPr>
              <a:spLocks noChangeAspect="1" noChangeArrowheads="1"/>
            </p:cNvSpPr>
            <p:nvPr/>
          </p:nvSpPr>
          <p:spPr bwMode="auto">
            <a:xfrm>
              <a:off x="3033" y="2550"/>
              <a:ext cx="2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r>
                <a:rPr kumimoji="0" lang="en-US" altLang="en-US" sz="1800" b="0" i="1">
                  <a:solidFill>
                    <a:schemeClr val="accent2"/>
                  </a:solidFill>
                </a:rPr>
                <a:t> D</a:t>
              </a:r>
              <a:r>
                <a:rPr kumimoji="0" lang="en-US" altLang="en-US" sz="1800" b="0" i="1" baseline="-25000">
                  <a:solidFill>
                    <a:schemeClr val="accent2"/>
                  </a:solidFill>
                </a:rPr>
                <a:t>2</a:t>
              </a:r>
              <a:endParaRPr kumimoji="0" lang="en-US" altLang="en-US" sz="1800" b="0" baseline="-25000">
                <a:solidFill>
                  <a:schemeClr val="accent2"/>
                </a:solidFill>
              </a:endParaRPr>
            </a:p>
          </p:txBody>
        </p:sp>
      </p:grp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917825" y="1331913"/>
            <a:ext cx="2108200" cy="2382837"/>
            <a:chOff x="1973" y="849"/>
            <a:chExt cx="1328" cy="1501"/>
          </a:xfrm>
        </p:grpSpPr>
        <p:sp>
          <p:nvSpPr>
            <p:cNvPr id="29732" name="Freeform 63"/>
            <p:cNvSpPr>
              <a:spLocks noChangeAspect="1"/>
            </p:cNvSpPr>
            <p:nvPr/>
          </p:nvSpPr>
          <p:spPr bwMode="auto">
            <a:xfrm>
              <a:off x="1973" y="1028"/>
              <a:ext cx="1234" cy="1322"/>
            </a:xfrm>
            <a:custGeom>
              <a:avLst/>
              <a:gdLst>
                <a:gd name="T0" fmla="*/ 82 w 4625"/>
                <a:gd name="T1" fmla="*/ 4897 h 4959"/>
                <a:gd name="T2" fmla="*/ 205 w 4625"/>
                <a:gd name="T3" fmla="*/ 4803 h 4959"/>
                <a:gd name="T4" fmla="*/ 328 w 4625"/>
                <a:gd name="T5" fmla="*/ 4706 h 4959"/>
                <a:gd name="T6" fmla="*/ 451 w 4625"/>
                <a:gd name="T7" fmla="*/ 4607 h 4959"/>
                <a:gd name="T8" fmla="*/ 573 w 4625"/>
                <a:gd name="T9" fmla="*/ 4506 h 4959"/>
                <a:gd name="T10" fmla="*/ 695 w 4625"/>
                <a:gd name="T11" fmla="*/ 4403 h 4959"/>
                <a:gd name="T12" fmla="*/ 817 w 4625"/>
                <a:gd name="T13" fmla="*/ 4298 h 4959"/>
                <a:gd name="T14" fmla="*/ 938 w 4625"/>
                <a:gd name="T15" fmla="*/ 4190 h 4959"/>
                <a:gd name="T16" fmla="*/ 1058 w 4625"/>
                <a:gd name="T17" fmla="*/ 4081 h 4959"/>
                <a:gd name="T18" fmla="*/ 1179 w 4625"/>
                <a:gd name="T19" fmla="*/ 3970 h 4959"/>
                <a:gd name="T20" fmla="*/ 1298 w 4625"/>
                <a:gd name="T21" fmla="*/ 3858 h 4959"/>
                <a:gd name="T22" fmla="*/ 1416 w 4625"/>
                <a:gd name="T23" fmla="*/ 3745 h 4959"/>
                <a:gd name="T24" fmla="*/ 1533 w 4625"/>
                <a:gd name="T25" fmla="*/ 3630 h 4959"/>
                <a:gd name="T26" fmla="*/ 1650 w 4625"/>
                <a:gd name="T27" fmla="*/ 3515 h 4959"/>
                <a:gd name="T28" fmla="*/ 1765 w 4625"/>
                <a:gd name="T29" fmla="*/ 3399 h 4959"/>
                <a:gd name="T30" fmla="*/ 1880 w 4625"/>
                <a:gd name="T31" fmla="*/ 3282 h 4959"/>
                <a:gd name="T32" fmla="*/ 1992 w 4625"/>
                <a:gd name="T33" fmla="*/ 3166 h 4959"/>
                <a:gd name="T34" fmla="*/ 2104 w 4625"/>
                <a:gd name="T35" fmla="*/ 3048 h 4959"/>
                <a:gd name="T36" fmla="*/ 2216 w 4625"/>
                <a:gd name="T37" fmla="*/ 2930 h 4959"/>
                <a:gd name="T38" fmla="*/ 2325 w 4625"/>
                <a:gd name="T39" fmla="*/ 2812 h 4959"/>
                <a:gd name="T40" fmla="*/ 2434 w 4625"/>
                <a:gd name="T41" fmla="*/ 2694 h 4959"/>
                <a:gd name="T42" fmla="*/ 2540 w 4625"/>
                <a:gd name="T43" fmla="*/ 2575 h 4959"/>
                <a:gd name="T44" fmla="*/ 2645 w 4625"/>
                <a:gd name="T45" fmla="*/ 2457 h 4959"/>
                <a:gd name="T46" fmla="*/ 2750 w 4625"/>
                <a:gd name="T47" fmla="*/ 2340 h 4959"/>
                <a:gd name="T48" fmla="*/ 2852 w 4625"/>
                <a:gd name="T49" fmla="*/ 2223 h 4959"/>
                <a:gd name="T50" fmla="*/ 2952 w 4625"/>
                <a:gd name="T51" fmla="*/ 2107 h 4959"/>
                <a:gd name="T52" fmla="*/ 3051 w 4625"/>
                <a:gd name="T53" fmla="*/ 1992 h 4959"/>
                <a:gd name="T54" fmla="*/ 3148 w 4625"/>
                <a:gd name="T55" fmla="*/ 1878 h 4959"/>
                <a:gd name="T56" fmla="*/ 3242 w 4625"/>
                <a:gd name="T57" fmla="*/ 1765 h 4959"/>
                <a:gd name="T58" fmla="*/ 3336 w 4625"/>
                <a:gd name="T59" fmla="*/ 1655 h 4959"/>
                <a:gd name="T60" fmla="*/ 3426 w 4625"/>
                <a:gd name="T61" fmla="*/ 1544 h 4959"/>
                <a:gd name="T62" fmla="*/ 3516 w 4625"/>
                <a:gd name="T63" fmla="*/ 1435 h 4959"/>
                <a:gd name="T64" fmla="*/ 3602 w 4625"/>
                <a:gd name="T65" fmla="*/ 1329 h 4959"/>
                <a:gd name="T66" fmla="*/ 3686 w 4625"/>
                <a:gd name="T67" fmla="*/ 1225 h 4959"/>
                <a:gd name="T68" fmla="*/ 3768 w 4625"/>
                <a:gd name="T69" fmla="*/ 1121 h 4959"/>
                <a:gd name="T70" fmla="*/ 3848 w 4625"/>
                <a:gd name="T71" fmla="*/ 1021 h 4959"/>
                <a:gd name="T72" fmla="*/ 3925 w 4625"/>
                <a:gd name="T73" fmla="*/ 923 h 4959"/>
                <a:gd name="T74" fmla="*/ 4000 w 4625"/>
                <a:gd name="T75" fmla="*/ 828 h 4959"/>
                <a:gd name="T76" fmla="*/ 4072 w 4625"/>
                <a:gd name="T77" fmla="*/ 735 h 4959"/>
                <a:gd name="T78" fmla="*/ 4142 w 4625"/>
                <a:gd name="T79" fmla="*/ 645 h 4959"/>
                <a:gd name="T80" fmla="*/ 4209 w 4625"/>
                <a:gd name="T81" fmla="*/ 557 h 4959"/>
                <a:gd name="T82" fmla="*/ 4273 w 4625"/>
                <a:gd name="T83" fmla="*/ 472 h 4959"/>
                <a:gd name="T84" fmla="*/ 4334 w 4625"/>
                <a:gd name="T85" fmla="*/ 391 h 4959"/>
                <a:gd name="T86" fmla="*/ 4392 w 4625"/>
                <a:gd name="T87" fmla="*/ 314 h 4959"/>
                <a:gd name="T88" fmla="*/ 4447 w 4625"/>
                <a:gd name="T89" fmla="*/ 239 h 4959"/>
                <a:gd name="T90" fmla="*/ 4501 w 4625"/>
                <a:gd name="T91" fmla="*/ 169 h 4959"/>
                <a:gd name="T92" fmla="*/ 4550 w 4625"/>
                <a:gd name="T93" fmla="*/ 102 h 4959"/>
                <a:gd name="T94" fmla="*/ 4595 w 4625"/>
                <a:gd name="T95" fmla="*/ 39 h 49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25"/>
                <a:gd name="T145" fmla="*/ 0 h 4959"/>
                <a:gd name="T146" fmla="*/ 4625 w 4625"/>
                <a:gd name="T147" fmla="*/ 4959 h 49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25" h="4959">
                  <a:moveTo>
                    <a:pt x="0" y="4959"/>
                  </a:moveTo>
                  <a:lnTo>
                    <a:pt x="40" y="4928"/>
                  </a:lnTo>
                  <a:lnTo>
                    <a:pt x="82" y="4897"/>
                  </a:lnTo>
                  <a:lnTo>
                    <a:pt x="122" y="4866"/>
                  </a:lnTo>
                  <a:lnTo>
                    <a:pt x="164" y="4835"/>
                  </a:lnTo>
                  <a:lnTo>
                    <a:pt x="205" y="4803"/>
                  </a:lnTo>
                  <a:lnTo>
                    <a:pt x="246" y="4771"/>
                  </a:lnTo>
                  <a:lnTo>
                    <a:pt x="287" y="4739"/>
                  </a:lnTo>
                  <a:lnTo>
                    <a:pt x="328" y="4706"/>
                  </a:lnTo>
                  <a:lnTo>
                    <a:pt x="369" y="4673"/>
                  </a:lnTo>
                  <a:lnTo>
                    <a:pt x="409" y="4640"/>
                  </a:lnTo>
                  <a:lnTo>
                    <a:pt x="451" y="4607"/>
                  </a:lnTo>
                  <a:lnTo>
                    <a:pt x="491" y="4574"/>
                  </a:lnTo>
                  <a:lnTo>
                    <a:pt x="532" y="4540"/>
                  </a:lnTo>
                  <a:lnTo>
                    <a:pt x="573" y="4506"/>
                  </a:lnTo>
                  <a:lnTo>
                    <a:pt x="614" y="4472"/>
                  </a:lnTo>
                  <a:lnTo>
                    <a:pt x="654" y="4437"/>
                  </a:lnTo>
                  <a:lnTo>
                    <a:pt x="695" y="4403"/>
                  </a:lnTo>
                  <a:lnTo>
                    <a:pt x="736" y="4368"/>
                  </a:lnTo>
                  <a:lnTo>
                    <a:pt x="776" y="4333"/>
                  </a:lnTo>
                  <a:lnTo>
                    <a:pt x="817" y="4298"/>
                  </a:lnTo>
                  <a:lnTo>
                    <a:pt x="857" y="4261"/>
                  </a:lnTo>
                  <a:lnTo>
                    <a:pt x="898" y="4226"/>
                  </a:lnTo>
                  <a:lnTo>
                    <a:pt x="938" y="4190"/>
                  </a:lnTo>
                  <a:lnTo>
                    <a:pt x="978" y="4154"/>
                  </a:lnTo>
                  <a:lnTo>
                    <a:pt x="1018" y="4118"/>
                  </a:lnTo>
                  <a:lnTo>
                    <a:pt x="1058" y="4081"/>
                  </a:lnTo>
                  <a:lnTo>
                    <a:pt x="1098" y="4044"/>
                  </a:lnTo>
                  <a:lnTo>
                    <a:pt x="1138" y="4007"/>
                  </a:lnTo>
                  <a:lnTo>
                    <a:pt x="1179" y="3970"/>
                  </a:lnTo>
                  <a:lnTo>
                    <a:pt x="1218" y="3933"/>
                  </a:lnTo>
                  <a:lnTo>
                    <a:pt x="1257" y="3895"/>
                  </a:lnTo>
                  <a:lnTo>
                    <a:pt x="1298" y="3858"/>
                  </a:lnTo>
                  <a:lnTo>
                    <a:pt x="1337" y="3821"/>
                  </a:lnTo>
                  <a:lnTo>
                    <a:pt x="1376" y="3782"/>
                  </a:lnTo>
                  <a:lnTo>
                    <a:pt x="1416" y="3745"/>
                  </a:lnTo>
                  <a:lnTo>
                    <a:pt x="1455" y="3707"/>
                  </a:lnTo>
                  <a:lnTo>
                    <a:pt x="1493" y="3669"/>
                  </a:lnTo>
                  <a:lnTo>
                    <a:pt x="1533" y="3630"/>
                  </a:lnTo>
                  <a:lnTo>
                    <a:pt x="1572" y="3592"/>
                  </a:lnTo>
                  <a:lnTo>
                    <a:pt x="1610" y="3554"/>
                  </a:lnTo>
                  <a:lnTo>
                    <a:pt x="1650" y="3515"/>
                  </a:lnTo>
                  <a:lnTo>
                    <a:pt x="1688" y="3477"/>
                  </a:lnTo>
                  <a:lnTo>
                    <a:pt x="1726" y="3438"/>
                  </a:lnTo>
                  <a:lnTo>
                    <a:pt x="1765" y="3399"/>
                  </a:lnTo>
                  <a:lnTo>
                    <a:pt x="1803" y="3360"/>
                  </a:lnTo>
                  <a:lnTo>
                    <a:pt x="1841" y="3322"/>
                  </a:lnTo>
                  <a:lnTo>
                    <a:pt x="1880" y="3282"/>
                  </a:lnTo>
                  <a:lnTo>
                    <a:pt x="1918" y="3244"/>
                  </a:lnTo>
                  <a:lnTo>
                    <a:pt x="1955" y="3204"/>
                  </a:lnTo>
                  <a:lnTo>
                    <a:pt x="1992" y="3166"/>
                  </a:lnTo>
                  <a:lnTo>
                    <a:pt x="2030" y="3127"/>
                  </a:lnTo>
                  <a:lnTo>
                    <a:pt x="2067" y="3087"/>
                  </a:lnTo>
                  <a:lnTo>
                    <a:pt x="2104" y="3048"/>
                  </a:lnTo>
                  <a:lnTo>
                    <a:pt x="2141" y="3009"/>
                  </a:lnTo>
                  <a:lnTo>
                    <a:pt x="2178" y="2969"/>
                  </a:lnTo>
                  <a:lnTo>
                    <a:pt x="2216" y="2930"/>
                  </a:lnTo>
                  <a:lnTo>
                    <a:pt x="2252" y="2890"/>
                  </a:lnTo>
                  <a:lnTo>
                    <a:pt x="2289" y="2851"/>
                  </a:lnTo>
                  <a:lnTo>
                    <a:pt x="2325" y="2812"/>
                  </a:lnTo>
                  <a:lnTo>
                    <a:pt x="2361" y="2772"/>
                  </a:lnTo>
                  <a:lnTo>
                    <a:pt x="2398" y="2733"/>
                  </a:lnTo>
                  <a:lnTo>
                    <a:pt x="2434" y="2694"/>
                  </a:lnTo>
                  <a:lnTo>
                    <a:pt x="2469" y="2654"/>
                  </a:lnTo>
                  <a:lnTo>
                    <a:pt x="2505" y="2615"/>
                  </a:lnTo>
                  <a:lnTo>
                    <a:pt x="2540" y="2575"/>
                  </a:lnTo>
                  <a:lnTo>
                    <a:pt x="2575" y="2536"/>
                  </a:lnTo>
                  <a:lnTo>
                    <a:pt x="2610" y="2497"/>
                  </a:lnTo>
                  <a:lnTo>
                    <a:pt x="2645" y="2457"/>
                  </a:lnTo>
                  <a:lnTo>
                    <a:pt x="2681" y="2418"/>
                  </a:lnTo>
                  <a:lnTo>
                    <a:pt x="2715" y="2380"/>
                  </a:lnTo>
                  <a:lnTo>
                    <a:pt x="2750" y="2340"/>
                  </a:lnTo>
                  <a:lnTo>
                    <a:pt x="2784" y="2301"/>
                  </a:lnTo>
                  <a:lnTo>
                    <a:pt x="2818" y="2262"/>
                  </a:lnTo>
                  <a:lnTo>
                    <a:pt x="2852" y="2223"/>
                  </a:lnTo>
                  <a:lnTo>
                    <a:pt x="2885" y="2185"/>
                  </a:lnTo>
                  <a:lnTo>
                    <a:pt x="2919" y="2146"/>
                  </a:lnTo>
                  <a:lnTo>
                    <a:pt x="2952" y="2107"/>
                  </a:lnTo>
                  <a:lnTo>
                    <a:pt x="2985" y="2069"/>
                  </a:lnTo>
                  <a:lnTo>
                    <a:pt x="3018" y="2030"/>
                  </a:lnTo>
                  <a:lnTo>
                    <a:pt x="3051" y="1992"/>
                  </a:lnTo>
                  <a:lnTo>
                    <a:pt x="3083" y="1955"/>
                  </a:lnTo>
                  <a:lnTo>
                    <a:pt x="3116" y="1917"/>
                  </a:lnTo>
                  <a:lnTo>
                    <a:pt x="3148" y="1878"/>
                  </a:lnTo>
                  <a:lnTo>
                    <a:pt x="3179" y="1841"/>
                  </a:lnTo>
                  <a:lnTo>
                    <a:pt x="3211" y="1804"/>
                  </a:lnTo>
                  <a:lnTo>
                    <a:pt x="3242" y="1765"/>
                  </a:lnTo>
                  <a:lnTo>
                    <a:pt x="3274" y="1728"/>
                  </a:lnTo>
                  <a:lnTo>
                    <a:pt x="3305" y="1691"/>
                  </a:lnTo>
                  <a:lnTo>
                    <a:pt x="3336" y="1655"/>
                  </a:lnTo>
                  <a:lnTo>
                    <a:pt x="3366" y="1617"/>
                  </a:lnTo>
                  <a:lnTo>
                    <a:pt x="3396" y="1581"/>
                  </a:lnTo>
                  <a:lnTo>
                    <a:pt x="3426" y="1544"/>
                  </a:lnTo>
                  <a:lnTo>
                    <a:pt x="3456" y="1508"/>
                  </a:lnTo>
                  <a:lnTo>
                    <a:pt x="3486" y="1472"/>
                  </a:lnTo>
                  <a:lnTo>
                    <a:pt x="3516" y="1435"/>
                  </a:lnTo>
                  <a:lnTo>
                    <a:pt x="3544" y="1400"/>
                  </a:lnTo>
                  <a:lnTo>
                    <a:pt x="3573" y="1365"/>
                  </a:lnTo>
                  <a:lnTo>
                    <a:pt x="3602" y="1329"/>
                  </a:lnTo>
                  <a:lnTo>
                    <a:pt x="3630" y="1294"/>
                  </a:lnTo>
                  <a:lnTo>
                    <a:pt x="3658" y="1260"/>
                  </a:lnTo>
                  <a:lnTo>
                    <a:pt x="3686" y="1225"/>
                  </a:lnTo>
                  <a:lnTo>
                    <a:pt x="3713" y="1191"/>
                  </a:lnTo>
                  <a:lnTo>
                    <a:pt x="3741" y="1155"/>
                  </a:lnTo>
                  <a:lnTo>
                    <a:pt x="3768" y="1121"/>
                  </a:lnTo>
                  <a:lnTo>
                    <a:pt x="3795" y="1088"/>
                  </a:lnTo>
                  <a:lnTo>
                    <a:pt x="3822" y="1054"/>
                  </a:lnTo>
                  <a:lnTo>
                    <a:pt x="3848" y="1021"/>
                  </a:lnTo>
                  <a:lnTo>
                    <a:pt x="3874" y="988"/>
                  </a:lnTo>
                  <a:lnTo>
                    <a:pt x="3900" y="955"/>
                  </a:lnTo>
                  <a:lnTo>
                    <a:pt x="3925" y="923"/>
                  </a:lnTo>
                  <a:lnTo>
                    <a:pt x="3951" y="891"/>
                  </a:lnTo>
                  <a:lnTo>
                    <a:pt x="3975" y="860"/>
                  </a:lnTo>
                  <a:lnTo>
                    <a:pt x="4000" y="828"/>
                  </a:lnTo>
                  <a:lnTo>
                    <a:pt x="4024" y="797"/>
                  </a:lnTo>
                  <a:lnTo>
                    <a:pt x="4049" y="765"/>
                  </a:lnTo>
                  <a:lnTo>
                    <a:pt x="4072" y="735"/>
                  </a:lnTo>
                  <a:lnTo>
                    <a:pt x="4095" y="704"/>
                  </a:lnTo>
                  <a:lnTo>
                    <a:pt x="4119" y="674"/>
                  </a:lnTo>
                  <a:lnTo>
                    <a:pt x="4142" y="645"/>
                  </a:lnTo>
                  <a:lnTo>
                    <a:pt x="4164" y="615"/>
                  </a:lnTo>
                  <a:lnTo>
                    <a:pt x="4187" y="586"/>
                  </a:lnTo>
                  <a:lnTo>
                    <a:pt x="4209" y="557"/>
                  </a:lnTo>
                  <a:lnTo>
                    <a:pt x="4230" y="529"/>
                  </a:lnTo>
                  <a:lnTo>
                    <a:pt x="4252" y="501"/>
                  </a:lnTo>
                  <a:lnTo>
                    <a:pt x="4273" y="472"/>
                  </a:lnTo>
                  <a:lnTo>
                    <a:pt x="4293" y="445"/>
                  </a:lnTo>
                  <a:lnTo>
                    <a:pt x="4314" y="418"/>
                  </a:lnTo>
                  <a:lnTo>
                    <a:pt x="4334" y="391"/>
                  </a:lnTo>
                  <a:lnTo>
                    <a:pt x="4354" y="366"/>
                  </a:lnTo>
                  <a:lnTo>
                    <a:pt x="4373" y="339"/>
                  </a:lnTo>
                  <a:lnTo>
                    <a:pt x="4392" y="314"/>
                  </a:lnTo>
                  <a:lnTo>
                    <a:pt x="4411" y="289"/>
                  </a:lnTo>
                  <a:lnTo>
                    <a:pt x="4429" y="263"/>
                  </a:lnTo>
                  <a:lnTo>
                    <a:pt x="4447" y="239"/>
                  </a:lnTo>
                  <a:lnTo>
                    <a:pt x="4466" y="216"/>
                  </a:lnTo>
                  <a:lnTo>
                    <a:pt x="4484" y="192"/>
                  </a:lnTo>
                  <a:lnTo>
                    <a:pt x="4501" y="169"/>
                  </a:lnTo>
                  <a:lnTo>
                    <a:pt x="4517" y="146"/>
                  </a:lnTo>
                  <a:lnTo>
                    <a:pt x="4534" y="124"/>
                  </a:lnTo>
                  <a:lnTo>
                    <a:pt x="4550" y="102"/>
                  </a:lnTo>
                  <a:lnTo>
                    <a:pt x="4566" y="80"/>
                  </a:lnTo>
                  <a:lnTo>
                    <a:pt x="4580" y="59"/>
                  </a:lnTo>
                  <a:lnTo>
                    <a:pt x="4595" y="39"/>
                  </a:lnTo>
                  <a:lnTo>
                    <a:pt x="4610" y="19"/>
                  </a:lnTo>
                  <a:lnTo>
                    <a:pt x="4625" y="0"/>
                  </a:lnTo>
                </a:path>
              </a:pathLst>
            </a:custGeom>
            <a:noFill/>
            <a:ln w="571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Rectangle 64"/>
            <p:cNvSpPr>
              <a:spLocks noChangeAspect="1" noChangeArrowheads="1"/>
            </p:cNvSpPr>
            <p:nvPr/>
          </p:nvSpPr>
          <p:spPr bwMode="auto">
            <a:xfrm>
              <a:off x="3181" y="849"/>
              <a:ext cx="120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r>
                <a:rPr kumimoji="0" lang="en-US" altLang="en-US" sz="1800" b="0" i="1" dirty="0">
                  <a:solidFill>
                    <a:srgbClr val="0000FF"/>
                  </a:solidFill>
                </a:rPr>
                <a:t>S</a:t>
              </a:r>
              <a:r>
                <a:rPr kumimoji="0" lang="en-US" altLang="en-US" sz="1800" b="0" i="1" baseline="-25000" dirty="0">
                  <a:solidFill>
                    <a:srgbClr val="0000FF"/>
                  </a:solidFill>
                </a:rPr>
                <a:t>2</a:t>
              </a:r>
              <a:endParaRPr kumimoji="0" lang="en-US" altLang="en-US" sz="1800" b="0" baseline="-25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9716" name="Freeform 35"/>
          <p:cNvSpPr>
            <a:spLocks noChangeAspect="1"/>
          </p:cNvSpPr>
          <p:nvPr/>
        </p:nvSpPr>
        <p:spPr bwMode="auto">
          <a:xfrm>
            <a:off x="3098800" y="1570038"/>
            <a:ext cx="1727200" cy="2590800"/>
          </a:xfrm>
          <a:custGeom>
            <a:avLst/>
            <a:gdLst>
              <a:gd name="T0" fmla="*/ 20 w 4147"/>
              <a:gd name="T1" fmla="*/ 72 h 6220"/>
              <a:gd name="T2" fmla="*/ 53 w 4147"/>
              <a:gd name="T3" fmla="*/ 183 h 6220"/>
              <a:gd name="T4" fmla="*/ 94 w 4147"/>
              <a:gd name="T5" fmla="*/ 300 h 6220"/>
              <a:gd name="T6" fmla="*/ 140 w 4147"/>
              <a:gd name="T7" fmla="*/ 421 h 6220"/>
              <a:gd name="T8" fmla="*/ 192 w 4147"/>
              <a:gd name="T9" fmla="*/ 546 h 6220"/>
              <a:gd name="T10" fmla="*/ 249 w 4147"/>
              <a:gd name="T11" fmla="*/ 675 h 6220"/>
              <a:gd name="T12" fmla="*/ 312 w 4147"/>
              <a:gd name="T13" fmla="*/ 808 h 6220"/>
              <a:gd name="T14" fmla="*/ 380 w 4147"/>
              <a:gd name="T15" fmla="*/ 943 h 6220"/>
              <a:gd name="T16" fmla="*/ 452 w 4147"/>
              <a:gd name="T17" fmla="*/ 1082 h 6220"/>
              <a:gd name="T18" fmla="*/ 529 w 4147"/>
              <a:gd name="T19" fmla="*/ 1223 h 6220"/>
              <a:gd name="T20" fmla="*/ 609 w 4147"/>
              <a:gd name="T21" fmla="*/ 1367 h 6220"/>
              <a:gd name="T22" fmla="*/ 693 w 4147"/>
              <a:gd name="T23" fmla="*/ 1513 h 6220"/>
              <a:gd name="T24" fmla="*/ 781 w 4147"/>
              <a:gd name="T25" fmla="*/ 1661 h 6220"/>
              <a:gd name="T26" fmla="*/ 873 w 4147"/>
              <a:gd name="T27" fmla="*/ 1811 h 6220"/>
              <a:gd name="T28" fmla="*/ 966 w 4147"/>
              <a:gd name="T29" fmla="*/ 1962 h 6220"/>
              <a:gd name="T30" fmla="*/ 1063 w 4147"/>
              <a:gd name="T31" fmla="*/ 2116 h 6220"/>
              <a:gd name="T32" fmla="*/ 1162 w 4147"/>
              <a:gd name="T33" fmla="*/ 2269 h 6220"/>
              <a:gd name="T34" fmla="*/ 1264 w 4147"/>
              <a:gd name="T35" fmla="*/ 2423 h 6220"/>
              <a:gd name="T36" fmla="*/ 1368 w 4147"/>
              <a:gd name="T37" fmla="*/ 2577 h 6220"/>
              <a:gd name="T38" fmla="*/ 1473 w 4147"/>
              <a:gd name="T39" fmla="*/ 2733 h 6220"/>
              <a:gd name="T40" fmla="*/ 1579 w 4147"/>
              <a:gd name="T41" fmla="*/ 2887 h 6220"/>
              <a:gd name="T42" fmla="*/ 1687 w 4147"/>
              <a:gd name="T43" fmla="*/ 3041 h 6220"/>
              <a:gd name="T44" fmla="*/ 1796 w 4147"/>
              <a:gd name="T45" fmla="*/ 3195 h 6220"/>
              <a:gd name="T46" fmla="*/ 1905 w 4147"/>
              <a:gd name="T47" fmla="*/ 3348 h 6220"/>
              <a:gd name="T48" fmla="*/ 2015 w 4147"/>
              <a:gd name="T49" fmla="*/ 3500 h 6220"/>
              <a:gd name="T50" fmla="*/ 2125 w 4147"/>
              <a:gd name="T51" fmla="*/ 3650 h 6220"/>
              <a:gd name="T52" fmla="*/ 2235 w 4147"/>
              <a:gd name="T53" fmla="*/ 3798 h 6220"/>
              <a:gd name="T54" fmla="*/ 2343 w 4147"/>
              <a:gd name="T55" fmla="*/ 3944 h 6220"/>
              <a:gd name="T56" fmla="*/ 2451 w 4147"/>
              <a:gd name="T57" fmla="*/ 4089 h 6220"/>
              <a:gd name="T58" fmla="*/ 2559 w 4147"/>
              <a:gd name="T59" fmla="*/ 4230 h 6220"/>
              <a:gd name="T60" fmla="*/ 2665 w 4147"/>
              <a:gd name="T61" fmla="*/ 4370 h 6220"/>
              <a:gd name="T62" fmla="*/ 2770 w 4147"/>
              <a:gd name="T63" fmla="*/ 4507 h 6220"/>
              <a:gd name="T64" fmla="*/ 2872 w 4147"/>
              <a:gd name="T65" fmla="*/ 4639 h 6220"/>
              <a:gd name="T66" fmla="*/ 2972 w 4147"/>
              <a:gd name="T67" fmla="*/ 4768 h 6220"/>
              <a:gd name="T68" fmla="*/ 3071 w 4147"/>
              <a:gd name="T69" fmla="*/ 4894 h 6220"/>
              <a:gd name="T70" fmla="*/ 3167 w 4147"/>
              <a:gd name="T71" fmla="*/ 5016 h 6220"/>
              <a:gd name="T72" fmla="*/ 3260 w 4147"/>
              <a:gd name="T73" fmla="*/ 5134 h 6220"/>
              <a:gd name="T74" fmla="*/ 3350 w 4147"/>
              <a:gd name="T75" fmla="*/ 5247 h 6220"/>
              <a:gd name="T76" fmla="*/ 3436 w 4147"/>
              <a:gd name="T77" fmla="*/ 5355 h 6220"/>
              <a:gd name="T78" fmla="*/ 3519 w 4147"/>
              <a:gd name="T79" fmla="*/ 5457 h 6220"/>
              <a:gd name="T80" fmla="*/ 3599 w 4147"/>
              <a:gd name="T81" fmla="*/ 5555 h 6220"/>
              <a:gd name="T82" fmla="*/ 3673 w 4147"/>
              <a:gd name="T83" fmla="*/ 5647 h 6220"/>
              <a:gd name="T84" fmla="*/ 3743 w 4147"/>
              <a:gd name="T85" fmla="*/ 5733 h 6220"/>
              <a:gd name="T86" fmla="*/ 3809 w 4147"/>
              <a:gd name="T87" fmla="*/ 5814 h 6220"/>
              <a:gd name="T88" fmla="*/ 3870 w 4147"/>
              <a:gd name="T89" fmla="*/ 5888 h 6220"/>
              <a:gd name="T90" fmla="*/ 3925 w 4147"/>
              <a:gd name="T91" fmla="*/ 5954 h 6220"/>
              <a:gd name="T92" fmla="*/ 3975 w 4147"/>
              <a:gd name="T93" fmla="*/ 6015 h 6220"/>
              <a:gd name="T94" fmla="*/ 4019 w 4147"/>
              <a:gd name="T95" fmla="*/ 6067 h 6220"/>
              <a:gd name="T96" fmla="*/ 4057 w 4147"/>
              <a:gd name="T97" fmla="*/ 6113 h 6220"/>
              <a:gd name="T98" fmla="*/ 4088 w 4147"/>
              <a:gd name="T99" fmla="*/ 6150 h 6220"/>
              <a:gd name="T100" fmla="*/ 4113 w 4147"/>
              <a:gd name="T101" fmla="*/ 6181 h 6220"/>
              <a:gd name="T102" fmla="*/ 4132 w 4147"/>
              <a:gd name="T103" fmla="*/ 6202 h 6220"/>
              <a:gd name="T104" fmla="*/ 4144 w 4147"/>
              <a:gd name="T105" fmla="*/ 6216 h 6220"/>
              <a:gd name="T106" fmla="*/ 4147 w 4147"/>
              <a:gd name="T107" fmla="*/ 6220 h 62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147"/>
              <a:gd name="T163" fmla="*/ 0 h 6220"/>
              <a:gd name="T164" fmla="*/ 4147 w 4147"/>
              <a:gd name="T165" fmla="*/ 6220 h 62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147" h="6220">
                <a:moveTo>
                  <a:pt x="0" y="0"/>
                </a:moveTo>
                <a:lnTo>
                  <a:pt x="10" y="35"/>
                </a:lnTo>
                <a:lnTo>
                  <a:pt x="20" y="72"/>
                </a:lnTo>
                <a:lnTo>
                  <a:pt x="31" y="108"/>
                </a:lnTo>
                <a:lnTo>
                  <a:pt x="42" y="146"/>
                </a:lnTo>
                <a:lnTo>
                  <a:pt x="53" y="183"/>
                </a:lnTo>
                <a:lnTo>
                  <a:pt x="67" y="222"/>
                </a:lnTo>
                <a:lnTo>
                  <a:pt x="79" y="260"/>
                </a:lnTo>
                <a:lnTo>
                  <a:pt x="94" y="300"/>
                </a:lnTo>
                <a:lnTo>
                  <a:pt x="109" y="340"/>
                </a:lnTo>
                <a:lnTo>
                  <a:pt x="124" y="380"/>
                </a:lnTo>
                <a:lnTo>
                  <a:pt x="140" y="421"/>
                </a:lnTo>
                <a:lnTo>
                  <a:pt x="157" y="463"/>
                </a:lnTo>
                <a:lnTo>
                  <a:pt x="174" y="504"/>
                </a:lnTo>
                <a:lnTo>
                  <a:pt x="192" y="546"/>
                </a:lnTo>
                <a:lnTo>
                  <a:pt x="211" y="589"/>
                </a:lnTo>
                <a:lnTo>
                  <a:pt x="231" y="631"/>
                </a:lnTo>
                <a:lnTo>
                  <a:pt x="249" y="675"/>
                </a:lnTo>
                <a:lnTo>
                  <a:pt x="270" y="719"/>
                </a:lnTo>
                <a:lnTo>
                  <a:pt x="291" y="763"/>
                </a:lnTo>
                <a:lnTo>
                  <a:pt x="312" y="808"/>
                </a:lnTo>
                <a:lnTo>
                  <a:pt x="335" y="852"/>
                </a:lnTo>
                <a:lnTo>
                  <a:pt x="357" y="897"/>
                </a:lnTo>
                <a:lnTo>
                  <a:pt x="380" y="943"/>
                </a:lnTo>
                <a:lnTo>
                  <a:pt x="404" y="989"/>
                </a:lnTo>
                <a:lnTo>
                  <a:pt x="428" y="1035"/>
                </a:lnTo>
                <a:lnTo>
                  <a:pt x="452" y="1082"/>
                </a:lnTo>
                <a:lnTo>
                  <a:pt x="477" y="1129"/>
                </a:lnTo>
                <a:lnTo>
                  <a:pt x="503" y="1176"/>
                </a:lnTo>
                <a:lnTo>
                  <a:pt x="529" y="1223"/>
                </a:lnTo>
                <a:lnTo>
                  <a:pt x="555" y="1270"/>
                </a:lnTo>
                <a:lnTo>
                  <a:pt x="582" y="1318"/>
                </a:lnTo>
                <a:lnTo>
                  <a:pt x="609" y="1367"/>
                </a:lnTo>
                <a:lnTo>
                  <a:pt x="636" y="1415"/>
                </a:lnTo>
                <a:lnTo>
                  <a:pt x="664" y="1464"/>
                </a:lnTo>
                <a:lnTo>
                  <a:pt x="693" y="1513"/>
                </a:lnTo>
                <a:lnTo>
                  <a:pt x="722" y="1562"/>
                </a:lnTo>
                <a:lnTo>
                  <a:pt x="752" y="1612"/>
                </a:lnTo>
                <a:lnTo>
                  <a:pt x="781" y="1661"/>
                </a:lnTo>
                <a:lnTo>
                  <a:pt x="811" y="1711"/>
                </a:lnTo>
                <a:lnTo>
                  <a:pt x="841" y="1761"/>
                </a:lnTo>
                <a:lnTo>
                  <a:pt x="873" y="1811"/>
                </a:lnTo>
                <a:lnTo>
                  <a:pt x="903" y="1861"/>
                </a:lnTo>
                <a:lnTo>
                  <a:pt x="934" y="1912"/>
                </a:lnTo>
                <a:lnTo>
                  <a:pt x="966" y="1962"/>
                </a:lnTo>
                <a:lnTo>
                  <a:pt x="999" y="2014"/>
                </a:lnTo>
                <a:lnTo>
                  <a:pt x="1031" y="2065"/>
                </a:lnTo>
                <a:lnTo>
                  <a:pt x="1063" y="2116"/>
                </a:lnTo>
                <a:lnTo>
                  <a:pt x="1096" y="2167"/>
                </a:lnTo>
                <a:lnTo>
                  <a:pt x="1129" y="2218"/>
                </a:lnTo>
                <a:lnTo>
                  <a:pt x="1162" y="2269"/>
                </a:lnTo>
                <a:lnTo>
                  <a:pt x="1197" y="2320"/>
                </a:lnTo>
                <a:lnTo>
                  <a:pt x="1230" y="2372"/>
                </a:lnTo>
                <a:lnTo>
                  <a:pt x="1264" y="2423"/>
                </a:lnTo>
                <a:lnTo>
                  <a:pt x="1299" y="2474"/>
                </a:lnTo>
                <a:lnTo>
                  <a:pt x="1333" y="2526"/>
                </a:lnTo>
                <a:lnTo>
                  <a:pt x="1368" y="2577"/>
                </a:lnTo>
                <a:lnTo>
                  <a:pt x="1403" y="2630"/>
                </a:lnTo>
                <a:lnTo>
                  <a:pt x="1437" y="2681"/>
                </a:lnTo>
                <a:lnTo>
                  <a:pt x="1473" y="2733"/>
                </a:lnTo>
                <a:lnTo>
                  <a:pt x="1508" y="2784"/>
                </a:lnTo>
                <a:lnTo>
                  <a:pt x="1544" y="2836"/>
                </a:lnTo>
                <a:lnTo>
                  <a:pt x="1579" y="2887"/>
                </a:lnTo>
                <a:lnTo>
                  <a:pt x="1616" y="2939"/>
                </a:lnTo>
                <a:lnTo>
                  <a:pt x="1651" y="2990"/>
                </a:lnTo>
                <a:lnTo>
                  <a:pt x="1687" y="3041"/>
                </a:lnTo>
                <a:lnTo>
                  <a:pt x="1724" y="3093"/>
                </a:lnTo>
                <a:lnTo>
                  <a:pt x="1759" y="3144"/>
                </a:lnTo>
                <a:lnTo>
                  <a:pt x="1796" y="3195"/>
                </a:lnTo>
                <a:lnTo>
                  <a:pt x="1832" y="3247"/>
                </a:lnTo>
                <a:lnTo>
                  <a:pt x="1869" y="3298"/>
                </a:lnTo>
                <a:lnTo>
                  <a:pt x="1905" y="3348"/>
                </a:lnTo>
                <a:lnTo>
                  <a:pt x="1942" y="3399"/>
                </a:lnTo>
                <a:lnTo>
                  <a:pt x="1978" y="3450"/>
                </a:lnTo>
                <a:lnTo>
                  <a:pt x="2015" y="3500"/>
                </a:lnTo>
                <a:lnTo>
                  <a:pt x="2051" y="3550"/>
                </a:lnTo>
                <a:lnTo>
                  <a:pt x="2089" y="3600"/>
                </a:lnTo>
                <a:lnTo>
                  <a:pt x="2125" y="3650"/>
                </a:lnTo>
                <a:lnTo>
                  <a:pt x="2162" y="3700"/>
                </a:lnTo>
                <a:lnTo>
                  <a:pt x="2198" y="3749"/>
                </a:lnTo>
                <a:lnTo>
                  <a:pt x="2235" y="3798"/>
                </a:lnTo>
                <a:lnTo>
                  <a:pt x="2271" y="3847"/>
                </a:lnTo>
                <a:lnTo>
                  <a:pt x="2307" y="3896"/>
                </a:lnTo>
                <a:lnTo>
                  <a:pt x="2343" y="3944"/>
                </a:lnTo>
                <a:lnTo>
                  <a:pt x="2379" y="3993"/>
                </a:lnTo>
                <a:lnTo>
                  <a:pt x="2416" y="4041"/>
                </a:lnTo>
                <a:lnTo>
                  <a:pt x="2451" y="4089"/>
                </a:lnTo>
                <a:lnTo>
                  <a:pt x="2488" y="4137"/>
                </a:lnTo>
                <a:lnTo>
                  <a:pt x="2523" y="4184"/>
                </a:lnTo>
                <a:lnTo>
                  <a:pt x="2559" y="4230"/>
                </a:lnTo>
                <a:lnTo>
                  <a:pt x="2595" y="4277"/>
                </a:lnTo>
                <a:lnTo>
                  <a:pt x="2631" y="4324"/>
                </a:lnTo>
                <a:lnTo>
                  <a:pt x="2665" y="4370"/>
                </a:lnTo>
                <a:lnTo>
                  <a:pt x="2700" y="4416"/>
                </a:lnTo>
                <a:lnTo>
                  <a:pt x="2735" y="4461"/>
                </a:lnTo>
                <a:lnTo>
                  <a:pt x="2770" y="4507"/>
                </a:lnTo>
                <a:lnTo>
                  <a:pt x="2805" y="4550"/>
                </a:lnTo>
                <a:lnTo>
                  <a:pt x="2839" y="4595"/>
                </a:lnTo>
                <a:lnTo>
                  <a:pt x="2872" y="4639"/>
                </a:lnTo>
                <a:lnTo>
                  <a:pt x="2907" y="4683"/>
                </a:lnTo>
                <a:lnTo>
                  <a:pt x="2940" y="4726"/>
                </a:lnTo>
                <a:lnTo>
                  <a:pt x="2972" y="4768"/>
                </a:lnTo>
                <a:lnTo>
                  <a:pt x="3006" y="4811"/>
                </a:lnTo>
                <a:lnTo>
                  <a:pt x="3038" y="4853"/>
                </a:lnTo>
                <a:lnTo>
                  <a:pt x="3071" y="4894"/>
                </a:lnTo>
                <a:lnTo>
                  <a:pt x="3104" y="4935"/>
                </a:lnTo>
                <a:lnTo>
                  <a:pt x="3135" y="4976"/>
                </a:lnTo>
                <a:lnTo>
                  <a:pt x="3167" y="5016"/>
                </a:lnTo>
                <a:lnTo>
                  <a:pt x="3198" y="5056"/>
                </a:lnTo>
                <a:lnTo>
                  <a:pt x="3230" y="5094"/>
                </a:lnTo>
                <a:lnTo>
                  <a:pt x="3260" y="5134"/>
                </a:lnTo>
                <a:lnTo>
                  <a:pt x="3290" y="5172"/>
                </a:lnTo>
                <a:lnTo>
                  <a:pt x="3320" y="5209"/>
                </a:lnTo>
                <a:lnTo>
                  <a:pt x="3350" y="5247"/>
                </a:lnTo>
                <a:lnTo>
                  <a:pt x="3379" y="5283"/>
                </a:lnTo>
                <a:lnTo>
                  <a:pt x="3408" y="5319"/>
                </a:lnTo>
                <a:lnTo>
                  <a:pt x="3436" y="5355"/>
                </a:lnTo>
                <a:lnTo>
                  <a:pt x="3464" y="5389"/>
                </a:lnTo>
                <a:lnTo>
                  <a:pt x="3492" y="5424"/>
                </a:lnTo>
                <a:lnTo>
                  <a:pt x="3519" y="5457"/>
                </a:lnTo>
                <a:lnTo>
                  <a:pt x="3547" y="5491"/>
                </a:lnTo>
                <a:lnTo>
                  <a:pt x="3573" y="5523"/>
                </a:lnTo>
                <a:lnTo>
                  <a:pt x="3599" y="5555"/>
                </a:lnTo>
                <a:lnTo>
                  <a:pt x="3624" y="5586"/>
                </a:lnTo>
                <a:lnTo>
                  <a:pt x="3649" y="5618"/>
                </a:lnTo>
                <a:lnTo>
                  <a:pt x="3673" y="5647"/>
                </a:lnTo>
                <a:lnTo>
                  <a:pt x="3697" y="5677"/>
                </a:lnTo>
                <a:lnTo>
                  <a:pt x="3721" y="5705"/>
                </a:lnTo>
                <a:lnTo>
                  <a:pt x="3743" y="5733"/>
                </a:lnTo>
                <a:lnTo>
                  <a:pt x="3765" y="5761"/>
                </a:lnTo>
                <a:lnTo>
                  <a:pt x="3787" y="5788"/>
                </a:lnTo>
                <a:lnTo>
                  <a:pt x="3809" y="5814"/>
                </a:lnTo>
                <a:lnTo>
                  <a:pt x="3830" y="5839"/>
                </a:lnTo>
                <a:lnTo>
                  <a:pt x="3850" y="5864"/>
                </a:lnTo>
                <a:lnTo>
                  <a:pt x="3870" y="5888"/>
                </a:lnTo>
                <a:lnTo>
                  <a:pt x="3888" y="5911"/>
                </a:lnTo>
                <a:lnTo>
                  <a:pt x="3907" y="5932"/>
                </a:lnTo>
                <a:lnTo>
                  <a:pt x="3925" y="5954"/>
                </a:lnTo>
                <a:lnTo>
                  <a:pt x="3943" y="5975"/>
                </a:lnTo>
                <a:lnTo>
                  <a:pt x="3959" y="5995"/>
                </a:lnTo>
                <a:lnTo>
                  <a:pt x="3975" y="6015"/>
                </a:lnTo>
                <a:lnTo>
                  <a:pt x="3990" y="6033"/>
                </a:lnTo>
                <a:lnTo>
                  <a:pt x="4005" y="6050"/>
                </a:lnTo>
                <a:lnTo>
                  <a:pt x="4019" y="6067"/>
                </a:lnTo>
                <a:lnTo>
                  <a:pt x="4032" y="6084"/>
                </a:lnTo>
                <a:lnTo>
                  <a:pt x="4045" y="6098"/>
                </a:lnTo>
                <a:lnTo>
                  <a:pt x="4057" y="6113"/>
                </a:lnTo>
                <a:lnTo>
                  <a:pt x="4069" y="6126"/>
                </a:lnTo>
                <a:lnTo>
                  <a:pt x="4079" y="6139"/>
                </a:lnTo>
                <a:lnTo>
                  <a:pt x="4088" y="6150"/>
                </a:lnTo>
                <a:lnTo>
                  <a:pt x="4098" y="6162"/>
                </a:lnTo>
                <a:lnTo>
                  <a:pt x="4106" y="6171"/>
                </a:lnTo>
                <a:lnTo>
                  <a:pt x="4113" y="6181"/>
                </a:lnTo>
                <a:lnTo>
                  <a:pt x="4121" y="6189"/>
                </a:lnTo>
                <a:lnTo>
                  <a:pt x="4127" y="6196"/>
                </a:lnTo>
                <a:lnTo>
                  <a:pt x="4132" y="6202"/>
                </a:lnTo>
                <a:lnTo>
                  <a:pt x="4136" y="6208"/>
                </a:lnTo>
                <a:lnTo>
                  <a:pt x="4141" y="6212"/>
                </a:lnTo>
                <a:lnTo>
                  <a:pt x="4144" y="6216"/>
                </a:lnTo>
                <a:lnTo>
                  <a:pt x="4146" y="6218"/>
                </a:lnTo>
                <a:lnTo>
                  <a:pt x="4147" y="6219"/>
                </a:lnTo>
                <a:lnTo>
                  <a:pt x="4147" y="6220"/>
                </a:lnTo>
              </a:path>
            </a:pathLst>
          </a:custGeom>
          <a:noFill/>
          <a:ln w="5715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Rectangle 2"/>
          <p:cNvSpPr>
            <a:spLocks noChangeAspect="1" noChangeArrowheads="1"/>
          </p:cNvSpPr>
          <p:nvPr/>
        </p:nvSpPr>
        <p:spPr bwMode="auto">
          <a:xfrm>
            <a:off x="2179638" y="665163"/>
            <a:ext cx="4859337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9701" name="Line 4"/>
          <p:cNvSpPr>
            <a:spLocks noChangeAspect="1" noChangeShapeType="1"/>
          </p:cNvSpPr>
          <p:nvPr/>
        </p:nvSpPr>
        <p:spPr bwMode="auto">
          <a:xfrm>
            <a:off x="2751138" y="4560888"/>
            <a:ext cx="343217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Line 5"/>
          <p:cNvSpPr>
            <a:spLocks noChangeAspect="1" noChangeShapeType="1"/>
          </p:cNvSpPr>
          <p:nvPr/>
        </p:nvSpPr>
        <p:spPr bwMode="auto">
          <a:xfrm>
            <a:off x="2755900" y="1290638"/>
            <a:ext cx="0" cy="32797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725" name="Group 68"/>
          <p:cNvGrpSpPr>
            <a:grpSpLocks/>
          </p:cNvGrpSpPr>
          <p:nvPr/>
        </p:nvGrpSpPr>
        <p:grpSpPr bwMode="auto">
          <a:xfrm>
            <a:off x="2932113" y="1317625"/>
            <a:ext cx="2108200" cy="2382838"/>
            <a:chOff x="1973" y="849"/>
            <a:chExt cx="1328" cy="1501"/>
          </a:xfrm>
        </p:grpSpPr>
        <p:sp>
          <p:nvSpPr>
            <p:cNvPr id="29726" name="Freeform 22"/>
            <p:cNvSpPr>
              <a:spLocks noChangeAspect="1"/>
            </p:cNvSpPr>
            <p:nvPr/>
          </p:nvSpPr>
          <p:spPr bwMode="auto">
            <a:xfrm>
              <a:off x="1973" y="1028"/>
              <a:ext cx="1234" cy="1322"/>
            </a:xfrm>
            <a:custGeom>
              <a:avLst/>
              <a:gdLst>
                <a:gd name="T0" fmla="*/ 82 w 4625"/>
                <a:gd name="T1" fmla="*/ 4897 h 4959"/>
                <a:gd name="T2" fmla="*/ 205 w 4625"/>
                <a:gd name="T3" fmla="*/ 4803 h 4959"/>
                <a:gd name="T4" fmla="*/ 328 w 4625"/>
                <a:gd name="T5" fmla="*/ 4706 h 4959"/>
                <a:gd name="T6" fmla="*/ 451 w 4625"/>
                <a:gd name="T7" fmla="*/ 4607 h 4959"/>
                <a:gd name="T8" fmla="*/ 573 w 4625"/>
                <a:gd name="T9" fmla="*/ 4506 h 4959"/>
                <a:gd name="T10" fmla="*/ 695 w 4625"/>
                <a:gd name="T11" fmla="*/ 4403 h 4959"/>
                <a:gd name="T12" fmla="*/ 817 w 4625"/>
                <a:gd name="T13" fmla="*/ 4298 h 4959"/>
                <a:gd name="T14" fmla="*/ 938 w 4625"/>
                <a:gd name="T15" fmla="*/ 4190 h 4959"/>
                <a:gd name="T16" fmla="*/ 1058 w 4625"/>
                <a:gd name="T17" fmla="*/ 4081 h 4959"/>
                <a:gd name="T18" fmla="*/ 1179 w 4625"/>
                <a:gd name="T19" fmla="*/ 3970 h 4959"/>
                <a:gd name="T20" fmla="*/ 1298 w 4625"/>
                <a:gd name="T21" fmla="*/ 3858 h 4959"/>
                <a:gd name="T22" fmla="*/ 1416 w 4625"/>
                <a:gd name="T23" fmla="*/ 3745 h 4959"/>
                <a:gd name="T24" fmla="*/ 1533 w 4625"/>
                <a:gd name="T25" fmla="*/ 3630 h 4959"/>
                <a:gd name="T26" fmla="*/ 1650 w 4625"/>
                <a:gd name="T27" fmla="*/ 3515 h 4959"/>
                <a:gd name="T28" fmla="*/ 1765 w 4625"/>
                <a:gd name="T29" fmla="*/ 3399 h 4959"/>
                <a:gd name="T30" fmla="*/ 1880 w 4625"/>
                <a:gd name="T31" fmla="*/ 3282 h 4959"/>
                <a:gd name="T32" fmla="*/ 1992 w 4625"/>
                <a:gd name="T33" fmla="*/ 3166 h 4959"/>
                <a:gd name="T34" fmla="*/ 2104 w 4625"/>
                <a:gd name="T35" fmla="*/ 3048 h 4959"/>
                <a:gd name="T36" fmla="*/ 2216 w 4625"/>
                <a:gd name="T37" fmla="*/ 2930 h 4959"/>
                <a:gd name="T38" fmla="*/ 2325 w 4625"/>
                <a:gd name="T39" fmla="*/ 2812 h 4959"/>
                <a:gd name="T40" fmla="*/ 2434 w 4625"/>
                <a:gd name="T41" fmla="*/ 2694 h 4959"/>
                <a:gd name="T42" fmla="*/ 2540 w 4625"/>
                <a:gd name="T43" fmla="*/ 2575 h 4959"/>
                <a:gd name="T44" fmla="*/ 2645 w 4625"/>
                <a:gd name="T45" fmla="*/ 2457 h 4959"/>
                <a:gd name="T46" fmla="*/ 2750 w 4625"/>
                <a:gd name="T47" fmla="*/ 2340 h 4959"/>
                <a:gd name="T48" fmla="*/ 2852 w 4625"/>
                <a:gd name="T49" fmla="*/ 2223 h 4959"/>
                <a:gd name="T50" fmla="*/ 2952 w 4625"/>
                <a:gd name="T51" fmla="*/ 2107 h 4959"/>
                <a:gd name="T52" fmla="*/ 3051 w 4625"/>
                <a:gd name="T53" fmla="*/ 1992 h 4959"/>
                <a:gd name="T54" fmla="*/ 3148 w 4625"/>
                <a:gd name="T55" fmla="*/ 1878 h 4959"/>
                <a:gd name="T56" fmla="*/ 3242 w 4625"/>
                <a:gd name="T57" fmla="*/ 1765 h 4959"/>
                <a:gd name="T58" fmla="*/ 3336 w 4625"/>
                <a:gd name="T59" fmla="*/ 1655 h 4959"/>
                <a:gd name="T60" fmla="*/ 3426 w 4625"/>
                <a:gd name="T61" fmla="*/ 1544 h 4959"/>
                <a:gd name="T62" fmla="*/ 3516 w 4625"/>
                <a:gd name="T63" fmla="*/ 1435 h 4959"/>
                <a:gd name="T64" fmla="*/ 3602 w 4625"/>
                <a:gd name="T65" fmla="*/ 1329 h 4959"/>
                <a:gd name="T66" fmla="*/ 3686 w 4625"/>
                <a:gd name="T67" fmla="*/ 1225 h 4959"/>
                <a:gd name="T68" fmla="*/ 3768 w 4625"/>
                <a:gd name="T69" fmla="*/ 1121 h 4959"/>
                <a:gd name="T70" fmla="*/ 3848 w 4625"/>
                <a:gd name="T71" fmla="*/ 1021 h 4959"/>
                <a:gd name="T72" fmla="*/ 3925 w 4625"/>
                <a:gd name="T73" fmla="*/ 923 h 4959"/>
                <a:gd name="T74" fmla="*/ 4000 w 4625"/>
                <a:gd name="T75" fmla="*/ 828 h 4959"/>
                <a:gd name="T76" fmla="*/ 4072 w 4625"/>
                <a:gd name="T77" fmla="*/ 735 h 4959"/>
                <a:gd name="T78" fmla="*/ 4142 w 4625"/>
                <a:gd name="T79" fmla="*/ 645 h 4959"/>
                <a:gd name="T80" fmla="*/ 4209 w 4625"/>
                <a:gd name="T81" fmla="*/ 557 h 4959"/>
                <a:gd name="T82" fmla="*/ 4273 w 4625"/>
                <a:gd name="T83" fmla="*/ 472 h 4959"/>
                <a:gd name="T84" fmla="*/ 4334 w 4625"/>
                <a:gd name="T85" fmla="*/ 391 h 4959"/>
                <a:gd name="T86" fmla="*/ 4392 w 4625"/>
                <a:gd name="T87" fmla="*/ 314 h 4959"/>
                <a:gd name="T88" fmla="*/ 4447 w 4625"/>
                <a:gd name="T89" fmla="*/ 239 h 4959"/>
                <a:gd name="T90" fmla="*/ 4501 w 4625"/>
                <a:gd name="T91" fmla="*/ 169 h 4959"/>
                <a:gd name="T92" fmla="*/ 4550 w 4625"/>
                <a:gd name="T93" fmla="*/ 102 h 4959"/>
                <a:gd name="T94" fmla="*/ 4595 w 4625"/>
                <a:gd name="T95" fmla="*/ 39 h 49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25"/>
                <a:gd name="T145" fmla="*/ 0 h 4959"/>
                <a:gd name="T146" fmla="*/ 4625 w 4625"/>
                <a:gd name="T147" fmla="*/ 4959 h 49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25" h="4959">
                  <a:moveTo>
                    <a:pt x="0" y="4959"/>
                  </a:moveTo>
                  <a:lnTo>
                    <a:pt x="40" y="4928"/>
                  </a:lnTo>
                  <a:lnTo>
                    <a:pt x="82" y="4897"/>
                  </a:lnTo>
                  <a:lnTo>
                    <a:pt x="122" y="4866"/>
                  </a:lnTo>
                  <a:lnTo>
                    <a:pt x="164" y="4835"/>
                  </a:lnTo>
                  <a:lnTo>
                    <a:pt x="205" y="4803"/>
                  </a:lnTo>
                  <a:lnTo>
                    <a:pt x="246" y="4771"/>
                  </a:lnTo>
                  <a:lnTo>
                    <a:pt x="287" y="4739"/>
                  </a:lnTo>
                  <a:lnTo>
                    <a:pt x="328" y="4706"/>
                  </a:lnTo>
                  <a:lnTo>
                    <a:pt x="369" y="4673"/>
                  </a:lnTo>
                  <a:lnTo>
                    <a:pt x="409" y="4640"/>
                  </a:lnTo>
                  <a:lnTo>
                    <a:pt x="451" y="4607"/>
                  </a:lnTo>
                  <a:lnTo>
                    <a:pt x="491" y="4574"/>
                  </a:lnTo>
                  <a:lnTo>
                    <a:pt x="532" y="4540"/>
                  </a:lnTo>
                  <a:lnTo>
                    <a:pt x="573" y="4506"/>
                  </a:lnTo>
                  <a:lnTo>
                    <a:pt x="614" y="4472"/>
                  </a:lnTo>
                  <a:lnTo>
                    <a:pt x="654" y="4437"/>
                  </a:lnTo>
                  <a:lnTo>
                    <a:pt x="695" y="4403"/>
                  </a:lnTo>
                  <a:lnTo>
                    <a:pt x="736" y="4368"/>
                  </a:lnTo>
                  <a:lnTo>
                    <a:pt x="776" y="4333"/>
                  </a:lnTo>
                  <a:lnTo>
                    <a:pt x="817" y="4298"/>
                  </a:lnTo>
                  <a:lnTo>
                    <a:pt x="857" y="4261"/>
                  </a:lnTo>
                  <a:lnTo>
                    <a:pt x="898" y="4226"/>
                  </a:lnTo>
                  <a:lnTo>
                    <a:pt x="938" y="4190"/>
                  </a:lnTo>
                  <a:lnTo>
                    <a:pt x="978" y="4154"/>
                  </a:lnTo>
                  <a:lnTo>
                    <a:pt x="1018" y="4118"/>
                  </a:lnTo>
                  <a:lnTo>
                    <a:pt x="1058" y="4081"/>
                  </a:lnTo>
                  <a:lnTo>
                    <a:pt x="1098" y="4044"/>
                  </a:lnTo>
                  <a:lnTo>
                    <a:pt x="1138" y="4007"/>
                  </a:lnTo>
                  <a:lnTo>
                    <a:pt x="1179" y="3970"/>
                  </a:lnTo>
                  <a:lnTo>
                    <a:pt x="1218" y="3933"/>
                  </a:lnTo>
                  <a:lnTo>
                    <a:pt x="1257" y="3895"/>
                  </a:lnTo>
                  <a:lnTo>
                    <a:pt x="1298" y="3858"/>
                  </a:lnTo>
                  <a:lnTo>
                    <a:pt x="1337" y="3821"/>
                  </a:lnTo>
                  <a:lnTo>
                    <a:pt x="1376" y="3782"/>
                  </a:lnTo>
                  <a:lnTo>
                    <a:pt x="1416" y="3745"/>
                  </a:lnTo>
                  <a:lnTo>
                    <a:pt x="1455" y="3707"/>
                  </a:lnTo>
                  <a:lnTo>
                    <a:pt x="1493" y="3669"/>
                  </a:lnTo>
                  <a:lnTo>
                    <a:pt x="1533" y="3630"/>
                  </a:lnTo>
                  <a:lnTo>
                    <a:pt x="1572" y="3592"/>
                  </a:lnTo>
                  <a:lnTo>
                    <a:pt x="1610" y="3554"/>
                  </a:lnTo>
                  <a:lnTo>
                    <a:pt x="1650" y="3515"/>
                  </a:lnTo>
                  <a:lnTo>
                    <a:pt x="1688" y="3477"/>
                  </a:lnTo>
                  <a:lnTo>
                    <a:pt x="1726" y="3438"/>
                  </a:lnTo>
                  <a:lnTo>
                    <a:pt x="1765" y="3399"/>
                  </a:lnTo>
                  <a:lnTo>
                    <a:pt x="1803" y="3360"/>
                  </a:lnTo>
                  <a:lnTo>
                    <a:pt x="1841" y="3322"/>
                  </a:lnTo>
                  <a:lnTo>
                    <a:pt x="1880" y="3282"/>
                  </a:lnTo>
                  <a:lnTo>
                    <a:pt x="1918" y="3244"/>
                  </a:lnTo>
                  <a:lnTo>
                    <a:pt x="1955" y="3204"/>
                  </a:lnTo>
                  <a:lnTo>
                    <a:pt x="1992" y="3166"/>
                  </a:lnTo>
                  <a:lnTo>
                    <a:pt x="2030" y="3127"/>
                  </a:lnTo>
                  <a:lnTo>
                    <a:pt x="2067" y="3087"/>
                  </a:lnTo>
                  <a:lnTo>
                    <a:pt x="2104" y="3048"/>
                  </a:lnTo>
                  <a:lnTo>
                    <a:pt x="2141" y="3009"/>
                  </a:lnTo>
                  <a:lnTo>
                    <a:pt x="2178" y="2969"/>
                  </a:lnTo>
                  <a:lnTo>
                    <a:pt x="2216" y="2930"/>
                  </a:lnTo>
                  <a:lnTo>
                    <a:pt x="2252" y="2890"/>
                  </a:lnTo>
                  <a:lnTo>
                    <a:pt x="2289" y="2851"/>
                  </a:lnTo>
                  <a:lnTo>
                    <a:pt x="2325" y="2812"/>
                  </a:lnTo>
                  <a:lnTo>
                    <a:pt x="2361" y="2772"/>
                  </a:lnTo>
                  <a:lnTo>
                    <a:pt x="2398" y="2733"/>
                  </a:lnTo>
                  <a:lnTo>
                    <a:pt x="2434" y="2694"/>
                  </a:lnTo>
                  <a:lnTo>
                    <a:pt x="2469" y="2654"/>
                  </a:lnTo>
                  <a:lnTo>
                    <a:pt x="2505" y="2615"/>
                  </a:lnTo>
                  <a:lnTo>
                    <a:pt x="2540" y="2575"/>
                  </a:lnTo>
                  <a:lnTo>
                    <a:pt x="2575" y="2536"/>
                  </a:lnTo>
                  <a:lnTo>
                    <a:pt x="2610" y="2497"/>
                  </a:lnTo>
                  <a:lnTo>
                    <a:pt x="2645" y="2457"/>
                  </a:lnTo>
                  <a:lnTo>
                    <a:pt x="2681" y="2418"/>
                  </a:lnTo>
                  <a:lnTo>
                    <a:pt x="2715" y="2380"/>
                  </a:lnTo>
                  <a:lnTo>
                    <a:pt x="2750" y="2340"/>
                  </a:lnTo>
                  <a:lnTo>
                    <a:pt x="2784" y="2301"/>
                  </a:lnTo>
                  <a:lnTo>
                    <a:pt x="2818" y="2262"/>
                  </a:lnTo>
                  <a:lnTo>
                    <a:pt x="2852" y="2223"/>
                  </a:lnTo>
                  <a:lnTo>
                    <a:pt x="2885" y="2185"/>
                  </a:lnTo>
                  <a:lnTo>
                    <a:pt x="2919" y="2146"/>
                  </a:lnTo>
                  <a:lnTo>
                    <a:pt x="2952" y="2107"/>
                  </a:lnTo>
                  <a:lnTo>
                    <a:pt x="2985" y="2069"/>
                  </a:lnTo>
                  <a:lnTo>
                    <a:pt x="3018" y="2030"/>
                  </a:lnTo>
                  <a:lnTo>
                    <a:pt x="3051" y="1992"/>
                  </a:lnTo>
                  <a:lnTo>
                    <a:pt x="3083" y="1955"/>
                  </a:lnTo>
                  <a:lnTo>
                    <a:pt x="3116" y="1917"/>
                  </a:lnTo>
                  <a:lnTo>
                    <a:pt x="3148" y="1878"/>
                  </a:lnTo>
                  <a:lnTo>
                    <a:pt x="3179" y="1841"/>
                  </a:lnTo>
                  <a:lnTo>
                    <a:pt x="3211" y="1804"/>
                  </a:lnTo>
                  <a:lnTo>
                    <a:pt x="3242" y="1765"/>
                  </a:lnTo>
                  <a:lnTo>
                    <a:pt x="3274" y="1728"/>
                  </a:lnTo>
                  <a:lnTo>
                    <a:pt x="3305" y="1691"/>
                  </a:lnTo>
                  <a:lnTo>
                    <a:pt x="3336" y="1655"/>
                  </a:lnTo>
                  <a:lnTo>
                    <a:pt x="3366" y="1617"/>
                  </a:lnTo>
                  <a:lnTo>
                    <a:pt x="3396" y="1581"/>
                  </a:lnTo>
                  <a:lnTo>
                    <a:pt x="3426" y="1544"/>
                  </a:lnTo>
                  <a:lnTo>
                    <a:pt x="3456" y="1508"/>
                  </a:lnTo>
                  <a:lnTo>
                    <a:pt x="3486" y="1472"/>
                  </a:lnTo>
                  <a:lnTo>
                    <a:pt x="3516" y="1435"/>
                  </a:lnTo>
                  <a:lnTo>
                    <a:pt x="3544" y="1400"/>
                  </a:lnTo>
                  <a:lnTo>
                    <a:pt x="3573" y="1365"/>
                  </a:lnTo>
                  <a:lnTo>
                    <a:pt x="3602" y="1329"/>
                  </a:lnTo>
                  <a:lnTo>
                    <a:pt x="3630" y="1294"/>
                  </a:lnTo>
                  <a:lnTo>
                    <a:pt x="3658" y="1260"/>
                  </a:lnTo>
                  <a:lnTo>
                    <a:pt x="3686" y="1225"/>
                  </a:lnTo>
                  <a:lnTo>
                    <a:pt x="3713" y="1191"/>
                  </a:lnTo>
                  <a:lnTo>
                    <a:pt x="3741" y="1155"/>
                  </a:lnTo>
                  <a:lnTo>
                    <a:pt x="3768" y="1121"/>
                  </a:lnTo>
                  <a:lnTo>
                    <a:pt x="3795" y="1088"/>
                  </a:lnTo>
                  <a:lnTo>
                    <a:pt x="3822" y="1054"/>
                  </a:lnTo>
                  <a:lnTo>
                    <a:pt x="3848" y="1021"/>
                  </a:lnTo>
                  <a:lnTo>
                    <a:pt x="3874" y="988"/>
                  </a:lnTo>
                  <a:lnTo>
                    <a:pt x="3900" y="955"/>
                  </a:lnTo>
                  <a:lnTo>
                    <a:pt x="3925" y="923"/>
                  </a:lnTo>
                  <a:lnTo>
                    <a:pt x="3951" y="891"/>
                  </a:lnTo>
                  <a:lnTo>
                    <a:pt x="3975" y="860"/>
                  </a:lnTo>
                  <a:lnTo>
                    <a:pt x="4000" y="828"/>
                  </a:lnTo>
                  <a:lnTo>
                    <a:pt x="4024" y="797"/>
                  </a:lnTo>
                  <a:lnTo>
                    <a:pt x="4049" y="765"/>
                  </a:lnTo>
                  <a:lnTo>
                    <a:pt x="4072" y="735"/>
                  </a:lnTo>
                  <a:lnTo>
                    <a:pt x="4095" y="704"/>
                  </a:lnTo>
                  <a:lnTo>
                    <a:pt x="4119" y="674"/>
                  </a:lnTo>
                  <a:lnTo>
                    <a:pt x="4142" y="645"/>
                  </a:lnTo>
                  <a:lnTo>
                    <a:pt x="4164" y="615"/>
                  </a:lnTo>
                  <a:lnTo>
                    <a:pt x="4187" y="586"/>
                  </a:lnTo>
                  <a:lnTo>
                    <a:pt x="4209" y="557"/>
                  </a:lnTo>
                  <a:lnTo>
                    <a:pt x="4230" y="529"/>
                  </a:lnTo>
                  <a:lnTo>
                    <a:pt x="4252" y="501"/>
                  </a:lnTo>
                  <a:lnTo>
                    <a:pt x="4273" y="472"/>
                  </a:lnTo>
                  <a:lnTo>
                    <a:pt x="4293" y="445"/>
                  </a:lnTo>
                  <a:lnTo>
                    <a:pt x="4314" y="418"/>
                  </a:lnTo>
                  <a:lnTo>
                    <a:pt x="4334" y="391"/>
                  </a:lnTo>
                  <a:lnTo>
                    <a:pt x="4354" y="366"/>
                  </a:lnTo>
                  <a:lnTo>
                    <a:pt x="4373" y="339"/>
                  </a:lnTo>
                  <a:lnTo>
                    <a:pt x="4392" y="314"/>
                  </a:lnTo>
                  <a:lnTo>
                    <a:pt x="4411" y="289"/>
                  </a:lnTo>
                  <a:lnTo>
                    <a:pt x="4429" y="263"/>
                  </a:lnTo>
                  <a:lnTo>
                    <a:pt x="4447" y="239"/>
                  </a:lnTo>
                  <a:lnTo>
                    <a:pt x="4466" y="216"/>
                  </a:lnTo>
                  <a:lnTo>
                    <a:pt x="4484" y="192"/>
                  </a:lnTo>
                  <a:lnTo>
                    <a:pt x="4501" y="169"/>
                  </a:lnTo>
                  <a:lnTo>
                    <a:pt x="4517" y="146"/>
                  </a:lnTo>
                  <a:lnTo>
                    <a:pt x="4534" y="124"/>
                  </a:lnTo>
                  <a:lnTo>
                    <a:pt x="4550" y="102"/>
                  </a:lnTo>
                  <a:lnTo>
                    <a:pt x="4566" y="80"/>
                  </a:lnTo>
                  <a:lnTo>
                    <a:pt x="4580" y="59"/>
                  </a:lnTo>
                  <a:lnTo>
                    <a:pt x="4595" y="39"/>
                  </a:lnTo>
                  <a:lnTo>
                    <a:pt x="4610" y="19"/>
                  </a:lnTo>
                  <a:lnTo>
                    <a:pt x="4625" y="0"/>
                  </a:lnTo>
                </a:path>
              </a:pathLst>
            </a:custGeom>
            <a:noFill/>
            <a:ln w="571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Rectangle 13"/>
            <p:cNvSpPr>
              <a:spLocks noChangeAspect="1" noChangeArrowheads="1"/>
            </p:cNvSpPr>
            <p:nvPr/>
          </p:nvSpPr>
          <p:spPr bwMode="auto">
            <a:xfrm>
              <a:off x="3181" y="849"/>
              <a:ext cx="120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r>
                <a:rPr kumimoji="0" lang="en-US" altLang="en-US" sz="1800" b="0" i="1" dirty="0">
                  <a:solidFill>
                    <a:schemeClr val="tx1"/>
                  </a:solidFill>
                </a:rPr>
                <a:t>S</a:t>
              </a:r>
              <a:r>
                <a:rPr kumimoji="0" lang="en-US" altLang="en-US" sz="1800" b="0" i="1" baseline="-25000" dirty="0">
                  <a:solidFill>
                    <a:schemeClr val="tx1"/>
                  </a:solidFill>
                </a:rPr>
                <a:t>1</a:t>
              </a:r>
              <a:endParaRPr kumimoji="0" lang="en-US" altLang="en-US" sz="1800" b="0" dirty="0">
                <a:solidFill>
                  <a:schemeClr val="tx1"/>
                </a:solidFill>
              </a:endParaRPr>
            </a:p>
          </p:txBody>
        </p:sp>
      </p:grp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3719513" y="4554538"/>
            <a:ext cx="241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/>
              <a:t>Q</a:t>
            </a:r>
            <a:r>
              <a:rPr kumimoji="0" lang="en-US" altLang="en-US" sz="1800" b="0" i="1" baseline="-25000"/>
              <a:t>1</a:t>
            </a:r>
            <a:endParaRPr kumimoji="0" lang="en-US" altLang="en-US" sz="1800" b="0" baseline="-25000"/>
          </a:p>
        </p:txBody>
      </p:sp>
      <p:sp>
        <p:nvSpPr>
          <p:cNvPr id="29705" name="Line 12"/>
          <p:cNvSpPr>
            <a:spLocks noChangeAspect="1" noChangeShapeType="1"/>
          </p:cNvSpPr>
          <p:nvPr/>
        </p:nvSpPr>
        <p:spPr bwMode="auto">
          <a:xfrm>
            <a:off x="3824288" y="2894013"/>
            <a:ext cx="0" cy="1662112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0368" name="Line 16"/>
          <p:cNvSpPr>
            <a:spLocks noChangeAspect="1" noChangeShapeType="1"/>
          </p:cNvSpPr>
          <p:nvPr/>
        </p:nvSpPr>
        <p:spPr bwMode="auto">
          <a:xfrm>
            <a:off x="4678363" y="2860675"/>
            <a:ext cx="0" cy="1690688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0371" name="Line 19"/>
          <p:cNvSpPr>
            <a:spLocks noChangeAspect="1" noChangeShapeType="1"/>
          </p:cNvSpPr>
          <p:nvPr/>
        </p:nvSpPr>
        <p:spPr bwMode="auto">
          <a:xfrm flipH="1">
            <a:off x="3792538" y="2886075"/>
            <a:ext cx="871537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0372" name="Rectangle 20"/>
          <p:cNvSpPr>
            <a:spLocks noChangeArrowheads="1"/>
          </p:cNvSpPr>
          <p:nvPr/>
        </p:nvSpPr>
        <p:spPr bwMode="auto">
          <a:xfrm>
            <a:off x="4572000" y="4557713"/>
            <a:ext cx="241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/>
              <a:t>Q</a:t>
            </a:r>
            <a:r>
              <a:rPr kumimoji="0" lang="en-US" altLang="en-US" sz="1800" b="0" i="1" baseline="-25000" dirty="0"/>
              <a:t>2</a:t>
            </a:r>
            <a:endParaRPr kumimoji="0" lang="en-US" altLang="en-US" sz="1800" b="0" baseline="-25000" dirty="0"/>
          </a:p>
        </p:txBody>
      </p:sp>
      <p:sp>
        <p:nvSpPr>
          <p:cNvPr id="29711" name="Text Box 25"/>
          <p:cNvSpPr txBox="1">
            <a:spLocks noChangeAspect="1" noChangeArrowheads="1"/>
          </p:cNvSpPr>
          <p:nvPr/>
        </p:nvSpPr>
        <p:spPr bwMode="auto">
          <a:xfrm>
            <a:off x="2173288" y="1700213"/>
            <a:ext cx="2730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kumimoji="0" lang="en-US" altLang="en-US" sz="1800" b="0" i="1">
                <a:solidFill>
                  <a:srgbClr val="000000"/>
                </a:solidFill>
              </a:rPr>
              <a:t>r</a:t>
            </a:r>
            <a:endParaRPr kumimoji="0" lang="en-US" altLang="en-US" sz="1800" b="0" i="1">
              <a:solidFill>
                <a:schemeClr val="tx1"/>
              </a:solidFill>
            </a:endParaRPr>
          </a:p>
        </p:txBody>
      </p:sp>
      <p:sp>
        <p:nvSpPr>
          <p:cNvPr id="29712" name="Rectangle 26"/>
          <p:cNvSpPr>
            <a:spLocks noChangeAspect="1" noChangeArrowheads="1"/>
          </p:cNvSpPr>
          <p:nvPr/>
        </p:nvSpPr>
        <p:spPr bwMode="auto">
          <a:xfrm>
            <a:off x="2509838" y="2674938"/>
            <a:ext cx="2222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>
                <a:solidFill>
                  <a:srgbClr val="000000"/>
                </a:solidFill>
              </a:rPr>
              <a:t>r</a:t>
            </a:r>
            <a:r>
              <a:rPr kumimoji="0" lang="en-US" altLang="en-US" sz="1800" b="0" i="1" baseline="-25000">
                <a:solidFill>
                  <a:srgbClr val="000000"/>
                </a:solidFill>
              </a:rPr>
              <a:t>1</a:t>
            </a:r>
            <a:r>
              <a:rPr kumimoji="0" lang="en-US" altLang="en-US" sz="1800" b="0" i="1">
                <a:solidFill>
                  <a:srgbClr val="000000"/>
                </a:solidFill>
              </a:rPr>
              <a:t> </a:t>
            </a:r>
            <a:endParaRPr kumimoji="0" lang="en-US" altLang="en-US" sz="1800" b="0">
              <a:solidFill>
                <a:schemeClr val="tx1"/>
              </a:solidFill>
            </a:endParaRPr>
          </a:p>
        </p:txBody>
      </p:sp>
      <p:sp>
        <p:nvSpPr>
          <p:cNvPr id="740382" name="Rectangle 30"/>
          <p:cNvSpPr>
            <a:spLocks noChangeArrowheads="1"/>
          </p:cNvSpPr>
          <p:nvPr/>
        </p:nvSpPr>
        <p:spPr bwMode="auto">
          <a:xfrm>
            <a:off x="691115" y="5222875"/>
            <a:ext cx="828461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dirty="0" smtClean="0">
                <a:cs typeface="Times New Roman" pitchFamily="18" charset="0"/>
              </a:rPr>
              <a:t>As the budget deficit rise, government </a:t>
            </a:r>
            <a:r>
              <a:rPr lang="en-US" altLang="en-US" sz="1800" b="0" dirty="0">
                <a:cs typeface="Times New Roman" pitchFamily="18" charset="0"/>
              </a:rPr>
              <a:t>borrows</a:t>
            </a:r>
            <a:r>
              <a:rPr lang="en-US" altLang="en-US" sz="1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more</a:t>
            </a:r>
            <a:r>
              <a:rPr lang="en-US" altLang="en-US" sz="1800" b="0" dirty="0" smtClean="0">
                <a:cs typeface="Times New Roman" pitchFamily="18" charset="0"/>
              </a:rPr>
              <a:t> in the loanable </a:t>
            </a:r>
            <a:r>
              <a:rPr lang="en-US" altLang="en-US" sz="1800" b="0" dirty="0">
                <a:cs typeface="Times New Roman" pitchFamily="18" charset="0"/>
              </a:rPr>
              <a:t>funds market.</a:t>
            </a:r>
          </a:p>
        </p:txBody>
      </p:sp>
      <p:sp>
        <p:nvSpPr>
          <p:cNvPr id="740384" name="Rectangle 32"/>
          <p:cNvSpPr>
            <a:spLocks noChangeArrowheads="1"/>
          </p:cNvSpPr>
          <p:nvPr/>
        </p:nvSpPr>
        <p:spPr bwMode="auto">
          <a:xfrm>
            <a:off x="733647" y="5556243"/>
            <a:ext cx="813390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Under the </a:t>
            </a:r>
            <a:r>
              <a:rPr lang="en-US" altLang="en-US" sz="1800" i="1" dirty="0">
                <a:cs typeface="Times New Roman" pitchFamily="18" charset="0"/>
              </a:rPr>
              <a:t>new classical</a:t>
            </a:r>
            <a:r>
              <a:rPr lang="en-US" altLang="en-US" sz="1800" b="0" dirty="0">
                <a:cs typeface="Times New Roman" pitchFamily="18" charset="0"/>
              </a:rPr>
              <a:t> view, people </a:t>
            </a:r>
            <a:r>
              <a:rPr lang="en-US" altLang="en-US" sz="1800" dirty="0">
                <a:solidFill>
                  <a:srgbClr val="0000FF"/>
                </a:solidFill>
                <a:cs typeface="Times New Roman" pitchFamily="18" charset="0"/>
              </a:rPr>
              <a:t>save</a:t>
            </a:r>
            <a:r>
              <a:rPr lang="en-US" altLang="en-US" sz="1800" b="0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altLang="en-US" sz="1800" b="0" dirty="0">
                <a:cs typeface="Times New Roman" pitchFamily="18" charset="0"/>
              </a:rPr>
              <a:t>to pay expected higher future taxes.</a:t>
            </a:r>
          </a:p>
        </p:txBody>
      </p:sp>
      <p:sp>
        <p:nvSpPr>
          <p:cNvPr id="740385" name="Rectangle 33"/>
          <p:cNvSpPr>
            <a:spLocks noChangeArrowheads="1"/>
          </p:cNvSpPr>
          <p:nvPr/>
        </p:nvSpPr>
        <p:spPr bwMode="auto">
          <a:xfrm>
            <a:off x="733646" y="5871903"/>
            <a:ext cx="796552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This permits the government to borrow the funds to finance the deficit without pushing up the interest rate.</a:t>
            </a:r>
          </a:p>
        </p:txBody>
      </p:sp>
      <p:sp>
        <p:nvSpPr>
          <p:cNvPr id="29717" name="Rectangle 36"/>
          <p:cNvSpPr>
            <a:spLocks noChangeAspect="1" noChangeArrowheads="1"/>
          </p:cNvSpPr>
          <p:nvPr/>
        </p:nvSpPr>
        <p:spPr bwMode="auto">
          <a:xfrm>
            <a:off x="4814888" y="4017963"/>
            <a:ext cx="4365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rgbClr val="A70998"/>
                </a:solidFill>
              </a:rPr>
              <a:t> </a:t>
            </a:r>
            <a:r>
              <a:rPr kumimoji="0" lang="en-US" altLang="en-US" sz="1800" b="0" i="1" dirty="0">
                <a:solidFill>
                  <a:schemeClr val="tx1"/>
                </a:solidFill>
              </a:rPr>
              <a:t>D</a:t>
            </a:r>
            <a:r>
              <a:rPr kumimoji="0" lang="en-US" altLang="en-US" sz="1800" b="0" i="1" baseline="-25000" dirty="0">
                <a:solidFill>
                  <a:schemeClr val="tx1"/>
                </a:solidFill>
              </a:rPr>
              <a:t>1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  <p:sp>
        <p:nvSpPr>
          <p:cNvPr id="29718" name="Freeform 15"/>
          <p:cNvSpPr>
            <a:spLocks/>
          </p:cNvSpPr>
          <p:nvPr/>
        </p:nvSpPr>
        <p:spPr bwMode="auto">
          <a:xfrm>
            <a:off x="3767138" y="2808288"/>
            <a:ext cx="119062" cy="119062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rgbClr val="000000"/>
          </a:solidFill>
          <a:ln w="381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4619646" y="2438400"/>
            <a:ext cx="125413" cy="495300"/>
            <a:chOff x="3324" y="1431"/>
            <a:chExt cx="79" cy="312"/>
          </a:xfrm>
        </p:grpSpPr>
        <p:sp>
          <p:nvSpPr>
            <p:cNvPr id="29728" name="Text Box 41"/>
            <p:cNvSpPr txBox="1">
              <a:spLocks noChangeArrowheads="1"/>
            </p:cNvSpPr>
            <p:nvPr/>
          </p:nvSpPr>
          <p:spPr bwMode="auto">
            <a:xfrm>
              <a:off x="3324" y="143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endParaRPr lang="en-US" altLang="en-US"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29729" name="Freeform 23"/>
            <p:cNvSpPr>
              <a:spLocks/>
            </p:cNvSpPr>
            <p:nvPr/>
          </p:nvSpPr>
          <p:spPr bwMode="auto">
            <a:xfrm>
              <a:off x="3328" y="1668"/>
              <a:ext cx="75" cy="75"/>
            </a:xfrm>
            <a:custGeom>
              <a:avLst/>
              <a:gdLst>
                <a:gd name="T0" fmla="*/ 0 w 173"/>
                <a:gd name="T1" fmla="*/ 87 h 173"/>
                <a:gd name="T2" fmla="*/ 13 w 173"/>
                <a:gd name="T3" fmla="*/ 43 h 173"/>
                <a:gd name="T4" fmla="*/ 43 w 173"/>
                <a:gd name="T5" fmla="*/ 12 h 173"/>
                <a:gd name="T6" fmla="*/ 87 w 173"/>
                <a:gd name="T7" fmla="*/ 0 h 173"/>
                <a:gd name="T8" fmla="*/ 87 w 173"/>
                <a:gd name="T9" fmla="*/ 0 h 173"/>
                <a:gd name="T10" fmla="*/ 131 w 173"/>
                <a:gd name="T11" fmla="*/ 12 h 173"/>
                <a:gd name="T12" fmla="*/ 162 w 173"/>
                <a:gd name="T13" fmla="*/ 43 h 173"/>
                <a:gd name="T14" fmla="*/ 173 w 173"/>
                <a:gd name="T15" fmla="*/ 87 h 173"/>
                <a:gd name="T16" fmla="*/ 173 w 173"/>
                <a:gd name="T17" fmla="*/ 87 h 173"/>
                <a:gd name="T18" fmla="*/ 162 w 173"/>
                <a:gd name="T19" fmla="*/ 130 h 173"/>
                <a:gd name="T20" fmla="*/ 131 w 173"/>
                <a:gd name="T21" fmla="*/ 161 h 173"/>
                <a:gd name="T22" fmla="*/ 87 w 173"/>
                <a:gd name="T23" fmla="*/ 173 h 173"/>
                <a:gd name="T24" fmla="*/ 87 w 173"/>
                <a:gd name="T25" fmla="*/ 173 h 173"/>
                <a:gd name="T26" fmla="*/ 43 w 173"/>
                <a:gd name="T27" fmla="*/ 161 h 173"/>
                <a:gd name="T28" fmla="*/ 13 w 173"/>
                <a:gd name="T29" fmla="*/ 130 h 173"/>
                <a:gd name="T30" fmla="*/ 0 w 173"/>
                <a:gd name="T31" fmla="*/ 87 h 173"/>
                <a:gd name="T32" fmla="*/ 0 w 173"/>
                <a:gd name="T33" fmla="*/ 87 h 173"/>
                <a:gd name="T34" fmla="*/ 0 w 173"/>
                <a:gd name="T35" fmla="*/ 87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3"/>
                <a:gd name="T55" fmla="*/ 0 h 173"/>
                <a:gd name="T56" fmla="*/ 173 w 173"/>
                <a:gd name="T57" fmla="*/ 173 h 1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3" h="173">
                  <a:moveTo>
                    <a:pt x="0" y="87"/>
                  </a:moveTo>
                  <a:lnTo>
                    <a:pt x="13" y="43"/>
                  </a:lnTo>
                  <a:lnTo>
                    <a:pt x="43" y="12"/>
                  </a:lnTo>
                  <a:lnTo>
                    <a:pt x="87" y="0"/>
                  </a:lnTo>
                  <a:lnTo>
                    <a:pt x="131" y="12"/>
                  </a:lnTo>
                  <a:lnTo>
                    <a:pt x="162" y="43"/>
                  </a:lnTo>
                  <a:lnTo>
                    <a:pt x="173" y="87"/>
                  </a:lnTo>
                  <a:lnTo>
                    <a:pt x="162" y="130"/>
                  </a:lnTo>
                  <a:lnTo>
                    <a:pt x="131" y="161"/>
                  </a:lnTo>
                  <a:lnTo>
                    <a:pt x="87" y="173"/>
                  </a:lnTo>
                  <a:lnTo>
                    <a:pt x="43" y="161"/>
                  </a:lnTo>
                  <a:lnTo>
                    <a:pt x="13" y="130"/>
                  </a:lnTo>
                  <a:lnTo>
                    <a:pt x="0" y="87"/>
                  </a:lnTo>
                </a:path>
              </a:pathLst>
            </a:custGeom>
            <a:solidFill>
              <a:srgbClr val="000000"/>
            </a:solidFill>
            <a:ln w="3810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22" name="Line 45"/>
          <p:cNvSpPr>
            <a:spLocks noChangeAspect="1" noChangeShapeType="1"/>
          </p:cNvSpPr>
          <p:nvPr/>
        </p:nvSpPr>
        <p:spPr bwMode="auto">
          <a:xfrm flipH="1">
            <a:off x="2741613" y="2882900"/>
            <a:ext cx="1023937" cy="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Rectangle 24"/>
          <p:cNvSpPr>
            <a:spLocks noChangeArrowheads="1"/>
          </p:cNvSpPr>
          <p:nvPr/>
        </p:nvSpPr>
        <p:spPr bwMode="auto">
          <a:xfrm>
            <a:off x="2825750" y="1082675"/>
            <a:ext cx="3346450" cy="327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kumimoji="0" lang="en-US" altLang="en-US" sz="1800" b="0" i="1" u="sng" dirty="0">
                <a:solidFill>
                  <a:srgbClr val="000000"/>
                </a:solidFill>
              </a:rPr>
              <a:t>Loanable Funds Market</a:t>
            </a:r>
            <a:endParaRPr kumimoji="0" lang="en-US" altLang="en-US" sz="3600" b="0" i="1" u="sng" dirty="0">
              <a:solidFill>
                <a:srgbClr val="000000"/>
              </a:solidFill>
            </a:endParaRPr>
          </a:p>
          <a:p>
            <a:pPr algn="ctr">
              <a:lnSpc>
                <a:spcPct val="70000"/>
              </a:lnSpc>
            </a:pPr>
            <a:endParaRPr kumimoji="0" lang="en-US" altLang="en-US" sz="400" b="0" i="1" u="sng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46" y="2206082"/>
            <a:ext cx="2098675" cy="5355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0" lang="en-US" altLang="en-US" sz="1600" b="0" dirty="0" smtClean="0">
                <a:solidFill>
                  <a:srgbClr val="000000"/>
                </a:solidFill>
              </a:rPr>
              <a:t>Fiscal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policy exerts </a:t>
            </a:r>
            <a:r>
              <a:rPr kumimoji="0" lang="en-US" altLang="en-US" sz="1600" b="0" dirty="0" smtClean="0">
                <a:solidFill>
                  <a:srgbClr val="000000"/>
                </a:solidFill>
              </a:rPr>
              <a:t>no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effect on </a:t>
            </a:r>
            <a:r>
              <a:rPr kumimoji="0" lang="en-US" altLang="en-US" sz="1600" b="0" dirty="0" smtClean="0">
                <a:solidFill>
                  <a:srgbClr val="000000"/>
                </a:solidFill>
              </a:rPr>
              <a:t>r, </a:t>
            </a:r>
            <a:r>
              <a:rPr kumimoji="0" lang="en-US" altLang="en-US" sz="1600" b="0" i="1" dirty="0" smtClean="0">
                <a:solidFill>
                  <a:srgbClr val="000000"/>
                </a:solidFill>
              </a:rPr>
              <a:t>Y</a:t>
            </a:r>
            <a:r>
              <a:rPr kumimoji="0" lang="en-US" altLang="en-US" sz="1600" b="0" dirty="0" smtClean="0">
                <a:solidFill>
                  <a:srgbClr val="000000"/>
                </a:solidFill>
              </a:rPr>
              <a:t>, or </a:t>
            </a:r>
            <a:r>
              <a:rPr kumimoji="0" lang="en-US" altLang="en-US" sz="1600" b="0" i="1" dirty="0" smtClean="0">
                <a:solidFill>
                  <a:srgbClr val="000000"/>
                </a:solidFill>
              </a:rPr>
              <a:t>u</a:t>
            </a:r>
            <a:endParaRPr lang="en-US" sz="1600" i="1" dirty="0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161925" y="161925"/>
            <a:ext cx="88138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Monetarist’s take on 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09114 -0.002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90751E-6 L 0.0941 -1.9075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4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4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68" grpId="0" animBg="1"/>
      <p:bldP spid="740371" grpId="0" animBg="1"/>
      <p:bldP spid="740372" grpId="0"/>
      <p:bldP spid="740384" grpId="0"/>
      <p:bldP spid="740385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41" name="Rectangle 5"/>
          <p:cNvSpPr>
            <a:spLocks noChangeArrowheads="1"/>
          </p:cNvSpPr>
          <p:nvPr/>
        </p:nvSpPr>
        <p:spPr bwMode="auto">
          <a:xfrm>
            <a:off x="915988" y="1030288"/>
            <a:ext cx="710247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                                                                                      Hence,</a:t>
            </a:r>
          </a:p>
          <a:p>
            <a:pPr>
              <a:spcBef>
                <a:spcPct val="20000"/>
              </a:spcBef>
              <a:buClr>
                <a:schemeClr val="tx1"/>
              </a:buClr>
            </a:pPr>
            <a:endParaRPr lang="en-US" altLang="en-US" sz="1800" b="0"/>
          </a:p>
          <a:p>
            <a:pPr algn="ctr"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Tax Revenue = </a:t>
            </a:r>
            <a:r>
              <a:rPr lang="en-US" altLang="en-US" sz="1800" b="0">
                <a:solidFill>
                  <a:srgbClr val="FD0000"/>
                </a:solidFill>
              </a:rPr>
              <a:t>0</a:t>
            </a:r>
            <a:r>
              <a:rPr lang="en-US" altLang="en-US" sz="1800" b="0"/>
              <a:t> </a:t>
            </a:r>
          </a:p>
        </p:txBody>
      </p:sp>
      <p:sp>
        <p:nvSpPr>
          <p:cNvPr id="833601" name="Rectangle 65"/>
          <p:cNvSpPr>
            <a:spLocks noChangeArrowheads="1"/>
          </p:cNvSpPr>
          <p:nvPr/>
        </p:nvSpPr>
        <p:spPr bwMode="auto">
          <a:xfrm>
            <a:off x="915988" y="1030288"/>
            <a:ext cx="5715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People pay no income taxes when the tax rate is </a:t>
            </a:r>
            <a:r>
              <a:rPr lang="en-US" altLang="en-US" sz="1800" b="0">
                <a:solidFill>
                  <a:srgbClr val="FD0000"/>
                </a:solidFill>
              </a:rPr>
              <a:t>0%</a:t>
            </a:r>
            <a:r>
              <a:rPr lang="en-US" altLang="en-US" sz="1800" b="0"/>
              <a:t>. </a:t>
            </a:r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25513" y="703263"/>
            <a:ext cx="78755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People will not work and firms will not produce anything if the tax rate is </a:t>
            </a:r>
            <a:r>
              <a:rPr lang="en-US" altLang="en-US" sz="1800" b="0">
                <a:solidFill>
                  <a:srgbClr val="FD0000"/>
                </a:solidFill>
              </a:rPr>
              <a:t>100%</a:t>
            </a:r>
            <a:r>
              <a:rPr lang="en-US" altLang="en-US" sz="1800" b="0"/>
              <a:t>. </a:t>
            </a:r>
          </a:p>
        </p:txBody>
      </p:sp>
      <p:sp>
        <p:nvSpPr>
          <p:cNvPr id="833538" name="Rectangle 2"/>
          <p:cNvSpPr>
            <a:spLocks noChangeArrowheads="1"/>
          </p:cNvSpPr>
          <p:nvPr/>
        </p:nvSpPr>
        <p:spPr bwMode="auto">
          <a:xfrm>
            <a:off x="915988" y="1323975"/>
            <a:ext cx="72802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Hence,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Tax Revenue = </a:t>
            </a:r>
            <a:r>
              <a:rPr lang="en-US" altLang="en-US" sz="1800" b="0">
                <a:solidFill>
                  <a:srgbClr val="FD0000"/>
                </a:solidFill>
              </a:rPr>
              <a:t>0</a:t>
            </a:r>
            <a:r>
              <a:rPr lang="en-US" altLang="en-US" sz="1800" b="0"/>
              <a:t> </a:t>
            </a:r>
          </a:p>
        </p:txBody>
      </p:sp>
      <p:sp>
        <p:nvSpPr>
          <p:cNvPr id="833539" name="Rectangle 3"/>
          <p:cNvSpPr>
            <a:spLocks noChangeArrowheads="1"/>
          </p:cNvSpPr>
          <p:nvPr/>
        </p:nvSpPr>
        <p:spPr bwMode="auto">
          <a:xfrm>
            <a:off x="927100" y="1012825"/>
            <a:ext cx="726122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If no one works and nothing is produce, the economy generates no income.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7" name="Rectangle 27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68" name="Line 28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1" name="Line 31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4" name="Line 34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0" name="Line 40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1" name="Line 41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4" name="Line 44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5" name="Line 45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6" name="Line 46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7" name="Rectangle 47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88" name="Rectangle 48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89" name="Rectangle 49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0" name="Rectangle 50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1" name="Rectangle 51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2" name="Rectangle 52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3" name="Rectangle 53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6" name="Rectangle 56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7" name="Rectangle 57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8" name="Rectangle 58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899" name="Rectangle 59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5900" name="Rectangle 60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5901" name="Rectangle 62"/>
          <p:cNvSpPr>
            <a:spLocks noChangeArrowheads="1"/>
          </p:cNvSpPr>
          <p:nvPr/>
        </p:nvSpPr>
        <p:spPr bwMode="auto">
          <a:xfrm>
            <a:off x="-114300" y="187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833599" name="Oval 63"/>
          <p:cNvSpPr>
            <a:spLocks noChangeArrowheads="1"/>
          </p:cNvSpPr>
          <p:nvPr/>
        </p:nvSpPr>
        <p:spPr bwMode="auto">
          <a:xfrm rot="1579004">
            <a:off x="1968500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3600" name="Oval 64"/>
          <p:cNvSpPr>
            <a:spLocks noChangeArrowheads="1"/>
          </p:cNvSpPr>
          <p:nvPr/>
        </p:nvSpPr>
        <p:spPr bwMode="auto">
          <a:xfrm rot="1579004">
            <a:off x="7000875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6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Supply-side’s take on </a:t>
            </a:r>
            <a:r>
              <a:rPr lang="en-US" altLang="en-US" dirty="0">
                <a:solidFill>
                  <a:schemeClr val="tx1"/>
                </a:solidFill>
              </a:rPr>
              <a:t>Fiscal Policy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3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3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33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33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3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3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3541" grpId="0"/>
      <p:bldP spid="833601" grpId="1"/>
      <p:bldP spid="833540" grpId="0"/>
      <p:bldP spid="833538" grpId="0"/>
      <p:bldP spid="833539" grpId="0"/>
      <p:bldP spid="833599" grpId="0" animBg="1"/>
      <p:bldP spid="83360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Line 27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2" name="Line 28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4" name="Line 30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7" name="Line 33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8" name="Line 34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0" name="Line 36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2" name="Line 38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4" name="Line 40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5" name="Line 41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6" name="Line 42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4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5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6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8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19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6920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6921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5642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23" name="Rectangle 60"/>
          <p:cNvSpPr>
            <a:spLocks noChangeArrowheads="1"/>
          </p:cNvSpPr>
          <p:nvPr/>
        </p:nvSpPr>
        <p:spPr bwMode="auto">
          <a:xfrm>
            <a:off x="-114300" y="187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835645" name="Oval 61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4747FF"/>
          </a:solidFill>
          <a:ln w="12700">
            <a:solidFill>
              <a:srgbClr val="4747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925" name="Oval 62"/>
          <p:cNvSpPr>
            <a:spLocks noChangeArrowheads="1"/>
          </p:cNvSpPr>
          <p:nvPr/>
        </p:nvSpPr>
        <p:spPr bwMode="auto">
          <a:xfrm rot="1579004">
            <a:off x="1968500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926" name="Oval 63"/>
          <p:cNvSpPr>
            <a:spLocks noChangeArrowheads="1"/>
          </p:cNvSpPr>
          <p:nvPr/>
        </p:nvSpPr>
        <p:spPr bwMode="auto">
          <a:xfrm rot="1579004">
            <a:off x="7000875" y="6062663"/>
            <a:ext cx="141288" cy="14763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5648" name="Rectangle 64"/>
          <p:cNvSpPr>
            <a:spLocks noChangeArrowheads="1"/>
          </p:cNvSpPr>
          <p:nvPr/>
        </p:nvSpPr>
        <p:spPr bwMode="auto">
          <a:xfrm>
            <a:off x="795338" y="688975"/>
            <a:ext cx="736282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If tax revenue is </a:t>
            </a:r>
            <a:r>
              <a:rPr lang="en-US" altLang="en-US" sz="1800" b="0">
                <a:solidFill>
                  <a:srgbClr val="FD0000"/>
                </a:solidFill>
              </a:rPr>
              <a:t>0</a:t>
            </a:r>
            <a:r>
              <a:rPr lang="en-US" altLang="en-US" sz="1800" b="0"/>
              <a:t> when the tax rate is </a:t>
            </a:r>
            <a:r>
              <a:rPr lang="en-US" altLang="en-US" sz="1800" b="0">
                <a:solidFill>
                  <a:srgbClr val="FD0000"/>
                </a:solidFill>
              </a:rPr>
              <a:t>0%</a:t>
            </a:r>
            <a:r>
              <a:rPr lang="en-US" altLang="en-US" sz="1800" b="0"/>
              <a:t> or </a:t>
            </a:r>
            <a:r>
              <a:rPr lang="en-US" altLang="en-US" sz="1800" b="0">
                <a:solidFill>
                  <a:srgbClr val="FD0000"/>
                </a:solidFill>
              </a:rPr>
              <a:t>100%</a:t>
            </a:r>
            <a:r>
              <a:rPr lang="en-US" altLang="en-US" sz="1800" b="0"/>
              <a:t>, there is a tax rate where tax revenue reaches a maximum value. </a:t>
            </a:r>
          </a:p>
        </p:txBody>
      </p:sp>
      <p:sp>
        <p:nvSpPr>
          <p:cNvPr id="835651" name="Line 67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5652" name="Line 68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5653" name="Rectangle 69"/>
          <p:cNvSpPr>
            <a:spLocks noChangeArrowheads="1"/>
          </p:cNvSpPr>
          <p:nvPr/>
        </p:nvSpPr>
        <p:spPr bwMode="auto">
          <a:xfrm>
            <a:off x="777875" y="1528763"/>
            <a:ext cx="73406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/>
              <a:t>                                                                                                   This tax rate generates </a:t>
            </a:r>
            <a:r>
              <a:rPr lang="en-US" altLang="en-US" sz="1800">
                <a:solidFill>
                  <a:srgbClr val="4747FF"/>
                </a:solidFill>
              </a:rPr>
              <a:t>$2.5</a:t>
            </a:r>
            <a:r>
              <a:rPr lang="en-US" altLang="en-US" sz="1800" b="0"/>
              <a:t> trillion in tax revenue.  </a:t>
            </a:r>
          </a:p>
        </p:txBody>
      </p:sp>
      <p:sp>
        <p:nvSpPr>
          <p:cNvPr id="835654" name="Rectangle 70"/>
          <p:cNvSpPr>
            <a:spLocks noChangeArrowheads="1"/>
          </p:cNvSpPr>
          <p:nvPr/>
        </p:nvSpPr>
        <p:spPr bwMode="auto">
          <a:xfrm>
            <a:off x="769938" y="1525588"/>
            <a:ext cx="72278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1800" b="0" dirty="0"/>
              <a:t>According to the diagram below, the optimal tax rate is </a:t>
            </a:r>
            <a:r>
              <a:rPr lang="en-US" altLang="en-US" sz="1800" dirty="0">
                <a:solidFill>
                  <a:srgbClr val="4747FF"/>
                </a:solidFill>
              </a:rPr>
              <a:t>30%</a:t>
            </a:r>
            <a:r>
              <a:rPr lang="en-US" altLang="en-US" sz="1800" b="0" dirty="0"/>
              <a:t>.   </a:t>
            </a: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3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3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3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5642" grpId="0" animBg="1"/>
      <p:bldP spid="835645" grpId="0" animBg="1"/>
      <p:bldP spid="835651" grpId="0" animBg="1"/>
      <p:bldP spid="835652" grpId="0" animBg="1"/>
      <p:bldP spid="835653" grpId="0"/>
      <p:bldP spid="83565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7635" name="Rectangle 3"/>
          <p:cNvSpPr>
            <a:spLocks noChangeArrowheads="1"/>
          </p:cNvSpPr>
          <p:nvPr/>
        </p:nvSpPr>
        <p:spPr bwMode="auto">
          <a:xfrm>
            <a:off x="3038475" y="1266825"/>
            <a:ext cx="34734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tax revenue is</a:t>
            </a:r>
            <a:r>
              <a:rPr lang="en-US" altLang="en-US" sz="2000">
                <a:solidFill>
                  <a:srgbClr val="FD0000"/>
                </a:solidFill>
              </a:rPr>
              <a:t> $1.7 trillion</a:t>
            </a:r>
            <a:r>
              <a:rPr lang="en-US" altLang="en-US" sz="2000" b="0"/>
              <a:t>.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30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1" name="Line 33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36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37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38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Line 39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Line 40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42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43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Line 44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Rectangle 45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6" name="Rectangle 48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7" name="Rectangle 49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8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39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0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1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2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3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4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7945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7946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2" name="Oval 60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4747FF"/>
          </a:solidFill>
          <a:ln w="12700">
            <a:solidFill>
              <a:srgbClr val="4747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7693" name="Oval 61"/>
          <p:cNvSpPr>
            <a:spLocks noChangeArrowheads="1"/>
          </p:cNvSpPr>
          <p:nvPr/>
        </p:nvSpPr>
        <p:spPr bwMode="auto">
          <a:xfrm rot="1579004">
            <a:off x="4989513" y="3597275"/>
            <a:ext cx="141287" cy="147638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7694" name="Rectangle 62"/>
          <p:cNvSpPr>
            <a:spLocks noChangeArrowheads="1"/>
          </p:cNvSpPr>
          <p:nvPr/>
        </p:nvSpPr>
        <p:spPr bwMode="auto">
          <a:xfrm>
            <a:off x="769143" y="1281112"/>
            <a:ext cx="247173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If the tax rate is </a:t>
            </a:r>
            <a:r>
              <a:rPr lang="en-US" altLang="en-US" sz="2000">
                <a:solidFill>
                  <a:srgbClr val="FD0000"/>
                </a:solidFill>
              </a:rPr>
              <a:t>60%</a:t>
            </a:r>
            <a:r>
              <a:rPr lang="en-US" altLang="en-US" sz="2000" b="0"/>
              <a:t>,</a:t>
            </a:r>
          </a:p>
        </p:txBody>
      </p:sp>
      <p:sp>
        <p:nvSpPr>
          <p:cNvPr id="837695" name="Line 63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6" name="Line 64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4747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97" name="Rectangle 65"/>
          <p:cNvSpPr>
            <a:spLocks noChangeArrowheads="1"/>
          </p:cNvSpPr>
          <p:nvPr/>
        </p:nvSpPr>
        <p:spPr bwMode="auto">
          <a:xfrm>
            <a:off x="1635125" y="2301875"/>
            <a:ext cx="3556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4747FF"/>
                </a:solidFill>
              </a:rPr>
              <a:t>2.5</a:t>
            </a:r>
          </a:p>
        </p:txBody>
      </p:sp>
      <p:sp>
        <p:nvSpPr>
          <p:cNvPr id="837698" name="Rectangle 66"/>
          <p:cNvSpPr>
            <a:spLocks noChangeArrowheads="1"/>
          </p:cNvSpPr>
          <p:nvPr/>
        </p:nvSpPr>
        <p:spPr bwMode="auto">
          <a:xfrm>
            <a:off x="3427413" y="6210300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4747FF"/>
                </a:solidFill>
              </a:rPr>
              <a:t>30</a:t>
            </a:r>
          </a:p>
        </p:txBody>
      </p:sp>
      <p:sp>
        <p:nvSpPr>
          <p:cNvPr id="837699" name="Rectangle 67"/>
          <p:cNvSpPr>
            <a:spLocks noChangeArrowheads="1"/>
          </p:cNvSpPr>
          <p:nvPr/>
        </p:nvSpPr>
        <p:spPr bwMode="auto">
          <a:xfrm>
            <a:off x="3811588" y="1308893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tax revenue increases to</a:t>
            </a:r>
            <a:r>
              <a:rPr kumimoji="0" lang="en-US" altLang="en-US" sz="2000" dirty="0">
                <a:solidFill>
                  <a:srgbClr val="4747FF"/>
                </a:solidFill>
              </a:rPr>
              <a:t> $2.5 trillion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37700" name="Line 68"/>
          <p:cNvSpPr>
            <a:spLocks noChangeShapeType="1"/>
          </p:cNvSpPr>
          <p:nvPr/>
        </p:nvSpPr>
        <p:spPr bwMode="auto">
          <a:xfrm flipV="1">
            <a:off x="5051425" y="3659188"/>
            <a:ext cx="0" cy="2471737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701" name="Line 69"/>
          <p:cNvSpPr>
            <a:spLocks noChangeShapeType="1"/>
          </p:cNvSpPr>
          <p:nvPr/>
        </p:nvSpPr>
        <p:spPr bwMode="auto">
          <a:xfrm>
            <a:off x="2033588" y="3675063"/>
            <a:ext cx="3005137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702" name="Rectangle 70"/>
          <p:cNvSpPr>
            <a:spLocks noChangeArrowheads="1"/>
          </p:cNvSpPr>
          <p:nvPr/>
        </p:nvSpPr>
        <p:spPr bwMode="auto">
          <a:xfrm>
            <a:off x="4899025" y="6232525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dirty="0">
                <a:solidFill>
                  <a:srgbClr val="FD0000"/>
                </a:solidFill>
              </a:rPr>
              <a:t>60</a:t>
            </a:r>
          </a:p>
        </p:txBody>
      </p:sp>
      <p:sp>
        <p:nvSpPr>
          <p:cNvPr id="837703" name="Rectangle 71"/>
          <p:cNvSpPr>
            <a:spLocks noChangeArrowheads="1"/>
          </p:cNvSpPr>
          <p:nvPr/>
        </p:nvSpPr>
        <p:spPr bwMode="auto">
          <a:xfrm>
            <a:off x="1627188" y="350996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1.7</a:t>
            </a:r>
          </a:p>
        </p:txBody>
      </p:sp>
      <p:sp>
        <p:nvSpPr>
          <p:cNvPr id="837704" name="Rectangle 72"/>
          <p:cNvSpPr>
            <a:spLocks noChangeArrowheads="1"/>
          </p:cNvSpPr>
          <p:nvPr/>
        </p:nvSpPr>
        <p:spPr bwMode="auto">
          <a:xfrm>
            <a:off x="858838" y="1325563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>
                <a:solidFill>
                  <a:srgbClr val="000000"/>
                </a:solidFill>
              </a:rPr>
              <a:t>If the tax rate is cut to </a:t>
            </a:r>
            <a:r>
              <a:rPr kumimoji="0" lang="en-US" altLang="en-US" sz="2000">
                <a:solidFill>
                  <a:srgbClr val="4747FF"/>
                </a:solidFill>
              </a:rPr>
              <a:t>30%</a:t>
            </a:r>
            <a:r>
              <a:rPr kumimoji="0" lang="en-US" altLang="en-US" sz="2000" b="0">
                <a:solidFill>
                  <a:srgbClr val="000000"/>
                </a:solidFill>
              </a:rPr>
              <a:t>,</a:t>
            </a:r>
          </a:p>
        </p:txBody>
      </p:sp>
      <p:sp>
        <p:nvSpPr>
          <p:cNvPr id="73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3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3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3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83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7635" grpId="0"/>
      <p:bldP spid="837635" grpId="1"/>
      <p:bldP spid="837692" grpId="0" animBg="1"/>
      <p:bldP spid="837693" grpId="0" animBg="1"/>
      <p:bldP spid="837694" grpId="1"/>
      <p:bldP spid="837695" grpId="0" animBg="1"/>
      <p:bldP spid="837696" grpId="0" animBg="1"/>
      <p:bldP spid="837697" grpId="0" animBg="1"/>
      <p:bldP spid="837698" grpId="0"/>
      <p:bldP spid="837699" grpId="0"/>
      <p:bldP spid="837700" grpId="0" animBg="1"/>
      <p:bldP spid="837701" grpId="0" animBg="1"/>
      <p:bldP spid="837702" grpId="0" animBg="1"/>
      <p:bldP spid="837703" grpId="0"/>
      <p:bldP spid="83770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39683" name="Rectangle 3"/>
          <p:cNvSpPr>
            <a:spLocks noChangeArrowheads="1"/>
          </p:cNvSpPr>
          <p:nvPr/>
        </p:nvSpPr>
        <p:spPr bwMode="auto">
          <a:xfrm>
            <a:off x="3046095" y="1274445"/>
            <a:ext cx="34734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tax revenue is</a:t>
            </a:r>
            <a:r>
              <a:rPr lang="en-US" altLang="en-US" sz="2000">
                <a:solidFill>
                  <a:srgbClr val="FD0000"/>
                </a:solidFill>
              </a:rPr>
              <a:t> $2.5 trillion</a:t>
            </a:r>
            <a:r>
              <a:rPr lang="en-US" altLang="en-US" sz="2000" b="0"/>
              <a:t>.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9" name="Line 27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2" name="Line 30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36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Line 37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0" name="Line 38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1" name="Line 39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2" name="Line 40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3" name="Line 41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4" name="Line 42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5" name="Line 43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57" name="Rectangle 45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58" name="Rectangle 46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59" name="Rectangle 47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0" name="Rectangle 48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1" name="Rectangle 49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2" name="Rectangle 50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3" name="Rectangle 51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4" name="Rectangle 52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5" name="Rectangle 53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6" name="Rectangle 54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7" name="Rectangle 55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68" name="Rectangle 56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8969" name="Rectangle 57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8970" name="Freeform 58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0" name="Oval 60"/>
          <p:cNvSpPr>
            <a:spLocks noChangeArrowheads="1"/>
          </p:cNvSpPr>
          <p:nvPr/>
        </p:nvSpPr>
        <p:spPr bwMode="auto">
          <a:xfrm rot="1579004">
            <a:off x="3476625" y="2374900"/>
            <a:ext cx="141288" cy="147638"/>
          </a:xfrm>
          <a:prstGeom prst="ellipse">
            <a:avLst/>
          </a:prstGeom>
          <a:solidFill>
            <a:srgbClr val="FD0000"/>
          </a:solidFill>
          <a:ln w="12700">
            <a:solidFill>
              <a:srgbClr val="FD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9741" name="Oval 61"/>
          <p:cNvSpPr>
            <a:spLocks noChangeArrowheads="1"/>
          </p:cNvSpPr>
          <p:nvPr/>
        </p:nvSpPr>
        <p:spPr bwMode="auto">
          <a:xfrm rot="1579004">
            <a:off x="4989513" y="3597275"/>
            <a:ext cx="141287" cy="147638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39742" name="Rectangle 62"/>
          <p:cNvSpPr>
            <a:spLocks noChangeArrowheads="1"/>
          </p:cNvSpPr>
          <p:nvPr/>
        </p:nvSpPr>
        <p:spPr bwMode="auto">
          <a:xfrm>
            <a:off x="769620" y="1279208"/>
            <a:ext cx="247173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If the tax rate is </a:t>
            </a:r>
            <a:r>
              <a:rPr lang="en-US" altLang="en-US" sz="2000">
                <a:solidFill>
                  <a:srgbClr val="FD0000"/>
                </a:solidFill>
              </a:rPr>
              <a:t>30%</a:t>
            </a:r>
            <a:r>
              <a:rPr lang="en-US" altLang="en-US" sz="2000" b="0"/>
              <a:t>,</a:t>
            </a:r>
          </a:p>
        </p:txBody>
      </p:sp>
      <p:sp>
        <p:nvSpPr>
          <p:cNvPr id="839743" name="Line 63"/>
          <p:cNvSpPr>
            <a:spLocks noChangeShapeType="1"/>
          </p:cNvSpPr>
          <p:nvPr/>
        </p:nvSpPr>
        <p:spPr bwMode="auto">
          <a:xfrm flipH="1" flipV="1">
            <a:off x="3556000" y="2449513"/>
            <a:ext cx="0" cy="3748087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4" name="Line 64"/>
          <p:cNvSpPr>
            <a:spLocks noChangeShapeType="1"/>
          </p:cNvSpPr>
          <p:nvPr/>
        </p:nvSpPr>
        <p:spPr bwMode="auto">
          <a:xfrm>
            <a:off x="2047875" y="2465388"/>
            <a:ext cx="1481138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5" name="Rectangle 65"/>
          <p:cNvSpPr>
            <a:spLocks noChangeArrowheads="1"/>
          </p:cNvSpPr>
          <p:nvPr/>
        </p:nvSpPr>
        <p:spPr bwMode="auto">
          <a:xfrm>
            <a:off x="1635125" y="2301875"/>
            <a:ext cx="3556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2.5</a:t>
            </a:r>
          </a:p>
        </p:txBody>
      </p:sp>
      <p:sp>
        <p:nvSpPr>
          <p:cNvPr id="839746" name="Rectangle 66"/>
          <p:cNvSpPr>
            <a:spLocks noChangeArrowheads="1"/>
          </p:cNvSpPr>
          <p:nvPr/>
        </p:nvSpPr>
        <p:spPr bwMode="auto">
          <a:xfrm>
            <a:off x="3427413" y="6210300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FD0000"/>
                </a:solidFill>
              </a:rPr>
              <a:t>30</a:t>
            </a:r>
          </a:p>
        </p:txBody>
      </p:sp>
      <p:sp>
        <p:nvSpPr>
          <p:cNvPr id="839747" name="Rectangle 67"/>
          <p:cNvSpPr>
            <a:spLocks noChangeArrowheads="1"/>
          </p:cNvSpPr>
          <p:nvPr/>
        </p:nvSpPr>
        <p:spPr bwMode="auto">
          <a:xfrm>
            <a:off x="4076383" y="1322070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tax revenue decreases to</a:t>
            </a:r>
            <a:r>
              <a:rPr kumimoji="0" lang="en-US" altLang="en-US" sz="2000" dirty="0">
                <a:solidFill>
                  <a:srgbClr val="4747FF"/>
                </a:solidFill>
              </a:rPr>
              <a:t> $1.7 trillion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39748" name="Line 68"/>
          <p:cNvSpPr>
            <a:spLocks noChangeShapeType="1"/>
          </p:cNvSpPr>
          <p:nvPr/>
        </p:nvSpPr>
        <p:spPr bwMode="auto">
          <a:xfrm flipV="1">
            <a:off x="5051425" y="3659188"/>
            <a:ext cx="0" cy="247173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9" name="Line 69"/>
          <p:cNvSpPr>
            <a:spLocks noChangeShapeType="1"/>
          </p:cNvSpPr>
          <p:nvPr/>
        </p:nvSpPr>
        <p:spPr bwMode="auto">
          <a:xfrm>
            <a:off x="2033588" y="3675063"/>
            <a:ext cx="3005137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50" name="Rectangle 70"/>
          <p:cNvSpPr>
            <a:spLocks noChangeArrowheads="1"/>
          </p:cNvSpPr>
          <p:nvPr/>
        </p:nvSpPr>
        <p:spPr bwMode="auto">
          <a:xfrm>
            <a:off x="4899025" y="6232525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60</a:t>
            </a:r>
          </a:p>
        </p:txBody>
      </p:sp>
      <p:sp>
        <p:nvSpPr>
          <p:cNvPr id="839751" name="Rectangle 71"/>
          <p:cNvSpPr>
            <a:spLocks noChangeArrowheads="1"/>
          </p:cNvSpPr>
          <p:nvPr/>
        </p:nvSpPr>
        <p:spPr bwMode="auto">
          <a:xfrm>
            <a:off x="1627188" y="350996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1.7</a:t>
            </a:r>
          </a:p>
        </p:txBody>
      </p:sp>
      <p:sp>
        <p:nvSpPr>
          <p:cNvPr id="839752" name="Rectangle 72"/>
          <p:cNvSpPr>
            <a:spLocks noChangeArrowheads="1"/>
          </p:cNvSpPr>
          <p:nvPr/>
        </p:nvSpPr>
        <p:spPr bwMode="auto">
          <a:xfrm>
            <a:off x="860108" y="1323658"/>
            <a:ext cx="3927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b="0" dirty="0">
                <a:solidFill>
                  <a:srgbClr val="000000"/>
                </a:solidFill>
              </a:rPr>
              <a:t>If the tax rate is raised to </a:t>
            </a:r>
            <a:r>
              <a:rPr kumimoji="0" lang="en-US" altLang="en-US" sz="2000" dirty="0">
                <a:solidFill>
                  <a:srgbClr val="4747FF"/>
                </a:solidFill>
              </a:rPr>
              <a:t>60%</a:t>
            </a:r>
            <a:r>
              <a:rPr kumimoji="0" lang="en-US" altLang="en-US" sz="2000" b="0" dirty="0">
                <a:solidFill>
                  <a:srgbClr val="000000"/>
                </a:solidFill>
              </a:rPr>
              <a:t>,</a:t>
            </a:r>
          </a:p>
        </p:txBody>
      </p:sp>
      <p:sp>
        <p:nvSpPr>
          <p:cNvPr id="73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3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3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3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3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/>
      <p:bldP spid="839683" grpId="1"/>
      <p:bldP spid="839740" grpId="0" animBg="1"/>
      <p:bldP spid="839741" grpId="0" animBg="1"/>
      <p:bldP spid="839742" grpId="1"/>
      <p:bldP spid="839743" grpId="0" animBg="1"/>
      <p:bldP spid="839744" grpId="0" animBg="1"/>
      <p:bldP spid="839745" grpId="0" animBg="1"/>
      <p:bldP spid="839746" grpId="0"/>
      <p:bldP spid="839747" grpId="0"/>
      <p:bldP spid="839748" grpId="0" animBg="1"/>
      <p:bldP spid="839749" grpId="0" animBg="1"/>
      <p:bldP spid="839750" grpId="0" animBg="1"/>
      <p:bldP spid="839751" grpId="0"/>
      <p:bldP spid="83975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2039938" y="578167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2039938" y="504666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2039938" y="43116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2039938" y="357505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2039938" y="284003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039938" y="54213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2039938" y="4684713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2039938" y="3937000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039938" y="3201988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2039938" y="2465388"/>
            <a:ext cx="5038725" cy="0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549525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043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3551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40592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45656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5060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5568950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60753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6570663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7078663" y="2465388"/>
            <a:ext cx="0" cy="369093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2039938" y="2465388"/>
            <a:ext cx="5038725" cy="3690937"/>
          </a:xfrm>
          <a:prstGeom prst="rect">
            <a:avLst/>
          </a:prstGeom>
          <a:noFill/>
          <a:ln w="762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2039938" y="2465388"/>
            <a:ext cx="0" cy="3690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>
            <a:off x="1989138" y="6156325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1989138" y="54213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>
            <a:off x="1989138" y="4684713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1989138" y="3937000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>
            <a:off x="1989138" y="32019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6" name="Line 30"/>
          <p:cNvSpPr>
            <a:spLocks noChangeShapeType="1"/>
          </p:cNvSpPr>
          <p:nvPr/>
        </p:nvSpPr>
        <p:spPr bwMode="auto">
          <a:xfrm>
            <a:off x="1989138" y="2465388"/>
            <a:ext cx="396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>
            <a:off x="2039938" y="6156325"/>
            <a:ext cx="50387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 flipV="1">
            <a:off x="20399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flipV="1">
            <a:off x="2549525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3043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1" name="Line 35"/>
          <p:cNvSpPr>
            <a:spLocks noChangeShapeType="1"/>
          </p:cNvSpPr>
          <p:nvPr/>
        </p:nvSpPr>
        <p:spPr bwMode="auto">
          <a:xfrm flipV="1">
            <a:off x="3551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2" name="Line 36"/>
          <p:cNvSpPr>
            <a:spLocks noChangeShapeType="1"/>
          </p:cNvSpPr>
          <p:nvPr/>
        </p:nvSpPr>
        <p:spPr bwMode="auto">
          <a:xfrm flipV="1">
            <a:off x="4059238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 flipV="1">
            <a:off x="45656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 flipV="1">
            <a:off x="5060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5" name="Line 39"/>
          <p:cNvSpPr>
            <a:spLocks noChangeShapeType="1"/>
          </p:cNvSpPr>
          <p:nvPr/>
        </p:nvSpPr>
        <p:spPr bwMode="auto">
          <a:xfrm flipV="1">
            <a:off x="5568950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6" name="Line 40"/>
          <p:cNvSpPr>
            <a:spLocks noChangeShapeType="1"/>
          </p:cNvSpPr>
          <p:nvPr/>
        </p:nvSpPr>
        <p:spPr bwMode="auto">
          <a:xfrm flipV="1">
            <a:off x="60753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 flipV="1">
            <a:off x="6570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V="1">
            <a:off x="7078663" y="6156325"/>
            <a:ext cx="0" cy="39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1743075" y="60626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1697038" y="5303838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1687513" y="4570413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1674813" y="3832225"/>
            <a:ext cx="246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1685925" y="3098800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1989138" y="627538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29257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3954463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40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933950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60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5965825" y="6275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80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6899275" y="6275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100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3465513" y="6502400"/>
            <a:ext cx="2225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600" b="0">
                <a:solidFill>
                  <a:srgbClr val="000000"/>
                </a:solidFill>
              </a:rPr>
              <a:t>tax rate   (percent) </a:t>
            </a:r>
            <a:endParaRPr kumimoji="0" lang="en-US" altLang="en-US" sz="1600" b="0">
              <a:solidFill>
                <a:schemeClr val="tx1"/>
              </a:solidFill>
            </a:endParaRPr>
          </a:p>
        </p:txBody>
      </p:sp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169863" y="3217863"/>
            <a:ext cx="14605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1800" b="0">
                <a:solidFill>
                  <a:srgbClr val="000000"/>
                </a:solidFill>
              </a:rPr>
              <a:t>Tax Revenue</a:t>
            </a:r>
          </a:p>
          <a:p>
            <a:pPr algn="ctr"/>
            <a:r>
              <a:rPr kumimoji="0" lang="en-US" altLang="en-US" sz="1400" b="0">
                <a:solidFill>
                  <a:srgbClr val="000000"/>
                </a:solidFill>
              </a:rPr>
              <a:t>(in trillions of $)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39992" name="Freeform 56"/>
          <p:cNvSpPr>
            <a:spLocks/>
          </p:cNvSpPr>
          <p:nvPr/>
        </p:nvSpPr>
        <p:spPr bwMode="auto">
          <a:xfrm>
            <a:off x="2017713" y="2451100"/>
            <a:ext cx="5057775" cy="3729038"/>
          </a:xfrm>
          <a:custGeom>
            <a:avLst/>
            <a:gdLst>
              <a:gd name="T0" fmla="*/ 0 w 2290"/>
              <a:gd name="T1" fmla="*/ 2349 h 2349"/>
              <a:gd name="T2" fmla="*/ 697 w 2290"/>
              <a:gd name="T3" fmla="*/ 2 h 2349"/>
              <a:gd name="T4" fmla="*/ 2290 w 2290"/>
              <a:gd name="T5" fmla="*/ 2334 h 2349"/>
              <a:gd name="T6" fmla="*/ 0 60000 65536"/>
              <a:gd name="T7" fmla="*/ 0 60000 65536"/>
              <a:gd name="T8" fmla="*/ 0 60000 65536"/>
              <a:gd name="T9" fmla="*/ 0 w 2290"/>
              <a:gd name="T10" fmla="*/ 0 h 2349"/>
              <a:gd name="T11" fmla="*/ 2290 w 2290"/>
              <a:gd name="T12" fmla="*/ 2349 h 23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0" h="2349">
                <a:moveTo>
                  <a:pt x="0" y="2349"/>
                </a:moveTo>
                <a:cubicBezTo>
                  <a:pt x="157" y="1176"/>
                  <a:pt x="315" y="4"/>
                  <a:pt x="697" y="2"/>
                </a:cubicBezTo>
                <a:cubicBezTo>
                  <a:pt x="1079" y="0"/>
                  <a:pt x="2023" y="1945"/>
                  <a:pt x="2290" y="2334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93" name="Rectangle 58"/>
          <p:cNvSpPr>
            <a:spLocks noChangeArrowheads="1"/>
          </p:cNvSpPr>
          <p:nvPr/>
        </p:nvSpPr>
        <p:spPr bwMode="auto">
          <a:xfrm>
            <a:off x="-114300" y="2062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87" name="Oval 59"/>
          <p:cNvSpPr>
            <a:spLocks noChangeArrowheads="1"/>
          </p:cNvSpPr>
          <p:nvPr/>
        </p:nvSpPr>
        <p:spPr bwMode="auto">
          <a:xfrm rot="1579004">
            <a:off x="3473450" y="2382838"/>
            <a:ext cx="141288" cy="147637"/>
          </a:xfrm>
          <a:prstGeom prst="ellipse">
            <a:avLst/>
          </a:prstGeom>
          <a:solidFill>
            <a:srgbClr val="FD0000"/>
          </a:solidFill>
          <a:ln w="12700">
            <a:solidFill>
              <a:srgbClr val="FD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88" name="Rectangle 60"/>
          <p:cNvSpPr>
            <a:spLocks noChangeArrowheads="1"/>
          </p:cNvSpPr>
          <p:nvPr/>
        </p:nvSpPr>
        <p:spPr bwMode="auto">
          <a:xfrm>
            <a:off x="776288" y="957263"/>
            <a:ext cx="736282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763" indent="-4763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</a:pPr>
            <a:r>
              <a:rPr lang="en-US" altLang="en-US" sz="2000" b="0"/>
              <a:t>The Laffer Curve also suggests that when tax rates are “low,” a tax cut lowers tax revenue.</a:t>
            </a:r>
          </a:p>
        </p:txBody>
      </p:sp>
      <p:sp>
        <p:nvSpPr>
          <p:cNvPr id="841789" name="Line 61"/>
          <p:cNvSpPr>
            <a:spLocks noChangeShapeType="1"/>
          </p:cNvSpPr>
          <p:nvPr/>
        </p:nvSpPr>
        <p:spPr bwMode="auto">
          <a:xfrm flipV="1">
            <a:off x="3549650" y="2460625"/>
            <a:ext cx="0" cy="3679825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0" name="Line 62"/>
          <p:cNvSpPr>
            <a:spLocks noChangeShapeType="1"/>
          </p:cNvSpPr>
          <p:nvPr/>
        </p:nvSpPr>
        <p:spPr bwMode="auto">
          <a:xfrm>
            <a:off x="2063750" y="2460625"/>
            <a:ext cx="1487488" cy="0"/>
          </a:xfrm>
          <a:prstGeom prst="line">
            <a:avLst/>
          </a:prstGeom>
          <a:noFill/>
          <a:ln w="38100">
            <a:solidFill>
              <a:srgbClr val="FD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2" name="Rectangle 64"/>
          <p:cNvSpPr>
            <a:spLocks noChangeArrowheads="1"/>
          </p:cNvSpPr>
          <p:nvPr/>
        </p:nvSpPr>
        <p:spPr bwMode="auto">
          <a:xfrm>
            <a:off x="3273425" y="6224588"/>
            <a:ext cx="530225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0" lang="en-US" altLang="en-US" sz="2000">
                <a:solidFill>
                  <a:srgbClr val="FD0000"/>
                </a:solidFill>
              </a:rPr>
              <a:t>30</a:t>
            </a:r>
          </a:p>
        </p:txBody>
      </p:sp>
      <p:sp>
        <p:nvSpPr>
          <p:cNvPr id="40000" name="Rectangle 65"/>
          <p:cNvSpPr>
            <a:spLocks noChangeArrowheads="1"/>
          </p:cNvSpPr>
          <p:nvPr/>
        </p:nvSpPr>
        <p:spPr bwMode="auto">
          <a:xfrm>
            <a:off x="1676400" y="2327275"/>
            <a:ext cx="246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400" b="0">
                <a:solidFill>
                  <a:srgbClr val="000000"/>
                </a:solidFill>
                <a:latin typeface="Arial" pitchFamily="34" charset="0"/>
              </a:rPr>
              <a:t>2.5</a:t>
            </a:r>
            <a:endParaRPr kumimoji="0" lang="en-US" altLang="en-US" sz="1400" b="0">
              <a:solidFill>
                <a:schemeClr val="tx1"/>
              </a:solidFill>
            </a:endParaRPr>
          </a:p>
        </p:txBody>
      </p:sp>
      <p:sp>
        <p:nvSpPr>
          <p:cNvPr id="841794" name="Oval 66"/>
          <p:cNvSpPr>
            <a:spLocks noChangeArrowheads="1"/>
          </p:cNvSpPr>
          <p:nvPr/>
        </p:nvSpPr>
        <p:spPr bwMode="auto">
          <a:xfrm rot="1579004">
            <a:off x="2481263" y="3743325"/>
            <a:ext cx="141287" cy="147638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1795" name="Line 67"/>
          <p:cNvSpPr>
            <a:spLocks noChangeShapeType="1"/>
          </p:cNvSpPr>
          <p:nvPr/>
        </p:nvSpPr>
        <p:spPr bwMode="auto">
          <a:xfrm flipH="1" flipV="1">
            <a:off x="2543175" y="3821113"/>
            <a:ext cx="0" cy="23129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6" name="Line 68"/>
          <p:cNvSpPr>
            <a:spLocks noChangeShapeType="1"/>
          </p:cNvSpPr>
          <p:nvPr/>
        </p:nvSpPr>
        <p:spPr bwMode="auto">
          <a:xfrm>
            <a:off x="2022475" y="3821113"/>
            <a:ext cx="53022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97" name="Rectangle 69"/>
          <p:cNvSpPr>
            <a:spLocks noChangeArrowheads="1"/>
          </p:cNvSpPr>
          <p:nvPr/>
        </p:nvSpPr>
        <p:spPr bwMode="auto">
          <a:xfrm>
            <a:off x="1630363" y="3643313"/>
            <a:ext cx="3556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1.6</a:t>
            </a:r>
          </a:p>
          <a:p>
            <a:endParaRPr kumimoji="0" lang="en-US" altLang="en-US" sz="2000">
              <a:solidFill>
                <a:srgbClr val="0000FF"/>
              </a:solidFill>
            </a:endParaRPr>
          </a:p>
        </p:txBody>
      </p:sp>
      <p:sp>
        <p:nvSpPr>
          <p:cNvPr id="841798" name="Rectangle 70"/>
          <p:cNvSpPr>
            <a:spLocks noChangeArrowheads="1"/>
          </p:cNvSpPr>
          <p:nvPr/>
        </p:nvSpPr>
        <p:spPr bwMode="auto">
          <a:xfrm>
            <a:off x="2413000" y="6208713"/>
            <a:ext cx="53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841791" name="Rectangle 63"/>
          <p:cNvSpPr>
            <a:spLocks noChangeArrowheads="1"/>
          </p:cNvSpPr>
          <p:nvPr/>
        </p:nvSpPr>
        <p:spPr bwMode="auto">
          <a:xfrm>
            <a:off x="1649413" y="2262188"/>
            <a:ext cx="355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2000" dirty="0">
                <a:solidFill>
                  <a:srgbClr val="FD0000"/>
                </a:solidFill>
              </a:rPr>
              <a:t>2.5</a:t>
            </a: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4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4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4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4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787" grpId="0" animBg="1"/>
      <p:bldP spid="841789" grpId="0" animBg="1"/>
      <p:bldP spid="841790" grpId="0" animBg="1"/>
      <p:bldP spid="841792" grpId="0" animBg="1"/>
      <p:bldP spid="841794" grpId="0" animBg="1"/>
      <p:bldP spid="841795" grpId="0" animBg="1"/>
      <p:bldP spid="841796" grpId="0" animBg="1"/>
      <p:bldP spid="841797" grpId="0" animBg="1"/>
      <p:bldP spid="841798" grpId="0"/>
      <p:bldP spid="84179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9"/>
          <p:cNvGrpSpPr>
            <a:grpSpLocks/>
          </p:cNvGrpSpPr>
          <p:nvPr/>
        </p:nvGrpSpPr>
        <p:grpSpPr bwMode="auto">
          <a:xfrm>
            <a:off x="899795" y="912495"/>
            <a:ext cx="4986338" cy="3854450"/>
            <a:chOff x="562" y="570"/>
            <a:chExt cx="3141" cy="2428"/>
          </a:xfrm>
        </p:grpSpPr>
        <p:sp>
          <p:nvSpPr>
            <p:cNvPr id="42008" name="Line 80"/>
            <p:cNvSpPr>
              <a:spLocks noChangeAspect="1" noChangeShapeType="1"/>
            </p:cNvSpPr>
            <p:nvPr/>
          </p:nvSpPr>
          <p:spPr bwMode="auto">
            <a:xfrm flipH="1">
              <a:off x="562" y="1917"/>
              <a:ext cx="2116" cy="0"/>
            </a:xfrm>
            <a:prstGeom prst="line">
              <a:avLst/>
            </a:prstGeom>
            <a:noFill/>
            <a:ln w="28575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009" name="Group 141"/>
            <p:cNvGrpSpPr>
              <a:grpSpLocks/>
            </p:cNvGrpSpPr>
            <p:nvPr/>
          </p:nvGrpSpPr>
          <p:grpSpPr bwMode="auto">
            <a:xfrm>
              <a:off x="2099" y="570"/>
              <a:ext cx="1604" cy="2428"/>
              <a:chOff x="2567" y="570"/>
              <a:chExt cx="1604" cy="2428"/>
            </a:xfrm>
          </p:grpSpPr>
          <p:sp>
            <p:nvSpPr>
              <p:cNvPr id="42010" name="Rectangle 121"/>
              <p:cNvSpPr>
                <a:spLocks noChangeArrowheads="1"/>
              </p:cNvSpPr>
              <p:nvPr/>
            </p:nvSpPr>
            <p:spPr bwMode="auto">
              <a:xfrm>
                <a:off x="3174" y="1829"/>
                <a:ext cx="99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1pPr>
                <a:lvl2pPr marL="742950" indent="-28575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2pPr>
                <a:lvl3pPr marL="11430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3pPr>
                <a:lvl4pPr marL="16002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4pPr>
                <a:lvl5pPr marL="2057400" indent="-228600"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 b="1">
                    <a:solidFill>
                      <a:schemeClr val="bg2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42011" name="Group 120"/>
              <p:cNvGrpSpPr>
                <a:grpSpLocks/>
              </p:cNvGrpSpPr>
              <p:nvPr/>
            </p:nvGrpSpPr>
            <p:grpSpPr bwMode="auto">
              <a:xfrm>
                <a:off x="2567" y="570"/>
                <a:ext cx="1600" cy="2428"/>
                <a:chOff x="-945" y="-1214"/>
                <a:chExt cx="1600" cy="2428"/>
              </a:xfrm>
            </p:grpSpPr>
            <p:sp>
              <p:nvSpPr>
                <p:cNvPr id="42012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-360" y="164"/>
                  <a:ext cx="0" cy="861"/>
                </a:xfrm>
                <a:prstGeom prst="line">
                  <a:avLst/>
                </a:prstGeom>
                <a:noFill/>
                <a:ln w="31750" cap="rnd">
                  <a:solidFill>
                    <a:schemeClr val="bg2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13" name="Rectangle 107"/>
                <p:cNvSpPr>
                  <a:spLocks noChangeArrowheads="1"/>
                </p:cNvSpPr>
                <p:nvPr/>
              </p:nvSpPr>
              <p:spPr bwMode="auto">
                <a:xfrm>
                  <a:off x="-411" y="1041"/>
                  <a:ext cx="128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kumimoji="0" lang="en-US" altLang="en-US" sz="1800" b="0" i="1" dirty="0">
                      <a:solidFill>
                        <a:schemeClr val="accent2"/>
                      </a:solidFill>
                    </a:rPr>
                    <a:t>Y</a:t>
                  </a:r>
                  <a:r>
                    <a:rPr kumimoji="0" lang="en-US" altLang="en-US" sz="1800" b="0" i="1" baseline="-25000" dirty="0">
                      <a:solidFill>
                        <a:schemeClr val="accent2"/>
                      </a:solidFill>
                    </a:rPr>
                    <a:t>1</a:t>
                  </a:r>
                  <a:endParaRPr kumimoji="0" lang="en-US" altLang="en-US" sz="1800" b="0" baseline="-25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2016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-288" y="30"/>
                  <a:ext cx="0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z="1800" b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2017" name="Rectangle 111"/>
                <p:cNvSpPr>
                  <a:spLocks noChangeAspect="1" noChangeArrowheads="1"/>
                </p:cNvSpPr>
                <p:nvPr/>
              </p:nvSpPr>
              <p:spPr bwMode="auto">
                <a:xfrm>
                  <a:off x="335" y="-853"/>
                  <a:ext cx="3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 b="1">
                      <a:solidFill>
                        <a:schemeClr val="bg2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kumimoji="0" lang="en-US" altLang="en-US" sz="1800" b="0" i="1" dirty="0">
                      <a:solidFill>
                        <a:schemeClr val="accent2"/>
                      </a:solidFill>
                    </a:rPr>
                    <a:t>SRAS</a:t>
                  </a:r>
                  <a:endParaRPr kumimoji="0" lang="en-US" altLang="en-US" sz="1800" b="0" dirty="0">
                    <a:solidFill>
                      <a:schemeClr val="accent2"/>
                    </a:solidFill>
                  </a:endParaRPr>
                </a:p>
              </p:txBody>
            </p:sp>
            <p:grpSp>
              <p:nvGrpSpPr>
                <p:cNvPr id="42018" name="Group 112"/>
                <p:cNvGrpSpPr>
                  <a:grpSpLocks/>
                </p:cNvGrpSpPr>
                <p:nvPr/>
              </p:nvGrpSpPr>
              <p:grpSpPr bwMode="auto">
                <a:xfrm>
                  <a:off x="-503" y="-1214"/>
                  <a:ext cx="328" cy="2235"/>
                  <a:chOff x="2545" y="572"/>
                  <a:chExt cx="328" cy="2235"/>
                </a:xfrm>
              </p:grpSpPr>
              <p:sp>
                <p:nvSpPr>
                  <p:cNvPr id="42022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702"/>
                    <a:ext cx="1" cy="2105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23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2545" y="572"/>
                    <a:ext cx="328" cy="34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kumimoji="0" lang="en-US" altLang="en-US" sz="1800" b="0" i="1" dirty="0">
                      <a:solidFill>
                        <a:schemeClr val="accent2"/>
                      </a:solidFill>
                    </a:endParaRPr>
                  </a:p>
                  <a:p>
                    <a:r>
                      <a:rPr kumimoji="0" lang="en-US" altLang="en-US" sz="1800" b="0" i="1" dirty="0">
                        <a:solidFill>
                          <a:schemeClr val="accent2"/>
                        </a:solidFill>
                      </a:rPr>
                      <a:t>LRAS</a:t>
                    </a:r>
                    <a:endParaRPr kumimoji="0" lang="en-US" altLang="en-US" sz="1800" b="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42019" name="Group 115"/>
                <p:cNvGrpSpPr>
                  <a:grpSpLocks/>
                </p:cNvGrpSpPr>
                <p:nvPr/>
              </p:nvGrpSpPr>
              <p:grpSpPr bwMode="auto">
                <a:xfrm>
                  <a:off x="-945" y="-874"/>
                  <a:ext cx="1485" cy="1805"/>
                  <a:chOff x="2297" y="1024"/>
                  <a:chExt cx="1485" cy="1805"/>
                </a:xfrm>
              </p:grpSpPr>
              <p:sp>
                <p:nvSpPr>
                  <p:cNvPr id="42020" name="Freeform 116"/>
                  <p:cNvSpPr>
                    <a:spLocks noChangeAspect="1"/>
                  </p:cNvSpPr>
                  <p:nvPr/>
                </p:nvSpPr>
                <p:spPr bwMode="auto">
                  <a:xfrm>
                    <a:off x="2297" y="1024"/>
                    <a:ext cx="1119" cy="1679"/>
                  </a:xfrm>
                  <a:custGeom>
                    <a:avLst/>
                    <a:gdLst>
                      <a:gd name="T0" fmla="*/ 20 w 4147"/>
                      <a:gd name="T1" fmla="*/ 72 h 6220"/>
                      <a:gd name="T2" fmla="*/ 53 w 4147"/>
                      <a:gd name="T3" fmla="*/ 183 h 6220"/>
                      <a:gd name="T4" fmla="*/ 94 w 4147"/>
                      <a:gd name="T5" fmla="*/ 300 h 6220"/>
                      <a:gd name="T6" fmla="*/ 140 w 4147"/>
                      <a:gd name="T7" fmla="*/ 421 h 6220"/>
                      <a:gd name="T8" fmla="*/ 192 w 4147"/>
                      <a:gd name="T9" fmla="*/ 546 h 6220"/>
                      <a:gd name="T10" fmla="*/ 249 w 4147"/>
                      <a:gd name="T11" fmla="*/ 675 h 6220"/>
                      <a:gd name="T12" fmla="*/ 312 w 4147"/>
                      <a:gd name="T13" fmla="*/ 808 h 6220"/>
                      <a:gd name="T14" fmla="*/ 380 w 4147"/>
                      <a:gd name="T15" fmla="*/ 943 h 6220"/>
                      <a:gd name="T16" fmla="*/ 452 w 4147"/>
                      <a:gd name="T17" fmla="*/ 1082 h 6220"/>
                      <a:gd name="T18" fmla="*/ 529 w 4147"/>
                      <a:gd name="T19" fmla="*/ 1223 h 6220"/>
                      <a:gd name="T20" fmla="*/ 609 w 4147"/>
                      <a:gd name="T21" fmla="*/ 1367 h 6220"/>
                      <a:gd name="T22" fmla="*/ 693 w 4147"/>
                      <a:gd name="T23" fmla="*/ 1513 h 6220"/>
                      <a:gd name="T24" fmla="*/ 781 w 4147"/>
                      <a:gd name="T25" fmla="*/ 1661 h 6220"/>
                      <a:gd name="T26" fmla="*/ 873 w 4147"/>
                      <a:gd name="T27" fmla="*/ 1811 h 6220"/>
                      <a:gd name="T28" fmla="*/ 966 w 4147"/>
                      <a:gd name="T29" fmla="*/ 1962 h 6220"/>
                      <a:gd name="T30" fmla="*/ 1063 w 4147"/>
                      <a:gd name="T31" fmla="*/ 2116 h 6220"/>
                      <a:gd name="T32" fmla="*/ 1162 w 4147"/>
                      <a:gd name="T33" fmla="*/ 2269 h 6220"/>
                      <a:gd name="T34" fmla="*/ 1264 w 4147"/>
                      <a:gd name="T35" fmla="*/ 2423 h 6220"/>
                      <a:gd name="T36" fmla="*/ 1368 w 4147"/>
                      <a:gd name="T37" fmla="*/ 2577 h 6220"/>
                      <a:gd name="T38" fmla="*/ 1473 w 4147"/>
                      <a:gd name="T39" fmla="*/ 2733 h 6220"/>
                      <a:gd name="T40" fmla="*/ 1579 w 4147"/>
                      <a:gd name="T41" fmla="*/ 2887 h 6220"/>
                      <a:gd name="T42" fmla="*/ 1687 w 4147"/>
                      <a:gd name="T43" fmla="*/ 3041 h 6220"/>
                      <a:gd name="T44" fmla="*/ 1796 w 4147"/>
                      <a:gd name="T45" fmla="*/ 3195 h 6220"/>
                      <a:gd name="T46" fmla="*/ 1905 w 4147"/>
                      <a:gd name="T47" fmla="*/ 3348 h 6220"/>
                      <a:gd name="T48" fmla="*/ 2015 w 4147"/>
                      <a:gd name="T49" fmla="*/ 3500 h 6220"/>
                      <a:gd name="T50" fmla="*/ 2125 w 4147"/>
                      <a:gd name="T51" fmla="*/ 3650 h 6220"/>
                      <a:gd name="T52" fmla="*/ 2235 w 4147"/>
                      <a:gd name="T53" fmla="*/ 3798 h 6220"/>
                      <a:gd name="T54" fmla="*/ 2343 w 4147"/>
                      <a:gd name="T55" fmla="*/ 3944 h 6220"/>
                      <a:gd name="T56" fmla="*/ 2451 w 4147"/>
                      <a:gd name="T57" fmla="*/ 4089 h 6220"/>
                      <a:gd name="T58" fmla="*/ 2559 w 4147"/>
                      <a:gd name="T59" fmla="*/ 4230 h 6220"/>
                      <a:gd name="T60" fmla="*/ 2665 w 4147"/>
                      <a:gd name="T61" fmla="*/ 4370 h 6220"/>
                      <a:gd name="T62" fmla="*/ 2770 w 4147"/>
                      <a:gd name="T63" fmla="*/ 4507 h 6220"/>
                      <a:gd name="T64" fmla="*/ 2872 w 4147"/>
                      <a:gd name="T65" fmla="*/ 4639 h 6220"/>
                      <a:gd name="T66" fmla="*/ 2972 w 4147"/>
                      <a:gd name="T67" fmla="*/ 4768 h 6220"/>
                      <a:gd name="T68" fmla="*/ 3071 w 4147"/>
                      <a:gd name="T69" fmla="*/ 4894 h 6220"/>
                      <a:gd name="T70" fmla="*/ 3167 w 4147"/>
                      <a:gd name="T71" fmla="*/ 5016 h 6220"/>
                      <a:gd name="T72" fmla="*/ 3260 w 4147"/>
                      <a:gd name="T73" fmla="*/ 5134 h 6220"/>
                      <a:gd name="T74" fmla="*/ 3350 w 4147"/>
                      <a:gd name="T75" fmla="*/ 5247 h 6220"/>
                      <a:gd name="T76" fmla="*/ 3436 w 4147"/>
                      <a:gd name="T77" fmla="*/ 5355 h 6220"/>
                      <a:gd name="T78" fmla="*/ 3519 w 4147"/>
                      <a:gd name="T79" fmla="*/ 5457 h 6220"/>
                      <a:gd name="T80" fmla="*/ 3599 w 4147"/>
                      <a:gd name="T81" fmla="*/ 5555 h 6220"/>
                      <a:gd name="T82" fmla="*/ 3673 w 4147"/>
                      <a:gd name="T83" fmla="*/ 5647 h 6220"/>
                      <a:gd name="T84" fmla="*/ 3743 w 4147"/>
                      <a:gd name="T85" fmla="*/ 5733 h 6220"/>
                      <a:gd name="T86" fmla="*/ 3809 w 4147"/>
                      <a:gd name="T87" fmla="*/ 5814 h 6220"/>
                      <a:gd name="T88" fmla="*/ 3870 w 4147"/>
                      <a:gd name="T89" fmla="*/ 5888 h 6220"/>
                      <a:gd name="T90" fmla="*/ 3925 w 4147"/>
                      <a:gd name="T91" fmla="*/ 5954 h 6220"/>
                      <a:gd name="T92" fmla="*/ 3975 w 4147"/>
                      <a:gd name="T93" fmla="*/ 6015 h 6220"/>
                      <a:gd name="T94" fmla="*/ 4019 w 4147"/>
                      <a:gd name="T95" fmla="*/ 6067 h 6220"/>
                      <a:gd name="T96" fmla="*/ 4057 w 4147"/>
                      <a:gd name="T97" fmla="*/ 6113 h 6220"/>
                      <a:gd name="T98" fmla="*/ 4088 w 4147"/>
                      <a:gd name="T99" fmla="*/ 6150 h 6220"/>
                      <a:gd name="T100" fmla="*/ 4113 w 4147"/>
                      <a:gd name="T101" fmla="*/ 6181 h 6220"/>
                      <a:gd name="T102" fmla="*/ 4132 w 4147"/>
                      <a:gd name="T103" fmla="*/ 6202 h 6220"/>
                      <a:gd name="T104" fmla="*/ 4144 w 4147"/>
                      <a:gd name="T105" fmla="*/ 6216 h 6220"/>
                      <a:gd name="T106" fmla="*/ 4147 w 4147"/>
                      <a:gd name="T107" fmla="*/ 6220 h 622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4147"/>
                      <a:gd name="T163" fmla="*/ 0 h 6220"/>
                      <a:gd name="T164" fmla="*/ 4147 w 4147"/>
                      <a:gd name="T165" fmla="*/ 6220 h 6220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4147" h="6220">
                        <a:moveTo>
                          <a:pt x="0" y="0"/>
                        </a:moveTo>
                        <a:lnTo>
                          <a:pt x="10" y="35"/>
                        </a:lnTo>
                        <a:lnTo>
                          <a:pt x="20" y="72"/>
                        </a:lnTo>
                        <a:lnTo>
                          <a:pt x="31" y="108"/>
                        </a:lnTo>
                        <a:lnTo>
                          <a:pt x="42" y="146"/>
                        </a:lnTo>
                        <a:lnTo>
                          <a:pt x="53" y="183"/>
                        </a:lnTo>
                        <a:lnTo>
                          <a:pt x="67" y="222"/>
                        </a:lnTo>
                        <a:lnTo>
                          <a:pt x="79" y="260"/>
                        </a:lnTo>
                        <a:lnTo>
                          <a:pt x="94" y="300"/>
                        </a:lnTo>
                        <a:lnTo>
                          <a:pt x="109" y="340"/>
                        </a:lnTo>
                        <a:lnTo>
                          <a:pt x="124" y="380"/>
                        </a:lnTo>
                        <a:lnTo>
                          <a:pt x="140" y="421"/>
                        </a:lnTo>
                        <a:lnTo>
                          <a:pt x="157" y="463"/>
                        </a:lnTo>
                        <a:lnTo>
                          <a:pt x="174" y="504"/>
                        </a:lnTo>
                        <a:lnTo>
                          <a:pt x="192" y="546"/>
                        </a:lnTo>
                        <a:lnTo>
                          <a:pt x="211" y="589"/>
                        </a:lnTo>
                        <a:lnTo>
                          <a:pt x="231" y="631"/>
                        </a:lnTo>
                        <a:lnTo>
                          <a:pt x="249" y="675"/>
                        </a:lnTo>
                        <a:lnTo>
                          <a:pt x="270" y="719"/>
                        </a:lnTo>
                        <a:lnTo>
                          <a:pt x="291" y="763"/>
                        </a:lnTo>
                        <a:lnTo>
                          <a:pt x="312" y="808"/>
                        </a:lnTo>
                        <a:lnTo>
                          <a:pt x="335" y="852"/>
                        </a:lnTo>
                        <a:lnTo>
                          <a:pt x="357" y="897"/>
                        </a:lnTo>
                        <a:lnTo>
                          <a:pt x="380" y="943"/>
                        </a:lnTo>
                        <a:lnTo>
                          <a:pt x="404" y="989"/>
                        </a:lnTo>
                        <a:lnTo>
                          <a:pt x="428" y="1035"/>
                        </a:lnTo>
                        <a:lnTo>
                          <a:pt x="452" y="1082"/>
                        </a:lnTo>
                        <a:lnTo>
                          <a:pt x="477" y="1129"/>
                        </a:lnTo>
                        <a:lnTo>
                          <a:pt x="503" y="1176"/>
                        </a:lnTo>
                        <a:lnTo>
                          <a:pt x="529" y="1223"/>
                        </a:lnTo>
                        <a:lnTo>
                          <a:pt x="555" y="1270"/>
                        </a:lnTo>
                        <a:lnTo>
                          <a:pt x="582" y="1318"/>
                        </a:lnTo>
                        <a:lnTo>
                          <a:pt x="609" y="1367"/>
                        </a:lnTo>
                        <a:lnTo>
                          <a:pt x="636" y="1415"/>
                        </a:lnTo>
                        <a:lnTo>
                          <a:pt x="664" y="1464"/>
                        </a:lnTo>
                        <a:lnTo>
                          <a:pt x="693" y="1513"/>
                        </a:lnTo>
                        <a:lnTo>
                          <a:pt x="722" y="1562"/>
                        </a:lnTo>
                        <a:lnTo>
                          <a:pt x="752" y="1612"/>
                        </a:lnTo>
                        <a:lnTo>
                          <a:pt x="781" y="1661"/>
                        </a:lnTo>
                        <a:lnTo>
                          <a:pt x="811" y="1711"/>
                        </a:lnTo>
                        <a:lnTo>
                          <a:pt x="841" y="1761"/>
                        </a:lnTo>
                        <a:lnTo>
                          <a:pt x="873" y="1811"/>
                        </a:lnTo>
                        <a:lnTo>
                          <a:pt x="903" y="1861"/>
                        </a:lnTo>
                        <a:lnTo>
                          <a:pt x="934" y="1912"/>
                        </a:lnTo>
                        <a:lnTo>
                          <a:pt x="966" y="1962"/>
                        </a:lnTo>
                        <a:lnTo>
                          <a:pt x="999" y="2014"/>
                        </a:lnTo>
                        <a:lnTo>
                          <a:pt x="1031" y="2065"/>
                        </a:lnTo>
                        <a:lnTo>
                          <a:pt x="1063" y="2116"/>
                        </a:lnTo>
                        <a:lnTo>
                          <a:pt x="1096" y="2167"/>
                        </a:lnTo>
                        <a:lnTo>
                          <a:pt x="1129" y="2218"/>
                        </a:lnTo>
                        <a:lnTo>
                          <a:pt x="1162" y="2269"/>
                        </a:lnTo>
                        <a:lnTo>
                          <a:pt x="1197" y="2320"/>
                        </a:lnTo>
                        <a:lnTo>
                          <a:pt x="1230" y="2372"/>
                        </a:lnTo>
                        <a:lnTo>
                          <a:pt x="1264" y="2423"/>
                        </a:lnTo>
                        <a:lnTo>
                          <a:pt x="1299" y="2474"/>
                        </a:lnTo>
                        <a:lnTo>
                          <a:pt x="1333" y="2526"/>
                        </a:lnTo>
                        <a:lnTo>
                          <a:pt x="1368" y="2577"/>
                        </a:lnTo>
                        <a:lnTo>
                          <a:pt x="1403" y="2630"/>
                        </a:lnTo>
                        <a:lnTo>
                          <a:pt x="1437" y="2681"/>
                        </a:lnTo>
                        <a:lnTo>
                          <a:pt x="1473" y="2733"/>
                        </a:lnTo>
                        <a:lnTo>
                          <a:pt x="1508" y="2784"/>
                        </a:lnTo>
                        <a:lnTo>
                          <a:pt x="1544" y="2836"/>
                        </a:lnTo>
                        <a:lnTo>
                          <a:pt x="1579" y="2887"/>
                        </a:lnTo>
                        <a:lnTo>
                          <a:pt x="1616" y="2939"/>
                        </a:lnTo>
                        <a:lnTo>
                          <a:pt x="1651" y="2990"/>
                        </a:lnTo>
                        <a:lnTo>
                          <a:pt x="1687" y="3041"/>
                        </a:lnTo>
                        <a:lnTo>
                          <a:pt x="1724" y="3093"/>
                        </a:lnTo>
                        <a:lnTo>
                          <a:pt x="1759" y="3144"/>
                        </a:lnTo>
                        <a:lnTo>
                          <a:pt x="1796" y="3195"/>
                        </a:lnTo>
                        <a:lnTo>
                          <a:pt x="1832" y="3247"/>
                        </a:lnTo>
                        <a:lnTo>
                          <a:pt x="1869" y="3298"/>
                        </a:lnTo>
                        <a:lnTo>
                          <a:pt x="1905" y="3348"/>
                        </a:lnTo>
                        <a:lnTo>
                          <a:pt x="1942" y="3399"/>
                        </a:lnTo>
                        <a:lnTo>
                          <a:pt x="1978" y="3450"/>
                        </a:lnTo>
                        <a:lnTo>
                          <a:pt x="2015" y="3500"/>
                        </a:lnTo>
                        <a:lnTo>
                          <a:pt x="2051" y="3550"/>
                        </a:lnTo>
                        <a:lnTo>
                          <a:pt x="2089" y="3600"/>
                        </a:lnTo>
                        <a:lnTo>
                          <a:pt x="2125" y="3650"/>
                        </a:lnTo>
                        <a:lnTo>
                          <a:pt x="2162" y="3700"/>
                        </a:lnTo>
                        <a:lnTo>
                          <a:pt x="2198" y="3749"/>
                        </a:lnTo>
                        <a:lnTo>
                          <a:pt x="2235" y="3798"/>
                        </a:lnTo>
                        <a:lnTo>
                          <a:pt x="2271" y="3847"/>
                        </a:lnTo>
                        <a:lnTo>
                          <a:pt x="2307" y="3896"/>
                        </a:lnTo>
                        <a:lnTo>
                          <a:pt x="2343" y="3944"/>
                        </a:lnTo>
                        <a:lnTo>
                          <a:pt x="2379" y="3993"/>
                        </a:lnTo>
                        <a:lnTo>
                          <a:pt x="2416" y="4041"/>
                        </a:lnTo>
                        <a:lnTo>
                          <a:pt x="2451" y="4089"/>
                        </a:lnTo>
                        <a:lnTo>
                          <a:pt x="2488" y="4137"/>
                        </a:lnTo>
                        <a:lnTo>
                          <a:pt x="2523" y="4184"/>
                        </a:lnTo>
                        <a:lnTo>
                          <a:pt x="2559" y="4230"/>
                        </a:lnTo>
                        <a:lnTo>
                          <a:pt x="2595" y="4277"/>
                        </a:lnTo>
                        <a:lnTo>
                          <a:pt x="2631" y="4324"/>
                        </a:lnTo>
                        <a:lnTo>
                          <a:pt x="2665" y="4370"/>
                        </a:lnTo>
                        <a:lnTo>
                          <a:pt x="2700" y="4416"/>
                        </a:lnTo>
                        <a:lnTo>
                          <a:pt x="2735" y="4461"/>
                        </a:lnTo>
                        <a:lnTo>
                          <a:pt x="2770" y="4507"/>
                        </a:lnTo>
                        <a:lnTo>
                          <a:pt x="2805" y="4550"/>
                        </a:lnTo>
                        <a:lnTo>
                          <a:pt x="2839" y="4595"/>
                        </a:lnTo>
                        <a:lnTo>
                          <a:pt x="2872" y="4639"/>
                        </a:lnTo>
                        <a:lnTo>
                          <a:pt x="2907" y="4683"/>
                        </a:lnTo>
                        <a:lnTo>
                          <a:pt x="2940" y="4726"/>
                        </a:lnTo>
                        <a:lnTo>
                          <a:pt x="2972" y="4768"/>
                        </a:lnTo>
                        <a:lnTo>
                          <a:pt x="3006" y="4811"/>
                        </a:lnTo>
                        <a:lnTo>
                          <a:pt x="3038" y="4853"/>
                        </a:lnTo>
                        <a:lnTo>
                          <a:pt x="3071" y="4894"/>
                        </a:lnTo>
                        <a:lnTo>
                          <a:pt x="3104" y="4935"/>
                        </a:lnTo>
                        <a:lnTo>
                          <a:pt x="3135" y="4976"/>
                        </a:lnTo>
                        <a:lnTo>
                          <a:pt x="3167" y="5016"/>
                        </a:lnTo>
                        <a:lnTo>
                          <a:pt x="3198" y="5056"/>
                        </a:lnTo>
                        <a:lnTo>
                          <a:pt x="3230" y="5094"/>
                        </a:lnTo>
                        <a:lnTo>
                          <a:pt x="3260" y="5134"/>
                        </a:lnTo>
                        <a:lnTo>
                          <a:pt x="3290" y="5172"/>
                        </a:lnTo>
                        <a:lnTo>
                          <a:pt x="3320" y="5209"/>
                        </a:lnTo>
                        <a:lnTo>
                          <a:pt x="3350" y="5247"/>
                        </a:lnTo>
                        <a:lnTo>
                          <a:pt x="3379" y="5283"/>
                        </a:lnTo>
                        <a:lnTo>
                          <a:pt x="3408" y="5319"/>
                        </a:lnTo>
                        <a:lnTo>
                          <a:pt x="3436" y="5355"/>
                        </a:lnTo>
                        <a:lnTo>
                          <a:pt x="3464" y="5389"/>
                        </a:lnTo>
                        <a:lnTo>
                          <a:pt x="3492" y="5424"/>
                        </a:lnTo>
                        <a:lnTo>
                          <a:pt x="3519" y="5457"/>
                        </a:lnTo>
                        <a:lnTo>
                          <a:pt x="3547" y="5491"/>
                        </a:lnTo>
                        <a:lnTo>
                          <a:pt x="3573" y="5523"/>
                        </a:lnTo>
                        <a:lnTo>
                          <a:pt x="3599" y="5555"/>
                        </a:lnTo>
                        <a:lnTo>
                          <a:pt x="3624" y="5586"/>
                        </a:lnTo>
                        <a:lnTo>
                          <a:pt x="3649" y="5618"/>
                        </a:lnTo>
                        <a:lnTo>
                          <a:pt x="3673" y="5647"/>
                        </a:lnTo>
                        <a:lnTo>
                          <a:pt x="3697" y="5677"/>
                        </a:lnTo>
                        <a:lnTo>
                          <a:pt x="3721" y="5705"/>
                        </a:lnTo>
                        <a:lnTo>
                          <a:pt x="3743" y="5733"/>
                        </a:lnTo>
                        <a:lnTo>
                          <a:pt x="3765" y="5761"/>
                        </a:lnTo>
                        <a:lnTo>
                          <a:pt x="3787" y="5788"/>
                        </a:lnTo>
                        <a:lnTo>
                          <a:pt x="3809" y="5814"/>
                        </a:lnTo>
                        <a:lnTo>
                          <a:pt x="3830" y="5839"/>
                        </a:lnTo>
                        <a:lnTo>
                          <a:pt x="3850" y="5864"/>
                        </a:lnTo>
                        <a:lnTo>
                          <a:pt x="3870" y="5888"/>
                        </a:lnTo>
                        <a:lnTo>
                          <a:pt x="3888" y="5911"/>
                        </a:lnTo>
                        <a:lnTo>
                          <a:pt x="3907" y="5932"/>
                        </a:lnTo>
                        <a:lnTo>
                          <a:pt x="3925" y="5954"/>
                        </a:lnTo>
                        <a:lnTo>
                          <a:pt x="3943" y="5975"/>
                        </a:lnTo>
                        <a:lnTo>
                          <a:pt x="3959" y="5995"/>
                        </a:lnTo>
                        <a:lnTo>
                          <a:pt x="3975" y="6015"/>
                        </a:lnTo>
                        <a:lnTo>
                          <a:pt x="3990" y="6033"/>
                        </a:lnTo>
                        <a:lnTo>
                          <a:pt x="4005" y="6050"/>
                        </a:lnTo>
                        <a:lnTo>
                          <a:pt x="4019" y="6067"/>
                        </a:lnTo>
                        <a:lnTo>
                          <a:pt x="4032" y="6084"/>
                        </a:lnTo>
                        <a:lnTo>
                          <a:pt x="4045" y="6098"/>
                        </a:lnTo>
                        <a:lnTo>
                          <a:pt x="4057" y="6113"/>
                        </a:lnTo>
                        <a:lnTo>
                          <a:pt x="4069" y="6126"/>
                        </a:lnTo>
                        <a:lnTo>
                          <a:pt x="4079" y="6139"/>
                        </a:lnTo>
                        <a:lnTo>
                          <a:pt x="4088" y="6150"/>
                        </a:lnTo>
                        <a:lnTo>
                          <a:pt x="4098" y="6162"/>
                        </a:lnTo>
                        <a:lnTo>
                          <a:pt x="4106" y="6171"/>
                        </a:lnTo>
                        <a:lnTo>
                          <a:pt x="4113" y="6181"/>
                        </a:lnTo>
                        <a:lnTo>
                          <a:pt x="4121" y="6189"/>
                        </a:lnTo>
                        <a:lnTo>
                          <a:pt x="4127" y="6196"/>
                        </a:lnTo>
                        <a:lnTo>
                          <a:pt x="4132" y="6202"/>
                        </a:lnTo>
                        <a:lnTo>
                          <a:pt x="4136" y="6208"/>
                        </a:lnTo>
                        <a:lnTo>
                          <a:pt x="4141" y="6212"/>
                        </a:lnTo>
                        <a:lnTo>
                          <a:pt x="4144" y="6216"/>
                        </a:lnTo>
                        <a:lnTo>
                          <a:pt x="4146" y="6218"/>
                        </a:lnTo>
                        <a:lnTo>
                          <a:pt x="4147" y="6219"/>
                        </a:lnTo>
                        <a:lnTo>
                          <a:pt x="4147" y="6220"/>
                        </a:lnTo>
                      </a:path>
                    </a:pathLst>
                  </a:custGeom>
                  <a:noFill/>
                  <a:ln w="57150" cmpd="sng">
                    <a:solidFill>
                      <a:schemeClr val="accent2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21" name="Rectangle 1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89" y="2656"/>
                    <a:ext cx="393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800" b="1">
                        <a:solidFill>
                          <a:schemeClr val="bg2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r>
                      <a:rPr kumimoji="0" lang="en-US" altLang="en-US" sz="1800" b="0" i="1" dirty="0">
                        <a:solidFill>
                          <a:schemeClr val="accent2"/>
                        </a:solidFill>
                      </a:rPr>
                      <a:t>AD</a:t>
                    </a:r>
                    <a:endParaRPr kumimoji="0" lang="en-US" altLang="en-US" sz="1800" b="0" baseline="-25000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sp>
              <p:nvSpPr>
                <p:cNvPr id="42014" name="Freeform 108"/>
                <p:cNvSpPr>
                  <a:spLocks noChangeAspect="1"/>
                </p:cNvSpPr>
                <p:nvPr/>
              </p:nvSpPr>
              <p:spPr bwMode="auto">
                <a:xfrm>
                  <a:off x="-925" y="-670"/>
                  <a:ext cx="1273" cy="1296"/>
                </a:xfrm>
                <a:custGeom>
                  <a:avLst/>
                  <a:gdLst>
                    <a:gd name="T0" fmla="*/ 82 w 4625"/>
                    <a:gd name="T1" fmla="*/ 4897 h 4959"/>
                    <a:gd name="T2" fmla="*/ 205 w 4625"/>
                    <a:gd name="T3" fmla="*/ 4803 h 4959"/>
                    <a:gd name="T4" fmla="*/ 328 w 4625"/>
                    <a:gd name="T5" fmla="*/ 4706 h 4959"/>
                    <a:gd name="T6" fmla="*/ 451 w 4625"/>
                    <a:gd name="T7" fmla="*/ 4607 h 4959"/>
                    <a:gd name="T8" fmla="*/ 573 w 4625"/>
                    <a:gd name="T9" fmla="*/ 4506 h 4959"/>
                    <a:gd name="T10" fmla="*/ 695 w 4625"/>
                    <a:gd name="T11" fmla="*/ 4403 h 4959"/>
                    <a:gd name="T12" fmla="*/ 817 w 4625"/>
                    <a:gd name="T13" fmla="*/ 4298 h 4959"/>
                    <a:gd name="T14" fmla="*/ 938 w 4625"/>
                    <a:gd name="T15" fmla="*/ 4190 h 4959"/>
                    <a:gd name="T16" fmla="*/ 1058 w 4625"/>
                    <a:gd name="T17" fmla="*/ 4081 h 4959"/>
                    <a:gd name="T18" fmla="*/ 1179 w 4625"/>
                    <a:gd name="T19" fmla="*/ 3970 h 4959"/>
                    <a:gd name="T20" fmla="*/ 1298 w 4625"/>
                    <a:gd name="T21" fmla="*/ 3858 h 4959"/>
                    <a:gd name="T22" fmla="*/ 1416 w 4625"/>
                    <a:gd name="T23" fmla="*/ 3745 h 4959"/>
                    <a:gd name="T24" fmla="*/ 1533 w 4625"/>
                    <a:gd name="T25" fmla="*/ 3630 h 4959"/>
                    <a:gd name="T26" fmla="*/ 1650 w 4625"/>
                    <a:gd name="T27" fmla="*/ 3515 h 4959"/>
                    <a:gd name="T28" fmla="*/ 1765 w 4625"/>
                    <a:gd name="T29" fmla="*/ 3399 h 4959"/>
                    <a:gd name="T30" fmla="*/ 1880 w 4625"/>
                    <a:gd name="T31" fmla="*/ 3282 h 4959"/>
                    <a:gd name="T32" fmla="*/ 1992 w 4625"/>
                    <a:gd name="T33" fmla="*/ 3166 h 4959"/>
                    <a:gd name="T34" fmla="*/ 2104 w 4625"/>
                    <a:gd name="T35" fmla="*/ 3048 h 4959"/>
                    <a:gd name="T36" fmla="*/ 2216 w 4625"/>
                    <a:gd name="T37" fmla="*/ 2930 h 4959"/>
                    <a:gd name="T38" fmla="*/ 2325 w 4625"/>
                    <a:gd name="T39" fmla="*/ 2812 h 4959"/>
                    <a:gd name="T40" fmla="*/ 2434 w 4625"/>
                    <a:gd name="T41" fmla="*/ 2694 h 4959"/>
                    <a:gd name="T42" fmla="*/ 2540 w 4625"/>
                    <a:gd name="T43" fmla="*/ 2575 h 4959"/>
                    <a:gd name="T44" fmla="*/ 2645 w 4625"/>
                    <a:gd name="T45" fmla="*/ 2457 h 4959"/>
                    <a:gd name="T46" fmla="*/ 2750 w 4625"/>
                    <a:gd name="T47" fmla="*/ 2340 h 4959"/>
                    <a:gd name="T48" fmla="*/ 2852 w 4625"/>
                    <a:gd name="T49" fmla="*/ 2223 h 4959"/>
                    <a:gd name="T50" fmla="*/ 2952 w 4625"/>
                    <a:gd name="T51" fmla="*/ 2107 h 4959"/>
                    <a:gd name="T52" fmla="*/ 3051 w 4625"/>
                    <a:gd name="T53" fmla="*/ 1992 h 4959"/>
                    <a:gd name="T54" fmla="*/ 3148 w 4625"/>
                    <a:gd name="T55" fmla="*/ 1878 h 4959"/>
                    <a:gd name="T56" fmla="*/ 3242 w 4625"/>
                    <a:gd name="T57" fmla="*/ 1765 h 4959"/>
                    <a:gd name="T58" fmla="*/ 3336 w 4625"/>
                    <a:gd name="T59" fmla="*/ 1655 h 4959"/>
                    <a:gd name="T60" fmla="*/ 3426 w 4625"/>
                    <a:gd name="T61" fmla="*/ 1544 h 4959"/>
                    <a:gd name="T62" fmla="*/ 3516 w 4625"/>
                    <a:gd name="T63" fmla="*/ 1435 h 4959"/>
                    <a:gd name="T64" fmla="*/ 3602 w 4625"/>
                    <a:gd name="T65" fmla="*/ 1329 h 4959"/>
                    <a:gd name="T66" fmla="*/ 3686 w 4625"/>
                    <a:gd name="T67" fmla="*/ 1225 h 4959"/>
                    <a:gd name="T68" fmla="*/ 3768 w 4625"/>
                    <a:gd name="T69" fmla="*/ 1121 h 4959"/>
                    <a:gd name="T70" fmla="*/ 3848 w 4625"/>
                    <a:gd name="T71" fmla="*/ 1021 h 4959"/>
                    <a:gd name="T72" fmla="*/ 3925 w 4625"/>
                    <a:gd name="T73" fmla="*/ 923 h 4959"/>
                    <a:gd name="T74" fmla="*/ 4000 w 4625"/>
                    <a:gd name="T75" fmla="*/ 828 h 4959"/>
                    <a:gd name="T76" fmla="*/ 4072 w 4625"/>
                    <a:gd name="T77" fmla="*/ 735 h 4959"/>
                    <a:gd name="T78" fmla="*/ 4142 w 4625"/>
                    <a:gd name="T79" fmla="*/ 645 h 4959"/>
                    <a:gd name="T80" fmla="*/ 4209 w 4625"/>
                    <a:gd name="T81" fmla="*/ 557 h 4959"/>
                    <a:gd name="T82" fmla="*/ 4273 w 4625"/>
                    <a:gd name="T83" fmla="*/ 472 h 4959"/>
                    <a:gd name="T84" fmla="*/ 4334 w 4625"/>
                    <a:gd name="T85" fmla="*/ 391 h 4959"/>
                    <a:gd name="T86" fmla="*/ 4392 w 4625"/>
                    <a:gd name="T87" fmla="*/ 314 h 4959"/>
                    <a:gd name="T88" fmla="*/ 4447 w 4625"/>
                    <a:gd name="T89" fmla="*/ 239 h 4959"/>
                    <a:gd name="T90" fmla="*/ 4501 w 4625"/>
                    <a:gd name="T91" fmla="*/ 169 h 4959"/>
                    <a:gd name="T92" fmla="*/ 4550 w 4625"/>
                    <a:gd name="T93" fmla="*/ 102 h 4959"/>
                    <a:gd name="T94" fmla="*/ 4595 w 4625"/>
                    <a:gd name="T95" fmla="*/ 39 h 495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4625"/>
                    <a:gd name="T145" fmla="*/ 0 h 4959"/>
                    <a:gd name="T146" fmla="*/ 4625 w 4625"/>
                    <a:gd name="T147" fmla="*/ 4959 h 4959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4625" h="4959">
                      <a:moveTo>
                        <a:pt x="0" y="4959"/>
                      </a:moveTo>
                      <a:lnTo>
                        <a:pt x="40" y="4928"/>
                      </a:lnTo>
                      <a:lnTo>
                        <a:pt x="82" y="4897"/>
                      </a:lnTo>
                      <a:lnTo>
                        <a:pt x="122" y="4866"/>
                      </a:lnTo>
                      <a:lnTo>
                        <a:pt x="164" y="4835"/>
                      </a:lnTo>
                      <a:lnTo>
                        <a:pt x="205" y="4803"/>
                      </a:lnTo>
                      <a:lnTo>
                        <a:pt x="246" y="4771"/>
                      </a:lnTo>
                      <a:lnTo>
                        <a:pt x="287" y="4739"/>
                      </a:lnTo>
                      <a:lnTo>
                        <a:pt x="328" y="4706"/>
                      </a:lnTo>
                      <a:lnTo>
                        <a:pt x="369" y="4673"/>
                      </a:lnTo>
                      <a:lnTo>
                        <a:pt x="409" y="4640"/>
                      </a:lnTo>
                      <a:lnTo>
                        <a:pt x="451" y="4607"/>
                      </a:lnTo>
                      <a:lnTo>
                        <a:pt x="491" y="4574"/>
                      </a:lnTo>
                      <a:lnTo>
                        <a:pt x="532" y="4540"/>
                      </a:lnTo>
                      <a:lnTo>
                        <a:pt x="573" y="4506"/>
                      </a:lnTo>
                      <a:lnTo>
                        <a:pt x="614" y="4472"/>
                      </a:lnTo>
                      <a:lnTo>
                        <a:pt x="654" y="4437"/>
                      </a:lnTo>
                      <a:lnTo>
                        <a:pt x="695" y="4403"/>
                      </a:lnTo>
                      <a:lnTo>
                        <a:pt x="736" y="4368"/>
                      </a:lnTo>
                      <a:lnTo>
                        <a:pt x="776" y="4333"/>
                      </a:lnTo>
                      <a:lnTo>
                        <a:pt x="817" y="4298"/>
                      </a:lnTo>
                      <a:lnTo>
                        <a:pt x="857" y="4261"/>
                      </a:lnTo>
                      <a:lnTo>
                        <a:pt x="898" y="4226"/>
                      </a:lnTo>
                      <a:lnTo>
                        <a:pt x="938" y="4190"/>
                      </a:lnTo>
                      <a:lnTo>
                        <a:pt x="978" y="4154"/>
                      </a:lnTo>
                      <a:lnTo>
                        <a:pt x="1018" y="4118"/>
                      </a:lnTo>
                      <a:lnTo>
                        <a:pt x="1058" y="4081"/>
                      </a:lnTo>
                      <a:lnTo>
                        <a:pt x="1098" y="4044"/>
                      </a:lnTo>
                      <a:lnTo>
                        <a:pt x="1138" y="4007"/>
                      </a:lnTo>
                      <a:lnTo>
                        <a:pt x="1179" y="3970"/>
                      </a:lnTo>
                      <a:lnTo>
                        <a:pt x="1218" y="3933"/>
                      </a:lnTo>
                      <a:lnTo>
                        <a:pt x="1257" y="3895"/>
                      </a:lnTo>
                      <a:lnTo>
                        <a:pt x="1298" y="3858"/>
                      </a:lnTo>
                      <a:lnTo>
                        <a:pt x="1337" y="3821"/>
                      </a:lnTo>
                      <a:lnTo>
                        <a:pt x="1376" y="3782"/>
                      </a:lnTo>
                      <a:lnTo>
                        <a:pt x="1416" y="3745"/>
                      </a:lnTo>
                      <a:lnTo>
                        <a:pt x="1455" y="3707"/>
                      </a:lnTo>
                      <a:lnTo>
                        <a:pt x="1493" y="3669"/>
                      </a:lnTo>
                      <a:lnTo>
                        <a:pt x="1533" y="3630"/>
                      </a:lnTo>
                      <a:lnTo>
                        <a:pt x="1572" y="3592"/>
                      </a:lnTo>
                      <a:lnTo>
                        <a:pt x="1610" y="3554"/>
                      </a:lnTo>
                      <a:lnTo>
                        <a:pt x="1650" y="3515"/>
                      </a:lnTo>
                      <a:lnTo>
                        <a:pt x="1688" y="3477"/>
                      </a:lnTo>
                      <a:lnTo>
                        <a:pt x="1726" y="3438"/>
                      </a:lnTo>
                      <a:lnTo>
                        <a:pt x="1765" y="3399"/>
                      </a:lnTo>
                      <a:lnTo>
                        <a:pt x="1803" y="3360"/>
                      </a:lnTo>
                      <a:lnTo>
                        <a:pt x="1841" y="3322"/>
                      </a:lnTo>
                      <a:lnTo>
                        <a:pt x="1880" y="3282"/>
                      </a:lnTo>
                      <a:lnTo>
                        <a:pt x="1918" y="3244"/>
                      </a:lnTo>
                      <a:lnTo>
                        <a:pt x="1955" y="3204"/>
                      </a:lnTo>
                      <a:lnTo>
                        <a:pt x="1992" y="3166"/>
                      </a:lnTo>
                      <a:lnTo>
                        <a:pt x="2030" y="3127"/>
                      </a:lnTo>
                      <a:lnTo>
                        <a:pt x="2067" y="3087"/>
                      </a:lnTo>
                      <a:lnTo>
                        <a:pt x="2104" y="3048"/>
                      </a:lnTo>
                      <a:lnTo>
                        <a:pt x="2141" y="3009"/>
                      </a:lnTo>
                      <a:lnTo>
                        <a:pt x="2178" y="2969"/>
                      </a:lnTo>
                      <a:lnTo>
                        <a:pt x="2216" y="2930"/>
                      </a:lnTo>
                      <a:lnTo>
                        <a:pt x="2252" y="2890"/>
                      </a:lnTo>
                      <a:lnTo>
                        <a:pt x="2289" y="2851"/>
                      </a:lnTo>
                      <a:lnTo>
                        <a:pt x="2325" y="2812"/>
                      </a:lnTo>
                      <a:lnTo>
                        <a:pt x="2361" y="2772"/>
                      </a:lnTo>
                      <a:lnTo>
                        <a:pt x="2398" y="2733"/>
                      </a:lnTo>
                      <a:lnTo>
                        <a:pt x="2434" y="2694"/>
                      </a:lnTo>
                      <a:lnTo>
                        <a:pt x="2469" y="2654"/>
                      </a:lnTo>
                      <a:lnTo>
                        <a:pt x="2505" y="2615"/>
                      </a:lnTo>
                      <a:lnTo>
                        <a:pt x="2540" y="2575"/>
                      </a:lnTo>
                      <a:lnTo>
                        <a:pt x="2575" y="2536"/>
                      </a:lnTo>
                      <a:lnTo>
                        <a:pt x="2610" y="2497"/>
                      </a:lnTo>
                      <a:lnTo>
                        <a:pt x="2645" y="2457"/>
                      </a:lnTo>
                      <a:lnTo>
                        <a:pt x="2681" y="2418"/>
                      </a:lnTo>
                      <a:lnTo>
                        <a:pt x="2715" y="2380"/>
                      </a:lnTo>
                      <a:lnTo>
                        <a:pt x="2750" y="2340"/>
                      </a:lnTo>
                      <a:lnTo>
                        <a:pt x="2784" y="2301"/>
                      </a:lnTo>
                      <a:lnTo>
                        <a:pt x="2818" y="2262"/>
                      </a:lnTo>
                      <a:lnTo>
                        <a:pt x="2852" y="2223"/>
                      </a:lnTo>
                      <a:lnTo>
                        <a:pt x="2885" y="2185"/>
                      </a:lnTo>
                      <a:lnTo>
                        <a:pt x="2919" y="2146"/>
                      </a:lnTo>
                      <a:lnTo>
                        <a:pt x="2952" y="2107"/>
                      </a:lnTo>
                      <a:lnTo>
                        <a:pt x="2985" y="2069"/>
                      </a:lnTo>
                      <a:lnTo>
                        <a:pt x="3018" y="2030"/>
                      </a:lnTo>
                      <a:lnTo>
                        <a:pt x="3051" y="1992"/>
                      </a:lnTo>
                      <a:lnTo>
                        <a:pt x="3083" y="1955"/>
                      </a:lnTo>
                      <a:lnTo>
                        <a:pt x="3116" y="1917"/>
                      </a:lnTo>
                      <a:lnTo>
                        <a:pt x="3148" y="1878"/>
                      </a:lnTo>
                      <a:lnTo>
                        <a:pt x="3179" y="1841"/>
                      </a:lnTo>
                      <a:lnTo>
                        <a:pt x="3211" y="1804"/>
                      </a:lnTo>
                      <a:lnTo>
                        <a:pt x="3242" y="1765"/>
                      </a:lnTo>
                      <a:lnTo>
                        <a:pt x="3274" y="1728"/>
                      </a:lnTo>
                      <a:lnTo>
                        <a:pt x="3305" y="1691"/>
                      </a:lnTo>
                      <a:lnTo>
                        <a:pt x="3336" y="1655"/>
                      </a:lnTo>
                      <a:lnTo>
                        <a:pt x="3366" y="1617"/>
                      </a:lnTo>
                      <a:lnTo>
                        <a:pt x="3396" y="1581"/>
                      </a:lnTo>
                      <a:lnTo>
                        <a:pt x="3426" y="1544"/>
                      </a:lnTo>
                      <a:lnTo>
                        <a:pt x="3456" y="1508"/>
                      </a:lnTo>
                      <a:lnTo>
                        <a:pt x="3486" y="1472"/>
                      </a:lnTo>
                      <a:lnTo>
                        <a:pt x="3516" y="1435"/>
                      </a:lnTo>
                      <a:lnTo>
                        <a:pt x="3544" y="1400"/>
                      </a:lnTo>
                      <a:lnTo>
                        <a:pt x="3573" y="1365"/>
                      </a:lnTo>
                      <a:lnTo>
                        <a:pt x="3602" y="1329"/>
                      </a:lnTo>
                      <a:lnTo>
                        <a:pt x="3630" y="1294"/>
                      </a:lnTo>
                      <a:lnTo>
                        <a:pt x="3658" y="1260"/>
                      </a:lnTo>
                      <a:lnTo>
                        <a:pt x="3686" y="1225"/>
                      </a:lnTo>
                      <a:lnTo>
                        <a:pt x="3713" y="1191"/>
                      </a:lnTo>
                      <a:lnTo>
                        <a:pt x="3741" y="1155"/>
                      </a:lnTo>
                      <a:lnTo>
                        <a:pt x="3768" y="1121"/>
                      </a:lnTo>
                      <a:lnTo>
                        <a:pt x="3795" y="1088"/>
                      </a:lnTo>
                      <a:lnTo>
                        <a:pt x="3822" y="1054"/>
                      </a:lnTo>
                      <a:lnTo>
                        <a:pt x="3848" y="1021"/>
                      </a:lnTo>
                      <a:lnTo>
                        <a:pt x="3874" y="988"/>
                      </a:lnTo>
                      <a:lnTo>
                        <a:pt x="3900" y="955"/>
                      </a:lnTo>
                      <a:lnTo>
                        <a:pt x="3925" y="923"/>
                      </a:lnTo>
                      <a:lnTo>
                        <a:pt x="3951" y="891"/>
                      </a:lnTo>
                      <a:lnTo>
                        <a:pt x="3975" y="860"/>
                      </a:lnTo>
                      <a:lnTo>
                        <a:pt x="4000" y="828"/>
                      </a:lnTo>
                      <a:lnTo>
                        <a:pt x="4024" y="797"/>
                      </a:lnTo>
                      <a:lnTo>
                        <a:pt x="4049" y="765"/>
                      </a:lnTo>
                      <a:lnTo>
                        <a:pt x="4072" y="735"/>
                      </a:lnTo>
                      <a:lnTo>
                        <a:pt x="4095" y="704"/>
                      </a:lnTo>
                      <a:lnTo>
                        <a:pt x="4119" y="674"/>
                      </a:lnTo>
                      <a:lnTo>
                        <a:pt x="4142" y="645"/>
                      </a:lnTo>
                      <a:lnTo>
                        <a:pt x="4164" y="615"/>
                      </a:lnTo>
                      <a:lnTo>
                        <a:pt x="4187" y="586"/>
                      </a:lnTo>
                      <a:lnTo>
                        <a:pt x="4209" y="557"/>
                      </a:lnTo>
                      <a:lnTo>
                        <a:pt x="4230" y="529"/>
                      </a:lnTo>
                      <a:lnTo>
                        <a:pt x="4252" y="501"/>
                      </a:lnTo>
                      <a:lnTo>
                        <a:pt x="4273" y="472"/>
                      </a:lnTo>
                      <a:lnTo>
                        <a:pt x="4293" y="445"/>
                      </a:lnTo>
                      <a:lnTo>
                        <a:pt x="4314" y="418"/>
                      </a:lnTo>
                      <a:lnTo>
                        <a:pt x="4334" y="391"/>
                      </a:lnTo>
                      <a:lnTo>
                        <a:pt x="4354" y="366"/>
                      </a:lnTo>
                      <a:lnTo>
                        <a:pt x="4373" y="339"/>
                      </a:lnTo>
                      <a:lnTo>
                        <a:pt x="4392" y="314"/>
                      </a:lnTo>
                      <a:lnTo>
                        <a:pt x="4411" y="289"/>
                      </a:lnTo>
                      <a:lnTo>
                        <a:pt x="4429" y="263"/>
                      </a:lnTo>
                      <a:lnTo>
                        <a:pt x="4447" y="239"/>
                      </a:lnTo>
                      <a:lnTo>
                        <a:pt x="4466" y="216"/>
                      </a:lnTo>
                      <a:lnTo>
                        <a:pt x="4484" y="192"/>
                      </a:lnTo>
                      <a:lnTo>
                        <a:pt x="4501" y="169"/>
                      </a:lnTo>
                      <a:lnTo>
                        <a:pt x="4517" y="146"/>
                      </a:lnTo>
                      <a:lnTo>
                        <a:pt x="4534" y="124"/>
                      </a:lnTo>
                      <a:lnTo>
                        <a:pt x="4550" y="102"/>
                      </a:lnTo>
                      <a:lnTo>
                        <a:pt x="4566" y="80"/>
                      </a:lnTo>
                      <a:lnTo>
                        <a:pt x="4580" y="59"/>
                      </a:lnTo>
                      <a:lnTo>
                        <a:pt x="4595" y="39"/>
                      </a:lnTo>
                      <a:lnTo>
                        <a:pt x="4610" y="19"/>
                      </a:lnTo>
                      <a:lnTo>
                        <a:pt x="4625" y="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15" name="Freeform 109"/>
                <p:cNvSpPr>
                  <a:spLocks/>
                </p:cNvSpPr>
                <p:nvPr/>
              </p:nvSpPr>
              <p:spPr bwMode="auto">
                <a:xfrm rot="2760000">
                  <a:off x="-414" y="78"/>
                  <a:ext cx="115" cy="115"/>
                </a:xfrm>
                <a:custGeom>
                  <a:avLst/>
                  <a:gdLst>
                    <a:gd name="T0" fmla="*/ 0 w 173"/>
                    <a:gd name="T1" fmla="*/ 87 h 173"/>
                    <a:gd name="T2" fmla="*/ 13 w 173"/>
                    <a:gd name="T3" fmla="*/ 43 h 173"/>
                    <a:gd name="T4" fmla="*/ 43 w 173"/>
                    <a:gd name="T5" fmla="*/ 12 h 173"/>
                    <a:gd name="T6" fmla="*/ 87 w 173"/>
                    <a:gd name="T7" fmla="*/ 0 h 173"/>
                    <a:gd name="T8" fmla="*/ 87 w 173"/>
                    <a:gd name="T9" fmla="*/ 0 h 173"/>
                    <a:gd name="T10" fmla="*/ 131 w 173"/>
                    <a:gd name="T11" fmla="*/ 12 h 173"/>
                    <a:gd name="T12" fmla="*/ 162 w 173"/>
                    <a:gd name="T13" fmla="*/ 43 h 173"/>
                    <a:gd name="T14" fmla="*/ 173 w 173"/>
                    <a:gd name="T15" fmla="*/ 87 h 173"/>
                    <a:gd name="T16" fmla="*/ 173 w 173"/>
                    <a:gd name="T17" fmla="*/ 87 h 173"/>
                    <a:gd name="T18" fmla="*/ 162 w 173"/>
                    <a:gd name="T19" fmla="*/ 130 h 173"/>
                    <a:gd name="T20" fmla="*/ 131 w 173"/>
                    <a:gd name="T21" fmla="*/ 161 h 173"/>
                    <a:gd name="T22" fmla="*/ 87 w 173"/>
                    <a:gd name="T23" fmla="*/ 173 h 173"/>
                    <a:gd name="T24" fmla="*/ 87 w 173"/>
                    <a:gd name="T25" fmla="*/ 173 h 173"/>
                    <a:gd name="T26" fmla="*/ 43 w 173"/>
                    <a:gd name="T27" fmla="*/ 161 h 173"/>
                    <a:gd name="T28" fmla="*/ 13 w 173"/>
                    <a:gd name="T29" fmla="*/ 130 h 173"/>
                    <a:gd name="T30" fmla="*/ 0 w 173"/>
                    <a:gd name="T31" fmla="*/ 87 h 173"/>
                    <a:gd name="T32" fmla="*/ 0 w 173"/>
                    <a:gd name="T33" fmla="*/ 87 h 173"/>
                    <a:gd name="T34" fmla="*/ 0 w 173"/>
                    <a:gd name="T35" fmla="*/ 87 h 17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73"/>
                    <a:gd name="T55" fmla="*/ 0 h 173"/>
                    <a:gd name="T56" fmla="*/ 173 w 173"/>
                    <a:gd name="T57" fmla="*/ 173 h 173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73" h="173">
                      <a:moveTo>
                        <a:pt x="0" y="87"/>
                      </a:moveTo>
                      <a:lnTo>
                        <a:pt x="13" y="43"/>
                      </a:lnTo>
                      <a:lnTo>
                        <a:pt x="43" y="12"/>
                      </a:lnTo>
                      <a:lnTo>
                        <a:pt x="87" y="0"/>
                      </a:lnTo>
                      <a:lnTo>
                        <a:pt x="131" y="12"/>
                      </a:lnTo>
                      <a:lnTo>
                        <a:pt x="162" y="43"/>
                      </a:lnTo>
                      <a:lnTo>
                        <a:pt x="173" y="87"/>
                      </a:lnTo>
                      <a:lnTo>
                        <a:pt x="162" y="130"/>
                      </a:lnTo>
                      <a:lnTo>
                        <a:pt x="131" y="161"/>
                      </a:lnTo>
                      <a:lnTo>
                        <a:pt x="87" y="173"/>
                      </a:lnTo>
                      <a:lnTo>
                        <a:pt x="43" y="161"/>
                      </a:lnTo>
                      <a:lnTo>
                        <a:pt x="13" y="130"/>
                      </a:lnTo>
                      <a:lnTo>
                        <a:pt x="0" y="87"/>
                      </a:lnTo>
                    </a:path>
                  </a:pathLst>
                </a:custGeom>
                <a:solidFill>
                  <a:srgbClr val="FF0000"/>
                </a:solidFill>
                <a:ln w="3175" cmpd="sng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73129" name="Rectangle 9"/>
          <p:cNvSpPr>
            <a:spLocks noChangeArrowheads="1"/>
          </p:cNvSpPr>
          <p:nvPr/>
        </p:nvSpPr>
        <p:spPr bwMode="auto">
          <a:xfrm>
            <a:off x="358775" y="4989512"/>
            <a:ext cx="8785225" cy="49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A </a:t>
            </a:r>
            <a:r>
              <a:rPr lang="en-US" altLang="en-US" sz="1800" i="1" dirty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ermanent</a:t>
            </a:r>
            <a:r>
              <a:rPr lang="en-US" altLang="en-US" sz="1800" b="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cut in the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supply-side tax rate</a:t>
            </a:r>
            <a:r>
              <a:rPr lang="en-US" altLang="en-US" sz="1800" b="0" dirty="0" smtClean="0">
                <a:cs typeface="Times New Roman" pitchFamily="18" charset="0"/>
              </a:rPr>
              <a:t> raises the </a:t>
            </a:r>
            <a:r>
              <a:rPr lang="en-US" altLang="en-US" sz="1800" b="0" dirty="0">
                <a:cs typeface="Times New Roman" pitchFamily="18" charset="0"/>
              </a:rPr>
              <a:t>incentive to earn and </a:t>
            </a:r>
            <a:r>
              <a:rPr lang="en-US" altLang="en-US" sz="1800" b="0" dirty="0" smtClean="0">
                <a:cs typeface="Times New Roman" pitchFamily="18" charset="0"/>
              </a:rPr>
              <a:t>increases resources efficiency.</a:t>
            </a: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773176" name="Rectangle 56"/>
          <p:cNvSpPr>
            <a:spLocks noChangeArrowheads="1"/>
          </p:cNvSpPr>
          <p:nvPr/>
        </p:nvSpPr>
        <p:spPr bwMode="auto">
          <a:xfrm>
            <a:off x="338138" y="5478463"/>
            <a:ext cx="8596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i="1" dirty="0" smtClean="0">
                <a:solidFill>
                  <a:schemeClr val="tx1"/>
                </a:solidFill>
                <a:cs typeface="Times New Roman" pitchFamily="18" charset="0"/>
              </a:rPr>
              <a:t>SRAS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and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LRAS</a:t>
            </a: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increase, which is followed by an increase in </a:t>
            </a:r>
            <a:r>
              <a:rPr lang="en-US" altLang="en-US" sz="1800" b="0" i="1" dirty="0" smtClean="0">
                <a:solidFill>
                  <a:schemeClr val="tx1"/>
                </a:solidFill>
                <a:cs typeface="Times New Roman" pitchFamily="18" charset="0"/>
              </a:rPr>
              <a:t>AD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(Say’s Law)</a:t>
            </a:r>
            <a:endParaRPr lang="en-US" altLang="en-US" sz="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73177" name="Rectangle 57"/>
          <p:cNvSpPr>
            <a:spLocks noChangeArrowheads="1"/>
          </p:cNvSpPr>
          <p:nvPr/>
        </p:nvSpPr>
        <p:spPr bwMode="auto">
          <a:xfrm>
            <a:off x="338138" y="6292850"/>
            <a:ext cx="76962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cs typeface="Times New Roman" pitchFamily="18" charset="0"/>
              </a:rPr>
              <a:t>If the government </a:t>
            </a:r>
            <a:r>
              <a:rPr lang="en-US" altLang="en-US" sz="1800" b="0" dirty="0" smtClean="0">
                <a:cs typeface="Times New Roman" pitchFamily="18" charset="0"/>
              </a:rPr>
              <a:t>temporarily cuts </a:t>
            </a:r>
            <a:r>
              <a:rPr lang="en-US" altLang="en-US" sz="1800" b="0" i="1" dirty="0" smtClean="0">
                <a:cs typeface="Times New Roman" pitchFamily="18" charset="0"/>
              </a:rPr>
              <a:t>T</a:t>
            </a:r>
            <a:r>
              <a:rPr lang="en-US" altLang="en-US" sz="1800" b="0" dirty="0" smtClean="0">
                <a:cs typeface="Times New Roman" pitchFamily="18" charset="0"/>
              </a:rPr>
              <a:t> or temporarily raises </a:t>
            </a:r>
            <a:r>
              <a:rPr lang="en-US" altLang="en-US" sz="1800" b="0" i="1" dirty="0" smtClean="0">
                <a:cs typeface="Times New Roman" pitchFamily="18" charset="0"/>
              </a:rPr>
              <a:t>G</a:t>
            </a:r>
            <a:r>
              <a:rPr lang="en-US" altLang="en-US" sz="1800" b="0" dirty="0" smtClean="0">
                <a:cs typeface="Times New Roman" pitchFamily="18" charset="0"/>
              </a:rPr>
              <a:t>, </a:t>
            </a:r>
            <a:r>
              <a:rPr lang="en-US" altLang="en-US" sz="1800" b="0" i="1" dirty="0">
                <a:solidFill>
                  <a:schemeClr val="tx1"/>
                </a:solidFill>
                <a:cs typeface="Times New Roman" pitchFamily="18" charset="0"/>
              </a:rPr>
              <a:t>AD</a:t>
            </a:r>
            <a:r>
              <a:rPr lang="en-US" altLang="en-US" sz="1800" b="0" dirty="0"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and SRAS will expands but </a:t>
            </a:r>
            <a:r>
              <a:rPr lang="en-US" altLang="en-US" sz="1800" b="0" i="1" dirty="0" smtClean="0">
                <a:cs typeface="Times New Roman" pitchFamily="18" charset="0"/>
              </a:rPr>
              <a:t>LRAS</a:t>
            </a:r>
            <a:r>
              <a:rPr lang="en-US" altLang="en-US" sz="1800" b="0" dirty="0">
                <a:cs typeface="Times New Roman" pitchFamily="18" charset="0"/>
              </a:rPr>
              <a:t> </a:t>
            </a:r>
            <a:r>
              <a:rPr lang="en-US" altLang="en-US" sz="1800" b="0" dirty="0" smtClean="0">
                <a:cs typeface="Times New Roman" pitchFamily="18" charset="0"/>
              </a:rPr>
              <a:t>doesn’t. </a:t>
            </a:r>
            <a:r>
              <a:rPr lang="en-US" altLang="en-US" sz="1800" b="0" dirty="0">
                <a:cs typeface="Times New Roman" pitchFamily="18" charset="0"/>
              </a:rPr>
              <a:t>resulting in </a:t>
            </a:r>
            <a:r>
              <a:rPr lang="en-US" altLang="en-US" sz="1800" b="0" dirty="0" smtClean="0">
                <a:cs typeface="Times New Roman" pitchFamily="18" charset="0"/>
              </a:rPr>
              <a:t>inflation.</a:t>
            </a:r>
            <a:endParaRPr lang="en-US" altLang="en-US" sz="1800" b="0" dirty="0">
              <a:cs typeface="Times New Roman" pitchFamily="18" charset="0"/>
            </a:endParaRPr>
          </a:p>
        </p:txBody>
      </p:sp>
      <p:sp>
        <p:nvSpPr>
          <p:cNvPr id="41990" name="Line 83"/>
          <p:cNvSpPr>
            <a:spLocks noChangeAspect="1" noChangeShapeType="1"/>
          </p:cNvSpPr>
          <p:nvPr/>
        </p:nvSpPr>
        <p:spPr bwMode="auto">
          <a:xfrm>
            <a:off x="2328863" y="4464050"/>
            <a:ext cx="471646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95"/>
          <p:cNvSpPr txBox="1">
            <a:spLocks noChangeAspect="1" noChangeArrowheads="1"/>
          </p:cNvSpPr>
          <p:nvPr/>
        </p:nvSpPr>
        <p:spPr bwMode="auto">
          <a:xfrm>
            <a:off x="1700213" y="1216025"/>
            <a:ext cx="4206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kumimoji="0" lang="en-US" altLang="en-US" sz="1600" b="0" i="1">
                <a:solidFill>
                  <a:srgbClr val="000000"/>
                </a:solidFill>
              </a:rPr>
              <a:t>PL</a:t>
            </a:r>
            <a:endParaRPr kumimoji="0" lang="en-US" altLang="en-US" sz="1600" b="0" i="1">
              <a:solidFill>
                <a:schemeClr val="tx1"/>
              </a:solidFill>
            </a:endParaRPr>
          </a:p>
        </p:txBody>
      </p:sp>
      <p:sp>
        <p:nvSpPr>
          <p:cNvPr id="41993" name="Line 75"/>
          <p:cNvSpPr>
            <a:spLocks noChangeAspect="1" noChangeShapeType="1"/>
          </p:cNvSpPr>
          <p:nvPr/>
        </p:nvSpPr>
        <p:spPr bwMode="auto">
          <a:xfrm>
            <a:off x="4267200" y="3095625"/>
            <a:ext cx="0" cy="1366838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Rectangle 81"/>
          <p:cNvSpPr>
            <a:spLocks noChangeArrowheads="1"/>
          </p:cNvSpPr>
          <p:nvPr/>
        </p:nvSpPr>
        <p:spPr bwMode="auto">
          <a:xfrm>
            <a:off x="4186238" y="4487863"/>
            <a:ext cx="203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>
                <a:solidFill>
                  <a:schemeClr val="tx1"/>
                </a:solidFill>
              </a:rPr>
              <a:t>Y</a:t>
            </a:r>
            <a:r>
              <a:rPr kumimoji="0" lang="en-US" altLang="en-US" sz="1800" b="0" i="1" baseline="-25000">
                <a:solidFill>
                  <a:schemeClr val="tx1"/>
                </a:solidFill>
              </a:rPr>
              <a:t>0</a:t>
            </a:r>
            <a:endParaRPr kumimoji="0" lang="en-US" altLang="en-US" sz="1800" b="0" baseline="-25000">
              <a:solidFill>
                <a:schemeClr val="tx1"/>
              </a:solidFill>
            </a:endParaRPr>
          </a:p>
        </p:txBody>
      </p:sp>
      <p:sp>
        <p:nvSpPr>
          <p:cNvPr id="41995" name="Freeform 85"/>
          <p:cNvSpPr>
            <a:spLocks noChangeAspect="1"/>
          </p:cNvSpPr>
          <p:nvPr/>
        </p:nvSpPr>
        <p:spPr bwMode="auto">
          <a:xfrm>
            <a:off x="3370263" y="1771650"/>
            <a:ext cx="2020887" cy="2057400"/>
          </a:xfrm>
          <a:custGeom>
            <a:avLst/>
            <a:gdLst>
              <a:gd name="T0" fmla="*/ 82 w 4625"/>
              <a:gd name="T1" fmla="*/ 4897 h 4959"/>
              <a:gd name="T2" fmla="*/ 205 w 4625"/>
              <a:gd name="T3" fmla="*/ 4803 h 4959"/>
              <a:gd name="T4" fmla="*/ 328 w 4625"/>
              <a:gd name="T5" fmla="*/ 4706 h 4959"/>
              <a:gd name="T6" fmla="*/ 451 w 4625"/>
              <a:gd name="T7" fmla="*/ 4607 h 4959"/>
              <a:gd name="T8" fmla="*/ 573 w 4625"/>
              <a:gd name="T9" fmla="*/ 4506 h 4959"/>
              <a:gd name="T10" fmla="*/ 695 w 4625"/>
              <a:gd name="T11" fmla="*/ 4403 h 4959"/>
              <a:gd name="T12" fmla="*/ 817 w 4625"/>
              <a:gd name="T13" fmla="*/ 4298 h 4959"/>
              <a:gd name="T14" fmla="*/ 938 w 4625"/>
              <a:gd name="T15" fmla="*/ 4190 h 4959"/>
              <a:gd name="T16" fmla="*/ 1058 w 4625"/>
              <a:gd name="T17" fmla="*/ 4081 h 4959"/>
              <a:gd name="T18" fmla="*/ 1179 w 4625"/>
              <a:gd name="T19" fmla="*/ 3970 h 4959"/>
              <a:gd name="T20" fmla="*/ 1298 w 4625"/>
              <a:gd name="T21" fmla="*/ 3858 h 4959"/>
              <a:gd name="T22" fmla="*/ 1416 w 4625"/>
              <a:gd name="T23" fmla="*/ 3745 h 4959"/>
              <a:gd name="T24" fmla="*/ 1533 w 4625"/>
              <a:gd name="T25" fmla="*/ 3630 h 4959"/>
              <a:gd name="T26" fmla="*/ 1650 w 4625"/>
              <a:gd name="T27" fmla="*/ 3515 h 4959"/>
              <a:gd name="T28" fmla="*/ 1765 w 4625"/>
              <a:gd name="T29" fmla="*/ 3399 h 4959"/>
              <a:gd name="T30" fmla="*/ 1880 w 4625"/>
              <a:gd name="T31" fmla="*/ 3282 h 4959"/>
              <a:gd name="T32" fmla="*/ 1992 w 4625"/>
              <a:gd name="T33" fmla="*/ 3166 h 4959"/>
              <a:gd name="T34" fmla="*/ 2104 w 4625"/>
              <a:gd name="T35" fmla="*/ 3048 h 4959"/>
              <a:gd name="T36" fmla="*/ 2216 w 4625"/>
              <a:gd name="T37" fmla="*/ 2930 h 4959"/>
              <a:gd name="T38" fmla="*/ 2325 w 4625"/>
              <a:gd name="T39" fmla="*/ 2812 h 4959"/>
              <a:gd name="T40" fmla="*/ 2434 w 4625"/>
              <a:gd name="T41" fmla="*/ 2694 h 4959"/>
              <a:gd name="T42" fmla="*/ 2540 w 4625"/>
              <a:gd name="T43" fmla="*/ 2575 h 4959"/>
              <a:gd name="T44" fmla="*/ 2645 w 4625"/>
              <a:gd name="T45" fmla="*/ 2457 h 4959"/>
              <a:gd name="T46" fmla="*/ 2750 w 4625"/>
              <a:gd name="T47" fmla="*/ 2340 h 4959"/>
              <a:gd name="T48" fmla="*/ 2852 w 4625"/>
              <a:gd name="T49" fmla="*/ 2223 h 4959"/>
              <a:gd name="T50" fmla="*/ 2952 w 4625"/>
              <a:gd name="T51" fmla="*/ 2107 h 4959"/>
              <a:gd name="T52" fmla="*/ 3051 w 4625"/>
              <a:gd name="T53" fmla="*/ 1992 h 4959"/>
              <a:gd name="T54" fmla="*/ 3148 w 4625"/>
              <a:gd name="T55" fmla="*/ 1878 h 4959"/>
              <a:gd name="T56" fmla="*/ 3242 w 4625"/>
              <a:gd name="T57" fmla="*/ 1765 h 4959"/>
              <a:gd name="T58" fmla="*/ 3336 w 4625"/>
              <a:gd name="T59" fmla="*/ 1655 h 4959"/>
              <a:gd name="T60" fmla="*/ 3426 w 4625"/>
              <a:gd name="T61" fmla="*/ 1544 h 4959"/>
              <a:gd name="T62" fmla="*/ 3516 w 4625"/>
              <a:gd name="T63" fmla="*/ 1435 h 4959"/>
              <a:gd name="T64" fmla="*/ 3602 w 4625"/>
              <a:gd name="T65" fmla="*/ 1329 h 4959"/>
              <a:gd name="T66" fmla="*/ 3686 w 4625"/>
              <a:gd name="T67" fmla="*/ 1225 h 4959"/>
              <a:gd name="T68" fmla="*/ 3768 w 4625"/>
              <a:gd name="T69" fmla="*/ 1121 h 4959"/>
              <a:gd name="T70" fmla="*/ 3848 w 4625"/>
              <a:gd name="T71" fmla="*/ 1021 h 4959"/>
              <a:gd name="T72" fmla="*/ 3925 w 4625"/>
              <a:gd name="T73" fmla="*/ 923 h 4959"/>
              <a:gd name="T74" fmla="*/ 4000 w 4625"/>
              <a:gd name="T75" fmla="*/ 828 h 4959"/>
              <a:gd name="T76" fmla="*/ 4072 w 4625"/>
              <a:gd name="T77" fmla="*/ 735 h 4959"/>
              <a:gd name="T78" fmla="*/ 4142 w 4625"/>
              <a:gd name="T79" fmla="*/ 645 h 4959"/>
              <a:gd name="T80" fmla="*/ 4209 w 4625"/>
              <a:gd name="T81" fmla="*/ 557 h 4959"/>
              <a:gd name="T82" fmla="*/ 4273 w 4625"/>
              <a:gd name="T83" fmla="*/ 472 h 4959"/>
              <a:gd name="T84" fmla="*/ 4334 w 4625"/>
              <a:gd name="T85" fmla="*/ 391 h 4959"/>
              <a:gd name="T86" fmla="*/ 4392 w 4625"/>
              <a:gd name="T87" fmla="*/ 314 h 4959"/>
              <a:gd name="T88" fmla="*/ 4447 w 4625"/>
              <a:gd name="T89" fmla="*/ 239 h 4959"/>
              <a:gd name="T90" fmla="*/ 4501 w 4625"/>
              <a:gd name="T91" fmla="*/ 169 h 4959"/>
              <a:gd name="T92" fmla="*/ 4550 w 4625"/>
              <a:gd name="T93" fmla="*/ 102 h 4959"/>
              <a:gd name="T94" fmla="*/ 4595 w 4625"/>
              <a:gd name="T95" fmla="*/ 39 h 49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625"/>
              <a:gd name="T145" fmla="*/ 0 h 4959"/>
              <a:gd name="T146" fmla="*/ 4625 w 4625"/>
              <a:gd name="T147" fmla="*/ 4959 h 495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625" h="4959">
                <a:moveTo>
                  <a:pt x="0" y="4959"/>
                </a:moveTo>
                <a:lnTo>
                  <a:pt x="40" y="4928"/>
                </a:lnTo>
                <a:lnTo>
                  <a:pt x="82" y="4897"/>
                </a:lnTo>
                <a:lnTo>
                  <a:pt x="122" y="4866"/>
                </a:lnTo>
                <a:lnTo>
                  <a:pt x="164" y="4835"/>
                </a:lnTo>
                <a:lnTo>
                  <a:pt x="205" y="4803"/>
                </a:lnTo>
                <a:lnTo>
                  <a:pt x="246" y="4771"/>
                </a:lnTo>
                <a:lnTo>
                  <a:pt x="287" y="4739"/>
                </a:lnTo>
                <a:lnTo>
                  <a:pt x="328" y="4706"/>
                </a:lnTo>
                <a:lnTo>
                  <a:pt x="369" y="4673"/>
                </a:lnTo>
                <a:lnTo>
                  <a:pt x="409" y="4640"/>
                </a:lnTo>
                <a:lnTo>
                  <a:pt x="451" y="4607"/>
                </a:lnTo>
                <a:lnTo>
                  <a:pt x="491" y="4574"/>
                </a:lnTo>
                <a:lnTo>
                  <a:pt x="532" y="4540"/>
                </a:lnTo>
                <a:lnTo>
                  <a:pt x="573" y="4506"/>
                </a:lnTo>
                <a:lnTo>
                  <a:pt x="614" y="4472"/>
                </a:lnTo>
                <a:lnTo>
                  <a:pt x="654" y="4437"/>
                </a:lnTo>
                <a:lnTo>
                  <a:pt x="695" y="4403"/>
                </a:lnTo>
                <a:lnTo>
                  <a:pt x="736" y="4368"/>
                </a:lnTo>
                <a:lnTo>
                  <a:pt x="776" y="4333"/>
                </a:lnTo>
                <a:lnTo>
                  <a:pt x="817" y="4298"/>
                </a:lnTo>
                <a:lnTo>
                  <a:pt x="857" y="4261"/>
                </a:lnTo>
                <a:lnTo>
                  <a:pt x="898" y="4226"/>
                </a:lnTo>
                <a:lnTo>
                  <a:pt x="938" y="4190"/>
                </a:lnTo>
                <a:lnTo>
                  <a:pt x="978" y="4154"/>
                </a:lnTo>
                <a:lnTo>
                  <a:pt x="1018" y="4118"/>
                </a:lnTo>
                <a:lnTo>
                  <a:pt x="1058" y="4081"/>
                </a:lnTo>
                <a:lnTo>
                  <a:pt x="1098" y="4044"/>
                </a:lnTo>
                <a:lnTo>
                  <a:pt x="1138" y="4007"/>
                </a:lnTo>
                <a:lnTo>
                  <a:pt x="1179" y="3970"/>
                </a:lnTo>
                <a:lnTo>
                  <a:pt x="1218" y="3933"/>
                </a:lnTo>
                <a:lnTo>
                  <a:pt x="1257" y="3895"/>
                </a:lnTo>
                <a:lnTo>
                  <a:pt x="1298" y="3858"/>
                </a:lnTo>
                <a:lnTo>
                  <a:pt x="1337" y="3821"/>
                </a:lnTo>
                <a:lnTo>
                  <a:pt x="1376" y="3782"/>
                </a:lnTo>
                <a:lnTo>
                  <a:pt x="1416" y="3745"/>
                </a:lnTo>
                <a:lnTo>
                  <a:pt x="1455" y="3707"/>
                </a:lnTo>
                <a:lnTo>
                  <a:pt x="1493" y="3669"/>
                </a:lnTo>
                <a:lnTo>
                  <a:pt x="1533" y="3630"/>
                </a:lnTo>
                <a:lnTo>
                  <a:pt x="1572" y="3592"/>
                </a:lnTo>
                <a:lnTo>
                  <a:pt x="1610" y="3554"/>
                </a:lnTo>
                <a:lnTo>
                  <a:pt x="1650" y="3515"/>
                </a:lnTo>
                <a:lnTo>
                  <a:pt x="1688" y="3477"/>
                </a:lnTo>
                <a:lnTo>
                  <a:pt x="1726" y="3438"/>
                </a:lnTo>
                <a:lnTo>
                  <a:pt x="1765" y="3399"/>
                </a:lnTo>
                <a:lnTo>
                  <a:pt x="1803" y="3360"/>
                </a:lnTo>
                <a:lnTo>
                  <a:pt x="1841" y="3322"/>
                </a:lnTo>
                <a:lnTo>
                  <a:pt x="1880" y="3282"/>
                </a:lnTo>
                <a:lnTo>
                  <a:pt x="1918" y="3244"/>
                </a:lnTo>
                <a:lnTo>
                  <a:pt x="1955" y="3204"/>
                </a:lnTo>
                <a:lnTo>
                  <a:pt x="1992" y="3166"/>
                </a:lnTo>
                <a:lnTo>
                  <a:pt x="2030" y="3127"/>
                </a:lnTo>
                <a:lnTo>
                  <a:pt x="2067" y="3087"/>
                </a:lnTo>
                <a:lnTo>
                  <a:pt x="2104" y="3048"/>
                </a:lnTo>
                <a:lnTo>
                  <a:pt x="2141" y="3009"/>
                </a:lnTo>
                <a:lnTo>
                  <a:pt x="2178" y="2969"/>
                </a:lnTo>
                <a:lnTo>
                  <a:pt x="2216" y="2930"/>
                </a:lnTo>
                <a:lnTo>
                  <a:pt x="2252" y="2890"/>
                </a:lnTo>
                <a:lnTo>
                  <a:pt x="2289" y="2851"/>
                </a:lnTo>
                <a:lnTo>
                  <a:pt x="2325" y="2812"/>
                </a:lnTo>
                <a:lnTo>
                  <a:pt x="2361" y="2772"/>
                </a:lnTo>
                <a:lnTo>
                  <a:pt x="2398" y="2733"/>
                </a:lnTo>
                <a:lnTo>
                  <a:pt x="2434" y="2694"/>
                </a:lnTo>
                <a:lnTo>
                  <a:pt x="2469" y="2654"/>
                </a:lnTo>
                <a:lnTo>
                  <a:pt x="2505" y="2615"/>
                </a:lnTo>
                <a:lnTo>
                  <a:pt x="2540" y="2575"/>
                </a:lnTo>
                <a:lnTo>
                  <a:pt x="2575" y="2536"/>
                </a:lnTo>
                <a:lnTo>
                  <a:pt x="2610" y="2497"/>
                </a:lnTo>
                <a:lnTo>
                  <a:pt x="2645" y="2457"/>
                </a:lnTo>
                <a:lnTo>
                  <a:pt x="2681" y="2418"/>
                </a:lnTo>
                <a:lnTo>
                  <a:pt x="2715" y="2380"/>
                </a:lnTo>
                <a:lnTo>
                  <a:pt x="2750" y="2340"/>
                </a:lnTo>
                <a:lnTo>
                  <a:pt x="2784" y="2301"/>
                </a:lnTo>
                <a:lnTo>
                  <a:pt x="2818" y="2262"/>
                </a:lnTo>
                <a:lnTo>
                  <a:pt x="2852" y="2223"/>
                </a:lnTo>
                <a:lnTo>
                  <a:pt x="2885" y="2185"/>
                </a:lnTo>
                <a:lnTo>
                  <a:pt x="2919" y="2146"/>
                </a:lnTo>
                <a:lnTo>
                  <a:pt x="2952" y="2107"/>
                </a:lnTo>
                <a:lnTo>
                  <a:pt x="2985" y="2069"/>
                </a:lnTo>
                <a:lnTo>
                  <a:pt x="3018" y="2030"/>
                </a:lnTo>
                <a:lnTo>
                  <a:pt x="3051" y="1992"/>
                </a:lnTo>
                <a:lnTo>
                  <a:pt x="3083" y="1955"/>
                </a:lnTo>
                <a:lnTo>
                  <a:pt x="3116" y="1917"/>
                </a:lnTo>
                <a:lnTo>
                  <a:pt x="3148" y="1878"/>
                </a:lnTo>
                <a:lnTo>
                  <a:pt x="3179" y="1841"/>
                </a:lnTo>
                <a:lnTo>
                  <a:pt x="3211" y="1804"/>
                </a:lnTo>
                <a:lnTo>
                  <a:pt x="3242" y="1765"/>
                </a:lnTo>
                <a:lnTo>
                  <a:pt x="3274" y="1728"/>
                </a:lnTo>
                <a:lnTo>
                  <a:pt x="3305" y="1691"/>
                </a:lnTo>
                <a:lnTo>
                  <a:pt x="3336" y="1655"/>
                </a:lnTo>
                <a:lnTo>
                  <a:pt x="3366" y="1617"/>
                </a:lnTo>
                <a:lnTo>
                  <a:pt x="3396" y="1581"/>
                </a:lnTo>
                <a:lnTo>
                  <a:pt x="3426" y="1544"/>
                </a:lnTo>
                <a:lnTo>
                  <a:pt x="3456" y="1508"/>
                </a:lnTo>
                <a:lnTo>
                  <a:pt x="3486" y="1472"/>
                </a:lnTo>
                <a:lnTo>
                  <a:pt x="3516" y="1435"/>
                </a:lnTo>
                <a:lnTo>
                  <a:pt x="3544" y="1400"/>
                </a:lnTo>
                <a:lnTo>
                  <a:pt x="3573" y="1365"/>
                </a:lnTo>
                <a:lnTo>
                  <a:pt x="3602" y="1329"/>
                </a:lnTo>
                <a:lnTo>
                  <a:pt x="3630" y="1294"/>
                </a:lnTo>
                <a:lnTo>
                  <a:pt x="3658" y="1260"/>
                </a:lnTo>
                <a:lnTo>
                  <a:pt x="3686" y="1225"/>
                </a:lnTo>
                <a:lnTo>
                  <a:pt x="3713" y="1191"/>
                </a:lnTo>
                <a:lnTo>
                  <a:pt x="3741" y="1155"/>
                </a:lnTo>
                <a:lnTo>
                  <a:pt x="3768" y="1121"/>
                </a:lnTo>
                <a:lnTo>
                  <a:pt x="3795" y="1088"/>
                </a:lnTo>
                <a:lnTo>
                  <a:pt x="3822" y="1054"/>
                </a:lnTo>
                <a:lnTo>
                  <a:pt x="3848" y="1021"/>
                </a:lnTo>
                <a:lnTo>
                  <a:pt x="3874" y="988"/>
                </a:lnTo>
                <a:lnTo>
                  <a:pt x="3900" y="955"/>
                </a:lnTo>
                <a:lnTo>
                  <a:pt x="3925" y="923"/>
                </a:lnTo>
                <a:lnTo>
                  <a:pt x="3951" y="891"/>
                </a:lnTo>
                <a:lnTo>
                  <a:pt x="3975" y="860"/>
                </a:lnTo>
                <a:lnTo>
                  <a:pt x="4000" y="828"/>
                </a:lnTo>
                <a:lnTo>
                  <a:pt x="4024" y="797"/>
                </a:lnTo>
                <a:lnTo>
                  <a:pt x="4049" y="765"/>
                </a:lnTo>
                <a:lnTo>
                  <a:pt x="4072" y="735"/>
                </a:lnTo>
                <a:lnTo>
                  <a:pt x="4095" y="704"/>
                </a:lnTo>
                <a:lnTo>
                  <a:pt x="4119" y="674"/>
                </a:lnTo>
                <a:lnTo>
                  <a:pt x="4142" y="645"/>
                </a:lnTo>
                <a:lnTo>
                  <a:pt x="4164" y="615"/>
                </a:lnTo>
                <a:lnTo>
                  <a:pt x="4187" y="586"/>
                </a:lnTo>
                <a:lnTo>
                  <a:pt x="4209" y="557"/>
                </a:lnTo>
                <a:lnTo>
                  <a:pt x="4230" y="529"/>
                </a:lnTo>
                <a:lnTo>
                  <a:pt x="4252" y="501"/>
                </a:lnTo>
                <a:lnTo>
                  <a:pt x="4273" y="472"/>
                </a:lnTo>
                <a:lnTo>
                  <a:pt x="4293" y="445"/>
                </a:lnTo>
                <a:lnTo>
                  <a:pt x="4314" y="418"/>
                </a:lnTo>
                <a:lnTo>
                  <a:pt x="4334" y="391"/>
                </a:lnTo>
                <a:lnTo>
                  <a:pt x="4354" y="366"/>
                </a:lnTo>
                <a:lnTo>
                  <a:pt x="4373" y="339"/>
                </a:lnTo>
                <a:lnTo>
                  <a:pt x="4392" y="314"/>
                </a:lnTo>
                <a:lnTo>
                  <a:pt x="4411" y="289"/>
                </a:lnTo>
                <a:lnTo>
                  <a:pt x="4429" y="263"/>
                </a:lnTo>
                <a:lnTo>
                  <a:pt x="4447" y="239"/>
                </a:lnTo>
                <a:lnTo>
                  <a:pt x="4466" y="216"/>
                </a:lnTo>
                <a:lnTo>
                  <a:pt x="4484" y="192"/>
                </a:lnTo>
                <a:lnTo>
                  <a:pt x="4501" y="169"/>
                </a:lnTo>
                <a:lnTo>
                  <a:pt x="4517" y="146"/>
                </a:lnTo>
                <a:lnTo>
                  <a:pt x="4534" y="124"/>
                </a:lnTo>
                <a:lnTo>
                  <a:pt x="4550" y="102"/>
                </a:lnTo>
                <a:lnTo>
                  <a:pt x="4566" y="80"/>
                </a:lnTo>
                <a:lnTo>
                  <a:pt x="4580" y="59"/>
                </a:lnTo>
                <a:lnTo>
                  <a:pt x="4595" y="39"/>
                </a:lnTo>
                <a:lnTo>
                  <a:pt x="4610" y="19"/>
                </a:lnTo>
                <a:lnTo>
                  <a:pt x="4625" y="0"/>
                </a:lnTo>
              </a:path>
            </a:pathLst>
          </a:custGeom>
          <a:noFill/>
          <a:ln w="571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Freeform 89"/>
          <p:cNvSpPr>
            <a:spLocks/>
          </p:cNvSpPr>
          <p:nvPr/>
        </p:nvSpPr>
        <p:spPr bwMode="auto">
          <a:xfrm>
            <a:off x="4210050" y="2979738"/>
            <a:ext cx="119063" cy="119062"/>
          </a:xfrm>
          <a:custGeom>
            <a:avLst/>
            <a:gdLst>
              <a:gd name="T0" fmla="*/ 0 w 173"/>
              <a:gd name="T1" fmla="*/ 87 h 173"/>
              <a:gd name="T2" fmla="*/ 13 w 173"/>
              <a:gd name="T3" fmla="*/ 43 h 173"/>
              <a:gd name="T4" fmla="*/ 43 w 173"/>
              <a:gd name="T5" fmla="*/ 12 h 173"/>
              <a:gd name="T6" fmla="*/ 87 w 173"/>
              <a:gd name="T7" fmla="*/ 0 h 173"/>
              <a:gd name="T8" fmla="*/ 87 w 173"/>
              <a:gd name="T9" fmla="*/ 0 h 173"/>
              <a:gd name="T10" fmla="*/ 131 w 173"/>
              <a:gd name="T11" fmla="*/ 12 h 173"/>
              <a:gd name="T12" fmla="*/ 162 w 173"/>
              <a:gd name="T13" fmla="*/ 43 h 173"/>
              <a:gd name="T14" fmla="*/ 173 w 173"/>
              <a:gd name="T15" fmla="*/ 87 h 173"/>
              <a:gd name="T16" fmla="*/ 173 w 173"/>
              <a:gd name="T17" fmla="*/ 87 h 173"/>
              <a:gd name="T18" fmla="*/ 162 w 173"/>
              <a:gd name="T19" fmla="*/ 130 h 173"/>
              <a:gd name="T20" fmla="*/ 131 w 173"/>
              <a:gd name="T21" fmla="*/ 161 h 173"/>
              <a:gd name="T22" fmla="*/ 87 w 173"/>
              <a:gd name="T23" fmla="*/ 173 h 173"/>
              <a:gd name="T24" fmla="*/ 87 w 173"/>
              <a:gd name="T25" fmla="*/ 173 h 173"/>
              <a:gd name="T26" fmla="*/ 43 w 173"/>
              <a:gd name="T27" fmla="*/ 161 h 173"/>
              <a:gd name="T28" fmla="*/ 13 w 173"/>
              <a:gd name="T29" fmla="*/ 130 h 173"/>
              <a:gd name="T30" fmla="*/ 0 w 173"/>
              <a:gd name="T31" fmla="*/ 87 h 173"/>
              <a:gd name="T32" fmla="*/ 0 w 173"/>
              <a:gd name="T33" fmla="*/ 87 h 173"/>
              <a:gd name="T34" fmla="*/ 0 w 173"/>
              <a:gd name="T35" fmla="*/ 87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3"/>
              <a:gd name="T55" fmla="*/ 0 h 173"/>
              <a:gd name="T56" fmla="*/ 173 w 17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3" h="173">
                <a:moveTo>
                  <a:pt x="0" y="87"/>
                </a:moveTo>
                <a:lnTo>
                  <a:pt x="13" y="43"/>
                </a:lnTo>
                <a:lnTo>
                  <a:pt x="43" y="12"/>
                </a:lnTo>
                <a:lnTo>
                  <a:pt x="87" y="0"/>
                </a:lnTo>
                <a:lnTo>
                  <a:pt x="131" y="12"/>
                </a:lnTo>
                <a:lnTo>
                  <a:pt x="162" y="43"/>
                </a:lnTo>
                <a:lnTo>
                  <a:pt x="173" y="87"/>
                </a:lnTo>
                <a:lnTo>
                  <a:pt x="162" y="130"/>
                </a:lnTo>
                <a:lnTo>
                  <a:pt x="131" y="161"/>
                </a:lnTo>
                <a:lnTo>
                  <a:pt x="87" y="173"/>
                </a:lnTo>
                <a:lnTo>
                  <a:pt x="43" y="161"/>
                </a:lnTo>
                <a:lnTo>
                  <a:pt x="13" y="130"/>
                </a:lnTo>
                <a:lnTo>
                  <a:pt x="0" y="87"/>
                </a:lnTo>
              </a:path>
            </a:pathLst>
          </a:custGeom>
          <a:solidFill>
            <a:schemeClr val="tx1"/>
          </a:solidFill>
          <a:ln w="38100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Text Box 90"/>
          <p:cNvSpPr txBox="1">
            <a:spLocks noChangeArrowheads="1"/>
          </p:cNvSpPr>
          <p:nvPr/>
        </p:nvSpPr>
        <p:spPr bwMode="auto">
          <a:xfrm>
            <a:off x="4381500" y="2882900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lang="en-US" altLang="en-US" sz="1800" b="0" dirty="0">
              <a:solidFill>
                <a:schemeClr val="tx1"/>
              </a:solidFill>
            </a:endParaRPr>
          </a:p>
        </p:txBody>
      </p:sp>
      <p:sp>
        <p:nvSpPr>
          <p:cNvPr id="41998" name="Rectangle 94"/>
          <p:cNvSpPr>
            <a:spLocks noChangeAspect="1" noChangeArrowheads="1"/>
          </p:cNvSpPr>
          <p:nvPr/>
        </p:nvSpPr>
        <p:spPr bwMode="auto">
          <a:xfrm>
            <a:off x="5368608" y="1488758"/>
            <a:ext cx="508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SRAS</a:t>
            </a:r>
            <a:endParaRPr kumimoji="0" lang="en-US" altLang="en-US" sz="1800" b="0" dirty="0">
              <a:solidFill>
                <a:schemeClr val="tx1"/>
              </a:solidFill>
            </a:endParaRPr>
          </a:p>
        </p:txBody>
      </p:sp>
      <p:grpSp>
        <p:nvGrpSpPr>
          <p:cNvPr id="41999" name="Group 102"/>
          <p:cNvGrpSpPr>
            <a:grpSpLocks/>
          </p:cNvGrpSpPr>
          <p:nvPr/>
        </p:nvGrpSpPr>
        <p:grpSpPr bwMode="auto">
          <a:xfrm>
            <a:off x="4040188" y="950913"/>
            <a:ext cx="520700" cy="3548062"/>
            <a:chOff x="2545" y="572"/>
            <a:chExt cx="328" cy="2235"/>
          </a:xfrm>
        </p:grpSpPr>
        <p:sp>
          <p:nvSpPr>
            <p:cNvPr id="42006" name="Line 74"/>
            <p:cNvSpPr>
              <a:spLocks noChangeShapeType="1"/>
            </p:cNvSpPr>
            <p:nvPr/>
          </p:nvSpPr>
          <p:spPr bwMode="auto">
            <a:xfrm>
              <a:off x="2688" y="702"/>
              <a:ext cx="1" cy="210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Rectangle 96"/>
            <p:cNvSpPr>
              <a:spLocks noChangeArrowheads="1"/>
            </p:cNvSpPr>
            <p:nvPr/>
          </p:nvSpPr>
          <p:spPr bwMode="auto">
            <a:xfrm>
              <a:off x="2545" y="572"/>
              <a:ext cx="32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endParaRPr kumimoji="0" lang="en-US" altLang="en-US" sz="1800" b="0" i="1">
                <a:solidFill>
                  <a:schemeClr val="tx1"/>
                </a:solidFill>
              </a:endParaRPr>
            </a:p>
            <a:p>
              <a:endParaRPr kumimoji="0" lang="en-US" altLang="en-US" sz="1800" b="0" baseline="30000">
                <a:solidFill>
                  <a:schemeClr val="tx1"/>
                </a:solidFill>
              </a:endParaRPr>
            </a:p>
          </p:txBody>
        </p:sp>
      </p:grpSp>
      <p:grpSp>
        <p:nvGrpSpPr>
          <p:cNvPr id="42000" name="Group 97"/>
          <p:cNvGrpSpPr>
            <a:grpSpLocks/>
          </p:cNvGrpSpPr>
          <p:nvPr/>
        </p:nvGrpSpPr>
        <p:grpSpPr bwMode="auto">
          <a:xfrm>
            <a:off x="3338513" y="1447800"/>
            <a:ext cx="2357437" cy="2865438"/>
            <a:chOff x="2297" y="1024"/>
            <a:chExt cx="1485" cy="1805"/>
          </a:xfrm>
        </p:grpSpPr>
        <p:sp>
          <p:nvSpPr>
            <p:cNvPr id="42004" name="Freeform 98"/>
            <p:cNvSpPr>
              <a:spLocks noChangeAspect="1"/>
            </p:cNvSpPr>
            <p:nvPr/>
          </p:nvSpPr>
          <p:spPr bwMode="auto">
            <a:xfrm>
              <a:off x="2297" y="1024"/>
              <a:ext cx="1119" cy="1679"/>
            </a:xfrm>
            <a:custGeom>
              <a:avLst/>
              <a:gdLst>
                <a:gd name="T0" fmla="*/ 20 w 4147"/>
                <a:gd name="T1" fmla="*/ 72 h 6220"/>
                <a:gd name="T2" fmla="*/ 53 w 4147"/>
                <a:gd name="T3" fmla="*/ 183 h 6220"/>
                <a:gd name="T4" fmla="*/ 94 w 4147"/>
                <a:gd name="T5" fmla="*/ 300 h 6220"/>
                <a:gd name="T6" fmla="*/ 140 w 4147"/>
                <a:gd name="T7" fmla="*/ 421 h 6220"/>
                <a:gd name="T8" fmla="*/ 192 w 4147"/>
                <a:gd name="T9" fmla="*/ 546 h 6220"/>
                <a:gd name="T10" fmla="*/ 249 w 4147"/>
                <a:gd name="T11" fmla="*/ 675 h 6220"/>
                <a:gd name="T12" fmla="*/ 312 w 4147"/>
                <a:gd name="T13" fmla="*/ 808 h 6220"/>
                <a:gd name="T14" fmla="*/ 380 w 4147"/>
                <a:gd name="T15" fmla="*/ 943 h 6220"/>
                <a:gd name="T16" fmla="*/ 452 w 4147"/>
                <a:gd name="T17" fmla="*/ 1082 h 6220"/>
                <a:gd name="T18" fmla="*/ 529 w 4147"/>
                <a:gd name="T19" fmla="*/ 1223 h 6220"/>
                <a:gd name="T20" fmla="*/ 609 w 4147"/>
                <a:gd name="T21" fmla="*/ 1367 h 6220"/>
                <a:gd name="T22" fmla="*/ 693 w 4147"/>
                <a:gd name="T23" fmla="*/ 1513 h 6220"/>
                <a:gd name="T24" fmla="*/ 781 w 4147"/>
                <a:gd name="T25" fmla="*/ 1661 h 6220"/>
                <a:gd name="T26" fmla="*/ 873 w 4147"/>
                <a:gd name="T27" fmla="*/ 1811 h 6220"/>
                <a:gd name="T28" fmla="*/ 966 w 4147"/>
                <a:gd name="T29" fmla="*/ 1962 h 6220"/>
                <a:gd name="T30" fmla="*/ 1063 w 4147"/>
                <a:gd name="T31" fmla="*/ 2116 h 6220"/>
                <a:gd name="T32" fmla="*/ 1162 w 4147"/>
                <a:gd name="T33" fmla="*/ 2269 h 6220"/>
                <a:gd name="T34" fmla="*/ 1264 w 4147"/>
                <a:gd name="T35" fmla="*/ 2423 h 6220"/>
                <a:gd name="T36" fmla="*/ 1368 w 4147"/>
                <a:gd name="T37" fmla="*/ 2577 h 6220"/>
                <a:gd name="T38" fmla="*/ 1473 w 4147"/>
                <a:gd name="T39" fmla="*/ 2733 h 6220"/>
                <a:gd name="T40" fmla="*/ 1579 w 4147"/>
                <a:gd name="T41" fmla="*/ 2887 h 6220"/>
                <a:gd name="T42" fmla="*/ 1687 w 4147"/>
                <a:gd name="T43" fmla="*/ 3041 h 6220"/>
                <a:gd name="T44" fmla="*/ 1796 w 4147"/>
                <a:gd name="T45" fmla="*/ 3195 h 6220"/>
                <a:gd name="T46" fmla="*/ 1905 w 4147"/>
                <a:gd name="T47" fmla="*/ 3348 h 6220"/>
                <a:gd name="T48" fmla="*/ 2015 w 4147"/>
                <a:gd name="T49" fmla="*/ 3500 h 6220"/>
                <a:gd name="T50" fmla="*/ 2125 w 4147"/>
                <a:gd name="T51" fmla="*/ 3650 h 6220"/>
                <a:gd name="T52" fmla="*/ 2235 w 4147"/>
                <a:gd name="T53" fmla="*/ 3798 h 6220"/>
                <a:gd name="T54" fmla="*/ 2343 w 4147"/>
                <a:gd name="T55" fmla="*/ 3944 h 6220"/>
                <a:gd name="T56" fmla="*/ 2451 w 4147"/>
                <a:gd name="T57" fmla="*/ 4089 h 6220"/>
                <a:gd name="T58" fmla="*/ 2559 w 4147"/>
                <a:gd name="T59" fmla="*/ 4230 h 6220"/>
                <a:gd name="T60" fmla="*/ 2665 w 4147"/>
                <a:gd name="T61" fmla="*/ 4370 h 6220"/>
                <a:gd name="T62" fmla="*/ 2770 w 4147"/>
                <a:gd name="T63" fmla="*/ 4507 h 6220"/>
                <a:gd name="T64" fmla="*/ 2872 w 4147"/>
                <a:gd name="T65" fmla="*/ 4639 h 6220"/>
                <a:gd name="T66" fmla="*/ 2972 w 4147"/>
                <a:gd name="T67" fmla="*/ 4768 h 6220"/>
                <a:gd name="T68" fmla="*/ 3071 w 4147"/>
                <a:gd name="T69" fmla="*/ 4894 h 6220"/>
                <a:gd name="T70" fmla="*/ 3167 w 4147"/>
                <a:gd name="T71" fmla="*/ 5016 h 6220"/>
                <a:gd name="T72" fmla="*/ 3260 w 4147"/>
                <a:gd name="T73" fmla="*/ 5134 h 6220"/>
                <a:gd name="T74" fmla="*/ 3350 w 4147"/>
                <a:gd name="T75" fmla="*/ 5247 h 6220"/>
                <a:gd name="T76" fmla="*/ 3436 w 4147"/>
                <a:gd name="T77" fmla="*/ 5355 h 6220"/>
                <a:gd name="T78" fmla="*/ 3519 w 4147"/>
                <a:gd name="T79" fmla="*/ 5457 h 6220"/>
                <a:gd name="T80" fmla="*/ 3599 w 4147"/>
                <a:gd name="T81" fmla="*/ 5555 h 6220"/>
                <a:gd name="T82" fmla="*/ 3673 w 4147"/>
                <a:gd name="T83" fmla="*/ 5647 h 6220"/>
                <a:gd name="T84" fmla="*/ 3743 w 4147"/>
                <a:gd name="T85" fmla="*/ 5733 h 6220"/>
                <a:gd name="T86" fmla="*/ 3809 w 4147"/>
                <a:gd name="T87" fmla="*/ 5814 h 6220"/>
                <a:gd name="T88" fmla="*/ 3870 w 4147"/>
                <a:gd name="T89" fmla="*/ 5888 h 6220"/>
                <a:gd name="T90" fmla="*/ 3925 w 4147"/>
                <a:gd name="T91" fmla="*/ 5954 h 6220"/>
                <a:gd name="T92" fmla="*/ 3975 w 4147"/>
                <a:gd name="T93" fmla="*/ 6015 h 6220"/>
                <a:gd name="T94" fmla="*/ 4019 w 4147"/>
                <a:gd name="T95" fmla="*/ 6067 h 6220"/>
                <a:gd name="T96" fmla="*/ 4057 w 4147"/>
                <a:gd name="T97" fmla="*/ 6113 h 6220"/>
                <a:gd name="T98" fmla="*/ 4088 w 4147"/>
                <a:gd name="T99" fmla="*/ 6150 h 6220"/>
                <a:gd name="T100" fmla="*/ 4113 w 4147"/>
                <a:gd name="T101" fmla="*/ 6181 h 6220"/>
                <a:gd name="T102" fmla="*/ 4132 w 4147"/>
                <a:gd name="T103" fmla="*/ 6202 h 6220"/>
                <a:gd name="T104" fmla="*/ 4144 w 4147"/>
                <a:gd name="T105" fmla="*/ 6216 h 6220"/>
                <a:gd name="T106" fmla="*/ 4147 w 4147"/>
                <a:gd name="T107" fmla="*/ 6220 h 62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47"/>
                <a:gd name="T163" fmla="*/ 0 h 6220"/>
                <a:gd name="T164" fmla="*/ 4147 w 4147"/>
                <a:gd name="T165" fmla="*/ 6220 h 622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47" h="6220">
                  <a:moveTo>
                    <a:pt x="0" y="0"/>
                  </a:moveTo>
                  <a:lnTo>
                    <a:pt x="10" y="35"/>
                  </a:lnTo>
                  <a:lnTo>
                    <a:pt x="20" y="72"/>
                  </a:lnTo>
                  <a:lnTo>
                    <a:pt x="31" y="108"/>
                  </a:lnTo>
                  <a:lnTo>
                    <a:pt x="42" y="146"/>
                  </a:lnTo>
                  <a:lnTo>
                    <a:pt x="53" y="183"/>
                  </a:lnTo>
                  <a:lnTo>
                    <a:pt x="67" y="222"/>
                  </a:lnTo>
                  <a:lnTo>
                    <a:pt x="79" y="260"/>
                  </a:lnTo>
                  <a:lnTo>
                    <a:pt x="94" y="300"/>
                  </a:lnTo>
                  <a:lnTo>
                    <a:pt x="109" y="340"/>
                  </a:lnTo>
                  <a:lnTo>
                    <a:pt x="124" y="380"/>
                  </a:lnTo>
                  <a:lnTo>
                    <a:pt x="140" y="421"/>
                  </a:lnTo>
                  <a:lnTo>
                    <a:pt x="157" y="463"/>
                  </a:lnTo>
                  <a:lnTo>
                    <a:pt x="174" y="504"/>
                  </a:lnTo>
                  <a:lnTo>
                    <a:pt x="192" y="546"/>
                  </a:lnTo>
                  <a:lnTo>
                    <a:pt x="211" y="589"/>
                  </a:lnTo>
                  <a:lnTo>
                    <a:pt x="231" y="631"/>
                  </a:lnTo>
                  <a:lnTo>
                    <a:pt x="249" y="675"/>
                  </a:lnTo>
                  <a:lnTo>
                    <a:pt x="270" y="719"/>
                  </a:lnTo>
                  <a:lnTo>
                    <a:pt x="291" y="763"/>
                  </a:lnTo>
                  <a:lnTo>
                    <a:pt x="312" y="808"/>
                  </a:lnTo>
                  <a:lnTo>
                    <a:pt x="335" y="852"/>
                  </a:lnTo>
                  <a:lnTo>
                    <a:pt x="357" y="897"/>
                  </a:lnTo>
                  <a:lnTo>
                    <a:pt x="380" y="943"/>
                  </a:lnTo>
                  <a:lnTo>
                    <a:pt x="404" y="989"/>
                  </a:lnTo>
                  <a:lnTo>
                    <a:pt x="428" y="1035"/>
                  </a:lnTo>
                  <a:lnTo>
                    <a:pt x="452" y="1082"/>
                  </a:lnTo>
                  <a:lnTo>
                    <a:pt x="477" y="1129"/>
                  </a:lnTo>
                  <a:lnTo>
                    <a:pt x="503" y="1176"/>
                  </a:lnTo>
                  <a:lnTo>
                    <a:pt x="529" y="1223"/>
                  </a:lnTo>
                  <a:lnTo>
                    <a:pt x="555" y="1270"/>
                  </a:lnTo>
                  <a:lnTo>
                    <a:pt x="582" y="1318"/>
                  </a:lnTo>
                  <a:lnTo>
                    <a:pt x="609" y="1367"/>
                  </a:lnTo>
                  <a:lnTo>
                    <a:pt x="636" y="1415"/>
                  </a:lnTo>
                  <a:lnTo>
                    <a:pt x="664" y="1464"/>
                  </a:lnTo>
                  <a:lnTo>
                    <a:pt x="693" y="1513"/>
                  </a:lnTo>
                  <a:lnTo>
                    <a:pt x="722" y="1562"/>
                  </a:lnTo>
                  <a:lnTo>
                    <a:pt x="752" y="1612"/>
                  </a:lnTo>
                  <a:lnTo>
                    <a:pt x="781" y="1661"/>
                  </a:lnTo>
                  <a:lnTo>
                    <a:pt x="811" y="1711"/>
                  </a:lnTo>
                  <a:lnTo>
                    <a:pt x="841" y="1761"/>
                  </a:lnTo>
                  <a:lnTo>
                    <a:pt x="873" y="1811"/>
                  </a:lnTo>
                  <a:lnTo>
                    <a:pt x="903" y="1861"/>
                  </a:lnTo>
                  <a:lnTo>
                    <a:pt x="934" y="1912"/>
                  </a:lnTo>
                  <a:lnTo>
                    <a:pt x="966" y="1962"/>
                  </a:lnTo>
                  <a:lnTo>
                    <a:pt x="999" y="2014"/>
                  </a:lnTo>
                  <a:lnTo>
                    <a:pt x="1031" y="2065"/>
                  </a:lnTo>
                  <a:lnTo>
                    <a:pt x="1063" y="2116"/>
                  </a:lnTo>
                  <a:lnTo>
                    <a:pt x="1096" y="2167"/>
                  </a:lnTo>
                  <a:lnTo>
                    <a:pt x="1129" y="2218"/>
                  </a:lnTo>
                  <a:lnTo>
                    <a:pt x="1162" y="2269"/>
                  </a:lnTo>
                  <a:lnTo>
                    <a:pt x="1197" y="2320"/>
                  </a:lnTo>
                  <a:lnTo>
                    <a:pt x="1230" y="2372"/>
                  </a:lnTo>
                  <a:lnTo>
                    <a:pt x="1264" y="2423"/>
                  </a:lnTo>
                  <a:lnTo>
                    <a:pt x="1299" y="2474"/>
                  </a:lnTo>
                  <a:lnTo>
                    <a:pt x="1333" y="2526"/>
                  </a:lnTo>
                  <a:lnTo>
                    <a:pt x="1368" y="2577"/>
                  </a:lnTo>
                  <a:lnTo>
                    <a:pt x="1403" y="2630"/>
                  </a:lnTo>
                  <a:lnTo>
                    <a:pt x="1437" y="2681"/>
                  </a:lnTo>
                  <a:lnTo>
                    <a:pt x="1473" y="2733"/>
                  </a:lnTo>
                  <a:lnTo>
                    <a:pt x="1508" y="2784"/>
                  </a:lnTo>
                  <a:lnTo>
                    <a:pt x="1544" y="2836"/>
                  </a:lnTo>
                  <a:lnTo>
                    <a:pt x="1579" y="2887"/>
                  </a:lnTo>
                  <a:lnTo>
                    <a:pt x="1616" y="2939"/>
                  </a:lnTo>
                  <a:lnTo>
                    <a:pt x="1651" y="2990"/>
                  </a:lnTo>
                  <a:lnTo>
                    <a:pt x="1687" y="3041"/>
                  </a:lnTo>
                  <a:lnTo>
                    <a:pt x="1724" y="3093"/>
                  </a:lnTo>
                  <a:lnTo>
                    <a:pt x="1759" y="3144"/>
                  </a:lnTo>
                  <a:lnTo>
                    <a:pt x="1796" y="3195"/>
                  </a:lnTo>
                  <a:lnTo>
                    <a:pt x="1832" y="3247"/>
                  </a:lnTo>
                  <a:lnTo>
                    <a:pt x="1869" y="3298"/>
                  </a:lnTo>
                  <a:lnTo>
                    <a:pt x="1905" y="3348"/>
                  </a:lnTo>
                  <a:lnTo>
                    <a:pt x="1942" y="3399"/>
                  </a:lnTo>
                  <a:lnTo>
                    <a:pt x="1978" y="3450"/>
                  </a:lnTo>
                  <a:lnTo>
                    <a:pt x="2015" y="3500"/>
                  </a:lnTo>
                  <a:lnTo>
                    <a:pt x="2051" y="3550"/>
                  </a:lnTo>
                  <a:lnTo>
                    <a:pt x="2089" y="3600"/>
                  </a:lnTo>
                  <a:lnTo>
                    <a:pt x="2125" y="3650"/>
                  </a:lnTo>
                  <a:lnTo>
                    <a:pt x="2162" y="3700"/>
                  </a:lnTo>
                  <a:lnTo>
                    <a:pt x="2198" y="3749"/>
                  </a:lnTo>
                  <a:lnTo>
                    <a:pt x="2235" y="3798"/>
                  </a:lnTo>
                  <a:lnTo>
                    <a:pt x="2271" y="3847"/>
                  </a:lnTo>
                  <a:lnTo>
                    <a:pt x="2307" y="3896"/>
                  </a:lnTo>
                  <a:lnTo>
                    <a:pt x="2343" y="3944"/>
                  </a:lnTo>
                  <a:lnTo>
                    <a:pt x="2379" y="3993"/>
                  </a:lnTo>
                  <a:lnTo>
                    <a:pt x="2416" y="4041"/>
                  </a:lnTo>
                  <a:lnTo>
                    <a:pt x="2451" y="4089"/>
                  </a:lnTo>
                  <a:lnTo>
                    <a:pt x="2488" y="4137"/>
                  </a:lnTo>
                  <a:lnTo>
                    <a:pt x="2523" y="4184"/>
                  </a:lnTo>
                  <a:lnTo>
                    <a:pt x="2559" y="4230"/>
                  </a:lnTo>
                  <a:lnTo>
                    <a:pt x="2595" y="4277"/>
                  </a:lnTo>
                  <a:lnTo>
                    <a:pt x="2631" y="4324"/>
                  </a:lnTo>
                  <a:lnTo>
                    <a:pt x="2665" y="4370"/>
                  </a:lnTo>
                  <a:lnTo>
                    <a:pt x="2700" y="4416"/>
                  </a:lnTo>
                  <a:lnTo>
                    <a:pt x="2735" y="4461"/>
                  </a:lnTo>
                  <a:lnTo>
                    <a:pt x="2770" y="4507"/>
                  </a:lnTo>
                  <a:lnTo>
                    <a:pt x="2805" y="4550"/>
                  </a:lnTo>
                  <a:lnTo>
                    <a:pt x="2839" y="4595"/>
                  </a:lnTo>
                  <a:lnTo>
                    <a:pt x="2872" y="4639"/>
                  </a:lnTo>
                  <a:lnTo>
                    <a:pt x="2907" y="4683"/>
                  </a:lnTo>
                  <a:lnTo>
                    <a:pt x="2940" y="4726"/>
                  </a:lnTo>
                  <a:lnTo>
                    <a:pt x="2972" y="4768"/>
                  </a:lnTo>
                  <a:lnTo>
                    <a:pt x="3006" y="4811"/>
                  </a:lnTo>
                  <a:lnTo>
                    <a:pt x="3038" y="4853"/>
                  </a:lnTo>
                  <a:lnTo>
                    <a:pt x="3071" y="4894"/>
                  </a:lnTo>
                  <a:lnTo>
                    <a:pt x="3104" y="4935"/>
                  </a:lnTo>
                  <a:lnTo>
                    <a:pt x="3135" y="4976"/>
                  </a:lnTo>
                  <a:lnTo>
                    <a:pt x="3167" y="5016"/>
                  </a:lnTo>
                  <a:lnTo>
                    <a:pt x="3198" y="5056"/>
                  </a:lnTo>
                  <a:lnTo>
                    <a:pt x="3230" y="5094"/>
                  </a:lnTo>
                  <a:lnTo>
                    <a:pt x="3260" y="5134"/>
                  </a:lnTo>
                  <a:lnTo>
                    <a:pt x="3290" y="5172"/>
                  </a:lnTo>
                  <a:lnTo>
                    <a:pt x="3320" y="5209"/>
                  </a:lnTo>
                  <a:lnTo>
                    <a:pt x="3350" y="5247"/>
                  </a:lnTo>
                  <a:lnTo>
                    <a:pt x="3379" y="5283"/>
                  </a:lnTo>
                  <a:lnTo>
                    <a:pt x="3408" y="5319"/>
                  </a:lnTo>
                  <a:lnTo>
                    <a:pt x="3436" y="5355"/>
                  </a:lnTo>
                  <a:lnTo>
                    <a:pt x="3464" y="5389"/>
                  </a:lnTo>
                  <a:lnTo>
                    <a:pt x="3492" y="5424"/>
                  </a:lnTo>
                  <a:lnTo>
                    <a:pt x="3519" y="5457"/>
                  </a:lnTo>
                  <a:lnTo>
                    <a:pt x="3547" y="5491"/>
                  </a:lnTo>
                  <a:lnTo>
                    <a:pt x="3573" y="5523"/>
                  </a:lnTo>
                  <a:lnTo>
                    <a:pt x="3599" y="5555"/>
                  </a:lnTo>
                  <a:lnTo>
                    <a:pt x="3624" y="5586"/>
                  </a:lnTo>
                  <a:lnTo>
                    <a:pt x="3649" y="5618"/>
                  </a:lnTo>
                  <a:lnTo>
                    <a:pt x="3673" y="5647"/>
                  </a:lnTo>
                  <a:lnTo>
                    <a:pt x="3697" y="5677"/>
                  </a:lnTo>
                  <a:lnTo>
                    <a:pt x="3721" y="5705"/>
                  </a:lnTo>
                  <a:lnTo>
                    <a:pt x="3743" y="5733"/>
                  </a:lnTo>
                  <a:lnTo>
                    <a:pt x="3765" y="5761"/>
                  </a:lnTo>
                  <a:lnTo>
                    <a:pt x="3787" y="5788"/>
                  </a:lnTo>
                  <a:lnTo>
                    <a:pt x="3809" y="5814"/>
                  </a:lnTo>
                  <a:lnTo>
                    <a:pt x="3830" y="5839"/>
                  </a:lnTo>
                  <a:lnTo>
                    <a:pt x="3850" y="5864"/>
                  </a:lnTo>
                  <a:lnTo>
                    <a:pt x="3870" y="5888"/>
                  </a:lnTo>
                  <a:lnTo>
                    <a:pt x="3888" y="5911"/>
                  </a:lnTo>
                  <a:lnTo>
                    <a:pt x="3907" y="5932"/>
                  </a:lnTo>
                  <a:lnTo>
                    <a:pt x="3925" y="5954"/>
                  </a:lnTo>
                  <a:lnTo>
                    <a:pt x="3943" y="5975"/>
                  </a:lnTo>
                  <a:lnTo>
                    <a:pt x="3959" y="5995"/>
                  </a:lnTo>
                  <a:lnTo>
                    <a:pt x="3975" y="6015"/>
                  </a:lnTo>
                  <a:lnTo>
                    <a:pt x="3990" y="6033"/>
                  </a:lnTo>
                  <a:lnTo>
                    <a:pt x="4005" y="6050"/>
                  </a:lnTo>
                  <a:lnTo>
                    <a:pt x="4019" y="6067"/>
                  </a:lnTo>
                  <a:lnTo>
                    <a:pt x="4032" y="6084"/>
                  </a:lnTo>
                  <a:lnTo>
                    <a:pt x="4045" y="6098"/>
                  </a:lnTo>
                  <a:lnTo>
                    <a:pt x="4057" y="6113"/>
                  </a:lnTo>
                  <a:lnTo>
                    <a:pt x="4069" y="6126"/>
                  </a:lnTo>
                  <a:lnTo>
                    <a:pt x="4079" y="6139"/>
                  </a:lnTo>
                  <a:lnTo>
                    <a:pt x="4088" y="6150"/>
                  </a:lnTo>
                  <a:lnTo>
                    <a:pt x="4098" y="6162"/>
                  </a:lnTo>
                  <a:lnTo>
                    <a:pt x="4106" y="6171"/>
                  </a:lnTo>
                  <a:lnTo>
                    <a:pt x="4113" y="6181"/>
                  </a:lnTo>
                  <a:lnTo>
                    <a:pt x="4121" y="6189"/>
                  </a:lnTo>
                  <a:lnTo>
                    <a:pt x="4127" y="6196"/>
                  </a:lnTo>
                  <a:lnTo>
                    <a:pt x="4132" y="6202"/>
                  </a:lnTo>
                  <a:lnTo>
                    <a:pt x="4136" y="6208"/>
                  </a:lnTo>
                  <a:lnTo>
                    <a:pt x="4141" y="6212"/>
                  </a:lnTo>
                  <a:lnTo>
                    <a:pt x="4144" y="6216"/>
                  </a:lnTo>
                  <a:lnTo>
                    <a:pt x="4146" y="6218"/>
                  </a:lnTo>
                  <a:lnTo>
                    <a:pt x="4147" y="6219"/>
                  </a:lnTo>
                  <a:lnTo>
                    <a:pt x="4147" y="6220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Rectangle 99"/>
            <p:cNvSpPr>
              <a:spLocks noChangeAspect="1" noChangeArrowheads="1"/>
            </p:cNvSpPr>
            <p:nvPr/>
          </p:nvSpPr>
          <p:spPr bwMode="auto">
            <a:xfrm>
              <a:off x="3389" y="2656"/>
              <a:ext cx="39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1pPr>
              <a:lvl2pPr marL="742950" indent="-28575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2pPr>
              <a:lvl3pPr marL="11430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3pPr>
              <a:lvl4pPr marL="16002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4pPr>
              <a:lvl5pPr marL="2057400" indent="-228600"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bg2"/>
                  </a:solidFill>
                  <a:latin typeface="Times New Roman" pitchFamily="18" charset="0"/>
                </a:defRPr>
              </a:lvl9pPr>
            </a:lstStyle>
            <a:p>
              <a:r>
                <a:rPr kumimoji="0" lang="en-US" altLang="en-US" sz="1800" b="0" i="1">
                  <a:solidFill>
                    <a:schemeClr val="tx1"/>
                  </a:solidFill>
                </a:rPr>
                <a:t>AD</a:t>
              </a:r>
              <a:endParaRPr kumimoji="0" lang="en-US" altLang="en-US" sz="1800" b="0" baseline="-25000">
                <a:solidFill>
                  <a:schemeClr val="tx1"/>
                </a:solidFill>
              </a:endParaRPr>
            </a:p>
          </p:txBody>
        </p:sp>
      </p:grpSp>
      <p:sp>
        <p:nvSpPr>
          <p:cNvPr id="42001" name="Rectangle 84"/>
          <p:cNvSpPr>
            <a:spLocks noChangeAspect="1" noChangeArrowheads="1"/>
          </p:cNvSpPr>
          <p:nvPr/>
        </p:nvSpPr>
        <p:spPr bwMode="auto">
          <a:xfrm>
            <a:off x="855663" y="2893218"/>
            <a:ext cx="14732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rgbClr val="000000"/>
                </a:solidFill>
              </a:rPr>
              <a:t>                    P</a:t>
            </a:r>
            <a:r>
              <a:rPr kumimoji="0" lang="en-US" altLang="en-US" sz="1800" b="0" i="1" baseline="-25000" dirty="0">
                <a:solidFill>
                  <a:srgbClr val="000000"/>
                </a:solidFill>
              </a:rPr>
              <a:t>0   </a:t>
            </a:r>
            <a:endParaRPr kumimoji="0" lang="en-US" altLang="en-US" sz="3200" b="0" baseline="-25000" dirty="0">
              <a:solidFill>
                <a:schemeClr val="tx1"/>
              </a:solidFill>
            </a:endParaRPr>
          </a:p>
        </p:txBody>
      </p:sp>
      <p:sp>
        <p:nvSpPr>
          <p:cNvPr id="42002" name="Line 88"/>
          <p:cNvSpPr>
            <a:spLocks noChangeAspect="1" noChangeShapeType="1"/>
          </p:cNvSpPr>
          <p:nvPr/>
        </p:nvSpPr>
        <p:spPr bwMode="auto">
          <a:xfrm>
            <a:off x="2333625" y="1270000"/>
            <a:ext cx="0" cy="318452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3280" name="Line 160"/>
          <p:cNvSpPr>
            <a:spLocks noChangeShapeType="1"/>
          </p:cNvSpPr>
          <p:nvPr/>
        </p:nvSpPr>
        <p:spPr bwMode="auto">
          <a:xfrm>
            <a:off x="2368550" y="3046413"/>
            <a:ext cx="1901825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56"/>
          <p:cNvSpPr>
            <a:spLocks noChangeArrowheads="1"/>
          </p:cNvSpPr>
          <p:nvPr/>
        </p:nvSpPr>
        <p:spPr bwMode="auto">
          <a:xfrm>
            <a:off x="334963" y="5783263"/>
            <a:ext cx="8596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>
                <a:solidFill>
                  <a:schemeClr val="tx1"/>
                </a:solidFill>
                <a:cs typeface="Times New Roman" pitchFamily="18" charset="0"/>
              </a:rPr>
              <a:t>Over time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 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permanent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lower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(competitive)</a:t>
            </a:r>
            <a:r>
              <a:rPr kumimoji="0" lang="en-US" altLang="en-US" sz="1800" b="0" i="1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taxes 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promote more rapid </a:t>
            </a:r>
            <a:r>
              <a:rPr kumimoji="0" lang="en-US" altLang="en-US" sz="1800" b="0" dirty="0" smtClean="0">
                <a:solidFill>
                  <a:srgbClr val="000000"/>
                </a:solidFill>
              </a:rPr>
              <a:t>(sustainable) growth</a:t>
            </a:r>
            <a:r>
              <a:rPr kumimoji="0" lang="en-US" altLang="en-US" sz="18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>
                <a:solidFill>
                  <a:schemeClr val="tx1"/>
                </a:solidFill>
              </a:rPr>
              <a:t>Supply-side’s take on Fiscal Policy</a:t>
            </a:r>
          </a:p>
        </p:txBody>
      </p:sp>
      <p:sp>
        <p:nvSpPr>
          <p:cNvPr id="49" name="Rectangle 114"/>
          <p:cNvSpPr>
            <a:spLocks noChangeArrowheads="1"/>
          </p:cNvSpPr>
          <p:nvPr/>
        </p:nvSpPr>
        <p:spPr bwMode="auto">
          <a:xfrm>
            <a:off x="4041458" y="912495"/>
            <a:ext cx="594836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endParaRPr kumimoji="0" lang="en-US" altLang="en-US" sz="1800" b="0" i="1" dirty="0">
              <a:solidFill>
                <a:schemeClr val="tx1"/>
              </a:solidFill>
            </a:endParaRPr>
          </a:p>
          <a:p>
            <a:r>
              <a:rPr kumimoji="0" lang="en-US" altLang="en-US" sz="1800" b="0" i="1" dirty="0">
                <a:solidFill>
                  <a:schemeClr val="tx1"/>
                </a:solidFill>
              </a:rPr>
              <a:t>LRAS</a:t>
            </a:r>
            <a:endParaRPr kumimoji="0" lang="en-US" altLang="en-US" sz="1800" b="0" dirty="0">
              <a:solidFill>
                <a:schemeClr val="tx1"/>
              </a:solidFill>
            </a:endParaRPr>
          </a:p>
        </p:txBody>
      </p:sp>
      <p:sp>
        <p:nvSpPr>
          <p:cNvPr id="50" name="Rectangle 117"/>
          <p:cNvSpPr>
            <a:spLocks noChangeAspect="1" noChangeArrowheads="1"/>
          </p:cNvSpPr>
          <p:nvPr/>
        </p:nvSpPr>
        <p:spPr bwMode="auto">
          <a:xfrm>
            <a:off x="5073333" y="4043045"/>
            <a:ext cx="6238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r>
              <a:rPr kumimoji="0" lang="en-US" altLang="en-US" sz="1800" b="0" i="1" dirty="0">
                <a:solidFill>
                  <a:schemeClr val="tx1"/>
                </a:solidFill>
              </a:rPr>
              <a:t>AD</a:t>
            </a:r>
            <a:endParaRPr kumimoji="0" lang="en-US" altLang="en-US" sz="1800" b="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5087E-6 L 0.15399 4.4508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9" grpId="0" autoUpdateAnimBg="0"/>
      <p:bldP spid="773176" grpId="0" autoUpdateAnimBg="0"/>
      <p:bldP spid="773177" grpId="0" autoUpdateAnimBg="0"/>
      <p:bldP spid="773280" grpId="0" animBg="1"/>
      <p:bldP spid="3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</a:t>
            </a:r>
            <a:r>
              <a:rPr lang="en-US" altLang="en-US" dirty="0">
                <a:solidFill>
                  <a:schemeClr val="tx1"/>
                </a:solidFill>
              </a:rPr>
              <a:t>Economist’s 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>
                <a:cs typeface="Times New Roman" pitchFamily="18" charset="0"/>
              </a:rPr>
              <a:t>PL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cs typeface="Times New Roman" pitchFamily="18" charset="0"/>
              </a:rPr>
              <a:t>12 </a:t>
            </a:r>
            <a:r>
              <a:rPr lang="en-US" altLang="en-US" sz="1400" b="0" dirty="0" smtClean="0">
                <a:cs typeface="Times New Roman" pitchFamily="18" charset="0"/>
              </a:rPr>
              <a:t>    </a:t>
            </a:r>
            <a:r>
              <a:rPr lang="en-US" altLang="en-US" sz="1400" b="0" dirty="0">
                <a:cs typeface="Times New Roman" pitchFamily="18" charset="0"/>
              </a:rPr>
              <a:t>15            </a:t>
            </a:r>
            <a:r>
              <a:rPr lang="en-US" altLang="en-US" sz="1400" b="0" i="1" dirty="0">
                <a:cs typeface="Times New Roman" pitchFamily="18" charset="0"/>
              </a:rPr>
              <a:t>Y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cxnSp>
        <p:nvCxnSpPr>
          <p:cNvPr id="77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rgbClr val="FF0000"/>
                </a:solidFill>
                <a:cs typeface="Times New Roman" pitchFamily="18" charset="0"/>
              </a:rPr>
              <a:t>118</a:t>
            </a:r>
            <a:endParaRPr lang="en-US" altLang="en-US" sz="1400" b="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0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045799" y="2045026"/>
            <a:ext cx="161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Doing nothing</a:t>
            </a:r>
          </a:p>
          <a:p>
            <a:r>
              <a:rPr lang="en-US" sz="1800" b="0" i="1" dirty="0" smtClean="0"/>
              <a:t>in the short run</a:t>
            </a:r>
            <a:endParaRPr lang="en-US" sz="1800" i="1" dirty="0"/>
          </a:p>
        </p:txBody>
      </p:sp>
      <p:sp>
        <p:nvSpPr>
          <p:cNvPr id="53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0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05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</a:t>
            </a:r>
            <a:r>
              <a:rPr lang="en-US" altLang="en-US" dirty="0">
                <a:solidFill>
                  <a:schemeClr val="tx1"/>
                </a:solidFill>
              </a:rPr>
              <a:t>Economist’s 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0"/>
            <a:ext cx="5429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 smtClean="0">
                <a:cs typeface="Times New Roman" pitchFamily="18" charset="0"/>
              </a:rPr>
              <a:t>PL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cs typeface="Times New Roman" pitchFamily="18" charset="0"/>
              </a:rPr>
              <a:t>12 </a:t>
            </a:r>
            <a:r>
              <a:rPr lang="en-US" altLang="en-US" sz="1400" b="0" dirty="0" smtClean="0">
                <a:cs typeface="Times New Roman" pitchFamily="18" charset="0"/>
              </a:rPr>
              <a:t>    </a:t>
            </a:r>
            <a:r>
              <a:rPr lang="en-US" altLang="en-US" sz="1400" b="0" dirty="0">
                <a:cs typeface="Times New Roman" pitchFamily="18" charset="0"/>
              </a:rPr>
              <a:t>15            </a:t>
            </a:r>
            <a:r>
              <a:rPr lang="en-US" altLang="en-US" sz="1400" b="0" i="1" dirty="0">
                <a:cs typeface="Times New Roman" pitchFamily="18" charset="0"/>
              </a:rPr>
              <a:t>Y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chemeClr val="bg2">
                    <a:lumMod val="10000"/>
                    <a:lumOff val="90000"/>
                  </a:schemeClr>
                </a:solidFill>
                <a:cs typeface="Times New Roman" pitchFamily="18" charset="0"/>
              </a:rPr>
              <a:t>118</a:t>
            </a:r>
            <a:endParaRPr lang="en-US" altLang="en-US" sz="1400" b="0" dirty="0">
              <a:solidFill>
                <a:schemeClr val="bg2">
                  <a:lumMod val="10000"/>
                  <a:lumOff val="9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31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2117374" y="1946768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rgbClr val="FF0000"/>
                </a:solidFill>
                <a:cs typeface="Times New Roman" pitchFamily="18" charset="0"/>
              </a:rPr>
              <a:t>121</a:t>
            </a:r>
            <a:endParaRPr lang="en-US" altLang="en-US" sz="1400" b="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045799" y="2045026"/>
            <a:ext cx="161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Doing nothing</a:t>
            </a:r>
          </a:p>
          <a:p>
            <a:r>
              <a:rPr lang="en-US" sz="1800" b="0" i="1" dirty="0" smtClean="0"/>
              <a:t>in the short run</a:t>
            </a:r>
            <a:endParaRPr lang="en-US" sz="1800" i="1" dirty="0"/>
          </a:p>
        </p:txBody>
      </p:sp>
      <p:sp>
        <p:nvSpPr>
          <p:cNvPr id="37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9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AutoShape 1405"/>
          <p:cNvCxnSpPr>
            <a:cxnSpLocks noChangeAspect="1" noChangeShapeType="1"/>
          </p:cNvCxnSpPr>
          <p:nvPr/>
        </p:nvCxnSpPr>
        <p:spPr bwMode="auto">
          <a:xfrm flipH="1">
            <a:off x="2625665" y="1017219"/>
            <a:ext cx="3232150" cy="27209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46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"/>
          <p:cNvCxnSpPr>
            <a:cxnSpLocks noChangeShapeType="1"/>
          </p:cNvCxnSpPr>
          <p:nvPr/>
        </p:nvCxnSpPr>
        <p:spPr bwMode="auto">
          <a:xfrm flipH="1">
            <a:off x="2632695" y="2181434"/>
            <a:ext cx="1847088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6502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</a:t>
            </a:r>
            <a:r>
              <a:rPr lang="en-US" altLang="en-US" dirty="0">
                <a:solidFill>
                  <a:schemeClr val="tx1"/>
                </a:solidFill>
              </a:rPr>
              <a:t>Economist’s 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>
                <a:cs typeface="Times New Roman" pitchFamily="18" charset="0"/>
              </a:rPr>
              <a:t>PL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45799" y="2045026"/>
            <a:ext cx="1862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Worrying about a </a:t>
            </a:r>
          </a:p>
          <a:p>
            <a:r>
              <a:rPr lang="en-US" sz="1800" b="0" i="1" dirty="0" smtClean="0"/>
              <a:t>higher price level</a:t>
            </a:r>
            <a:endParaRPr lang="en-US" sz="1800" i="1" dirty="0"/>
          </a:p>
        </p:txBody>
      </p:sp>
      <p:cxnSp>
        <p:nvCxnSpPr>
          <p:cNvPr id="25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chemeClr val="bg2">
                    <a:lumMod val="10000"/>
                    <a:lumOff val="90000"/>
                  </a:schemeClr>
                </a:solidFill>
                <a:cs typeface="Times New Roman" pitchFamily="18" charset="0"/>
              </a:rPr>
              <a:t>118</a:t>
            </a:r>
            <a:endParaRPr lang="en-US" altLang="en-US" sz="1400" b="0" dirty="0">
              <a:solidFill>
                <a:schemeClr val="bg2">
                  <a:lumMod val="10000"/>
                  <a:lumOff val="9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1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4"/>
          <p:cNvCxnSpPr>
            <a:cxnSpLocks noChangeShapeType="1"/>
          </p:cNvCxnSpPr>
          <p:nvPr/>
        </p:nvCxnSpPr>
        <p:spPr bwMode="auto">
          <a:xfrm flipH="1" flipV="1">
            <a:off x="4442304" y="2449932"/>
            <a:ext cx="4572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AutoShape 1405"/>
          <p:cNvCxnSpPr>
            <a:cxnSpLocks noChangeShapeType="1"/>
          </p:cNvCxnSpPr>
          <p:nvPr/>
        </p:nvCxnSpPr>
        <p:spPr bwMode="auto">
          <a:xfrm flipH="1" flipV="1">
            <a:off x="2623503" y="1302035"/>
            <a:ext cx="3301998" cy="204585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36340" y="55398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To prevent prices from rising, the Fed raises interest rates just enough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9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6494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chemeClr val="bg2">
                    <a:lumMod val="10000"/>
                    <a:lumOff val="90000"/>
                  </a:schemeClr>
                </a:solidFill>
                <a:cs typeface="Times New Roman" pitchFamily="18" charset="0"/>
              </a:rPr>
              <a:t>118</a:t>
            </a:r>
            <a:endParaRPr lang="en-US" altLang="en-US" sz="1400" b="0" dirty="0">
              <a:solidFill>
                <a:schemeClr val="bg2">
                  <a:lumMod val="10000"/>
                  <a:lumOff val="9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</a:t>
            </a:r>
            <a:r>
              <a:rPr lang="en-US" altLang="en-US" dirty="0">
                <a:solidFill>
                  <a:schemeClr val="tx1"/>
                </a:solidFill>
              </a:rPr>
              <a:t>Economist’s 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>
                <a:cs typeface="Times New Roman" pitchFamily="18" charset="0"/>
              </a:rPr>
              <a:t>PL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cs typeface="Times New Roman" pitchFamily="18" charset="0"/>
              </a:rPr>
              <a:t>12 </a:t>
            </a:r>
            <a:r>
              <a:rPr lang="en-US" altLang="en-US" sz="1400" b="0" dirty="0" smtClean="0">
                <a:cs typeface="Times New Roman" pitchFamily="18" charset="0"/>
              </a:rPr>
              <a:t>    </a:t>
            </a:r>
            <a:r>
              <a:rPr lang="en-US" altLang="en-US" sz="1400" b="0" dirty="0">
                <a:cs typeface="Times New Roman" pitchFamily="18" charset="0"/>
              </a:rPr>
              <a:t>15            </a:t>
            </a:r>
            <a:r>
              <a:rPr lang="en-US" altLang="en-US" sz="1400" b="0" i="1" dirty="0">
                <a:cs typeface="Times New Roman" pitchFamily="18" charset="0"/>
              </a:rPr>
              <a:t>Y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cxnSp>
        <p:nvCxnSpPr>
          <p:cNvPr id="77" name="Straight Connector 4"/>
          <p:cNvCxnSpPr>
            <a:cxnSpLocks noChangeShapeType="1"/>
          </p:cNvCxnSpPr>
          <p:nvPr/>
        </p:nvCxnSpPr>
        <p:spPr bwMode="auto">
          <a:xfrm flipH="1" flipV="1">
            <a:off x="2623895" y="3083780"/>
            <a:ext cx="150876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Rectangle 14"/>
          <p:cNvSpPr>
            <a:spLocks noChangeArrowheads="1"/>
          </p:cNvSpPr>
          <p:nvPr/>
        </p:nvSpPr>
        <p:spPr bwMode="auto">
          <a:xfrm>
            <a:off x="2120839" y="2916596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rgbClr val="FF0000"/>
                </a:solidFill>
                <a:cs typeface="Times New Roman" pitchFamily="18" charset="0"/>
              </a:rPr>
              <a:t>105</a:t>
            </a:r>
            <a:endParaRPr lang="en-US" altLang="en-US" sz="1400" b="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3965028" y="4132387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solidFill>
                  <a:srgbClr val="FF0000"/>
                </a:solidFill>
                <a:cs typeface="Times New Roman" pitchFamily="18" charset="0"/>
              </a:rPr>
              <a:t>11</a:t>
            </a:r>
            <a:endParaRPr lang="en-US" altLang="en-US" sz="1400" b="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2" name="Line 333"/>
          <p:cNvSpPr>
            <a:spLocks noChangeShapeType="1"/>
          </p:cNvSpPr>
          <p:nvPr/>
        </p:nvSpPr>
        <p:spPr bwMode="auto">
          <a:xfrm>
            <a:off x="4136811" y="3022737"/>
            <a:ext cx="0" cy="109728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045799" y="2045026"/>
            <a:ext cx="1862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Worrying about a </a:t>
            </a:r>
          </a:p>
          <a:p>
            <a:r>
              <a:rPr lang="en-US" sz="1800" b="0" i="1" dirty="0" smtClean="0"/>
              <a:t>higher price level</a:t>
            </a:r>
            <a:endParaRPr lang="en-US" sz="1800" i="1" dirty="0"/>
          </a:p>
        </p:txBody>
      </p:sp>
      <p:sp>
        <p:nvSpPr>
          <p:cNvPr id="34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6" name="AutoShape 1405"/>
          <p:cNvCxnSpPr>
            <a:cxnSpLocks noChangeAspect="1" noChangeShapeType="1"/>
          </p:cNvCxnSpPr>
          <p:nvPr/>
        </p:nvCxnSpPr>
        <p:spPr bwMode="auto">
          <a:xfrm flipH="1" flipV="1">
            <a:off x="2663764" y="2144593"/>
            <a:ext cx="3137045" cy="1943658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36340" y="5539802"/>
            <a:ext cx="8372148" cy="41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To prevent prices from rising, the Fed usually raises interest rates TOO MUCH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9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7673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21" grpId="0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</a:t>
            </a:r>
            <a:r>
              <a:rPr lang="en-US" altLang="en-US" dirty="0">
                <a:solidFill>
                  <a:schemeClr val="tx1"/>
                </a:solidFill>
              </a:rPr>
              <a:t>Economist’s 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>
                <a:cs typeface="Times New Roman" pitchFamily="18" charset="0"/>
              </a:rPr>
              <a:t>PL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cs typeface="Times New Roman" pitchFamily="18" charset="0"/>
              </a:rPr>
              <a:t>12 </a:t>
            </a:r>
            <a:r>
              <a:rPr lang="en-US" altLang="en-US" sz="1400" b="0" dirty="0" smtClean="0">
                <a:cs typeface="Times New Roman" pitchFamily="18" charset="0"/>
              </a:rPr>
              <a:t>    </a:t>
            </a:r>
            <a:r>
              <a:rPr lang="en-US" altLang="en-US" sz="1400" b="0" dirty="0">
                <a:cs typeface="Times New Roman" pitchFamily="18" charset="0"/>
              </a:rPr>
              <a:t>15            </a:t>
            </a:r>
            <a:r>
              <a:rPr lang="en-US" altLang="en-US" sz="1400" b="0" i="1" dirty="0">
                <a:cs typeface="Times New Roman" pitchFamily="18" charset="0"/>
              </a:rPr>
              <a:t>Y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2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2641974" y="2456937"/>
            <a:ext cx="224925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>
            <a:off x="4870450" y="2449209"/>
            <a:ext cx="0" cy="4572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045799" y="2045026"/>
            <a:ext cx="17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Doing nothing</a:t>
            </a:r>
          </a:p>
          <a:p>
            <a:r>
              <a:rPr lang="en-US" sz="1800" b="0" i="1" dirty="0" smtClean="0"/>
              <a:t>over the long run</a:t>
            </a:r>
            <a:endParaRPr lang="en-US" sz="1800" i="1" dirty="0"/>
          </a:p>
        </p:txBody>
      </p:sp>
      <p:sp>
        <p:nvSpPr>
          <p:cNvPr id="3" name="Rectangle 2"/>
          <p:cNvSpPr/>
          <p:nvPr/>
        </p:nvSpPr>
        <p:spPr>
          <a:xfrm>
            <a:off x="284624" y="5048958"/>
            <a:ext cx="8678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163" lvl="1"/>
            <a:r>
              <a:rPr lang="en-US" sz="1800" b="0" dirty="0" smtClean="0"/>
              <a:t>In the absence of </a:t>
            </a:r>
            <a:r>
              <a:rPr lang="en-US" sz="1800" i="1" dirty="0" smtClean="0"/>
              <a:t>all</a:t>
            </a:r>
            <a:r>
              <a:rPr lang="en-US" sz="1800" b="0" dirty="0" smtClean="0"/>
              <a:t> government intervention, innovation </a:t>
            </a:r>
            <a:r>
              <a:rPr lang="en-US" sz="1800" b="0" dirty="0"/>
              <a:t>is </a:t>
            </a:r>
            <a:r>
              <a:rPr lang="en-US" sz="1800" b="0" dirty="0" smtClean="0"/>
              <a:t>not inhibited by the Fed hiking interest rates. </a:t>
            </a:r>
            <a:r>
              <a:rPr lang="en-US" sz="1800" b="0" dirty="0" smtClean="0">
                <a:solidFill>
                  <a:schemeClr val="tx1"/>
                </a:solidFill>
              </a:rPr>
              <a:t>Allowing </a:t>
            </a:r>
            <a:r>
              <a:rPr lang="en-US" sz="1800" b="0" dirty="0">
                <a:solidFill>
                  <a:schemeClr val="tx1"/>
                </a:solidFill>
              </a:rPr>
              <a:t>low unemployment to </a:t>
            </a:r>
            <a:r>
              <a:rPr lang="en-US" sz="1800" b="0" dirty="0" smtClean="0">
                <a:solidFill>
                  <a:schemeClr val="tx1"/>
                </a:solidFill>
              </a:rPr>
              <a:t>persist</a:t>
            </a:r>
          </a:p>
        </p:txBody>
      </p:sp>
    </p:spTree>
    <p:extLst>
      <p:ext uri="{BB962C8B-B14F-4D97-AF65-F5344CB8AC3E}">
        <p14:creationId xmlns:p14="http://schemas.microsoft.com/office/powerpoint/2010/main" val="4711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en-US" dirty="0" smtClean="0">
                <a:solidFill>
                  <a:schemeClr val="tx1"/>
                </a:solidFill>
              </a:rPr>
              <a:t>Austrian Economist’s </a:t>
            </a:r>
            <a:r>
              <a:rPr lang="en-US" altLang="en-US" dirty="0">
                <a:solidFill>
                  <a:schemeClr val="tx1"/>
                </a:solidFill>
              </a:rPr>
              <a:t>take </a:t>
            </a:r>
            <a:r>
              <a:rPr lang="en-US" altLang="en-US" dirty="0" smtClean="0">
                <a:solidFill>
                  <a:schemeClr val="tx1"/>
                </a:solidFill>
              </a:rPr>
              <a:t>on Fiscal </a:t>
            </a:r>
            <a:r>
              <a:rPr lang="en-US" altLang="en-US" dirty="0">
                <a:solidFill>
                  <a:schemeClr val="tx1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i="1" dirty="0">
                <a:cs typeface="Times New Roman" pitchFamily="18" charset="0"/>
              </a:rPr>
              <a:t>PL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cs typeface="Times New Roman" pitchFamily="18" charset="0"/>
              </a:rPr>
              <a:t>12 </a:t>
            </a:r>
            <a:r>
              <a:rPr lang="en-US" altLang="en-US" sz="1400" b="0" dirty="0" smtClean="0">
                <a:cs typeface="Times New Roman" pitchFamily="18" charset="0"/>
              </a:rPr>
              <a:t>    </a:t>
            </a:r>
            <a:r>
              <a:rPr lang="en-US" altLang="en-US" sz="1400" b="0" dirty="0">
                <a:cs typeface="Times New Roman" pitchFamily="18" charset="0"/>
              </a:rPr>
              <a:t>15            </a:t>
            </a:r>
            <a:r>
              <a:rPr lang="en-US" altLang="en-US" sz="1400" b="0" i="1" dirty="0">
                <a:cs typeface="Times New Roman" pitchFamily="18" charset="0"/>
              </a:rPr>
              <a:t>Y</a:t>
            </a:r>
            <a:endParaRPr lang="en-US" altLang="en-US" sz="1400" b="0" dirty="0"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/>
              <a:t>AD</a:t>
            </a:r>
            <a:endParaRPr lang="en-US" altLang="en-US" sz="1400" baseline="-25000"/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1400" dirty="0"/>
              <a:t>SRAS</a:t>
            </a:r>
            <a:endParaRPr lang="en-US" altLang="en-US" sz="1400" baseline="-25000" dirty="0"/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 smtClean="0">
                <a:cs typeface="Times New Roman" pitchFamily="18" charset="0"/>
              </a:rPr>
              <a:t>115</a:t>
            </a:r>
            <a:endParaRPr lang="en-US" altLang="en-US" sz="1400" b="0" dirty="0">
              <a:cs typeface="Times New Roman" pitchFamily="18" charset="0"/>
            </a:endParaRPr>
          </a:p>
        </p:txBody>
      </p:sp>
      <p:cxnSp>
        <p:nvCxnSpPr>
          <p:cNvPr id="78" name="AutoShape 1405"/>
          <p:cNvCxnSpPr>
            <a:cxnSpLocks noChangeShapeType="1"/>
          </p:cNvCxnSpPr>
          <p:nvPr/>
        </p:nvCxnSpPr>
        <p:spPr bwMode="auto">
          <a:xfrm flipH="1">
            <a:off x="4868573" y="951193"/>
            <a:ext cx="1" cy="318459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2641974" y="2456937"/>
            <a:ext cx="224925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>
            <a:off x="4870450" y="2449209"/>
            <a:ext cx="0" cy="4572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045799" y="2045026"/>
            <a:ext cx="17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1" dirty="0" smtClean="0"/>
              <a:t>Doing nothing</a:t>
            </a:r>
          </a:p>
          <a:p>
            <a:r>
              <a:rPr lang="en-US" sz="1800" b="0" i="1" dirty="0" smtClean="0"/>
              <a:t>over the long run</a:t>
            </a:r>
            <a:endParaRPr lang="en-US" sz="1800" i="1" dirty="0"/>
          </a:p>
        </p:txBody>
      </p:sp>
      <p:sp>
        <p:nvSpPr>
          <p:cNvPr id="3" name="Rectangle 2"/>
          <p:cNvSpPr/>
          <p:nvPr/>
        </p:nvSpPr>
        <p:spPr>
          <a:xfrm>
            <a:off x="284625" y="5048958"/>
            <a:ext cx="867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163" lvl="1"/>
            <a:r>
              <a:rPr lang="en-US" sz="1800" b="0" dirty="0"/>
              <a:t>In the absence of </a:t>
            </a:r>
            <a:r>
              <a:rPr lang="en-US" sz="1800" i="1" dirty="0"/>
              <a:t>all</a:t>
            </a:r>
            <a:r>
              <a:rPr lang="en-US" sz="1800" b="0" dirty="0"/>
              <a:t> government intervention, innovation is not inhibited by the Fed hiking interest rates. </a:t>
            </a:r>
            <a:r>
              <a:rPr lang="en-US" sz="1800" b="0" dirty="0" smtClean="0">
                <a:solidFill>
                  <a:schemeClr val="tx1"/>
                </a:solidFill>
              </a:rPr>
              <a:t>Allowing </a:t>
            </a:r>
            <a:r>
              <a:rPr lang="en-US" sz="1800" b="0" dirty="0">
                <a:solidFill>
                  <a:schemeClr val="tx1"/>
                </a:solidFill>
              </a:rPr>
              <a:t>low unemployment to persist</a:t>
            </a:r>
          </a:p>
          <a:p>
            <a:pPr lvl="2" indent="-342900">
              <a:buFont typeface="Times New Roman" panose="02020603050405020304" pitchFamily="18" charset="0"/>
              <a:buChar char="‒"/>
            </a:pPr>
            <a:r>
              <a:rPr lang="en-US" sz="1800" dirty="0">
                <a:solidFill>
                  <a:srgbClr val="FF0000"/>
                </a:solidFill>
              </a:rPr>
              <a:t>drives cost-saving innovation</a:t>
            </a:r>
          </a:p>
          <a:p>
            <a:pPr lvl="2" indent="-342900">
              <a:buFont typeface="Times New Roman" panose="02020603050405020304" pitchFamily="18" charset="0"/>
              <a:buChar char="‒"/>
            </a:pPr>
            <a:r>
              <a:rPr lang="en-US" sz="1800" dirty="0">
                <a:solidFill>
                  <a:srgbClr val="FF0000"/>
                </a:solidFill>
              </a:rPr>
              <a:t>firms employ individuals who find creative ways to lower </a:t>
            </a:r>
            <a:r>
              <a:rPr lang="en-US" sz="1800" dirty="0" smtClean="0">
                <a:solidFill>
                  <a:srgbClr val="FF0000"/>
                </a:solidFill>
              </a:rPr>
              <a:t>costs</a:t>
            </a:r>
            <a:endParaRPr lang="en-US" sz="1800" dirty="0">
              <a:solidFill>
                <a:srgbClr val="FF0000"/>
              </a:solidFill>
            </a:endParaRPr>
          </a:p>
          <a:p>
            <a:pPr lvl="2" indent="-342900">
              <a:buFont typeface="Times New Roman" panose="02020603050405020304" pitchFamily="18" charset="0"/>
              <a:buChar char="‒"/>
            </a:pPr>
            <a:r>
              <a:rPr lang="en-US" sz="1800" dirty="0">
                <a:solidFill>
                  <a:srgbClr val="FF0000"/>
                </a:solidFill>
              </a:rPr>
              <a:t>Greater entrepreneurialism and </a:t>
            </a:r>
            <a:r>
              <a:rPr lang="en-US" sz="1800" dirty="0" smtClean="0">
                <a:solidFill>
                  <a:srgbClr val="FF0000"/>
                </a:solidFill>
              </a:rPr>
              <a:t>technology raises LRAS</a:t>
            </a:r>
            <a:endParaRPr lang="en-US" sz="1800" dirty="0">
              <a:solidFill>
                <a:srgbClr val="FF0000"/>
              </a:solidFill>
            </a:endParaRPr>
          </a:p>
          <a:p>
            <a:pPr lvl="2" indent="-342900">
              <a:buFont typeface="Times New Roman" panose="02020603050405020304" pitchFamily="18" charset="0"/>
              <a:buChar char="‒"/>
            </a:pPr>
            <a:r>
              <a:rPr lang="en-US" sz="1800" i="1" dirty="0">
                <a:solidFill>
                  <a:srgbClr val="FF0000"/>
                </a:solidFill>
              </a:rPr>
              <a:t>u</a:t>
            </a:r>
            <a:r>
              <a:rPr lang="en-US" sz="1800" dirty="0">
                <a:solidFill>
                  <a:srgbClr val="FF0000"/>
                </a:solidFill>
              </a:rPr>
              <a:t> rises to just equal </a:t>
            </a:r>
            <a:r>
              <a:rPr lang="en-US" sz="1800" i="1" dirty="0">
                <a:solidFill>
                  <a:srgbClr val="FF0000"/>
                </a:solidFill>
              </a:rPr>
              <a:t>u</a:t>
            </a:r>
            <a:r>
              <a:rPr lang="en-US" sz="1800" i="1" baseline="-25000" dirty="0">
                <a:solidFill>
                  <a:srgbClr val="FF0000"/>
                </a:solidFill>
              </a:rPr>
              <a:t>n</a:t>
            </a:r>
            <a:r>
              <a:rPr lang="en-US" sz="1800" dirty="0">
                <a:solidFill>
                  <a:srgbClr val="FF0000"/>
                </a:solidFill>
              </a:rPr>
              <a:t> as workers are replaced by labor-saving </a:t>
            </a:r>
            <a:r>
              <a:rPr lang="en-US" sz="1800" dirty="0" smtClean="0">
                <a:solidFill>
                  <a:srgbClr val="FF0000"/>
                </a:solidFill>
              </a:rPr>
              <a:t>technologies</a:t>
            </a:r>
            <a:endParaRPr lang="en-US" dirty="0"/>
          </a:p>
        </p:txBody>
      </p:sp>
      <p:sp>
        <p:nvSpPr>
          <p:cNvPr id="20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lang="en-US" altLang="en-US" sz="1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13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i="1" dirty="0" err="1" smtClean="0">
                <a:latin typeface="Times New Roman" pitchFamily="-65" charset="0"/>
              </a:rPr>
              <a:t>i</a:t>
            </a:r>
            <a:endParaRPr lang="en-US" altLang="en-US" sz="1600" b="0" baseline="30000" dirty="0">
              <a:latin typeface="Times New Roman" pitchFamily="-65" charset="0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2699656" y="3983614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3.5</a:t>
            </a:r>
            <a:endParaRPr lang="en-US" altLang="en-US" sz="1600" b="0" baseline="-25000" dirty="0"/>
          </a:p>
        </p:txBody>
      </p:sp>
      <p:grpSp>
        <p:nvGrpSpPr>
          <p:cNvPr id="3" name="Group 2"/>
          <p:cNvGrpSpPr/>
          <p:nvPr/>
        </p:nvGrpSpPr>
        <p:grpSpPr>
          <a:xfrm>
            <a:off x="3133724" y="3219254"/>
            <a:ext cx="2514600" cy="914400"/>
            <a:chOff x="3133724" y="4137712"/>
            <a:chExt cx="2514600" cy="914400"/>
          </a:xfrm>
        </p:grpSpPr>
        <p:sp>
          <p:nvSpPr>
            <p:cNvPr id="40" name="Line 15"/>
            <p:cNvSpPr>
              <a:spLocks noChangeShapeType="1"/>
            </p:cNvSpPr>
            <p:nvPr/>
          </p:nvSpPr>
          <p:spPr bwMode="auto">
            <a:xfrm flipH="1">
              <a:off x="3133724" y="5052112"/>
              <a:ext cx="2514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/>
            </a:p>
          </p:txBody>
        </p:sp>
        <p:sp>
          <p:nvSpPr>
            <p:cNvPr id="44" name="Line 19"/>
            <p:cNvSpPr>
              <a:spLocks noChangeShapeType="1"/>
            </p:cNvSpPr>
            <p:nvPr/>
          </p:nvSpPr>
          <p:spPr bwMode="auto">
            <a:xfrm>
              <a:off x="3200400" y="4137712"/>
              <a:ext cx="0" cy="914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09827" y="4219575"/>
            <a:ext cx="1219200" cy="2057400"/>
            <a:chOff x="4429124" y="4219575"/>
            <a:chExt cx="1219200" cy="2057400"/>
          </a:xfrm>
        </p:grpSpPr>
        <p:sp>
          <p:nvSpPr>
            <p:cNvPr id="43" name="Line 18"/>
            <p:cNvSpPr>
              <a:spLocks noChangeShapeType="1"/>
            </p:cNvSpPr>
            <p:nvPr/>
          </p:nvSpPr>
          <p:spPr bwMode="auto">
            <a:xfrm flipH="1">
              <a:off x="5648324" y="4219575"/>
              <a:ext cx="0" cy="2057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/>
            </a:p>
          </p:txBody>
        </p: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 flipV="1">
              <a:off x="4429124" y="6191054"/>
              <a:ext cx="1219200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3146573" y="2743200"/>
            <a:ext cx="1673076" cy="1390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Rectangle 24"/>
          <p:cNvSpPr/>
          <p:nvPr/>
        </p:nvSpPr>
        <p:spPr>
          <a:xfrm>
            <a:off x="2219325" y="5117541"/>
            <a:ext cx="2209800" cy="1159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lang="en-US" altLang="en-US" sz="1600" b="0" baseline="-25000" dirty="0"/>
          </a:p>
        </p:txBody>
      </p:sp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33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38" name="Rectangle 37"/>
          <p:cNvSpPr/>
          <p:nvPr/>
        </p:nvSpPr>
        <p:spPr>
          <a:xfrm rot="2220000">
            <a:off x="3931510" y="3638496"/>
            <a:ext cx="2838560" cy="1052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7" name="Line 17"/>
          <p:cNvSpPr>
            <a:spLocks noChangeShapeType="1"/>
          </p:cNvSpPr>
          <p:nvPr/>
        </p:nvSpPr>
        <p:spPr bwMode="auto">
          <a:xfrm flipH="1">
            <a:off x="4429124" y="4137712"/>
            <a:ext cx="0" cy="2133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8" name="Line 13"/>
          <p:cNvSpPr>
            <a:spLocks noChangeShapeType="1"/>
          </p:cNvSpPr>
          <p:nvPr/>
        </p:nvSpPr>
        <p:spPr bwMode="auto">
          <a:xfrm flipH="1">
            <a:off x="3133724" y="413771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1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52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dirty="0">
                <a:latin typeface="Times New Roman" pitchFamily="-65" charset="0"/>
              </a:rPr>
              <a:t>5</a:t>
            </a:r>
            <a:r>
              <a:rPr lang="en-US" altLang="en-US" sz="1600" b="0" dirty="0" smtClean="0">
                <a:latin typeface="Times New Roman" pitchFamily="-65" charset="0"/>
              </a:rPr>
              <a:t>00                  550  </a:t>
            </a:r>
            <a:r>
              <a:rPr lang="en-US" altLang="en-US" sz="1050" b="0" dirty="0" smtClean="0"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latin typeface="Times New Roman" pitchFamily="-65" charset="0"/>
              </a:rPr>
              <a:t>       </a:t>
            </a:r>
            <a:r>
              <a:rPr lang="en-US" altLang="en-US" sz="1600" b="0" i="1" dirty="0" smtClean="0">
                <a:latin typeface="Times New Roman" pitchFamily="-65" charset="0"/>
              </a:rPr>
              <a:t>M </a:t>
            </a:r>
            <a:endParaRPr lang="en-US" altLang="en-US" sz="1600" b="0" baseline="-25000" dirty="0">
              <a:latin typeface="Times New Roman" pitchFamily="-65" charset="0"/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i="1" dirty="0">
                <a:cs typeface="Times New Roman" pitchFamily="-1" charset="0"/>
              </a:rPr>
              <a:t>MD</a:t>
            </a:r>
            <a:endParaRPr lang="en-US" altLang="en-US" sz="1600" b="0" baseline="30000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 smtClean="0">
                <a:ea typeface="ヒラギノ角ゴ Pro W3" pitchFamily="-65" charset="-128"/>
              </a:rPr>
              <a:t>Monetary Policy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196918" y="6303511"/>
            <a:ext cx="90281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en-US" b="0" dirty="0">
                <a:solidFill>
                  <a:schemeClr val="bg1"/>
                </a:solidFill>
                <a:latin typeface="Times New Roman" pitchFamily="-65" charset="0"/>
              </a:rPr>
              <a:t>2300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34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155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greater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is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2686050" lvl="6" indent="0">
              <a:spcBef>
                <a:spcPts val="0"/>
              </a:spcBef>
              <a:buNone/>
            </a:pPr>
            <a:r>
              <a:rPr lang="en-US" altLang="en-US" sz="1800" b="0" kern="0" dirty="0"/>
              <a:t>	</a:t>
            </a:r>
            <a:endParaRPr lang="en-US" altLang="en-US" sz="1800" b="0" kern="0" dirty="0">
              <a:solidFill>
                <a:srgbClr val="0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b="0" dirty="0" smtClean="0">
              <a:ea typeface="ヒラギノ角ゴ Pro W3" pitchFamily="-65" charset="-128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Demand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405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1.66667E-6 0.133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047 L 0.13333 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0" grpId="0" animBg="1"/>
      <p:bldP spid="51" grpId="0" animBg="1"/>
      <p:bldP spid="3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lang="en-US" altLang="en-US" sz="1600" b="0" baseline="-25000" dirty="0"/>
          </a:p>
        </p:txBody>
      </p:sp>
      <p:sp>
        <p:nvSpPr>
          <p:cNvPr id="3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i="1" dirty="0" err="1" smtClean="0">
                <a:latin typeface="Times New Roman" pitchFamily="-65" charset="0"/>
              </a:rPr>
              <a:t>i</a:t>
            </a:r>
            <a:endParaRPr lang="en-US" altLang="en-US" sz="1600" b="0" baseline="30000" dirty="0">
              <a:latin typeface="Times New Roman" pitchFamily="-65" charset="0"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7" name="Line 9"/>
          <p:cNvSpPr>
            <a:spLocks noChangeAspect="1" noChangeShapeType="1"/>
          </p:cNvSpPr>
          <p:nvPr/>
        </p:nvSpPr>
        <p:spPr bwMode="auto">
          <a:xfrm>
            <a:off x="3810000" y="3292434"/>
            <a:ext cx="2801768" cy="217068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15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dirty="0" smtClean="0">
                <a:solidFill>
                  <a:schemeClr val="bg1"/>
                </a:solidFill>
                <a:latin typeface="Times New Roman" pitchFamily="-65" charset="0"/>
              </a:rPr>
              <a:t>1900    </a:t>
            </a:r>
            <a:r>
              <a:rPr lang="en-US" altLang="en-US" sz="1600" b="0" dirty="0" smtClean="0">
                <a:latin typeface="Times New Roman" pitchFamily="-65" charset="0"/>
              </a:rPr>
              <a:t>            550  </a:t>
            </a:r>
            <a:r>
              <a:rPr lang="en-US" altLang="en-US" sz="1050" b="0" dirty="0" smtClean="0"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latin typeface="Times New Roman" pitchFamily="-65" charset="0"/>
              </a:rPr>
              <a:t>       </a:t>
            </a:r>
            <a:r>
              <a:rPr lang="en-US" altLang="en-US" sz="1600" b="0" i="1" dirty="0" smtClean="0">
                <a:latin typeface="Times New Roman" pitchFamily="-65" charset="0"/>
              </a:rPr>
              <a:t>M </a:t>
            </a:r>
            <a:endParaRPr lang="en-US" altLang="en-US" sz="1600" b="0" baseline="-25000" dirty="0">
              <a:latin typeface="Times New Roman" pitchFamily="-65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6096000" y="5053013"/>
            <a:ext cx="0" cy="121615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5638800" y="5051131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i="1" dirty="0">
                <a:cs typeface="Times New Roman" pitchFamily="-1" charset="0"/>
              </a:rPr>
              <a:t>MD</a:t>
            </a:r>
            <a:endParaRPr lang="en-US" altLang="en-US" sz="1600" b="0" baseline="30000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 smtClean="0">
                <a:ea typeface="ヒラギノ角ゴ Pro W3" pitchFamily="-65" charset="-128"/>
              </a:rPr>
              <a:t>Monetary Policy</a:t>
            </a:r>
            <a:endParaRPr lang="en-US" dirty="0"/>
          </a:p>
        </p:txBody>
      </p:sp>
      <p:sp>
        <p:nvSpPr>
          <p:cNvPr id="23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155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greater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is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M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rises by 5% if </a:t>
            </a:r>
            <a:r>
              <a:rPr lang="en-US" altLang="en-US" sz="1600" b="0" i="1" kern="0" dirty="0" smtClean="0">
                <a:solidFill>
                  <a:srgbClr val="0000FF"/>
                </a:solidFill>
              </a:rPr>
              <a:t>PL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rises by 5%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FF"/>
                </a:solidFill>
              </a:rPr>
              <a:t>real GDP</a:t>
            </a:r>
            <a:endParaRPr lang="en-US" altLang="en-US" sz="1600" b="0" kern="0" dirty="0">
              <a:solidFill>
                <a:srgbClr val="0000FF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FF"/>
                </a:solidFill>
              </a:rPr>
              <a:t>Financial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technology: ATM</a:t>
            </a:r>
            <a:r>
              <a:rPr lang="en-US" altLang="en-US" sz="1600" b="0" kern="0" dirty="0">
                <a:solidFill>
                  <a:srgbClr val="0000FF"/>
                </a:solidFill>
              </a:rPr>
              <a:t>, debit cards, interest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checking</a:t>
            </a:r>
            <a:r>
              <a:rPr lang="en-US" altLang="en-US" sz="1600" b="0" kern="0" dirty="0" smtClean="0"/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en-US" sz="1600" b="0" kern="0" dirty="0">
                <a:solidFill>
                  <a:srgbClr val="FF0000"/>
                </a:solidFill>
              </a:rPr>
              <a:t>	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	</a:t>
            </a:r>
            <a:r>
              <a:rPr lang="en-US" altLang="en-US" sz="1800" b="0" kern="0" dirty="0"/>
              <a:t>	</a:t>
            </a:r>
            <a:endParaRPr lang="en-US" altLang="en-US" sz="1800" b="0" kern="0" dirty="0">
              <a:solidFill>
                <a:srgbClr val="0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b="0" dirty="0" smtClean="0">
              <a:ea typeface="ヒラギノ角ゴ Pro W3" pitchFamily="-65" charset="-128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Demand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8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lang="en-US" altLang="en-US" sz="1600" b="0" baseline="-25000" dirty="0"/>
          </a:p>
        </p:txBody>
      </p:sp>
      <p:sp>
        <p:nvSpPr>
          <p:cNvPr id="3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i="1" dirty="0" err="1" smtClean="0">
                <a:latin typeface="Times New Roman" pitchFamily="-65" charset="0"/>
              </a:rPr>
              <a:t>i</a:t>
            </a:r>
            <a:endParaRPr lang="en-US" altLang="en-US" sz="1600" b="0" baseline="30000" dirty="0">
              <a:latin typeface="Times New Roman" pitchFamily="-65" charset="0"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47" name="Line 9"/>
          <p:cNvSpPr>
            <a:spLocks noChangeAspect="1" noChangeShapeType="1"/>
          </p:cNvSpPr>
          <p:nvPr/>
        </p:nvSpPr>
        <p:spPr bwMode="auto">
          <a:xfrm>
            <a:off x="3362324" y="3627854"/>
            <a:ext cx="2792293" cy="216334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4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greater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is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M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rises by 5% if </a:t>
            </a:r>
            <a:r>
              <a:rPr lang="en-US" altLang="en-US" sz="1600" b="0" i="1" kern="0" dirty="0" smtClean="0">
                <a:solidFill>
                  <a:srgbClr val="0000FF"/>
                </a:solidFill>
              </a:rPr>
              <a:t>PL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rises by 5%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FF"/>
                </a:solidFill>
              </a:rPr>
              <a:t>real GDP</a:t>
            </a:r>
            <a:endParaRPr lang="en-US" altLang="en-US" sz="1600" b="0" kern="0" dirty="0">
              <a:solidFill>
                <a:srgbClr val="0000FF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FF"/>
                </a:solidFill>
              </a:rPr>
              <a:t>Financial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technology: ATM</a:t>
            </a:r>
            <a:r>
              <a:rPr lang="en-US" altLang="en-US" sz="1600" b="0" kern="0" dirty="0">
                <a:solidFill>
                  <a:srgbClr val="0000FF"/>
                </a:solidFill>
              </a:rPr>
              <a:t>, debit cards, interest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checking</a:t>
            </a:r>
            <a:r>
              <a:rPr lang="en-US" altLang="en-US" sz="1600" b="0" kern="0" dirty="0" smtClean="0"/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en-US" sz="1600" b="0" kern="0" dirty="0">
                <a:solidFill>
                  <a:srgbClr val="FF0000"/>
                </a:solidFill>
              </a:rPr>
              <a:t>	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	                credit cards     </a:t>
            </a:r>
          </a:p>
          <a:p>
            <a:pPr marL="2686050" lvl="6" indent="0">
              <a:spcBef>
                <a:spcPts val="0"/>
              </a:spcBef>
              <a:buNone/>
            </a:pPr>
            <a:r>
              <a:rPr lang="en-US" altLang="en-US" sz="1800" b="0" kern="0" dirty="0"/>
              <a:t>	</a:t>
            </a:r>
            <a:endParaRPr lang="en-US" altLang="en-US" sz="1800" b="0" kern="0" dirty="0">
              <a:solidFill>
                <a:srgbClr val="0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b="0" dirty="0" smtClean="0">
              <a:ea typeface="ヒラギノ角ゴ Pro W3" pitchFamily="-65" charset="-128"/>
            </a:endParaRPr>
          </a:p>
        </p:txBody>
      </p:sp>
      <p:sp>
        <p:nvSpPr>
          <p:cNvPr id="15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0"/>
          </a:p>
        </p:txBody>
      </p:sp>
      <p:sp>
        <p:nvSpPr>
          <p:cNvPr id="16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b="0" dirty="0" smtClean="0">
                <a:solidFill>
                  <a:schemeClr val="bg1"/>
                </a:solidFill>
                <a:latin typeface="Times New Roman" pitchFamily="-65" charset="0"/>
              </a:rPr>
              <a:t>1900    </a:t>
            </a:r>
            <a:r>
              <a:rPr lang="en-US" altLang="en-US" sz="1600" b="0" dirty="0" smtClean="0">
                <a:latin typeface="Times New Roman" pitchFamily="-65" charset="0"/>
              </a:rPr>
              <a:t>            550  </a:t>
            </a:r>
            <a:r>
              <a:rPr lang="en-US" altLang="en-US" sz="1050" b="0" dirty="0" smtClean="0"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latin typeface="Times New Roman" pitchFamily="-65" charset="0"/>
              </a:rPr>
              <a:t>       </a:t>
            </a:r>
            <a:r>
              <a:rPr lang="en-US" altLang="en-US" sz="1600" b="0" i="1" dirty="0" smtClean="0">
                <a:latin typeface="Times New Roman" pitchFamily="-65" charset="0"/>
              </a:rPr>
              <a:t>M </a:t>
            </a:r>
            <a:endParaRPr lang="en-US" altLang="en-US" sz="1600" b="0" baseline="-25000" dirty="0">
              <a:latin typeface="Times New Roman" pitchFamily="-65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5181600" y="5053013"/>
            <a:ext cx="0" cy="121615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i="1" dirty="0">
                <a:cs typeface="Times New Roman" pitchFamily="-1" charset="0"/>
              </a:rPr>
              <a:t>MD</a:t>
            </a:r>
            <a:endParaRPr lang="en-US" altLang="en-US" sz="1600" b="0" baseline="300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 smtClean="0">
                <a:ea typeface="ヒラギノ角ゴ Pro W3" pitchFamily="-65" charset="-128"/>
              </a:rPr>
              <a:t>Monetary Policy</a:t>
            </a:r>
            <a:endParaRPr lang="en-US" dirty="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Demand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772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330" name="Picture 7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kumimoji="0"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kumimoji="0"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3578423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883223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178498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483298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766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14212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50010"/>
            <a:ext cx="6324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Supply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83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kumimoji="0"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kumimoji="0"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270792"/>
              </p:ext>
            </p:extLst>
          </p:nvPr>
        </p:nvGraphicFramePr>
        <p:xfrm>
          <a:off x="7189053" y="5863488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6" name="Equation" r:id="rId7" imgW="241200" imgH="164880" progId="Equation.DSMT4">
                  <p:embed/>
                </p:oleObj>
              </mc:Choice>
              <mc:Fallback>
                <p:oleObj name="Equation" r:id="rId7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9053" y="5863488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3619500" y="5863488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7" name="Equation" r:id="rId9" imgW="253800" imgH="164880" progId="Equation.DSMT4">
                  <p:embed/>
                </p:oleObj>
              </mc:Choice>
              <mc:Fallback>
                <p:oleObj name="Equation" r:id="rId9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863488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013975"/>
              </p:ext>
            </p:extLst>
          </p:nvPr>
        </p:nvGraphicFramePr>
        <p:xfrm>
          <a:off x="6747757" y="5884298"/>
          <a:ext cx="271826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8" name="Equation" r:id="rId11" imgW="177480" imgH="177480" progId="Equation.DSMT4">
                  <p:embed/>
                </p:oleObj>
              </mc:Choice>
              <mc:Fallback>
                <p:oleObj name="Equation" r:id="rId11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757" y="5884298"/>
                        <a:ext cx="271826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870679"/>
              </p:ext>
            </p:extLst>
          </p:nvPr>
        </p:nvGraphicFramePr>
        <p:xfrm>
          <a:off x="6428641" y="5926988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9" name="Equation" r:id="rId13" imgW="126720" imgH="114120" progId="Equation.DSMT4">
                  <p:embed/>
                </p:oleObj>
              </mc:Choice>
              <mc:Fallback>
                <p:oleObj name="Equation" r:id="rId13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8641" y="5926988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103929"/>
              </p:ext>
            </p:extLst>
          </p:nvPr>
        </p:nvGraphicFramePr>
        <p:xfrm>
          <a:off x="7076341" y="5953778"/>
          <a:ext cx="147638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0" name="Equation" r:id="rId15" imgW="76068" imgH="101424" progId="Equation.DSMT4">
                  <p:embed/>
                </p:oleObj>
              </mc:Choice>
              <mc:Fallback>
                <p:oleObj name="Equation" r:id="rId15" imgW="76068" imgH="1014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341" y="5953778"/>
                        <a:ext cx="147638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Supply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066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kumimoji="0"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kumimoji="0"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3619500" y="5863488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8" name="Equation" r:id="rId7" imgW="253800" imgH="164880" progId="Equation.DSMT4">
                  <p:embed/>
                </p:oleObj>
              </mc:Choice>
              <mc:Fallback>
                <p:oleObj name="Equation" r:id="rId7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863488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en-US" sz="2000" b="1" kern="0" dirty="0" smtClean="0">
                <a:ea typeface="MS Mincho" pitchFamily="49" charset="-128"/>
              </a:rPr>
              <a:t>Money Supply</a:t>
            </a:r>
            <a:endParaRPr kumimoji="0" lang="en-US" altLang="en-US" sz="1600" b="0" kern="0" dirty="0">
              <a:ea typeface="MS Mincho" pitchFamily="49" charset="-128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25853"/>
              </p:ext>
            </p:extLst>
          </p:nvPr>
        </p:nvGraphicFramePr>
        <p:xfrm>
          <a:off x="7189053" y="5863488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9" name="Equation" r:id="rId9" imgW="241200" imgH="164880" progId="Equation.DSMT4">
                  <p:embed/>
                </p:oleObj>
              </mc:Choice>
              <mc:Fallback>
                <p:oleObj name="Equation" r:id="rId9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9053" y="5863488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295942"/>
              </p:ext>
            </p:extLst>
          </p:nvPr>
        </p:nvGraphicFramePr>
        <p:xfrm>
          <a:off x="6428641" y="5926988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0" name="Equation" r:id="rId11" imgW="126720" imgH="114120" progId="Equation.DSMT4">
                  <p:embed/>
                </p:oleObj>
              </mc:Choice>
              <mc:Fallback>
                <p:oleObj name="Equation" r:id="rId11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8641" y="5926988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338709"/>
              </p:ext>
            </p:extLst>
          </p:nvPr>
        </p:nvGraphicFramePr>
        <p:xfrm>
          <a:off x="7076341" y="5953778"/>
          <a:ext cx="147638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1" name="Equation" r:id="rId13" imgW="76068" imgH="101424" progId="Equation.DSMT4">
                  <p:embed/>
                </p:oleObj>
              </mc:Choice>
              <mc:Fallback>
                <p:oleObj name="Equation" r:id="rId13" imgW="76068" imgH="1014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341" y="5953778"/>
                        <a:ext cx="147638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6595176" y="5820071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en-US" altLang="en-US" sz="1800" b="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1/</a:t>
            </a:r>
            <a:r>
              <a:rPr kumimoji="0" lang="en-US" altLang="en-US" sz="1800" b="0" i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rrr</a:t>
            </a:r>
            <a:endParaRPr kumimoji="0" lang="en-US" sz="1200" b="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88878" y="6054531"/>
            <a:ext cx="7970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en-US" altLang="en-US" sz="1200" b="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simple </a:t>
            </a:r>
          </a:p>
          <a:p>
            <a:pPr algn="ctr"/>
            <a:r>
              <a:rPr kumimoji="0" lang="en-US" altLang="en-US" sz="1200" b="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money </a:t>
            </a:r>
          </a:p>
          <a:p>
            <a:pPr algn="ctr"/>
            <a:r>
              <a:rPr kumimoji="0" lang="en-US" altLang="en-US" sz="1200" b="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multiplier</a:t>
            </a:r>
            <a:endParaRPr kumimoji="0" lang="en-US" sz="1200" b="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3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 smtClean="0">
                <a:ea typeface="MS Mincho" pitchFamily="49" charset="-128"/>
              </a:rPr>
              <a:t>Money Supply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  <a:endParaRPr lang="en-US" altLang="en-US" sz="1600" dirty="0">
              <a:ea typeface="MS Mincho" pitchFamily="49" charset="-128"/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kumimoji="0"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kumimoji="0"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kumimoji="0"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kumimoji="0"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699656" y="4898014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H="1">
            <a:off x="3145629" y="505211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2930524" y="4252012"/>
            <a:ext cx="0" cy="640080"/>
          </a:xfrm>
          <a:prstGeom prst="line">
            <a:avLst/>
          </a:prstGeom>
          <a:noFill/>
          <a:ln w="38100">
            <a:solidFill>
              <a:srgbClr val="357B4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cs typeface="Times New Roman" pitchFamily="-1" charset="0"/>
              </a:rPr>
              <a:t>MS</a:t>
            </a:r>
            <a:endParaRPr kumimoji="0" lang="en-US" altLang="en-US" sz="1600" b="0" baseline="30000" dirty="0"/>
          </a:p>
        </p:txBody>
      </p:sp>
    </p:spTree>
    <p:extLst>
      <p:ext uri="{BB962C8B-B14F-4D97-AF65-F5344CB8AC3E}">
        <p14:creationId xmlns:p14="http://schemas.microsoft.com/office/powerpoint/2010/main" val="125212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3362324" y="3302686"/>
            <a:ext cx="3249444" cy="2469463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>
                <a:ea typeface="MS Mincho" pitchFamily="49" charset="-128"/>
              </a:rPr>
              <a:t>Money </a:t>
            </a:r>
            <a:r>
              <a:rPr lang="en-US" altLang="en-US" sz="2000" b="1" dirty="0" smtClean="0">
                <a:ea typeface="MS Mincho" pitchFamily="49" charset="-128"/>
              </a:rPr>
              <a:t>Supply</a:t>
            </a:r>
            <a:endParaRPr lang="en-US" altLang="en-US" sz="2000" b="1" dirty="0">
              <a:ea typeface="MS Mincho" pitchFamily="49" charset="-128"/>
            </a:endParaRP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FF0000"/>
                </a:solidFill>
                <a:ea typeface="MS Mincho" pitchFamily="49" charset="-128"/>
              </a:rPr>
              <a:t>Increased bank lending raises MS and lowers the interest rate (see previous slide)</a:t>
            </a:r>
            <a:endParaRPr lang="en-US" altLang="en-US" sz="1600" dirty="0">
              <a:ea typeface="MS Mincho" pitchFamily="49" charset="-128"/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kumimoji="0"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kumimoji="0"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kumimoji="0"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4841874" y="3273386"/>
            <a:ext cx="0" cy="297887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0662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i="1" dirty="0">
                <a:solidFill>
                  <a:schemeClr val="bg1">
                    <a:lumMod val="75000"/>
                  </a:schemeClr>
                </a:solidFill>
                <a:cs typeface="Times New Roman" pitchFamily="-1" charset="0"/>
              </a:rPr>
              <a:t>MD</a:t>
            </a:r>
            <a:endParaRPr lang="en-US" altLang="en-US" sz="1600" b="0" baseline="30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2699658" y="43174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itchFamily="-1" charset="0"/>
              </a:rPr>
              <a:t>3.0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 flipH="1">
            <a:off x="3146424" y="4423462"/>
            <a:ext cx="167335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cs typeface="Times New Roman" pitchFamily="-1" charset="0"/>
              </a:rPr>
              <a:t>MS</a:t>
            </a:r>
            <a:endParaRPr kumimoji="0" lang="en-US" altLang="en-US" sz="1600" b="0" baseline="30000" dirty="0"/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kumimoji="0"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3362324" y="3302686"/>
            <a:ext cx="3249444" cy="2469463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>
                <a:ea typeface="MS Mincho" pitchFamily="49" charset="-128"/>
              </a:rPr>
              <a:t>Money </a:t>
            </a:r>
            <a:r>
              <a:rPr lang="en-US" altLang="en-US" sz="2000" b="1" dirty="0" smtClean="0">
                <a:ea typeface="MS Mincho" pitchFamily="49" charset="-128"/>
              </a:rPr>
              <a:t>Supply</a:t>
            </a:r>
            <a:endParaRPr lang="en-US" altLang="en-US" sz="2000" b="1" dirty="0">
              <a:ea typeface="MS Mincho" pitchFamily="49" charset="-128"/>
            </a:endParaRP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FF0000"/>
                </a:solidFill>
                <a:ea typeface="MS Mincho" pitchFamily="49" charset="-128"/>
              </a:rPr>
              <a:t>Increased bank lending raises MS and lowers the interest rate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0000FF"/>
                </a:solidFill>
                <a:ea typeface="MS Mincho" pitchFamily="49" charset="-128"/>
              </a:rPr>
              <a:t>Expansionary monetary policy raise MS and lowers interest rates (see OMP slides)</a:t>
            </a:r>
          </a:p>
          <a:p>
            <a:pPr marL="371475" indent="-371475" algn="l" eaLnBrk="1" hangingPunct="1">
              <a:buFont typeface="Wingdings" pitchFamily="2" charset="2"/>
              <a:buChar char="§"/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kumimoji="0"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kumimoji="0"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kumimoji="0"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kumimoji="0"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kumimoji="0"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kumimoji="0"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4841874" y="3273386"/>
            <a:ext cx="0" cy="297887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0662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i="1" dirty="0">
                <a:solidFill>
                  <a:schemeClr val="bg1">
                    <a:lumMod val="75000"/>
                  </a:schemeClr>
                </a:solidFill>
                <a:cs typeface="Times New Roman" pitchFamily="-1" charset="0"/>
              </a:rPr>
              <a:t>MD</a:t>
            </a:r>
            <a:endParaRPr lang="en-US" altLang="en-US" sz="1600" b="0" baseline="30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5260974" y="3273386"/>
            <a:ext cx="0" cy="297887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2718708" y="46222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FF"/>
                </a:solidFill>
                <a:cs typeface="Times New Roman" pitchFamily="-1" charset="0"/>
              </a:rPr>
              <a:t>2.5</a:t>
            </a:r>
            <a:endParaRPr kumimoji="0" lang="en-US" altLang="en-US" sz="1600" b="0" baseline="-25000" dirty="0">
              <a:solidFill>
                <a:srgbClr val="0000FF"/>
              </a:solidFill>
            </a:endParaRPr>
          </a:p>
        </p:txBody>
      </p:sp>
      <p:sp>
        <p:nvSpPr>
          <p:cNvPr id="28" name="Line 15"/>
          <p:cNvSpPr>
            <a:spLocks noChangeShapeType="1"/>
          </p:cNvSpPr>
          <p:nvPr/>
        </p:nvSpPr>
        <p:spPr bwMode="auto">
          <a:xfrm flipH="1">
            <a:off x="3127374" y="4728262"/>
            <a:ext cx="2103120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cs typeface="Times New Roman" pitchFamily="-1" charset="0"/>
              </a:rPr>
              <a:t>MS</a:t>
            </a:r>
            <a:endParaRPr kumimoji="0" lang="en-US" altLang="en-US" sz="1600" b="0" baseline="30000" dirty="0"/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2699658" y="43174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itchFamily="-1" charset="0"/>
              </a:rPr>
              <a:t>3.0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 flipH="1">
            <a:off x="3146424" y="4423462"/>
            <a:ext cx="167335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kumimoji="0" lang="en-US" altLang="en-US" sz="1600" b="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9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3019425" y="3733800"/>
            <a:ext cx="10668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385762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25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4086225" y="3733800"/>
            <a:ext cx="0" cy="2514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8164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85086" name="Text Box 94"/>
          <p:cNvSpPr txBox="1">
            <a:spLocks noChangeArrowheads="1"/>
          </p:cNvSpPr>
          <p:nvPr/>
        </p:nvSpPr>
        <p:spPr bwMode="auto">
          <a:xfrm>
            <a:off x="2714625" y="35814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federal funds rate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),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lower the opportunity cost 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lang="en-US" altLang="en-US" sz="1600" b="0" kern="0" dirty="0">
                <a:solidFill>
                  <a:srgbClr val="000000"/>
                </a:solidFill>
              </a:rPr>
              <a:t>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excess reserves held.</a:t>
            </a:r>
            <a:endParaRPr lang="en-US" altLang="en-US" sz="1600" b="0" kern="0" dirty="0">
              <a:solidFill>
                <a:srgbClr val="000000"/>
              </a:solidFill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2839011" y="3883712"/>
            <a:ext cx="0" cy="1188720"/>
          </a:xfrm>
          <a:prstGeom prst="line">
            <a:avLst/>
          </a:prstGeom>
          <a:noFill/>
          <a:ln w="38100">
            <a:solidFill>
              <a:srgbClr val="357B4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43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66" grpId="0" animBg="1"/>
      <p:bldP spid="85064" grpId="0" animBg="1"/>
      <p:bldP spid="85082" grpId="0"/>
      <p:bldP spid="85084" grpId="0"/>
      <p:bldP spid="85087" grpId="0"/>
      <p:bldP spid="32" grpId="0" animBg="1"/>
      <p:bldP spid="2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federal funds rate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),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lower the opportunity cost 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lang="en-US" altLang="en-US" sz="1600" b="0" kern="0" dirty="0">
                <a:solidFill>
                  <a:srgbClr val="000000"/>
                </a:solidFill>
              </a:rPr>
              <a:t>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Q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of reserves increases if the </a:t>
            </a:r>
            <a:r>
              <a:rPr lang="en-US" altLang="en-US" sz="1600" b="0" kern="0" dirty="0" err="1" smtClean="0">
                <a:solidFill>
                  <a:srgbClr val="0000FF"/>
                </a:solidFill>
              </a:rPr>
              <a:t>rrr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is raised</a:t>
            </a:r>
          </a:p>
        </p:txBody>
      </p:sp>
      <p:sp>
        <p:nvSpPr>
          <p:cNvPr id="36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federal funds rate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),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lower the opportunity cost 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lang="en-US" altLang="en-US" sz="1600" b="0" kern="0" dirty="0">
                <a:solidFill>
                  <a:srgbClr val="000000"/>
                </a:solidFill>
              </a:rPr>
              <a:t>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Q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of reserves increases if the </a:t>
            </a:r>
            <a:r>
              <a:rPr lang="en-US" altLang="en-US" sz="1600" b="0" kern="0" dirty="0" err="1" smtClean="0">
                <a:solidFill>
                  <a:srgbClr val="0000FF"/>
                </a:solidFill>
              </a:rPr>
              <a:t>rrr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is raised</a:t>
            </a:r>
          </a:p>
        </p:txBody>
      </p:sp>
      <p:sp>
        <p:nvSpPr>
          <p:cNvPr id="36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68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federal funds rate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),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lower the opportunity cost 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lang="en-US" altLang="en-US" sz="1600" b="0" kern="0" dirty="0">
                <a:solidFill>
                  <a:srgbClr val="000000"/>
                </a:solidFill>
              </a:rPr>
              <a:t>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Q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of reserves increases if the </a:t>
            </a:r>
            <a:r>
              <a:rPr lang="en-US" altLang="en-US" sz="1600" b="0" kern="0" dirty="0" err="1" smtClean="0">
                <a:solidFill>
                  <a:srgbClr val="0000FF"/>
                </a:solidFill>
              </a:rPr>
              <a:t>rrr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is raised, checking deposits increase</a:t>
            </a:r>
          </a:p>
        </p:txBody>
      </p:sp>
      <p:sp>
        <p:nvSpPr>
          <p:cNvPr id="2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8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ine 74"/>
          <p:cNvSpPr>
            <a:spLocks noChangeAspect="1" noChangeShapeType="1"/>
          </p:cNvSpPr>
          <p:nvPr/>
        </p:nvSpPr>
        <p:spPr bwMode="auto">
          <a:xfrm>
            <a:off x="3962400" y="2909888"/>
            <a:ext cx="2632075" cy="2754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71" name="Line 79"/>
          <p:cNvSpPr>
            <a:spLocks noChangeShapeType="1"/>
          </p:cNvSpPr>
          <p:nvPr/>
        </p:nvSpPr>
        <p:spPr bwMode="auto">
          <a:xfrm>
            <a:off x="5553076" y="5255418"/>
            <a:ext cx="64008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0275" y="63246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85066" name="Line 74"/>
          <p:cNvSpPr>
            <a:spLocks noChangeAspect="1" noChangeShapeType="1"/>
          </p:cNvSpPr>
          <p:nvPr/>
        </p:nvSpPr>
        <p:spPr bwMode="auto">
          <a:xfrm>
            <a:off x="3257550" y="2871788"/>
            <a:ext cx="2632075" cy="27543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5" name="Line 73"/>
          <p:cNvSpPr>
            <a:spLocks noChangeShapeType="1"/>
          </p:cNvSpPr>
          <p:nvPr/>
        </p:nvSpPr>
        <p:spPr bwMode="auto">
          <a:xfrm>
            <a:off x="6193156" y="5257800"/>
            <a:ext cx="0" cy="100584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5064" name="Line 72"/>
          <p:cNvSpPr>
            <a:spLocks noChangeShapeType="1"/>
          </p:cNvSpPr>
          <p:nvPr/>
        </p:nvSpPr>
        <p:spPr bwMode="auto">
          <a:xfrm>
            <a:off x="5534025" y="5257800"/>
            <a:ext cx="0" cy="990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16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85082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85084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4816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85087" name="Text Box 95"/>
          <p:cNvSpPr txBox="1">
            <a:spLocks noChangeArrowheads="1"/>
          </p:cNvSpPr>
          <p:nvPr/>
        </p:nvSpPr>
        <p:spPr bwMode="auto">
          <a:xfrm>
            <a:off x="2714625" y="51054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Rectangle 29"/>
          <p:cNvSpPr/>
          <p:nvPr/>
        </p:nvSpPr>
        <p:spPr>
          <a:xfrm>
            <a:off x="429601" y="1038195"/>
            <a:ext cx="2453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Demand for reserves</a:t>
            </a:r>
          </a:p>
        </p:txBody>
      </p:sp>
      <p:sp>
        <p:nvSpPr>
          <p:cNvPr id="32" name="Line 78"/>
          <p:cNvSpPr>
            <a:spLocks noChangeShapeType="1"/>
          </p:cNvSpPr>
          <p:nvPr/>
        </p:nvSpPr>
        <p:spPr bwMode="auto">
          <a:xfrm>
            <a:off x="3019425" y="525780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i="1" kern="0" dirty="0">
                <a:solidFill>
                  <a:srgbClr val="008000"/>
                </a:solidFill>
              </a:rPr>
              <a:t>lower</a:t>
            </a:r>
            <a:r>
              <a:rPr lang="en-US" altLang="en-US" sz="1600" b="0" kern="0" dirty="0">
                <a:solidFill>
                  <a:srgbClr val="000000"/>
                </a:solidFill>
              </a:rPr>
              <a:t> 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federal funds rate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), </a:t>
            </a:r>
            <a:r>
              <a:rPr lang="en-US" altLang="en-US" sz="1600" b="0" kern="0" dirty="0">
                <a:solidFill>
                  <a:srgbClr val="000000"/>
                </a:solidFill>
              </a:rPr>
              <a:t>the lower the opportunity cost 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holding reserves and the greater than quantity </a:t>
            </a:r>
            <a:r>
              <a:rPr lang="en-US" altLang="en-US" sz="1600" b="0" kern="0" dirty="0">
                <a:solidFill>
                  <a:srgbClr val="000000"/>
                </a:solidFill>
              </a:rPr>
              <a:t>of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excess reserves held.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0000FF"/>
                </a:solidFill>
              </a:rPr>
              <a:t>Q 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of reserves increases if the </a:t>
            </a:r>
            <a:r>
              <a:rPr lang="en-US" altLang="en-US" sz="1600" b="0" kern="0" dirty="0" err="1" smtClean="0">
                <a:solidFill>
                  <a:srgbClr val="0000FF"/>
                </a:solidFill>
              </a:rPr>
              <a:t>rrr</a:t>
            </a:r>
            <a:r>
              <a:rPr lang="en-US" altLang="en-US" sz="1600" b="0" kern="0" dirty="0" smtClean="0">
                <a:solidFill>
                  <a:srgbClr val="0000FF"/>
                </a:solidFill>
              </a:rPr>
              <a:t> is raised, checking deposits increase, or a banking shock occurs</a:t>
            </a:r>
          </a:p>
        </p:txBody>
      </p:sp>
      <p:sp>
        <p:nvSpPr>
          <p:cNvPr id="2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3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Supply of reserves</a:t>
            </a:r>
          </a:p>
        </p:txBody>
      </p: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lang="en-US" altLang="en-US" sz="1600" b="0" i="1" kern="0" dirty="0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3%).</a:t>
            </a:r>
          </a:p>
        </p:txBody>
      </p:sp>
      <p:sp>
        <p:nvSpPr>
          <p:cNvPr id="5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2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5553075" y="3023394"/>
            <a:ext cx="0" cy="3200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39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Supply of reserves</a:t>
            </a:r>
          </a:p>
        </p:txBody>
      </p: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lang="en-US" altLang="en-US" sz="1600" b="0" i="1" kern="0" dirty="0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3%).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vertical section is the sum or borrowed reserves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R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b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$25b) and non-borrowed reserves (</a:t>
            </a:r>
            <a:r>
              <a:rPr lang="en-US" altLang="en-US" sz="1600" b="0" i="1" kern="0" dirty="0" smtClean="0">
                <a:solidFill>
                  <a:srgbClr val="000000"/>
                </a:solidFill>
              </a:rPr>
              <a:t>R</a:t>
            </a:r>
            <a:r>
              <a:rPr lang="en-US" altLang="en-US" sz="1600" b="0" i="1" kern="0" baseline="-25000" dirty="0" smtClean="0">
                <a:solidFill>
                  <a:srgbClr val="000000"/>
                </a:solidFill>
              </a:rPr>
              <a:t>n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$3b)</a:t>
            </a:r>
            <a:endParaRPr lang="en-US" altLang="en-US" sz="1600" b="0" kern="0" dirty="0" smtClean="0">
              <a:solidFill>
                <a:srgbClr val="0000FF"/>
              </a:solidFill>
            </a:endParaRPr>
          </a:p>
        </p:txBody>
      </p:sp>
      <p:sp>
        <p:nvSpPr>
          <p:cNvPr id="23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3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5553075" y="3023394"/>
            <a:ext cx="0" cy="3200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39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3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3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5745" y="1038195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Supply of reserves</a:t>
            </a: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horizontal section is determined when the Fed sets the discount rate (</a:t>
            </a:r>
            <a:r>
              <a:rPr lang="en-US" altLang="en-US" sz="1600" b="0" i="1" kern="0" dirty="0" smtClean="0">
                <a:solidFill>
                  <a:srgbClr val="00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00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3%).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000000"/>
                </a:solidFill>
              </a:rPr>
              <a:t>The 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vertical section is the sum or borrowed reserves (</a:t>
            </a:r>
            <a:r>
              <a:rPr lang="en-US" altLang="en-US" sz="1600" b="0" i="1" kern="0" dirty="0" err="1" smtClean="0">
                <a:solidFill>
                  <a:srgbClr val="000000"/>
                </a:solidFill>
              </a:rPr>
              <a:t>R</a:t>
            </a:r>
            <a:r>
              <a:rPr lang="en-US" altLang="en-US" sz="1600" b="0" i="1" kern="0" baseline="-25000" dirty="0" err="1" smtClean="0">
                <a:solidFill>
                  <a:srgbClr val="000000"/>
                </a:solidFill>
              </a:rPr>
              <a:t>b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$25b) and non-borrowed reserves (</a:t>
            </a:r>
            <a:r>
              <a:rPr lang="en-US" altLang="en-US" sz="1600" b="0" i="1" kern="0" dirty="0" smtClean="0">
                <a:solidFill>
                  <a:srgbClr val="000000"/>
                </a:solidFill>
              </a:rPr>
              <a:t>R</a:t>
            </a:r>
            <a:r>
              <a:rPr lang="en-US" altLang="en-US" sz="1600" b="0" i="1" kern="0" baseline="-25000" dirty="0" smtClean="0">
                <a:solidFill>
                  <a:srgbClr val="000000"/>
                </a:solidFill>
              </a:rPr>
              <a:t>n</a:t>
            </a:r>
            <a:r>
              <a:rPr lang="en-US" altLang="en-US" sz="1600" b="0" kern="0" dirty="0" smtClean="0">
                <a:solidFill>
                  <a:srgbClr val="000000"/>
                </a:solidFill>
              </a:rPr>
              <a:t> = $3b)</a:t>
            </a:r>
            <a:endParaRPr lang="en-US" altLang="en-US" sz="1600" b="0" kern="0" dirty="0" smtClean="0">
              <a:solidFill>
                <a:srgbClr val="0000FF"/>
              </a:solidFill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1" animBg="1"/>
      <p:bldP spid="18" grpId="0"/>
      <p:bldP spid="2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2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11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Equilibrium quantity of reserves equals $28b</a:t>
            </a:r>
            <a:endParaRPr lang="en-US" altLang="en-US" sz="1600" b="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7" name="Rectangle 66"/>
          <p:cNvSpPr/>
          <p:nvPr/>
        </p:nvSpPr>
        <p:spPr>
          <a:xfrm>
            <a:off x="370274" y="1038195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Equilibrium in normal mode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It is determined by the intersection of supply and demand.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Equilibrium federal funds rate equals 2%</a:t>
            </a:r>
            <a:endParaRPr lang="en-US" altLang="en-US" sz="1600" b="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0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7" name="Rectangle 66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discount rate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>
                <a:solidFill>
                  <a:srgbClr val="FF0000"/>
                </a:solidFill>
              </a:rPr>
              <a:t>T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raises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discount rate to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4%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b="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H="1">
            <a:off x="3016250" y="3766566"/>
            <a:ext cx="347472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2714625" y="3579812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5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6" grpId="0" animBg="1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5548313" y="3791966"/>
            <a:ext cx="0" cy="246888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36425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7" name="Rectangle 66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discount rate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>
                <a:solidFill>
                  <a:srgbClr val="FF0000"/>
                </a:solidFill>
              </a:rPr>
              <a:t>T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raises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discount rate to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4%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24" name="Line 2"/>
          <p:cNvSpPr>
            <a:spLocks noChangeShapeType="1"/>
          </p:cNvSpPr>
          <p:nvPr/>
        </p:nvSpPr>
        <p:spPr bwMode="auto">
          <a:xfrm>
            <a:off x="5537200" y="3779266"/>
            <a:ext cx="100584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H="1">
            <a:off x="3016250" y="3766566"/>
            <a:ext cx="347472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2714625" y="3579812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14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discount rate</a:t>
            </a: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>
                <a:solidFill>
                  <a:srgbClr val="FF0000"/>
                </a:solidFill>
              </a:rPr>
              <a:t>T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raises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discount rate to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4%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000000"/>
                </a:solidFill>
              </a:rPr>
              <a:t>The equilibrium does not change when the Fed lowers the discount rate back to 3%.</a:t>
            </a: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5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>
                <a:solidFill>
                  <a:srgbClr val="FF0000"/>
                </a:solidFill>
              </a:rPr>
              <a:t>When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raises </a:t>
            </a:r>
            <a:r>
              <a:rPr kumimoji="0" lang="en-US" altLang="en-US" sz="1600" b="0" dirty="0" err="1" smtClean="0">
                <a:solidFill>
                  <a:srgbClr val="FF0000"/>
                </a:solidFill>
              </a:rPr>
              <a:t>rrr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, demand for reserves shifts out</a:t>
            </a:r>
            <a:r>
              <a:rPr kumimoji="0" lang="en-US" altLang="en-US" sz="1600" dirty="0"/>
              <a:t> </a:t>
            </a:r>
            <a:endParaRPr lang="en-US" altLang="en-US" sz="1600" b="0" kern="0" dirty="0" smtClean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required reserve ratio</a:t>
            </a:r>
          </a:p>
        </p:txBody>
      </p:sp>
    </p:spTree>
    <p:extLst>
      <p:ext uri="{BB962C8B-B14F-4D97-AF65-F5344CB8AC3E}">
        <p14:creationId xmlns:p14="http://schemas.microsoft.com/office/powerpoint/2010/main" val="156659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>
                <a:solidFill>
                  <a:srgbClr val="FF0000"/>
                </a:solidFill>
              </a:rPr>
              <a:t>When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raises </a:t>
            </a:r>
            <a:r>
              <a:rPr kumimoji="0" lang="en-US" altLang="en-US" sz="1600" b="0" dirty="0" err="1" smtClean="0">
                <a:solidFill>
                  <a:srgbClr val="FF0000"/>
                </a:solidFill>
              </a:rPr>
              <a:t>rrr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, demand for reserves shifts out</a:t>
            </a:r>
            <a:endParaRPr lang="en-US" altLang="en-US" sz="1600" b="0" kern="0" dirty="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4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7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>
                <a:solidFill>
                  <a:srgbClr val="FF0000"/>
                </a:solidFill>
              </a:rPr>
              <a:t>When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raises </a:t>
            </a:r>
            <a:r>
              <a:rPr kumimoji="0" lang="en-US" altLang="en-US" sz="1600" b="0" dirty="0" err="1" smtClean="0">
                <a:solidFill>
                  <a:srgbClr val="FF0000"/>
                </a:solidFill>
              </a:rPr>
              <a:t>rrr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, demand for reserves shifts out</a:t>
            </a:r>
            <a:r>
              <a:rPr kumimoji="0" lang="en-US" altLang="en-US" sz="1600" dirty="0"/>
              <a:t> 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 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i="1" kern="0" dirty="0" err="1"/>
              <a:t>i</a:t>
            </a:r>
            <a:r>
              <a:rPr kumimoji="0" lang="en-US" altLang="en-US" sz="1600" b="0" i="1" kern="0" baseline="-25000" dirty="0" err="1"/>
              <a:t>ff</a:t>
            </a:r>
            <a:r>
              <a:rPr kumimoji="0" lang="en-US" altLang="en-US" sz="1600" b="0" kern="0" dirty="0"/>
              <a:t>  rises to </a:t>
            </a:r>
            <a:r>
              <a:rPr kumimoji="0" lang="en-US" altLang="en-US" sz="1600" b="0" i="1" kern="0" dirty="0" smtClean="0"/>
              <a:t>i</a:t>
            </a:r>
            <a:r>
              <a:rPr kumimoji="0" lang="en-US" altLang="en-US" sz="1600" b="0" i="1" kern="0" baseline="-25000" dirty="0" smtClean="0"/>
              <a:t>d</a:t>
            </a:r>
            <a:endParaRPr lang="en-US" altLang="en-US" sz="1600" b="0" kern="0" dirty="0"/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76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>
                <a:solidFill>
                  <a:srgbClr val="FF0000"/>
                </a:solidFill>
              </a:rPr>
              <a:t>When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raises </a:t>
            </a:r>
            <a:r>
              <a:rPr kumimoji="0" lang="en-US" altLang="en-US" sz="1600" b="0" dirty="0" err="1" smtClean="0">
                <a:solidFill>
                  <a:srgbClr val="FF0000"/>
                </a:solidFill>
              </a:rPr>
              <a:t>rrr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, demand for reserves shifts out</a:t>
            </a:r>
            <a:r>
              <a:rPr kumimoji="0" lang="en-US" altLang="en-US" sz="1600" dirty="0"/>
              <a:t> </a:t>
            </a:r>
            <a:endParaRPr kumimoji="0" lang="en-US" altLang="en-US" sz="1600" b="0" dirty="0" smtClean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i="1" kern="0" dirty="0" err="1"/>
              <a:t>i</a:t>
            </a:r>
            <a:r>
              <a:rPr kumimoji="0" lang="en-US" altLang="en-US" sz="1600" b="0" i="1" kern="0" baseline="-25000" dirty="0" err="1"/>
              <a:t>ff</a:t>
            </a:r>
            <a:r>
              <a:rPr kumimoji="0" lang="en-US" altLang="en-US" sz="1600" b="0" kern="0" dirty="0"/>
              <a:t>  rises to </a:t>
            </a:r>
            <a:r>
              <a:rPr kumimoji="0" lang="en-US" altLang="en-US" sz="1600" b="0" i="1" kern="0" dirty="0"/>
              <a:t>i</a:t>
            </a:r>
            <a:r>
              <a:rPr kumimoji="0" lang="en-US" altLang="en-US" sz="1600" b="0" i="1" kern="0" baseline="-25000" dirty="0"/>
              <a:t>d</a:t>
            </a:r>
            <a:r>
              <a:rPr kumimoji="0" lang="en-US" altLang="en-US" sz="1600" b="0" kern="0" dirty="0"/>
              <a:t> provided the Fed adds $5b to reserves by issuing  $5b in discount </a:t>
            </a:r>
            <a:r>
              <a:rPr kumimoji="0" lang="en-US" altLang="en-US" sz="1600" b="0" kern="0" dirty="0" smtClean="0"/>
              <a:t>loans.</a:t>
            </a:r>
            <a:endParaRPr lang="en-US" altLang="en-US" sz="1600" b="0" kern="0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6040120" y="632380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 flipV="1">
            <a:off x="6215061" y="4521198"/>
            <a:ext cx="0" cy="173736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>
              <a:solidFill>
                <a:srgbClr val="00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>
                <a:solidFill>
                  <a:srgbClr val="FF0000"/>
                </a:solidFill>
              </a:rPr>
              <a:t>When the </a:t>
            </a:r>
            <a:r>
              <a:rPr kumimoji="0" lang="en-US" altLang="en-US" sz="1600" b="0" dirty="0">
                <a:solidFill>
                  <a:srgbClr val="FF0000"/>
                </a:solidFill>
              </a:rPr>
              <a:t>Fed raises </a:t>
            </a:r>
            <a:r>
              <a:rPr kumimoji="0" lang="en-US" altLang="en-US" sz="1600" b="0" dirty="0" err="1" smtClean="0">
                <a:solidFill>
                  <a:srgbClr val="FF0000"/>
                </a:solidFill>
              </a:rPr>
              <a:t>rrr</a:t>
            </a:r>
            <a:r>
              <a:rPr kumimoji="0" lang="en-US" altLang="en-US" sz="1600" b="0" dirty="0" smtClean="0">
                <a:solidFill>
                  <a:srgbClr val="FF0000"/>
                </a:solidFill>
              </a:rPr>
              <a:t>, demand for reserves shifts out</a:t>
            </a:r>
            <a:endParaRPr kumimoji="0" lang="en-US" altLang="en-US" sz="1600" b="0" dirty="0" smtClean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i="1" kern="0" dirty="0" err="1" smtClean="0"/>
              <a:t>i</a:t>
            </a:r>
            <a:r>
              <a:rPr kumimoji="0" lang="en-US" altLang="en-US" sz="1600" b="0" i="1" kern="0" baseline="-25000" dirty="0" err="1" smtClean="0"/>
              <a:t>ff</a:t>
            </a:r>
            <a:r>
              <a:rPr kumimoji="0" lang="en-US" altLang="en-US" sz="1600" b="0" kern="0" dirty="0" smtClean="0"/>
              <a:t>  </a:t>
            </a:r>
            <a:r>
              <a:rPr kumimoji="0" lang="en-US" altLang="en-US" sz="1600" b="0" kern="0" dirty="0"/>
              <a:t>rises to </a:t>
            </a:r>
            <a:r>
              <a:rPr kumimoji="0" lang="en-US" altLang="en-US" sz="1600" b="0" i="1" kern="0" dirty="0"/>
              <a:t>i</a:t>
            </a:r>
            <a:r>
              <a:rPr kumimoji="0" lang="en-US" altLang="en-US" sz="1600" b="0" i="1" kern="0" baseline="-25000" dirty="0"/>
              <a:t>d</a:t>
            </a:r>
            <a:r>
              <a:rPr kumimoji="0" lang="en-US" altLang="en-US" sz="1600" b="0" kern="0" dirty="0"/>
              <a:t> provided the Fed adds $5b to reserves by issuing  $5b in discount loans.</a:t>
            </a: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/>
              <a:t>The equilibrium quantity of reserves increases to $32b.</a:t>
            </a:r>
            <a:endParaRPr lang="en-US" altLang="en-US" sz="1600" b="0" kern="0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6040120" y="632380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32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 flipV="1">
            <a:off x="6215061" y="4521198"/>
            <a:ext cx="0" cy="173736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9408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9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</p:spTree>
    <p:extLst>
      <p:ext uri="{BB962C8B-B14F-4D97-AF65-F5344CB8AC3E}">
        <p14:creationId xmlns:p14="http://schemas.microsoft.com/office/powerpoint/2010/main" val="364182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97306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>
              <a:solidFill>
                <a:srgbClr val="FF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b="0" kern="0" dirty="0" smtClean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27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6" grpId="0" animBg="1"/>
      <p:bldP spid="9730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4" name="Line 19"/>
          <p:cNvSpPr>
            <a:spLocks noChangeShapeType="1"/>
          </p:cNvSpPr>
          <p:nvPr/>
        </p:nvSpPr>
        <p:spPr bwMode="auto">
          <a:xfrm>
            <a:off x="2844800" y="4381500"/>
            <a:ext cx="1905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5941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97282" name="Line 2"/>
          <p:cNvSpPr>
            <a:spLocks noChangeShapeType="1"/>
          </p:cNvSpPr>
          <p:nvPr/>
        </p:nvSpPr>
        <p:spPr bwMode="auto">
          <a:xfrm>
            <a:off x="5165970" y="4381500"/>
            <a:ext cx="0" cy="2057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>
            <a:off x="5153883" y="4381500"/>
            <a:ext cx="103327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FF0000"/>
                </a:solidFill>
                <a:cs typeface="Times New Roman" panose="02020603050405020304" pitchFamily="18" charset="0"/>
              </a:rPr>
              <a:t>28.5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59419" name="Text Box 32"/>
          <p:cNvSpPr txBox="1">
            <a:spLocks noChangeArrowheads="1"/>
          </p:cNvSpPr>
          <p:nvPr/>
        </p:nvSpPr>
        <p:spPr bwMode="auto">
          <a:xfrm>
            <a:off x="2540000" y="4229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It does this by buying $0.5b worth of bonds from banks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>
              <a:solidFill>
                <a:srgbClr val="FF0000"/>
              </a:solidFill>
            </a:endParaRPr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4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283" grpId="0" animBg="1"/>
      <p:bldP spid="97311" grpId="0"/>
      <p:bldP spid="3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cs typeface="Times New Roman" panose="02020603050405020304" pitchFamily="18" charset="0"/>
              </a:rPr>
              <a:t>28</a:t>
            </a:r>
            <a:endParaRPr kumimoji="0" lang="en-US" altLang="en-US" sz="1600" b="0" dirty="0"/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6121400" y="4487006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FF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28.5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>
                <a:solidFill>
                  <a:srgbClr val="FF0000"/>
                </a:solidFill>
              </a:rPr>
              <a:t>The Fed announces it will lower the target federal funds rate to 1.5%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It does this by buying $0.5b worth of bonds from banks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FF0000"/>
                </a:solidFill>
              </a:rPr>
              <a:t>Since the Fed sets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>
                <a:solidFill>
                  <a:srgbClr val="FF0000"/>
                </a:solidFill>
              </a:rPr>
              <a:t>one pct. point higher than its target, it announces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>
                <a:solidFill>
                  <a:srgbClr val="FF0000"/>
                </a:solidFill>
              </a:rPr>
              <a:t> is now 3.5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%.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6" name="Line 2"/>
          <p:cNvSpPr>
            <a:spLocks noChangeShapeType="1"/>
          </p:cNvSpPr>
          <p:nvPr/>
        </p:nvSpPr>
        <p:spPr bwMode="auto">
          <a:xfrm>
            <a:off x="5165970" y="4619626"/>
            <a:ext cx="0" cy="18288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>
            <a:off x="5153883" y="4635500"/>
            <a:ext cx="103327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4945063" y="6515100"/>
            <a:ext cx="685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FF0000"/>
                </a:solidFill>
                <a:cs typeface="Times New Roman" panose="02020603050405020304" pitchFamily="18" charset="0"/>
              </a:rPr>
              <a:t>28.5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 flipH="1">
            <a:off x="2868246" y="52637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2475523" y="5143501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FF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>
            <a:off x="2880946" y="4641485"/>
            <a:ext cx="22860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2475524" y="4522183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2.5</a:t>
            </a:r>
            <a:endParaRPr kumimoji="0" lang="en-US" altLang="en-US" sz="16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$0.5b more bonds 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endParaRPr lang="en-US" altLang="en-US" sz="1600" b="0" kern="0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64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$0.5b more bonds 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MS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increases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by $5b (= 0.5 ×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m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)</a:t>
            </a:r>
            <a:r>
              <a:rPr lang="en-US" altLang="en-US" sz="1600" b="0" kern="0" dirty="0">
                <a:solidFill>
                  <a:srgbClr val="FF0000"/>
                </a:solidFill>
              </a:rPr>
              <a:t> via increased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lending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59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2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2860429" y="5264271"/>
            <a:ext cx="25908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2315306" y="5122983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2.85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$0.5b more bonds 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MS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increases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by $5b (= 0.5 ×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m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)</a:t>
            </a:r>
            <a:r>
              <a:rPr lang="en-US" altLang="en-US" sz="1600" b="0" kern="0" dirty="0">
                <a:solidFill>
                  <a:srgbClr val="FF0000"/>
                </a:solidFill>
              </a:rPr>
              <a:t> via increased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lending, and the nominal rate falls to 2.75%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2" name="Line 46"/>
          <p:cNvSpPr>
            <a:spLocks noChangeShapeType="1"/>
          </p:cNvSpPr>
          <p:nvPr/>
        </p:nvSpPr>
        <p:spPr bwMode="auto">
          <a:xfrm flipH="1" flipV="1">
            <a:off x="5457088" y="3522783"/>
            <a:ext cx="0" cy="2895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01432" name="Line 56"/>
          <p:cNvSpPr>
            <a:spLocks noChangeShapeType="1"/>
          </p:cNvSpPr>
          <p:nvPr/>
        </p:nvSpPr>
        <p:spPr bwMode="auto">
          <a:xfrm flipH="1">
            <a:off x="2860429" y="5264271"/>
            <a:ext cx="259080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435" name="Text Box 59"/>
          <p:cNvSpPr txBox="1">
            <a:spLocks noChangeArrowheads="1"/>
          </p:cNvSpPr>
          <p:nvPr/>
        </p:nvSpPr>
        <p:spPr bwMode="auto">
          <a:xfrm>
            <a:off x="5298829" y="6494583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505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101436" name="Text Box 60"/>
          <p:cNvSpPr txBox="1">
            <a:spLocks noChangeArrowheads="1"/>
          </p:cNvSpPr>
          <p:nvPr/>
        </p:nvSpPr>
        <p:spPr bwMode="auto">
          <a:xfrm>
            <a:off x="2315306" y="5122983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2.85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$0.5b more bonds 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MS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increases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by $5b (= 0.5 ×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m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)</a:t>
            </a:r>
            <a:r>
              <a:rPr lang="en-US" altLang="en-US" sz="1600" b="0" kern="0" dirty="0">
                <a:solidFill>
                  <a:srgbClr val="FF0000"/>
                </a:solidFill>
              </a:rPr>
              <a:t> via increased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lending, and the nominal rate falls to 2.75%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If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inflation remains unchanged, r will fall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by 1 pct. point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</a:t>
            </a:r>
            <a:r>
              <a:rPr lang="en-US" altLang="en-US" sz="1600" b="0" kern="0" dirty="0"/>
              <a:t>will </a:t>
            </a:r>
            <a:r>
              <a:rPr lang="en-US" altLang="en-US" sz="1600" b="0" kern="0" dirty="0" smtClean="0"/>
              <a:t>falls by 1 pct. point,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increases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45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</a:t>
            </a:r>
            <a:r>
              <a:rPr lang="en-US" altLang="en-US" sz="1600" b="0" kern="0" dirty="0"/>
              <a:t>will </a:t>
            </a:r>
            <a:r>
              <a:rPr lang="en-US" altLang="en-US" sz="1600" b="0" kern="0" dirty="0" smtClean="0"/>
              <a:t>falls by 1 pct. point,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increases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>
                <a:solidFill>
                  <a:srgbClr val="FF0000"/>
                </a:solidFill>
              </a:rPr>
              <a:t>u</a:t>
            </a:r>
            <a:r>
              <a:rPr lang="en-US" altLang="en-US" sz="1600" b="0" kern="0" dirty="0">
                <a:solidFill>
                  <a:srgbClr val="FF0000"/>
                </a:solidFill>
              </a:rPr>
              <a:t> falls to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n</a:t>
            </a:r>
            <a:endParaRPr lang="en-US" altLang="en-US" sz="1600" b="0" kern="0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45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10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</a:t>
            </a:r>
            <a:r>
              <a:rPr lang="en-US" altLang="en-US" sz="1600" b="0" kern="0" dirty="0"/>
              <a:t>will </a:t>
            </a:r>
            <a:r>
              <a:rPr lang="en-US" altLang="en-US" sz="1600" b="0" kern="0" dirty="0" smtClean="0"/>
              <a:t>falls by 1 pct. point,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increases</a:t>
            </a:r>
            <a:endParaRPr lang="en-US" altLang="en-US" sz="1600" b="0" kern="0" dirty="0" smtClean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>
                <a:solidFill>
                  <a:srgbClr val="FF0000"/>
                </a:solidFill>
              </a:rPr>
              <a:t>u</a:t>
            </a:r>
            <a:r>
              <a:rPr lang="en-US" altLang="en-US" sz="1600" b="0" kern="0" dirty="0">
                <a:solidFill>
                  <a:srgbClr val="FF0000"/>
                </a:solidFill>
              </a:rPr>
              <a:t> falls to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u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n</a:t>
            </a:r>
            <a:r>
              <a:rPr lang="en-US" altLang="en-US" sz="1600" b="0" kern="0" dirty="0">
                <a:solidFill>
                  <a:srgbClr val="FF0000"/>
                </a:solidFill>
              </a:rPr>
              <a:t>, Real GDP rises to its potential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level</a:t>
            </a:r>
            <a:endParaRPr lang="en-US" altLang="en-US" sz="1600" b="0" kern="0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7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24329" y="1038195"/>
            <a:ext cx="2743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Purchase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</a:t>
            </a:r>
            <a:r>
              <a:rPr lang="en-US" altLang="en-US" sz="1600" b="0" kern="0" dirty="0"/>
              <a:t>will </a:t>
            </a:r>
            <a:r>
              <a:rPr lang="en-US" altLang="en-US" sz="1600" b="0" kern="0" dirty="0" smtClean="0"/>
              <a:t>falls by 1 pct. point,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increases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falls to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n</a:t>
            </a:r>
            <a:r>
              <a:rPr lang="en-US" altLang="en-US" sz="1600" b="0" kern="0" dirty="0">
                <a:solidFill>
                  <a:srgbClr val="FF0000"/>
                </a:solidFill>
              </a:rPr>
              <a:t>, Real GDP rises to its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potential level,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and the price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level rises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to 225</a:t>
            </a:r>
            <a:endParaRPr lang="en-US" altLang="en-US" sz="1600" b="0" kern="0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H="1" flipV="1">
            <a:off x="2870200" y="3543300"/>
            <a:ext cx="28194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19575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2413000" y="4584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225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70200" y="43053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75200" y="64283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>
              <a:solidFill>
                <a:srgbClr val="FF0000"/>
              </a:solidFill>
            </a:endParaRP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 flipV="1">
            <a:off x="2881313" y="4708525"/>
            <a:ext cx="2046287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70200" y="5176838"/>
            <a:ext cx="151288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50355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215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4383088" y="5165725"/>
            <a:ext cx="0" cy="127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3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811711" y="43815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4826000" y="43815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2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3" name="Line 12"/>
          <p:cNvSpPr>
            <a:spLocks noChangeAspect="1" noChangeShapeType="1"/>
          </p:cNvSpPr>
          <p:nvPr/>
        </p:nvSpPr>
        <p:spPr bwMode="auto">
          <a:xfrm>
            <a:off x="2997200" y="3009900"/>
            <a:ext cx="2632075" cy="275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3540125" y="27495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4597400" y="65151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cs typeface="Times New Roman" panose="02020603050405020304" pitchFamily="18" charset="0"/>
              </a:rPr>
              <a:t>28</a:t>
            </a:r>
            <a:endParaRPr kumimoji="0" lang="en-US" altLang="en-US" sz="1600" b="0" dirty="0"/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9407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59412" name="Text Box 23"/>
          <p:cNvSpPr txBox="1">
            <a:spLocks noChangeArrowheads="1"/>
          </p:cNvSpPr>
          <p:nvPr/>
        </p:nvSpPr>
        <p:spPr bwMode="auto">
          <a:xfrm>
            <a:off x="5556250" y="56769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  <p:sp>
        <p:nvSpPr>
          <p:cNvPr id="37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587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dirty="0" smtClean="0"/>
              <a:t>In normal mode with </a:t>
            </a:r>
            <a:r>
              <a:rPr kumimoji="0" lang="en-US" altLang="en-US" sz="1600" b="0" i="1" dirty="0" smtClean="0"/>
              <a:t>i</a:t>
            </a:r>
            <a:r>
              <a:rPr kumimoji="0" lang="en-US" altLang="en-US" sz="1600" b="0" i="1" baseline="-25000" dirty="0" smtClean="0"/>
              <a:t>d</a:t>
            </a:r>
            <a:r>
              <a:rPr kumimoji="0" lang="en-US" altLang="en-US" sz="1600" b="0" dirty="0" smtClean="0"/>
              <a:t> = 3% and the target </a:t>
            </a:r>
            <a:r>
              <a:rPr kumimoji="0" lang="en-US" altLang="en-US" sz="1600" b="0" i="1" dirty="0" err="1" smtClean="0"/>
              <a:t>i</a:t>
            </a:r>
            <a:r>
              <a:rPr kumimoji="0" lang="en-US" altLang="en-US" sz="1600" b="0" i="1" baseline="-25000" dirty="0" err="1" smtClean="0"/>
              <a:t>ff</a:t>
            </a:r>
            <a:r>
              <a:rPr kumimoji="0" lang="en-US" altLang="en-US" sz="1600" b="0" i="1" baseline="-25000" dirty="0" smtClean="0"/>
              <a:t> </a:t>
            </a:r>
            <a:r>
              <a:rPr kumimoji="0" lang="en-US" altLang="en-US" sz="1600" b="0" dirty="0" smtClean="0"/>
              <a:t>= 2%, the equilibrium quantity of reserves equals $28b</a:t>
            </a:r>
          </a:p>
          <a:p>
            <a:pPr marL="828675" lvl="1" indent="-371475">
              <a:spcBef>
                <a:spcPts val="0"/>
              </a:spcBef>
            </a:pPr>
            <a:r>
              <a:rPr kumimoji="0" lang="en-US" altLang="en-US" sz="1600" b="0" kern="0" dirty="0" smtClean="0">
                <a:solidFill>
                  <a:srgbClr val="FF0000"/>
                </a:solidFill>
              </a:rPr>
              <a:t>The Fed announces it will raise the target federal funds rate to 3%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It does this by selling $1b worth of bonds to banks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>
                <a:solidFill>
                  <a:srgbClr val="FF0000"/>
                </a:solidFill>
              </a:rPr>
              <a:t>Since the Fed sets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>
                <a:solidFill>
                  <a:srgbClr val="FF0000"/>
                </a:solidFill>
              </a:rPr>
              <a:t>one pct. point higher than its target, it announces </a:t>
            </a:r>
            <a:r>
              <a:rPr lang="en-US" altLang="en-US" sz="1600" b="0" i="1" kern="0" dirty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>
                <a:solidFill>
                  <a:srgbClr val="FF0000"/>
                </a:solidFill>
              </a:rPr>
              <a:t> is now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4%.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grpSp>
        <p:nvGrpSpPr>
          <p:cNvPr id="2" name="Group 1"/>
          <p:cNvGrpSpPr/>
          <p:nvPr/>
        </p:nvGrpSpPr>
        <p:grpSpPr>
          <a:xfrm>
            <a:off x="2526324" y="3875087"/>
            <a:ext cx="3634892" cy="2881313"/>
            <a:chOff x="2526324" y="3849687"/>
            <a:chExt cx="3634892" cy="2881313"/>
          </a:xfrm>
        </p:grpSpPr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4005263" y="6502400"/>
              <a:ext cx="6858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27</a:t>
              </a:r>
              <a:endParaRPr kumimoji="0" lang="en-US" alt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2865437" y="4387485"/>
              <a:ext cx="1463040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Text Box 27"/>
            <p:cNvSpPr txBox="1">
              <a:spLocks noChangeArrowheads="1"/>
            </p:cNvSpPr>
            <p:nvPr/>
          </p:nvSpPr>
          <p:spPr bwMode="auto">
            <a:xfrm>
              <a:off x="2526324" y="4280883"/>
              <a:ext cx="457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3</a:t>
              </a:r>
              <a:endParaRPr kumimoji="0" lang="en-US" alt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25" name="Line 2"/>
            <p:cNvSpPr>
              <a:spLocks noChangeShapeType="1"/>
            </p:cNvSpPr>
            <p:nvPr/>
          </p:nvSpPr>
          <p:spPr bwMode="auto">
            <a:xfrm>
              <a:off x="4344503" y="3871913"/>
              <a:ext cx="0" cy="256032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Line 3"/>
            <p:cNvSpPr>
              <a:spLocks noChangeShapeType="1"/>
            </p:cNvSpPr>
            <p:nvPr/>
          </p:nvSpPr>
          <p:spPr bwMode="auto">
            <a:xfrm>
              <a:off x="4332416" y="3849687"/>
              <a:ext cx="182880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9" name="Line 4"/>
          <p:cNvSpPr>
            <a:spLocks noChangeShapeType="1"/>
          </p:cNvSpPr>
          <p:nvPr/>
        </p:nvSpPr>
        <p:spPr bwMode="auto">
          <a:xfrm flipH="1">
            <a:off x="2844800" y="4914900"/>
            <a:ext cx="1981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6121400" y="4229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auto">
          <a:xfrm>
            <a:off x="2530475" y="47625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46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Text Box 50"/>
          <p:cNvSpPr txBox="1">
            <a:spLocks noChangeArrowheads="1"/>
          </p:cNvSpPr>
          <p:nvPr/>
        </p:nvSpPr>
        <p:spPr bwMode="auto">
          <a:xfrm>
            <a:off x="4841629" y="6494583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500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7" name="Text Box 51"/>
          <p:cNvSpPr txBox="1">
            <a:spLocks noChangeArrowheads="1"/>
          </p:cNvSpPr>
          <p:nvPr/>
        </p:nvSpPr>
        <p:spPr bwMode="auto">
          <a:xfrm>
            <a:off x="2315306" y="4818183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3.85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62478" name="Line 52"/>
          <p:cNvSpPr>
            <a:spLocks noChangeShapeType="1"/>
          </p:cNvSpPr>
          <p:nvPr/>
        </p:nvSpPr>
        <p:spPr bwMode="auto">
          <a:xfrm>
            <a:off x="3059722" y="3505810"/>
            <a:ext cx="2819400" cy="2057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79" name="Line 53"/>
          <p:cNvSpPr>
            <a:spLocks noChangeShapeType="1"/>
          </p:cNvSpPr>
          <p:nvPr/>
        </p:nvSpPr>
        <p:spPr bwMode="auto">
          <a:xfrm>
            <a:off x="5081952" y="3522783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80" name="Text Box 54"/>
          <p:cNvSpPr txBox="1">
            <a:spLocks noChangeArrowheads="1"/>
          </p:cNvSpPr>
          <p:nvPr/>
        </p:nvSpPr>
        <p:spPr bwMode="auto">
          <a:xfrm>
            <a:off x="4841629" y="3217983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MS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1" name="Text Box 55"/>
          <p:cNvSpPr txBox="1">
            <a:spLocks noChangeArrowheads="1"/>
          </p:cNvSpPr>
          <p:nvPr/>
        </p:nvSpPr>
        <p:spPr bwMode="auto">
          <a:xfrm>
            <a:off x="5726723" y="565638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MD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2483" name="Line 57"/>
          <p:cNvSpPr>
            <a:spLocks noChangeShapeType="1"/>
          </p:cNvSpPr>
          <p:nvPr/>
        </p:nvSpPr>
        <p:spPr bwMode="auto">
          <a:xfrm flipH="1">
            <a:off x="2860429" y="4970583"/>
            <a:ext cx="2209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15306" y="3522783"/>
            <a:ext cx="2754923" cy="3276600"/>
            <a:chOff x="2315306" y="3522783"/>
            <a:chExt cx="2754923" cy="3276600"/>
          </a:xfrm>
        </p:grpSpPr>
        <p:sp>
          <p:nvSpPr>
            <p:cNvPr id="101422" name="Line 46"/>
            <p:cNvSpPr>
              <a:spLocks noChangeShapeType="1"/>
            </p:cNvSpPr>
            <p:nvPr/>
          </p:nvSpPr>
          <p:spPr bwMode="auto">
            <a:xfrm flipH="1" flipV="1">
              <a:off x="4428388" y="3522783"/>
              <a:ext cx="0" cy="2895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432" name="Line 56"/>
            <p:cNvSpPr>
              <a:spLocks noChangeShapeType="1"/>
            </p:cNvSpPr>
            <p:nvPr/>
          </p:nvSpPr>
          <p:spPr bwMode="auto">
            <a:xfrm flipH="1">
              <a:off x="2860429" y="4489571"/>
              <a:ext cx="1554480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435" name="Text Box 59"/>
            <p:cNvSpPr txBox="1">
              <a:spLocks noChangeArrowheads="1"/>
            </p:cNvSpPr>
            <p:nvPr/>
          </p:nvSpPr>
          <p:spPr bwMode="auto">
            <a:xfrm>
              <a:off x="4232029" y="6494583"/>
              <a:ext cx="8382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490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1436" name="Text Box 60"/>
            <p:cNvSpPr txBox="1">
              <a:spLocks noChangeArrowheads="1"/>
            </p:cNvSpPr>
            <p:nvPr/>
          </p:nvSpPr>
          <p:spPr bwMode="auto">
            <a:xfrm>
              <a:off x="2315306" y="4386383"/>
              <a:ext cx="8382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5.03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With </a:t>
            </a:r>
            <a:r>
              <a:rPr lang="en-US" altLang="en-US" sz="1600" b="0" kern="0" dirty="0" smtClean="0"/>
              <a:t>$1b fewer bonds </a:t>
            </a:r>
            <a:r>
              <a:rPr lang="en-US" altLang="en-US" sz="1600" b="0" kern="0" dirty="0" smtClean="0"/>
              <a:t>in the </a:t>
            </a:r>
            <a:r>
              <a:rPr lang="en-US" altLang="en-US" sz="1600" b="0" kern="0" dirty="0"/>
              <a:t>banking </a:t>
            </a:r>
            <a:r>
              <a:rPr lang="en-US" altLang="en-US" sz="1600" b="0" kern="0" dirty="0" smtClean="0"/>
              <a:t>system,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MS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de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creases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by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$10b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(=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1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×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m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)</a:t>
            </a:r>
            <a:r>
              <a:rPr lang="en-US" altLang="en-US" sz="1600" b="0" kern="0" dirty="0">
                <a:solidFill>
                  <a:srgbClr val="FF0000"/>
                </a:solidFill>
              </a:rPr>
              <a:t> via </a:t>
            </a:r>
            <a:r>
              <a:rPr lang="en-US" altLang="en-US" sz="1600" b="0" kern="0" dirty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ecreased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lending, and the nominal rate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rises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to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5.03%</a:t>
            </a:r>
            <a:endParaRPr lang="en-US" altLang="en-US" sz="1600" b="0" kern="0" dirty="0" smtClean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If </a:t>
            </a:r>
            <a:r>
              <a:rPr lang="en-US" altLang="en-US" sz="1600" b="0" kern="0" dirty="0">
                <a:solidFill>
                  <a:srgbClr val="FF0000"/>
                </a:solidFill>
              </a:rPr>
              <a:t>inflation remains unchanged, r will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rise by 1.18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pct.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points.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18646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Market for money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</p:spTree>
    <p:extLst>
      <p:ext uri="{BB962C8B-B14F-4D97-AF65-F5344CB8AC3E}">
        <p14:creationId xmlns:p14="http://schemas.microsoft.com/office/powerpoint/2010/main" val="18602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the Aggregate Market Model, if </a:t>
            </a:r>
            <a:r>
              <a:rPr lang="en-US" altLang="en-US" sz="1600" b="0" i="1" kern="0" dirty="0" smtClean="0"/>
              <a:t>r</a:t>
            </a:r>
            <a:r>
              <a:rPr lang="en-US" altLang="en-US" sz="1600" b="0" kern="0" dirty="0" smtClean="0"/>
              <a:t> </a:t>
            </a:r>
            <a:r>
              <a:rPr lang="en-US" altLang="en-US" sz="1600" b="0" kern="0" dirty="0" smtClean="0"/>
              <a:t>rises by 1.18 </a:t>
            </a:r>
            <a:r>
              <a:rPr lang="en-US" altLang="en-US" sz="1600" b="0" kern="0" dirty="0" smtClean="0"/>
              <a:t>pct. </a:t>
            </a:r>
            <a:r>
              <a:rPr lang="en-US" altLang="en-US" sz="1600" b="0" kern="0" dirty="0" smtClean="0"/>
              <a:t>points,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de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creases</a:t>
            </a:r>
            <a:endParaRPr lang="en-US" altLang="en-US" sz="1600" b="0" kern="0" dirty="0" smtClean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rises to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u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n</a:t>
            </a:r>
            <a:r>
              <a:rPr lang="en-US" altLang="en-US" sz="1600" b="0" kern="0" dirty="0">
                <a:solidFill>
                  <a:srgbClr val="FF0000"/>
                </a:solidFill>
              </a:rPr>
              <a:t>, Real GDP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falls down to its potential level,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and the price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leve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l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falls to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225</a:t>
            </a:r>
            <a:endParaRPr lang="en-US" altLang="en-US" sz="1600" b="0" kern="0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2854325" y="6437313"/>
            <a:ext cx="38766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540125" y="2746316"/>
            <a:ext cx="2531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Aggregate Market Model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>
            <a:off x="3251200" y="3771900"/>
            <a:ext cx="28194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5108575" y="6441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16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2851150" y="3086100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927600" y="3543300"/>
            <a:ext cx="0" cy="289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4749800" y="644109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cs typeface="Times New Roman" panose="02020603050405020304" pitchFamily="18" charset="0"/>
              </a:rPr>
              <a:t>15</a:t>
            </a:r>
            <a:endParaRPr kumimoji="0" lang="en-US" altLang="en-US" sz="1600" b="0" baseline="-25000" dirty="0"/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689600" y="58293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AD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13000" y="3543300"/>
            <a:ext cx="3276600" cy="1600200"/>
            <a:chOff x="2413000" y="3543300"/>
            <a:chExt cx="3276600" cy="1600200"/>
          </a:xfrm>
        </p:grpSpPr>
        <p:sp>
          <p:nvSpPr>
            <p:cNvPr id="21" name="Line 24"/>
            <p:cNvSpPr>
              <a:spLocks noChangeShapeType="1"/>
            </p:cNvSpPr>
            <p:nvPr/>
          </p:nvSpPr>
          <p:spPr bwMode="auto">
            <a:xfrm flipH="1" flipV="1">
              <a:off x="2870200" y="3543300"/>
              <a:ext cx="2819400" cy="16002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2413000" y="4584700"/>
              <a:ext cx="533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225</a:t>
              </a:r>
              <a:endParaRPr kumimoji="0" lang="en-US" altLang="en-US" sz="1600" b="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H="1" flipV="1">
              <a:off x="2881313" y="4708525"/>
              <a:ext cx="2046287" cy="11113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868612" y="4433888"/>
            <a:ext cx="237744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2413000" y="42989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265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5257800" y="4422774"/>
            <a:ext cx="0" cy="201168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5970588" y="354171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25988" y="3313113"/>
            <a:ext cx="5826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>
                <a:solidFill>
                  <a:srgbClr val="000000"/>
                </a:solidFill>
                <a:cs typeface="Times New Roman" panose="02020603050405020304" pitchFamily="18" charset="0"/>
              </a:rPr>
              <a:t>L</a:t>
            </a: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RAS</a:t>
            </a:r>
            <a:endParaRPr kumimoji="0" lang="en-US" altLang="en-US" sz="1600" b="0" baseline="30000" dirty="0">
              <a:solidFill>
                <a:srgbClr val="000000"/>
              </a:solidFill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5772150" y="65151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Y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2473325" y="30861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PL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 flipH="1" flipV="1">
            <a:off x="4874261" y="4706143"/>
            <a:ext cx="54864" cy="11113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8842" y="1038195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Open Market Sale</a:t>
            </a:r>
          </a:p>
        </p:txBody>
      </p:sp>
    </p:spTree>
    <p:extLst>
      <p:ext uri="{BB962C8B-B14F-4D97-AF65-F5344CB8AC3E}">
        <p14:creationId xmlns:p14="http://schemas.microsoft.com/office/powerpoint/2010/main" val="144639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888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0" name="Line 16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-2095500" y="4725988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kumimoji="0" lang="en-US" altLang="en-US" sz="1800" b="0" dirty="0">
              <a:solidFill>
                <a:srgbClr val="000000"/>
              </a:solidFill>
            </a:endParaRPr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0" name="Text Box 18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7602" name="Text Box 22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04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19" name="Line 39"/>
          <p:cNvSpPr>
            <a:spLocks noChangeAspect="1" noChangeShapeType="1"/>
          </p:cNvSpPr>
          <p:nvPr/>
        </p:nvSpPr>
        <p:spPr bwMode="auto">
          <a:xfrm>
            <a:off x="4686300" y="5024438"/>
            <a:ext cx="1065213" cy="1114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42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11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2" name="Text Box 46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4672013" y="4672013"/>
            <a:ext cx="1614487" cy="2057400"/>
            <a:chOff x="4215" y="2487"/>
            <a:chExt cx="1017" cy="1296"/>
          </a:xfrm>
        </p:grpSpPr>
        <p:sp>
          <p:nvSpPr>
            <p:cNvPr id="34" name="Line 5"/>
            <p:cNvSpPr>
              <a:spLocks noChangeShapeType="1"/>
            </p:cNvSpPr>
            <p:nvPr/>
          </p:nvSpPr>
          <p:spPr bwMode="auto">
            <a:xfrm>
              <a:off x="4215" y="2487"/>
              <a:ext cx="10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4221" y="2487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686300" y="4681538"/>
            <a:ext cx="1600200" cy="2057400"/>
            <a:chOff x="4224" y="2496"/>
            <a:chExt cx="1008" cy="1296"/>
          </a:xfrm>
        </p:grpSpPr>
        <p:sp>
          <p:nvSpPr>
            <p:cNvPr id="67616" name="Line 31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7" name="Line 32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22888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0" name="Line 16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4672013" y="4672013"/>
            <a:ext cx="1614487" cy="2057400"/>
            <a:chOff x="4215" y="2487"/>
            <a:chExt cx="1017" cy="1296"/>
          </a:xfrm>
        </p:grpSpPr>
        <p:sp>
          <p:nvSpPr>
            <p:cNvPr id="67614" name="Line 5"/>
            <p:cNvSpPr>
              <a:spLocks noChangeShapeType="1"/>
            </p:cNvSpPr>
            <p:nvPr/>
          </p:nvSpPr>
          <p:spPr bwMode="auto">
            <a:xfrm>
              <a:off x="4215" y="2487"/>
              <a:ext cx="10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5" name="Line 25"/>
            <p:cNvSpPr>
              <a:spLocks noChangeShapeType="1"/>
            </p:cNvSpPr>
            <p:nvPr/>
          </p:nvSpPr>
          <p:spPr bwMode="auto">
            <a:xfrm>
              <a:off x="4221" y="2487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-2095500" y="4725988"/>
            <a:ext cx="8610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71475" indent="-371475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kumimoji="0" lang="en-US" altLang="en-US" sz="1800" b="0" dirty="0">
              <a:solidFill>
                <a:srgbClr val="000000"/>
              </a:solidFill>
            </a:endParaRPr>
          </a:p>
        </p:txBody>
      </p:sp>
      <p:sp>
        <p:nvSpPr>
          <p:cNvPr id="67598" name="Line 15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0" name="Text Box 18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2455743" y="4852980"/>
            <a:ext cx="4730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7602" name="Text Box 22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22904" name="Text Box 24"/>
          <p:cNvSpPr txBox="1">
            <a:spLocks noChangeArrowheads="1"/>
          </p:cNvSpPr>
          <p:nvPr/>
        </p:nvSpPr>
        <p:spPr bwMode="auto">
          <a:xfrm>
            <a:off x="2382349" y="5753099"/>
            <a:ext cx="6334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-0.9</a:t>
            </a:r>
            <a:endParaRPr kumimoji="0" lang="en-US" altLang="en-US" sz="1600" b="0" i="1" baseline="-25000" dirty="0">
              <a:solidFill>
                <a:srgbClr val="FF0000"/>
              </a:solidFill>
            </a:endParaRPr>
          </a:p>
        </p:txBody>
      </p:sp>
      <p:sp>
        <p:nvSpPr>
          <p:cNvPr id="67604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122915" name="Line 35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19" name="Line 39"/>
          <p:cNvSpPr>
            <a:spLocks noChangeAspect="1" noChangeShapeType="1"/>
          </p:cNvSpPr>
          <p:nvPr/>
        </p:nvSpPr>
        <p:spPr bwMode="auto">
          <a:xfrm>
            <a:off x="4686300" y="5024438"/>
            <a:ext cx="1065213" cy="1114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03" name="Line 23"/>
          <p:cNvSpPr>
            <a:spLocks noChangeShapeType="1"/>
          </p:cNvSpPr>
          <p:nvPr/>
        </p:nvSpPr>
        <p:spPr bwMode="auto">
          <a:xfrm flipH="1">
            <a:off x="2909888" y="5876925"/>
            <a:ext cx="2605087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08" name="Text Box 42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7611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612" name="Text Box 46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>
              <a:solidFill>
                <a:srgbClr val="000000"/>
              </a:solidFill>
            </a:endParaRPr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4735513" y="3530600"/>
            <a:ext cx="185737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0" lang="en-US" altLang="en-US" sz="1800">
                <a:solidFill>
                  <a:srgbClr val="990099"/>
                </a:solidFill>
                <a:latin typeface="Arial" panose="020B0604020202020204" pitchFamily="34" charset="0"/>
              </a:rPr>
              <a:t>Crisis mode</a:t>
            </a: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2460263" y="4857018"/>
            <a:ext cx="84588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Setting interest on reserves put a price floor on the federal funds rate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2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0.09167 1.11111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22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8" grpId="0" animBg="1"/>
      <p:bldP spid="122888" grpId="1" animBg="1"/>
      <p:bldP spid="122901" grpId="0"/>
      <p:bldP spid="122904" grpId="0"/>
      <p:bldP spid="122904" grpId="1"/>
      <p:bldP spid="122915" grpId="0" animBg="1"/>
      <p:bldP spid="122919" grpId="0" animBg="1"/>
      <p:bldP spid="122903" grpId="0" animBg="1"/>
      <p:bldP spid="122903" grpId="1" animBg="1"/>
      <p:bldP spid="33" grpId="0" animBg="1"/>
      <p:bldP spid="3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5905500" y="46720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0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/>
              <a:t>buy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sell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grpSp>
        <p:nvGrpSpPr>
          <p:cNvPr id="33" name="Group 3"/>
          <p:cNvGrpSpPr>
            <a:grpSpLocks/>
          </p:cNvGrpSpPr>
          <p:nvPr/>
        </p:nvGrpSpPr>
        <p:grpSpPr bwMode="auto">
          <a:xfrm>
            <a:off x="5156045" y="4672013"/>
            <a:ext cx="1097642" cy="2057400"/>
            <a:chOff x="4207" y="2496"/>
            <a:chExt cx="1452" cy="1296"/>
          </a:xfrm>
        </p:grpSpPr>
        <p:sp>
          <p:nvSpPr>
            <p:cNvPr id="34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4207" y="2496"/>
              <a:ext cx="145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74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5905500" y="4672013"/>
            <a:ext cx="762000" cy="2057400"/>
            <a:chOff x="4224" y="2496"/>
            <a:chExt cx="1008" cy="1296"/>
          </a:xfrm>
        </p:grpSpPr>
        <p:sp>
          <p:nvSpPr>
            <p:cNvPr id="68632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633" name="Line 5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2834289" y="40005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0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2" name="Line 6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Line 7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0" name="Line 19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2" name="Text Box 21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8624" name="Line 30"/>
          <p:cNvSpPr>
            <a:spLocks noChangeAspect="1" noChangeShapeType="1"/>
          </p:cNvSpPr>
          <p:nvPr/>
        </p:nvSpPr>
        <p:spPr bwMode="auto">
          <a:xfrm>
            <a:off x="4686300" y="5019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25" name="Text Box 34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27" name="Text Box 36"/>
          <p:cNvSpPr txBox="1">
            <a:spLocks noChangeArrowheads="1"/>
          </p:cNvSpPr>
          <p:nvPr/>
        </p:nvSpPr>
        <p:spPr bwMode="auto">
          <a:xfrm>
            <a:off x="6267450" y="4576763"/>
            <a:ext cx="857250" cy="642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/>
              <a:t>buy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sell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grpSp>
        <p:nvGrpSpPr>
          <p:cNvPr id="33" name="Group 3"/>
          <p:cNvGrpSpPr>
            <a:grpSpLocks/>
          </p:cNvGrpSpPr>
          <p:nvPr/>
        </p:nvGrpSpPr>
        <p:grpSpPr bwMode="auto">
          <a:xfrm>
            <a:off x="5156045" y="4672013"/>
            <a:ext cx="1097642" cy="2057400"/>
            <a:chOff x="4207" y="2496"/>
            <a:chExt cx="1452" cy="1296"/>
          </a:xfrm>
        </p:grpSpPr>
        <p:sp>
          <p:nvSpPr>
            <p:cNvPr id="34" name="Line 4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4207" y="2496"/>
              <a:ext cx="145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8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2857500" y="5019675"/>
            <a:ext cx="4267200" cy="619125"/>
            <a:chOff x="3072" y="2706"/>
            <a:chExt cx="2688" cy="390"/>
          </a:xfrm>
        </p:grpSpPr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212" y="2712"/>
              <a:ext cx="38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alt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" name="Group 27"/>
            <p:cNvGrpSpPr>
              <a:grpSpLocks/>
            </p:cNvGrpSpPr>
            <p:nvPr/>
          </p:nvGrpSpPr>
          <p:grpSpPr bwMode="auto">
            <a:xfrm>
              <a:off x="3072" y="2706"/>
              <a:ext cx="2688" cy="0"/>
              <a:chOff x="3072" y="2706"/>
              <a:chExt cx="2688" cy="0"/>
            </a:xfrm>
          </p:grpSpPr>
          <p:sp>
            <p:nvSpPr>
              <p:cNvPr id="41" name="Line 24"/>
              <p:cNvSpPr>
                <a:spLocks noChangeAspect="1" noChangeShapeType="1"/>
              </p:cNvSpPr>
              <p:nvPr/>
            </p:nvSpPr>
            <p:spPr bwMode="auto">
              <a:xfrm>
                <a:off x="4224" y="270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Line 7"/>
              <p:cNvSpPr>
                <a:spLocks noChangeAspect="1" noChangeShapeType="1"/>
              </p:cNvSpPr>
              <p:nvPr/>
            </p:nvSpPr>
            <p:spPr bwMode="auto">
              <a:xfrm flipH="1">
                <a:off x="3072" y="2706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3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44" name="Group 30"/>
          <p:cNvGrpSpPr>
            <a:grpSpLocks/>
          </p:cNvGrpSpPr>
          <p:nvPr/>
        </p:nvGrpSpPr>
        <p:grpSpPr bwMode="auto">
          <a:xfrm>
            <a:off x="2871788" y="4576763"/>
            <a:ext cx="4252913" cy="2152650"/>
            <a:chOff x="3081" y="2427"/>
            <a:chExt cx="2679" cy="1356"/>
          </a:xfrm>
        </p:grpSpPr>
        <p:sp>
          <p:nvSpPr>
            <p:cNvPr id="45" name="Line 3"/>
            <p:cNvSpPr>
              <a:spLocks noChangeShapeType="1"/>
            </p:cNvSpPr>
            <p:nvPr/>
          </p:nvSpPr>
          <p:spPr bwMode="auto">
            <a:xfrm>
              <a:off x="3081" y="2487"/>
              <a:ext cx="2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4728" y="2487"/>
              <a:ext cx="480" cy="1296"/>
              <a:chOff x="4224" y="2496"/>
              <a:chExt cx="1008" cy="1296"/>
            </a:xfrm>
          </p:grpSpPr>
          <p:sp>
            <p:nvSpPr>
              <p:cNvPr id="50" name="Line 5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0" cy="1296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6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1008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5220" y="2427"/>
              <a:ext cx="540" cy="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i="1">
                  <a:solidFill>
                    <a:srgbClr val="000000"/>
                  </a:solidFill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baseline="30000">
                  <a:solidFill>
                    <a:srgbClr val="000000"/>
                  </a:solidFill>
                  <a:cs typeface="Times New Roman" panose="02020603050405020304" pitchFamily="18" charset="0"/>
                </a:rPr>
                <a:t>R</a:t>
              </a:r>
              <a:endParaRPr kumimoji="0" lang="en-US" altLang="en-US" sz="1600" b="0" baseline="30000">
                <a:solidFill>
                  <a:srgbClr val="000000"/>
                </a:solidFill>
              </a:endParaRPr>
            </a:p>
          </p:txBody>
        </p:sp>
      </p:grp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In 10/08</a:t>
            </a:r>
            <a:r>
              <a:rPr lang="en-US" altLang="en-US" sz="1600" b="0" kern="0" dirty="0"/>
              <a:t>, the Fed began paying interest on reserves (</a:t>
            </a:r>
            <a:r>
              <a:rPr lang="en-US" altLang="en-US" sz="1600" b="0" i="1" kern="0" dirty="0" err="1"/>
              <a:t>i</a:t>
            </a:r>
            <a:r>
              <a:rPr lang="en-US" altLang="en-US" sz="1600" b="0" i="1" kern="0" baseline="-25000" dirty="0" err="1"/>
              <a:t>or</a:t>
            </a:r>
            <a:r>
              <a:rPr lang="en-US" altLang="en-US" sz="1600" b="0" kern="0" dirty="0" smtClean="0"/>
              <a:t>)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After the Fed purchased of trillions of dollars in securities,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reserves supply increased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>
                <a:solidFill>
                  <a:srgbClr val="FF0000"/>
                </a:solidFill>
              </a:rPr>
              <a:t>The federal funds rate may have went negative.</a:t>
            </a: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Crisis mode allows the Fed to </a:t>
            </a:r>
            <a:r>
              <a:rPr kumimoji="0" lang="en-US" altLang="en-US" sz="1600" dirty="0" smtClean="0">
                <a:solidFill>
                  <a:srgbClr val="FF0000"/>
                </a:solidFill>
              </a:rPr>
              <a:t>buy</a:t>
            </a:r>
            <a:r>
              <a:rPr kumimoji="0" lang="en-US" altLang="en-US" sz="1600" dirty="0" smtClean="0">
                <a:solidFill>
                  <a:srgbClr val="00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or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dirty="0"/>
              <a:t>sell</a:t>
            </a:r>
            <a:r>
              <a:rPr kumimoji="0" lang="en-US" altLang="en-US" sz="1600" dirty="0">
                <a:solidFill>
                  <a:srgbClr val="FF0000"/>
                </a:solidFill>
              </a:rPr>
              <a:t> </a:t>
            </a:r>
            <a:r>
              <a:rPr kumimoji="0" lang="en-US" altLang="en-US" sz="1600" b="0" dirty="0">
                <a:solidFill>
                  <a:srgbClr val="000000"/>
                </a:solidFill>
              </a:rPr>
              <a:t>as many securities as it wants without changing the federal funds rate.</a:t>
            </a:r>
          </a:p>
          <a:p>
            <a:pPr marL="828675" lvl="1" indent="-371475">
              <a:spcBef>
                <a:spcPts val="0"/>
              </a:spcBef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  <p:sp>
        <p:nvSpPr>
          <p:cNvPr id="58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5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3005138" y="329565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Aspect="1" noChangeShapeType="1"/>
          </p:cNvSpPr>
          <p:nvPr/>
        </p:nvSpPr>
        <p:spPr bwMode="auto">
          <a:xfrm>
            <a:off x="3240088" y="3509963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2857500" y="5019675"/>
            <a:ext cx="4267200" cy="619125"/>
            <a:chOff x="3072" y="2706"/>
            <a:chExt cx="2688" cy="390"/>
          </a:xfrm>
        </p:grpSpPr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212" y="2712"/>
              <a:ext cx="38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alt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" name="Group 27"/>
            <p:cNvGrpSpPr>
              <a:grpSpLocks/>
            </p:cNvGrpSpPr>
            <p:nvPr/>
          </p:nvGrpSpPr>
          <p:grpSpPr bwMode="auto">
            <a:xfrm>
              <a:off x="3072" y="2706"/>
              <a:ext cx="2688" cy="0"/>
              <a:chOff x="3072" y="2706"/>
              <a:chExt cx="2688" cy="0"/>
            </a:xfrm>
          </p:grpSpPr>
          <p:sp>
            <p:nvSpPr>
              <p:cNvPr id="41" name="Line 24"/>
              <p:cNvSpPr>
                <a:spLocks noChangeAspect="1" noChangeShapeType="1"/>
              </p:cNvSpPr>
              <p:nvPr/>
            </p:nvSpPr>
            <p:spPr bwMode="auto">
              <a:xfrm>
                <a:off x="4224" y="270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Line 7"/>
              <p:cNvSpPr>
                <a:spLocks noChangeAspect="1" noChangeShapeType="1"/>
              </p:cNvSpPr>
              <p:nvPr/>
            </p:nvSpPr>
            <p:spPr bwMode="auto">
              <a:xfrm flipH="1">
                <a:off x="3072" y="2706"/>
                <a:ext cx="11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none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3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44" name="Group 30"/>
          <p:cNvGrpSpPr>
            <a:grpSpLocks/>
          </p:cNvGrpSpPr>
          <p:nvPr/>
        </p:nvGrpSpPr>
        <p:grpSpPr bwMode="auto">
          <a:xfrm>
            <a:off x="2871788" y="4576763"/>
            <a:ext cx="4252913" cy="2152650"/>
            <a:chOff x="3081" y="2427"/>
            <a:chExt cx="2679" cy="1356"/>
          </a:xfrm>
        </p:grpSpPr>
        <p:sp>
          <p:nvSpPr>
            <p:cNvPr id="45" name="Line 3"/>
            <p:cNvSpPr>
              <a:spLocks noChangeShapeType="1"/>
            </p:cNvSpPr>
            <p:nvPr/>
          </p:nvSpPr>
          <p:spPr bwMode="auto">
            <a:xfrm>
              <a:off x="3081" y="2487"/>
              <a:ext cx="2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4728" y="2487"/>
              <a:ext cx="480" cy="1296"/>
              <a:chOff x="4224" y="2496"/>
              <a:chExt cx="1008" cy="1296"/>
            </a:xfrm>
          </p:grpSpPr>
          <p:sp>
            <p:nvSpPr>
              <p:cNvPr id="50" name="Line 5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0" cy="1296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 type="oval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6"/>
              <p:cNvSpPr>
                <a:spLocks noChangeShapeType="1"/>
              </p:cNvSpPr>
              <p:nvPr/>
            </p:nvSpPr>
            <p:spPr bwMode="auto">
              <a:xfrm>
                <a:off x="4224" y="2496"/>
                <a:ext cx="1008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kumimoji="0" lang="en-US" sz="1800" b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5220" y="2427"/>
              <a:ext cx="540" cy="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ú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Times New Roman" panose="02020603050405020304" pitchFamily="18" charset="0"/>
                <a:buChar char="­"/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en-US" sz="1600" b="0" i="1">
                  <a:solidFill>
                    <a:srgbClr val="000000"/>
                  </a:solidFill>
                  <a:cs typeface="Times New Roman" panose="02020603050405020304" pitchFamily="18" charset="0"/>
                </a:rPr>
                <a:t>S</a:t>
              </a:r>
              <a:r>
                <a:rPr kumimoji="0" lang="en-US" altLang="en-US" sz="1600" b="0" i="1" baseline="30000">
                  <a:solidFill>
                    <a:srgbClr val="000000"/>
                  </a:solidFill>
                  <a:cs typeface="Times New Roman" panose="02020603050405020304" pitchFamily="18" charset="0"/>
                </a:rPr>
                <a:t>R</a:t>
              </a:r>
              <a:endParaRPr kumimoji="0" lang="en-US" altLang="en-US" sz="1600" b="0" baseline="30000">
                <a:solidFill>
                  <a:srgbClr val="000000"/>
                </a:solidFill>
              </a:endParaRPr>
            </a:p>
          </p:txBody>
        </p:sp>
      </p:grpSp>
      <p:sp>
        <p:nvSpPr>
          <p:cNvPr id="56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5937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/>
              <a:t>T</a:t>
            </a:r>
            <a:r>
              <a:rPr lang="en-US" altLang="en-US" sz="1600" b="0" kern="0" dirty="0" smtClean="0"/>
              <a:t>he </a:t>
            </a:r>
            <a:r>
              <a:rPr lang="en-US" altLang="en-US" sz="1600" b="0" kern="0" dirty="0"/>
              <a:t>F</a:t>
            </a:r>
            <a:r>
              <a:rPr lang="en-US" altLang="en-US" sz="1600" b="0" kern="0" dirty="0" smtClean="0"/>
              <a:t>ed raises the </a:t>
            </a:r>
            <a:r>
              <a:rPr lang="en-US" altLang="en-US" sz="1600" b="0" kern="0" dirty="0"/>
              <a:t>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announcing a hike in </a:t>
            </a:r>
            <a:r>
              <a:rPr lang="en-US" altLang="en-US" sz="1600" b="0" i="1" kern="0" dirty="0" err="1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2012950" y="42291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4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2349500" y="4021138"/>
            <a:ext cx="61741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2.75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2349500" y="4383080"/>
            <a:ext cx="61833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1.75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18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2.22222E-6 -0.0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5 -0.071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358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6" grpId="0"/>
      <p:bldP spid="6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1379538" y="1579563"/>
            <a:ext cx="5716587" cy="3471862"/>
            <a:chOff x="2141" y="531"/>
            <a:chExt cx="3601" cy="2187"/>
          </a:xfrm>
        </p:grpSpPr>
        <p:sp>
          <p:nvSpPr>
            <p:cNvPr id="71711" name="Line 14"/>
            <p:cNvSpPr>
              <a:spLocks noChangeAspect="1" noChangeShapeType="1"/>
            </p:cNvSpPr>
            <p:nvPr/>
          </p:nvSpPr>
          <p:spPr bwMode="auto">
            <a:xfrm>
              <a:off x="2141" y="531"/>
              <a:ext cx="2089" cy="21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12" name="Line 19"/>
            <p:cNvSpPr>
              <a:spLocks noChangeAspect="1" noChangeShapeType="1"/>
            </p:cNvSpPr>
            <p:nvPr/>
          </p:nvSpPr>
          <p:spPr bwMode="auto">
            <a:xfrm>
              <a:off x="4206" y="2709"/>
              <a:ext cx="15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1683" name="Rectangle 39"/>
          <p:cNvSpPr>
            <a:spLocks noChangeArrowheads="1"/>
          </p:cNvSpPr>
          <p:nvPr/>
        </p:nvSpPr>
        <p:spPr bwMode="auto">
          <a:xfrm>
            <a:off x="2286000" y="0"/>
            <a:ext cx="3048000" cy="3352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93" name="Rectangle 12"/>
          <p:cNvSpPr>
            <a:spLocks noChangeArrowheads="1"/>
          </p:cNvSpPr>
          <p:nvPr/>
        </p:nvSpPr>
        <p:spPr bwMode="auto">
          <a:xfrm>
            <a:off x="1638300" y="4241800"/>
            <a:ext cx="8382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0" name="Rectangle 40"/>
          <p:cNvSpPr>
            <a:spLocks noChangeArrowheads="1"/>
          </p:cNvSpPr>
          <p:nvPr/>
        </p:nvSpPr>
        <p:spPr bwMode="auto">
          <a:xfrm>
            <a:off x="4705350" y="4241800"/>
            <a:ext cx="2438400" cy="129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2" name="Line 42"/>
          <p:cNvSpPr>
            <a:spLocks noChangeAspect="1" noChangeShapeType="1"/>
          </p:cNvSpPr>
          <p:nvPr/>
        </p:nvSpPr>
        <p:spPr bwMode="auto">
          <a:xfrm>
            <a:off x="4125913" y="4089400"/>
            <a:ext cx="1455737" cy="1524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44" name="Text Box 44"/>
          <p:cNvSpPr txBox="1">
            <a:spLocks noChangeArrowheads="1"/>
          </p:cNvSpPr>
          <p:nvPr/>
        </p:nvSpPr>
        <p:spPr bwMode="auto">
          <a:xfrm>
            <a:off x="2552700" y="43180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128045" name="Text Box 45"/>
          <p:cNvSpPr txBox="1">
            <a:spLocks noChangeArrowheads="1"/>
          </p:cNvSpPr>
          <p:nvPr/>
        </p:nvSpPr>
        <p:spPr bwMode="auto">
          <a:xfrm>
            <a:off x="2541588" y="35560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128046" name="Line 46"/>
          <p:cNvSpPr>
            <a:spLocks noChangeShapeType="1"/>
          </p:cNvSpPr>
          <p:nvPr/>
        </p:nvSpPr>
        <p:spPr bwMode="auto">
          <a:xfrm>
            <a:off x="2878138" y="3790950"/>
            <a:ext cx="164592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8026" name="Text Box 26"/>
          <p:cNvSpPr txBox="1">
            <a:spLocks noChangeArrowheads="1"/>
          </p:cNvSpPr>
          <p:nvPr/>
        </p:nvSpPr>
        <p:spPr bwMode="auto">
          <a:xfrm>
            <a:off x="6267450" y="3675063"/>
            <a:ext cx="857250" cy="490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kumimoji="0" lang="en-US" altLang="en-US" sz="1600" b="0" i="1" baseline="3000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2834289" y="4013200"/>
            <a:ext cx="76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kern="0" dirty="0" smtClean="0">
                <a:ea typeface="ヒラギノ角ゴ Pro W3" pitchFamily="-65" charset="-128"/>
              </a:rPr>
              <a:t>Monetary Policy</a:t>
            </a:r>
            <a:endParaRPr kumimoji="0" lang="en-US" kern="0" dirty="0"/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3540125" y="2746316"/>
            <a:ext cx="228780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kumimoji="0" lang="en-US" altLang="en-US" sz="1400" b="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n-US" b="0" dirty="0">
              <a:solidFill>
                <a:srgbClr val="000000"/>
              </a:solidFill>
            </a:endParaRPr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2851150" y="29606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8"/>
          <p:cNvSpPr txBox="1">
            <a:spLocks noChangeArrowheads="1"/>
          </p:cNvSpPr>
          <p:nvPr/>
        </p:nvSpPr>
        <p:spPr>
          <a:xfrm>
            <a:off x="441288" y="1720849"/>
            <a:ext cx="8077200" cy="102546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The </a:t>
            </a:r>
            <a:r>
              <a:rPr lang="en-US" altLang="en-US" sz="1600" b="0" kern="0" dirty="0"/>
              <a:t>Fed </a:t>
            </a:r>
            <a:r>
              <a:rPr lang="en-US" altLang="en-US" sz="1600" b="0" kern="0" dirty="0" smtClean="0"/>
              <a:t>lowers </a:t>
            </a:r>
            <a:r>
              <a:rPr lang="en-US" altLang="en-US" sz="1600" b="0" kern="0" dirty="0"/>
              <a:t>the 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announcing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reductions in </a:t>
            </a:r>
            <a:r>
              <a:rPr lang="en-US" altLang="en-US" sz="1600" b="0" i="1" kern="0" dirty="0" err="1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 smtClean="0"/>
              <a:t>To go back to normal mode</a:t>
            </a:r>
            <a:r>
              <a:rPr lang="en-US" altLang="en-US" sz="1600" b="0" kern="0" dirty="0"/>
              <a:t>, </a:t>
            </a:r>
            <a:r>
              <a:rPr lang="en-US" altLang="en-US" sz="1600" b="0" kern="0" dirty="0" smtClean="0"/>
              <a:t>the </a:t>
            </a:r>
            <a:r>
              <a:rPr lang="en-US" altLang="en-US" sz="1600" b="0" kern="0" dirty="0"/>
              <a:t>Fed will </a:t>
            </a:r>
            <a:r>
              <a:rPr lang="en-US" altLang="en-US" sz="1600" b="0" kern="0" dirty="0" smtClean="0"/>
              <a:t>allow </a:t>
            </a:r>
            <a:r>
              <a:rPr lang="en-US" altLang="en-US" sz="1600" b="0" kern="0" dirty="0"/>
              <a:t>reserves demand to rise (via economic growth</a:t>
            </a:r>
            <a:r>
              <a:rPr lang="en-US" altLang="en-US" sz="1600" b="0" kern="0" dirty="0" smtClean="0"/>
              <a:t>), conduct </a:t>
            </a:r>
            <a:r>
              <a:rPr lang="en-US" altLang="en-US" sz="1600" b="0" kern="0" dirty="0" smtClean="0"/>
              <a:t>several controlled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OMS</a:t>
            </a:r>
            <a:r>
              <a:rPr lang="en-US" altLang="en-US" sz="1600" b="0" kern="0" dirty="0" smtClean="0"/>
              <a:t>s, and adjust </a:t>
            </a:r>
            <a:r>
              <a:rPr lang="en-US" altLang="en-US" sz="1600" b="0" i="1" kern="0" dirty="0" err="1" smtClean="0"/>
              <a:t>i</a:t>
            </a:r>
            <a:r>
              <a:rPr lang="en-US" altLang="en-US" sz="1600" b="0" i="1" kern="0" baseline="-25000" dirty="0" err="1" smtClean="0"/>
              <a:t>or</a:t>
            </a:r>
            <a:r>
              <a:rPr lang="en-US" altLang="en-US" sz="1600" b="0" kern="0" dirty="0" smtClean="0"/>
              <a:t> higher </a:t>
            </a:r>
            <a:r>
              <a:rPr lang="en-US" altLang="en-US" sz="1600" b="0" kern="0" dirty="0" smtClean="0"/>
              <a:t>and higher, while it monitors </a:t>
            </a:r>
            <a:r>
              <a:rPr lang="en-US" altLang="en-US" sz="1600" b="0" kern="0" dirty="0" smtClean="0"/>
              <a:t>inflation</a:t>
            </a:r>
            <a:endParaRPr lang="en-US" altLang="en-US" sz="1600" b="0" kern="0" dirty="0"/>
          </a:p>
        </p:txBody>
      </p:sp>
      <p:sp>
        <p:nvSpPr>
          <p:cNvPr id="4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5937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600" b="0" kern="0" dirty="0"/>
          </a:p>
          <a:p>
            <a:pPr marL="828675" lvl="1" indent="-371475">
              <a:spcBef>
                <a:spcPts val="0"/>
              </a:spcBef>
            </a:pPr>
            <a:r>
              <a:rPr lang="en-US" altLang="en-US" sz="1600" b="0" kern="0" dirty="0"/>
              <a:t>T</a:t>
            </a:r>
            <a:r>
              <a:rPr lang="en-US" altLang="en-US" sz="1600" b="0" kern="0" dirty="0" smtClean="0"/>
              <a:t>he </a:t>
            </a:r>
            <a:r>
              <a:rPr lang="en-US" altLang="en-US" sz="1600" b="0" kern="0" dirty="0"/>
              <a:t>F</a:t>
            </a:r>
            <a:r>
              <a:rPr lang="en-US" altLang="en-US" sz="1600" b="0" kern="0" dirty="0" smtClean="0"/>
              <a:t>ed raises the </a:t>
            </a:r>
            <a:r>
              <a:rPr lang="en-US" altLang="en-US" sz="1600" b="0" kern="0" dirty="0"/>
              <a:t>federal funds rate by</a:t>
            </a:r>
            <a:r>
              <a:rPr lang="en-US" altLang="en-US" sz="1600" b="0" kern="0" dirty="0">
                <a:solidFill>
                  <a:srgbClr val="FF0000"/>
                </a:solidFill>
              </a:rPr>
              <a:t> 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announcing a hike in </a:t>
            </a:r>
            <a:r>
              <a:rPr lang="en-US" altLang="en-US" sz="1600" b="0" i="1" kern="0" dirty="0" err="1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err="1" smtClean="0">
                <a:solidFill>
                  <a:srgbClr val="FF0000"/>
                </a:solidFill>
              </a:rPr>
              <a:t>or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and </a:t>
            </a:r>
            <a:r>
              <a:rPr lang="en-US" altLang="en-US" sz="1600" b="0" i="1" kern="0" dirty="0" smtClean="0">
                <a:solidFill>
                  <a:srgbClr val="FF0000"/>
                </a:solidFill>
              </a:rPr>
              <a:t>i</a:t>
            </a:r>
            <a:r>
              <a:rPr lang="en-US" altLang="en-US" sz="1600" b="0" i="1" kern="0" baseline="-25000" dirty="0" smtClean="0">
                <a:solidFill>
                  <a:srgbClr val="FF0000"/>
                </a:solidFill>
              </a:rPr>
              <a:t>d</a:t>
            </a:r>
            <a:r>
              <a:rPr lang="en-US" altLang="en-US" sz="1600" b="0" kern="0" dirty="0" smtClean="0">
                <a:solidFill>
                  <a:srgbClr val="FF0000"/>
                </a:solidFill>
              </a:rPr>
              <a:t> </a:t>
            </a:r>
            <a:endParaRPr lang="en-US" altLang="en-US" sz="1600" b="0" kern="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56428" y="1038195"/>
            <a:ext cx="232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smtClean="0">
                <a:solidFill>
                  <a:schemeClr val="tx1"/>
                </a:solidFill>
              </a:rPr>
              <a:t>Interest on reserves</a:t>
            </a:r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2458916" y="4535488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1.5</a:t>
            </a:r>
            <a:endParaRPr kumimoji="0" lang="en-US" altLang="en-US" sz="1600" b="0" i="1" baseline="-25000" dirty="0">
              <a:solidFill>
                <a:srgbClr val="000000"/>
              </a:solidFill>
            </a:endParaRP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2456354" y="4852980"/>
            <a:ext cx="46068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0.5</a:t>
            </a:r>
            <a:endParaRPr kumimoji="0" lang="en-US" altLang="en-US" sz="1600" b="0" dirty="0">
              <a:solidFill>
                <a:srgbClr val="000000"/>
              </a:solidFill>
            </a:endParaRPr>
          </a:p>
        </p:txBody>
      </p:sp>
      <p:sp>
        <p:nvSpPr>
          <p:cNvPr id="50" name="Text Box 40"/>
          <p:cNvSpPr txBox="1">
            <a:spLocks noChangeArrowheads="1"/>
          </p:cNvSpPr>
          <p:nvPr/>
        </p:nvSpPr>
        <p:spPr bwMode="auto">
          <a:xfrm>
            <a:off x="2486025" y="29337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sz="1600" b="0" i="1" baseline="-2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kumimoji="0" lang="en-US" altLang="en-US" sz="1600" b="0" baseline="-25000" dirty="0">
              <a:solidFill>
                <a:srgbClr val="000000"/>
              </a:solidFill>
            </a:endParaRP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6515100" y="5367338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 i="1">
                <a:solidFill>
                  <a:srgbClr val="000000"/>
                </a:solidFill>
                <a:cs typeface="Times New Roman" panose="02020603050405020304" pitchFamily="18" charset="0"/>
              </a:rPr>
              <a:t>Q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2" name="Line 17"/>
          <p:cNvSpPr>
            <a:spLocks noChangeShapeType="1"/>
          </p:cNvSpPr>
          <p:nvPr/>
        </p:nvSpPr>
        <p:spPr bwMode="auto">
          <a:xfrm flipV="1">
            <a:off x="2867025" y="5372100"/>
            <a:ext cx="38766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3" name="Text Box 34"/>
          <p:cNvSpPr txBox="1">
            <a:spLocks noChangeArrowheads="1"/>
          </p:cNvSpPr>
          <p:nvPr/>
        </p:nvSpPr>
        <p:spPr bwMode="auto">
          <a:xfrm>
            <a:off x="2595563" y="5253038"/>
            <a:ext cx="447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kumimoji="0" lang="en-US" altLang="en-US" sz="1600" b="0">
              <a:solidFill>
                <a:srgbClr val="000000"/>
              </a:solidFill>
            </a:endParaRPr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>
            <a:off x="2871788" y="4672013"/>
            <a:ext cx="33385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" name="Line 8"/>
          <p:cNvSpPr>
            <a:spLocks noChangeAspect="1" noChangeShapeType="1"/>
          </p:cNvSpPr>
          <p:nvPr/>
        </p:nvSpPr>
        <p:spPr bwMode="auto">
          <a:xfrm flipH="1">
            <a:off x="2857500" y="5019675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486400" y="4672013"/>
            <a:ext cx="3086100" cy="2376487"/>
            <a:chOff x="4224" y="2496"/>
            <a:chExt cx="1008" cy="1296"/>
          </a:xfrm>
        </p:grpSpPr>
        <p:sp>
          <p:nvSpPr>
            <p:cNvPr id="71709" name="Line 23"/>
            <p:cNvSpPr>
              <a:spLocks noChangeShapeType="1"/>
            </p:cNvSpPr>
            <p:nvPr/>
          </p:nvSpPr>
          <p:spPr bwMode="auto">
            <a:xfrm>
              <a:off x="4224" y="2496"/>
              <a:ext cx="0" cy="12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10" name="Line 24"/>
            <p:cNvSpPr>
              <a:spLocks noChangeShapeType="1"/>
            </p:cNvSpPr>
            <p:nvPr/>
          </p:nvSpPr>
          <p:spPr bwMode="auto">
            <a:xfrm>
              <a:off x="4224" y="2496"/>
              <a:ext cx="1008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0" lang="en-US" sz="1800" b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1706" name="Text Box 47"/>
          <p:cNvSpPr txBox="1">
            <a:spLocks noChangeArrowheads="1"/>
          </p:cNvSpPr>
          <p:nvPr/>
        </p:nvSpPr>
        <p:spPr bwMode="auto">
          <a:xfrm>
            <a:off x="6267450" y="3403600"/>
            <a:ext cx="253365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36" name="Text Box 47"/>
          <p:cNvSpPr txBox="1">
            <a:spLocks noChangeArrowheads="1"/>
          </p:cNvSpPr>
          <p:nvPr/>
        </p:nvSpPr>
        <p:spPr bwMode="auto">
          <a:xfrm>
            <a:off x="4362450" y="6438900"/>
            <a:ext cx="2533650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 baseline="30000">
              <a:solidFill>
                <a:srgbClr val="000000"/>
              </a:solidFill>
            </a:endParaRPr>
          </a:p>
        </p:txBody>
      </p:sp>
      <p:sp>
        <p:nvSpPr>
          <p:cNvPr id="128043" name="Line 43"/>
          <p:cNvSpPr>
            <a:spLocks noChangeShapeType="1"/>
          </p:cNvSpPr>
          <p:nvPr/>
        </p:nvSpPr>
        <p:spPr bwMode="auto">
          <a:xfrm>
            <a:off x="2876549" y="4489450"/>
            <a:ext cx="164592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kumimoji="0" lang="en-US" sz="18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17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-0.10625 -0.1321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662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-0.00087 -0.053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8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40" grpId="0" animBg="1"/>
      <p:bldP spid="128042" grpId="0" animBg="1"/>
      <p:bldP spid="128044" grpId="0"/>
      <p:bldP spid="128045" grpId="0"/>
      <p:bldP spid="128046" grpId="0" animBg="1"/>
      <p:bldP spid="128026" grpId="0" animBg="1"/>
      <p:bldP spid="47" grpId="0"/>
      <p:bldP spid="48" grpId="0"/>
      <p:bldP spid="54" grpId="0" animBg="1"/>
      <p:bldP spid="55" grpId="0" animBg="1"/>
      <p:bldP spid="12804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57300"/>
            <a:ext cx="8229600" cy="54483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altLang="en-US" sz="2000" dirty="0" smtClean="0">
                <a:ea typeface="ヒラギノ角ゴ Pro W3" pitchFamily="-65" charset="-128"/>
              </a:rPr>
              <a:t>Government expenditures is paid for by 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ea typeface="ヒラギノ角ゴ Pro W3" pitchFamily="-65" charset="-128"/>
              </a:rPr>
              <a:t>Raising tax revenue </a:t>
            </a:r>
            <a:endParaRPr lang="en-US" altLang="en-US" dirty="0" smtClean="0">
              <a:ea typeface="ヒラギノ角ゴ Pro W3" pitchFamily="-65" charset="-128"/>
            </a:endParaRP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 smtClean="0">
                <a:ea typeface="ヒラギノ角ゴ Pro W3" pitchFamily="-65" charset="-128"/>
              </a:rPr>
              <a:t>Treasuries </a:t>
            </a:r>
            <a:r>
              <a:rPr lang="en-US" altLang="en-US" dirty="0">
                <a:ea typeface="ヒラギノ角ゴ Pro W3" pitchFamily="-65" charset="-128"/>
              </a:rPr>
              <a:t>can </a:t>
            </a:r>
            <a:r>
              <a:rPr lang="en-US" altLang="en-US" dirty="0" smtClean="0">
                <a:ea typeface="ヒラギノ角ゴ Pro W3" pitchFamily="-65" charset="-128"/>
              </a:rPr>
              <a:t>print money</a:t>
            </a:r>
            <a:endParaRPr lang="en-US" altLang="en-US" dirty="0">
              <a:ea typeface="ヒラギノ角ゴ Pro W3" pitchFamily="-65" charset="-128"/>
            </a:endParaRPr>
          </a:p>
          <a:p>
            <a:pPr marL="633413" lvl="2" indent="-292100">
              <a:lnSpc>
                <a:spcPct val="110000"/>
              </a:lnSpc>
              <a:buFont typeface="Times New Roman" panose="02020603050405020304" pitchFamily="18" charset="0"/>
              <a:buChar char="‒"/>
            </a:pPr>
            <a:r>
              <a:rPr lang="en-US" altLang="en-US" dirty="0" smtClean="0">
                <a:ea typeface="ヒラギノ角ゴ Pro W3" pitchFamily="-65" charset="-128"/>
              </a:rPr>
              <a:t>In the U.S., the </a:t>
            </a:r>
            <a:r>
              <a:rPr lang="en-US" altLang="en-US" dirty="0">
                <a:ea typeface="ヒラギノ角ゴ Pro W3" pitchFamily="-65" charset="-128"/>
              </a:rPr>
              <a:t>Fed </a:t>
            </a:r>
            <a:r>
              <a:rPr lang="en-US" altLang="en-US" dirty="0" smtClean="0">
                <a:ea typeface="ヒラギノ角ゴ Pro W3" pitchFamily="-65" charset="-128"/>
              </a:rPr>
              <a:t>buys bonds directly from Treasury</a:t>
            </a:r>
            <a:endParaRPr lang="en-US" altLang="en-US" dirty="0">
              <a:ea typeface="ヒラギノ角ゴ Pro W3" pitchFamily="-65" charset="-128"/>
            </a:endParaRPr>
          </a:p>
          <a:p>
            <a:pPr marL="342900" indent="-342900" eaLnBrk="1" hangingPunct="1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 smtClean="0">
                <a:ea typeface="ヒラギノ角ゴ Pro W3" pitchFamily="-65" charset="-128"/>
              </a:rPr>
              <a:t>Treasuries can sell more bonds </a:t>
            </a:r>
            <a:endParaRPr lang="en-US" altLang="en-US" dirty="0">
              <a:ea typeface="ヒラギノ角ゴ Pro W3" pitchFamily="-65" charset="-128"/>
            </a:endParaRPr>
          </a:p>
          <a:p>
            <a:pPr marL="633413" lvl="2" indent="-292100">
              <a:lnSpc>
                <a:spcPct val="110000"/>
              </a:lnSpc>
              <a:buFont typeface="Times New Roman" panose="02020603050405020304" pitchFamily="18" charset="0"/>
              <a:buChar char="‒"/>
            </a:pPr>
            <a:r>
              <a:rPr lang="en-US" altLang="en-US" dirty="0" smtClean="0">
                <a:ea typeface="ヒラギノ角ゴ Pro W3" pitchFamily="-65" charset="-128"/>
              </a:rPr>
              <a:t>If </a:t>
            </a:r>
            <a:r>
              <a:rPr lang="en-US" altLang="en-US" dirty="0">
                <a:ea typeface="ヒラギノ角ゴ Pro W3" pitchFamily="-65" charset="-128"/>
              </a:rPr>
              <a:t>the </a:t>
            </a:r>
            <a:r>
              <a:rPr lang="en-US" altLang="en-US" dirty="0" smtClean="0">
                <a:ea typeface="ヒラギノ角ゴ Pro W3" pitchFamily="-65" charset="-128"/>
              </a:rPr>
              <a:t>deficit </a:t>
            </a:r>
            <a:r>
              <a:rPr lang="en-US" altLang="en-US" dirty="0">
                <a:ea typeface="ヒラギノ角ゴ Pro W3" pitchFamily="-65" charset="-128"/>
              </a:rPr>
              <a:t>is financed by </a:t>
            </a:r>
            <a:r>
              <a:rPr lang="en-US" altLang="en-US" dirty="0" smtClean="0">
                <a:ea typeface="ヒラギノ角ゴ Pro W3" pitchFamily="-65" charset="-128"/>
              </a:rPr>
              <a:t>selling bonds to </a:t>
            </a:r>
            <a:r>
              <a:rPr lang="en-US" altLang="en-US" dirty="0">
                <a:ea typeface="ヒラギノ角ゴ Pro W3" pitchFamily="-65" charset="-128"/>
              </a:rPr>
              <a:t>the public, there is no effect on the </a:t>
            </a:r>
            <a:r>
              <a:rPr lang="en-US" altLang="en-US" dirty="0" smtClean="0">
                <a:ea typeface="ヒラギノ角ゴ Pro W3" pitchFamily="-65" charset="-128"/>
              </a:rPr>
              <a:t>MB = </a:t>
            </a:r>
            <a:r>
              <a:rPr lang="en-US" altLang="en-US" i="1" dirty="0" smtClean="0">
                <a:ea typeface="ヒラギノ角ゴ Pro W3" pitchFamily="-65" charset="-128"/>
              </a:rPr>
              <a:t>R</a:t>
            </a:r>
            <a:r>
              <a:rPr lang="en-US" altLang="en-US" dirty="0" smtClean="0">
                <a:ea typeface="ヒラギノ角ゴ Pro W3" pitchFamily="-65" charset="-128"/>
              </a:rPr>
              <a:t> + </a:t>
            </a:r>
            <a:r>
              <a:rPr lang="en-US" altLang="en-US" i="1" dirty="0" smtClean="0">
                <a:ea typeface="ヒラギノ角ゴ Pro W3" pitchFamily="-65" charset="-128"/>
              </a:rPr>
              <a:t>C</a:t>
            </a:r>
            <a:r>
              <a:rPr lang="en-US" altLang="en-US" dirty="0">
                <a:ea typeface="ヒラギノ角ゴ Pro W3" pitchFamily="-65" charset="-128"/>
              </a:rPr>
              <a:t>,</a:t>
            </a:r>
            <a:r>
              <a:rPr lang="en-US" altLang="en-US" dirty="0" smtClean="0">
                <a:ea typeface="ヒラギノ角ゴ Pro W3" pitchFamily="-65" charset="-128"/>
              </a:rPr>
              <a:t> and on </a:t>
            </a:r>
            <a:r>
              <a:rPr lang="en-US" altLang="en-US" dirty="0">
                <a:ea typeface="ヒラギノ角ゴ Pro W3" pitchFamily="-65" charset="-128"/>
              </a:rPr>
              <a:t>the </a:t>
            </a:r>
            <a:r>
              <a:rPr lang="en-US" altLang="en-US" dirty="0" smtClean="0">
                <a:ea typeface="ヒラギノ角ゴ Pro W3" pitchFamily="-65" charset="-128"/>
              </a:rPr>
              <a:t>MS</a:t>
            </a:r>
            <a:endParaRPr lang="en-US" altLang="en-US" dirty="0">
              <a:ea typeface="ヒラギノ角ゴ Pro W3" pitchFamily="-65" charset="-128"/>
            </a:endParaRPr>
          </a:p>
          <a:p>
            <a:pPr marL="633413" lvl="2" indent="-292100">
              <a:lnSpc>
                <a:spcPct val="110000"/>
              </a:lnSpc>
              <a:buFont typeface="Times New Roman" panose="02020603050405020304" pitchFamily="18" charset="0"/>
              <a:buChar char="‒"/>
            </a:pPr>
            <a:r>
              <a:rPr lang="en-US" altLang="en-US" dirty="0" smtClean="0">
                <a:ea typeface="ヒラギノ角ゴ Pro W3" pitchFamily="-65" charset="-128"/>
              </a:rPr>
              <a:t>If </a:t>
            </a:r>
            <a:r>
              <a:rPr lang="en-US" altLang="en-US" dirty="0">
                <a:ea typeface="ヒラギノ角ゴ Pro W3" pitchFamily="-65" charset="-128"/>
              </a:rPr>
              <a:t>the deficit is </a:t>
            </a:r>
            <a:r>
              <a:rPr lang="en-US" altLang="en-US" dirty="0" smtClean="0">
                <a:ea typeface="ヒラギノ角ゴ Pro W3" pitchFamily="-65" charset="-128"/>
              </a:rPr>
              <a:t>financed by the Fed buying bonds from banks, </a:t>
            </a:r>
            <a:r>
              <a:rPr lang="en-US" altLang="en-US" dirty="0">
                <a:ea typeface="ヒラギノ角ゴ Pro W3" pitchFamily="-65" charset="-128"/>
              </a:rPr>
              <a:t>the </a:t>
            </a:r>
            <a:r>
              <a:rPr lang="en-US" altLang="en-US" dirty="0" smtClean="0">
                <a:ea typeface="ヒラギノ角ゴ Pro W3" pitchFamily="-65" charset="-128"/>
              </a:rPr>
              <a:t>MB and MS increase</a:t>
            </a:r>
          </a:p>
          <a:p>
            <a:pPr marL="1025525" lvl="2" indent="-3921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$1 </a:t>
            </a:r>
            <a:r>
              <a:rPr lang="en-US" dirty="0"/>
              <a:t>could buy 11% more goods in 1912 than in 1776</a:t>
            </a:r>
            <a:endParaRPr lang="en-US" altLang="en-US" dirty="0" smtClean="0">
              <a:ea typeface="ヒラギノ角ゴ Pro W3" pitchFamily="-65" charset="-128"/>
            </a:endParaRPr>
          </a:p>
          <a:p>
            <a:pPr marL="1025525" lvl="2" indent="-3921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$1 </a:t>
            </a:r>
            <a:r>
              <a:rPr lang="en-US" dirty="0"/>
              <a:t>could buy 95% fewer goods in 2008 than in </a:t>
            </a:r>
            <a:r>
              <a:rPr lang="en-US" dirty="0" smtClean="0"/>
              <a:t>1913</a:t>
            </a:r>
          </a:p>
          <a:p>
            <a:pPr lvl="2">
              <a:lnSpc>
                <a:spcPct val="110000"/>
              </a:lnSpc>
              <a:buFont typeface="Courier New" panose="02070309020205020404" pitchFamily="49" charset="0"/>
              <a:buChar char="o"/>
            </a:pPr>
            <a:endParaRPr lang="en-US" altLang="en-US" dirty="0">
              <a:ea typeface="ヒラギノ角ゴ Pro W3" pitchFamily="-65" charset="-128"/>
            </a:endParaRPr>
          </a:p>
          <a:p>
            <a:pPr marL="0" indent="0" algn="ctr">
              <a:lnSpc>
                <a:spcPct val="80000"/>
              </a:lnSpc>
              <a:spcAft>
                <a:spcPts val="600"/>
              </a:spcAft>
              <a:buNone/>
            </a:pPr>
            <a:r>
              <a:rPr lang="en-US" i="1" dirty="0" smtClean="0">
                <a:latin typeface="Times New Roman" pitchFamily="48" charset="0"/>
                <a:ea typeface="ヒラギノ角ゴ Pro W3" pitchFamily="-1" charset="-128"/>
                <a:cs typeface="ヒラギノ角ゴ Pro W3" pitchFamily="-1" charset="-128"/>
              </a:rPr>
              <a:t>$1m held from 1913 to 2008 is worth $50k</a:t>
            </a:r>
          </a:p>
          <a:p>
            <a:pPr marL="0" indent="0" algn="ctr">
              <a:lnSpc>
                <a:spcPct val="80000"/>
              </a:lnSpc>
              <a:spcAft>
                <a:spcPts val="600"/>
              </a:spcAft>
              <a:buNone/>
            </a:pPr>
            <a:endParaRPr lang="en-US" altLang="en-US" sz="2600" i="1" dirty="0" smtClean="0">
              <a:ea typeface="ヒラギノ角ゴ Pro W3" pitchFamily="-65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6428601"/>
            <a:ext cx="7924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1200" b="0" dirty="0" smtClean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www.lewrockwell.com/2009/07/erik-voorhees/the-record-of-the-federal-reserve/</a:t>
            </a:r>
            <a:endParaRPr kumimoji="0" lang="en-US" sz="12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2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57300"/>
            <a:ext cx="8229600" cy="5600700"/>
          </a:xfrm>
        </p:spPr>
        <p:txBody>
          <a:bodyPr>
            <a:normAutofit fontScale="62500" lnSpcReduction="20000"/>
          </a:bodyPr>
          <a:lstStyle/>
          <a:p>
            <a:pPr marL="0" indent="0" eaLnBrk="1" hangingPunct="1">
              <a:buNone/>
            </a:pPr>
            <a:r>
              <a:rPr lang="en-US" altLang="en-US" sz="3800" b="1" dirty="0" smtClean="0">
                <a:ea typeface="ヒラギノ角ゴ Pro W3" pitchFamily="-65" charset="-128"/>
              </a:rPr>
              <a:t>Hyperinflation </a:t>
            </a:r>
            <a:r>
              <a:rPr lang="en-US" altLang="en-US" sz="3800" dirty="0" smtClean="0">
                <a:ea typeface="ヒラギノ角ゴ Pro W3" pitchFamily="-65" charset="-128"/>
              </a:rPr>
              <a:t>is a period of high inflation (&gt; 50% per month)</a:t>
            </a:r>
          </a:p>
          <a:p>
            <a:pPr eaLnBrk="1" hangingPunct="1">
              <a:buFontTx/>
              <a:buNone/>
            </a:pPr>
            <a:endParaRPr lang="en-US" altLang="en-US" sz="1400" dirty="0" smtClean="0">
              <a:ea typeface="ヒラギノ角ゴ Pro W3" pitchFamily="-65" charset="-128"/>
            </a:endParaRPr>
          </a:p>
          <a:p>
            <a:pPr marL="0" indent="0">
              <a:buNone/>
            </a:pPr>
            <a:r>
              <a:rPr lang="en-US" sz="3800" dirty="0" smtClean="0"/>
              <a:t>Larry </a:t>
            </a:r>
            <a:r>
              <a:rPr lang="en-US" sz="3800" dirty="0"/>
              <a:t>Allen’s </a:t>
            </a:r>
            <a:r>
              <a:rPr lang="en-US" sz="3800" i="1" dirty="0"/>
              <a:t>The Encyclopedia of </a:t>
            </a:r>
            <a:r>
              <a:rPr lang="en-US" sz="3800" i="1" dirty="0" smtClean="0"/>
              <a:t>Money</a:t>
            </a:r>
            <a:r>
              <a:rPr lang="en-US" sz="3800" dirty="0" smtClean="0"/>
              <a:t>:</a:t>
            </a:r>
          </a:p>
          <a:p>
            <a:pPr marL="292100" indent="-292100">
              <a:buFont typeface="Arial" panose="020B0604020202020204" pitchFamily="34" charset="0"/>
              <a:buChar char="•"/>
            </a:pPr>
            <a:r>
              <a:rPr lang="en-US" sz="3200" dirty="0" smtClean="0"/>
              <a:t>Bolshevik Revolution</a:t>
            </a:r>
          </a:p>
          <a:p>
            <a:pPr marL="571500" lvl="2" indent="-279400"/>
            <a:r>
              <a:rPr lang="en-US" sz="3000" dirty="0"/>
              <a:t>Prior to the 1917</a:t>
            </a:r>
            <a:r>
              <a:rPr lang="en-US" sz="3000" dirty="0" smtClean="0"/>
              <a:t>, prices rose 2 to 3 </a:t>
            </a:r>
            <a:r>
              <a:rPr lang="en-US" sz="3000" dirty="0"/>
              <a:t>times faster than wages. </a:t>
            </a:r>
            <a:endParaRPr lang="en-US" sz="3000" dirty="0" smtClean="0"/>
          </a:p>
          <a:p>
            <a:pPr marL="571500" lvl="2" indent="-279400"/>
            <a:r>
              <a:rPr lang="en-US" sz="3000" dirty="0" smtClean="0"/>
              <a:t>After 1917, prices rose by</a:t>
            </a:r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92,300</a:t>
            </a:r>
            <a:r>
              <a:rPr lang="en-US" sz="2900" dirty="0"/>
              <a:t>% </a:t>
            </a:r>
            <a:r>
              <a:rPr lang="en-US" sz="2900" dirty="0" smtClean="0"/>
              <a:t>from 2013 to 1919</a:t>
            </a:r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64,823,000,000</a:t>
            </a:r>
            <a:r>
              <a:rPr lang="en-US" sz="2900" dirty="0"/>
              <a:t>% from 2013 </a:t>
            </a:r>
            <a:r>
              <a:rPr lang="en-US" sz="2900" dirty="0" smtClean="0"/>
              <a:t>to 1923</a:t>
            </a:r>
          </a:p>
          <a:p>
            <a:pPr marL="292100" indent="-292100">
              <a:buFont typeface="Arial" panose="020B0604020202020204" pitchFamily="34" charset="0"/>
              <a:buChar char="•"/>
            </a:pPr>
            <a:r>
              <a:rPr lang="en-US" sz="3200" dirty="0" smtClean="0"/>
              <a:t>Post WWI Germany</a:t>
            </a:r>
          </a:p>
          <a:p>
            <a:pPr marL="571500" lvl="2" indent="-279400"/>
            <a:r>
              <a:rPr lang="en-US" sz="3000" dirty="0"/>
              <a:t>In </a:t>
            </a:r>
            <a:r>
              <a:rPr lang="en-US" sz="3000" dirty="0" smtClean="0"/>
              <a:t>1914, there </a:t>
            </a:r>
            <a:r>
              <a:rPr lang="en-US" sz="3000" dirty="0"/>
              <a:t>were 6,323 million marks </a:t>
            </a:r>
            <a:r>
              <a:rPr lang="en-US" sz="3000" dirty="0" smtClean="0"/>
              <a:t>in circulation</a:t>
            </a:r>
          </a:p>
          <a:p>
            <a:pPr marL="571500" lvl="2" indent="-279400"/>
            <a:r>
              <a:rPr lang="en-US" sz="3000" dirty="0" smtClean="0"/>
              <a:t>By </a:t>
            </a:r>
            <a:r>
              <a:rPr lang="en-US" sz="3000" dirty="0"/>
              <a:t>1923 there were 17,393,000 million. </a:t>
            </a:r>
            <a:endParaRPr lang="en-US" sz="3000" dirty="0" smtClean="0"/>
          </a:p>
          <a:p>
            <a:pPr marL="571500" lvl="2" indent="-279400"/>
            <a:r>
              <a:rPr lang="en-US" sz="3000" dirty="0" smtClean="0"/>
              <a:t>A </a:t>
            </a:r>
            <a:r>
              <a:rPr lang="en-US" sz="3000" dirty="0"/>
              <a:t>newspaper costing one mark in May 1922 cost 1,000 marks 16 months later, and 70 million marks a year and a half later. </a:t>
            </a:r>
            <a:endParaRPr lang="en-US" sz="3000" dirty="0" smtClean="0"/>
          </a:p>
          <a:p>
            <a:pPr marL="571500" lvl="2" indent="-279400"/>
            <a:r>
              <a:rPr lang="en-US" sz="3000" dirty="0" smtClean="0"/>
              <a:t>At its worst, </a:t>
            </a:r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Customers </a:t>
            </a:r>
            <a:r>
              <a:rPr lang="en-US" sz="2900" dirty="0"/>
              <a:t>rolled wheelbarrows full of money to the grocery </a:t>
            </a:r>
            <a:r>
              <a:rPr lang="en-US" sz="2900" dirty="0" smtClean="0"/>
              <a:t>store</a:t>
            </a:r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Customers </a:t>
            </a:r>
            <a:r>
              <a:rPr lang="en-US" sz="2900" dirty="0"/>
              <a:t>and restaurants negotiated the cost of meals in </a:t>
            </a:r>
            <a:r>
              <a:rPr lang="en-US" sz="2900" dirty="0" smtClean="0"/>
              <a:t>advance</a:t>
            </a:r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Printed </a:t>
            </a:r>
            <a:r>
              <a:rPr lang="en-US" sz="2900" dirty="0"/>
              <a:t>money was bailed like hay to heat one’s home. </a:t>
            </a:r>
            <a:endParaRPr lang="en-US" sz="2900" dirty="0" smtClean="0"/>
          </a:p>
          <a:p>
            <a:pPr marL="914400" lvl="2" indent="-342900">
              <a:buFont typeface="Wingdings" panose="05000000000000000000" pitchFamily="2" charset="2"/>
              <a:buChar char="§"/>
            </a:pPr>
            <a:r>
              <a:rPr lang="en-US" sz="2900" dirty="0" smtClean="0"/>
              <a:t>It </a:t>
            </a:r>
            <a:r>
              <a:rPr lang="en-US" sz="2900" dirty="0"/>
              <a:t>took about </a:t>
            </a:r>
            <a:r>
              <a:rPr lang="en-US" sz="2900" dirty="0" smtClean="0"/>
              <a:t>4 </a:t>
            </a:r>
            <a:r>
              <a:rPr lang="en-US" sz="2900" dirty="0"/>
              <a:t>days for prices to </a:t>
            </a:r>
            <a:r>
              <a:rPr lang="en-US" sz="2900" dirty="0" smtClean="0"/>
              <a:t>double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6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57300"/>
            <a:ext cx="8458200" cy="49149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</a:pPr>
            <a:r>
              <a:rPr lang="en-US" altLang="en-US" sz="3100" b="1" dirty="0" smtClean="0">
                <a:ea typeface="ヒラギノ角ゴ Pro W3" pitchFamily="-65" charset="-128"/>
              </a:rPr>
              <a:t>Hyperinflation </a:t>
            </a:r>
            <a:r>
              <a:rPr lang="en-US" altLang="en-US" sz="3100" dirty="0" smtClean="0">
                <a:ea typeface="ヒラギノ角ゴ Pro W3" pitchFamily="-65" charset="-128"/>
              </a:rPr>
              <a:t>is a period of high inflation (&gt; 50% per month)</a:t>
            </a:r>
          </a:p>
          <a:p>
            <a:pPr eaLnBrk="1" hangingPunct="1">
              <a:buFontTx/>
              <a:buNone/>
            </a:pPr>
            <a:endParaRPr lang="en-US" altLang="en-US" sz="1200" dirty="0" smtClean="0">
              <a:ea typeface="ヒラギノ角ゴ Pro W3" pitchFamily="-65" charset="-128"/>
            </a:endParaRPr>
          </a:p>
          <a:p>
            <a:r>
              <a:rPr lang="en-US" sz="3100" dirty="0"/>
              <a:t>Erich Maria Remarque’s </a:t>
            </a:r>
            <a:r>
              <a:rPr lang="en-US" sz="3100" i="1" dirty="0"/>
              <a:t>The Black </a:t>
            </a:r>
            <a:r>
              <a:rPr lang="en-US" sz="3100" i="1" dirty="0" smtClean="0"/>
              <a:t>Obelisk</a:t>
            </a:r>
            <a:r>
              <a:rPr lang="en-US" sz="3100" dirty="0" smtClean="0"/>
              <a:t>:</a:t>
            </a:r>
            <a:r>
              <a:rPr lang="en-US" sz="3400" dirty="0" smtClean="0"/>
              <a:t> </a:t>
            </a:r>
          </a:p>
          <a:p>
            <a:pPr marL="571500" lvl="2" indent="-279400"/>
            <a:endParaRPr lang="en-US" sz="2600" dirty="0" smtClean="0"/>
          </a:p>
          <a:p>
            <a:pPr marL="0" lvl="1" indent="-565150" algn="ctr">
              <a:buNone/>
            </a:pPr>
            <a:r>
              <a:rPr lang="en-US" sz="2600" i="1" dirty="0"/>
              <a:t>Workmen are given their pay twice a day now--in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the morning and </a:t>
            </a:r>
            <a:r>
              <a:rPr lang="en-US" sz="2600" i="1" dirty="0"/>
              <a:t>in the afternoon, with a recess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of a half-hour </a:t>
            </a:r>
            <a:r>
              <a:rPr lang="en-US" sz="2600" i="1" dirty="0"/>
              <a:t>each time so </a:t>
            </a:r>
            <a:r>
              <a:rPr lang="en-US" sz="2600" i="1" dirty="0" smtClean="0"/>
              <a:t>that they can </a:t>
            </a:r>
            <a:r>
              <a:rPr lang="en-US" sz="2600" i="1" dirty="0"/>
              <a:t>rush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out </a:t>
            </a:r>
            <a:r>
              <a:rPr lang="en-US" sz="2600" i="1" dirty="0"/>
              <a:t>and </a:t>
            </a:r>
            <a:r>
              <a:rPr lang="en-US" sz="2600" i="1" dirty="0" smtClean="0"/>
              <a:t>buy </a:t>
            </a:r>
            <a:r>
              <a:rPr lang="en-US" sz="2600" i="1" dirty="0"/>
              <a:t>things--for if they waited a </a:t>
            </a:r>
            <a:r>
              <a:rPr lang="en-US" sz="2600" i="1" dirty="0" smtClean="0"/>
              <a:t>few</a:t>
            </a:r>
            <a:br>
              <a:rPr lang="en-US" sz="2600" i="1" dirty="0" smtClean="0"/>
            </a:br>
            <a:r>
              <a:rPr lang="en-US" sz="2600" i="1" dirty="0" smtClean="0"/>
              <a:t>hours the value of </a:t>
            </a:r>
            <a:r>
              <a:rPr lang="en-US" sz="2600" i="1" dirty="0"/>
              <a:t>their money would </a:t>
            </a:r>
            <a:r>
              <a:rPr lang="en-US" sz="2600" i="1" dirty="0" smtClean="0"/>
              <a:t>drop</a:t>
            </a:r>
          </a:p>
          <a:p>
            <a:endParaRPr lang="en-US" sz="2600" dirty="0" smtClean="0"/>
          </a:p>
          <a:p>
            <a:r>
              <a:rPr lang="en-US" sz="3100" dirty="0" smtClean="0"/>
              <a:t>Steve </a:t>
            </a:r>
            <a:r>
              <a:rPr lang="en-US" sz="3100" dirty="0" err="1" smtClean="0"/>
              <a:t>Hanke’s</a:t>
            </a:r>
            <a:r>
              <a:rPr lang="en-US" sz="3100" i="1" dirty="0" smtClean="0"/>
              <a:t> R.I.P</a:t>
            </a:r>
            <a:r>
              <a:rPr lang="en-US" sz="3100" i="1" dirty="0"/>
              <a:t>. Zimbabwe </a:t>
            </a:r>
            <a:r>
              <a:rPr lang="en-US" sz="3100" i="1" dirty="0" smtClean="0"/>
              <a:t>Dollar</a:t>
            </a:r>
            <a:r>
              <a:rPr lang="en-US" sz="3100" dirty="0" smtClean="0"/>
              <a:t>:</a:t>
            </a:r>
          </a:p>
          <a:p>
            <a:pPr marL="292100" indent="-292100">
              <a:buFont typeface="Arial" panose="020B0604020202020204" pitchFamily="34" charset="0"/>
              <a:buChar char="•"/>
            </a:pPr>
            <a:r>
              <a:rPr lang="en-US" sz="2600" dirty="0"/>
              <a:t>The time it took for prices to double in</a:t>
            </a:r>
            <a:endParaRPr lang="en-US" sz="2600" i="1" dirty="0"/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1994 Yugoslavia, 33.6 hours</a:t>
            </a:r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2008 Zimbabwe, 24.7 hours </a:t>
            </a:r>
          </a:p>
          <a:p>
            <a:pPr marL="685800" lvl="1" indent="-400050">
              <a:buFont typeface="Courier New" panose="02070309020205020404" pitchFamily="49" charset="0"/>
              <a:buChar char="o"/>
            </a:pPr>
            <a:r>
              <a:rPr lang="en-US" sz="2600" dirty="0"/>
              <a:t>1946 Hungary, 15.6 hours</a:t>
            </a:r>
            <a:endParaRPr lang="en-US" sz="26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52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457200" y="1838325"/>
          <a:ext cx="3733800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4" name="Photo Editor Photo" r:id="rId3" imgW="2629267" imgH="1771429" progId="MSPhotoEd.3">
                  <p:embed/>
                </p:oleObj>
              </mc:Choice>
              <mc:Fallback>
                <p:oleObj name="Photo Editor Photo" r:id="rId3" imgW="2629267" imgH="17714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38325"/>
                        <a:ext cx="3733800" cy="251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4533900" y="2128838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March,1922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057525" y="1524000"/>
            <a:ext cx="1155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Feb., 1920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181725" y="2667000"/>
            <a:ext cx="1149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Nov.,1922</a:t>
            </a:r>
          </a:p>
        </p:txBody>
      </p:sp>
      <p:graphicFrame>
        <p:nvGraphicFramePr>
          <p:cNvPr id="68615" name="Object 7"/>
          <p:cNvGraphicFramePr>
            <a:graphicFrameLocks noChangeAspect="1"/>
          </p:cNvGraphicFramePr>
          <p:nvPr/>
        </p:nvGraphicFramePr>
        <p:xfrm>
          <a:off x="1981200" y="2447925"/>
          <a:ext cx="38100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5" name="Photo Editor Photo" r:id="rId5" imgW="3619048" imgH="2362530" progId="MSPhotoEd.3">
                  <p:embed/>
                </p:oleObj>
              </mc:Choice>
              <mc:Fallback>
                <p:oleObj name="Photo Editor Photo" r:id="rId5" imgW="3619048" imgH="236253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47925"/>
                        <a:ext cx="3810000" cy="248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7607300" y="3038475"/>
            <a:ext cx="1155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Feb., 1923</a:t>
            </a: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2971800" y="2981325"/>
          <a:ext cx="42672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6" name="Photo Editor Photo" r:id="rId7" imgW="4219048" imgH="2476190" progId="MSPhotoEd.3">
                  <p:embed/>
                </p:oleObj>
              </mc:Choice>
              <mc:Fallback>
                <p:oleObj name="Photo Editor Photo" r:id="rId7" imgW="4219048" imgH="24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81325"/>
                        <a:ext cx="4267200" cy="250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6" name="Object 8"/>
          <p:cNvGraphicFramePr>
            <a:graphicFrameLocks noChangeAspect="1"/>
          </p:cNvGraphicFramePr>
          <p:nvPr/>
        </p:nvGraphicFramePr>
        <p:xfrm>
          <a:off x="4572000" y="3362325"/>
          <a:ext cx="4114800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7" name="Photo Editor Photo" r:id="rId9" imgW="3982006" imgH="2448267" progId="MSPhotoEd.3">
                  <p:embed/>
                </p:oleObj>
              </mc:Choice>
              <mc:Fallback>
                <p:oleObj name="Photo Editor Photo" r:id="rId9" imgW="3982006" imgH="24482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62325"/>
                        <a:ext cx="4114800" cy="252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Hyperinflation in the Weimar Republic (Germany, post WWI)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dirty="0">
                <a:solidFill>
                  <a:srgbClr val="000000"/>
                </a:solidFill>
                <a:ea typeface="ヒラギノ角ゴ Pro W3" pitchFamily="-65" charset="-128"/>
              </a:rPr>
              <a:t>Hyperinflation &amp; Discretionary MP</a:t>
            </a:r>
            <a:endParaRPr kumimoji="0"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35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  <p:bldP spid="68613" grpId="0"/>
      <p:bldP spid="68614" grpId="0"/>
      <p:bldP spid="68617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806950" y="1295400"/>
            <a:ext cx="1136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July, 1923</a:t>
            </a:r>
          </a:p>
        </p:txBody>
      </p:sp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304800" y="1600200"/>
          <a:ext cx="5562600" cy="231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7" name="Photo Editor Photo" r:id="rId3" imgW="4076190" imgH="1695687" progId="MSPhotoEd.3">
                  <p:embed/>
                </p:oleObj>
              </mc:Choice>
              <mc:Fallback>
                <p:oleObj name="Photo Editor Photo" r:id="rId3" imgW="4076190" imgH="169568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5562600" cy="231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3227388" y="1984375"/>
          <a:ext cx="4164012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8" name="Photo Editor Photo" r:id="rId5" imgW="3247619" imgH="1819529" progId="MSPhotoEd.3">
                  <p:embed/>
                </p:oleObj>
              </mc:Choice>
              <mc:Fallback>
                <p:oleObj name="Photo Editor Photo" r:id="rId5" imgW="3247619" imgH="18195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1984375"/>
                        <a:ext cx="4164012" cy="233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4648200" y="2441575"/>
          <a:ext cx="4114800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9" name="Photo Editor Photo" r:id="rId7" imgW="2943636" imgH="1914286" progId="MSPhotoEd.3">
                  <p:embed/>
                </p:oleObj>
              </mc:Choice>
              <mc:Fallback>
                <p:oleObj name="Photo Editor Photo" r:id="rId7" imgW="2943636" imgH="19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441575"/>
                        <a:ext cx="4114800" cy="267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248400" y="1679575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Sept., 1923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7696200" y="2136775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Oct., 1923</a:t>
            </a:r>
          </a:p>
        </p:txBody>
      </p:sp>
      <p:sp>
        <p:nvSpPr>
          <p:cNvPr id="15369" name="Rectangle 12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Hyperinflation in the Weimar Republic (Germany, post WWI)</a:t>
            </a: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304800" y="4800600"/>
            <a:ext cx="8610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/>
            <a:r>
              <a:rPr kumimoji="0" lang="en-US" altLang="en-US" sz="1800" b="0">
                <a:solidFill>
                  <a:srgbClr val="000000"/>
                </a:solidFill>
              </a:rPr>
              <a:t>Why did this happen?</a:t>
            </a:r>
          </a:p>
          <a:p>
            <a:pPr lvl="1" eaLnBrk="1" hangingPunct="1"/>
            <a:r>
              <a:rPr kumimoji="0" lang="en-US" altLang="en-US" sz="1800" b="0">
                <a:solidFill>
                  <a:srgbClr val="000000"/>
                </a:solidFill>
              </a:rPr>
              <a:t>In Nov. of 1918, there were </a:t>
            </a:r>
            <a:r>
              <a:rPr kumimoji="0" lang="en-US" altLang="en-US" sz="1800">
                <a:solidFill>
                  <a:srgbClr val="FF0000"/>
                </a:solidFill>
              </a:rPr>
              <a:t>29,200,000,000</a:t>
            </a:r>
            <a:r>
              <a:rPr kumimoji="0" lang="en-US" altLang="en-US" sz="1800" b="0">
                <a:solidFill>
                  <a:srgbClr val="000000"/>
                </a:solidFill>
              </a:rPr>
              <a:t> paper marks in circulation</a:t>
            </a:r>
          </a:p>
          <a:p>
            <a:pPr lvl="1" eaLnBrk="1" hangingPunct="1"/>
            <a:r>
              <a:rPr kumimoji="0" lang="en-US" altLang="en-US" sz="1800" b="0">
                <a:solidFill>
                  <a:srgbClr val="000000"/>
                </a:solidFill>
              </a:rPr>
              <a:t>A year later,  </a:t>
            </a:r>
            <a:r>
              <a:rPr kumimoji="0" lang="en-US" altLang="en-US" sz="1800">
                <a:solidFill>
                  <a:srgbClr val="FF0000"/>
                </a:solidFill>
              </a:rPr>
              <a:t>497,000,000,000,000,000,000</a:t>
            </a:r>
            <a:r>
              <a:rPr kumimoji="0" lang="en-US" altLang="en-US" sz="1800" b="0">
                <a:solidFill>
                  <a:srgbClr val="000000"/>
                </a:solidFill>
              </a:rPr>
              <a:t> paper marks in circulation</a:t>
            </a:r>
          </a:p>
          <a:p>
            <a:pPr lvl="1" eaLnBrk="1" hangingPunct="1"/>
            <a:r>
              <a:rPr kumimoji="0" lang="en-US" altLang="en-US" sz="1800" b="0">
                <a:solidFill>
                  <a:srgbClr val="000000"/>
                </a:solidFill>
              </a:rPr>
              <a:t>That was a massive increase in the money supply, an increase of 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en-US" sz="900" b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1,702,054,794,421%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kumimoji="0" lang="en-US" altLang="en-US" dirty="0">
                <a:solidFill>
                  <a:srgbClr val="000000"/>
                </a:solidFill>
                <a:ea typeface="ヒラギノ角ゴ Pro W3" pitchFamily="-65" charset="-128"/>
              </a:rPr>
              <a:t>Hyperinflation &amp; Discretionary MP</a:t>
            </a:r>
            <a:endParaRPr kumimoji="0" 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/>
      <p:bldP spid="6964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5257800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dinar5m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5257800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57200" y="990600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800" b="0">
                <a:solidFill>
                  <a:srgbClr val="000000"/>
                </a:solidFill>
              </a:rPr>
              <a:t>Yugoslavia had inflation problems in the 1980’s, but in 1993 things really got bad.</a:t>
            </a:r>
          </a:p>
        </p:txBody>
      </p:sp>
      <p:sp>
        <p:nvSpPr>
          <p:cNvPr id="72717" name="Rectangle 13"/>
          <p:cNvSpPr>
            <a:spLocks noChangeArrowheads="1"/>
          </p:cNvSpPr>
          <p:nvPr/>
        </p:nvSpPr>
        <p:spPr bwMode="auto">
          <a:xfrm>
            <a:off x="685800" y="4229100"/>
            <a:ext cx="7696200" cy="25511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900 Dinar (1/1/93)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2,000,000 Dinar (11/12/93)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13,000,000 Dinar (11/23/93)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64,000,000 Dinar (11/31/93 )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6,400,000,000 Dinar (12/15/93)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900" b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PRICES WERE DOUBLING EVERY DAY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800" b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en-US" sz="1600" b="0">
                <a:solidFill>
                  <a:srgbClr val="000000"/>
                </a:solidFill>
              </a:rPr>
              <a:t>$1 = 12,000,000,000,000,000,000,000 Dinar (1/24/94)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en-US" sz="1600" b="0">
              <a:solidFill>
                <a:srgbClr val="000000"/>
              </a:solidFill>
            </a:endParaRPr>
          </a:p>
        </p:txBody>
      </p:sp>
      <p:pic>
        <p:nvPicPr>
          <p:cNvPr id="72713" name="Picture 9" descr="YugoslaviaP127-10000000000Dinara-1993_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5246688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10" descr="yug136_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0"/>
            <a:ext cx="51816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Picture 11" descr="yugo137_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525780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Hyperinflation &amp; Discretionary 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1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heme/theme1.xml><?xml version="1.0" encoding="utf-8"?>
<a:theme xmlns:a="http://schemas.openxmlformats.org/drawingml/2006/main" name="1_gwart_temp1">
  <a:themeElements>
    <a:clrScheme name="1_gwart_temp1 4">
      <a:dk1>
        <a:srgbClr val="080808"/>
      </a:dk1>
      <a:lt1>
        <a:srgbClr val="FFFFFF"/>
      </a:lt1>
      <a:dk2>
        <a:srgbClr val="030387"/>
      </a:dk2>
      <a:lt2>
        <a:srgbClr val="010000"/>
      </a:lt2>
      <a:accent1>
        <a:srgbClr val="008080"/>
      </a:accent1>
      <a:accent2>
        <a:srgbClr val="FF0000"/>
      </a:accent2>
      <a:accent3>
        <a:srgbClr val="FFFFFF"/>
      </a:accent3>
      <a:accent4>
        <a:srgbClr val="060606"/>
      </a:accent4>
      <a:accent5>
        <a:srgbClr val="AAC0C0"/>
      </a:accent5>
      <a:accent6>
        <a:srgbClr val="E70000"/>
      </a:accent6>
      <a:hlink>
        <a:srgbClr val="0000FF"/>
      </a:hlink>
      <a:folHlink>
        <a:srgbClr val="009999"/>
      </a:folHlink>
    </a:clrScheme>
    <a:fontScheme name="1_gwart_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gwart_temp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wart_temp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4">
        <a:dk1>
          <a:srgbClr val="080808"/>
        </a:dk1>
        <a:lt1>
          <a:srgbClr val="FFFFFF"/>
        </a:lt1>
        <a:dk2>
          <a:srgbClr val="030387"/>
        </a:dk2>
        <a:lt2>
          <a:srgbClr val="010000"/>
        </a:lt2>
        <a:accent1>
          <a:srgbClr val="008080"/>
        </a:accent1>
        <a:accent2>
          <a:srgbClr val="FF0000"/>
        </a:accent2>
        <a:accent3>
          <a:srgbClr val="FFFFFF"/>
        </a:accent3>
        <a:accent4>
          <a:srgbClr val="060606"/>
        </a:accent4>
        <a:accent5>
          <a:srgbClr val="AAC0C0"/>
        </a:accent5>
        <a:accent6>
          <a:srgbClr val="E70000"/>
        </a:accent6>
        <a:hlink>
          <a:srgbClr val="00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ewdesign">
  <a:themeElements>
    <a:clrScheme name="1_new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1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11th_Gwartney_text</Template>
  <TotalTime>17960</TotalTime>
  <Words>6886</Words>
  <Application>Microsoft Office PowerPoint</Application>
  <PresentationFormat>On-screen Show (4:3)</PresentationFormat>
  <Paragraphs>1495</Paragraphs>
  <Slides>96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96</vt:i4>
      </vt:variant>
    </vt:vector>
  </HeadingPairs>
  <TitlesOfParts>
    <vt:vector size="109" baseType="lpstr">
      <vt:lpstr>Arial</vt:lpstr>
      <vt:lpstr>Wingdings</vt:lpstr>
      <vt:lpstr>Tahoma</vt:lpstr>
      <vt:lpstr>Times New Roman</vt:lpstr>
      <vt:lpstr>ヒラギノ角ゴ Pro W3</vt:lpstr>
      <vt:lpstr>MS Mincho</vt:lpstr>
      <vt:lpstr>Webdings</vt:lpstr>
      <vt:lpstr>Courier New</vt:lpstr>
      <vt:lpstr>1_gwart_temp1</vt:lpstr>
      <vt:lpstr>1_newdesign</vt:lpstr>
      <vt:lpstr>Default Design</vt:lpstr>
      <vt:lpstr>Equation</vt:lpstr>
      <vt:lpstr>Photo Editor Photo</vt:lpstr>
      <vt:lpstr>Mainstream Macroeconomics  Hal Snarr Westminster College May Term, 2015 Introduction to Austrian Economics </vt:lpstr>
      <vt:lpstr>PowerPoint Presentation</vt:lpstr>
      <vt:lpstr>PowerPoint Presentation</vt:lpstr>
      <vt:lpstr>PowerPoint Presentation</vt:lpstr>
      <vt:lpstr>USA Treasury Bonds </vt:lpstr>
      <vt:lpstr>USA Treasury Bonds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Monetary Policy</vt:lpstr>
      <vt:lpstr>Monetary Policy</vt:lpstr>
      <vt:lpstr>Monetary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Hyperinflation &amp; Discretionary MP</vt:lpstr>
      <vt:lpstr>Hyperinflation &amp; Discretionary MP</vt:lpstr>
      <vt:lpstr>Hyperinflation &amp; Discretionary MP</vt:lpstr>
      <vt:lpstr>PowerPoint Presentation</vt:lpstr>
      <vt:lpstr>PowerPoint Presentation</vt:lpstr>
      <vt:lpstr>Hyperinflation &amp; Discretionary MP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Hal Snarr</dc:creator>
  <cp:lastModifiedBy>Anyone</cp:lastModifiedBy>
  <cp:revision>583</cp:revision>
  <cp:lastPrinted>1999-07-12T21:44:34Z</cp:lastPrinted>
  <dcterms:created xsi:type="dcterms:W3CDTF">1999-07-08T01:03:11Z</dcterms:created>
  <dcterms:modified xsi:type="dcterms:W3CDTF">2015-05-12T21:07:25Z</dcterms:modified>
</cp:coreProperties>
</file>