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4" r:id="rId1"/>
  </p:sldMasterIdLst>
  <p:notesMasterIdLst>
    <p:notesMasterId r:id="rId75"/>
  </p:notesMasterIdLst>
  <p:sldIdLst>
    <p:sldId id="486" r:id="rId2"/>
    <p:sldId id="351" r:id="rId3"/>
    <p:sldId id="487" r:id="rId4"/>
    <p:sldId id="354" r:id="rId5"/>
    <p:sldId id="355" r:id="rId6"/>
    <p:sldId id="480" r:id="rId7"/>
    <p:sldId id="357" r:id="rId8"/>
    <p:sldId id="364" r:id="rId9"/>
    <p:sldId id="370" r:id="rId10"/>
    <p:sldId id="481" r:id="rId11"/>
    <p:sldId id="374" r:id="rId12"/>
    <p:sldId id="375" r:id="rId13"/>
    <p:sldId id="376" r:id="rId14"/>
    <p:sldId id="389" r:id="rId15"/>
    <p:sldId id="390" r:id="rId16"/>
    <p:sldId id="391" r:id="rId17"/>
    <p:sldId id="482" r:id="rId18"/>
    <p:sldId id="463" r:id="rId19"/>
    <p:sldId id="465" r:id="rId20"/>
    <p:sldId id="466" r:id="rId21"/>
    <p:sldId id="405" r:id="rId22"/>
    <p:sldId id="410" r:id="rId23"/>
    <p:sldId id="420" r:id="rId24"/>
    <p:sldId id="423" r:id="rId25"/>
    <p:sldId id="467" r:id="rId26"/>
    <p:sldId id="438" r:id="rId27"/>
    <p:sldId id="449" r:id="rId28"/>
    <p:sldId id="450" r:id="rId29"/>
    <p:sldId id="478" r:id="rId30"/>
    <p:sldId id="479" r:id="rId31"/>
    <p:sldId id="468" r:id="rId32"/>
    <p:sldId id="469" r:id="rId33"/>
    <p:sldId id="470" r:id="rId34"/>
    <p:sldId id="471" r:id="rId35"/>
    <p:sldId id="472" r:id="rId36"/>
    <p:sldId id="272" r:id="rId37"/>
    <p:sldId id="274" r:id="rId38"/>
    <p:sldId id="275" r:id="rId39"/>
    <p:sldId id="276" r:id="rId40"/>
    <p:sldId id="279" r:id="rId41"/>
    <p:sldId id="282" r:id="rId42"/>
    <p:sldId id="280" r:id="rId43"/>
    <p:sldId id="283" r:id="rId44"/>
    <p:sldId id="284" r:id="rId45"/>
    <p:sldId id="285" r:id="rId46"/>
    <p:sldId id="287" r:id="rId47"/>
    <p:sldId id="286" r:id="rId48"/>
    <p:sldId id="288" r:id="rId49"/>
    <p:sldId id="289" r:id="rId50"/>
    <p:sldId id="290" r:id="rId51"/>
    <p:sldId id="291" r:id="rId52"/>
    <p:sldId id="333" r:id="rId53"/>
    <p:sldId id="334" r:id="rId54"/>
    <p:sldId id="336" r:id="rId55"/>
    <p:sldId id="337" r:id="rId56"/>
    <p:sldId id="299" r:id="rId57"/>
    <p:sldId id="300" r:id="rId58"/>
    <p:sldId id="303" r:id="rId59"/>
    <p:sldId id="344" r:id="rId60"/>
    <p:sldId id="345" r:id="rId61"/>
    <p:sldId id="346" r:id="rId62"/>
    <p:sldId id="302" r:id="rId63"/>
    <p:sldId id="304" r:id="rId64"/>
    <p:sldId id="434" r:id="rId65"/>
    <p:sldId id="435" r:id="rId66"/>
    <p:sldId id="436" r:id="rId67"/>
    <p:sldId id="437" r:id="rId68"/>
    <p:sldId id="426" r:id="rId69"/>
    <p:sldId id="427" r:id="rId70"/>
    <p:sldId id="428" r:id="rId71"/>
    <p:sldId id="483" r:id="rId72"/>
    <p:sldId id="484" r:id="rId73"/>
    <p:sldId id="485" r:id="rId7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0000"/>
    <a:srgbClr val="008000"/>
    <a:srgbClr val="FFA7A7"/>
    <a:srgbClr val="AFD7FF"/>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571" autoAdjust="0"/>
  </p:normalViewPr>
  <p:slideViewPr>
    <p:cSldViewPr>
      <p:cViewPr varScale="1">
        <p:scale>
          <a:sx n="62" d="100"/>
          <a:sy n="62" d="100"/>
        </p:scale>
        <p:origin x="258"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7.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38.wmf"/><Relationship Id="rId1" Type="http://schemas.openxmlformats.org/officeDocument/2006/relationships/image" Target="../media/image37.wmf"/><Relationship Id="rId5" Type="http://schemas.openxmlformats.org/officeDocument/2006/relationships/image" Target="../media/image41.wmf"/><Relationship Id="rId4" Type="http://schemas.openxmlformats.org/officeDocument/2006/relationships/image" Target="../media/image40.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38.wmf"/><Relationship Id="rId1" Type="http://schemas.openxmlformats.org/officeDocument/2006/relationships/image" Target="../media/image37.wmf"/><Relationship Id="rId6" Type="http://schemas.openxmlformats.org/officeDocument/2006/relationships/image" Target="../media/image41.wmf"/><Relationship Id="rId5" Type="http://schemas.openxmlformats.org/officeDocument/2006/relationships/image" Target="../media/image39.wmf"/><Relationship Id="rId4" Type="http://schemas.openxmlformats.org/officeDocument/2006/relationships/image" Target="../media/image46.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image" Target="../media/image47.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image" Target="../media/image54.wmf"/><Relationship Id="rId1" Type="http://schemas.openxmlformats.org/officeDocument/2006/relationships/image" Target="../media/image53.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image" Target="../media/image57.wmf"/><Relationship Id="rId1" Type="http://schemas.openxmlformats.org/officeDocument/2006/relationships/image" Target="../media/image56.wmf"/><Relationship Id="rId6" Type="http://schemas.openxmlformats.org/officeDocument/2006/relationships/image" Target="../media/image61.wmf"/><Relationship Id="rId5" Type="http://schemas.openxmlformats.org/officeDocument/2006/relationships/image" Target="../media/image60.wmf"/><Relationship Id="rId4" Type="http://schemas.openxmlformats.org/officeDocument/2006/relationships/image" Target="../media/image59.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64.wmf"/><Relationship Id="rId2" Type="http://schemas.openxmlformats.org/officeDocument/2006/relationships/image" Target="../media/image63.wmf"/><Relationship Id="rId1" Type="http://schemas.openxmlformats.org/officeDocument/2006/relationships/image" Target="../media/image62.wmf"/><Relationship Id="rId4" Type="http://schemas.openxmlformats.org/officeDocument/2006/relationships/image" Target="../media/image65.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4.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67.wmf"/><Relationship Id="rId2" Type="http://schemas.openxmlformats.org/officeDocument/2006/relationships/image" Target="../media/image66.wmf"/><Relationship Id="rId1" Type="http://schemas.openxmlformats.org/officeDocument/2006/relationships/image" Target="../media/image62.wmf"/><Relationship Id="rId6" Type="http://schemas.openxmlformats.org/officeDocument/2006/relationships/image" Target="../media/image70.wmf"/><Relationship Id="rId5" Type="http://schemas.openxmlformats.org/officeDocument/2006/relationships/image" Target="../media/image69.wmf"/><Relationship Id="rId4" Type="http://schemas.openxmlformats.org/officeDocument/2006/relationships/image" Target="../media/image68.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71.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73.wmf"/><Relationship Id="rId2" Type="http://schemas.openxmlformats.org/officeDocument/2006/relationships/image" Target="../media/image72.wmf"/><Relationship Id="rId1" Type="http://schemas.openxmlformats.org/officeDocument/2006/relationships/image" Target="../media/image64.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71.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75.wmf"/><Relationship Id="rId2" Type="http://schemas.openxmlformats.org/officeDocument/2006/relationships/image" Target="../media/image74.wmf"/><Relationship Id="rId1" Type="http://schemas.openxmlformats.org/officeDocument/2006/relationships/image" Target="../media/image64.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71.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image" Target="../media/image77.png"/><Relationship Id="rId4" Type="http://schemas.openxmlformats.org/officeDocument/2006/relationships/image" Target="../media/image80.png"/></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image" Target="../media/image81.png"/></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8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36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11366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1367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11367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A5F053D9-9E72-40B1-A958-388A8AD891EA}" type="slidenum">
              <a:rPr lang="en-US"/>
              <a:pPr>
                <a:defRPr/>
              </a:pPr>
              <a:t>‹#›</a:t>
            </a:fld>
            <a:endParaRPr lang="en-US"/>
          </a:p>
        </p:txBody>
      </p:sp>
    </p:spTree>
    <p:extLst>
      <p:ext uri="{BB962C8B-B14F-4D97-AF65-F5344CB8AC3E}">
        <p14:creationId xmlns:p14="http://schemas.microsoft.com/office/powerpoint/2010/main" val="27363291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en.wikipedia.org/wiki/Henry_Hazlitt"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en.wikipedia.org/wiki/Ludwig_von_Mises"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65" charset="0"/>
                <a:ea typeface="ヒラギノ角ゴ Pro W3" pitchFamily="-65" charset="-128"/>
              </a:defRPr>
            </a:lvl1pPr>
            <a:lvl2pPr marL="37931725" indent="-37474525" eaLnBrk="0" hangingPunct="0">
              <a:spcBef>
                <a:spcPct val="30000"/>
              </a:spcBef>
              <a:defRPr sz="1200">
                <a:solidFill>
                  <a:schemeClr val="tx1"/>
                </a:solidFill>
                <a:latin typeface="Times New Roman" pitchFamily="-65" charset="0"/>
                <a:ea typeface="ヒラギノ角ゴ Pro W3" pitchFamily="-65" charset="-128"/>
              </a:defRPr>
            </a:lvl2pPr>
            <a:lvl3pPr marL="1143000" indent="-228600" eaLnBrk="0" hangingPunct="0">
              <a:spcBef>
                <a:spcPct val="30000"/>
              </a:spcBef>
              <a:defRPr sz="1200">
                <a:solidFill>
                  <a:schemeClr val="tx1"/>
                </a:solidFill>
                <a:latin typeface="Times New Roman" pitchFamily="-65" charset="0"/>
                <a:ea typeface="ヒラギノ角ゴ Pro W3" pitchFamily="-65" charset="-128"/>
              </a:defRPr>
            </a:lvl3pPr>
            <a:lvl4pPr marL="1600200" indent="-228600" eaLnBrk="0" hangingPunct="0">
              <a:spcBef>
                <a:spcPct val="30000"/>
              </a:spcBef>
              <a:defRPr sz="1200">
                <a:solidFill>
                  <a:schemeClr val="tx1"/>
                </a:solidFill>
                <a:latin typeface="Times New Roman" pitchFamily="-65" charset="0"/>
                <a:ea typeface="ヒラギノ角ゴ Pro W3" pitchFamily="-65" charset="-128"/>
              </a:defRPr>
            </a:lvl4pPr>
            <a:lvl5pPr marL="2057400" indent="-228600" eaLnBrk="0" hangingPunct="0">
              <a:spcBef>
                <a:spcPct val="30000"/>
              </a:spcBef>
              <a:defRPr sz="1200">
                <a:solidFill>
                  <a:schemeClr val="tx1"/>
                </a:solidFill>
                <a:latin typeface="Times New Roman" pitchFamily="-65" charset="0"/>
                <a:ea typeface="ヒラギノ角ゴ Pro W3" pitchFamily="-65" charset="-128"/>
              </a:defRPr>
            </a:lvl5pPr>
            <a:lvl6pPr marL="25146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6pPr>
            <a:lvl7pPr marL="29718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7pPr>
            <a:lvl8pPr marL="34290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8pPr>
            <a:lvl9pPr marL="38862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9pPr>
          </a:lstStyle>
          <a:p>
            <a:pPr eaLnBrk="1" hangingPunct="1">
              <a:spcBef>
                <a:spcPct val="0"/>
              </a:spcBef>
            </a:pPr>
            <a:fld id="{D298163A-14DC-4919-925B-B18EA18F94AB}" type="slidenum">
              <a:rPr lang="en-US" altLang="en-US" smtClean="0"/>
              <a:pPr eaLnBrk="1" hangingPunct="1">
                <a:spcBef>
                  <a:spcPct val="0"/>
                </a:spcBef>
              </a:pPr>
              <a:t>2</a:t>
            </a:fld>
            <a:endParaRPr lang="en-US" altLang="en-US" smtClean="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r>
              <a:rPr lang="en-US" altLang="en-US" sz="1600" smtClean="0">
                <a:latin typeface="Times New Roman" pitchFamily="-65" charset="0"/>
              </a:rPr>
              <a:t>Double coincidence of wants</a:t>
            </a:r>
          </a:p>
          <a:p>
            <a:pPr lvl="1" eaLnBrk="1" hangingPunct="1"/>
            <a:endParaRPr lang="en-US" altLang="en-US" sz="1600" smtClean="0">
              <a:latin typeface="Times New Roman" pitchFamily="-65" charset="0"/>
            </a:endParaRPr>
          </a:p>
          <a:p>
            <a:pPr lvl="1" eaLnBrk="1" hangingPunct="1"/>
            <a:r>
              <a:rPr lang="en-US" altLang="en-US" sz="1600" smtClean="0">
                <a:latin typeface="Times New Roman" pitchFamily="-65" charset="0"/>
              </a:rPr>
              <a:t>be widely accepted</a:t>
            </a:r>
          </a:p>
          <a:p>
            <a:pPr lvl="1" eaLnBrk="1" hangingPunct="1"/>
            <a:endParaRPr lang="en-US" altLang="en-US" sz="1600" smtClean="0">
              <a:latin typeface="Times New Roman" pitchFamily="-65" charset="0"/>
            </a:endParaRPr>
          </a:p>
          <a:p>
            <a:pPr lvl="1" eaLnBrk="1" hangingPunct="1"/>
            <a:r>
              <a:rPr lang="en-US" altLang="en-US" sz="1600" smtClean="0">
                <a:latin typeface="Times New Roman" pitchFamily="-65" charset="0"/>
              </a:rPr>
              <a:t>be divisible</a:t>
            </a:r>
          </a:p>
          <a:p>
            <a:pPr lvl="1" eaLnBrk="1" hangingPunct="1"/>
            <a:endParaRPr lang="en-US" altLang="en-US" sz="1600" smtClean="0">
              <a:latin typeface="Times New Roman" pitchFamily="-65" charset="0"/>
            </a:endParaRPr>
          </a:p>
          <a:p>
            <a:pPr lvl="1" eaLnBrk="1" hangingPunct="1"/>
            <a:r>
              <a:rPr lang="en-US" altLang="en-US" sz="1600" smtClean="0">
                <a:latin typeface="Times New Roman" pitchFamily="-65" charset="0"/>
              </a:rPr>
              <a:t>be easy to carry</a:t>
            </a:r>
          </a:p>
          <a:p>
            <a:pPr lvl="1" eaLnBrk="1" hangingPunct="1"/>
            <a:endParaRPr lang="en-US" altLang="en-US" sz="1600" smtClean="0">
              <a:latin typeface="Times New Roman" pitchFamily="-65" charset="0"/>
            </a:endParaRPr>
          </a:p>
          <a:p>
            <a:pPr lvl="1" eaLnBrk="1" hangingPunct="1"/>
            <a:r>
              <a:rPr lang="en-US" altLang="en-US" sz="1600" smtClean="0">
                <a:latin typeface="Times New Roman" pitchFamily="-65" charset="0"/>
              </a:rPr>
              <a:t>not deteriorate quickly</a:t>
            </a:r>
          </a:p>
        </p:txBody>
      </p:sp>
    </p:spTree>
    <p:extLst>
      <p:ext uri="{BB962C8B-B14F-4D97-AF65-F5344CB8AC3E}">
        <p14:creationId xmlns:p14="http://schemas.microsoft.com/office/powerpoint/2010/main" val="967821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65" charset="0"/>
                <a:ea typeface="ヒラギノ角ゴ Pro W3" pitchFamily="-65" charset="-128"/>
              </a:defRPr>
            </a:lvl1pPr>
            <a:lvl2pPr marL="37931725" indent="-37474525" eaLnBrk="0" hangingPunct="0">
              <a:spcBef>
                <a:spcPct val="30000"/>
              </a:spcBef>
              <a:defRPr sz="1200">
                <a:solidFill>
                  <a:schemeClr val="tx1"/>
                </a:solidFill>
                <a:latin typeface="Times New Roman" pitchFamily="-65" charset="0"/>
                <a:ea typeface="ヒラギノ角ゴ Pro W3" pitchFamily="-65" charset="-128"/>
              </a:defRPr>
            </a:lvl2pPr>
            <a:lvl3pPr marL="1143000" indent="-228600" eaLnBrk="0" hangingPunct="0">
              <a:spcBef>
                <a:spcPct val="30000"/>
              </a:spcBef>
              <a:defRPr sz="1200">
                <a:solidFill>
                  <a:schemeClr val="tx1"/>
                </a:solidFill>
                <a:latin typeface="Times New Roman" pitchFamily="-65" charset="0"/>
                <a:ea typeface="ヒラギノ角ゴ Pro W3" pitchFamily="-65" charset="-128"/>
              </a:defRPr>
            </a:lvl3pPr>
            <a:lvl4pPr marL="1600200" indent="-228600" eaLnBrk="0" hangingPunct="0">
              <a:spcBef>
                <a:spcPct val="30000"/>
              </a:spcBef>
              <a:defRPr sz="1200">
                <a:solidFill>
                  <a:schemeClr val="tx1"/>
                </a:solidFill>
                <a:latin typeface="Times New Roman" pitchFamily="-65" charset="0"/>
                <a:ea typeface="ヒラギノ角ゴ Pro W3" pitchFamily="-65" charset="-128"/>
              </a:defRPr>
            </a:lvl4pPr>
            <a:lvl5pPr marL="2057400" indent="-228600" eaLnBrk="0" hangingPunct="0">
              <a:spcBef>
                <a:spcPct val="30000"/>
              </a:spcBef>
              <a:defRPr sz="1200">
                <a:solidFill>
                  <a:schemeClr val="tx1"/>
                </a:solidFill>
                <a:latin typeface="Times New Roman" pitchFamily="-65" charset="0"/>
                <a:ea typeface="ヒラギノ角ゴ Pro W3" pitchFamily="-65" charset="-128"/>
              </a:defRPr>
            </a:lvl5pPr>
            <a:lvl6pPr marL="25146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6pPr>
            <a:lvl7pPr marL="29718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7pPr>
            <a:lvl8pPr marL="34290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8pPr>
            <a:lvl9pPr marL="38862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9pPr>
          </a:lstStyle>
          <a:p>
            <a:pPr eaLnBrk="1" hangingPunct="1">
              <a:spcBef>
                <a:spcPct val="0"/>
              </a:spcBef>
            </a:pPr>
            <a:fld id="{D298163A-14DC-4919-925B-B18EA18F94AB}" type="slidenum">
              <a:rPr lang="en-US" altLang="en-US" smtClean="0">
                <a:solidFill>
                  <a:srgbClr val="000000"/>
                </a:solidFill>
              </a:rPr>
              <a:pPr eaLnBrk="1" hangingPunct="1">
                <a:spcBef>
                  <a:spcPct val="0"/>
                </a:spcBef>
              </a:pPr>
              <a:t>3</a:t>
            </a:fld>
            <a:endParaRPr lang="en-US" altLang="en-US" smtClean="0">
              <a:solidFill>
                <a:srgbClr val="000000"/>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r>
              <a:rPr lang="en-US" altLang="en-US" sz="1600" smtClean="0">
                <a:latin typeface="Times New Roman" pitchFamily="-65" charset="0"/>
              </a:rPr>
              <a:t>Double coincidence of wants</a:t>
            </a:r>
          </a:p>
          <a:p>
            <a:pPr lvl="1" eaLnBrk="1" hangingPunct="1"/>
            <a:endParaRPr lang="en-US" altLang="en-US" sz="1600" smtClean="0">
              <a:latin typeface="Times New Roman" pitchFamily="-65" charset="0"/>
            </a:endParaRPr>
          </a:p>
          <a:p>
            <a:pPr lvl="1" eaLnBrk="1" hangingPunct="1"/>
            <a:r>
              <a:rPr lang="en-US" altLang="en-US" sz="1600" smtClean="0">
                <a:latin typeface="Times New Roman" pitchFamily="-65" charset="0"/>
              </a:rPr>
              <a:t>be widely accepted</a:t>
            </a:r>
          </a:p>
          <a:p>
            <a:pPr lvl="1" eaLnBrk="1" hangingPunct="1"/>
            <a:endParaRPr lang="en-US" altLang="en-US" sz="1600" smtClean="0">
              <a:latin typeface="Times New Roman" pitchFamily="-65" charset="0"/>
            </a:endParaRPr>
          </a:p>
          <a:p>
            <a:pPr lvl="1" eaLnBrk="1" hangingPunct="1"/>
            <a:r>
              <a:rPr lang="en-US" altLang="en-US" sz="1600" smtClean="0">
                <a:latin typeface="Times New Roman" pitchFamily="-65" charset="0"/>
              </a:rPr>
              <a:t>be divisible</a:t>
            </a:r>
          </a:p>
          <a:p>
            <a:pPr lvl="1" eaLnBrk="1" hangingPunct="1"/>
            <a:endParaRPr lang="en-US" altLang="en-US" sz="1600" smtClean="0">
              <a:latin typeface="Times New Roman" pitchFamily="-65" charset="0"/>
            </a:endParaRPr>
          </a:p>
          <a:p>
            <a:pPr lvl="1" eaLnBrk="1" hangingPunct="1"/>
            <a:r>
              <a:rPr lang="en-US" altLang="en-US" sz="1600" smtClean="0">
                <a:latin typeface="Times New Roman" pitchFamily="-65" charset="0"/>
              </a:rPr>
              <a:t>be easy to carry</a:t>
            </a:r>
          </a:p>
          <a:p>
            <a:pPr lvl="1" eaLnBrk="1" hangingPunct="1"/>
            <a:endParaRPr lang="en-US" altLang="en-US" sz="1600" smtClean="0">
              <a:latin typeface="Times New Roman" pitchFamily="-65" charset="0"/>
            </a:endParaRPr>
          </a:p>
          <a:p>
            <a:pPr lvl="1" eaLnBrk="1" hangingPunct="1"/>
            <a:r>
              <a:rPr lang="en-US" altLang="en-US" sz="1600" smtClean="0">
                <a:latin typeface="Times New Roman" pitchFamily="-65" charset="0"/>
              </a:rPr>
              <a:t>not deteriorate quickly</a:t>
            </a:r>
          </a:p>
        </p:txBody>
      </p:sp>
    </p:spTree>
    <p:extLst>
      <p:ext uri="{BB962C8B-B14F-4D97-AF65-F5344CB8AC3E}">
        <p14:creationId xmlns:p14="http://schemas.microsoft.com/office/powerpoint/2010/main" val="4053902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65" charset="0"/>
                <a:ea typeface="ヒラギノ角ゴ Pro W3" pitchFamily="-65" charset="-128"/>
              </a:defRPr>
            </a:lvl1pPr>
            <a:lvl2pPr marL="37931725" indent="-37474525" eaLnBrk="0" hangingPunct="0">
              <a:spcBef>
                <a:spcPct val="30000"/>
              </a:spcBef>
              <a:defRPr sz="1200">
                <a:solidFill>
                  <a:schemeClr val="tx1"/>
                </a:solidFill>
                <a:latin typeface="Times New Roman" pitchFamily="-65" charset="0"/>
                <a:ea typeface="ヒラギノ角ゴ Pro W3" pitchFamily="-65" charset="-128"/>
              </a:defRPr>
            </a:lvl2pPr>
            <a:lvl3pPr marL="1143000" indent="-228600" eaLnBrk="0" hangingPunct="0">
              <a:spcBef>
                <a:spcPct val="30000"/>
              </a:spcBef>
              <a:defRPr sz="1200">
                <a:solidFill>
                  <a:schemeClr val="tx1"/>
                </a:solidFill>
                <a:latin typeface="Times New Roman" pitchFamily="-65" charset="0"/>
                <a:ea typeface="ヒラギノ角ゴ Pro W3" pitchFamily="-65" charset="-128"/>
              </a:defRPr>
            </a:lvl3pPr>
            <a:lvl4pPr marL="1600200" indent="-228600" eaLnBrk="0" hangingPunct="0">
              <a:spcBef>
                <a:spcPct val="30000"/>
              </a:spcBef>
              <a:defRPr sz="1200">
                <a:solidFill>
                  <a:schemeClr val="tx1"/>
                </a:solidFill>
                <a:latin typeface="Times New Roman" pitchFamily="-65" charset="0"/>
                <a:ea typeface="ヒラギノ角ゴ Pro W3" pitchFamily="-65" charset="-128"/>
              </a:defRPr>
            </a:lvl4pPr>
            <a:lvl5pPr marL="2057400" indent="-228600" eaLnBrk="0" hangingPunct="0">
              <a:spcBef>
                <a:spcPct val="30000"/>
              </a:spcBef>
              <a:defRPr sz="1200">
                <a:solidFill>
                  <a:schemeClr val="tx1"/>
                </a:solidFill>
                <a:latin typeface="Times New Roman" pitchFamily="-65" charset="0"/>
                <a:ea typeface="ヒラギノ角ゴ Pro W3" pitchFamily="-65" charset="-128"/>
              </a:defRPr>
            </a:lvl5pPr>
            <a:lvl6pPr marL="25146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6pPr>
            <a:lvl7pPr marL="29718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7pPr>
            <a:lvl8pPr marL="34290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8pPr>
            <a:lvl9pPr marL="38862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9pPr>
          </a:lstStyle>
          <a:p>
            <a:pPr eaLnBrk="1" hangingPunct="1">
              <a:spcBef>
                <a:spcPct val="0"/>
              </a:spcBef>
            </a:pPr>
            <a:fld id="{5F39894A-F69E-4362-8255-84A16CEF39AA}" type="slidenum">
              <a:rPr lang="en-US" altLang="en-US" smtClean="0"/>
              <a:pPr eaLnBrk="1" hangingPunct="1">
                <a:spcBef>
                  <a:spcPct val="0"/>
                </a:spcBef>
              </a:pPr>
              <a:t>4</a:t>
            </a:fld>
            <a:endParaRPr lang="en-US" altLang="en-US" smtClean="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Times New Roman" pitchFamily="-65" charset="0"/>
              </a:rPr>
              <a:t>Coins were first minted between 700 and 500 BC (Weatherford, 1997)</a:t>
            </a:r>
          </a:p>
          <a:p>
            <a:endParaRPr lang="en-US" altLang="en-US" smtClean="0">
              <a:latin typeface="Times New Roman" pitchFamily="-65" charset="0"/>
            </a:endParaRPr>
          </a:p>
        </p:txBody>
      </p:sp>
    </p:spTree>
    <p:extLst>
      <p:ext uri="{BB962C8B-B14F-4D97-AF65-F5344CB8AC3E}">
        <p14:creationId xmlns:p14="http://schemas.microsoft.com/office/powerpoint/2010/main" val="2916294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65" charset="0"/>
                <a:ea typeface="ヒラギノ角ゴ Pro W3" pitchFamily="-65" charset="-128"/>
              </a:defRPr>
            </a:lvl1pPr>
            <a:lvl2pPr marL="37931725" indent="-37474525" eaLnBrk="0" hangingPunct="0">
              <a:spcBef>
                <a:spcPct val="30000"/>
              </a:spcBef>
              <a:defRPr sz="1200">
                <a:solidFill>
                  <a:schemeClr val="tx1"/>
                </a:solidFill>
                <a:latin typeface="Times New Roman" pitchFamily="-65" charset="0"/>
                <a:ea typeface="ヒラギノ角ゴ Pro W3" pitchFamily="-65" charset="-128"/>
              </a:defRPr>
            </a:lvl2pPr>
            <a:lvl3pPr marL="1143000" indent="-228600" eaLnBrk="0" hangingPunct="0">
              <a:spcBef>
                <a:spcPct val="30000"/>
              </a:spcBef>
              <a:defRPr sz="1200">
                <a:solidFill>
                  <a:schemeClr val="tx1"/>
                </a:solidFill>
                <a:latin typeface="Times New Roman" pitchFamily="-65" charset="0"/>
                <a:ea typeface="ヒラギノ角ゴ Pro W3" pitchFamily="-65" charset="-128"/>
              </a:defRPr>
            </a:lvl3pPr>
            <a:lvl4pPr marL="1600200" indent="-228600" eaLnBrk="0" hangingPunct="0">
              <a:spcBef>
                <a:spcPct val="30000"/>
              </a:spcBef>
              <a:defRPr sz="1200">
                <a:solidFill>
                  <a:schemeClr val="tx1"/>
                </a:solidFill>
                <a:latin typeface="Times New Roman" pitchFamily="-65" charset="0"/>
                <a:ea typeface="ヒラギノ角ゴ Pro W3" pitchFamily="-65" charset="-128"/>
              </a:defRPr>
            </a:lvl4pPr>
            <a:lvl5pPr marL="2057400" indent="-228600" eaLnBrk="0" hangingPunct="0">
              <a:spcBef>
                <a:spcPct val="30000"/>
              </a:spcBef>
              <a:defRPr sz="1200">
                <a:solidFill>
                  <a:schemeClr val="tx1"/>
                </a:solidFill>
                <a:latin typeface="Times New Roman" pitchFamily="-65" charset="0"/>
                <a:ea typeface="ヒラギノ角ゴ Pro W3" pitchFamily="-65" charset="-128"/>
              </a:defRPr>
            </a:lvl5pPr>
            <a:lvl6pPr marL="25146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6pPr>
            <a:lvl7pPr marL="29718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7pPr>
            <a:lvl8pPr marL="34290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8pPr>
            <a:lvl9pPr marL="38862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9pPr>
          </a:lstStyle>
          <a:p>
            <a:pPr eaLnBrk="1" hangingPunct="1">
              <a:spcBef>
                <a:spcPct val="0"/>
              </a:spcBef>
            </a:pPr>
            <a:fld id="{FC81AC74-DABF-4D3E-B64B-FB9E59A81232}" type="slidenum">
              <a:rPr lang="en-US" altLang="en-US" smtClean="0"/>
              <a:pPr eaLnBrk="1" hangingPunct="1">
                <a:spcBef>
                  <a:spcPct val="0"/>
                </a:spcBef>
              </a:pPr>
              <a:t>5</a:t>
            </a:fld>
            <a:endParaRPr lang="en-US" alt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Times New Roman" pitchFamily="-65" charset="0"/>
              </a:rPr>
              <a:t>chiao-tzu was the first paper money</a:t>
            </a:r>
          </a:p>
          <a:p>
            <a:endParaRPr lang="en-US" altLang="en-US" smtClean="0">
              <a:latin typeface="Times New Roman" pitchFamily="-65" charset="0"/>
            </a:endParaRPr>
          </a:p>
          <a:p>
            <a:r>
              <a:rPr lang="en-US" altLang="en-US" smtClean="0">
                <a:latin typeface="Times New Roman" pitchFamily="-65" charset="0"/>
              </a:rPr>
              <a:t>issued in 10</a:t>
            </a:r>
            <a:r>
              <a:rPr lang="en-US" altLang="en-US" baseline="30000" smtClean="0">
                <a:latin typeface="Times New Roman" pitchFamily="-65" charset="0"/>
              </a:rPr>
              <a:t>th</a:t>
            </a:r>
            <a:r>
              <a:rPr lang="en-US" altLang="en-US" smtClean="0">
                <a:latin typeface="Times New Roman" pitchFamily="-65" charset="0"/>
              </a:rPr>
              <a:t> century Szechwan, China (Lui, 1983). </a:t>
            </a:r>
          </a:p>
          <a:p>
            <a:endParaRPr lang="en-US" altLang="en-US" smtClean="0">
              <a:latin typeface="Times New Roman" pitchFamily="-65" charset="0"/>
            </a:endParaRPr>
          </a:p>
          <a:p>
            <a:r>
              <a:rPr lang="en-US" altLang="en-US" smtClean="0">
                <a:latin typeface="Times New Roman" pitchFamily="-65" charset="0"/>
              </a:rPr>
              <a:t>It was a bank receipt for iron Chinese coins deposited in Szechwan banks. </a:t>
            </a:r>
          </a:p>
          <a:p>
            <a:endParaRPr lang="en-US" altLang="en-US" smtClean="0">
              <a:latin typeface="Times New Roman" pitchFamily="-65" charset="0"/>
            </a:endParaRPr>
          </a:p>
          <a:p>
            <a:endParaRPr lang="en-US" altLang="en-US" smtClean="0">
              <a:latin typeface="Times New Roman" pitchFamily="-65" charset="0"/>
            </a:endParaRPr>
          </a:p>
        </p:txBody>
      </p:sp>
    </p:spTree>
    <p:extLst>
      <p:ext uri="{BB962C8B-B14F-4D97-AF65-F5344CB8AC3E}">
        <p14:creationId xmlns:p14="http://schemas.microsoft.com/office/powerpoint/2010/main" val="583726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65" charset="0"/>
                <a:ea typeface="ヒラギノ角ゴ Pro W3" pitchFamily="-65" charset="-128"/>
              </a:defRPr>
            </a:lvl1pPr>
            <a:lvl2pPr marL="37931725" indent="-37474525" eaLnBrk="0" hangingPunct="0">
              <a:spcBef>
                <a:spcPct val="30000"/>
              </a:spcBef>
              <a:defRPr sz="1200">
                <a:solidFill>
                  <a:schemeClr val="tx1"/>
                </a:solidFill>
                <a:latin typeface="Times New Roman" pitchFamily="-65" charset="0"/>
                <a:ea typeface="ヒラギノ角ゴ Pro W3" pitchFamily="-65" charset="-128"/>
              </a:defRPr>
            </a:lvl2pPr>
            <a:lvl3pPr marL="1143000" indent="-228600" eaLnBrk="0" hangingPunct="0">
              <a:spcBef>
                <a:spcPct val="30000"/>
              </a:spcBef>
              <a:defRPr sz="1200">
                <a:solidFill>
                  <a:schemeClr val="tx1"/>
                </a:solidFill>
                <a:latin typeface="Times New Roman" pitchFamily="-65" charset="0"/>
                <a:ea typeface="ヒラギノ角ゴ Pro W3" pitchFamily="-65" charset="-128"/>
              </a:defRPr>
            </a:lvl3pPr>
            <a:lvl4pPr marL="1600200" indent="-228600" eaLnBrk="0" hangingPunct="0">
              <a:spcBef>
                <a:spcPct val="30000"/>
              </a:spcBef>
              <a:defRPr sz="1200">
                <a:solidFill>
                  <a:schemeClr val="tx1"/>
                </a:solidFill>
                <a:latin typeface="Times New Roman" pitchFamily="-65" charset="0"/>
                <a:ea typeface="ヒラギノ角ゴ Pro W3" pitchFamily="-65" charset="-128"/>
              </a:defRPr>
            </a:lvl4pPr>
            <a:lvl5pPr marL="2057400" indent="-228600" eaLnBrk="0" hangingPunct="0">
              <a:spcBef>
                <a:spcPct val="30000"/>
              </a:spcBef>
              <a:defRPr sz="1200">
                <a:solidFill>
                  <a:schemeClr val="tx1"/>
                </a:solidFill>
                <a:latin typeface="Times New Roman" pitchFamily="-65" charset="0"/>
                <a:ea typeface="ヒラギノ角ゴ Pro W3" pitchFamily="-65" charset="-128"/>
              </a:defRPr>
            </a:lvl5pPr>
            <a:lvl6pPr marL="25146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6pPr>
            <a:lvl7pPr marL="29718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7pPr>
            <a:lvl8pPr marL="34290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8pPr>
            <a:lvl9pPr marL="38862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9pPr>
          </a:lstStyle>
          <a:p>
            <a:pPr eaLnBrk="1" hangingPunct="1">
              <a:spcBef>
                <a:spcPct val="0"/>
              </a:spcBef>
            </a:pPr>
            <a:fld id="{3AB53C88-8BE1-4C5D-9748-C66E910C172B}" type="slidenum">
              <a:rPr lang="en-US" altLang="en-US" smtClean="0"/>
              <a:pPr eaLnBrk="1" hangingPunct="1">
                <a:spcBef>
                  <a:spcPct val="0"/>
                </a:spcBef>
              </a:pPr>
              <a:t>6</a:t>
            </a:fld>
            <a:endParaRPr lang="en-US" alt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Times New Roman" pitchFamily="-65" charset="0"/>
              </a:rPr>
              <a:t>When the Szechwan government took control of this money in 1023, chiao-tzu became the world’s first </a:t>
            </a:r>
            <a:r>
              <a:rPr lang="en-US" altLang="en-US" b="1" smtClean="0">
                <a:latin typeface="Times New Roman" pitchFamily="-65" charset="0"/>
              </a:rPr>
              <a:t>fiat money</a:t>
            </a:r>
            <a:r>
              <a:rPr lang="en-US" altLang="en-US" smtClean="0">
                <a:latin typeface="Times New Roman" pitchFamily="-65" charset="0"/>
              </a:rPr>
              <a:t>, money backed not by commodities but by government decree. </a:t>
            </a:r>
          </a:p>
          <a:p>
            <a:endParaRPr lang="en-US" altLang="en-US" smtClean="0">
              <a:latin typeface="Times New Roman" pitchFamily="-65" charset="0"/>
            </a:endParaRPr>
          </a:p>
          <a:p>
            <a:r>
              <a:rPr lang="en-US" altLang="en-US" smtClean="0">
                <a:latin typeface="Times New Roman" pitchFamily="-65" charset="0"/>
              </a:rPr>
              <a:t>… in the U.S.’s case, backed by God</a:t>
            </a:r>
          </a:p>
          <a:p>
            <a:endParaRPr lang="en-US" altLang="en-US" smtClean="0">
              <a:latin typeface="Times New Roman" pitchFamily="-65" charset="0"/>
            </a:endParaRPr>
          </a:p>
          <a:p>
            <a:r>
              <a:rPr lang="en-US" altLang="en-US" smtClean="0">
                <a:latin typeface="Times New Roman" pitchFamily="-65" charset="0"/>
              </a:rPr>
              <a:t>In 1931, the British Pound became fiat money when the United Kingdom abandoned the gold standard.</a:t>
            </a:r>
          </a:p>
          <a:p>
            <a:endParaRPr lang="en-US" altLang="en-US" smtClean="0">
              <a:latin typeface="Times New Roman" pitchFamily="-65" charset="0"/>
            </a:endParaRPr>
          </a:p>
          <a:p>
            <a:r>
              <a:rPr lang="en-US" altLang="en-US" smtClean="0">
                <a:latin typeface="Times New Roman" pitchFamily="-65" charset="0"/>
              </a:rPr>
              <a:t>In the U.S., converting the dollar into fiat money took nearly forty years </a:t>
            </a:r>
            <a:r>
              <a:rPr lang="en-US" altLang="en-US" i="1" smtClean="0">
                <a:latin typeface="Times New Roman" pitchFamily="-65" charset="0"/>
              </a:rPr>
              <a:t>perhaps </a:t>
            </a:r>
            <a:r>
              <a:rPr lang="en-US" altLang="en-US" smtClean="0">
                <a:latin typeface="Times New Roman" pitchFamily="-65" charset="0"/>
              </a:rPr>
              <a:t>a result of the classical-liberal founding principles</a:t>
            </a:r>
          </a:p>
          <a:p>
            <a:endParaRPr lang="en-US" altLang="en-US" smtClean="0">
              <a:latin typeface="Times New Roman" pitchFamily="-65" charset="0"/>
            </a:endParaRPr>
          </a:p>
          <a:p>
            <a:r>
              <a:rPr lang="en-US" altLang="en-US" smtClean="0">
                <a:latin typeface="Times New Roman" pitchFamily="-65" charset="0"/>
              </a:rPr>
              <a:t>FDR ended the gold standard in domestic exchanges and restricted private ownership of gold with the Emergency Banking Act of 1933, EO 6102, and the Gold Reserve Act of 1934. </a:t>
            </a:r>
          </a:p>
          <a:p>
            <a:endParaRPr lang="en-US" altLang="en-US" smtClean="0">
              <a:latin typeface="Times New Roman" pitchFamily="-65" charset="0"/>
            </a:endParaRPr>
          </a:p>
          <a:p>
            <a:r>
              <a:rPr lang="en-US" altLang="en-US" smtClean="0">
                <a:latin typeface="Times New Roman" pitchFamily="-65" charset="0"/>
              </a:rPr>
              <a:t>President Nixon completed the process, ending he gold standard in foreign exchanges, when he issued EO 11615 in 1971. </a:t>
            </a:r>
            <a:br>
              <a:rPr lang="en-US" altLang="en-US" smtClean="0">
                <a:latin typeface="Times New Roman" pitchFamily="-65" charset="0"/>
              </a:rPr>
            </a:br>
            <a:r>
              <a:rPr lang="en-US" altLang="en-US" smtClean="0">
                <a:latin typeface="Times New Roman" pitchFamily="-65" charset="0"/>
              </a:rPr>
              <a:t/>
            </a:r>
            <a:br>
              <a:rPr lang="en-US" altLang="en-US" smtClean="0">
                <a:latin typeface="Times New Roman" pitchFamily="-65" charset="0"/>
              </a:rPr>
            </a:br>
            <a:r>
              <a:rPr lang="en-US" altLang="en-US" smtClean="0">
                <a:latin typeface="Times New Roman" pitchFamily="-65" charset="0"/>
              </a:rPr>
              <a:t>Meanwhile, In God We Trust began appearing on U.S. paper money in 1957. </a:t>
            </a:r>
            <a:br>
              <a:rPr lang="en-US" altLang="en-US" smtClean="0">
                <a:latin typeface="Times New Roman" pitchFamily="-65" charset="0"/>
              </a:rPr>
            </a:br>
            <a:r>
              <a:rPr lang="en-US" altLang="en-US" smtClean="0">
                <a:latin typeface="Times New Roman" pitchFamily="-65" charset="0"/>
              </a:rPr>
              <a:t/>
            </a:r>
            <a:br>
              <a:rPr lang="en-US" altLang="en-US" smtClean="0">
                <a:latin typeface="Times New Roman" pitchFamily="-65" charset="0"/>
              </a:rPr>
            </a:br>
            <a:r>
              <a:rPr lang="en-US" altLang="en-US" smtClean="0">
                <a:latin typeface="Times New Roman" pitchFamily="-65" charset="0"/>
              </a:rPr>
              <a:t>Hence, presidents from FDR to Nixon removed the ‘l’ in ‘gold’ on the dollar, which slowly transitioned it from the gold standard to the God standard.</a:t>
            </a:r>
          </a:p>
        </p:txBody>
      </p:sp>
    </p:spTree>
    <p:extLst>
      <p:ext uri="{BB962C8B-B14F-4D97-AF65-F5344CB8AC3E}">
        <p14:creationId xmlns:p14="http://schemas.microsoft.com/office/powerpoint/2010/main" val="2337493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65" charset="0"/>
                <a:ea typeface="ヒラギノ角ゴ Pro W3" pitchFamily="-65" charset="-128"/>
              </a:defRPr>
            </a:lvl1pPr>
            <a:lvl2pPr marL="37931725" indent="-37474525" eaLnBrk="0" hangingPunct="0">
              <a:spcBef>
                <a:spcPct val="30000"/>
              </a:spcBef>
              <a:defRPr sz="1200">
                <a:solidFill>
                  <a:schemeClr val="tx1"/>
                </a:solidFill>
                <a:latin typeface="Times New Roman" pitchFamily="-65" charset="0"/>
                <a:ea typeface="ヒラギノ角ゴ Pro W3" pitchFamily="-65" charset="-128"/>
              </a:defRPr>
            </a:lvl2pPr>
            <a:lvl3pPr marL="1143000" indent="-228600" eaLnBrk="0" hangingPunct="0">
              <a:spcBef>
                <a:spcPct val="30000"/>
              </a:spcBef>
              <a:defRPr sz="1200">
                <a:solidFill>
                  <a:schemeClr val="tx1"/>
                </a:solidFill>
                <a:latin typeface="Times New Roman" pitchFamily="-65" charset="0"/>
                <a:ea typeface="ヒラギノ角ゴ Pro W3" pitchFamily="-65" charset="-128"/>
              </a:defRPr>
            </a:lvl3pPr>
            <a:lvl4pPr marL="1600200" indent="-228600" eaLnBrk="0" hangingPunct="0">
              <a:spcBef>
                <a:spcPct val="30000"/>
              </a:spcBef>
              <a:defRPr sz="1200">
                <a:solidFill>
                  <a:schemeClr val="tx1"/>
                </a:solidFill>
                <a:latin typeface="Times New Roman" pitchFamily="-65" charset="0"/>
                <a:ea typeface="ヒラギノ角ゴ Pro W3" pitchFamily="-65" charset="-128"/>
              </a:defRPr>
            </a:lvl4pPr>
            <a:lvl5pPr marL="2057400" indent="-228600" eaLnBrk="0" hangingPunct="0">
              <a:spcBef>
                <a:spcPct val="30000"/>
              </a:spcBef>
              <a:defRPr sz="1200">
                <a:solidFill>
                  <a:schemeClr val="tx1"/>
                </a:solidFill>
                <a:latin typeface="Times New Roman" pitchFamily="-65" charset="0"/>
                <a:ea typeface="ヒラギノ角ゴ Pro W3" pitchFamily="-65" charset="-128"/>
              </a:defRPr>
            </a:lvl5pPr>
            <a:lvl6pPr marL="25146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6pPr>
            <a:lvl7pPr marL="29718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7pPr>
            <a:lvl8pPr marL="34290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8pPr>
            <a:lvl9pPr marL="38862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9pPr>
          </a:lstStyle>
          <a:p>
            <a:pPr eaLnBrk="1" hangingPunct="1">
              <a:spcBef>
                <a:spcPct val="0"/>
              </a:spcBef>
            </a:pPr>
            <a:fld id="{3AB53C88-8BE1-4C5D-9748-C66E910C172B}" type="slidenum">
              <a:rPr lang="en-US" altLang="en-US" smtClean="0"/>
              <a:pPr eaLnBrk="1" hangingPunct="1">
                <a:spcBef>
                  <a:spcPct val="0"/>
                </a:spcBef>
              </a:pPr>
              <a:t>7</a:t>
            </a:fld>
            <a:endParaRPr lang="en-US" alt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Times New Roman" pitchFamily="-65" charset="0"/>
              </a:rPr>
              <a:t>When the Szechwan government took control of this money in 1023, chiao-tzu became the world’s first </a:t>
            </a:r>
            <a:r>
              <a:rPr lang="en-US" altLang="en-US" b="1" smtClean="0">
                <a:latin typeface="Times New Roman" pitchFamily="-65" charset="0"/>
              </a:rPr>
              <a:t>fiat money</a:t>
            </a:r>
            <a:r>
              <a:rPr lang="en-US" altLang="en-US" smtClean="0">
                <a:latin typeface="Times New Roman" pitchFamily="-65" charset="0"/>
              </a:rPr>
              <a:t>, money backed not by commodities but by government decree. </a:t>
            </a:r>
          </a:p>
          <a:p>
            <a:endParaRPr lang="en-US" altLang="en-US" smtClean="0">
              <a:latin typeface="Times New Roman" pitchFamily="-65" charset="0"/>
            </a:endParaRPr>
          </a:p>
          <a:p>
            <a:r>
              <a:rPr lang="en-US" altLang="en-US" smtClean="0">
                <a:latin typeface="Times New Roman" pitchFamily="-65" charset="0"/>
              </a:rPr>
              <a:t>… in the U.S.’s case, backed by God</a:t>
            </a:r>
          </a:p>
          <a:p>
            <a:endParaRPr lang="en-US" altLang="en-US" smtClean="0">
              <a:latin typeface="Times New Roman" pitchFamily="-65" charset="0"/>
            </a:endParaRPr>
          </a:p>
          <a:p>
            <a:r>
              <a:rPr lang="en-US" altLang="en-US" smtClean="0">
                <a:latin typeface="Times New Roman" pitchFamily="-65" charset="0"/>
              </a:rPr>
              <a:t>In 1931, the British Pound became fiat money when the United Kingdom abandoned the gold standard.</a:t>
            </a:r>
          </a:p>
          <a:p>
            <a:endParaRPr lang="en-US" altLang="en-US" smtClean="0">
              <a:latin typeface="Times New Roman" pitchFamily="-65" charset="0"/>
            </a:endParaRPr>
          </a:p>
          <a:p>
            <a:r>
              <a:rPr lang="en-US" altLang="en-US" smtClean="0">
                <a:latin typeface="Times New Roman" pitchFamily="-65" charset="0"/>
              </a:rPr>
              <a:t>In the U.S., converting the dollar into fiat money took nearly forty years </a:t>
            </a:r>
            <a:r>
              <a:rPr lang="en-US" altLang="en-US" i="1" smtClean="0">
                <a:latin typeface="Times New Roman" pitchFamily="-65" charset="0"/>
              </a:rPr>
              <a:t>perhaps </a:t>
            </a:r>
            <a:r>
              <a:rPr lang="en-US" altLang="en-US" smtClean="0">
                <a:latin typeface="Times New Roman" pitchFamily="-65" charset="0"/>
              </a:rPr>
              <a:t>a result of the classical-liberal founding principles</a:t>
            </a:r>
          </a:p>
          <a:p>
            <a:endParaRPr lang="en-US" altLang="en-US" smtClean="0">
              <a:latin typeface="Times New Roman" pitchFamily="-65" charset="0"/>
            </a:endParaRPr>
          </a:p>
          <a:p>
            <a:r>
              <a:rPr lang="en-US" altLang="en-US" smtClean="0">
                <a:latin typeface="Times New Roman" pitchFamily="-65" charset="0"/>
              </a:rPr>
              <a:t>FDR ended the gold standard in domestic exchanges and restricted private ownership of gold with the Emergency Banking Act of 1933, EO 6102, and the Gold Reserve Act of 1934. </a:t>
            </a:r>
          </a:p>
          <a:p>
            <a:endParaRPr lang="en-US" altLang="en-US" smtClean="0">
              <a:latin typeface="Times New Roman" pitchFamily="-65" charset="0"/>
            </a:endParaRPr>
          </a:p>
          <a:p>
            <a:r>
              <a:rPr lang="en-US" altLang="en-US" smtClean="0">
                <a:latin typeface="Times New Roman" pitchFamily="-65" charset="0"/>
              </a:rPr>
              <a:t>President Nixon completed the process, ending he gold standard in foreign exchanges, when he issued EO 11615 in 1971. </a:t>
            </a:r>
            <a:br>
              <a:rPr lang="en-US" altLang="en-US" smtClean="0">
                <a:latin typeface="Times New Roman" pitchFamily="-65" charset="0"/>
              </a:rPr>
            </a:br>
            <a:r>
              <a:rPr lang="en-US" altLang="en-US" smtClean="0">
                <a:latin typeface="Times New Roman" pitchFamily="-65" charset="0"/>
              </a:rPr>
              <a:t/>
            </a:r>
            <a:br>
              <a:rPr lang="en-US" altLang="en-US" smtClean="0">
                <a:latin typeface="Times New Roman" pitchFamily="-65" charset="0"/>
              </a:rPr>
            </a:br>
            <a:r>
              <a:rPr lang="en-US" altLang="en-US" smtClean="0">
                <a:latin typeface="Times New Roman" pitchFamily="-65" charset="0"/>
              </a:rPr>
              <a:t>Meanwhile, In God We Trust began appearing on U.S. paper money in 1957. </a:t>
            </a:r>
            <a:br>
              <a:rPr lang="en-US" altLang="en-US" smtClean="0">
                <a:latin typeface="Times New Roman" pitchFamily="-65" charset="0"/>
              </a:rPr>
            </a:br>
            <a:r>
              <a:rPr lang="en-US" altLang="en-US" smtClean="0">
                <a:latin typeface="Times New Roman" pitchFamily="-65" charset="0"/>
              </a:rPr>
              <a:t/>
            </a:r>
            <a:br>
              <a:rPr lang="en-US" altLang="en-US" smtClean="0">
                <a:latin typeface="Times New Roman" pitchFamily="-65" charset="0"/>
              </a:rPr>
            </a:br>
            <a:r>
              <a:rPr lang="en-US" altLang="en-US" smtClean="0">
                <a:latin typeface="Times New Roman" pitchFamily="-65" charset="0"/>
              </a:rPr>
              <a:t>Hence, presidents from FDR to Nixon removed the ‘l’ in ‘gold’ on the dollar, which slowly transitioned it from the gold standard to the God standard.</a:t>
            </a:r>
          </a:p>
        </p:txBody>
      </p:sp>
    </p:spTree>
    <p:extLst>
      <p:ext uri="{BB962C8B-B14F-4D97-AF65-F5344CB8AC3E}">
        <p14:creationId xmlns:p14="http://schemas.microsoft.com/office/powerpoint/2010/main" val="2337493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ADE5AB6C-E690-46C6-B3C3-3BF39738914F}" type="slidenum">
              <a:rPr lang="en-US" altLang="en-US" sz="1200"/>
              <a:pPr eaLnBrk="1" hangingPunct="1"/>
              <a:t>8</a:t>
            </a:fld>
            <a:endParaRPr lang="en-US" altLang="en-US" sz="120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800" i="0" kern="1200" dirty="0" smtClean="0">
                <a:solidFill>
                  <a:schemeClr val="tx1"/>
                </a:solidFill>
                <a:latin typeface="Times New Roman" pitchFamily="48" charset="0"/>
                <a:ea typeface="ヒラギノ角ゴ Pro W3" pitchFamily="-1" charset="-128"/>
                <a:cs typeface="ヒラギノ角ゴ Pro W3" pitchFamily="-1" charset="-128"/>
              </a:rPr>
              <a:t>Irving</a:t>
            </a:r>
            <a:r>
              <a:rPr lang="en-US" altLang="en-US" sz="800" i="0" kern="1200" baseline="0" dirty="0" smtClean="0">
                <a:solidFill>
                  <a:schemeClr val="tx1"/>
                </a:solidFill>
                <a:latin typeface="Times New Roman" pitchFamily="48" charset="0"/>
                <a:ea typeface="ヒラギノ角ゴ Pro W3" pitchFamily="-1" charset="-128"/>
                <a:cs typeface="ヒラギノ角ゴ Pro W3" pitchFamily="-1" charset="-128"/>
              </a:rPr>
              <a:t> Fisher (1911) </a:t>
            </a:r>
            <a:r>
              <a:rPr lang="en-US" altLang="en-US" sz="800" i="1" kern="1200" dirty="0" smtClean="0">
                <a:solidFill>
                  <a:schemeClr val="tx1"/>
                </a:solidFill>
                <a:latin typeface="Times New Roman" pitchFamily="48" charset="0"/>
                <a:ea typeface="ヒラギノ角ゴ Pro W3" pitchFamily="-1" charset="-128"/>
                <a:cs typeface="ヒラギノ角ゴ Pro W3" pitchFamily="-1" charset="-128"/>
              </a:rPr>
              <a:t>The Purchasing Power of Money</a:t>
            </a:r>
          </a:p>
          <a:p>
            <a:pPr eaLnBrk="1" hangingPunct="1"/>
            <a:endParaRPr lang="en-US" altLang="en-US" sz="800" i="1" kern="1200" dirty="0" smtClean="0">
              <a:solidFill>
                <a:schemeClr val="tx1"/>
              </a:solidFill>
              <a:latin typeface="Times New Roman" pitchFamily="48" charset="0"/>
              <a:ea typeface="ヒラギノ角ゴ Pro W3" pitchFamily="-1" charset="-128"/>
            </a:endParaRPr>
          </a:p>
          <a:p>
            <a:pPr eaLnBrk="1" hangingPunct="1"/>
            <a:r>
              <a:rPr lang="en-US" altLang="en-US" sz="1200" b="0" i="0" kern="1200" dirty="0" smtClean="0">
                <a:solidFill>
                  <a:schemeClr val="tx1"/>
                </a:solidFill>
                <a:effectLst/>
                <a:latin typeface="Times New Roman" pitchFamily="48" charset="0"/>
                <a:ea typeface="ヒラギノ角ゴ Pro W3" pitchFamily="-1" charset="-128"/>
              </a:rPr>
              <a:t>P = Price level</a:t>
            </a:r>
          </a:p>
          <a:p>
            <a:pPr eaLnBrk="1" hangingPunct="1"/>
            <a:r>
              <a:rPr lang="en-US" altLang="en-US" sz="1200" b="0" i="0" kern="1200" dirty="0" smtClean="0">
                <a:solidFill>
                  <a:schemeClr val="tx1"/>
                </a:solidFill>
                <a:effectLst/>
                <a:latin typeface="Times New Roman" pitchFamily="48" charset="0"/>
                <a:ea typeface="ヒラギノ角ゴ Pro W3" pitchFamily="-1" charset="-128"/>
              </a:rPr>
              <a:t>Y =  real GDP</a:t>
            </a:r>
          </a:p>
          <a:p>
            <a:pPr eaLnBrk="1" hangingPunct="1"/>
            <a:r>
              <a:rPr lang="en-US" altLang="en-US" sz="1200" b="0" i="0" kern="1200" dirty="0" smtClean="0">
                <a:solidFill>
                  <a:schemeClr val="tx1"/>
                </a:solidFill>
                <a:effectLst/>
                <a:latin typeface="Times New Roman" pitchFamily="48" charset="0"/>
                <a:ea typeface="ヒラギノ角ゴ Pro W3" pitchFamily="-1" charset="-128"/>
              </a:rPr>
              <a:t>M = quantity of money </a:t>
            </a:r>
          </a:p>
          <a:p>
            <a:pPr eaLnBrk="1" hangingPunct="1"/>
            <a:r>
              <a:rPr lang="en-US" altLang="en-US" sz="1200" dirty="0" smtClean="0">
                <a:ea typeface="ヒラギノ角ゴ Pro W3" pitchFamily="-65" charset="-128"/>
              </a:rPr>
              <a:t>V = velocity of money,</a:t>
            </a:r>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 the number of times</a:t>
            </a:r>
            <a:r>
              <a:rPr lang="en-US" sz="1200" b="0" i="0" kern="1200" baseline="0" dirty="0" smtClean="0">
                <a:solidFill>
                  <a:schemeClr val="tx1"/>
                </a:solidFill>
                <a:effectLst/>
                <a:latin typeface="Times New Roman" pitchFamily="48" charset="0"/>
                <a:ea typeface="ヒラギノ角ゴ Pro W3" pitchFamily="-1" charset="-128"/>
                <a:cs typeface="ヒラギノ角ゴ Pro W3" pitchFamily="-1" charset="-128"/>
              </a:rPr>
              <a:t> </a:t>
            </a:r>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a 1$ bill is used to buy products in a specific period of </a:t>
            </a:r>
            <a:r>
              <a:rPr lang="en-US" sz="1200" b="0" i="0" u="none" strike="noStrike" kern="1200" dirty="0" smtClean="0">
                <a:solidFill>
                  <a:schemeClr val="tx1"/>
                </a:solidFill>
                <a:effectLst/>
                <a:latin typeface="Times New Roman" pitchFamily="48" charset="0"/>
                <a:ea typeface="ヒラギノ角ゴ Pro W3" pitchFamily="-1" charset="-128"/>
                <a:cs typeface="ヒラギノ角ゴ Pro W3" pitchFamily="-1" charset="-128"/>
              </a:rPr>
              <a:t>time</a:t>
            </a:r>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 </a:t>
            </a:r>
          </a:p>
          <a:p>
            <a:pPr eaLnBrk="1" hangingPunct="1"/>
            <a:endParaRPr lang="en-US" altLang="en-US" sz="1200" b="0" i="0" kern="1200" dirty="0" smtClean="0">
              <a:solidFill>
                <a:schemeClr val="tx1"/>
              </a:solidFill>
              <a:effectLst/>
              <a:latin typeface="Times New Roman" pitchFamily="48" charset="0"/>
              <a:ea typeface="ヒラギノ角ゴ Pro W3" pitchFamily="-1" charset="-128"/>
            </a:endParaRPr>
          </a:p>
          <a:p>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The </a:t>
            </a:r>
            <a:r>
              <a:rPr lang="en-US" sz="1200" b="0" i="0" u="none" strike="noStrike" kern="1200" dirty="0" smtClean="0">
                <a:solidFill>
                  <a:schemeClr val="tx1"/>
                </a:solidFill>
                <a:effectLst/>
                <a:latin typeface="Times New Roman" pitchFamily="48" charset="0"/>
                <a:ea typeface="ヒラギノ角ゴ Pro W3" pitchFamily="-1" charset="-128"/>
                <a:cs typeface="ヒラギノ角ゴ Pro W3" pitchFamily="-1" charset="-128"/>
              </a:rPr>
              <a:t>QTM</a:t>
            </a:r>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 assumes V</a:t>
            </a:r>
            <a:r>
              <a:rPr lang="en-US" sz="1200" b="0" i="0" kern="1200" baseline="0" dirty="0" smtClean="0">
                <a:solidFill>
                  <a:schemeClr val="tx1"/>
                </a:solidFill>
                <a:effectLst/>
                <a:latin typeface="Times New Roman" pitchFamily="48" charset="0"/>
                <a:ea typeface="ヒラギノ角ゴ Pro W3" pitchFamily="-1" charset="-128"/>
                <a:cs typeface="ヒラギノ角ゴ Pro W3" pitchFamily="-1" charset="-128"/>
              </a:rPr>
              <a:t> is </a:t>
            </a:r>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determined and stable.</a:t>
            </a:r>
            <a:b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br>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
            </a:r>
            <a:b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br>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If people use </a:t>
            </a:r>
            <a:r>
              <a:rPr lang="en-US" sz="1200" kern="1200" dirty="0" smtClean="0">
                <a:solidFill>
                  <a:schemeClr val="tx1"/>
                </a:solidFill>
                <a:effectLst/>
                <a:latin typeface="Times New Roman" pitchFamily="48" charset="0"/>
                <a:ea typeface="ヒラギノ角ゴ Pro W3" pitchFamily="-1" charset="-128"/>
                <a:cs typeface="ヒラギノ角ゴ Pro W3" pitchFamily="-1" charset="-128"/>
              </a:rPr>
              <a:t>ATM machines, debit cards, interest bearing checking accounts, and e-payments more, the velocity of money increases.</a:t>
            </a:r>
          </a:p>
          <a:p>
            <a:endPar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endParaRPr>
          </a:p>
          <a:p>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If people begin</a:t>
            </a:r>
            <a:r>
              <a:rPr lang="en-US" sz="1200" b="0" i="0" kern="1200" baseline="0" dirty="0" smtClean="0">
                <a:solidFill>
                  <a:schemeClr val="tx1"/>
                </a:solidFill>
                <a:effectLst/>
                <a:latin typeface="Times New Roman" pitchFamily="48" charset="0"/>
                <a:ea typeface="ヒラギノ角ゴ Pro W3" pitchFamily="-1" charset="-128"/>
                <a:cs typeface="ヒラギノ角ゴ Pro W3" pitchFamily="-1" charset="-128"/>
              </a:rPr>
              <a:t> using </a:t>
            </a:r>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credit</a:t>
            </a:r>
            <a:r>
              <a:rPr lang="en-US" sz="1200" b="0" i="0" kern="1200" baseline="0" dirty="0" smtClean="0">
                <a:solidFill>
                  <a:schemeClr val="tx1"/>
                </a:solidFill>
                <a:effectLst/>
                <a:latin typeface="Times New Roman" pitchFamily="48" charset="0"/>
                <a:ea typeface="ヒラギノ角ゴ Pro W3" pitchFamily="-1" charset="-128"/>
                <a:cs typeface="ヒラギノ角ゴ Pro W3" pitchFamily="-1" charset="-128"/>
              </a:rPr>
              <a:t> cards and charge accounts, V falls.</a:t>
            </a:r>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
            </a:r>
            <a:b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br>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
            </a:r>
            <a:b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br>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Samuelson:</a:t>
            </a:r>
            <a:r>
              <a:rPr lang="en-US" dirty="0" smtClean="0">
                <a:effectLst/>
              </a:rPr>
              <a:t> velocity is not constant because “You can lead a horse to water, but you can’t make him drink. You can force money on the system in exchange for government bonds, its close money substitute; but you can’t make the money circulate against new goods and new jobs.”</a:t>
            </a:r>
            <a:br>
              <a:rPr lang="en-US" dirty="0" smtClean="0">
                <a:effectLst/>
              </a:rPr>
            </a:br>
            <a:r>
              <a:rPr lang="en-US" dirty="0" smtClean="0">
                <a:effectLst/>
              </a:rPr>
              <a:t/>
            </a:r>
            <a:br>
              <a:rPr lang="en-US" dirty="0" smtClean="0">
                <a:effectLst/>
              </a:rPr>
            </a:br>
            <a:r>
              <a:rPr lang="en-US" dirty="0" smtClean="0">
                <a:effectLst/>
              </a:rPr>
              <a:t>Austrian Economist</a:t>
            </a:r>
            <a:r>
              <a:rPr lang="en-US" baseline="0" dirty="0" smtClean="0">
                <a:effectLst/>
              </a:rPr>
              <a:t> </a:t>
            </a:r>
            <a:r>
              <a:rPr lang="en-US" sz="1200" b="0" i="0" u="none" strike="noStrike" kern="1200" dirty="0" smtClean="0">
                <a:solidFill>
                  <a:schemeClr val="tx1"/>
                </a:solidFill>
                <a:effectLst/>
                <a:latin typeface="Times New Roman" pitchFamily="48" charset="0"/>
                <a:ea typeface="ヒラギノ角ゴ Pro W3" pitchFamily="-1" charset="-128"/>
                <a:cs typeface="ヒラギノ角ゴ Pro W3" pitchFamily="-1" charset="-128"/>
                <a:hlinkClick r:id="rId3" tooltip="Henry Hazlitt"/>
              </a:rPr>
              <a:t>Henry Hazlitt</a:t>
            </a:r>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 noted that when money is newly introduced, the price level increases by a smaller proportion than the increase in the supply of money, but that when the money has been in circulation for a while, that the price level has increased by a greater proportion than the supply of money. This is due to "fears . . . that the inflation will continue into the future, and that the value of the monetary unit will fall further." It’s not the velocity of money that determines the value of a currency, but rather the sum of individuals' value of the currency that determines the velocity of money. </a:t>
            </a:r>
          </a:p>
          <a:p>
            <a:r>
              <a:rPr lang="en-US" sz="1200" b="0" i="0" u="none" strike="noStrike" kern="1200" dirty="0" smtClean="0">
                <a:solidFill>
                  <a:schemeClr val="tx1"/>
                </a:solidFill>
                <a:effectLst/>
                <a:latin typeface="Times New Roman" pitchFamily="48" charset="0"/>
                <a:ea typeface="ヒラギノ角ゴ Pro W3" pitchFamily="-1" charset="-128"/>
                <a:cs typeface="ヒラギノ角ゴ Pro W3" pitchFamily="-1" charset="-128"/>
                <a:hlinkClick r:id="rId4" tooltip="Ludwig von Mises"/>
              </a:rPr>
              <a:t/>
            </a:r>
            <a:br>
              <a:rPr lang="en-US" sz="1200" b="0" i="0" u="none" strike="noStrike" kern="1200" dirty="0" smtClean="0">
                <a:solidFill>
                  <a:schemeClr val="tx1"/>
                </a:solidFill>
                <a:effectLst/>
                <a:latin typeface="Times New Roman" pitchFamily="48" charset="0"/>
                <a:ea typeface="ヒラギノ角ゴ Pro W3" pitchFamily="-1" charset="-128"/>
                <a:cs typeface="ヒラギノ角ゴ Pro W3" pitchFamily="-1" charset="-128"/>
                <a:hlinkClick r:id="rId4" tooltip="Ludwig von Mises"/>
              </a:rPr>
            </a:br>
            <a:r>
              <a:rPr lang="en-US" sz="1200" b="0" i="0" u="none" strike="noStrike" kern="1200" dirty="0" smtClean="0">
                <a:solidFill>
                  <a:schemeClr val="tx1"/>
                </a:solidFill>
                <a:effectLst/>
                <a:latin typeface="Times New Roman" pitchFamily="48" charset="0"/>
                <a:ea typeface="ヒラギノ角ゴ Pro W3" pitchFamily="-1" charset="-128"/>
                <a:cs typeface="ヒラギノ角ゴ Pro W3" pitchFamily="-1" charset="-128"/>
                <a:hlinkClick r:id="rId4" tooltip="Ludwig von Mises"/>
              </a:rPr>
              <a:t>Ludwig von </a:t>
            </a:r>
            <a:r>
              <a:rPr lang="en-US" sz="1200" b="0" i="0" u="none" strike="noStrike" kern="1200" dirty="0" err="1" smtClean="0">
                <a:solidFill>
                  <a:schemeClr val="tx1"/>
                </a:solidFill>
                <a:effectLst/>
                <a:latin typeface="Times New Roman" pitchFamily="48" charset="0"/>
                <a:ea typeface="ヒラギノ角ゴ Pro W3" pitchFamily="-1" charset="-128"/>
                <a:cs typeface="ヒラギノ角ゴ Pro W3" pitchFamily="-1" charset="-128"/>
                <a:hlinkClick r:id="rId4" tooltip="Ludwig von Mises"/>
              </a:rPr>
              <a:t>Mises</a:t>
            </a:r>
            <a:r>
              <a:rPr lang="en-US" sz="1200" b="0" i="0" u="none" strike="noStrike" kern="1200" dirty="0" smtClean="0">
                <a:solidFill>
                  <a:schemeClr val="tx1"/>
                </a:solidFill>
                <a:effectLst/>
                <a:latin typeface="Times New Roman" pitchFamily="48" charset="0"/>
                <a:ea typeface="ヒラギノ角ゴ Pro W3" pitchFamily="-1" charset="-128"/>
                <a:cs typeface="ヒラギノ角ゴ Pro W3" pitchFamily="-1" charset="-128"/>
              </a:rPr>
              <a:t>: </a:t>
            </a:r>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"The main deficiency of the velocity of circulation concept is that it does not start from the actions of individuals but looks at the problem from the angle of the whole economic system. This concept in itself is a vicious mode of approaching the problem of prices and purchasing power. It is assumed that, other things being equal, prices must change in proportion to the changes occurring in the total supply of money available. This is not true."</a:t>
            </a:r>
            <a:endParaRPr lang="en-US" dirty="0" smtClean="0">
              <a:effectLst/>
            </a:endParaRPr>
          </a:p>
          <a:p>
            <a:pPr eaLnBrk="1" hangingPunct="1"/>
            <a:endParaRPr lang="en-US" altLang="en-US" dirty="0"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16138542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ADE5AB6C-E690-46C6-B3C3-3BF39738914F}" type="slidenum">
              <a:rPr lang="en-US" altLang="en-US" sz="1200"/>
              <a:pPr eaLnBrk="1" hangingPunct="1"/>
              <a:t>9</a:t>
            </a:fld>
            <a:endParaRPr lang="en-US" altLang="en-US" sz="120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altLang="en-US" sz="1200" dirty="0" smtClean="0">
                <a:ea typeface="ヒラギノ角ゴ Pro W3" pitchFamily="-65" charset="-128"/>
              </a:rPr>
              <a:t>an </a:t>
            </a:r>
            <a:r>
              <a:rPr lang="en-US" altLang="en-US" sz="1200" b="1" dirty="0" smtClean="0">
                <a:solidFill>
                  <a:srgbClr val="FF0000"/>
                </a:solidFill>
                <a:ea typeface="ヒラギノ角ゴ Pro W3" pitchFamily="-65" charset="-128"/>
              </a:rPr>
              <a:t>increase</a:t>
            </a:r>
            <a:r>
              <a:rPr lang="en-US" altLang="en-US" sz="1200" dirty="0" smtClean="0">
                <a:ea typeface="ヒラギノ角ゴ Pro W3" pitchFamily="-65" charset="-128"/>
              </a:rPr>
              <a:t> in the quantity of </a:t>
            </a:r>
            <a:r>
              <a:rPr lang="en-US" altLang="en-US" sz="1200" b="1" i="1" dirty="0" smtClean="0">
                <a:ea typeface="ヒラギノ角ゴ Pro W3" pitchFamily="-65" charset="-128"/>
              </a:rPr>
              <a:t>M</a:t>
            </a:r>
            <a:r>
              <a:rPr lang="en-US" altLang="en-US" sz="1200" dirty="0" smtClean="0">
                <a:ea typeface="ヒラギノ角ゴ Pro W3" pitchFamily="-65" charset="-128"/>
              </a:rPr>
              <a:t>oney</a:t>
            </a:r>
            <a:r>
              <a:rPr lang="en-US" altLang="en-US" sz="1200" baseline="0" dirty="0" smtClean="0">
                <a:latin typeface="Times New Roman" pitchFamily="-65" charset="0"/>
                <a:ea typeface="ヒラギノ角ゴ Pro W3" pitchFamily="-65" charset="-128"/>
              </a:rPr>
              <a:t> caused by Fed action that lowers interest rates, will push AD out</a:t>
            </a:r>
            <a:endParaRPr lang="en-US" altLang="en-US" sz="1200" dirty="0" smtClean="0">
              <a:ea typeface="ヒラギノ角ゴ Pro W3" pitchFamily="-65" charset="-128"/>
            </a:endParaRPr>
          </a:p>
        </p:txBody>
      </p:sp>
    </p:spTree>
    <p:extLst>
      <p:ext uri="{BB962C8B-B14F-4D97-AF65-F5344CB8AC3E}">
        <p14:creationId xmlns:p14="http://schemas.microsoft.com/office/powerpoint/2010/main" val="9982323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ADE5AB6C-E690-46C6-B3C3-3BF39738914F}" type="slidenum">
              <a:rPr lang="en-US" altLang="en-US" sz="1200"/>
              <a:pPr eaLnBrk="1" hangingPunct="1"/>
              <a:t>10</a:t>
            </a:fld>
            <a:endParaRPr lang="en-US" altLang="en-US" sz="120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altLang="en-US" sz="1200" dirty="0" smtClean="0">
                <a:ea typeface="ヒラギノ角ゴ Pro W3" pitchFamily="-65" charset="-128"/>
              </a:rPr>
              <a:t>an </a:t>
            </a:r>
            <a:r>
              <a:rPr lang="en-US" altLang="en-US" sz="1200" b="1" dirty="0" smtClean="0">
                <a:solidFill>
                  <a:srgbClr val="FF0000"/>
                </a:solidFill>
                <a:ea typeface="ヒラギノ角ゴ Pro W3" pitchFamily="-65" charset="-128"/>
              </a:rPr>
              <a:t>increase</a:t>
            </a:r>
            <a:r>
              <a:rPr lang="en-US" altLang="en-US" sz="1200" dirty="0" smtClean="0">
                <a:ea typeface="ヒラギノ角ゴ Pro W3" pitchFamily="-65" charset="-128"/>
              </a:rPr>
              <a:t> in the quantity of </a:t>
            </a:r>
            <a:r>
              <a:rPr lang="en-US" altLang="en-US" sz="1200" b="1" i="1" dirty="0" smtClean="0">
                <a:ea typeface="ヒラギノ角ゴ Pro W3" pitchFamily="-65" charset="-128"/>
              </a:rPr>
              <a:t>M</a:t>
            </a:r>
            <a:r>
              <a:rPr lang="en-US" altLang="en-US" sz="1200" dirty="0" smtClean="0">
                <a:ea typeface="ヒラギノ角ゴ Pro W3" pitchFamily="-65" charset="-128"/>
              </a:rPr>
              <a:t>oney</a:t>
            </a:r>
            <a:r>
              <a:rPr lang="en-US" altLang="en-US" sz="1200" baseline="0" dirty="0" smtClean="0">
                <a:latin typeface="Times New Roman" pitchFamily="-65" charset="0"/>
                <a:ea typeface="ヒラギノ角ゴ Pro W3" pitchFamily="-65" charset="-128"/>
              </a:rPr>
              <a:t> caused by Fed action that lowers interest rates, will push AD out</a:t>
            </a:r>
            <a:endParaRPr lang="en-US" altLang="en-US" sz="1200" dirty="0" smtClean="0">
              <a:ea typeface="ヒラギノ角ゴ Pro W3" pitchFamily="-65" charset="-128"/>
            </a:endParaRPr>
          </a:p>
        </p:txBody>
      </p:sp>
    </p:spTree>
    <p:extLst>
      <p:ext uri="{BB962C8B-B14F-4D97-AF65-F5344CB8AC3E}">
        <p14:creationId xmlns:p14="http://schemas.microsoft.com/office/powerpoint/2010/main" val="9982323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Decades</a:t>
            </a:r>
            <a:r>
              <a:rPr lang="en-US" baseline="0" dirty="0" smtClean="0"/>
              <a:t> with high money growth rate in the US have high inflation.</a:t>
            </a:r>
            <a:endParaRPr lang="en-US" dirty="0"/>
          </a:p>
        </p:txBody>
      </p:sp>
      <p:sp>
        <p:nvSpPr>
          <p:cNvPr id="4" name="Slide Number Placeholder 3"/>
          <p:cNvSpPr>
            <a:spLocks noGrp="1"/>
          </p:cNvSpPr>
          <p:nvPr>
            <p:ph type="sldNum" sz="quarter" idx="10"/>
          </p:nvPr>
        </p:nvSpPr>
        <p:spPr/>
        <p:txBody>
          <a:bodyPr/>
          <a:lstStyle/>
          <a:p>
            <a:fld id="{D523FCA8-5F54-4EC9-8DC1-986DEA1547A4}" type="slidenum">
              <a:rPr lang="en-US" altLang="en-US" smtClean="0"/>
              <a:pPr/>
              <a:t>11</a:t>
            </a:fld>
            <a:endParaRPr lang="en-US" altLang="en-US"/>
          </a:p>
        </p:txBody>
      </p:sp>
    </p:spTree>
    <p:extLst>
      <p:ext uri="{BB962C8B-B14F-4D97-AF65-F5344CB8AC3E}">
        <p14:creationId xmlns:p14="http://schemas.microsoft.com/office/powerpoint/2010/main" val="19744747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45C43B8D-2B36-4428-B3D6-195D4240D17E}" type="slidenum">
              <a:rPr lang="en-US" altLang="en-US" sz="1200"/>
              <a:pPr eaLnBrk="1" hangingPunct="1"/>
              <a:t>12</a:t>
            </a:fld>
            <a:endParaRPr lang="en-US" altLang="en-US" sz="120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19473997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45C43B8D-2B36-4428-B3D6-195D4240D17E}" type="slidenum">
              <a:rPr lang="en-US" altLang="en-US" sz="1200"/>
              <a:pPr eaLnBrk="1" hangingPunct="1"/>
              <a:t>13</a:t>
            </a:fld>
            <a:endParaRPr lang="en-US" altLang="en-US" sz="120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11673566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14</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23588373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15</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35174679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16</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5776833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17</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38128717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18</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38128717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19</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32586615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20</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12917269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 charset="0"/>
                <a:ea typeface="ヒラギノ角ゴ Pro W3" pitchFamily="-1" charset="-128"/>
              </a:defRPr>
            </a:lvl1pPr>
            <a:lvl2pPr marL="37931725" indent="-37474525">
              <a:spcBef>
                <a:spcPct val="30000"/>
              </a:spcBef>
              <a:defRPr sz="1200">
                <a:solidFill>
                  <a:schemeClr val="tx1"/>
                </a:solidFill>
                <a:latin typeface="Times New Roman" pitchFamily="-1" charset="0"/>
                <a:ea typeface="ヒラギノ角ゴ Pro W3" pitchFamily="-1" charset="-128"/>
              </a:defRPr>
            </a:lvl2pPr>
            <a:lvl3pPr marL="1143000" indent="-228600">
              <a:spcBef>
                <a:spcPct val="30000"/>
              </a:spcBef>
              <a:defRPr sz="1200">
                <a:solidFill>
                  <a:schemeClr val="tx1"/>
                </a:solidFill>
                <a:latin typeface="Times New Roman" pitchFamily="-1" charset="0"/>
                <a:ea typeface="ヒラギノ角ゴ Pro W3" pitchFamily="-1" charset="-128"/>
              </a:defRPr>
            </a:lvl3pPr>
            <a:lvl4pPr marL="1600200" indent="-228600">
              <a:spcBef>
                <a:spcPct val="30000"/>
              </a:spcBef>
              <a:defRPr sz="1200">
                <a:solidFill>
                  <a:schemeClr val="tx1"/>
                </a:solidFill>
                <a:latin typeface="Times New Roman" pitchFamily="-1" charset="0"/>
                <a:ea typeface="ヒラギノ角ゴ Pro W3" pitchFamily="-1" charset="-128"/>
              </a:defRPr>
            </a:lvl4pPr>
            <a:lvl5pPr marL="2057400" indent="-228600">
              <a:spcBef>
                <a:spcPct val="30000"/>
              </a:spcBef>
              <a:defRPr sz="1200">
                <a:solidFill>
                  <a:schemeClr val="tx1"/>
                </a:solidFill>
                <a:latin typeface="Times New Roman" pitchFamily="-1" charset="0"/>
                <a:ea typeface="ヒラギノ角ゴ Pro W3" pitchFamily="-1" charset="-128"/>
              </a:defRPr>
            </a:lvl5pPr>
            <a:lvl6pPr marL="2514600" indent="-228600" eaLnBrk="0" fontAlgn="base" hangingPunct="0">
              <a:spcBef>
                <a:spcPct val="30000"/>
              </a:spcBef>
              <a:spcAft>
                <a:spcPct val="0"/>
              </a:spcAft>
              <a:defRPr sz="1200">
                <a:solidFill>
                  <a:schemeClr val="tx1"/>
                </a:solidFill>
                <a:latin typeface="Times New Roman" pitchFamily="-1" charset="0"/>
                <a:ea typeface="ヒラギノ角ゴ Pro W3" pitchFamily="-1" charset="-128"/>
              </a:defRPr>
            </a:lvl6pPr>
            <a:lvl7pPr marL="2971800" indent="-228600" eaLnBrk="0" fontAlgn="base" hangingPunct="0">
              <a:spcBef>
                <a:spcPct val="30000"/>
              </a:spcBef>
              <a:spcAft>
                <a:spcPct val="0"/>
              </a:spcAft>
              <a:defRPr sz="1200">
                <a:solidFill>
                  <a:schemeClr val="tx1"/>
                </a:solidFill>
                <a:latin typeface="Times New Roman" pitchFamily="-1" charset="0"/>
                <a:ea typeface="ヒラギノ角ゴ Pro W3" pitchFamily="-1" charset="-128"/>
              </a:defRPr>
            </a:lvl7pPr>
            <a:lvl8pPr marL="3429000" indent="-228600" eaLnBrk="0" fontAlgn="base" hangingPunct="0">
              <a:spcBef>
                <a:spcPct val="30000"/>
              </a:spcBef>
              <a:spcAft>
                <a:spcPct val="0"/>
              </a:spcAft>
              <a:defRPr sz="1200">
                <a:solidFill>
                  <a:schemeClr val="tx1"/>
                </a:solidFill>
                <a:latin typeface="Times New Roman" pitchFamily="-1" charset="0"/>
                <a:ea typeface="ヒラギノ角ゴ Pro W3" pitchFamily="-1" charset="-128"/>
              </a:defRPr>
            </a:lvl8pPr>
            <a:lvl9pPr marL="3886200" indent="-228600" eaLnBrk="0" fontAlgn="base" hangingPunct="0">
              <a:spcBef>
                <a:spcPct val="30000"/>
              </a:spcBef>
              <a:spcAft>
                <a:spcPct val="0"/>
              </a:spcAft>
              <a:defRPr sz="1200">
                <a:solidFill>
                  <a:schemeClr val="tx1"/>
                </a:solidFill>
                <a:latin typeface="Times New Roman" pitchFamily="-1" charset="0"/>
                <a:ea typeface="ヒラギノ角ゴ Pro W3" pitchFamily="-1" charset="-128"/>
              </a:defRPr>
            </a:lvl9pPr>
          </a:lstStyle>
          <a:p>
            <a:pPr>
              <a:spcBef>
                <a:spcPct val="0"/>
              </a:spcBef>
            </a:pPr>
            <a:fld id="{83EFF4E8-4E4C-480F-B874-84FFD1EA5EA1}" type="slidenum">
              <a:rPr lang="en-US" altLang="en-US"/>
              <a:pPr>
                <a:spcBef>
                  <a:spcPct val="0"/>
                </a:spcBef>
              </a:pPr>
              <a:t>21</a:t>
            </a:fld>
            <a:endParaRPr lang="en-US" altLang="en-US"/>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2000" dirty="0" smtClean="0"/>
              <a:t>In 1500-1600 London, </a:t>
            </a:r>
          </a:p>
          <a:p>
            <a:pPr lvl="1">
              <a:buFont typeface="Courier New" panose="02070309020205020404" pitchFamily="49" charset="0"/>
              <a:buChar char="o"/>
            </a:pPr>
            <a:r>
              <a:rPr lang="en-US" dirty="0" smtClean="0"/>
              <a:t>Goldsmiths began charging fees for safely storing gold coins. </a:t>
            </a:r>
          </a:p>
          <a:p>
            <a:pPr lvl="1">
              <a:buFont typeface="Courier New" panose="02070309020205020404" pitchFamily="49" charset="0"/>
              <a:buChar char="o"/>
            </a:pPr>
            <a:r>
              <a:rPr lang="en-US" dirty="0" smtClean="0"/>
              <a:t>The receipts were redeemable to only the depositor </a:t>
            </a:r>
            <a:r>
              <a:rPr lang="en-US" i="1" dirty="0" smtClean="0"/>
              <a:t>unless</a:t>
            </a:r>
            <a:r>
              <a:rPr lang="en-US" dirty="0" smtClean="0"/>
              <a:t> ‘or bearer’ was printed next to the bearer’s name. </a:t>
            </a:r>
          </a:p>
          <a:p>
            <a:pPr lvl="1">
              <a:buFont typeface="Courier New" panose="02070309020205020404" pitchFamily="49" charset="0"/>
              <a:buChar char="o"/>
            </a:pPr>
            <a:r>
              <a:rPr lang="en-US" dirty="0" smtClean="0"/>
              <a:t>The Bank of England began issuing paper pounds in 1694</a:t>
            </a:r>
          </a:p>
          <a:p>
            <a:pPr lvl="1">
              <a:buFont typeface="Courier New" panose="02070309020205020404" pitchFamily="49" charset="0"/>
              <a:buChar char="o"/>
            </a:pPr>
            <a:r>
              <a:rPr lang="en-US" dirty="0" smtClean="0"/>
              <a:t>Pounds circulated as money because they were redeemable in gold. </a:t>
            </a:r>
          </a:p>
          <a:p>
            <a:pPr lvl="1">
              <a:buFont typeface="Courier New" panose="02070309020205020404" pitchFamily="49" charset="0"/>
              <a:buChar char="o"/>
            </a:pPr>
            <a:r>
              <a:rPr lang="en-US" dirty="0" smtClean="0"/>
              <a:t>The pound became fiat money when the UK gold standard was abandoned in 1931</a:t>
            </a:r>
            <a:endParaRPr lang="en-US" altLang="en-US" dirty="0" smtClean="0">
              <a:latin typeface="Times New Roman" pitchFamily="-1" charset="0"/>
              <a:cs typeface="Times New Roman" pitchFamily="-1" charset="0"/>
            </a:endParaRPr>
          </a:p>
          <a:p>
            <a:pPr eaLnBrk="1" hangingPunct="1"/>
            <a:endParaRPr lang="en-US" altLang="en-US" dirty="0" smtClean="0">
              <a:latin typeface="Times New Roman" pitchFamily="-1" charset="0"/>
            </a:endParaRPr>
          </a:p>
        </p:txBody>
      </p:sp>
    </p:spTree>
    <p:extLst>
      <p:ext uri="{BB962C8B-B14F-4D97-AF65-F5344CB8AC3E}">
        <p14:creationId xmlns:p14="http://schemas.microsoft.com/office/powerpoint/2010/main" val="22192144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 charset="0"/>
                <a:ea typeface="ヒラギノ角ゴ Pro W3" pitchFamily="-1" charset="-128"/>
              </a:defRPr>
            </a:lvl1pPr>
            <a:lvl2pPr marL="37931725" indent="-37474525">
              <a:spcBef>
                <a:spcPct val="30000"/>
              </a:spcBef>
              <a:defRPr sz="1200">
                <a:solidFill>
                  <a:schemeClr val="tx1"/>
                </a:solidFill>
                <a:latin typeface="Times New Roman" pitchFamily="-1" charset="0"/>
                <a:ea typeface="ヒラギノ角ゴ Pro W3" pitchFamily="-1" charset="-128"/>
              </a:defRPr>
            </a:lvl2pPr>
            <a:lvl3pPr marL="1143000" indent="-228600">
              <a:spcBef>
                <a:spcPct val="30000"/>
              </a:spcBef>
              <a:defRPr sz="1200">
                <a:solidFill>
                  <a:schemeClr val="tx1"/>
                </a:solidFill>
                <a:latin typeface="Times New Roman" pitchFamily="-1" charset="0"/>
                <a:ea typeface="ヒラギノ角ゴ Pro W3" pitchFamily="-1" charset="-128"/>
              </a:defRPr>
            </a:lvl3pPr>
            <a:lvl4pPr marL="1600200" indent="-228600">
              <a:spcBef>
                <a:spcPct val="30000"/>
              </a:spcBef>
              <a:defRPr sz="1200">
                <a:solidFill>
                  <a:schemeClr val="tx1"/>
                </a:solidFill>
                <a:latin typeface="Times New Roman" pitchFamily="-1" charset="0"/>
                <a:ea typeface="ヒラギノ角ゴ Pro W3" pitchFamily="-1" charset="-128"/>
              </a:defRPr>
            </a:lvl4pPr>
            <a:lvl5pPr marL="2057400" indent="-228600">
              <a:spcBef>
                <a:spcPct val="30000"/>
              </a:spcBef>
              <a:defRPr sz="1200">
                <a:solidFill>
                  <a:schemeClr val="tx1"/>
                </a:solidFill>
                <a:latin typeface="Times New Roman" pitchFamily="-1" charset="0"/>
                <a:ea typeface="ヒラギノ角ゴ Pro W3" pitchFamily="-1" charset="-128"/>
              </a:defRPr>
            </a:lvl5pPr>
            <a:lvl6pPr marL="2514600" indent="-228600" eaLnBrk="0" fontAlgn="base" hangingPunct="0">
              <a:spcBef>
                <a:spcPct val="30000"/>
              </a:spcBef>
              <a:spcAft>
                <a:spcPct val="0"/>
              </a:spcAft>
              <a:defRPr sz="1200">
                <a:solidFill>
                  <a:schemeClr val="tx1"/>
                </a:solidFill>
                <a:latin typeface="Times New Roman" pitchFamily="-1" charset="0"/>
                <a:ea typeface="ヒラギノ角ゴ Pro W3" pitchFamily="-1" charset="-128"/>
              </a:defRPr>
            </a:lvl6pPr>
            <a:lvl7pPr marL="2971800" indent="-228600" eaLnBrk="0" fontAlgn="base" hangingPunct="0">
              <a:spcBef>
                <a:spcPct val="30000"/>
              </a:spcBef>
              <a:spcAft>
                <a:spcPct val="0"/>
              </a:spcAft>
              <a:defRPr sz="1200">
                <a:solidFill>
                  <a:schemeClr val="tx1"/>
                </a:solidFill>
                <a:latin typeface="Times New Roman" pitchFamily="-1" charset="0"/>
                <a:ea typeface="ヒラギノ角ゴ Pro W3" pitchFamily="-1" charset="-128"/>
              </a:defRPr>
            </a:lvl7pPr>
            <a:lvl8pPr marL="3429000" indent="-228600" eaLnBrk="0" fontAlgn="base" hangingPunct="0">
              <a:spcBef>
                <a:spcPct val="30000"/>
              </a:spcBef>
              <a:spcAft>
                <a:spcPct val="0"/>
              </a:spcAft>
              <a:defRPr sz="1200">
                <a:solidFill>
                  <a:schemeClr val="tx1"/>
                </a:solidFill>
                <a:latin typeface="Times New Roman" pitchFamily="-1" charset="0"/>
                <a:ea typeface="ヒラギノ角ゴ Pro W3" pitchFamily="-1" charset="-128"/>
              </a:defRPr>
            </a:lvl8pPr>
            <a:lvl9pPr marL="3886200" indent="-228600" eaLnBrk="0" fontAlgn="base" hangingPunct="0">
              <a:spcBef>
                <a:spcPct val="30000"/>
              </a:spcBef>
              <a:spcAft>
                <a:spcPct val="0"/>
              </a:spcAft>
              <a:defRPr sz="1200">
                <a:solidFill>
                  <a:schemeClr val="tx1"/>
                </a:solidFill>
                <a:latin typeface="Times New Roman" pitchFamily="-1" charset="0"/>
                <a:ea typeface="ヒラギノ角ゴ Pro W3" pitchFamily="-1" charset="-128"/>
              </a:defRPr>
            </a:lvl9pPr>
          </a:lstStyle>
          <a:p>
            <a:pPr>
              <a:spcBef>
                <a:spcPct val="0"/>
              </a:spcBef>
            </a:pPr>
            <a:fld id="{8FAB4ED0-71F3-4DDF-BB8C-C3CE74478341}" type="slidenum">
              <a:rPr lang="en-US" altLang="en-US"/>
              <a:pPr>
                <a:spcBef>
                  <a:spcPct val="0"/>
                </a:spcBef>
              </a:pPr>
              <a:t>22</a:t>
            </a:fld>
            <a:endParaRPr lang="en-US" alt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1" charset="0"/>
            </a:endParaRPr>
          </a:p>
        </p:txBody>
      </p:sp>
    </p:spTree>
    <p:extLst>
      <p:ext uri="{BB962C8B-B14F-4D97-AF65-F5344CB8AC3E}">
        <p14:creationId xmlns:p14="http://schemas.microsoft.com/office/powerpoint/2010/main" val="7143742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 charset="0"/>
                <a:ea typeface="ヒラギノ角ゴ Pro W3" pitchFamily="-1" charset="-128"/>
              </a:defRPr>
            </a:lvl1pPr>
            <a:lvl2pPr marL="37931725" indent="-37474525">
              <a:spcBef>
                <a:spcPct val="30000"/>
              </a:spcBef>
              <a:defRPr sz="1200">
                <a:solidFill>
                  <a:schemeClr val="tx1"/>
                </a:solidFill>
                <a:latin typeface="Times New Roman" pitchFamily="-1" charset="0"/>
                <a:ea typeface="ヒラギノ角ゴ Pro W3" pitchFamily="-1" charset="-128"/>
              </a:defRPr>
            </a:lvl2pPr>
            <a:lvl3pPr marL="1143000" indent="-228600">
              <a:spcBef>
                <a:spcPct val="30000"/>
              </a:spcBef>
              <a:defRPr sz="1200">
                <a:solidFill>
                  <a:schemeClr val="tx1"/>
                </a:solidFill>
                <a:latin typeface="Times New Roman" pitchFamily="-1" charset="0"/>
                <a:ea typeface="ヒラギノ角ゴ Pro W3" pitchFamily="-1" charset="-128"/>
              </a:defRPr>
            </a:lvl3pPr>
            <a:lvl4pPr marL="1600200" indent="-228600">
              <a:spcBef>
                <a:spcPct val="30000"/>
              </a:spcBef>
              <a:defRPr sz="1200">
                <a:solidFill>
                  <a:schemeClr val="tx1"/>
                </a:solidFill>
                <a:latin typeface="Times New Roman" pitchFamily="-1" charset="0"/>
                <a:ea typeface="ヒラギノ角ゴ Pro W3" pitchFamily="-1" charset="-128"/>
              </a:defRPr>
            </a:lvl4pPr>
            <a:lvl5pPr marL="2057400" indent="-228600">
              <a:spcBef>
                <a:spcPct val="30000"/>
              </a:spcBef>
              <a:defRPr sz="1200">
                <a:solidFill>
                  <a:schemeClr val="tx1"/>
                </a:solidFill>
                <a:latin typeface="Times New Roman" pitchFamily="-1" charset="0"/>
                <a:ea typeface="ヒラギノ角ゴ Pro W3" pitchFamily="-1" charset="-128"/>
              </a:defRPr>
            </a:lvl5pPr>
            <a:lvl6pPr marL="2514600" indent="-228600" eaLnBrk="0" fontAlgn="base" hangingPunct="0">
              <a:spcBef>
                <a:spcPct val="30000"/>
              </a:spcBef>
              <a:spcAft>
                <a:spcPct val="0"/>
              </a:spcAft>
              <a:defRPr sz="1200">
                <a:solidFill>
                  <a:schemeClr val="tx1"/>
                </a:solidFill>
                <a:latin typeface="Times New Roman" pitchFamily="-1" charset="0"/>
                <a:ea typeface="ヒラギノ角ゴ Pro W3" pitchFamily="-1" charset="-128"/>
              </a:defRPr>
            </a:lvl6pPr>
            <a:lvl7pPr marL="2971800" indent="-228600" eaLnBrk="0" fontAlgn="base" hangingPunct="0">
              <a:spcBef>
                <a:spcPct val="30000"/>
              </a:spcBef>
              <a:spcAft>
                <a:spcPct val="0"/>
              </a:spcAft>
              <a:defRPr sz="1200">
                <a:solidFill>
                  <a:schemeClr val="tx1"/>
                </a:solidFill>
                <a:latin typeface="Times New Roman" pitchFamily="-1" charset="0"/>
                <a:ea typeface="ヒラギノ角ゴ Pro W3" pitchFamily="-1" charset="-128"/>
              </a:defRPr>
            </a:lvl7pPr>
            <a:lvl8pPr marL="3429000" indent="-228600" eaLnBrk="0" fontAlgn="base" hangingPunct="0">
              <a:spcBef>
                <a:spcPct val="30000"/>
              </a:spcBef>
              <a:spcAft>
                <a:spcPct val="0"/>
              </a:spcAft>
              <a:defRPr sz="1200">
                <a:solidFill>
                  <a:schemeClr val="tx1"/>
                </a:solidFill>
                <a:latin typeface="Times New Roman" pitchFamily="-1" charset="0"/>
                <a:ea typeface="ヒラギノ角ゴ Pro W3" pitchFamily="-1" charset="-128"/>
              </a:defRPr>
            </a:lvl8pPr>
            <a:lvl9pPr marL="3886200" indent="-228600" eaLnBrk="0" fontAlgn="base" hangingPunct="0">
              <a:spcBef>
                <a:spcPct val="30000"/>
              </a:spcBef>
              <a:spcAft>
                <a:spcPct val="0"/>
              </a:spcAft>
              <a:defRPr sz="1200">
                <a:solidFill>
                  <a:schemeClr val="tx1"/>
                </a:solidFill>
                <a:latin typeface="Times New Roman" pitchFamily="-1" charset="0"/>
                <a:ea typeface="ヒラギノ角ゴ Pro W3" pitchFamily="-1" charset="-128"/>
              </a:defRPr>
            </a:lvl9pPr>
          </a:lstStyle>
          <a:p>
            <a:pPr>
              <a:spcBef>
                <a:spcPct val="0"/>
              </a:spcBef>
            </a:pPr>
            <a:fld id="{0D8150A6-56CD-4B16-B76F-D497E215E696}" type="slidenum">
              <a:rPr lang="en-US" altLang="en-US"/>
              <a:pPr>
                <a:spcBef>
                  <a:spcPct val="0"/>
                </a:spcBef>
              </a:pPr>
              <a:t>23</a:t>
            </a:fld>
            <a:endParaRPr lang="en-US" alt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000" kern="1200" dirty="0" smtClean="0">
                <a:solidFill>
                  <a:schemeClr val="tx1"/>
                </a:solidFill>
                <a:latin typeface="Arial" charset="0"/>
                <a:ea typeface="+mn-ea"/>
                <a:cs typeface="Arial" charset="0"/>
              </a:rPr>
              <a:t>The Fed</a:t>
            </a:r>
          </a:p>
          <a:p>
            <a:pPr marL="285750" indent="-285750">
              <a:buFont typeface="Arial" panose="020B0604020202020204" pitchFamily="34" charset="0"/>
              <a:buChar char="•"/>
            </a:pPr>
            <a:r>
              <a:rPr lang="en-US" sz="1000" kern="1200" dirty="0" smtClean="0">
                <a:solidFill>
                  <a:schemeClr val="tx1"/>
                </a:solidFill>
                <a:latin typeface="Arial" charset="0"/>
                <a:ea typeface="+mn-ea"/>
                <a:cs typeface="Arial" charset="0"/>
              </a:rPr>
              <a:t>Regulates banks</a:t>
            </a:r>
          </a:p>
          <a:p>
            <a:pPr marL="285750" indent="-285750">
              <a:buFont typeface="Arial" panose="020B0604020202020204" pitchFamily="34" charset="0"/>
              <a:buChar char="•"/>
            </a:pPr>
            <a:r>
              <a:rPr lang="en-US" sz="1000" kern="1200" dirty="0" smtClean="0">
                <a:solidFill>
                  <a:schemeClr val="tx1"/>
                </a:solidFill>
                <a:latin typeface="Arial" charset="0"/>
                <a:ea typeface="+mn-ea"/>
                <a:cs typeface="Arial" charset="0"/>
              </a:rPr>
              <a:t>Supervises the payments system</a:t>
            </a:r>
          </a:p>
          <a:p>
            <a:pPr marL="285750" indent="-285750">
              <a:buFont typeface="Arial" panose="020B0604020202020204" pitchFamily="34" charset="0"/>
              <a:buChar char="•"/>
            </a:pPr>
            <a:r>
              <a:rPr lang="en-US" sz="1000" kern="1200" dirty="0" smtClean="0">
                <a:solidFill>
                  <a:schemeClr val="tx1"/>
                </a:solidFill>
                <a:latin typeface="Arial" charset="0"/>
                <a:ea typeface="+mn-ea"/>
                <a:cs typeface="Arial" charset="0"/>
              </a:rPr>
              <a:t>Sets reserve requirements</a:t>
            </a:r>
          </a:p>
          <a:p>
            <a:pPr marL="285750" indent="-285750">
              <a:buFont typeface="Arial" panose="020B0604020202020204" pitchFamily="34" charset="0"/>
              <a:buChar char="•"/>
            </a:pPr>
            <a:r>
              <a:rPr lang="en-US" sz="1000" kern="1200" dirty="0" smtClean="0">
                <a:solidFill>
                  <a:schemeClr val="tx1"/>
                </a:solidFill>
                <a:latin typeface="Arial" charset="0"/>
                <a:ea typeface="+mn-ea"/>
                <a:cs typeface="Arial" charset="0"/>
              </a:rPr>
              <a:t>Is the lender of last resort</a:t>
            </a:r>
          </a:p>
          <a:p>
            <a:r>
              <a:rPr lang="en-US" sz="1200" kern="1200" dirty="0" smtClean="0">
                <a:solidFill>
                  <a:schemeClr val="tx1"/>
                </a:solidFill>
                <a:latin typeface="Arial" charset="0"/>
                <a:ea typeface="+mn-ea"/>
                <a:cs typeface="Arial" charset="0"/>
              </a:rPr>
              <a:t>The Federal Reserve System (Fed) is</a:t>
            </a:r>
          </a:p>
          <a:p>
            <a:pPr marL="285750" indent="-285750">
              <a:buFont typeface="Arial" panose="020B0604020202020204" pitchFamily="34" charset="0"/>
              <a:buChar char="•"/>
            </a:pPr>
            <a:r>
              <a:rPr lang="en-US" sz="1200" kern="1200" dirty="0" smtClean="0">
                <a:solidFill>
                  <a:schemeClr val="tx1"/>
                </a:solidFill>
                <a:latin typeface="Arial" charset="0"/>
                <a:ea typeface="+mn-ea"/>
                <a:cs typeface="Arial" charset="0"/>
              </a:rPr>
              <a:t>managed by the Board of Governors (7 members)</a:t>
            </a:r>
          </a:p>
          <a:p>
            <a:pPr marL="574675" lvl="1" indent="-285750">
              <a:buFont typeface="Courier New" panose="02070309020205020404" pitchFamily="49" charset="0"/>
              <a:buChar char="o"/>
            </a:pPr>
            <a:r>
              <a:rPr lang="en-US" sz="1200" kern="1200" dirty="0" smtClean="0">
                <a:solidFill>
                  <a:schemeClr val="tx1"/>
                </a:solidFill>
                <a:latin typeface="Arial" charset="0"/>
                <a:ea typeface="+mn-ea"/>
                <a:cs typeface="Arial" charset="0"/>
              </a:rPr>
              <a:t>appointed by the President &amp; confirmed by the Senate</a:t>
            </a:r>
          </a:p>
          <a:p>
            <a:pPr marL="574675" lvl="1" indent="-285750">
              <a:buFont typeface="Courier New" panose="02070309020205020404" pitchFamily="49" charset="0"/>
              <a:buChar char="o"/>
            </a:pPr>
            <a:r>
              <a:rPr lang="en-US" sz="1200" kern="1200" dirty="0" smtClean="0">
                <a:solidFill>
                  <a:schemeClr val="tx1"/>
                </a:solidFill>
                <a:latin typeface="Arial" charset="0"/>
                <a:ea typeface="+mn-ea"/>
                <a:cs typeface="Arial" charset="0"/>
              </a:rPr>
              <a:t>each serves for 14 years, cannot serve more than 1 complete term</a:t>
            </a:r>
          </a:p>
          <a:p>
            <a:pPr marL="574675" lvl="1" indent="-285750">
              <a:buFont typeface="Courier New" panose="02070309020205020404" pitchFamily="49" charset="0"/>
              <a:buChar char="o"/>
            </a:pPr>
            <a:r>
              <a:rPr lang="en-US" sz="1200" kern="1200" dirty="0" smtClean="0">
                <a:solidFill>
                  <a:schemeClr val="tx1"/>
                </a:solidFill>
                <a:latin typeface="Arial" charset="0"/>
                <a:ea typeface="+mn-ea"/>
                <a:cs typeface="Arial" charset="0"/>
              </a:rPr>
              <a:t>terms are staggered every two years </a:t>
            </a:r>
            <a:endParaRPr lang="en-US" sz="1600" kern="1200" dirty="0" smtClean="0">
              <a:solidFill>
                <a:schemeClr val="tx1"/>
              </a:solidFill>
              <a:latin typeface="Arial" charset="0"/>
              <a:ea typeface="+mn-ea"/>
              <a:cs typeface="Arial" charset="0"/>
            </a:endParaRPr>
          </a:p>
          <a:p>
            <a:pPr lvl="2" indent="-342900">
              <a:buFont typeface="Times New Roman" panose="02020603050405020304" pitchFamily="18" charset="0"/>
              <a:buChar char="‒"/>
            </a:pPr>
            <a:r>
              <a:rPr lang="en-US" sz="1600" kern="1200" dirty="0" smtClean="0">
                <a:solidFill>
                  <a:schemeClr val="tx1"/>
                </a:solidFill>
                <a:latin typeface="Arial" charset="0"/>
                <a:ea typeface="+mn-ea"/>
                <a:cs typeface="Arial" charset="0"/>
              </a:rPr>
              <a:t>provides a modicum of certainty to markets</a:t>
            </a:r>
          </a:p>
          <a:p>
            <a:pPr lvl="2" indent="-342900">
              <a:buFont typeface="Times New Roman" panose="02020603050405020304" pitchFamily="18" charset="0"/>
              <a:buChar char="‒"/>
            </a:pPr>
            <a:r>
              <a:rPr lang="en-US" sz="1600" kern="1200" dirty="0" smtClean="0">
                <a:solidFill>
                  <a:schemeClr val="tx1"/>
                </a:solidFill>
                <a:latin typeface="Arial" charset="0"/>
                <a:ea typeface="+mn-ea"/>
                <a:cs typeface="Arial" charset="0"/>
              </a:rPr>
              <a:t>hinders political influence from elected officials </a:t>
            </a:r>
          </a:p>
          <a:p>
            <a:pPr marL="285750" indent="-285750">
              <a:buFont typeface="Arial" panose="020B0604020202020204" pitchFamily="34" charset="0"/>
              <a:buChar char="•"/>
            </a:pPr>
            <a:r>
              <a:rPr lang="en-US" sz="1200" kern="1200" dirty="0" smtClean="0">
                <a:solidFill>
                  <a:schemeClr val="tx1"/>
                </a:solidFill>
                <a:latin typeface="Arial" charset="0"/>
                <a:ea typeface="+mn-ea"/>
                <a:cs typeface="Arial" charset="0"/>
              </a:rPr>
              <a:t>politically independent (to some degree)</a:t>
            </a:r>
          </a:p>
          <a:p>
            <a:pPr marL="574675" lvl="1" indent="-285750">
              <a:buFont typeface="Courier New" panose="02070309020205020404" pitchFamily="49" charset="0"/>
              <a:buChar char="o"/>
              <a:tabLst>
                <a:tab pos="576263" algn="l"/>
              </a:tabLst>
            </a:pPr>
            <a:r>
              <a:rPr lang="en-US" sz="1200" kern="1200" dirty="0" smtClean="0">
                <a:solidFill>
                  <a:schemeClr val="tx1"/>
                </a:solidFill>
                <a:latin typeface="Arial" charset="0"/>
                <a:ea typeface="+mn-ea"/>
                <a:cs typeface="Arial" charset="0"/>
              </a:rPr>
              <a:t>Independence allows it to pursue policies that are ‘best’ for the economy, not the President or Congress </a:t>
            </a:r>
          </a:p>
          <a:p>
            <a:pPr marL="574675" lvl="1" indent="-285750">
              <a:buFont typeface="Courier New" panose="02070309020205020404" pitchFamily="49" charset="0"/>
              <a:buChar char="o"/>
              <a:tabLst>
                <a:tab pos="576263" algn="l"/>
              </a:tabLst>
            </a:pPr>
            <a:r>
              <a:rPr lang="en-US" sz="1200" kern="1200" dirty="0" smtClean="0">
                <a:solidFill>
                  <a:schemeClr val="tx1"/>
                </a:solidFill>
                <a:latin typeface="Arial" charset="0"/>
                <a:ea typeface="+mn-ea"/>
                <a:cs typeface="Arial" charset="0"/>
              </a:rPr>
              <a:t>It is funded by check-clearing fees and the interest it collects from loans to commercial banks and government</a:t>
            </a:r>
            <a:endParaRPr lang="en-US" dirty="0" smtClean="0"/>
          </a:p>
          <a:p>
            <a:pPr marL="574675" lvl="1" indent="-285750">
              <a:buFont typeface="Courier New" panose="02070309020205020404" pitchFamily="49" charset="0"/>
              <a:buChar char="o"/>
            </a:pPr>
            <a:r>
              <a:rPr lang="en-US" sz="1200" kern="1200" dirty="0" smtClean="0">
                <a:solidFill>
                  <a:schemeClr val="tx1"/>
                </a:solidFill>
                <a:latin typeface="Arial" charset="0"/>
                <a:ea typeface="+mn-ea"/>
                <a:cs typeface="Arial" charset="0"/>
              </a:rPr>
              <a:t>Independence limited by</a:t>
            </a:r>
          </a:p>
          <a:p>
            <a:pPr marL="1031875" lvl="2" indent="-285750">
              <a:buFont typeface="Arial" panose="020B0604020202020204" pitchFamily="34" charset="0"/>
              <a:buChar char="‒"/>
            </a:pPr>
            <a:r>
              <a:rPr lang="en-US" sz="1600" kern="1200" dirty="0" smtClean="0">
                <a:solidFill>
                  <a:schemeClr val="tx1"/>
                </a:solidFill>
                <a:latin typeface="Arial" charset="0"/>
                <a:ea typeface="+mn-ea"/>
                <a:cs typeface="Arial" charset="0"/>
              </a:rPr>
              <a:t>Presidential appointment &amp; Senate confirmation</a:t>
            </a:r>
          </a:p>
          <a:p>
            <a:pPr marL="1031875" lvl="2" indent="-285750">
              <a:buFont typeface="Arial" panose="020B0604020202020204" pitchFamily="34" charset="0"/>
              <a:buChar char="‒"/>
            </a:pPr>
            <a:r>
              <a:rPr lang="en-US" sz="1600" kern="1200" dirty="0" smtClean="0">
                <a:solidFill>
                  <a:schemeClr val="tx1"/>
                </a:solidFill>
                <a:latin typeface="Arial" charset="0"/>
                <a:ea typeface="+mn-ea"/>
                <a:cs typeface="Arial" charset="0"/>
              </a:rPr>
              <a:t>The Chair is selected every four years. </a:t>
            </a:r>
          </a:p>
          <a:p>
            <a:pPr marL="1031875" lvl="2" indent="-285750">
              <a:buFont typeface="Arial" panose="020B0604020202020204" pitchFamily="34" charset="0"/>
              <a:buChar char="‒"/>
            </a:pPr>
            <a:r>
              <a:rPr lang="en-US" sz="1600" kern="1200" dirty="0" smtClean="0">
                <a:solidFill>
                  <a:schemeClr val="tx1"/>
                </a:solidFill>
                <a:latin typeface="Arial" charset="0"/>
                <a:ea typeface="+mn-ea"/>
                <a:cs typeface="Arial" charset="0"/>
              </a:rPr>
              <a:t>Biannual reports to Congress</a:t>
            </a:r>
          </a:p>
          <a:p>
            <a:pPr marL="1031875" lvl="2" indent="-285750">
              <a:buFont typeface="Arial" panose="020B0604020202020204" pitchFamily="34" charset="0"/>
              <a:buChar char="‒"/>
            </a:pPr>
            <a:r>
              <a:rPr lang="en-US" sz="1600" kern="1200" dirty="0" smtClean="0">
                <a:solidFill>
                  <a:schemeClr val="tx1"/>
                </a:solidFill>
                <a:latin typeface="Arial" charset="0"/>
                <a:ea typeface="+mn-ea"/>
                <a:cs typeface="Arial" charset="0"/>
              </a:rPr>
              <a:t>GAO annual audits</a:t>
            </a:r>
          </a:p>
          <a:p>
            <a:pPr marL="1031875" lvl="2" indent="-285750">
              <a:buFont typeface="Arial" panose="020B0604020202020204" pitchFamily="34" charset="0"/>
              <a:buChar char="‒"/>
            </a:pPr>
            <a:r>
              <a:rPr lang="en-US" sz="1600" kern="1200" dirty="0" smtClean="0">
                <a:solidFill>
                  <a:schemeClr val="tx1"/>
                </a:solidFill>
                <a:latin typeface="Arial" charset="0"/>
                <a:ea typeface="+mn-ea"/>
                <a:cs typeface="Arial" charset="0"/>
              </a:rPr>
              <a:t>BOG members testify before Congress or work with: CEA, Treasury, FAC, FDIC</a:t>
            </a:r>
          </a:p>
        </p:txBody>
      </p:sp>
    </p:spTree>
    <p:extLst>
      <p:ext uri="{BB962C8B-B14F-4D97-AF65-F5344CB8AC3E}">
        <p14:creationId xmlns:p14="http://schemas.microsoft.com/office/powerpoint/2010/main" val="12565349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 charset="0"/>
                <a:ea typeface="ヒラギノ角ゴ Pro W3" pitchFamily="-1" charset="-128"/>
              </a:defRPr>
            </a:lvl1pPr>
            <a:lvl2pPr marL="37931725" indent="-37474525">
              <a:spcBef>
                <a:spcPct val="30000"/>
              </a:spcBef>
              <a:defRPr sz="1200">
                <a:solidFill>
                  <a:schemeClr val="tx1"/>
                </a:solidFill>
                <a:latin typeface="Times New Roman" pitchFamily="-1" charset="0"/>
                <a:ea typeface="ヒラギノ角ゴ Pro W3" pitchFamily="-1" charset="-128"/>
              </a:defRPr>
            </a:lvl2pPr>
            <a:lvl3pPr marL="1143000" indent="-228600">
              <a:spcBef>
                <a:spcPct val="30000"/>
              </a:spcBef>
              <a:defRPr sz="1200">
                <a:solidFill>
                  <a:schemeClr val="tx1"/>
                </a:solidFill>
                <a:latin typeface="Times New Roman" pitchFamily="-1" charset="0"/>
                <a:ea typeface="ヒラギノ角ゴ Pro W3" pitchFamily="-1" charset="-128"/>
              </a:defRPr>
            </a:lvl3pPr>
            <a:lvl4pPr marL="1600200" indent="-228600">
              <a:spcBef>
                <a:spcPct val="30000"/>
              </a:spcBef>
              <a:defRPr sz="1200">
                <a:solidFill>
                  <a:schemeClr val="tx1"/>
                </a:solidFill>
                <a:latin typeface="Times New Roman" pitchFamily="-1" charset="0"/>
                <a:ea typeface="ヒラギノ角ゴ Pro W3" pitchFamily="-1" charset="-128"/>
              </a:defRPr>
            </a:lvl4pPr>
            <a:lvl5pPr marL="2057400" indent="-228600">
              <a:spcBef>
                <a:spcPct val="30000"/>
              </a:spcBef>
              <a:defRPr sz="1200">
                <a:solidFill>
                  <a:schemeClr val="tx1"/>
                </a:solidFill>
                <a:latin typeface="Times New Roman" pitchFamily="-1" charset="0"/>
                <a:ea typeface="ヒラギノ角ゴ Pro W3" pitchFamily="-1" charset="-128"/>
              </a:defRPr>
            </a:lvl5pPr>
            <a:lvl6pPr marL="2514600" indent="-228600" eaLnBrk="0" fontAlgn="base" hangingPunct="0">
              <a:spcBef>
                <a:spcPct val="30000"/>
              </a:spcBef>
              <a:spcAft>
                <a:spcPct val="0"/>
              </a:spcAft>
              <a:defRPr sz="1200">
                <a:solidFill>
                  <a:schemeClr val="tx1"/>
                </a:solidFill>
                <a:latin typeface="Times New Roman" pitchFamily="-1" charset="0"/>
                <a:ea typeface="ヒラギノ角ゴ Pro W3" pitchFamily="-1" charset="-128"/>
              </a:defRPr>
            </a:lvl6pPr>
            <a:lvl7pPr marL="2971800" indent="-228600" eaLnBrk="0" fontAlgn="base" hangingPunct="0">
              <a:spcBef>
                <a:spcPct val="30000"/>
              </a:spcBef>
              <a:spcAft>
                <a:spcPct val="0"/>
              </a:spcAft>
              <a:defRPr sz="1200">
                <a:solidFill>
                  <a:schemeClr val="tx1"/>
                </a:solidFill>
                <a:latin typeface="Times New Roman" pitchFamily="-1" charset="0"/>
                <a:ea typeface="ヒラギノ角ゴ Pro W3" pitchFamily="-1" charset="-128"/>
              </a:defRPr>
            </a:lvl7pPr>
            <a:lvl8pPr marL="3429000" indent="-228600" eaLnBrk="0" fontAlgn="base" hangingPunct="0">
              <a:spcBef>
                <a:spcPct val="30000"/>
              </a:spcBef>
              <a:spcAft>
                <a:spcPct val="0"/>
              </a:spcAft>
              <a:defRPr sz="1200">
                <a:solidFill>
                  <a:schemeClr val="tx1"/>
                </a:solidFill>
                <a:latin typeface="Times New Roman" pitchFamily="-1" charset="0"/>
                <a:ea typeface="ヒラギノ角ゴ Pro W3" pitchFamily="-1" charset="-128"/>
              </a:defRPr>
            </a:lvl8pPr>
            <a:lvl9pPr marL="3886200" indent="-228600" eaLnBrk="0" fontAlgn="base" hangingPunct="0">
              <a:spcBef>
                <a:spcPct val="30000"/>
              </a:spcBef>
              <a:spcAft>
                <a:spcPct val="0"/>
              </a:spcAft>
              <a:defRPr sz="1200">
                <a:solidFill>
                  <a:schemeClr val="tx1"/>
                </a:solidFill>
                <a:latin typeface="Times New Roman" pitchFamily="-1" charset="0"/>
                <a:ea typeface="ヒラギノ角ゴ Pro W3" pitchFamily="-1" charset="-128"/>
              </a:defRPr>
            </a:lvl9pPr>
          </a:lstStyle>
          <a:p>
            <a:pPr>
              <a:spcBef>
                <a:spcPct val="0"/>
              </a:spcBef>
            </a:pPr>
            <a:fld id="{83EFF4E8-4E4C-480F-B874-84FFD1EA5EA1}" type="slidenum">
              <a:rPr lang="en-US" altLang="en-US"/>
              <a:pPr>
                <a:spcBef>
                  <a:spcPct val="0"/>
                </a:spcBef>
              </a:pPr>
              <a:t>25</a:t>
            </a:fld>
            <a:endParaRPr lang="en-US" altLang="en-US"/>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1" charset="0"/>
            </a:endParaRPr>
          </a:p>
        </p:txBody>
      </p:sp>
    </p:spTree>
    <p:extLst>
      <p:ext uri="{BB962C8B-B14F-4D97-AF65-F5344CB8AC3E}">
        <p14:creationId xmlns:p14="http://schemas.microsoft.com/office/powerpoint/2010/main" val="8360652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ts val="0"/>
              </a:spcBef>
            </a:pPr>
            <a:r>
              <a:rPr lang="en-US" altLang="en-US" kern="0" dirty="0" smtClean="0">
                <a:ea typeface="ヒラギノ角ゴ Pro W3" pitchFamily="-65" charset="-128"/>
              </a:rPr>
              <a:t>The Fed’s Balance</a:t>
            </a:r>
            <a:r>
              <a:rPr lang="en-US" altLang="en-US" kern="0" baseline="0" dirty="0" smtClean="0">
                <a:ea typeface="ヒラギノ角ゴ Pro W3" pitchFamily="-65" charset="-128"/>
              </a:rPr>
              <a:t> sheet </a:t>
            </a:r>
            <a:r>
              <a:rPr lang="en-US" altLang="en-US" kern="0" dirty="0" smtClean="0">
                <a:ea typeface="ヒラギノ角ゴ Pro W3" pitchFamily="-65" charset="-128"/>
              </a:rPr>
              <a:t>Liabilities</a:t>
            </a:r>
          </a:p>
          <a:p>
            <a:pPr lvl="1" eaLnBrk="1" hangingPunct="1">
              <a:spcBef>
                <a:spcPts val="0"/>
              </a:spcBef>
            </a:pPr>
            <a:r>
              <a:rPr lang="en-US" altLang="en-US" kern="0" dirty="0" smtClean="0">
                <a:ea typeface="ヒラギノ角ゴ Pro W3" pitchFamily="-65" charset="-128"/>
              </a:rPr>
              <a:t>Currency in circulation: in the hands of the public</a:t>
            </a:r>
          </a:p>
          <a:p>
            <a:pPr lvl="1" eaLnBrk="1" hangingPunct="1">
              <a:spcBef>
                <a:spcPts val="0"/>
              </a:spcBef>
            </a:pPr>
            <a:r>
              <a:rPr lang="en-US" altLang="en-US" kern="0" dirty="0" smtClean="0">
                <a:ea typeface="ヒラギノ角ゴ Pro W3" pitchFamily="-65" charset="-128"/>
              </a:rPr>
              <a:t>Reserves: bank deposits at the Fed and vault cash</a:t>
            </a:r>
          </a:p>
          <a:p>
            <a:pPr eaLnBrk="1" hangingPunct="1">
              <a:spcBef>
                <a:spcPts val="0"/>
              </a:spcBef>
            </a:pPr>
            <a:r>
              <a:rPr lang="en-US" altLang="en-US" kern="0" dirty="0" smtClean="0">
                <a:ea typeface="ヒラギノ角ゴ Pro W3" pitchFamily="-65" charset="-128"/>
              </a:rPr>
              <a:t>Assets</a:t>
            </a:r>
          </a:p>
          <a:p>
            <a:pPr lvl="1" eaLnBrk="1" hangingPunct="1">
              <a:spcBef>
                <a:spcPts val="0"/>
              </a:spcBef>
            </a:pPr>
            <a:r>
              <a:rPr lang="en-US" altLang="en-US" kern="0" dirty="0" smtClean="0">
                <a:ea typeface="ヒラギノ角ゴ Pro W3" pitchFamily="-65" charset="-128"/>
              </a:rPr>
              <a:t>Government securities held by the Fed earn interest</a:t>
            </a:r>
          </a:p>
          <a:p>
            <a:pPr lvl="1" eaLnBrk="1" hangingPunct="1">
              <a:spcBef>
                <a:spcPts val="0"/>
              </a:spcBef>
            </a:pPr>
            <a:r>
              <a:rPr lang="en-US" altLang="en-US" kern="0" dirty="0" smtClean="0">
                <a:ea typeface="ヒラギノ角ゴ Pro W3" pitchFamily="-65" charset="-128"/>
              </a:rPr>
              <a:t>Discount loans: provide reserves to banks and earn the discount rate</a:t>
            </a:r>
          </a:p>
        </p:txBody>
      </p:sp>
      <p:sp>
        <p:nvSpPr>
          <p:cNvPr id="4" name="Slide Number Placeholder 3"/>
          <p:cNvSpPr>
            <a:spLocks noGrp="1"/>
          </p:cNvSpPr>
          <p:nvPr>
            <p:ph type="sldNum" sz="quarter" idx="10"/>
          </p:nvPr>
        </p:nvSpPr>
        <p:spPr/>
        <p:txBody>
          <a:bodyPr/>
          <a:lstStyle/>
          <a:p>
            <a:pPr>
              <a:defRPr/>
            </a:pPr>
            <a:fld id="{A5F053D9-9E72-40B1-A958-388A8AD891EA}" type="slidenum">
              <a:rPr lang="en-US" smtClean="0"/>
              <a:pPr>
                <a:defRPr/>
              </a:pPr>
              <a:t>26</a:t>
            </a:fld>
            <a:endParaRPr lang="en-US"/>
          </a:p>
        </p:txBody>
      </p:sp>
    </p:spTree>
    <p:extLst>
      <p:ext uri="{BB962C8B-B14F-4D97-AF65-F5344CB8AC3E}">
        <p14:creationId xmlns:p14="http://schemas.microsoft.com/office/powerpoint/2010/main" val="3888944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ea typeface="ヒラギノ角ゴ Pro W3" pitchFamily="-65" charset="-128"/>
              </a:defRPr>
            </a:lvl1pPr>
            <a:lvl2pPr marL="37931725" indent="-37474525">
              <a:spcBef>
                <a:spcPct val="30000"/>
              </a:spcBef>
              <a:defRPr sz="1200">
                <a:solidFill>
                  <a:schemeClr val="tx1"/>
                </a:solidFill>
                <a:latin typeface="Times New Roman" pitchFamily="18" charset="0"/>
                <a:ea typeface="ヒラギノ角ゴ Pro W3" pitchFamily="-65" charset="-128"/>
              </a:defRPr>
            </a:lvl2pPr>
            <a:lvl3pPr marL="1143000" indent="-228600">
              <a:spcBef>
                <a:spcPct val="30000"/>
              </a:spcBef>
              <a:defRPr sz="1200">
                <a:solidFill>
                  <a:schemeClr val="tx1"/>
                </a:solidFill>
                <a:latin typeface="Times New Roman" pitchFamily="18" charset="0"/>
                <a:ea typeface="ヒラギノ角ゴ Pro W3" pitchFamily="-65" charset="-128"/>
              </a:defRPr>
            </a:lvl3pPr>
            <a:lvl4pPr marL="1600200" indent="-228600">
              <a:spcBef>
                <a:spcPct val="30000"/>
              </a:spcBef>
              <a:defRPr sz="1200">
                <a:solidFill>
                  <a:schemeClr val="tx1"/>
                </a:solidFill>
                <a:latin typeface="Times New Roman" pitchFamily="18" charset="0"/>
                <a:ea typeface="ヒラギノ角ゴ Pro W3" pitchFamily="-65" charset="-128"/>
              </a:defRPr>
            </a:lvl4pPr>
            <a:lvl5pPr marL="2057400" indent="-228600">
              <a:spcBef>
                <a:spcPct val="30000"/>
              </a:spcBef>
              <a:defRPr sz="1200">
                <a:solidFill>
                  <a:schemeClr val="tx1"/>
                </a:solidFill>
                <a:latin typeface="Times New Roman" pitchFamily="18" charset="0"/>
                <a:ea typeface="ヒラギノ角ゴ Pro W3" pitchFamily="-65"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ヒラギノ角ゴ Pro W3" pitchFamily="-65"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ヒラギノ角ゴ Pro W3" pitchFamily="-65"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ヒラギノ角ゴ Pro W3" pitchFamily="-65"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ヒラギノ角ゴ Pro W3" pitchFamily="-65" charset="-128"/>
              </a:defRPr>
            </a:lvl9pPr>
          </a:lstStyle>
          <a:p>
            <a:pPr>
              <a:spcBef>
                <a:spcPct val="0"/>
              </a:spcBef>
            </a:pPr>
            <a:fld id="{B7E7C78C-950B-46AE-AEDC-DB24775E2AAD}" type="slidenum">
              <a:rPr lang="en-US" altLang="en-US"/>
              <a:pPr>
                <a:spcBef>
                  <a:spcPct val="0"/>
                </a:spcBef>
              </a:pPr>
              <a:t>27</a:t>
            </a:fld>
            <a:endParaRPr lang="en-US" alt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18" charset="0"/>
              <a:ea typeface="ヒラギノ角ゴ Pro W3" pitchFamily="-65" charset="-128"/>
            </a:endParaRPr>
          </a:p>
        </p:txBody>
      </p:sp>
    </p:spTree>
    <p:extLst>
      <p:ext uri="{BB962C8B-B14F-4D97-AF65-F5344CB8AC3E}">
        <p14:creationId xmlns:p14="http://schemas.microsoft.com/office/powerpoint/2010/main" val="15787468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ea typeface="ヒラギノ角ゴ Pro W3" pitchFamily="-65" charset="-128"/>
              </a:defRPr>
            </a:lvl1pPr>
            <a:lvl2pPr marL="37931725" indent="-37474525">
              <a:spcBef>
                <a:spcPct val="30000"/>
              </a:spcBef>
              <a:defRPr sz="1200">
                <a:solidFill>
                  <a:schemeClr val="tx1"/>
                </a:solidFill>
                <a:latin typeface="Times New Roman" pitchFamily="18" charset="0"/>
                <a:ea typeface="ヒラギノ角ゴ Pro W3" pitchFamily="-65" charset="-128"/>
              </a:defRPr>
            </a:lvl2pPr>
            <a:lvl3pPr marL="1143000" indent="-228600">
              <a:spcBef>
                <a:spcPct val="30000"/>
              </a:spcBef>
              <a:defRPr sz="1200">
                <a:solidFill>
                  <a:schemeClr val="tx1"/>
                </a:solidFill>
                <a:latin typeface="Times New Roman" pitchFamily="18" charset="0"/>
                <a:ea typeface="ヒラギノ角ゴ Pro W3" pitchFamily="-65" charset="-128"/>
              </a:defRPr>
            </a:lvl3pPr>
            <a:lvl4pPr marL="1600200" indent="-228600">
              <a:spcBef>
                <a:spcPct val="30000"/>
              </a:spcBef>
              <a:defRPr sz="1200">
                <a:solidFill>
                  <a:schemeClr val="tx1"/>
                </a:solidFill>
                <a:latin typeface="Times New Roman" pitchFamily="18" charset="0"/>
                <a:ea typeface="ヒラギノ角ゴ Pro W3" pitchFamily="-65" charset="-128"/>
              </a:defRPr>
            </a:lvl4pPr>
            <a:lvl5pPr marL="2057400" indent="-228600">
              <a:spcBef>
                <a:spcPct val="30000"/>
              </a:spcBef>
              <a:defRPr sz="1200">
                <a:solidFill>
                  <a:schemeClr val="tx1"/>
                </a:solidFill>
                <a:latin typeface="Times New Roman" pitchFamily="18" charset="0"/>
                <a:ea typeface="ヒラギノ角ゴ Pro W3" pitchFamily="-65"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ヒラギノ角ゴ Pro W3" pitchFamily="-65"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ヒラギノ角ゴ Pro W3" pitchFamily="-65"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ヒラギノ角ゴ Pro W3" pitchFamily="-65"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ヒラギノ角ゴ Pro W3" pitchFamily="-65" charset="-128"/>
              </a:defRPr>
            </a:lvl9pPr>
          </a:lstStyle>
          <a:p>
            <a:pPr>
              <a:spcBef>
                <a:spcPct val="0"/>
              </a:spcBef>
            </a:pPr>
            <a:fld id="{B7E7C78C-950B-46AE-AEDC-DB24775E2AAD}" type="slidenum">
              <a:rPr lang="en-US" altLang="en-US"/>
              <a:pPr>
                <a:spcBef>
                  <a:spcPct val="0"/>
                </a:spcBef>
              </a:pPr>
              <a:t>28</a:t>
            </a:fld>
            <a:endParaRPr lang="en-US" alt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18" charset="0"/>
              <a:ea typeface="ヒラギノ角ゴ Pro W3" pitchFamily="-65" charset="-128"/>
            </a:endParaRPr>
          </a:p>
        </p:txBody>
      </p:sp>
    </p:spTree>
    <p:extLst>
      <p:ext uri="{BB962C8B-B14F-4D97-AF65-F5344CB8AC3E}">
        <p14:creationId xmlns:p14="http://schemas.microsoft.com/office/powerpoint/2010/main" val="42885950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ea typeface="ヒラギノ角ゴ Pro W3" pitchFamily="-65" charset="-128"/>
              </a:defRPr>
            </a:lvl1pPr>
            <a:lvl2pPr marL="37931725" indent="-37474525">
              <a:spcBef>
                <a:spcPct val="30000"/>
              </a:spcBef>
              <a:defRPr sz="1200">
                <a:solidFill>
                  <a:schemeClr val="tx1"/>
                </a:solidFill>
                <a:latin typeface="Times New Roman" pitchFamily="18" charset="0"/>
                <a:ea typeface="ヒラギノ角ゴ Pro W3" pitchFamily="-65" charset="-128"/>
              </a:defRPr>
            </a:lvl2pPr>
            <a:lvl3pPr marL="1143000" indent="-228600">
              <a:spcBef>
                <a:spcPct val="30000"/>
              </a:spcBef>
              <a:defRPr sz="1200">
                <a:solidFill>
                  <a:schemeClr val="tx1"/>
                </a:solidFill>
                <a:latin typeface="Times New Roman" pitchFamily="18" charset="0"/>
                <a:ea typeface="ヒラギノ角ゴ Pro W3" pitchFamily="-65" charset="-128"/>
              </a:defRPr>
            </a:lvl3pPr>
            <a:lvl4pPr marL="1600200" indent="-228600">
              <a:spcBef>
                <a:spcPct val="30000"/>
              </a:spcBef>
              <a:defRPr sz="1200">
                <a:solidFill>
                  <a:schemeClr val="tx1"/>
                </a:solidFill>
                <a:latin typeface="Times New Roman" pitchFamily="18" charset="0"/>
                <a:ea typeface="ヒラギノ角ゴ Pro W3" pitchFamily="-65" charset="-128"/>
              </a:defRPr>
            </a:lvl4pPr>
            <a:lvl5pPr marL="2057400" indent="-228600">
              <a:spcBef>
                <a:spcPct val="30000"/>
              </a:spcBef>
              <a:defRPr sz="1200">
                <a:solidFill>
                  <a:schemeClr val="tx1"/>
                </a:solidFill>
                <a:latin typeface="Times New Roman" pitchFamily="18" charset="0"/>
                <a:ea typeface="ヒラギノ角ゴ Pro W3" pitchFamily="-65"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ヒラギノ角ゴ Pro W3" pitchFamily="-65"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ヒラギノ角ゴ Pro W3" pitchFamily="-65"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ヒラギノ角ゴ Pro W3" pitchFamily="-65"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ヒラギノ角ゴ Pro W3" pitchFamily="-65" charset="-128"/>
              </a:defRPr>
            </a:lvl9pPr>
          </a:lstStyle>
          <a:p>
            <a:pPr>
              <a:spcBef>
                <a:spcPct val="0"/>
              </a:spcBef>
            </a:pPr>
            <a:fld id="{4761B6DB-F672-4042-912C-E78525B1452B}" type="slidenum">
              <a:rPr lang="en-US" altLang="en-US"/>
              <a:pPr>
                <a:spcBef>
                  <a:spcPct val="0"/>
                </a:spcBef>
              </a:pPr>
              <a:t>29</a:t>
            </a:fld>
            <a:endParaRPr lang="en-US" alt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18" charset="0"/>
              <a:ea typeface="ヒラギノ角ゴ Pro W3" pitchFamily="-65" charset="-128"/>
            </a:endParaRPr>
          </a:p>
        </p:txBody>
      </p:sp>
    </p:spTree>
    <p:extLst>
      <p:ext uri="{BB962C8B-B14F-4D97-AF65-F5344CB8AC3E}">
        <p14:creationId xmlns:p14="http://schemas.microsoft.com/office/powerpoint/2010/main" val="39582446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ea typeface="ヒラギノ角ゴ Pro W3" pitchFamily="-65" charset="-128"/>
              </a:defRPr>
            </a:lvl1pPr>
            <a:lvl2pPr marL="37931725" indent="-37474525">
              <a:spcBef>
                <a:spcPct val="30000"/>
              </a:spcBef>
              <a:defRPr sz="1200">
                <a:solidFill>
                  <a:schemeClr val="tx1"/>
                </a:solidFill>
                <a:latin typeface="Times New Roman" pitchFamily="18" charset="0"/>
                <a:ea typeface="ヒラギノ角ゴ Pro W3" pitchFamily="-65" charset="-128"/>
              </a:defRPr>
            </a:lvl2pPr>
            <a:lvl3pPr marL="1143000" indent="-228600">
              <a:spcBef>
                <a:spcPct val="30000"/>
              </a:spcBef>
              <a:defRPr sz="1200">
                <a:solidFill>
                  <a:schemeClr val="tx1"/>
                </a:solidFill>
                <a:latin typeface="Times New Roman" pitchFamily="18" charset="0"/>
                <a:ea typeface="ヒラギノ角ゴ Pro W3" pitchFamily="-65" charset="-128"/>
              </a:defRPr>
            </a:lvl3pPr>
            <a:lvl4pPr marL="1600200" indent="-228600">
              <a:spcBef>
                <a:spcPct val="30000"/>
              </a:spcBef>
              <a:defRPr sz="1200">
                <a:solidFill>
                  <a:schemeClr val="tx1"/>
                </a:solidFill>
                <a:latin typeface="Times New Roman" pitchFamily="18" charset="0"/>
                <a:ea typeface="ヒラギノ角ゴ Pro W3" pitchFamily="-65" charset="-128"/>
              </a:defRPr>
            </a:lvl4pPr>
            <a:lvl5pPr marL="2057400" indent="-228600">
              <a:spcBef>
                <a:spcPct val="30000"/>
              </a:spcBef>
              <a:defRPr sz="1200">
                <a:solidFill>
                  <a:schemeClr val="tx1"/>
                </a:solidFill>
                <a:latin typeface="Times New Roman" pitchFamily="18" charset="0"/>
                <a:ea typeface="ヒラギノ角ゴ Pro W3" pitchFamily="-65"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ヒラギノ角ゴ Pro W3" pitchFamily="-65"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ヒラギノ角ゴ Pro W3" pitchFamily="-65"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ヒラギノ角ゴ Pro W3" pitchFamily="-65"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ヒラギノ角ゴ Pro W3" pitchFamily="-65" charset="-128"/>
              </a:defRPr>
            </a:lvl9pPr>
          </a:lstStyle>
          <a:p>
            <a:pPr>
              <a:spcBef>
                <a:spcPct val="0"/>
              </a:spcBef>
            </a:pPr>
            <a:fld id="{4761B6DB-F672-4042-912C-E78525B1452B}" type="slidenum">
              <a:rPr lang="en-US" altLang="en-US"/>
              <a:pPr>
                <a:spcBef>
                  <a:spcPct val="0"/>
                </a:spcBef>
              </a:pPr>
              <a:t>30</a:t>
            </a:fld>
            <a:endParaRPr lang="en-US" alt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18" charset="0"/>
              <a:ea typeface="ヒラギノ角ゴ Pro W3" pitchFamily="-65" charset="-128"/>
            </a:endParaRPr>
          </a:p>
        </p:txBody>
      </p:sp>
    </p:spTree>
    <p:extLst>
      <p:ext uri="{BB962C8B-B14F-4D97-AF65-F5344CB8AC3E}">
        <p14:creationId xmlns:p14="http://schemas.microsoft.com/office/powerpoint/2010/main" val="39582446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F053D9-9E72-40B1-A958-388A8AD891EA}" type="slidenum">
              <a:rPr lang="en-US" smtClean="0"/>
              <a:pPr>
                <a:defRPr/>
              </a:pPr>
              <a:t>33</a:t>
            </a:fld>
            <a:endParaRPr lang="en-US"/>
          </a:p>
        </p:txBody>
      </p:sp>
    </p:spTree>
    <p:extLst>
      <p:ext uri="{BB962C8B-B14F-4D97-AF65-F5344CB8AC3E}">
        <p14:creationId xmlns:p14="http://schemas.microsoft.com/office/powerpoint/2010/main" val="13055377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65" charset="0"/>
                <a:ea typeface="ヒラギノ角ゴ Pro W3" pitchFamily="-65" charset="-128"/>
              </a:defRPr>
            </a:lvl1pPr>
            <a:lvl2pPr marL="37931725" indent="-37474525" eaLnBrk="0" hangingPunct="0">
              <a:spcBef>
                <a:spcPct val="30000"/>
              </a:spcBef>
              <a:defRPr sz="1200">
                <a:solidFill>
                  <a:schemeClr val="tx1"/>
                </a:solidFill>
                <a:latin typeface="Times New Roman" pitchFamily="-65" charset="0"/>
                <a:ea typeface="ヒラギノ角ゴ Pro W3" pitchFamily="-65" charset="-128"/>
              </a:defRPr>
            </a:lvl2pPr>
            <a:lvl3pPr marL="1143000" indent="-228600" eaLnBrk="0" hangingPunct="0">
              <a:spcBef>
                <a:spcPct val="30000"/>
              </a:spcBef>
              <a:defRPr sz="1200">
                <a:solidFill>
                  <a:schemeClr val="tx1"/>
                </a:solidFill>
                <a:latin typeface="Times New Roman" pitchFamily="-65" charset="0"/>
                <a:ea typeface="ヒラギノ角ゴ Pro W3" pitchFamily="-65" charset="-128"/>
              </a:defRPr>
            </a:lvl3pPr>
            <a:lvl4pPr marL="1600200" indent="-228600" eaLnBrk="0" hangingPunct="0">
              <a:spcBef>
                <a:spcPct val="30000"/>
              </a:spcBef>
              <a:defRPr sz="1200">
                <a:solidFill>
                  <a:schemeClr val="tx1"/>
                </a:solidFill>
                <a:latin typeface="Times New Roman" pitchFamily="-65" charset="0"/>
                <a:ea typeface="ヒラギノ角ゴ Pro W3" pitchFamily="-65" charset="-128"/>
              </a:defRPr>
            </a:lvl4pPr>
            <a:lvl5pPr marL="2057400" indent="-228600" eaLnBrk="0" hangingPunct="0">
              <a:spcBef>
                <a:spcPct val="30000"/>
              </a:spcBef>
              <a:defRPr sz="1200">
                <a:solidFill>
                  <a:schemeClr val="tx1"/>
                </a:solidFill>
                <a:latin typeface="Times New Roman" pitchFamily="-65" charset="0"/>
                <a:ea typeface="ヒラギノ角ゴ Pro W3" pitchFamily="-65" charset="-128"/>
              </a:defRPr>
            </a:lvl5pPr>
            <a:lvl6pPr marL="25146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6pPr>
            <a:lvl7pPr marL="29718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7pPr>
            <a:lvl8pPr marL="34290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8pPr>
            <a:lvl9pPr marL="38862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9pPr>
          </a:lstStyle>
          <a:p>
            <a:pPr eaLnBrk="1" hangingPunct="1">
              <a:spcBef>
                <a:spcPct val="0"/>
              </a:spcBef>
            </a:pPr>
            <a:fld id="{75BF9928-FE15-4832-AA89-85B07999D13C}" type="slidenum">
              <a:rPr lang="en-US" altLang="en-US" smtClean="0"/>
              <a:pPr eaLnBrk="1" hangingPunct="1">
                <a:spcBef>
                  <a:spcPct val="0"/>
                </a:spcBef>
              </a:pPr>
              <a:t>34</a:t>
            </a:fld>
            <a:endParaRPr lang="en-US" altLang="en-US" smtClean="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itchFamily="-65" charset="0"/>
              </a:rPr>
              <a:t>Construct monetary aggregates using the concept of liquidity</a:t>
            </a:r>
          </a:p>
          <a:p>
            <a:pPr eaLnBrk="1" hangingPunct="1"/>
            <a:endParaRPr lang="en-US" altLang="en-US" smtClean="0">
              <a:latin typeface="Times New Roman" pitchFamily="-65" charset="0"/>
            </a:endParaRPr>
          </a:p>
          <a:p>
            <a:pPr eaLnBrk="1" hangingPunct="1"/>
            <a:r>
              <a:rPr lang="en-US" altLang="en-US" smtClean="0">
                <a:latin typeface="Times New Roman" pitchFamily="-65" charset="0"/>
              </a:rPr>
              <a:t>M1 (most liquid assets)</a:t>
            </a:r>
          </a:p>
          <a:p>
            <a:pPr eaLnBrk="1" hangingPunct="1"/>
            <a:endParaRPr lang="en-US" altLang="en-US" smtClean="0">
              <a:latin typeface="Times New Roman" pitchFamily="-65" charset="0"/>
            </a:endParaRPr>
          </a:p>
          <a:p>
            <a:pPr eaLnBrk="1" hangingPunct="1"/>
            <a:r>
              <a:rPr lang="en-US" altLang="en-US" smtClean="0">
                <a:latin typeface="Times New Roman" pitchFamily="-65" charset="0"/>
              </a:rPr>
              <a:t>M2 (adds to M1 other assets that are not so liquid) </a:t>
            </a:r>
          </a:p>
          <a:p>
            <a:pPr eaLnBrk="1" hangingPunct="1"/>
            <a:endParaRPr lang="en-US" altLang="en-US" smtClean="0">
              <a:latin typeface="Times New Roman" pitchFamily="-65" charset="0"/>
            </a:endParaRPr>
          </a:p>
          <a:p>
            <a:pPr eaLnBrk="1" hangingPunct="1"/>
            <a:r>
              <a:rPr lang="en-US" altLang="en-US" smtClean="0">
                <a:latin typeface="Times New Roman" pitchFamily="-65" charset="0"/>
              </a:rPr>
              <a:t>M1 + small denomination CDs + savings deposits and money market deposit accounts + money market mutual fund shares. </a:t>
            </a:r>
          </a:p>
          <a:p>
            <a:pPr eaLnBrk="1" hangingPunct="1"/>
            <a:endParaRPr lang="en-US" altLang="en-US" smtClean="0">
              <a:latin typeface="Times New Roman" pitchFamily="-65" charset="0"/>
            </a:endParaRPr>
          </a:p>
          <a:p>
            <a:pPr eaLnBrk="1" hangingPunct="1"/>
            <a:r>
              <a:rPr lang="en-US" altLang="en-US" smtClean="0">
                <a:latin typeface="Times New Roman" pitchFamily="-65" charset="0"/>
              </a:rPr>
              <a:t>money market deposit accounts = a cross between a checking and a savings account, which earn slightly higher interest than interest-earing checking accounts because the number of deposits or withdrawals are more limited</a:t>
            </a:r>
          </a:p>
          <a:p>
            <a:pPr eaLnBrk="1" hangingPunct="1"/>
            <a:endParaRPr lang="en-US" altLang="en-US" smtClean="0">
              <a:latin typeface="Times New Roman" pitchFamily="-65" charset="0"/>
            </a:endParaRPr>
          </a:p>
          <a:p>
            <a:pPr eaLnBrk="1" hangingPunct="1"/>
            <a:r>
              <a:rPr lang="en-US" altLang="en-US" smtClean="0">
                <a:latin typeface="Times New Roman" pitchFamily="-65" charset="0"/>
              </a:rPr>
              <a:t>money market mutual fund shares = investment pools that buy safe, short-term securities like T-bills, CDs, commercial paper (an short term IOU issued by a firm needing money to finance accounts receivable or inventories).</a:t>
            </a:r>
          </a:p>
          <a:p>
            <a:pPr eaLnBrk="1" hangingPunct="1"/>
            <a:endParaRPr lang="en-US" altLang="en-US" smtClean="0">
              <a:latin typeface="Times New Roman" pitchFamily="-65" charset="0"/>
            </a:endParaRPr>
          </a:p>
        </p:txBody>
      </p:sp>
    </p:spTree>
    <p:extLst>
      <p:ext uri="{BB962C8B-B14F-4D97-AF65-F5344CB8AC3E}">
        <p14:creationId xmlns:p14="http://schemas.microsoft.com/office/powerpoint/2010/main" val="29754663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Times New Roman" pitchFamily="-65" charset="0"/>
              </a:rPr>
              <a:t>MB = high-powered money = C + R</a:t>
            </a:r>
          </a:p>
        </p:txBody>
      </p:sp>
      <p:sp>
        <p:nvSpPr>
          <p:cNvPr id="2867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742950" indent="-285750" eaLnBrk="0" hangingPunct="0">
              <a:defRPr sz="2400">
                <a:solidFill>
                  <a:schemeClr val="tx1"/>
                </a:solidFill>
                <a:latin typeface="Times New Roman" pitchFamily="-65" charset="0"/>
                <a:ea typeface="ヒラギノ角ゴ Pro W3" pitchFamily="-65" charset="-128"/>
              </a:defRPr>
            </a:lvl2pPr>
            <a:lvl3pPr marL="1143000" indent="-228600" eaLnBrk="0" hangingPunct="0">
              <a:defRPr sz="2400">
                <a:solidFill>
                  <a:schemeClr val="tx1"/>
                </a:solidFill>
                <a:latin typeface="Times New Roman" pitchFamily="-65" charset="0"/>
                <a:ea typeface="ヒラギノ角ゴ Pro W3" pitchFamily="-65" charset="-128"/>
              </a:defRPr>
            </a:lvl3pPr>
            <a:lvl4pPr marL="1600200" indent="-228600" eaLnBrk="0" hangingPunct="0">
              <a:defRPr sz="2400">
                <a:solidFill>
                  <a:schemeClr val="tx1"/>
                </a:solidFill>
                <a:latin typeface="Times New Roman" pitchFamily="-65" charset="0"/>
                <a:ea typeface="ヒラギノ角ゴ Pro W3" pitchFamily="-65" charset="-128"/>
              </a:defRPr>
            </a:lvl4pPr>
            <a:lvl5pPr marL="2057400" indent="-228600" eaLnBrk="0" hangingPunct="0">
              <a:defRPr sz="2400">
                <a:solidFill>
                  <a:schemeClr val="tx1"/>
                </a:solidFill>
                <a:latin typeface="Times New Roman" pitchFamily="-65" charset="0"/>
                <a:ea typeface="ヒラギノ角ゴ Pro W3" pitchFamily="-65" charset="-128"/>
              </a:defRPr>
            </a:lvl5pPr>
            <a:lvl6pPr marL="2514600" indent="-228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2971800" indent="-228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3429000" indent="-228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3886200" indent="-228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EA68DFA1-F923-473D-8A66-109360FFA74A}" type="slidenum">
              <a:rPr lang="en-US" altLang="en-US" sz="1200" smtClean="0"/>
              <a:pPr eaLnBrk="1" hangingPunct="1"/>
              <a:t>35</a:t>
            </a:fld>
            <a:endParaRPr lang="en-US" altLang="en-US" sz="1200" smtClean="0"/>
          </a:p>
        </p:txBody>
      </p:sp>
    </p:spTree>
    <p:extLst>
      <p:ext uri="{BB962C8B-B14F-4D97-AF65-F5344CB8AC3E}">
        <p14:creationId xmlns:p14="http://schemas.microsoft.com/office/powerpoint/2010/main" val="20965702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eaLnBrk="1" hangingPunct="1">
              <a:buFont typeface="Wingdings" panose="05000000000000000000" pitchFamily="2" charset="2"/>
              <a:buNone/>
            </a:pPr>
            <a:r>
              <a:rPr lang="en-US" altLang="en-US" dirty="0" smtClean="0"/>
              <a:t>A bank that can’t meet its reserve requirement (</a:t>
            </a:r>
            <a:r>
              <a:rPr lang="en-US" altLang="en-US" i="1" dirty="0" smtClean="0"/>
              <a:t>R</a:t>
            </a:r>
            <a:r>
              <a:rPr lang="en-US" altLang="en-US" i="1" baseline="-25000" dirty="0" smtClean="0"/>
              <a:t>R</a:t>
            </a:r>
            <a:r>
              <a:rPr lang="en-US" altLang="en-US" sz="1000" i="1" baseline="-25000" dirty="0" smtClean="0"/>
              <a:t> </a:t>
            </a:r>
            <a:r>
              <a:rPr lang="en-US" altLang="en-US" dirty="0" smtClean="0"/>
              <a:t>) borrows from a bank that has excess reserves in the federal funds market and </a:t>
            </a:r>
            <a:r>
              <a:rPr lang="en-US" altLang="en-US" i="1" dirty="0" smtClean="0"/>
              <a:t>Q</a:t>
            </a:r>
            <a:r>
              <a:rPr lang="en-US" altLang="en-US" i="1" baseline="30000" dirty="0" smtClean="0"/>
              <a:t>S</a:t>
            </a:r>
            <a:r>
              <a:rPr lang="en-US" altLang="en-US" dirty="0" smtClean="0"/>
              <a:t> remains unchanged</a:t>
            </a:r>
          </a:p>
          <a:p>
            <a:pPr marL="371475" lvl="0" indent="-371475" algn="l" eaLnBrk="1" hangingPunct="1">
              <a:buFont typeface="Wingdings" panose="05000000000000000000" pitchFamily="2" charset="2"/>
              <a:buChar char="ú"/>
            </a:pPr>
            <a:r>
              <a:rPr lang="en-US" altLang="en-US" dirty="0" smtClean="0"/>
              <a:t>When banks borrow from the Fed, discount loans rise, borrowed reserves (</a:t>
            </a:r>
            <a:r>
              <a:rPr lang="en-US" altLang="en-US" i="1" dirty="0" smtClean="0"/>
              <a:t>R</a:t>
            </a:r>
            <a:r>
              <a:rPr lang="en-US" altLang="en-US" i="1" baseline="-25000" dirty="0" smtClean="0"/>
              <a:t>B</a:t>
            </a:r>
            <a:r>
              <a:rPr lang="en-US" altLang="en-US" dirty="0" smtClean="0"/>
              <a:t>) increase, the quantity of reserves supplied increases.</a:t>
            </a:r>
          </a:p>
          <a:p>
            <a:pPr marL="371475" lvl="0" indent="-371475" algn="l" eaLnBrk="1" hangingPunct="1">
              <a:buFont typeface="Wingdings" panose="05000000000000000000" pitchFamily="2" charset="2"/>
              <a:buChar char="ú"/>
            </a:pPr>
            <a:r>
              <a:rPr lang="en-US" altLang="en-US" dirty="0" smtClean="0"/>
              <a:t>When banks sell US Treasury securities to the Fed, non-borrowed reserves (</a:t>
            </a:r>
            <a:r>
              <a:rPr lang="en-US" altLang="en-US" i="1" dirty="0" smtClean="0"/>
              <a:t>R</a:t>
            </a:r>
            <a:r>
              <a:rPr lang="en-US" altLang="en-US" i="1" baseline="-25000" dirty="0" smtClean="0"/>
              <a:t>N</a:t>
            </a:r>
            <a:r>
              <a:rPr lang="en-US" altLang="en-US" dirty="0" smtClean="0"/>
              <a:t>) increase, which  increases the quantity of reserves.</a:t>
            </a:r>
          </a:p>
          <a:p>
            <a:pPr marL="371475" lvl="0" indent="-371475" algn="l" eaLnBrk="1" hangingPunct="1">
              <a:buFont typeface="Wingdings" panose="05000000000000000000" pitchFamily="2" charset="2"/>
              <a:buChar char="ú"/>
            </a:pPr>
            <a:r>
              <a:rPr lang="en-US" altLang="en-US" dirty="0" smtClean="0"/>
              <a:t>Hence, the supply of reserves is the sum</a:t>
            </a:r>
          </a:p>
          <a:p>
            <a:pPr marL="828675" lvl="1" indent="-371475" algn="l" eaLnBrk="1" hangingPunct="1">
              <a:buFont typeface="Wingdings" panose="05000000000000000000" pitchFamily="2" charset="2"/>
              <a:buChar char="ú"/>
            </a:pPr>
            <a:endParaRPr lang="en-US" altLang="en-US" dirty="0" smtClean="0"/>
          </a:p>
          <a:p>
            <a:pPr marL="0" lvl="0" indent="0" algn="l" eaLnBrk="1" hangingPunct="1">
              <a:buFont typeface="Wingdings" panose="05000000000000000000" pitchFamily="2" charset="2"/>
              <a:buNone/>
            </a:pPr>
            <a:r>
              <a:rPr lang="en-US" altLang="en-US" dirty="0" smtClean="0"/>
              <a:t>If the federal funds rate is less than the discount rate (</a:t>
            </a:r>
            <a:r>
              <a:rPr lang="en-US" altLang="en-US" i="1" dirty="0" err="1" smtClean="0"/>
              <a:t>i</a:t>
            </a:r>
            <a:r>
              <a:rPr lang="en-US" altLang="en-US" i="1" baseline="-25000" dirty="0" err="1" smtClean="0"/>
              <a:t>ff</a:t>
            </a:r>
            <a:r>
              <a:rPr lang="en-US" altLang="en-US" i="1" dirty="0" smtClean="0"/>
              <a:t> &lt; i</a:t>
            </a:r>
            <a:r>
              <a:rPr lang="en-US" altLang="en-US" i="1" baseline="-25000" dirty="0" smtClean="0"/>
              <a:t>d</a:t>
            </a:r>
            <a:r>
              <a:rPr lang="en-US" altLang="en-US" dirty="0" smtClean="0"/>
              <a:t>), banks will not borrow from the Fed because </a:t>
            </a:r>
          </a:p>
          <a:p>
            <a:pPr marL="371475" lvl="0" indent="-371475" algn="l" eaLnBrk="1" hangingPunct="1">
              <a:buFont typeface="Times New Roman" panose="02020603050405020304" pitchFamily="18" charset="0"/>
              <a:buChar char="­"/>
            </a:pPr>
            <a:r>
              <a:rPr lang="en-US" altLang="en-US" dirty="0" smtClean="0"/>
              <a:t>“Insurance” purchased from the Fed is more expensive than from other banks</a:t>
            </a:r>
            <a:endParaRPr lang="en-US" altLang="en-US" sz="800" dirty="0" smtClean="0"/>
          </a:p>
          <a:p>
            <a:pPr marL="0" lvl="0" indent="0" algn="l" eaLnBrk="1" hangingPunct="1">
              <a:buFont typeface="Times New Roman" panose="02020603050405020304" pitchFamily="18" charset="0"/>
              <a:buNone/>
            </a:pPr>
            <a:r>
              <a:rPr lang="en-US" altLang="en-US" dirty="0" smtClean="0"/>
              <a:t>If the federal funds rate is more than the discount rate (</a:t>
            </a:r>
            <a:r>
              <a:rPr lang="en-US" altLang="en-US" i="1" dirty="0" err="1" smtClean="0"/>
              <a:t>i</a:t>
            </a:r>
            <a:r>
              <a:rPr lang="en-US" altLang="en-US" i="1" baseline="-25000" dirty="0" err="1" smtClean="0"/>
              <a:t>ff</a:t>
            </a:r>
            <a:r>
              <a:rPr lang="en-US" altLang="en-US" i="1" dirty="0" smtClean="0"/>
              <a:t> &gt; i</a:t>
            </a:r>
            <a:r>
              <a:rPr lang="en-US" altLang="en-US" i="1" baseline="-25000" dirty="0" smtClean="0"/>
              <a:t>d</a:t>
            </a:r>
            <a:r>
              <a:rPr lang="en-US" altLang="en-US" dirty="0" smtClean="0"/>
              <a:t>), banks will want to borrow from the Fed instead of other banks</a:t>
            </a:r>
          </a:p>
          <a:p>
            <a:pPr marL="371475" lvl="0" indent="-371475" algn="l" eaLnBrk="1" hangingPunct="1">
              <a:buFont typeface="Times New Roman" panose="02020603050405020304" pitchFamily="18" charset="0"/>
              <a:buChar char="­"/>
            </a:pPr>
            <a:r>
              <a:rPr lang="en-US" altLang="en-US" dirty="0" smtClean="0"/>
              <a:t>“Insurance” purchased from other banks is more expensive than from the Fed.</a:t>
            </a:r>
            <a:endParaRPr lang="en-US" dirty="0"/>
          </a:p>
        </p:txBody>
      </p:sp>
      <p:sp>
        <p:nvSpPr>
          <p:cNvPr id="4" name="Slide Number Placeholder 3"/>
          <p:cNvSpPr>
            <a:spLocks noGrp="1"/>
          </p:cNvSpPr>
          <p:nvPr>
            <p:ph type="sldNum" sz="quarter" idx="10"/>
          </p:nvPr>
        </p:nvSpPr>
        <p:spPr/>
        <p:txBody>
          <a:bodyPr/>
          <a:lstStyle/>
          <a:p>
            <a:pPr>
              <a:defRPr/>
            </a:pPr>
            <a:fld id="{A5F053D9-9E72-40B1-A958-388A8AD891EA}" type="slidenum">
              <a:rPr lang="en-US" smtClean="0"/>
              <a:pPr>
                <a:defRPr/>
              </a:pPr>
              <a:t>39</a:t>
            </a:fld>
            <a:endParaRPr lang="en-US"/>
          </a:p>
        </p:txBody>
      </p:sp>
    </p:spTree>
    <p:extLst>
      <p:ext uri="{BB962C8B-B14F-4D97-AF65-F5344CB8AC3E}">
        <p14:creationId xmlns:p14="http://schemas.microsoft.com/office/powerpoint/2010/main" val="41723854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ltLang="en-US" sz="2000" b="1" dirty="0" smtClean="0"/>
              <a:t>Discount Policy and the Lender of Last Resort</a:t>
            </a:r>
          </a:p>
          <a:p>
            <a:r>
              <a:rPr lang="en-US" altLang="en-US" sz="2000" dirty="0" smtClean="0"/>
              <a:t>Discount window</a:t>
            </a:r>
          </a:p>
          <a:p>
            <a:r>
              <a:rPr lang="en-US" altLang="en-US" sz="2000" dirty="0" smtClean="0"/>
              <a:t>Primary credit: standing lending facility</a:t>
            </a:r>
          </a:p>
          <a:p>
            <a:pPr lvl="1"/>
            <a:r>
              <a:rPr lang="en-US" altLang="en-US" sz="2000" dirty="0" smtClean="0"/>
              <a:t>Lombard facility</a:t>
            </a:r>
          </a:p>
          <a:p>
            <a:r>
              <a:rPr lang="en-US" altLang="en-US" sz="2000" dirty="0" smtClean="0"/>
              <a:t>Secondary credit</a:t>
            </a:r>
          </a:p>
          <a:p>
            <a:r>
              <a:rPr lang="en-US" altLang="en-US" sz="2000" dirty="0" smtClean="0"/>
              <a:t>Seasonal credit</a:t>
            </a:r>
          </a:p>
          <a:p>
            <a:r>
              <a:rPr lang="en-US" altLang="en-US" sz="2000" dirty="0" smtClean="0"/>
              <a:t>Lender of last resort to prevent financial panics</a:t>
            </a:r>
          </a:p>
          <a:p>
            <a:pPr lvl="1"/>
            <a:r>
              <a:rPr lang="en-US" altLang="en-US" sz="2000" dirty="0" smtClean="0"/>
              <a:t>Creates moral hazard problem</a:t>
            </a:r>
          </a:p>
          <a:p>
            <a:pPr marL="57150" indent="0">
              <a:buNone/>
            </a:pPr>
            <a:r>
              <a:rPr lang="en-US" altLang="en-US" sz="2000" b="1" dirty="0" smtClean="0"/>
              <a:t>Advantages and Disadvantages of Discount Policy</a:t>
            </a:r>
          </a:p>
          <a:p>
            <a:r>
              <a:rPr lang="en-US" altLang="en-US" sz="2000" dirty="0" smtClean="0"/>
              <a:t>Used to perform role of lender of last resort</a:t>
            </a:r>
          </a:p>
          <a:p>
            <a:pPr lvl="1"/>
            <a:r>
              <a:rPr lang="en-US" altLang="en-US" sz="2000" dirty="0" smtClean="0"/>
              <a:t>Important during the subprime financial crisis of 2007-2008. </a:t>
            </a:r>
          </a:p>
          <a:p>
            <a:r>
              <a:rPr lang="en-US" altLang="en-US" sz="2000" dirty="0" smtClean="0"/>
              <a:t>Cannot be controlled by the Fed; the decision maker is the bank</a:t>
            </a:r>
          </a:p>
          <a:p>
            <a:r>
              <a:rPr lang="en-US" altLang="en-US" sz="2000" dirty="0" smtClean="0"/>
              <a:t>Discount facility is used as a backup facility to prevent the federal funds rate from rising too far above the target</a:t>
            </a:r>
          </a:p>
          <a:p>
            <a:endParaRPr lang="en-US" dirty="0"/>
          </a:p>
        </p:txBody>
      </p:sp>
      <p:sp>
        <p:nvSpPr>
          <p:cNvPr id="4" name="Slide Number Placeholder 3"/>
          <p:cNvSpPr>
            <a:spLocks noGrp="1"/>
          </p:cNvSpPr>
          <p:nvPr>
            <p:ph type="sldNum" sz="quarter" idx="10"/>
          </p:nvPr>
        </p:nvSpPr>
        <p:spPr/>
        <p:txBody>
          <a:bodyPr/>
          <a:lstStyle/>
          <a:p>
            <a:pPr>
              <a:defRPr/>
            </a:pPr>
            <a:fld id="{A5F053D9-9E72-40B1-A958-388A8AD891EA}" type="slidenum">
              <a:rPr lang="en-US" smtClean="0"/>
              <a:pPr>
                <a:defRPr/>
              </a:pPr>
              <a:t>41</a:t>
            </a:fld>
            <a:endParaRPr lang="en-US"/>
          </a:p>
        </p:txBody>
      </p:sp>
    </p:spTree>
    <p:extLst>
      <p:ext uri="{BB962C8B-B14F-4D97-AF65-F5344CB8AC3E}">
        <p14:creationId xmlns:p14="http://schemas.microsoft.com/office/powerpoint/2010/main" val="39213538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50000"/>
              </a:spcBef>
            </a:pPr>
            <a:r>
              <a:rPr lang="en-US" altLang="en-US" sz="2000" dirty="0" smtClean="0"/>
              <a:t>Depository Institutions Deregulation and Monetary Control Act of 1980 sets the reserve requirement the same for all depository institutions</a:t>
            </a:r>
          </a:p>
          <a:p>
            <a:pPr>
              <a:spcBef>
                <a:spcPct val="50000"/>
              </a:spcBef>
            </a:pPr>
            <a:r>
              <a:rPr lang="en-US" altLang="en-US" sz="2000" dirty="0" smtClean="0"/>
              <a:t>3% of the first $48.3 million of checkable deposits; 10% of checkable deposits over $48.3 million</a:t>
            </a:r>
          </a:p>
          <a:p>
            <a:pPr>
              <a:spcBef>
                <a:spcPct val="50000"/>
              </a:spcBef>
            </a:pPr>
            <a:r>
              <a:rPr lang="en-US" altLang="en-US" sz="2000" dirty="0" smtClean="0"/>
              <a:t>The Fed can vary the 10% requirement between 8% to 14%</a:t>
            </a:r>
          </a:p>
          <a:p>
            <a:pPr>
              <a:spcBef>
                <a:spcPct val="50000"/>
              </a:spcBef>
            </a:pPr>
            <a:r>
              <a:rPr lang="en-US" altLang="en-US" sz="2000" dirty="0" smtClean="0"/>
              <a:t>Disadvantages of Reserve Requirements</a:t>
            </a:r>
          </a:p>
          <a:p>
            <a:pPr lvl="1"/>
            <a:r>
              <a:rPr lang="en-US" altLang="en-US" sz="2000" dirty="0" smtClean="0"/>
              <a:t>No longer binding for most banks</a:t>
            </a:r>
          </a:p>
          <a:p>
            <a:pPr lvl="1"/>
            <a:r>
              <a:rPr lang="en-US" altLang="en-US" sz="2000" dirty="0" smtClean="0"/>
              <a:t>Can cause liquidity problems</a:t>
            </a:r>
          </a:p>
          <a:p>
            <a:pPr lvl="1"/>
            <a:r>
              <a:rPr lang="en-US" altLang="en-US" sz="2000" dirty="0" smtClean="0"/>
              <a:t>Increases uncertainty for banks</a:t>
            </a:r>
          </a:p>
          <a:p>
            <a:endParaRPr lang="en-US" dirty="0"/>
          </a:p>
        </p:txBody>
      </p:sp>
      <p:sp>
        <p:nvSpPr>
          <p:cNvPr id="4" name="Slide Number Placeholder 3"/>
          <p:cNvSpPr>
            <a:spLocks noGrp="1"/>
          </p:cNvSpPr>
          <p:nvPr>
            <p:ph type="sldNum" sz="quarter" idx="10"/>
          </p:nvPr>
        </p:nvSpPr>
        <p:spPr/>
        <p:txBody>
          <a:bodyPr/>
          <a:lstStyle/>
          <a:p>
            <a:pPr>
              <a:defRPr/>
            </a:pPr>
            <a:fld id="{A5F053D9-9E72-40B1-A958-388A8AD891EA}" type="slidenum">
              <a:rPr lang="en-US" smtClean="0"/>
              <a:pPr>
                <a:defRPr/>
              </a:pPr>
              <a:t>42</a:t>
            </a:fld>
            <a:endParaRPr lang="en-US"/>
          </a:p>
        </p:txBody>
      </p:sp>
    </p:spTree>
    <p:extLst>
      <p:ext uri="{BB962C8B-B14F-4D97-AF65-F5344CB8AC3E}">
        <p14:creationId xmlns:p14="http://schemas.microsoft.com/office/powerpoint/2010/main" val="11565939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After the Fed, if in 1913, you sat on your savings pile of $1,000,000 for95 years, it would then be worth only $50,000 in purchasing power (it will have depreciated in value by 95%)</a:t>
            </a:r>
            <a:endParaRPr lang="en-US" dirty="0"/>
          </a:p>
        </p:txBody>
      </p:sp>
      <p:sp>
        <p:nvSpPr>
          <p:cNvPr id="4" name="Slide Number Placeholder 3"/>
          <p:cNvSpPr>
            <a:spLocks noGrp="1"/>
          </p:cNvSpPr>
          <p:nvPr>
            <p:ph type="sldNum" sz="quarter" idx="10"/>
          </p:nvPr>
        </p:nvSpPr>
        <p:spPr/>
        <p:txBody>
          <a:bodyPr/>
          <a:lstStyle/>
          <a:p>
            <a:fld id="{D523FCA8-5F54-4EC9-8DC1-986DEA1547A4}" type="slidenum">
              <a:rPr lang="en-US" altLang="en-US" smtClean="0"/>
              <a:pPr/>
              <a:t>64</a:t>
            </a:fld>
            <a:endParaRPr lang="en-US" altLang="en-US"/>
          </a:p>
        </p:txBody>
      </p:sp>
    </p:spTree>
    <p:extLst>
      <p:ext uri="{BB962C8B-B14F-4D97-AF65-F5344CB8AC3E}">
        <p14:creationId xmlns:p14="http://schemas.microsoft.com/office/powerpoint/2010/main" val="24514890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After the Fed, if in 1913, you sat on your savings pile of $1,000,000 for95 years, it would then be worth only $50,000 in purchasing power (it will have depreciated in value by 95%)</a:t>
            </a:r>
            <a:endParaRPr lang="en-US" dirty="0"/>
          </a:p>
        </p:txBody>
      </p:sp>
      <p:sp>
        <p:nvSpPr>
          <p:cNvPr id="4" name="Slide Number Placeholder 3"/>
          <p:cNvSpPr>
            <a:spLocks noGrp="1"/>
          </p:cNvSpPr>
          <p:nvPr>
            <p:ph type="sldNum" sz="quarter" idx="10"/>
          </p:nvPr>
        </p:nvSpPr>
        <p:spPr/>
        <p:txBody>
          <a:bodyPr/>
          <a:lstStyle/>
          <a:p>
            <a:fld id="{D523FCA8-5F54-4EC9-8DC1-986DEA1547A4}" type="slidenum">
              <a:rPr lang="en-US" altLang="en-US" smtClean="0"/>
              <a:pPr/>
              <a:t>65</a:t>
            </a:fld>
            <a:endParaRPr lang="en-US" altLang="en-US"/>
          </a:p>
        </p:txBody>
      </p:sp>
    </p:spTree>
    <p:extLst>
      <p:ext uri="{BB962C8B-B14F-4D97-AF65-F5344CB8AC3E}">
        <p14:creationId xmlns:p14="http://schemas.microsoft.com/office/powerpoint/2010/main" val="2451489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4011034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3547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311593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219200"/>
            <a:ext cx="41910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41910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4494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30258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858305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0601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773867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80748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01122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76200"/>
            <a:ext cx="2133600" cy="6324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76200"/>
            <a:ext cx="6248400" cy="6324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21603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76200"/>
            <a:ext cx="8229600" cy="6858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304800" y="1219200"/>
            <a:ext cx="41910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219200"/>
            <a:ext cx="41910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304800" y="3886200"/>
            <a:ext cx="41910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886200"/>
            <a:ext cx="41910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283016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87450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762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304800" y="1219200"/>
            <a:ext cx="85344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66" r:id="rId12"/>
    <p:sldLayoutId id="2147483667" r:id="rId13"/>
  </p:sldLayoutIdLst>
  <p:txStyles>
    <p:title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p:titleStyle>
    <p:bodyStyle>
      <a:lvl1pPr marL="342900" indent="-342900" algn="l" rtl="0" eaLnBrk="0" fontAlgn="base" hangingPunct="0">
        <a:spcBef>
          <a:spcPct val="20000"/>
        </a:spcBef>
        <a:spcAft>
          <a:spcPct val="0"/>
        </a:spcAft>
        <a:buFont typeface="Wingdings" panose="05000000000000000000" pitchFamily="2" charset="2"/>
        <a:buChar char="§"/>
        <a:defRPr>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anose="05000000000000000000" pitchFamily="2" charset="2"/>
        <a:buChar char="ú"/>
        <a:defRPr>
          <a:solidFill>
            <a:schemeClr val="tx1"/>
          </a:solidFill>
          <a:latin typeface="+mn-lt"/>
          <a:cs typeface="+mn-cs"/>
        </a:defRPr>
      </a:lvl2pPr>
      <a:lvl3pPr marL="1143000" indent="-228600" algn="l" rtl="0" eaLnBrk="0" fontAlgn="base" hangingPunct="0">
        <a:spcBef>
          <a:spcPct val="20000"/>
        </a:spcBef>
        <a:spcAft>
          <a:spcPct val="0"/>
        </a:spcAft>
        <a:buFont typeface="Times New Roman" panose="02020603050405020304" pitchFamily="18" charset="0"/>
        <a:buChar char="­"/>
        <a:defRPr>
          <a:solidFill>
            <a:schemeClr val="tx1"/>
          </a:solidFill>
          <a:latin typeface="+mn-lt"/>
          <a:cs typeface="+mn-cs"/>
        </a:defRPr>
      </a:lvl3pPr>
      <a:lvl4pPr marL="1600200" indent="-228600" algn="l" rtl="0" eaLnBrk="0" fontAlgn="base" hangingPunct="0">
        <a:spcBef>
          <a:spcPct val="20000"/>
        </a:spcBef>
        <a:spcAft>
          <a:spcPct val="0"/>
        </a:spcAft>
        <a:buFont typeface="Times New Roman" panose="02020603050405020304" pitchFamily="18" charset="0"/>
        <a:buChar char="­"/>
        <a:defRPr>
          <a:solidFill>
            <a:schemeClr val="tx1"/>
          </a:solidFill>
          <a:latin typeface="+mn-lt"/>
          <a:cs typeface="+mn-cs"/>
        </a:defRPr>
      </a:lvl4pPr>
      <a:lvl5pPr marL="2057400" indent="-228600" algn="l" rtl="0" eaLnBrk="0" fontAlgn="base" hangingPunct="0">
        <a:spcBef>
          <a:spcPct val="20000"/>
        </a:spcBef>
        <a:spcAft>
          <a:spcPct val="0"/>
        </a:spcAft>
        <a:buFont typeface="Times New Roman" panose="02020603050405020304" pitchFamily="18" charset="0"/>
        <a:buChar char="­"/>
        <a:defRPr>
          <a:solidFill>
            <a:schemeClr val="tx1"/>
          </a:solidFill>
          <a:latin typeface="+mn-lt"/>
          <a:cs typeface="+mn-cs"/>
        </a:defRPr>
      </a:lvl5pPr>
      <a:lvl6pPr marL="2514600" indent="-228600" algn="l" rtl="0" fontAlgn="base">
        <a:spcBef>
          <a:spcPct val="20000"/>
        </a:spcBef>
        <a:spcAft>
          <a:spcPct val="0"/>
        </a:spcAft>
        <a:buFont typeface="Times New Roman" pitchFamily="18" charset="0"/>
        <a:buChar char="­"/>
        <a:defRPr>
          <a:solidFill>
            <a:schemeClr val="tx1"/>
          </a:solidFill>
          <a:latin typeface="+mn-lt"/>
          <a:cs typeface="+mn-cs"/>
        </a:defRPr>
      </a:lvl6pPr>
      <a:lvl7pPr marL="2971800" indent="-228600" algn="l" rtl="0" fontAlgn="base">
        <a:spcBef>
          <a:spcPct val="20000"/>
        </a:spcBef>
        <a:spcAft>
          <a:spcPct val="0"/>
        </a:spcAft>
        <a:buFont typeface="Times New Roman" pitchFamily="18" charset="0"/>
        <a:buChar char="­"/>
        <a:defRPr>
          <a:solidFill>
            <a:schemeClr val="tx1"/>
          </a:solidFill>
          <a:latin typeface="+mn-lt"/>
          <a:cs typeface="+mn-cs"/>
        </a:defRPr>
      </a:lvl7pPr>
      <a:lvl8pPr marL="3429000" indent="-228600" algn="l" rtl="0" fontAlgn="base">
        <a:spcBef>
          <a:spcPct val="20000"/>
        </a:spcBef>
        <a:spcAft>
          <a:spcPct val="0"/>
        </a:spcAft>
        <a:buFont typeface="Times New Roman" pitchFamily="18" charset="0"/>
        <a:buChar char="­"/>
        <a:defRPr>
          <a:solidFill>
            <a:schemeClr val="tx1"/>
          </a:solidFill>
          <a:latin typeface="+mn-lt"/>
          <a:cs typeface="+mn-cs"/>
        </a:defRPr>
      </a:lvl8pPr>
      <a:lvl9pPr marL="3886200" indent="-228600" algn="l" rtl="0" fontAlgn="base">
        <a:spcBef>
          <a:spcPct val="20000"/>
        </a:spcBef>
        <a:spcAft>
          <a:spcPct val="0"/>
        </a:spcAft>
        <a:buFont typeface="Times New Roman" pitchFamily="18" charset="0"/>
        <a:buChar char="­"/>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1.xml"/><Relationship Id="rId7" Type="http://schemas.openxmlformats.org/officeDocument/2006/relationships/image" Target="../media/image3.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2.wmf"/><Relationship Id="rId4" Type="http://schemas.openxmlformats.org/officeDocument/2006/relationships/oleObject" Target="../embeddings/oleObject1.bin"/><Relationship Id="rId9" Type="http://schemas.openxmlformats.org/officeDocument/2006/relationships/image" Target="../media/image4.w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6.png"/><Relationship Id="rId5" Type="http://schemas.openxmlformats.org/officeDocument/2006/relationships/image" Target="../media/image5.wmf"/><Relationship Id="rId4" Type="http://schemas.openxmlformats.org/officeDocument/2006/relationships/oleObject" Target="../embeddings/oleObject4.bin"/></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hyperlink" Target="http://www.forbes.com/sites/kenfisher/2011/10/21/louisianas-poor-hating-politicians-cash-bashing-lindsay-lohan/"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image" Target="../media/image16.wmf"/><Relationship Id="rId4" Type="http://schemas.openxmlformats.org/officeDocument/2006/relationships/oleObject" Target="../embeddings/oleObject5.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18.wmf"/><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oleObject" Target="../embeddings/oleObject7.bin"/><Relationship Id="rId5" Type="http://schemas.openxmlformats.org/officeDocument/2006/relationships/image" Target="../media/image17.wmf"/><Relationship Id="rId4" Type="http://schemas.openxmlformats.org/officeDocument/2006/relationships/oleObject" Target="../embeddings/oleObject6.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5.vml"/><Relationship Id="rId5" Type="http://schemas.openxmlformats.org/officeDocument/2006/relationships/image" Target="../media/image17.wmf"/><Relationship Id="rId4" Type="http://schemas.openxmlformats.org/officeDocument/2006/relationships/oleObject" Target="../embeddings/oleObject8.bin"/></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24.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10.bin"/><Relationship Id="rId5" Type="http://schemas.openxmlformats.org/officeDocument/2006/relationships/image" Target="../media/image23.wmf"/><Relationship Id="rId4" Type="http://schemas.openxmlformats.org/officeDocument/2006/relationships/oleObject" Target="../embeddings/oleObject9.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26.w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2.bin"/><Relationship Id="rId5" Type="http://schemas.openxmlformats.org/officeDocument/2006/relationships/image" Target="../media/image25.wmf"/><Relationship Id="rId4" Type="http://schemas.openxmlformats.org/officeDocument/2006/relationships/oleObject" Target="../embeddings/oleObject11.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26.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4.bin"/><Relationship Id="rId5" Type="http://schemas.openxmlformats.org/officeDocument/2006/relationships/image" Target="../media/image27.wmf"/><Relationship Id="rId4" Type="http://schemas.openxmlformats.org/officeDocument/2006/relationships/oleObject" Target="../embeddings/oleObject13.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8" Type="http://schemas.openxmlformats.org/officeDocument/2006/relationships/hyperlink" Target="http://www.youtube.com/watch?v=pzWJQepX6CA" TargetMode="External"/><Relationship Id="rId3" Type="http://schemas.openxmlformats.org/officeDocument/2006/relationships/hyperlink" Target="http://www.youtube.com/watch?v=ULvS4uvCeKM" TargetMode="External"/><Relationship Id="rId7" Type="http://schemas.openxmlformats.org/officeDocument/2006/relationships/hyperlink" Target="http://www.youtube.com/watch?v=0PyS2NtW3xA"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hyperlink" Target="http://www.youtube.com/watch?v=toCGhZI87hw&amp;feature=player_detailpage" TargetMode="External"/><Relationship Id="rId5" Type="http://schemas.openxmlformats.org/officeDocument/2006/relationships/hyperlink" Target="http://www.youtube.com/watch?v=cMn9pc-aTDQ" TargetMode="External"/><Relationship Id="rId4" Type="http://schemas.openxmlformats.org/officeDocument/2006/relationships/hyperlink" Target="http://www.youtube.com/watch?v=w4eglbS3sbE"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13.xml"/><Relationship Id="rId1" Type="http://schemas.openxmlformats.org/officeDocument/2006/relationships/vmlDrawing" Target="../drawings/vmlDrawing9.vml"/><Relationship Id="rId4" Type="http://schemas.openxmlformats.org/officeDocument/2006/relationships/image" Target="../media/image31.wmf"/></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image" Target="../media/image37.wmf"/><Relationship Id="rId13" Type="http://schemas.openxmlformats.org/officeDocument/2006/relationships/oleObject" Target="../embeddings/oleObject19.bin"/><Relationship Id="rId3" Type="http://schemas.openxmlformats.org/officeDocument/2006/relationships/notesSlide" Target="../notesSlides/notesSlide25.xml"/><Relationship Id="rId7" Type="http://schemas.openxmlformats.org/officeDocument/2006/relationships/oleObject" Target="../embeddings/oleObject16.bin"/><Relationship Id="rId12" Type="http://schemas.openxmlformats.org/officeDocument/2006/relationships/image" Target="../media/image39.wmf"/><Relationship Id="rId2" Type="http://schemas.openxmlformats.org/officeDocument/2006/relationships/slideLayout" Target="../slideLayouts/slideLayout2.xml"/><Relationship Id="rId16" Type="http://schemas.openxmlformats.org/officeDocument/2006/relationships/image" Target="../media/image41.wmf"/><Relationship Id="rId1" Type="http://schemas.openxmlformats.org/officeDocument/2006/relationships/vmlDrawing" Target="../drawings/vmlDrawing10.vml"/><Relationship Id="rId6" Type="http://schemas.openxmlformats.org/officeDocument/2006/relationships/image" Target="../media/image44.png"/><Relationship Id="rId11" Type="http://schemas.openxmlformats.org/officeDocument/2006/relationships/oleObject" Target="../embeddings/oleObject18.bin"/><Relationship Id="rId5" Type="http://schemas.openxmlformats.org/officeDocument/2006/relationships/image" Target="../media/image43.png"/><Relationship Id="rId15" Type="http://schemas.openxmlformats.org/officeDocument/2006/relationships/oleObject" Target="../embeddings/oleObject20.bin"/><Relationship Id="rId10" Type="http://schemas.openxmlformats.org/officeDocument/2006/relationships/image" Target="../media/image38.wmf"/><Relationship Id="rId4" Type="http://schemas.openxmlformats.org/officeDocument/2006/relationships/image" Target="../media/image42.png"/><Relationship Id="rId9" Type="http://schemas.openxmlformats.org/officeDocument/2006/relationships/oleObject" Target="../embeddings/oleObject17.bin"/><Relationship Id="rId14" Type="http://schemas.openxmlformats.org/officeDocument/2006/relationships/image" Target="../media/image40.wmf"/></Relationships>
</file>

<file path=ppt/slides/_rels/slide28.xml.rels><?xml version="1.0" encoding="UTF-8" standalone="yes"?>
<Relationships xmlns="http://schemas.openxmlformats.org/package/2006/relationships"><Relationship Id="rId8" Type="http://schemas.openxmlformats.org/officeDocument/2006/relationships/image" Target="../media/image37.wmf"/><Relationship Id="rId13" Type="http://schemas.openxmlformats.org/officeDocument/2006/relationships/oleObject" Target="../embeddings/oleObject24.bin"/><Relationship Id="rId18" Type="http://schemas.openxmlformats.org/officeDocument/2006/relationships/image" Target="../media/image41.wmf"/><Relationship Id="rId3" Type="http://schemas.openxmlformats.org/officeDocument/2006/relationships/notesSlide" Target="../notesSlides/notesSlide26.xml"/><Relationship Id="rId7" Type="http://schemas.openxmlformats.org/officeDocument/2006/relationships/oleObject" Target="../embeddings/oleObject21.bin"/><Relationship Id="rId12" Type="http://schemas.openxmlformats.org/officeDocument/2006/relationships/image" Target="../media/image45.wmf"/><Relationship Id="rId17" Type="http://schemas.openxmlformats.org/officeDocument/2006/relationships/oleObject" Target="../embeddings/oleObject26.bin"/><Relationship Id="rId2" Type="http://schemas.openxmlformats.org/officeDocument/2006/relationships/slideLayout" Target="../slideLayouts/slideLayout2.xml"/><Relationship Id="rId16" Type="http://schemas.openxmlformats.org/officeDocument/2006/relationships/image" Target="../media/image39.wmf"/><Relationship Id="rId1" Type="http://schemas.openxmlformats.org/officeDocument/2006/relationships/vmlDrawing" Target="../drawings/vmlDrawing11.vml"/><Relationship Id="rId6" Type="http://schemas.openxmlformats.org/officeDocument/2006/relationships/image" Target="../media/image44.png"/><Relationship Id="rId11" Type="http://schemas.openxmlformats.org/officeDocument/2006/relationships/oleObject" Target="../embeddings/oleObject23.bin"/><Relationship Id="rId5" Type="http://schemas.openxmlformats.org/officeDocument/2006/relationships/image" Target="../media/image43.png"/><Relationship Id="rId15" Type="http://schemas.openxmlformats.org/officeDocument/2006/relationships/oleObject" Target="../embeddings/oleObject25.bin"/><Relationship Id="rId10" Type="http://schemas.openxmlformats.org/officeDocument/2006/relationships/image" Target="../media/image38.wmf"/><Relationship Id="rId4" Type="http://schemas.openxmlformats.org/officeDocument/2006/relationships/image" Target="../media/image42.png"/><Relationship Id="rId9" Type="http://schemas.openxmlformats.org/officeDocument/2006/relationships/oleObject" Target="../embeddings/oleObject22.bin"/><Relationship Id="rId14" Type="http://schemas.openxmlformats.org/officeDocument/2006/relationships/image" Target="../media/image46.wmf"/></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47.wmf"/><Relationship Id="rId4" Type="http://schemas.openxmlformats.org/officeDocument/2006/relationships/oleObject" Target="../embeddings/oleObject27.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7" Type="http://schemas.openxmlformats.org/officeDocument/2006/relationships/image" Target="../media/image48.w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oleObject" Target="../embeddings/oleObject29.bin"/><Relationship Id="rId5" Type="http://schemas.openxmlformats.org/officeDocument/2006/relationships/image" Target="../media/image47.wmf"/><Relationship Id="rId4" Type="http://schemas.openxmlformats.org/officeDocument/2006/relationships/oleObject" Target="../embeddings/oleObject28.bin"/></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3" Type="http://schemas.openxmlformats.org/officeDocument/2006/relationships/hyperlink" Target="http://research.stlouisfed.org/fred2" TargetMode="External"/><Relationship Id="rId2" Type="http://schemas.openxmlformats.org/officeDocument/2006/relationships/notesSlide" Target="../notesSlides/notesSlide31.xml"/><Relationship Id="rId1" Type="http://schemas.openxmlformats.org/officeDocument/2006/relationships/slideLayout" Target="../slideLayouts/slideLayout13.xml"/><Relationship Id="rId5" Type="http://schemas.openxmlformats.org/officeDocument/2006/relationships/image" Target="../media/image52.png"/><Relationship Id="rId4" Type="http://schemas.openxmlformats.org/officeDocument/2006/relationships/image" Target="../media/image51.png"/></Relationships>
</file>

<file path=ppt/slides/_rels/slide36.xml.rels><?xml version="1.0" encoding="UTF-8" standalone="yes"?>
<Relationships xmlns="http://schemas.openxmlformats.org/package/2006/relationships"><Relationship Id="rId8" Type="http://schemas.openxmlformats.org/officeDocument/2006/relationships/image" Target="../media/image55.wmf"/><Relationship Id="rId3" Type="http://schemas.openxmlformats.org/officeDocument/2006/relationships/oleObject" Target="../embeddings/oleObject30.bin"/><Relationship Id="rId7" Type="http://schemas.openxmlformats.org/officeDocument/2006/relationships/oleObject" Target="../embeddings/oleObject32.bin"/><Relationship Id="rId2" Type="http://schemas.openxmlformats.org/officeDocument/2006/relationships/slideLayout" Target="../slideLayouts/slideLayout1.xml"/><Relationship Id="rId1" Type="http://schemas.openxmlformats.org/officeDocument/2006/relationships/vmlDrawing" Target="../drawings/vmlDrawing14.vml"/><Relationship Id="rId6" Type="http://schemas.openxmlformats.org/officeDocument/2006/relationships/image" Target="../media/image54.wmf"/><Relationship Id="rId5" Type="http://schemas.openxmlformats.org/officeDocument/2006/relationships/oleObject" Target="../embeddings/oleObject31.bin"/><Relationship Id="rId4" Type="http://schemas.openxmlformats.org/officeDocument/2006/relationships/image" Target="../media/image53.wmf"/></Relationships>
</file>

<file path=ppt/slides/_rels/slide37.xml.rels><?xml version="1.0" encoding="UTF-8" standalone="yes"?>
<Relationships xmlns="http://schemas.openxmlformats.org/package/2006/relationships"><Relationship Id="rId8" Type="http://schemas.openxmlformats.org/officeDocument/2006/relationships/image" Target="../media/image58.wmf"/><Relationship Id="rId13" Type="http://schemas.openxmlformats.org/officeDocument/2006/relationships/oleObject" Target="../embeddings/oleObject38.bin"/><Relationship Id="rId3" Type="http://schemas.openxmlformats.org/officeDocument/2006/relationships/oleObject" Target="../embeddings/oleObject33.bin"/><Relationship Id="rId7" Type="http://schemas.openxmlformats.org/officeDocument/2006/relationships/oleObject" Target="../embeddings/oleObject35.bin"/><Relationship Id="rId12" Type="http://schemas.openxmlformats.org/officeDocument/2006/relationships/image" Target="../media/image60.wmf"/><Relationship Id="rId2" Type="http://schemas.openxmlformats.org/officeDocument/2006/relationships/slideLayout" Target="../slideLayouts/slideLayout1.xml"/><Relationship Id="rId1" Type="http://schemas.openxmlformats.org/officeDocument/2006/relationships/vmlDrawing" Target="../drawings/vmlDrawing15.vml"/><Relationship Id="rId6" Type="http://schemas.openxmlformats.org/officeDocument/2006/relationships/image" Target="../media/image57.wmf"/><Relationship Id="rId11" Type="http://schemas.openxmlformats.org/officeDocument/2006/relationships/oleObject" Target="../embeddings/oleObject37.bin"/><Relationship Id="rId5" Type="http://schemas.openxmlformats.org/officeDocument/2006/relationships/oleObject" Target="../embeddings/oleObject34.bin"/><Relationship Id="rId10" Type="http://schemas.openxmlformats.org/officeDocument/2006/relationships/image" Target="../media/image59.wmf"/><Relationship Id="rId4" Type="http://schemas.openxmlformats.org/officeDocument/2006/relationships/image" Target="../media/image56.wmf"/><Relationship Id="rId9" Type="http://schemas.openxmlformats.org/officeDocument/2006/relationships/oleObject" Target="../embeddings/oleObject36.bin"/><Relationship Id="rId14" Type="http://schemas.openxmlformats.org/officeDocument/2006/relationships/image" Target="../media/image61.wmf"/></Relationships>
</file>

<file path=ppt/slides/_rels/slide38.xml.rels><?xml version="1.0" encoding="UTF-8" standalone="yes"?>
<Relationships xmlns="http://schemas.openxmlformats.org/package/2006/relationships"><Relationship Id="rId8" Type="http://schemas.openxmlformats.org/officeDocument/2006/relationships/image" Target="../media/image64.wmf"/><Relationship Id="rId3" Type="http://schemas.openxmlformats.org/officeDocument/2006/relationships/oleObject" Target="../embeddings/oleObject39.bin"/><Relationship Id="rId7" Type="http://schemas.openxmlformats.org/officeDocument/2006/relationships/oleObject" Target="../embeddings/oleObject41.bin"/><Relationship Id="rId2" Type="http://schemas.openxmlformats.org/officeDocument/2006/relationships/slideLayout" Target="../slideLayouts/slideLayout1.xml"/><Relationship Id="rId1" Type="http://schemas.openxmlformats.org/officeDocument/2006/relationships/vmlDrawing" Target="../drawings/vmlDrawing16.vml"/><Relationship Id="rId6" Type="http://schemas.openxmlformats.org/officeDocument/2006/relationships/image" Target="../media/image63.wmf"/><Relationship Id="rId5" Type="http://schemas.openxmlformats.org/officeDocument/2006/relationships/oleObject" Target="../embeddings/oleObject40.bin"/><Relationship Id="rId10" Type="http://schemas.openxmlformats.org/officeDocument/2006/relationships/image" Target="../media/image65.wmf"/><Relationship Id="rId4" Type="http://schemas.openxmlformats.org/officeDocument/2006/relationships/image" Target="../media/image62.wmf"/><Relationship Id="rId9" Type="http://schemas.openxmlformats.org/officeDocument/2006/relationships/oleObject" Target="../embeddings/oleObject42.bin"/></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Layout" Target="../slideLayouts/slideLayout1.xml"/><Relationship Id="rId1" Type="http://schemas.openxmlformats.org/officeDocument/2006/relationships/vmlDrawing" Target="../drawings/vmlDrawing17.vml"/><Relationship Id="rId4" Type="http://schemas.openxmlformats.org/officeDocument/2006/relationships/image" Target="../media/image64.wmf"/></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8" Type="http://schemas.openxmlformats.org/officeDocument/2006/relationships/oleObject" Target="../embeddings/oleObject46.bin"/><Relationship Id="rId13" Type="http://schemas.openxmlformats.org/officeDocument/2006/relationships/image" Target="../media/image69.wmf"/><Relationship Id="rId3" Type="http://schemas.openxmlformats.org/officeDocument/2006/relationships/notesSlide" Target="../notesSlides/notesSlide34.xml"/><Relationship Id="rId7" Type="http://schemas.openxmlformats.org/officeDocument/2006/relationships/image" Target="../media/image66.wmf"/><Relationship Id="rId12" Type="http://schemas.openxmlformats.org/officeDocument/2006/relationships/oleObject" Target="../embeddings/oleObject48.bin"/><Relationship Id="rId2" Type="http://schemas.openxmlformats.org/officeDocument/2006/relationships/slideLayout" Target="../slideLayouts/slideLayout1.xml"/><Relationship Id="rId1" Type="http://schemas.openxmlformats.org/officeDocument/2006/relationships/vmlDrawing" Target="../drawings/vmlDrawing18.vml"/><Relationship Id="rId6" Type="http://schemas.openxmlformats.org/officeDocument/2006/relationships/oleObject" Target="../embeddings/oleObject45.bin"/><Relationship Id="rId11" Type="http://schemas.openxmlformats.org/officeDocument/2006/relationships/image" Target="../media/image68.wmf"/><Relationship Id="rId5" Type="http://schemas.openxmlformats.org/officeDocument/2006/relationships/image" Target="../media/image62.wmf"/><Relationship Id="rId15" Type="http://schemas.openxmlformats.org/officeDocument/2006/relationships/image" Target="../media/image70.wmf"/><Relationship Id="rId10" Type="http://schemas.openxmlformats.org/officeDocument/2006/relationships/oleObject" Target="../embeddings/oleObject47.bin"/><Relationship Id="rId4" Type="http://schemas.openxmlformats.org/officeDocument/2006/relationships/oleObject" Target="../embeddings/oleObject44.bin"/><Relationship Id="rId9" Type="http://schemas.openxmlformats.org/officeDocument/2006/relationships/image" Target="../media/image67.wmf"/><Relationship Id="rId14" Type="http://schemas.openxmlformats.org/officeDocument/2006/relationships/oleObject" Target="../embeddings/oleObject49.bin"/></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Layout" Target="../slideLayouts/slideLayout1.xml"/><Relationship Id="rId1" Type="http://schemas.openxmlformats.org/officeDocument/2006/relationships/vmlDrawing" Target="../drawings/vmlDrawing19.vml"/><Relationship Id="rId4" Type="http://schemas.openxmlformats.org/officeDocument/2006/relationships/image" Target="../media/image71.w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8" Type="http://schemas.openxmlformats.org/officeDocument/2006/relationships/image" Target="../media/image73.wmf"/><Relationship Id="rId3" Type="http://schemas.openxmlformats.org/officeDocument/2006/relationships/oleObject" Target="../embeddings/oleObject51.bin"/><Relationship Id="rId7" Type="http://schemas.openxmlformats.org/officeDocument/2006/relationships/oleObject" Target="../embeddings/oleObject53.bin"/><Relationship Id="rId2" Type="http://schemas.openxmlformats.org/officeDocument/2006/relationships/slideLayout" Target="../slideLayouts/slideLayout1.xml"/><Relationship Id="rId1" Type="http://schemas.openxmlformats.org/officeDocument/2006/relationships/vmlDrawing" Target="../drawings/vmlDrawing20.vml"/><Relationship Id="rId6" Type="http://schemas.openxmlformats.org/officeDocument/2006/relationships/image" Target="../media/image72.wmf"/><Relationship Id="rId5" Type="http://schemas.openxmlformats.org/officeDocument/2006/relationships/oleObject" Target="../embeddings/oleObject52.bin"/><Relationship Id="rId4" Type="http://schemas.openxmlformats.org/officeDocument/2006/relationships/image" Target="../media/image64.w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Layout" Target="../slideLayouts/slideLayout1.xml"/><Relationship Id="rId1" Type="http://schemas.openxmlformats.org/officeDocument/2006/relationships/vmlDrawing" Target="../drawings/vmlDrawing21.vml"/><Relationship Id="rId4" Type="http://schemas.openxmlformats.org/officeDocument/2006/relationships/image" Target="../media/image71.wmf"/></Relationships>
</file>

<file path=ppt/slides/_rels/slide52.xml.rels><?xml version="1.0" encoding="UTF-8" standalone="yes"?>
<Relationships xmlns="http://schemas.openxmlformats.org/package/2006/relationships"><Relationship Id="rId8" Type="http://schemas.openxmlformats.org/officeDocument/2006/relationships/image" Target="../media/image75.wmf"/><Relationship Id="rId3" Type="http://schemas.openxmlformats.org/officeDocument/2006/relationships/oleObject" Target="../embeddings/oleObject55.bin"/><Relationship Id="rId7" Type="http://schemas.openxmlformats.org/officeDocument/2006/relationships/oleObject" Target="../embeddings/oleObject57.bin"/><Relationship Id="rId2" Type="http://schemas.openxmlformats.org/officeDocument/2006/relationships/slideLayout" Target="../slideLayouts/slideLayout1.xml"/><Relationship Id="rId1" Type="http://schemas.openxmlformats.org/officeDocument/2006/relationships/vmlDrawing" Target="../drawings/vmlDrawing22.vml"/><Relationship Id="rId6" Type="http://schemas.openxmlformats.org/officeDocument/2006/relationships/image" Target="../media/image74.wmf"/><Relationship Id="rId5" Type="http://schemas.openxmlformats.org/officeDocument/2006/relationships/oleObject" Target="../embeddings/oleObject56.bin"/><Relationship Id="rId4" Type="http://schemas.openxmlformats.org/officeDocument/2006/relationships/image" Target="../media/image64.wm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slideLayout" Target="../slideLayouts/slideLayout1.xml"/><Relationship Id="rId1" Type="http://schemas.openxmlformats.org/officeDocument/2006/relationships/vmlDrawing" Target="../drawings/vmlDrawing23.vml"/><Relationship Id="rId4" Type="http://schemas.openxmlformats.org/officeDocument/2006/relationships/image" Target="../media/image71.w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hyperlink" Target="http://www.lewrockwell.com/2009/07/erik-voorhees/the-record-of-the-federal-reserve/"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www.halsnarr.com/ppt/QTM.xlsx"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oleObject" Target="../embeddings/oleObject59.bin"/><Relationship Id="rId7" Type="http://schemas.openxmlformats.org/officeDocument/2006/relationships/oleObject" Target="../embeddings/oleObject61.bin"/><Relationship Id="rId2" Type="http://schemas.openxmlformats.org/officeDocument/2006/relationships/slideLayout" Target="../slideLayouts/slideLayout7.xml"/><Relationship Id="rId1" Type="http://schemas.openxmlformats.org/officeDocument/2006/relationships/vmlDrawing" Target="../drawings/vmlDrawing24.vml"/><Relationship Id="rId6" Type="http://schemas.openxmlformats.org/officeDocument/2006/relationships/image" Target="../media/image78.png"/><Relationship Id="rId5" Type="http://schemas.openxmlformats.org/officeDocument/2006/relationships/oleObject" Target="../embeddings/oleObject60.bin"/><Relationship Id="rId10" Type="http://schemas.openxmlformats.org/officeDocument/2006/relationships/image" Target="../media/image80.png"/><Relationship Id="rId4" Type="http://schemas.openxmlformats.org/officeDocument/2006/relationships/image" Target="../media/image77.png"/><Relationship Id="rId9" Type="http://schemas.openxmlformats.org/officeDocument/2006/relationships/oleObject" Target="../embeddings/oleObject62.bin"/></Relationships>
</file>

<file path=ppt/slides/_rels/slide69.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oleObject" Target="../embeddings/oleObject63.bin"/><Relationship Id="rId7" Type="http://schemas.openxmlformats.org/officeDocument/2006/relationships/oleObject" Target="../embeddings/oleObject65.bin"/><Relationship Id="rId2" Type="http://schemas.openxmlformats.org/officeDocument/2006/relationships/slideLayout" Target="../slideLayouts/slideLayout7.xml"/><Relationship Id="rId1" Type="http://schemas.openxmlformats.org/officeDocument/2006/relationships/vmlDrawing" Target="../drawings/vmlDrawing25.vml"/><Relationship Id="rId6" Type="http://schemas.openxmlformats.org/officeDocument/2006/relationships/image" Target="../media/image82.png"/><Relationship Id="rId5" Type="http://schemas.openxmlformats.org/officeDocument/2006/relationships/oleObject" Target="../embeddings/oleObject64.bin"/><Relationship Id="rId4" Type="http://schemas.openxmlformats.org/officeDocument/2006/relationships/image" Target="../media/image81.png"/></Relationships>
</file>

<file path=ppt/slides/_rels/slide7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jpeg"/><Relationship Id="rId1" Type="http://schemas.openxmlformats.org/officeDocument/2006/relationships/slideLayout" Target="../slideLayouts/slideLayout2.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Layout" Target="../slideLayouts/slideLayout1.xml"/><Relationship Id="rId1" Type="http://schemas.openxmlformats.org/officeDocument/2006/relationships/vmlDrawing" Target="../drawings/vmlDrawing26.vml"/><Relationship Id="rId5" Type="http://schemas.openxmlformats.org/officeDocument/2006/relationships/hyperlink" Target="http://www.youtube.com/watch?v=d0nERTFo-Sk" TargetMode="External"/><Relationship Id="rId4" Type="http://schemas.openxmlformats.org/officeDocument/2006/relationships/image" Target="../media/image8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243" y="1046951"/>
            <a:ext cx="6858000" cy="1249355"/>
          </a:xfrm>
        </p:spPr>
        <p:txBody>
          <a:bodyPr>
            <a:normAutofit/>
          </a:bodyPr>
          <a:lstStyle/>
          <a:p>
            <a:r>
              <a:rPr lang="en-US" b="1" dirty="0" smtClean="0"/>
              <a:t>The consequences of money creation by central </a:t>
            </a:r>
            <a:r>
              <a:rPr lang="en-US" b="1" dirty="0"/>
              <a:t>b</a:t>
            </a:r>
            <a:r>
              <a:rPr lang="en-US" b="1" dirty="0" smtClean="0"/>
              <a:t>anks </a:t>
            </a:r>
            <a:endParaRPr lang="en-US"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6898" y="2771777"/>
            <a:ext cx="4000500" cy="2686050"/>
          </a:xfrm>
          <a:prstGeom prst="rect">
            <a:avLst/>
          </a:prstGeom>
        </p:spPr>
      </p:pic>
      <p:sp>
        <p:nvSpPr>
          <p:cNvPr id="5" name="Rectangle 4"/>
          <p:cNvSpPr/>
          <p:nvPr/>
        </p:nvSpPr>
        <p:spPr>
          <a:xfrm>
            <a:off x="2476394" y="3301748"/>
            <a:ext cx="3623300" cy="2308324"/>
          </a:xfrm>
          <a:prstGeom prst="rect">
            <a:avLst/>
          </a:prstGeom>
        </p:spPr>
        <p:txBody>
          <a:bodyPr wrap="none">
            <a:spAutoFit/>
          </a:bodyPr>
          <a:lstStyle/>
          <a:p>
            <a:r>
              <a:rPr lang="en-US" sz="1500" b="1" dirty="0">
                <a:solidFill>
                  <a:srgbClr val="FAE651"/>
                </a:solidFill>
                <a:latin typeface="Arial Black" panose="020B0A04020102020204" pitchFamily="34" charset="0"/>
              </a:rPr>
              <a:t>                                      </a:t>
            </a:r>
          </a:p>
          <a:p>
            <a:endParaRPr lang="en-US" sz="1500" b="1" dirty="0">
              <a:solidFill>
                <a:srgbClr val="FAE651"/>
              </a:solidFill>
              <a:latin typeface="Arial Black" panose="020B0A04020102020204" pitchFamily="34" charset="0"/>
            </a:endParaRPr>
          </a:p>
          <a:p>
            <a:r>
              <a:rPr lang="en-US" sz="1500" b="1" dirty="0">
                <a:solidFill>
                  <a:srgbClr val="FAE651"/>
                </a:solidFill>
                <a:latin typeface="Arial Black" panose="020B0A04020102020204" pitchFamily="34" charset="0"/>
              </a:rPr>
              <a:t>that</a:t>
            </a:r>
          </a:p>
          <a:p>
            <a:r>
              <a:rPr lang="en-US" sz="1500" b="1" dirty="0">
                <a:solidFill>
                  <a:srgbClr val="FAE651"/>
                </a:solidFill>
                <a:latin typeface="Arial Black" panose="020B0A04020102020204" pitchFamily="34" charset="0"/>
              </a:rPr>
              <a:t>we</a:t>
            </a:r>
          </a:p>
          <a:p>
            <a:r>
              <a:rPr lang="en-US" sz="1500" b="1" dirty="0">
                <a:solidFill>
                  <a:srgbClr val="FAE651"/>
                </a:solidFill>
                <a:latin typeface="Arial Black" panose="020B0A04020102020204" pitchFamily="34" charset="0"/>
              </a:rPr>
              <a:t>are             </a:t>
            </a:r>
          </a:p>
          <a:p>
            <a:r>
              <a:rPr lang="en-US" sz="1500" b="1" dirty="0">
                <a:solidFill>
                  <a:srgbClr val="FAE651"/>
                </a:solidFill>
                <a:latin typeface="Arial Black" panose="020B0A04020102020204" pitchFamily="34" charset="0"/>
              </a:rPr>
              <a:t>all </a:t>
            </a:r>
          </a:p>
          <a:p>
            <a:r>
              <a:rPr lang="en-US" sz="2400" b="1" dirty="0">
                <a:solidFill>
                  <a:srgbClr val="FAE651"/>
                </a:solidFill>
                <a:latin typeface="Arial Black" panose="020B0A04020102020204" pitchFamily="34" charset="0"/>
              </a:rPr>
              <a:t>Austrian economist</a:t>
            </a:r>
            <a:r>
              <a:rPr lang="en-US" sz="1500" b="1" dirty="0">
                <a:solidFill>
                  <a:srgbClr val="FAE651"/>
                </a:solidFill>
                <a:latin typeface="Arial Black" panose="020B0A04020102020204" pitchFamily="34" charset="0"/>
              </a:rPr>
              <a:t>s</a:t>
            </a:r>
            <a:r>
              <a:rPr lang="en-US" sz="1050" b="1" dirty="0">
                <a:solidFill>
                  <a:srgbClr val="FAE651"/>
                </a:solidFill>
                <a:latin typeface="Arial Black" panose="020B0A04020102020204" pitchFamily="34" charset="0"/>
              </a:rPr>
              <a:t> </a:t>
            </a:r>
          </a:p>
          <a:p>
            <a:r>
              <a:rPr lang="en-US" sz="3000" b="1" dirty="0">
                <a:solidFill>
                  <a:srgbClr val="FAE651"/>
                </a:solidFill>
                <a:latin typeface="Arial Black" panose="020B0A04020102020204" pitchFamily="34" charset="0"/>
              </a:rPr>
              <a:t>NOW!</a:t>
            </a:r>
            <a:endParaRPr lang="en-US" sz="1500" b="1" dirty="0">
              <a:solidFill>
                <a:srgbClr val="FAE651"/>
              </a:solidFill>
              <a:latin typeface="Arial Black" panose="020B0A04020102020204" pitchFamily="34" charset="0"/>
            </a:endParaRPr>
          </a:p>
        </p:txBody>
      </p:sp>
    </p:spTree>
    <p:extLst>
      <p:ext uri="{BB962C8B-B14F-4D97-AF65-F5344CB8AC3E}">
        <p14:creationId xmlns:p14="http://schemas.microsoft.com/office/powerpoint/2010/main" val="2404750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en-US" smtClean="0">
                <a:latin typeface="Times New Roman" pitchFamily="-65" charset="0"/>
                <a:cs typeface="Times New Roman" pitchFamily="-65" charset="0"/>
              </a:rPr>
              <a:t>Money</a:t>
            </a:r>
          </a:p>
        </p:txBody>
      </p:sp>
      <p:sp>
        <p:nvSpPr>
          <p:cNvPr id="4099" name="Rectangle 6"/>
          <p:cNvSpPr txBox="1">
            <a:spLocks noChangeArrowheads="1"/>
          </p:cNvSpPr>
          <p:nvPr/>
        </p:nvSpPr>
        <p:spPr bwMode="auto">
          <a:xfrm>
            <a:off x="228600" y="990600"/>
            <a:ext cx="8699500" cy="580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buFont typeface="Wingdings" pitchFamily="2" charset="2"/>
              <a:buChar char="§"/>
              <a:defRPr/>
            </a:pPr>
            <a:r>
              <a:rPr lang="en-US" sz="1800" dirty="0" smtClean="0">
                <a:latin typeface="Times New Roman" panose="02020603050405020304" pitchFamily="18" charset="0"/>
                <a:cs typeface="Times New Roman" panose="02020603050405020304" pitchFamily="18" charset="0"/>
              </a:rPr>
              <a:t>In the absence of money, goods and services are exchanged in a barter system where individuals directly exchange the surplus from the fruits of their labor.</a:t>
            </a:r>
            <a:endParaRPr lang="en-US" altLang="en-US" sz="1800" dirty="0" smtClean="0">
              <a:latin typeface="Times New Roman" panose="02020603050405020304" pitchFamily="18" charset="0"/>
              <a:cs typeface="Times New Roman" panose="02020603050405020304" pitchFamily="18" charset="0"/>
            </a:endParaRPr>
          </a:p>
          <a:p>
            <a:pPr lvl="1">
              <a:defRPr/>
            </a:pPr>
            <a:endParaRPr lang="en-US" sz="1000" dirty="0" smtClean="0">
              <a:latin typeface="Times New Roman" panose="02020603050405020304" pitchFamily="18" charset="0"/>
              <a:cs typeface="Times New Roman" panose="02020603050405020304" pitchFamily="18" charset="0"/>
            </a:endParaRPr>
          </a:p>
          <a:p>
            <a:pPr lvl="1">
              <a:defRPr/>
            </a:pPr>
            <a:r>
              <a:rPr lang="en-US" sz="1800" dirty="0" smtClean="0">
                <a:latin typeface="Times New Roman" panose="02020603050405020304" pitchFamily="18" charset="0"/>
                <a:cs typeface="Times New Roman" panose="02020603050405020304" pitchFamily="18" charset="0"/>
              </a:rPr>
              <a:t>The following gives the number of barter prices there would be in an economy with </a:t>
            </a:r>
            <a:r>
              <a:rPr lang="en-US" sz="1800" i="1" dirty="0" smtClean="0">
                <a:latin typeface="Times New Roman" panose="02020603050405020304" pitchFamily="18" charset="0"/>
                <a:cs typeface="Times New Roman" panose="02020603050405020304" pitchFamily="18" charset="0"/>
              </a:rPr>
              <a:t>N </a:t>
            </a:r>
            <a:r>
              <a:rPr lang="en-US" sz="1800" dirty="0" smtClean="0">
                <a:latin typeface="Times New Roman" panose="02020603050405020304" pitchFamily="18" charset="0"/>
                <a:cs typeface="Times New Roman" panose="02020603050405020304" pitchFamily="18" charset="0"/>
              </a:rPr>
              <a:t>goods, with </a:t>
            </a:r>
            <a:r>
              <a:rPr lang="en-US" sz="1800" i="1" dirty="0" smtClean="0">
                <a:latin typeface="Times New Roman" panose="02020603050405020304" pitchFamily="18" charset="0"/>
                <a:cs typeface="Times New Roman" panose="02020603050405020304" pitchFamily="18" charset="0"/>
              </a:rPr>
              <a:t>x </a:t>
            </a:r>
            <a:r>
              <a:rPr lang="en-US" sz="1800" dirty="0" smtClean="0">
                <a:latin typeface="Times New Roman" panose="02020603050405020304" pitchFamily="18" charset="0"/>
                <a:cs typeface="Times New Roman" panose="02020603050405020304" pitchFamily="18" charset="0"/>
              </a:rPr>
              <a:t>= 2 because exchanges </a:t>
            </a:r>
            <a:r>
              <a:rPr lang="en-US" sz="1800" dirty="0">
                <a:latin typeface="Times New Roman" panose="02020603050405020304" pitchFamily="18" charset="0"/>
                <a:cs typeface="Times New Roman" panose="02020603050405020304" pitchFamily="18" charset="0"/>
              </a:rPr>
              <a:t>are done in </a:t>
            </a:r>
            <a:r>
              <a:rPr lang="en-US" sz="1800" dirty="0" smtClean="0">
                <a:latin typeface="Times New Roman" panose="02020603050405020304" pitchFamily="18" charset="0"/>
                <a:cs typeface="Times New Roman" panose="02020603050405020304" pitchFamily="18" charset="0"/>
              </a:rPr>
              <a:t>pairs: </a:t>
            </a:r>
          </a:p>
        </p:txBody>
      </p:sp>
      <p:graphicFrame>
        <p:nvGraphicFramePr>
          <p:cNvPr id="4" name="Object 3"/>
          <p:cNvGraphicFramePr>
            <a:graphicFrameLocks noChangeAspect="1"/>
          </p:cNvGraphicFramePr>
          <p:nvPr>
            <p:extLst>
              <p:ext uri="{D42A27DB-BD31-4B8C-83A1-F6EECF244321}">
                <p14:modId xmlns:p14="http://schemas.microsoft.com/office/powerpoint/2010/main" val="2811496421"/>
              </p:ext>
            </p:extLst>
          </p:nvPr>
        </p:nvGraphicFramePr>
        <p:xfrm>
          <a:off x="3512255" y="2604912"/>
          <a:ext cx="1536700" cy="546100"/>
        </p:xfrm>
        <a:graphic>
          <a:graphicData uri="http://schemas.openxmlformats.org/presentationml/2006/ole">
            <mc:AlternateContent xmlns:mc="http://schemas.openxmlformats.org/markup-compatibility/2006">
              <mc:Choice xmlns:v="urn:schemas-microsoft-com:vml" Requires="v">
                <p:oleObj spid="_x0000_s76906" name="Equation" r:id="rId4" imgW="1536480" imgH="545760" progId="Equation.DSMT4">
                  <p:embed/>
                </p:oleObj>
              </mc:Choice>
              <mc:Fallback>
                <p:oleObj name="Equation" r:id="rId4" imgW="1536480" imgH="545760" progId="Equation.DSMT4">
                  <p:embed/>
                  <p:pic>
                    <p:nvPicPr>
                      <p:cNvPr id="0" name=""/>
                      <p:cNvPicPr/>
                      <p:nvPr/>
                    </p:nvPicPr>
                    <p:blipFill>
                      <a:blip r:embed="rId5"/>
                      <a:stretch>
                        <a:fillRect/>
                      </a:stretch>
                    </p:blipFill>
                    <p:spPr>
                      <a:xfrm>
                        <a:off x="3512255" y="2604912"/>
                        <a:ext cx="1536700" cy="54610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902503759"/>
              </p:ext>
            </p:extLst>
          </p:nvPr>
        </p:nvGraphicFramePr>
        <p:xfrm>
          <a:off x="3507316" y="2604912"/>
          <a:ext cx="1524000" cy="546100"/>
        </p:xfrm>
        <a:graphic>
          <a:graphicData uri="http://schemas.openxmlformats.org/presentationml/2006/ole">
            <mc:AlternateContent xmlns:mc="http://schemas.openxmlformats.org/markup-compatibility/2006">
              <mc:Choice xmlns:v="urn:schemas-microsoft-com:vml" Requires="v">
                <p:oleObj spid="_x0000_s76907" name="Equation" r:id="rId6" imgW="1523880" imgH="545760" progId="Equation.DSMT4">
                  <p:embed/>
                </p:oleObj>
              </mc:Choice>
              <mc:Fallback>
                <p:oleObj name="Equation" r:id="rId6" imgW="1523880" imgH="545760" progId="Equation.DSMT4">
                  <p:embed/>
                  <p:pic>
                    <p:nvPicPr>
                      <p:cNvPr id="0" name=""/>
                      <p:cNvPicPr>
                        <a:picLocks noChangeAspect="1" noChangeArrowheads="1"/>
                      </p:cNvPicPr>
                      <p:nvPr/>
                    </p:nvPicPr>
                    <p:blipFill>
                      <a:blip r:embed="rId7"/>
                      <a:srcRect/>
                      <a:stretch>
                        <a:fillRect/>
                      </a:stretch>
                    </p:blipFill>
                    <p:spPr bwMode="auto">
                      <a:xfrm>
                        <a:off x="3507316" y="2604912"/>
                        <a:ext cx="15240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966055036"/>
              </p:ext>
            </p:extLst>
          </p:nvPr>
        </p:nvGraphicFramePr>
        <p:xfrm>
          <a:off x="3505200" y="2540000"/>
          <a:ext cx="2209800" cy="660400"/>
        </p:xfrm>
        <a:graphic>
          <a:graphicData uri="http://schemas.openxmlformats.org/presentationml/2006/ole">
            <mc:AlternateContent xmlns:mc="http://schemas.openxmlformats.org/markup-compatibility/2006">
              <mc:Choice xmlns:v="urn:schemas-microsoft-com:vml" Requires="v">
                <p:oleObj spid="_x0000_s76908" name="Equation" r:id="rId8" imgW="2209680" imgH="660240" progId="Equation.DSMT4">
                  <p:embed/>
                </p:oleObj>
              </mc:Choice>
              <mc:Fallback>
                <p:oleObj name="Equation" r:id="rId8" imgW="2209680" imgH="660240" progId="Equation.DSMT4">
                  <p:embed/>
                  <p:pic>
                    <p:nvPicPr>
                      <p:cNvPr id="0" name=""/>
                      <p:cNvPicPr/>
                      <p:nvPr/>
                    </p:nvPicPr>
                    <p:blipFill>
                      <a:blip r:embed="rId9"/>
                      <a:stretch>
                        <a:fillRect/>
                      </a:stretch>
                    </p:blipFill>
                    <p:spPr>
                      <a:xfrm>
                        <a:off x="3505200" y="2540000"/>
                        <a:ext cx="2209800" cy="660400"/>
                      </a:xfrm>
                      <a:prstGeom prst="rect">
                        <a:avLst/>
                      </a:prstGeom>
                    </p:spPr>
                  </p:pic>
                </p:oleObj>
              </mc:Fallback>
            </mc:AlternateContent>
          </a:graphicData>
        </a:graphic>
      </p:graphicFrame>
    </p:spTree>
    <p:extLst>
      <p:ext uri="{BB962C8B-B14F-4D97-AF65-F5344CB8AC3E}">
        <p14:creationId xmlns:p14="http://schemas.microsoft.com/office/powerpoint/2010/main" val="42435193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09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4"/>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5"/>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txBox="1">
            <a:spLocks noChangeArrowheads="1"/>
          </p:cNvSpPr>
          <p:nvPr/>
        </p:nvSpPr>
        <p:spPr bwMode="auto">
          <a:xfrm>
            <a:off x="228600" y="990600"/>
            <a:ext cx="8699500" cy="580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buFont typeface="Wingdings" pitchFamily="2" charset="2"/>
              <a:buChar char="§"/>
              <a:defRPr/>
            </a:pPr>
            <a:r>
              <a:rPr lang="en-US" sz="1800" dirty="0" smtClean="0">
                <a:latin typeface="Times New Roman" panose="02020603050405020304" pitchFamily="18" charset="0"/>
                <a:cs typeface="Times New Roman" panose="02020603050405020304" pitchFamily="18" charset="0"/>
              </a:rPr>
              <a:t>In the absence of money, goods and services are exchanged in a barter system where individuals directly exchange the surplus from the fruits of their labor.</a:t>
            </a:r>
            <a:endParaRPr lang="en-US" altLang="en-US" sz="1800" dirty="0" smtClean="0">
              <a:latin typeface="Times New Roman" panose="02020603050405020304" pitchFamily="18" charset="0"/>
              <a:cs typeface="Times New Roman" panose="02020603050405020304" pitchFamily="18" charset="0"/>
            </a:endParaRPr>
          </a:p>
          <a:p>
            <a:pPr lvl="1">
              <a:defRPr/>
            </a:pPr>
            <a:endParaRPr lang="en-US" sz="1000" dirty="0" smtClean="0">
              <a:latin typeface="Times New Roman" panose="02020603050405020304" pitchFamily="18" charset="0"/>
              <a:cs typeface="Times New Roman" panose="02020603050405020304" pitchFamily="18" charset="0"/>
            </a:endParaRPr>
          </a:p>
          <a:p>
            <a:pPr lvl="1">
              <a:defRPr/>
            </a:pPr>
            <a:r>
              <a:rPr lang="en-US" sz="1800" dirty="0" smtClean="0">
                <a:latin typeface="Times New Roman" panose="02020603050405020304" pitchFamily="18" charset="0"/>
                <a:cs typeface="Times New Roman" panose="02020603050405020304" pitchFamily="18" charset="0"/>
              </a:rPr>
              <a:t>The following gives the number of barter prices there would be in an economy with </a:t>
            </a:r>
            <a:r>
              <a:rPr lang="en-US" sz="1800" i="1" dirty="0" smtClean="0">
                <a:latin typeface="Times New Roman" panose="02020603050405020304" pitchFamily="18" charset="0"/>
                <a:cs typeface="Times New Roman" panose="02020603050405020304" pitchFamily="18" charset="0"/>
              </a:rPr>
              <a:t>N </a:t>
            </a:r>
            <a:r>
              <a:rPr lang="en-US" sz="1800" dirty="0" smtClean="0">
                <a:latin typeface="Times New Roman" panose="02020603050405020304" pitchFamily="18" charset="0"/>
                <a:cs typeface="Times New Roman" panose="02020603050405020304" pitchFamily="18" charset="0"/>
              </a:rPr>
              <a:t>goods, with </a:t>
            </a:r>
            <a:r>
              <a:rPr lang="en-US" sz="1800" i="1" dirty="0" smtClean="0">
                <a:latin typeface="Times New Roman" panose="02020603050405020304" pitchFamily="18" charset="0"/>
                <a:cs typeface="Times New Roman" panose="02020603050405020304" pitchFamily="18" charset="0"/>
              </a:rPr>
              <a:t>x </a:t>
            </a:r>
            <a:r>
              <a:rPr lang="en-US" sz="1800" dirty="0" smtClean="0">
                <a:latin typeface="Times New Roman" panose="02020603050405020304" pitchFamily="18" charset="0"/>
                <a:cs typeface="Times New Roman" panose="02020603050405020304" pitchFamily="18" charset="0"/>
              </a:rPr>
              <a:t>= 2 because exchanges </a:t>
            </a:r>
            <a:r>
              <a:rPr lang="en-US" sz="1800" dirty="0">
                <a:latin typeface="Times New Roman" panose="02020603050405020304" pitchFamily="18" charset="0"/>
                <a:cs typeface="Times New Roman" panose="02020603050405020304" pitchFamily="18" charset="0"/>
              </a:rPr>
              <a:t>are done in </a:t>
            </a:r>
            <a:r>
              <a:rPr lang="en-US" sz="1800" dirty="0" smtClean="0">
                <a:latin typeface="Times New Roman" panose="02020603050405020304" pitchFamily="18" charset="0"/>
                <a:cs typeface="Times New Roman" panose="02020603050405020304" pitchFamily="18" charset="0"/>
              </a:rPr>
              <a:t>pairs: </a:t>
            </a:r>
          </a:p>
          <a:p>
            <a:pPr lvl="1">
              <a:defRPr/>
            </a:pPr>
            <a:endParaRPr lang="en-US" sz="1800" dirty="0">
              <a:latin typeface="Times New Roman" panose="02020603050405020304" pitchFamily="18" charset="0"/>
              <a:cs typeface="Times New Roman" panose="02020603050405020304" pitchFamily="18" charset="0"/>
            </a:endParaRPr>
          </a:p>
          <a:p>
            <a:pPr lvl="1">
              <a:defRPr/>
            </a:pPr>
            <a:endParaRPr lang="en-US" sz="1800" dirty="0" smtClean="0">
              <a:latin typeface="Times New Roman" panose="02020603050405020304" pitchFamily="18" charset="0"/>
              <a:cs typeface="Times New Roman" panose="02020603050405020304" pitchFamily="18" charset="0"/>
            </a:endParaRPr>
          </a:p>
          <a:p>
            <a:pPr lvl="1">
              <a:defRPr/>
            </a:pPr>
            <a:endParaRPr lang="en-US" sz="1800" dirty="0" smtClean="0">
              <a:latin typeface="Times New Roman" panose="02020603050405020304" pitchFamily="18" charset="0"/>
              <a:cs typeface="Times New Roman" panose="02020603050405020304" pitchFamily="18" charset="0"/>
            </a:endParaRPr>
          </a:p>
          <a:p>
            <a:pPr lvl="1">
              <a:defRPr/>
            </a:pPr>
            <a:endParaRPr lang="en-US" sz="1800" dirty="0" smtClean="0">
              <a:latin typeface="Times New Roman" panose="02020603050405020304" pitchFamily="18" charset="0"/>
              <a:cs typeface="Times New Roman" panose="02020603050405020304" pitchFamily="18" charset="0"/>
            </a:endParaRPr>
          </a:p>
          <a:p>
            <a:pPr lvl="1">
              <a:defRPr/>
            </a:pPr>
            <a:r>
              <a:rPr lang="en-US" sz="1800" dirty="0" smtClean="0">
                <a:latin typeface="Times New Roman" panose="02020603050405020304" pitchFamily="18" charset="0"/>
                <a:cs typeface="Times New Roman" panose="02020603050405020304" pitchFamily="18" charset="0"/>
              </a:rPr>
              <a:t>Among </a:t>
            </a:r>
            <a:r>
              <a:rPr lang="en-US" sz="1800" dirty="0" smtClean="0">
                <a:latin typeface="Times New Roman" panose="02020603050405020304" pitchFamily="18" charset="0"/>
                <a:cs typeface="Times New Roman" panose="02020603050405020304" pitchFamily="18" charset="0"/>
              </a:rPr>
              <a:t>competing forms of money, the least marketable tend </a:t>
            </a:r>
            <a:br>
              <a:rPr lang="en-US" sz="1800" dirty="0" smtClean="0">
                <a:latin typeface="Times New Roman" panose="02020603050405020304" pitchFamily="18" charset="0"/>
                <a:cs typeface="Times New Roman" panose="02020603050405020304" pitchFamily="18" charset="0"/>
              </a:rPr>
            </a:br>
            <a:r>
              <a:rPr lang="en-US" sz="500" i="1" dirty="0" smtClean="0">
                <a:latin typeface="Times New Roman" panose="02020603050405020304" pitchFamily="18" charset="0"/>
                <a:cs typeface="Times New Roman" panose="02020603050405020304" pitchFamily="18" charset="0"/>
              </a:rPr>
              <a:t>	</a:t>
            </a:r>
            <a:endParaRPr lang="en-US" i="1" dirty="0" smtClean="0">
              <a:latin typeface="Times New Roman" panose="02020603050405020304" pitchFamily="18" charset="0"/>
              <a:cs typeface="Times New Roman" panose="02020603050405020304" pitchFamily="18" charset="0"/>
            </a:endParaRPr>
          </a:p>
          <a:p>
            <a:pPr marL="457200" lvl="1" indent="0">
              <a:buFont typeface="Arial" charset="0"/>
              <a:buNone/>
              <a:defRPr/>
            </a:pPr>
            <a:r>
              <a:rPr lang="en-US" sz="1800" i="1" dirty="0" smtClean="0">
                <a:latin typeface="Times New Roman" panose="02020603050405020304" pitchFamily="18" charset="0"/>
                <a:cs typeface="Times New Roman" panose="02020603050405020304" pitchFamily="18" charset="0"/>
              </a:rPr>
              <a:t>	to be one by one rejected until at last only a single commodity 	</a:t>
            </a:r>
            <a:br>
              <a:rPr lang="en-US" sz="1800" i="1" dirty="0" smtClean="0">
                <a:latin typeface="Times New Roman" panose="02020603050405020304" pitchFamily="18" charset="0"/>
                <a:cs typeface="Times New Roman" panose="02020603050405020304" pitchFamily="18" charset="0"/>
              </a:rPr>
            </a:br>
            <a:r>
              <a:rPr lang="en-US" sz="1800" i="1" dirty="0" smtClean="0">
                <a:latin typeface="Times New Roman" panose="02020603050405020304" pitchFamily="18" charset="0"/>
                <a:cs typeface="Times New Roman" panose="02020603050405020304" pitchFamily="18" charset="0"/>
              </a:rPr>
              <a:t>	remained, which was universally employed as a medium of exchange – 	</a:t>
            </a:r>
            <a:r>
              <a:rPr lang="en-US" sz="1800" dirty="0" err="1" smtClean="0">
                <a:latin typeface="Times New Roman" panose="02020603050405020304" pitchFamily="18" charset="0"/>
                <a:cs typeface="Times New Roman" panose="02020603050405020304" pitchFamily="18" charset="0"/>
              </a:rPr>
              <a:t>Mises</a:t>
            </a:r>
            <a:r>
              <a:rPr lang="en-US" sz="1800" i="1" dirty="0" smtClean="0">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1953, pp. 32-33 </a:t>
            </a:r>
            <a:endParaRPr lang="en-US" sz="700" dirty="0" smtClean="0">
              <a:latin typeface="Times New Roman" panose="02020603050405020304" pitchFamily="18" charset="0"/>
              <a:cs typeface="Times New Roman" panose="02020603050405020304" pitchFamily="18" charset="0"/>
            </a:endParaRPr>
          </a:p>
          <a:p>
            <a:pPr marL="457200" lvl="1" indent="0">
              <a:buFont typeface="Arial" charset="0"/>
              <a:buNone/>
              <a:defRPr/>
            </a:pPr>
            <a:endParaRPr lang="en-US" sz="700" dirty="0" smtClean="0">
              <a:latin typeface="Times New Roman" panose="02020603050405020304" pitchFamily="18" charset="0"/>
              <a:cs typeface="Times New Roman" panose="02020603050405020304" pitchFamily="18" charset="0"/>
            </a:endParaRPr>
          </a:p>
          <a:p>
            <a:pPr marL="457200" lvl="1" indent="0">
              <a:buFont typeface="Arial" charset="0"/>
              <a:buNone/>
              <a:defRPr/>
            </a:pPr>
            <a:r>
              <a:rPr lang="en-US" altLang="en-US" sz="1800" i="1" dirty="0">
                <a:latin typeface="+mj-lt"/>
                <a:cs typeface="Times New Roman" panose="02020603050405020304" pitchFamily="18" charset="0"/>
              </a:rPr>
              <a:t>	</a:t>
            </a:r>
            <a:r>
              <a:rPr lang="en-US" altLang="en-US" sz="1800" i="1" dirty="0" smtClean="0">
                <a:latin typeface="+mj-lt"/>
              </a:rPr>
              <a:t>When </a:t>
            </a:r>
            <a:r>
              <a:rPr lang="en-US" altLang="en-US" sz="1800" i="1" dirty="0">
                <a:latin typeface="+mj-lt"/>
              </a:rPr>
              <a:t>the inhabitants of one country became more dependent on those </a:t>
            </a:r>
            <a:r>
              <a:rPr lang="en-US" altLang="en-US" sz="1800" i="1" dirty="0" smtClean="0">
                <a:latin typeface="+mj-lt"/>
              </a:rPr>
              <a:t>of </a:t>
            </a:r>
            <a:r>
              <a:rPr lang="en-US" altLang="en-US" sz="1800" i="1" dirty="0">
                <a:latin typeface="+mj-lt"/>
              </a:rPr>
              <a:t>another</a:t>
            </a:r>
            <a:r>
              <a:rPr lang="en-US" altLang="en-US" sz="1800" i="1" dirty="0" smtClean="0">
                <a:latin typeface="+mj-lt"/>
              </a:rPr>
              <a:t>,</a:t>
            </a:r>
            <a:br>
              <a:rPr lang="en-US" altLang="en-US" sz="1800" i="1" dirty="0" smtClean="0">
                <a:latin typeface="+mj-lt"/>
              </a:rPr>
            </a:br>
            <a:r>
              <a:rPr lang="en-US" altLang="en-US" sz="1800" i="1" dirty="0" smtClean="0">
                <a:latin typeface="+mj-lt"/>
              </a:rPr>
              <a:t>	and </a:t>
            </a:r>
            <a:r>
              <a:rPr lang="en-US" altLang="en-US" sz="1800" i="1" dirty="0">
                <a:latin typeface="+mj-lt"/>
              </a:rPr>
              <a:t>they imported what they needed, and exported what </a:t>
            </a:r>
            <a:r>
              <a:rPr lang="en-US" altLang="en-US" sz="1800" i="1" dirty="0" smtClean="0">
                <a:latin typeface="+mj-lt"/>
              </a:rPr>
              <a:t>they </a:t>
            </a:r>
            <a:r>
              <a:rPr lang="en-US" altLang="en-US" sz="1800" i="1" dirty="0">
                <a:latin typeface="+mj-lt"/>
              </a:rPr>
              <a:t>had </a:t>
            </a:r>
            <a:r>
              <a:rPr lang="en-US" altLang="en-US" sz="1800" i="1" dirty="0" smtClean="0">
                <a:latin typeface="+mj-lt"/>
              </a:rPr>
              <a:t>too </a:t>
            </a:r>
            <a:r>
              <a:rPr lang="en-US" altLang="en-US" sz="1800" i="1" dirty="0">
                <a:latin typeface="+mj-lt"/>
              </a:rPr>
              <a:t>much of</a:t>
            </a:r>
            <a:r>
              <a:rPr lang="en-US" altLang="en-US" sz="1800" i="1" dirty="0" smtClean="0">
                <a:latin typeface="+mj-lt"/>
              </a:rPr>
              <a:t>,</a:t>
            </a:r>
            <a:br>
              <a:rPr lang="en-US" altLang="en-US" sz="1800" i="1" dirty="0" smtClean="0">
                <a:latin typeface="+mj-lt"/>
              </a:rPr>
            </a:br>
            <a:r>
              <a:rPr lang="en-US" altLang="en-US" sz="1800" i="1" dirty="0" smtClean="0">
                <a:latin typeface="+mj-lt"/>
              </a:rPr>
              <a:t>	money </a:t>
            </a:r>
            <a:r>
              <a:rPr lang="en-US" altLang="en-US" sz="1800" i="1" dirty="0">
                <a:latin typeface="+mj-lt"/>
              </a:rPr>
              <a:t>necessarily came into </a:t>
            </a:r>
            <a:r>
              <a:rPr lang="en-US" altLang="en-US" sz="1800" i="1" dirty="0" smtClean="0">
                <a:latin typeface="+mj-lt"/>
              </a:rPr>
              <a:t>use </a:t>
            </a:r>
            <a:r>
              <a:rPr lang="en-US" altLang="en-US" sz="1800" dirty="0">
                <a:latin typeface="+mj-lt"/>
              </a:rPr>
              <a:t>– </a:t>
            </a:r>
            <a:r>
              <a:rPr lang="en-US" altLang="en-US" sz="1800" dirty="0" smtClean="0">
                <a:latin typeface="+mj-lt"/>
              </a:rPr>
              <a:t>Aristotle’s </a:t>
            </a:r>
            <a:r>
              <a:rPr lang="en-US" altLang="en-US" sz="1800" i="1" dirty="0" smtClean="0">
                <a:latin typeface="+mj-lt"/>
              </a:rPr>
              <a:t>Politics</a:t>
            </a:r>
            <a:endParaRPr lang="en-US" altLang="en-US" sz="1800" dirty="0">
              <a:latin typeface="+mj-lt"/>
            </a:endParaRPr>
          </a:p>
          <a:p>
            <a:pPr lvl="1">
              <a:defRPr/>
            </a:pPr>
            <a:endParaRPr lang="en-US" sz="1100" dirty="0" smtClean="0">
              <a:latin typeface="Times New Roman" panose="02020603050405020304" pitchFamily="18" charset="0"/>
              <a:cs typeface="Times New Roman" panose="02020603050405020304" pitchFamily="18" charset="0"/>
            </a:endParaRPr>
          </a:p>
          <a:p>
            <a:pPr lvl="1">
              <a:defRPr/>
            </a:pPr>
            <a:r>
              <a:rPr lang="en-US" sz="1800" dirty="0" smtClean="0">
                <a:latin typeface="Times New Roman" panose="02020603050405020304" pitchFamily="18" charset="0"/>
                <a:cs typeface="Times New Roman" panose="02020603050405020304" pitchFamily="18" charset="0"/>
              </a:rPr>
              <a:t>The winner of this contest is durable, divisible, transportable, and difficult to counterfeit. </a:t>
            </a:r>
            <a:endParaRPr lang="en-US" altLang="en-US" sz="1800" dirty="0" smtClean="0">
              <a:latin typeface="Times New Roman" panose="02020603050405020304" pitchFamily="18" charset="0"/>
              <a:cs typeface="Times New Roman" panose="02020603050405020304" pitchFamily="18" charset="0"/>
            </a:endParaRPr>
          </a:p>
        </p:txBody>
      </p:sp>
      <p:graphicFrame>
        <p:nvGraphicFramePr>
          <p:cNvPr id="8" name="Object 7"/>
          <p:cNvGraphicFramePr>
            <a:graphicFrameLocks noChangeAspect="1"/>
          </p:cNvGraphicFramePr>
          <p:nvPr>
            <p:extLst/>
          </p:nvPr>
        </p:nvGraphicFramePr>
        <p:xfrm>
          <a:off x="3515102" y="2592765"/>
          <a:ext cx="2946400" cy="508000"/>
        </p:xfrm>
        <a:graphic>
          <a:graphicData uri="http://schemas.openxmlformats.org/presentationml/2006/ole">
            <mc:AlternateContent xmlns:mc="http://schemas.openxmlformats.org/markup-compatibility/2006">
              <mc:Choice xmlns:v="urn:schemas-microsoft-com:vml" Requires="v">
                <p:oleObj spid="_x0000_s116738" name="Equation" r:id="rId4" imgW="2946240" imgH="507960" progId="Equation.DSMT4">
                  <p:embed/>
                </p:oleObj>
              </mc:Choice>
              <mc:Fallback>
                <p:oleObj name="Equation" r:id="rId4" imgW="2946240" imgH="507960" progId="Equation.DSMT4">
                  <p:embed/>
                  <p:pic>
                    <p:nvPicPr>
                      <p:cNvPr id="0" name=""/>
                      <p:cNvPicPr>
                        <a:picLocks noChangeAspect="1" noChangeArrowheads="1"/>
                      </p:cNvPicPr>
                      <p:nvPr/>
                    </p:nvPicPr>
                    <p:blipFill>
                      <a:blip r:embed="rId5"/>
                      <a:srcRect/>
                      <a:stretch>
                        <a:fillRect/>
                      </a:stretch>
                    </p:blipFill>
                    <p:spPr bwMode="auto">
                      <a:xfrm>
                        <a:off x="3515102" y="2592765"/>
                        <a:ext cx="29464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098" name="Rectangle 2"/>
          <p:cNvSpPr>
            <a:spLocks noGrp="1" noChangeArrowheads="1"/>
          </p:cNvSpPr>
          <p:nvPr>
            <p:ph type="title"/>
          </p:nvPr>
        </p:nvSpPr>
        <p:spPr/>
        <p:txBody>
          <a:bodyPr/>
          <a:lstStyle/>
          <a:p>
            <a:pPr eaLnBrk="1" hangingPunct="1"/>
            <a:r>
              <a:rPr lang="en-US" altLang="en-US" smtClean="0">
                <a:latin typeface="Times New Roman" pitchFamily="-65" charset="0"/>
                <a:cs typeface="Times New Roman" pitchFamily="-65" charset="0"/>
              </a:rPr>
              <a:t>Money</a:t>
            </a:r>
          </a:p>
        </p:txBody>
      </p:sp>
      <p:pic>
        <p:nvPicPr>
          <p:cNvPr id="9" name="Picture 8"/>
          <p:cNvPicPr>
            <a:picLocks noChangeAspect="1"/>
          </p:cNvPicPr>
          <p:nvPr/>
        </p:nvPicPr>
        <p:blipFill>
          <a:blip r:embed="rId6"/>
          <a:stretch>
            <a:fillRect/>
          </a:stretch>
        </p:blipFill>
        <p:spPr>
          <a:xfrm>
            <a:off x="6019800" y="2485008"/>
            <a:ext cx="1336298" cy="715392"/>
          </a:xfrm>
          <a:prstGeom prst="rect">
            <a:avLst/>
          </a:prstGeom>
        </p:spPr>
      </p:pic>
      <p:pic>
        <p:nvPicPr>
          <p:cNvPr id="10" name="Picture 9"/>
          <p:cNvPicPr>
            <a:picLocks noChangeAspect="1"/>
          </p:cNvPicPr>
          <p:nvPr/>
        </p:nvPicPr>
        <p:blipFill>
          <a:blip r:embed="rId6"/>
          <a:stretch>
            <a:fillRect/>
          </a:stretch>
        </p:blipFill>
        <p:spPr>
          <a:xfrm>
            <a:off x="4941808" y="2390540"/>
            <a:ext cx="1336298" cy="715392"/>
          </a:xfrm>
          <a:prstGeom prst="rect">
            <a:avLst/>
          </a:prstGeom>
        </p:spPr>
      </p:pic>
      <p:sp>
        <p:nvSpPr>
          <p:cNvPr id="3" name="Rectangle 2"/>
          <p:cNvSpPr/>
          <p:nvPr/>
        </p:nvSpPr>
        <p:spPr>
          <a:xfrm>
            <a:off x="2286000" y="3105835"/>
            <a:ext cx="4572000" cy="646331"/>
          </a:xfrm>
          <a:prstGeom prst="rect">
            <a:avLst/>
          </a:prstGeom>
        </p:spPr>
        <p:txBody>
          <a:bodyPr>
            <a:spAutoFit/>
          </a:bodyPr>
          <a:lstStyle/>
          <a:p>
            <a:pPr algn="ctr"/>
            <a:r>
              <a:rPr lang="en-US" altLang="en-US" dirty="0">
                <a:solidFill>
                  <a:srgbClr val="FF0000"/>
                </a:solidFill>
                <a:latin typeface="Times New Roman" panose="02020603050405020304" pitchFamily="18" charset="0"/>
                <a:cs typeface="Times New Roman" panose="02020603050405020304" pitchFamily="18" charset="0"/>
              </a:rPr>
              <a:t>Instead of 14 prices in a 14-good economy when people use money, there are 91</a:t>
            </a:r>
            <a:endParaRPr lang="en-US" dirty="0">
              <a:solidFill>
                <a:srgbClr val="FF0000"/>
              </a:solidFill>
            </a:endParaRPr>
          </a:p>
        </p:txBody>
      </p:sp>
    </p:spTree>
    <p:extLst>
      <p:ext uri="{BB962C8B-B14F-4D97-AF65-F5344CB8AC3E}">
        <p14:creationId xmlns:p14="http://schemas.microsoft.com/office/powerpoint/2010/main" val="12806402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a:xfrm>
            <a:off x="228600" y="990600"/>
            <a:ext cx="8534400" cy="5867400"/>
          </a:xfrm>
        </p:spPr>
        <p:txBody>
          <a:bodyPr/>
          <a:lstStyle/>
          <a:p>
            <a:pPr eaLnBrk="1" hangingPunct="1"/>
            <a:r>
              <a:rPr lang="en-US" altLang="en-US" b="1" dirty="0" smtClean="0">
                <a:latin typeface="Times New Roman" pitchFamily="-65" charset="0"/>
                <a:cs typeface="Times New Roman" pitchFamily="-65" charset="0"/>
              </a:rPr>
              <a:t>Commodity Money</a:t>
            </a:r>
            <a:r>
              <a:rPr lang="en-US" altLang="en-US" dirty="0" smtClean="0">
                <a:latin typeface="Times New Roman" pitchFamily="-65" charset="0"/>
                <a:cs typeface="Times New Roman" pitchFamily="-65" charset="0"/>
              </a:rPr>
              <a:t>:</a:t>
            </a:r>
          </a:p>
          <a:p>
            <a:pPr eaLnBrk="1" hangingPunct="1"/>
            <a:endParaRPr lang="en-US" altLang="en-US" dirty="0">
              <a:latin typeface="Times New Roman" pitchFamily="-65" charset="0"/>
              <a:cs typeface="Times New Roman" pitchFamily="-65" charset="0"/>
            </a:endParaRPr>
          </a:p>
          <a:p>
            <a:pPr eaLnBrk="1" hangingPunct="1"/>
            <a:endParaRPr lang="en-US" altLang="en-US" dirty="0" smtClean="0">
              <a:latin typeface="Times New Roman" pitchFamily="-65" charset="0"/>
              <a:cs typeface="Times New Roman" pitchFamily="-65" charset="0"/>
            </a:endParaRPr>
          </a:p>
          <a:p>
            <a:pPr eaLnBrk="1" hangingPunct="1"/>
            <a:endParaRPr lang="en-US" altLang="en-US" dirty="0">
              <a:latin typeface="Times New Roman" pitchFamily="-65" charset="0"/>
              <a:cs typeface="Times New Roman" pitchFamily="-65" charset="0"/>
            </a:endParaRPr>
          </a:p>
          <a:p>
            <a:pPr eaLnBrk="1" hangingPunct="1"/>
            <a:endParaRPr lang="en-US" altLang="en-US" dirty="0" smtClean="0">
              <a:latin typeface="Times New Roman" pitchFamily="-65" charset="0"/>
              <a:cs typeface="Times New Roman" pitchFamily="-65" charset="0"/>
            </a:endParaRPr>
          </a:p>
          <a:p>
            <a:pPr eaLnBrk="1" hangingPunct="1"/>
            <a:endParaRPr lang="en-US" altLang="en-US" dirty="0">
              <a:latin typeface="Times New Roman" pitchFamily="-65" charset="0"/>
              <a:cs typeface="Times New Roman" pitchFamily="-65" charset="0"/>
            </a:endParaRPr>
          </a:p>
          <a:p>
            <a:pPr eaLnBrk="1" hangingPunct="1"/>
            <a:endParaRPr lang="en-US" altLang="en-US" dirty="0" smtClean="0">
              <a:latin typeface="Times New Roman" pitchFamily="-65" charset="0"/>
              <a:cs typeface="Times New Roman" pitchFamily="-65" charset="0"/>
            </a:endParaRPr>
          </a:p>
          <a:p>
            <a:pPr eaLnBrk="1" hangingPunct="1"/>
            <a:endParaRPr lang="en-US" altLang="en-US" dirty="0">
              <a:latin typeface="Times New Roman" pitchFamily="-65" charset="0"/>
              <a:cs typeface="Times New Roman" pitchFamily="-65" charset="0"/>
            </a:endParaRPr>
          </a:p>
          <a:p>
            <a:pPr eaLnBrk="1" hangingPunct="1"/>
            <a:endParaRPr lang="en-US" altLang="en-US" dirty="0" smtClean="0">
              <a:latin typeface="Times New Roman" pitchFamily="-65" charset="0"/>
              <a:cs typeface="Times New Roman" pitchFamily="-65" charset="0"/>
            </a:endParaRPr>
          </a:p>
          <a:p>
            <a:pPr eaLnBrk="1" hangingPunct="1"/>
            <a:endParaRPr lang="en-US" altLang="en-US" sz="1100" dirty="0" smtClean="0">
              <a:latin typeface="Times New Roman" pitchFamily="-65" charset="0"/>
              <a:cs typeface="Times New Roman" pitchFamily="-65" charset="0"/>
            </a:endParaRPr>
          </a:p>
          <a:p>
            <a:pPr eaLnBrk="1" hangingPunct="1"/>
            <a:r>
              <a:rPr lang="en-US" altLang="en-US" i="1" dirty="0" smtClean="0"/>
              <a:t>The </a:t>
            </a:r>
            <a:r>
              <a:rPr lang="en-US" altLang="en-US" i="1" dirty="0" err="1"/>
              <a:t>Shawshank</a:t>
            </a:r>
            <a:r>
              <a:rPr lang="en-US" altLang="en-US" i="1" dirty="0"/>
              <a:t> </a:t>
            </a:r>
            <a:r>
              <a:rPr lang="en-US" altLang="en-US" i="1" dirty="0" smtClean="0"/>
              <a:t>Redemption</a:t>
            </a:r>
            <a:r>
              <a:rPr lang="en-US" altLang="en-US" dirty="0" smtClean="0"/>
              <a:t> </a:t>
            </a:r>
          </a:p>
          <a:p>
            <a:pPr eaLnBrk="1" hangingPunct="1"/>
            <a:endParaRPr lang="en-US" altLang="en-US" sz="1000" dirty="0"/>
          </a:p>
          <a:p>
            <a:pPr eaLnBrk="1" hangingPunct="1"/>
            <a:r>
              <a:rPr lang="en-US" altLang="en-US" i="1" dirty="0" smtClean="0"/>
              <a:t>In Time</a:t>
            </a:r>
            <a:endParaRPr lang="en-US" altLang="en-US" dirty="0">
              <a:latin typeface="Times New Roman" pitchFamily="-65" charset="0"/>
              <a:cs typeface="Times New Roman" pitchFamily="-65" charset="0"/>
            </a:endParaRPr>
          </a:p>
          <a:p>
            <a:endParaRPr lang="en-US" altLang="en-US" b="1" dirty="0" smtClean="0">
              <a:latin typeface="Times New Roman" pitchFamily="-65" charset="0"/>
              <a:cs typeface="Times New Roman" pitchFamily="-65" charset="0"/>
            </a:endParaRPr>
          </a:p>
          <a:p>
            <a:r>
              <a:rPr lang="en-US" altLang="en-US" b="1" dirty="0" smtClean="0">
                <a:latin typeface="Times New Roman" pitchFamily="-65" charset="0"/>
                <a:cs typeface="Times New Roman" pitchFamily="-65" charset="0"/>
              </a:rPr>
              <a:t>Paper </a:t>
            </a:r>
            <a:r>
              <a:rPr lang="en-US" altLang="en-US" b="1" dirty="0">
                <a:latin typeface="Times New Roman" pitchFamily="-65" charset="0"/>
                <a:cs typeface="Times New Roman" pitchFamily="-65" charset="0"/>
              </a:rPr>
              <a:t>Money </a:t>
            </a:r>
            <a:r>
              <a:rPr lang="en-US" altLang="en-US" dirty="0">
                <a:latin typeface="Times New Roman" pitchFamily="-65" charset="0"/>
                <a:cs typeface="Times New Roman" pitchFamily="-65" charset="0"/>
              </a:rPr>
              <a:t>is backed by </a:t>
            </a:r>
            <a:r>
              <a:rPr lang="en-US" altLang="en-US" dirty="0" smtClean="0">
                <a:latin typeface="Times New Roman" pitchFamily="-65" charset="0"/>
                <a:cs typeface="Times New Roman" pitchFamily="-65" charset="0"/>
              </a:rPr>
              <a:t>a commodity</a:t>
            </a:r>
          </a:p>
          <a:p>
            <a:pPr marL="635000" lvl="1" indent="-292100">
              <a:spcBef>
                <a:spcPts val="0"/>
              </a:spcBef>
            </a:pPr>
            <a:r>
              <a:rPr lang="en-US" dirty="0" smtClean="0"/>
              <a:t>Iron </a:t>
            </a:r>
            <a:r>
              <a:rPr lang="en-US" dirty="0"/>
              <a:t>Chinese coins </a:t>
            </a:r>
            <a:r>
              <a:rPr lang="en-US" dirty="0" smtClean="0"/>
              <a:t>were used as currency Szechwan, China </a:t>
            </a:r>
            <a:r>
              <a:rPr lang="en-US" dirty="0"/>
              <a:t>(</a:t>
            </a:r>
            <a:r>
              <a:rPr lang="en-US" dirty="0" err="1"/>
              <a:t>Lui</a:t>
            </a:r>
            <a:r>
              <a:rPr lang="en-US" dirty="0"/>
              <a:t>, </a:t>
            </a:r>
            <a:r>
              <a:rPr lang="en-US" dirty="0" smtClean="0"/>
              <a:t>1983)</a:t>
            </a:r>
          </a:p>
          <a:p>
            <a:pPr marL="635000" lvl="1" indent="-292100">
              <a:spcBef>
                <a:spcPts val="0"/>
              </a:spcBef>
            </a:pPr>
            <a:r>
              <a:rPr lang="en-US" dirty="0" smtClean="0"/>
              <a:t>In the 10</a:t>
            </a:r>
            <a:r>
              <a:rPr lang="en-US" baseline="30000" dirty="0" smtClean="0"/>
              <a:t>th</a:t>
            </a:r>
            <a:r>
              <a:rPr lang="en-US" dirty="0" smtClean="0"/>
              <a:t> century, their bank receipts (</a:t>
            </a:r>
            <a:r>
              <a:rPr lang="en-US" i="1" dirty="0" err="1" smtClean="0"/>
              <a:t>chiao-tzu</a:t>
            </a:r>
            <a:r>
              <a:rPr lang="en-US" dirty="0" smtClean="0"/>
              <a:t>) circulated as paper money</a:t>
            </a:r>
          </a:p>
          <a:p>
            <a:pPr marL="635000" lvl="1" indent="-292100">
              <a:spcBef>
                <a:spcPts val="0"/>
              </a:spcBef>
            </a:pPr>
            <a:r>
              <a:rPr lang="en-US" i="1" dirty="0" err="1" smtClean="0"/>
              <a:t>Chiao-tzu</a:t>
            </a:r>
            <a:r>
              <a:rPr lang="en-US" dirty="0" smtClean="0"/>
              <a:t> became </a:t>
            </a:r>
            <a:r>
              <a:rPr lang="en-US" b="1" dirty="0"/>
              <a:t>fiat money</a:t>
            </a:r>
            <a:r>
              <a:rPr lang="en-US" dirty="0"/>
              <a:t> </a:t>
            </a:r>
            <a:r>
              <a:rPr lang="en-US" dirty="0" smtClean="0"/>
              <a:t>after the </a:t>
            </a:r>
            <a:r>
              <a:rPr lang="en-US" dirty="0"/>
              <a:t>Szechwan gov’t took it over in </a:t>
            </a:r>
            <a:r>
              <a:rPr lang="en-US" dirty="0" smtClean="0"/>
              <a:t>1023</a:t>
            </a:r>
            <a:endParaRPr lang="en-US" dirty="0"/>
          </a:p>
        </p:txBody>
      </p:sp>
      <p:sp>
        <p:nvSpPr>
          <p:cNvPr id="5124" name="Text Box 2"/>
          <p:cNvSpPr txBox="1">
            <a:spLocks noChangeArrowheads="1"/>
          </p:cNvSpPr>
          <p:nvPr/>
        </p:nvSpPr>
        <p:spPr bwMode="auto">
          <a:xfrm>
            <a:off x="4572000" y="1009650"/>
            <a:ext cx="4572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a:latin typeface="Times New Roman" pitchFamily="-65" charset="0"/>
                <a:cs typeface="Arial" charset="0"/>
              </a:rPr>
              <a:t>Gold  coins in 1776-Colonial America</a:t>
            </a:r>
          </a:p>
        </p:txBody>
      </p:sp>
      <p:pic>
        <p:nvPicPr>
          <p:cNvPr id="717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2475" y="1711325"/>
            <a:ext cx="3514725" cy="2076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siamtiger tongue mone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93349" y="2743200"/>
            <a:ext cx="2331451" cy="501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6"/>
          <p:cNvSpPr txBox="1">
            <a:spLocks noChangeArrowheads="1"/>
          </p:cNvSpPr>
          <p:nvPr/>
        </p:nvSpPr>
        <p:spPr bwMode="auto">
          <a:xfrm>
            <a:off x="4359275" y="2438400"/>
            <a:ext cx="4784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a:latin typeface="Times New Roman" pitchFamily="-65" charset="0"/>
                <a:cs typeface="Arial" charset="0"/>
              </a:rPr>
              <a:t>“Tiger Tongue” from Siam, Bronze Coin</a:t>
            </a:r>
          </a:p>
        </p:txBody>
      </p:sp>
      <p:pic>
        <p:nvPicPr>
          <p:cNvPr id="5128" name="Picture 13" descr="http://community-2.webtv.net/@HH!FE!1B!9AADEFB6892F/westernminds/COINSOFTHEREPUBLICS/scrapbookFiles/importD1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3600" y="1371600"/>
            <a:ext cx="1752600" cy="880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7" name="Text Box 2"/>
          <p:cNvSpPr txBox="1">
            <a:spLocks noChangeArrowheads="1"/>
          </p:cNvSpPr>
          <p:nvPr/>
        </p:nvSpPr>
        <p:spPr bwMode="auto">
          <a:xfrm>
            <a:off x="304800" y="1371600"/>
            <a:ext cx="426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a:latin typeface="Times New Roman" pitchFamily="-65" charset="0"/>
                <a:cs typeface="Arial" charset="0"/>
              </a:rPr>
              <a:t>Stone Money, Island of Yap</a:t>
            </a:r>
          </a:p>
        </p:txBody>
      </p:sp>
      <p:sp>
        <p:nvSpPr>
          <p:cNvPr id="11" name="Rectangle 2"/>
          <p:cNvSpPr>
            <a:spLocks noGrp="1" noChangeArrowheads="1"/>
          </p:cNvSpPr>
          <p:nvPr>
            <p:ph type="title"/>
          </p:nvPr>
        </p:nvSpPr>
        <p:spPr>
          <a:xfrm>
            <a:off x="457200" y="76200"/>
            <a:ext cx="8229600" cy="685800"/>
          </a:xfrm>
        </p:spPr>
        <p:txBody>
          <a:bodyPr/>
          <a:lstStyle/>
          <a:p>
            <a:pPr eaLnBrk="1" hangingPunct="1"/>
            <a:r>
              <a:rPr lang="en-US" altLang="en-US" dirty="0" smtClean="0">
                <a:latin typeface="Times New Roman" pitchFamily="-65" charset="0"/>
                <a:cs typeface="Times New Roman" pitchFamily="-65" charset="0"/>
              </a:rPr>
              <a:t>Money</a:t>
            </a:r>
          </a:p>
        </p:txBody>
      </p:sp>
      <p:sp>
        <p:nvSpPr>
          <p:cNvPr id="10" name="Rectangle 9"/>
          <p:cNvSpPr/>
          <p:nvPr/>
        </p:nvSpPr>
        <p:spPr>
          <a:xfrm>
            <a:off x="5792371" y="3505200"/>
            <a:ext cx="1980029" cy="369332"/>
          </a:xfrm>
          <a:prstGeom prst="rect">
            <a:avLst/>
          </a:prstGeom>
        </p:spPr>
        <p:txBody>
          <a:bodyPr wrap="none">
            <a:spAutoFit/>
          </a:bodyPr>
          <a:lstStyle/>
          <a:p>
            <a:pPr marL="0" lvl="2" algn="ctr" eaLnBrk="1" hangingPunct="1"/>
            <a:r>
              <a:rPr lang="en-US" altLang="en-US" dirty="0">
                <a:latin typeface="+mj-lt"/>
                <a:cs typeface="Arial" charset="0"/>
              </a:rPr>
              <a:t>Coat check tickets?</a:t>
            </a:r>
          </a:p>
        </p:txBody>
      </p:sp>
    </p:spTree>
    <p:extLst>
      <p:ext uri="{BB962C8B-B14F-4D97-AF65-F5344CB8AC3E}">
        <p14:creationId xmlns:p14="http://schemas.microsoft.com/office/powerpoint/2010/main" val="12614839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171">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171">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171">
                                            <p:txEl>
                                              <p:pRg st="14" end="1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171">
                                            <p:txEl>
                                              <p:pRg st="15" end="1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171">
                                            <p:txEl>
                                              <p:pRg st="16" end="16"/>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171">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p:bldP spid="7"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
          <p:cNvSpPr>
            <a:spLocks noGrp="1" noChangeArrowheads="1"/>
          </p:cNvSpPr>
          <p:nvPr>
            <p:ph idx="1"/>
          </p:nvPr>
        </p:nvSpPr>
        <p:spPr>
          <a:xfrm>
            <a:off x="228600" y="990600"/>
            <a:ext cx="8534400" cy="5867400"/>
          </a:xfrm>
        </p:spPr>
        <p:txBody>
          <a:bodyPr/>
          <a:lstStyle/>
          <a:p>
            <a:pPr eaLnBrk="1" hangingPunct="1"/>
            <a:r>
              <a:rPr lang="en-US" altLang="en-US" b="1" dirty="0">
                <a:latin typeface="Times New Roman" pitchFamily="-65" charset="0"/>
                <a:cs typeface="Times New Roman" pitchFamily="-65" charset="0"/>
              </a:rPr>
              <a:t>Paper Money </a:t>
            </a:r>
            <a:r>
              <a:rPr lang="en-US" altLang="en-US" dirty="0" smtClean="0">
                <a:latin typeface="Times New Roman" pitchFamily="-65" charset="0"/>
                <a:cs typeface="Times New Roman" pitchFamily="-65" charset="0"/>
              </a:rPr>
              <a:t>backed </a:t>
            </a:r>
            <a:r>
              <a:rPr lang="en-US" altLang="en-US" dirty="0">
                <a:latin typeface="Times New Roman" pitchFamily="-65" charset="0"/>
                <a:cs typeface="Times New Roman" pitchFamily="-65" charset="0"/>
              </a:rPr>
              <a:t>by </a:t>
            </a:r>
            <a:r>
              <a:rPr lang="en-US" altLang="en-US" b="1" dirty="0" smtClean="0">
                <a:latin typeface="Times New Roman" pitchFamily="-65" charset="0"/>
                <a:cs typeface="Times New Roman" pitchFamily="-65" charset="0"/>
              </a:rPr>
              <a:t>Gold</a:t>
            </a:r>
            <a:endParaRPr lang="en-US" dirty="0"/>
          </a:p>
        </p:txBody>
      </p:sp>
      <p:pic>
        <p:nvPicPr>
          <p:cNvPr id="819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837857"/>
            <a:ext cx="4267200" cy="186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828800"/>
            <a:ext cx="4191000" cy="1837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a:spLocks noGrp="1" noChangeArrowheads="1"/>
          </p:cNvSpPr>
          <p:nvPr>
            <p:ph type="title"/>
          </p:nvPr>
        </p:nvSpPr>
        <p:spPr>
          <a:xfrm>
            <a:off x="457200" y="76200"/>
            <a:ext cx="8229600" cy="685800"/>
          </a:xfrm>
        </p:spPr>
        <p:txBody>
          <a:bodyPr/>
          <a:lstStyle/>
          <a:p>
            <a:pPr eaLnBrk="1" hangingPunct="1"/>
            <a:r>
              <a:rPr lang="en-US" altLang="en-US" dirty="0" smtClean="0">
                <a:latin typeface="Times New Roman" pitchFamily="-65" charset="0"/>
                <a:cs typeface="Times New Roman" pitchFamily="-65" charset="0"/>
              </a:rPr>
              <a:t>Money</a:t>
            </a:r>
          </a:p>
        </p:txBody>
      </p:sp>
      <p:pic>
        <p:nvPicPr>
          <p:cNvPr id="9" name="Picture 2" descr="http://www.operatorchan.org/vg/src/137445902677.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2900" y="4243231"/>
            <a:ext cx="4229100" cy="1776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http://upload.wikimedia.org/wikipedia/en/9/9d/United_States_ten_dollar_gold_certificate.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0600" y="4243231"/>
            <a:ext cx="4144379" cy="1776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64395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19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5" name="Picture 2" descr="http://www.goldridge08.com/pictures/money/10dollar_front%20l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198" y="1837857"/>
            <a:ext cx="432874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4" descr="http://www.us-cash.info/back-new-ten-dollar-bill.jp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7099" y="1825156"/>
            <a:ext cx="432182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
          <p:cNvSpPr>
            <a:spLocks noGrp="1" noChangeArrowheads="1"/>
          </p:cNvSpPr>
          <p:nvPr>
            <p:ph type="title"/>
          </p:nvPr>
        </p:nvSpPr>
        <p:spPr>
          <a:xfrm>
            <a:off x="457200" y="76200"/>
            <a:ext cx="8229600" cy="685800"/>
          </a:xfrm>
        </p:spPr>
        <p:txBody>
          <a:bodyPr/>
          <a:lstStyle/>
          <a:p>
            <a:pPr eaLnBrk="1" hangingPunct="1"/>
            <a:r>
              <a:rPr lang="en-US" altLang="en-US" dirty="0" smtClean="0">
                <a:latin typeface="Times New Roman" pitchFamily="-65" charset="0"/>
                <a:cs typeface="Times New Roman" pitchFamily="-65" charset="0"/>
              </a:rPr>
              <a:t>Money</a:t>
            </a:r>
          </a:p>
        </p:txBody>
      </p:sp>
      <p:sp>
        <p:nvSpPr>
          <p:cNvPr id="9" name="Oval 8"/>
          <p:cNvSpPr/>
          <p:nvPr/>
        </p:nvSpPr>
        <p:spPr>
          <a:xfrm rot="21222399">
            <a:off x="6461757" y="2100570"/>
            <a:ext cx="384175" cy="241300"/>
          </a:xfrm>
          <a:prstGeom prst="ellipse">
            <a:avLst/>
          </a:prstGeom>
          <a:solidFill>
            <a:srgbClr val="FFFF00">
              <a:alpha val="27059"/>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Rectangle 3"/>
          <p:cNvSpPr>
            <a:spLocks noGrp="1" noChangeArrowheads="1"/>
          </p:cNvSpPr>
          <p:nvPr>
            <p:ph idx="1"/>
          </p:nvPr>
        </p:nvSpPr>
        <p:spPr>
          <a:xfrm>
            <a:off x="228600" y="990600"/>
            <a:ext cx="8534400" cy="5867400"/>
          </a:xfrm>
        </p:spPr>
        <p:txBody>
          <a:bodyPr/>
          <a:lstStyle/>
          <a:p>
            <a:pPr eaLnBrk="1" hangingPunct="1"/>
            <a:r>
              <a:rPr lang="en-US" altLang="en-US" b="1" dirty="0">
                <a:latin typeface="Times New Roman" pitchFamily="-65" charset="0"/>
                <a:cs typeface="Times New Roman" pitchFamily="-65" charset="0"/>
              </a:rPr>
              <a:t>Paper Money </a:t>
            </a:r>
            <a:r>
              <a:rPr lang="en-US" altLang="en-US" dirty="0" smtClean="0">
                <a:latin typeface="Times New Roman" pitchFamily="-65" charset="0"/>
                <a:cs typeface="Times New Roman" pitchFamily="-65" charset="0"/>
              </a:rPr>
              <a:t>backed </a:t>
            </a:r>
            <a:r>
              <a:rPr lang="en-US" altLang="en-US" dirty="0">
                <a:latin typeface="Times New Roman" pitchFamily="-65" charset="0"/>
                <a:cs typeface="Times New Roman" pitchFamily="-65" charset="0"/>
              </a:rPr>
              <a:t>by </a:t>
            </a:r>
            <a:r>
              <a:rPr lang="en-US" altLang="en-US" b="1" dirty="0" smtClean="0">
                <a:latin typeface="Times New Roman" pitchFamily="-65" charset="0"/>
                <a:cs typeface="Times New Roman" pitchFamily="-65" charset="0"/>
              </a:rPr>
              <a:t>Gold</a:t>
            </a:r>
            <a:endParaRPr lang="en-US" dirty="0"/>
          </a:p>
        </p:txBody>
      </p:sp>
      <p:sp>
        <p:nvSpPr>
          <p:cNvPr id="14" name="Rectangle 13"/>
          <p:cNvSpPr/>
          <p:nvPr/>
        </p:nvSpPr>
        <p:spPr>
          <a:xfrm>
            <a:off x="584200" y="997466"/>
            <a:ext cx="685800" cy="369332"/>
          </a:xfrm>
          <a:prstGeom prst="rect">
            <a:avLst/>
          </a:prstGeom>
          <a:solidFill>
            <a:schemeClr val="bg1"/>
          </a:solidFill>
        </p:spPr>
        <p:txBody>
          <a:bodyPr wrap="none">
            <a:spAutoFit/>
          </a:bodyPr>
          <a:lstStyle/>
          <a:p>
            <a:r>
              <a:rPr lang="en-US" altLang="en-US" b="1" i="1" dirty="0">
                <a:latin typeface="Bodoni MT Black" panose="02070A03080606020203" pitchFamily="18" charset="0"/>
                <a:cs typeface="Times New Roman" pitchFamily="-65" charset="0"/>
              </a:rPr>
              <a:t>Fiat </a:t>
            </a:r>
            <a:endParaRPr lang="en-US" dirty="0"/>
          </a:p>
        </p:txBody>
      </p:sp>
      <p:sp>
        <p:nvSpPr>
          <p:cNvPr id="7" name="Rectangle 6"/>
          <p:cNvSpPr/>
          <p:nvPr/>
        </p:nvSpPr>
        <p:spPr>
          <a:xfrm>
            <a:off x="3228976" y="990600"/>
            <a:ext cx="248786" cy="369332"/>
          </a:xfrm>
          <a:prstGeom prst="rect">
            <a:avLst/>
          </a:prstGeom>
        </p:spPr>
        <p:txBody>
          <a:bodyPr wrap="none">
            <a:spAutoFit/>
          </a:bodyPr>
          <a:lstStyle/>
          <a:p>
            <a:r>
              <a:rPr lang="en-US" altLang="en-US" b="1" dirty="0">
                <a:solidFill>
                  <a:srgbClr val="FF0000"/>
                </a:solidFill>
                <a:latin typeface="Times New Roman" pitchFamily="-65" charset="0"/>
                <a:cs typeface="Times New Roman" pitchFamily="-65" charset="0"/>
              </a:rPr>
              <a:t>l</a:t>
            </a:r>
            <a:endParaRPr lang="en-US" dirty="0">
              <a:solidFill>
                <a:srgbClr val="FF0000"/>
              </a:solidFill>
            </a:endParaRPr>
          </a:p>
        </p:txBody>
      </p:sp>
    </p:spTree>
    <p:extLst>
      <p:ext uri="{BB962C8B-B14F-4D97-AF65-F5344CB8AC3E}">
        <p14:creationId xmlns:p14="http://schemas.microsoft.com/office/powerpoint/2010/main" val="35538923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
          <p:cNvSpPr txBox="1">
            <a:spLocks noChangeArrowheads="1"/>
          </p:cNvSpPr>
          <p:nvPr/>
        </p:nvSpPr>
        <p:spPr bwMode="auto">
          <a:xfrm>
            <a:off x="228600" y="990600"/>
            <a:ext cx="85344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Wingdings" panose="05000000000000000000" pitchFamily="2" charset="2"/>
              <a:buChar char="§"/>
              <a:defRPr>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anose="05000000000000000000" pitchFamily="2" charset="2"/>
              <a:buChar char="ú"/>
              <a:defRPr>
                <a:solidFill>
                  <a:schemeClr val="tx1"/>
                </a:solidFill>
                <a:latin typeface="+mn-lt"/>
                <a:cs typeface="+mn-cs"/>
              </a:defRPr>
            </a:lvl2pPr>
            <a:lvl3pPr marL="1143000" indent="-228600" algn="l" rtl="0" eaLnBrk="0" fontAlgn="base" hangingPunct="0">
              <a:spcBef>
                <a:spcPct val="20000"/>
              </a:spcBef>
              <a:spcAft>
                <a:spcPct val="0"/>
              </a:spcAft>
              <a:buFont typeface="Times New Roman" panose="02020603050405020304" pitchFamily="18" charset="0"/>
              <a:buChar char="­"/>
              <a:defRPr>
                <a:solidFill>
                  <a:schemeClr val="tx1"/>
                </a:solidFill>
                <a:latin typeface="+mn-lt"/>
                <a:cs typeface="+mn-cs"/>
              </a:defRPr>
            </a:lvl3pPr>
            <a:lvl4pPr marL="1600200" indent="-228600" algn="l" rtl="0" eaLnBrk="0" fontAlgn="base" hangingPunct="0">
              <a:spcBef>
                <a:spcPct val="20000"/>
              </a:spcBef>
              <a:spcAft>
                <a:spcPct val="0"/>
              </a:spcAft>
              <a:buFont typeface="Times New Roman" panose="02020603050405020304" pitchFamily="18" charset="0"/>
              <a:buChar char="­"/>
              <a:defRPr>
                <a:solidFill>
                  <a:schemeClr val="tx1"/>
                </a:solidFill>
                <a:latin typeface="+mn-lt"/>
                <a:cs typeface="+mn-cs"/>
              </a:defRPr>
            </a:lvl4pPr>
            <a:lvl5pPr marL="2057400" indent="-228600" algn="l" rtl="0" eaLnBrk="0" fontAlgn="base" hangingPunct="0">
              <a:spcBef>
                <a:spcPct val="20000"/>
              </a:spcBef>
              <a:spcAft>
                <a:spcPct val="0"/>
              </a:spcAft>
              <a:buFont typeface="Times New Roman" panose="02020603050405020304" pitchFamily="18" charset="0"/>
              <a:buChar char="­"/>
              <a:defRPr>
                <a:solidFill>
                  <a:schemeClr val="tx1"/>
                </a:solidFill>
                <a:latin typeface="+mn-lt"/>
                <a:cs typeface="+mn-cs"/>
              </a:defRPr>
            </a:lvl5pPr>
            <a:lvl6pPr marL="2514600" indent="-228600" algn="l" rtl="0" fontAlgn="base">
              <a:spcBef>
                <a:spcPct val="20000"/>
              </a:spcBef>
              <a:spcAft>
                <a:spcPct val="0"/>
              </a:spcAft>
              <a:buFont typeface="Times New Roman" pitchFamily="18" charset="0"/>
              <a:buChar char="­"/>
              <a:defRPr>
                <a:solidFill>
                  <a:schemeClr val="tx1"/>
                </a:solidFill>
                <a:latin typeface="+mn-lt"/>
                <a:cs typeface="+mn-cs"/>
              </a:defRPr>
            </a:lvl6pPr>
            <a:lvl7pPr marL="2971800" indent="-228600" algn="l" rtl="0" fontAlgn="base">
              <a:spcBef>
                <a:spcPct val="20000"/>
              </a:spcBef>
              <a:spcAft>
                <a:spcPct val="0"/>
              </a:spcAft>
              <a:buFont typeface="Times New Roman" pitchFamily="18" charset="0"/>
              <a:buChar char="­"/>
              <a:defRPr>
                <a:solidFill>
                  <a:schemeClr val="tx1"/>
                </a:solidFill>
                <a:latin typeface="+mn-lt"/>
                <a:cs typeface="+mn-cs"/>
              </a:defRPr>
            </a:lvl7pPr>
            <a:lvl8pPr marL="3429000" indent="-228600" algn="l" rtl="0" fontAlgn="base">
              <a:spcBef>
                <a:spcPct val="20000"/>
              </a:spcBef>
              <a:spcAft>
                <a:spcPct val="0"/>
              </a:spcAft>
              <a:buFont typeface="Times New Roman" pitchFamily="18" charset="0"/>
              <a:buChar char="­"/>
              <a:defRPr>
                <a:solidFill>
                  <a:schemeClr val="tx1"/>
                </a:solidFill>
                <a:latin typeface="+mn-lt"/>
                <a:cs typeface="+mn-cs"/>
              </a:defRPr>
            </a:lvl8pPr>
            <a:lvl9pPr marL="3886200" indent="-228600" algn="l" rtl="0" fontAlgn="base">
              <a:spcBef>
                <a:spcPct val="20000"/>
              </a:spcBef>
              <a:spcAft>
                <a:spcPct val="0"/>
              </a:spcAft>
              <a:buFont typeface="Times New Roman" pitchFamily="18" charset="0"/>
              <a:buChar char="­"/>
              <a:defRPr>
                <a:solidFill>
                  <a:schemeClr val="tx1"/>
                </a:solidFill>
                <a:latin typeface="+mn-lt"/>
                <a:cs typeface="+mn-cs"/>
              </a:defRPr>
            </a:lvl9pPr>
          </a:lstStyle>
          <a:p>
            <a:pPr eaLnBrk="1" hangingPunct="1"/>
            <a:r>
              <a:rPr lang="en-US" altLang="en-US" b="1" kern="0" dirty="0" smtClean="0">
                <a:latin typeface="Times New Roman" pitchFamily="-65" charset="0"/>
                <a:cs typeface="Times New Roman" pitchFamily="-65" charset="0"/>
              </a:rPr>
              <a:t>Paper Money</a:t>
            </a:r>
            <a:r>
              <a:rPr lang="en-US" altLang="en-US" kern="0" dirty="0" smtClean="0">
                <a:latin typeface="Times New Roman" pitchFamily="-65" charset="0"/>
                <a:cs typeface="Times New Roman" pitchFamily="-65" charset="0"/>
              </a:rPr>
              <a:t> is </a:t>
            </a:r>
            <a:r>
              <a:rPr lang="en-US" altLang="en-US" dirty="0" smtClean="0"/>
              <a:t>government decreed money.</a:t>
            </a:r>
            <a:endParaRPr lang="en-US" kern="0" dirty="0"/>
          </a:p>
        </p:txBody>
      </p:sp>
      <p:sp>
        <p:nvSpPr>
          <p:cNvPr id="8" name="Rectangle 3"/>
          <p:cNvSpPr>
            <a:spLocks noGrp="1" noChangeArrowheads="1"/>
          </p:cNvSpPr>
          <p:nvPr>
            <p:ph idx="1"/>
          </p:nvPr>
        </p:nvSpPr>
        <p:spPr>
          <a:xfrm>
            <a:off x="457200" y="3962400"/>
            <a:ext cx="8305800" cy="838200"/>
          </a:xfrm>
        </p:spPr>
        <p:txBody>
          <a:bodyPr rtlCol="0">
            <a:normAutofit/>
          </a:bodyPr>
          <a:lstStyle/>
          <a:p>
            <a:pPr eaLnBrk="1" fontAlgn="auto" hangingPunct="1">
              <a:spcAft>
                <a:spcPts val="0"/>
              </a:spcAft>
              <a:buFont typeface="Arial" panose="020B0604020202020204" pitchFamily="34" charset="0"/>
              <a:buChar char="•"/>
              <a:defRPr/>
            </a:pPr>
            <a:r>
              <a:rPr lang="en-US" dirty="0" smtClean="0"/>
              <a:t>Louisiana House </a:t>
            </a:r>
            <a:r>
              <a:rPr lang="en-US" dirty="0"/>
              <a:t>Bill </a:t>
            </a:r>
            <a:r>
              <a:rPr lang="en-US" dirty="0" smtClean="0"/>
              <a:t>195</a:t>
            </a:r>
            <a:r>
              <a:rPr lang="en-US" dirty="0"/>
              <a:t> bans cash on all second-hand </a:t>
            </a:r>
            <a:r>
              <a:rPr lang="en-US" dirty="0" smtClean="0"/>
              <a:t>transactions, which passed near unanimously with one </a:t>
            </a:r>
            <a:r>
              <a:rPr lang="en-US" dirty="0"/>
              <a:t>nay </a:t>
            </a:r>
            <a:r>
              <a:rPr lang="en-US" dirty="0" smtClean="0"/>
              <a:t>vote in </a:t>
            </a:r>
            <a:r>
              <a:rPr lang="en-US" dirty="0"/>
              <a:t>the senate</a:t>
            </a:r>
            <a:r>
              <a:rPr lang="en-US" dirty="0" smtClean="0"/>
              <a:t>. (</a:t>
            </a:r>
            <a:r>
              <a:rPr lang="en-US" dirty="0" smtClean="0">
                <a:hlinkClick r:id="rId3"/>
              </a:rPr>
              <a:t>www.forbes.com</a:t>
            </a:r>
            <a:r>
              <a:rPr lang="en-US" dirty="0" smtClean="0"/>
              <a:t>)</a:t>
            </a:r>
            <a:endParaRPr lang="en-US" altLang="en-US" i="1" dirty="0" smtClean="0"/>
          </a:p>
        </p:txBody>
      </p:sp>
      <p:sp>
        <p:nvSpPr>
          <p:cNvPr id="10" name="Rectangle 2"/>
          <p:cNvSpPr>
            <a:spLocks noGrp="1" noChangeArrowheads="1"/>
          </p:cNvSpPr>
          <p:nvPr>
            <p:ph type="title"/>
          </p:nvPr>
        </p:nvSpPr>
        <p:spPr>
          <a:xfrm>
            <a:off x="457200" y="76200"/>
            <a:ext cx="8229600" cy="685800"/>
          </a:xfrm>
        </p:spPr>
        <p:txBody>
          <a:bodyPr/>
          <a:lstStyle/>
          <a:p>
            <a:pPr eaLnBrk="1" hangingPunct="1"/>
            <a:r>
              <a:rPr lang="en-US" altLang="en-US" dirty="0" smtClean="0">
                <a:latin typeface="Times New Roman" pitchFamily="-65" charset="0"/>
                <a:cs typeface="Times New Roman" pitchFamily="-65" charset="0"/>
              </a:rPr>
              <a:t>Money</a:t>
            </a:r>
          </a:p>
        </p:txBody>
      </p:sp>
      <p:sp>
        <p:nvSpPr>
          <p:cNvPr id="12" name="Rectangle 11"/>
          <p:cNvSpPr/>
          <p:nvPr/>
        </p:nvSpPr>
        <p:spPr>
          <a:xfrm>
            <a:off x="584200" y="997466"/>
            <a:ext cx="685800" cy="369332"/>
          </a:xfrm>
          <a:prstGeom prst="rect">
            <a:avLst/>
          </a:prstGeom>
          <a:solidFill>
            <a:schemeClr val="bg1"/>
          </a:solidFill>
        </p:spPr>
        <p:txBody>
          <a:bodyPr wrap="none">
            <a:spAutoFit/>
          </a:bodyPr>
          <a:lstStyle/>
          <a:p>
            <a:r>
              <a:rPr lang="en-US" altLang="en-US" b="1" i="1" dirty="0">
                <a:latin typeface="Bodoni MT Black" panose="02070A03080606020203" pitchFamily="18" charset="0"/>
                <a:cs typeface="Times New Roman" pitchFamily="-65" charset="0"/>
              </a:rPr>
              <a:t>Fiat </a:t>
            </a:r>
            <a:endParaRPr lang="en-US" dirty="0"/>
          </a:p>
        </p:txBody>
      </p:sp>
      <p:pic>
        <p:nvPicPr>
          <p:cNvPr id="13" name="Picture 2" descr="http://www.goldridge08.com/pictures/money/10dollar_front%20l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198" y="1837857"/>
            <a:ext cx="432874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http://www.us-cash.info/back-new-ten-dollar-bill.jp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37099" y="1825156"/>
            <a:ext cx="432182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6363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Object 3"/>
          <p:cNvGraphicFramePr>
            <a:graphicFrameLocks noGrp="1" noChangeAspect="1"/>
          </p:cNvGraphicFramePr>
          <p:nvPr>
            <p:ph idx="4294967295"/>
            <p:extLst>
              <p:ext uri="{D42A27DB-BD31-4B8C-83A1-F6EECF244321}">
                <p14:modId xmlns:p14="http://schemas.microsoft.com/office/powerpoint/2010/main" val="4099684731"/>
              </p:ext>
            </p:extLst>
          </p:nvPr>
        </p:nvGraphicFramePr>
        <p:xfrm>
          <a:off x="3648075" y="2132013"/>
          <a:ext cx="1771650" cy="354012"/>
        </p:xfrm>
        <a:graphic>
          <a:graphicData uri="http://schemas.openxmlformats.org/presentationml/2006/ole">
            <mc:AlternateContent xmlns:mc="http://schemas.openxmlformats.org/markup-compatibility/2006">
              <mc:Choice xmlns:v="urn:schemas-microsoft-com:vml" Requires="v">
                <p:oleObj spid="_x0000_s77853" name="Equation" r:id="rId4" imgW="888840" imgH="177480" progId="Equation.DSMT4">
                  <p:embed/>
                </p:oleObj>
              </mc:Choice>
              <mc:Fallback>
                <p:oleObj name="Equation" r:id="rId4" imgW="888840" imgH="177480" progId="Equation.DSMT4">
                  <p:embed/>
                  <p:pic>
                    <p:nvPicPr>
                      <p:cNvPr id="0" name=""/>
                      <p:cNvPicPr>
                        <a:picLocks noChangeAspect="1" noChangeArrowheads="1"/>
                      </p:cNvPicPr>
                      <p:nvPr/>
                    </p:nvPicPr>
                    <p:blipFill>
                      <a:blip r:embed="rId5"/>
                      <a:srcRect/>
                      <a:stretch>
                        <a:fillRect/>
                      </a:stretch>
                    </p:blipFill>
                    <p:spPr bwMode="auto">
                      <a:xfrm>
                        <a:off x="3648075" y="2132013"/>
                        <a:ext cx="1771650" cy="354012"/>
                      </a:xfrm>
                      <a:prstGeom prst="rect">
                        <a:avLst/>
                      </a:prstGeom>
                      <a:noFill/>
                      <a:ln>
                        <a:noFill/>
                      </a:ln>
                    </p:spPr>
                  </p:pic>
                </p:oleObj>
              </mc:Fallback>
            </mc:AlternateContent>
          </a:graphicData>
        </a:graphic>
      </p:graphicFrame>
      <p:sp>
        <p:nvSpPr>
          <p:cNvPr id="16388" name="Text Box 5"/>
          <p:cNvSpPr txBox="1">
            <a:spLocks noChangeArrowheads="1"/>
          </p:cNvSpPr>
          <p:nvPr/>
        </p:nvSpPr>
        <p:spPr bwMode="auto">
          <a:xfrm>
            <a:off x="381000" y="1219200"/>
            <a:ext cx="7467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spcBef>
                <a:spcPct val="50000"/>
              </a:spcBef>
            </a:pPr>
            <a:r>
              <a:rPr lang="en-US" altLang="en-US" sz="2000" dirty="0" smtClean="0">
                <a:latin typeface="+mj-lt"/>
              </a:rPr>
              <a:t>Irving Fisher’s equation </a:t>
            </a:r>
            <a:r>
              <a:rPr lang="en-US" altLang="en-US" sz="2000" dirty="0">
                <a:latin typeface="+mj-lt"/>
              </a:rPr>
              <a:t>of </a:t>
            </a:r>
            <a:r>
              <a:rPr lang="en-US" altLang="en-US" sz="2000" dirty="0" smtClean="0">
                <a:latin typeface="+mj-lt"/>
              </a:rPr>
              <a:t>exchange</a:t>
            </a:r>
            <a:endParaRPr lang="en-US" altLang="en-US" sz="2000" dirty="0">
              <a:latin typeface="+mj-lt"/>
            </a:endParaRPr>
          </a:p>
        </p:txBody>
      </p:sp>
      <p:sp>
        <p:nvSpPr>
          <p:cNvPr id="27" name="Rectangle 8"/>
          <p:cNvSpPr txBox="1">
            <a:spLocks noChangeArrowheads="1"/>
          </p:cNvSpPr>
          <p:nvPr/>
        </p:nvSpPr>
        <p:spPr>
          <a:xfrm>
            <a:off x="381000" y="2735997"/>
            <a:ext cx="8521700" cy="3352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Bef>
                <a:spcPct val="40000"/>
              </a:spcBef>
              <a:spcAft>
                <a:spcPts val="0"/>
              </a:spcAft>
              <a:buFont typeface="Arial" panose="020B0604020202020204" pitchFamily="34" charset="0"/>
              <a:buNone/>
            </a:pPr>
            <a:r>
              <a:rPr lang="en-US" sz="2000" dirty="0" smtClean="0">
                <a:latin typeface="+mj-lt"/>
              </a:rPr>
              <a:t>Mainstream economics defines </a:t>
            </a:r>
            <a:r>
              <a:rPr lang="en-US" sz="2000" b="1" dirty="0" smtClean="0">
                <a:latin typeface="+mj-lt"/>
              </a:rPr>
              <a:t>inflation </a:t>
            </a:r>
            <a:r>
              <a:rPr lang="en-US" sz="2000" dirty="0" smtClean="0">
                <a:latin typeface="+mj-lt"/>
              </a:rPr>
              <a:t>as a general increase in the prices of products</a:t>
            </a:r>
          </a:p>
          <a:p>
            <a:pPr marL="0" indent="0" algn="ctr" fontAlgn="auto">
              <a:spcBef>
                <a:spcPct val="40000"/>
              </a:spcBef>
              <a:spcAft>
                <a:spcPts val="0"/>
              </a:spcAft>
              <a:buNone/>
            </a:pPr>
            <a:r>
              <a:rPr lang="en-US" altLang="en-US" sz="2000" i="1" dirty="0" smtClean="0">
                <a:latin typeface="Symbol" panose="05050102010706020507" pitchFamily="18" charset="2"/>
                <a:ea typeface="ヒラギノ角ゴ Pro W3" pitchFamily="-65" charset="-128"/>
              </a:rPr>
              <a:t>p</a:t>
            </a:r>
            <a:r>
              <a:rPr lang="en-US" altLang="en-US" sz="2000" dirty="0" smtClean="0">
                <a:latin typeface="+mj-lt"/>
                <a:ea typeface="ヒラギノ角ゴ Pro W3" pitchFamily="-65" charset="-128"/>
              </a:rPr>
              <a:t> = (</a:t>
            </a:r>
            <a:r>
              <a:rPr lang="en-US" altLang="en-US" sz="2000" i="1" dirty="0" err="1" smtClean="0">
                <a:latin typeface="+mj-lt"/>
                <a:ea typeface="ヒラギノ角ゴ Pro W3" pitchFamily="-65" charset="-128"/>
              </a:rPr>
              <a:t>PL</a:t>
            </a:r>
            <a:r>
              <a:rPr lang="en-US" altLang="en-US" sz="2000" baseline="-25000" dirty="0" err="1" smtClean="0">
                <a:latin typeface="+mj-lt"/>
                <a:ea typeface="ヒラギノ角ゴ Pro W3" pitchFamily="-65" charset="-128"/>
              </a:rPr>
              <a:t>is</a:t>
            </a:r>
            <a:r>
              <a:rPr lang="en-US" altLang="en-US" sz="2000" dirty="0" smtClean="0">
                <a:latin typeface="+mj-lt"/>
                <a:ea typeface="ヒラギノ角ゴ Pro W3" pitchFamily="-65" charset="-128"/>
              </a:rPr>
              <a:t> – </a:t>
            </a:r>
            <a:r>
              <a:rPr lang="en-US" altLang="en-US" sz="2000" i="1" dirty="0" err="1" smtClean="0">
                <a:latin typeface="+mj-lt"/>
                <a:ea typeface="ヒラギノ角ゴ Pro W3" pitchFamily="-65" charset="-128"/>
              </a:rPr>
              <a:t>PL</a:t>
            </a:r>
            <a:r>
              <a:rPr lang="en-US" altLang="en-US" sz="2000" baseline="-25000" dirty="0" err="1" smtClean="0">
                <a:latin typeface="+mj-lt"/>
                <a:ea typeface="ヒラギノ角ゴ Pro W3" pitchFamily="-65" charset="-128"/>
              </a:rPr>
              <a:t>was</a:t>
            </a:r>
            <a:r>
              <a:rPr lang="en-US" altLang="en-US" sz="2000" dirty="0" smtClean="0">
                <a:latin typeface="+mj-lt"/>
                <a:ea typeface="ヒラギノ角ゴ Pro W3" pitchFamily="-65" charset="-128"/>
              </a:rPr>
              <a:t>) /</a:t>
            </a:r>
            <a:r>
              <a:rPr lang="en-US" altLang="en-US" sz="2000" i="1" dirty="0" smtClean="0">
                <a:ea typeface="ヒラギノ角ゴ Pro W3" pitchFamily="-65" charset="-128"/>
              </a:rPr>
              <a:t> </a:t>
            </a:r>
            <a:r>
              <a:rPr lang="en-US" altLang="en-US" sz="2000" i="1" dirty="0" err="1" smtClean="0">
                <a:ea typeface="ヒラギノ角ゴ Pro W3" pitchFamily="-65" charset="-128"/>
              </a:rPr>
              <a:t>PL</a:t>
            </a:r>
            <a:r>
              <a:rPr lang="en-US" altLang="en-US" sz="2000" baseline="-25000" dirty="0" err="1" smtClean="0">
                <a:ea typeface="ヒラギノ角ゴ Pro W3" pitchFamily="-65" charset="-128"/>
              </a:rPr>
              <a:t>was</a:t>
            </a:r>
            <a:endParaRPr lang="en-US" altLang="en-US" sz="2000" dirty="0" smtClean="0">
              <a:solidFill>
                <a:schemeClr val="bg1"/>
              </a:solidFill>
              <a:latin typeface="+mj-lt"/>
              <a:ea typeface="ヒラギノ角ゴ Pro W3" pitchFamily="-65" charset="-128"/>
            </a:endParaRPr>
          </a:p>
          <a:p>
            <a:pPr fontAlgn="auto">
              <a:spcBef>
                <a:spcPct val="40000"/>
              </a:spcBef>
              <a:spcAft>
                <a:spcPts val="0"/>
              </a:spcAft>
            </a:pPr>
            <a:endParaRPr lang="en-US" altLang="en-US" sz="2000" dirty="0" smtClean="0">
              <a:latin typeface="+mj-lt"/>
              <a:ea typeface="ヒラギノ角ゴ Pro W3" pitchFamily="-65" charset="-128"/>
            </a:endParaRPr>
          </a:p>
          <a:p>
            <a:pPr fontAlgn="auto">
              <a:spcBef>
                <a:spcPct val="40000"/>
              </a:spcBef>
              <a:spcAft>
                <a:spcPts val="0"/>
              </a:spcAft>
            </a:pPr>
            <a:r>
              <a:rPr lang="en-US" altLang="en-US" sz="2000" dirty="0" smtClean="0">
                <a:latin typeface="+mj-lt"/>
                <a:ea typeface="ヒラギノ角ゴ Pro W3" pitchFamily="-65" charset="-128"/>
              </a:rPr>
              <a:t>Excessive </a:t>
            </a:r>
            <a:r>
              <a:rPr lang="en-US" altLang="en-US" sz="2000" dirty="0">
                <a:latin typeface="+mj-lt"/>
                <a:ea typeface="ヒラギノ角ゴ Pro W3" pitchFamily="-65" charset="-128"/>
              </a:rPr>
              <a:t>growth in the quantity of </a:t>
            </a:r>
            <a:r>
              <a:rPr lang="en-US" altLang="en-US" sz="2000" dirty="0" smtClean="0">
                <a:latin typeface="+mj-lt"/>
                <a:ea typeface="ヒラギノ角ゴ Pro W3" pitchFamily="-65" charset="-128"/>
              </a:rPr>
              <a:t>money</a:t>
            </a:r>
          </a:p>
          <a:p>
            <a:pPr fontAlgn="auto">
              <a:spcBef>
                <a:spcPct val="40000"/>
              </a:spcBef>
              <a:spcAft>
                <a:spcPts val="0"/>
              </a:spcAft>
            </a:pPr>
            <a:r>
              <a:rPr lang="en-US" altLang="en-US" sz="2000" dirty="0">
                <a:ea typeface="ヒラギノ角ゴ Pro W3" pitchFamily="-65" charset="-128"/>
              </a:rPr>
              <a:t>Demand-pull </a:t>
            </a:r>
            <a:r>
              <a:rPr lang="en-US" altLang="en-US" sz="2000" dirty="0" smtClean="0">
                <a:ea typeface="ヒラギノ角ゴ Pro W3" pitchFamily="-65" charset="-128"/>
              </a:rPr>
              <a:t>inflation</a:t>
            </a:r>
            <a:endParaRPr lang="en-US" altLang="en-US" sz="2000" dirty="0">
              <a:ea typeface="ヒラギノ角ゴ Pro W3" pitchFamily="-65" charset="-128"/>
            </a:endParaRPr>
          </a:p>
          <a:p>
            <a:pPr fontAlgn="auto">
              <a:spcBef>
                <a:spcPct val="40000"/>
              </a:spcBef>
              <a:spcAft>
                <a:spcPts val="0"/>
              </a:spcAft>
            </a:pPr>
            <a:r>
              <a:rPr lang="en-US" altLang="en-US" sz="2000" dirty="0">
                <a:ea typeface="ヒラギノ角ゴ Pro W3" pitchFamily="-65" charset="-128"/>
              </a:rPr>
              <a:t>Cost-push </a:t>
            </a:r>
            <a:r>
              <a:rPr lang="en-US" altLang="en-US" sz="2000" dirty="0" smtClean="0">
                <a:ea typeface="ヒラギノ角ゴ Pro W3" pitchFamily="-65" charset="-128"/>
              </a:rPr>
              <a:t>inflation</a:t>
            </a:r>
            <a:endParaRPr lang="en-US" altLang="en-US" sz="2000" dirty="0">
              <a:ea typeface="ヒラギノ角ゴ Pro W3" pitchFamily="-65" charset="-128"/>
            </a:endParaRPr>
          </a:p>
        </p:txBody>
      </p:sp>
      <p:sp>
        <p:nvSpPr>
          <p:cNvPr id="28" name="Rectangle 27"/>
          <p:cNvSpPr/>
          <p:nvPr/>
        </p:nvSpPr>
        <p:spPr>
          <a:xfrm>
            <a:off x="6031903" y="3478887"/>
            <a:ext cx="521297" cy="400110"/>
          </a:xfrm>
          <a:prstGeom prst="rect">
            <a:avLst/>
          </a:prstGeom>
        </p:spPr>
        <p:txBody>
          <a:bodyPr wrap="none">
            <a:spAutoFit/>
          </a:bodyPr>
          <a:lstStyle/>
          <a:p>
            <a:r>
              <a:rPr lang="en-US" altLang="en-US" sz="2000" dirty="0">
                <a:latin typeface="+mj-lt"/>
              </a:rPr>
              <a:t>&gt; 0</a:t>
            </a:r>
            <a:endParaRPr lang="en-US" sz="2000" dirty="0">
              <a:latin typeface="+mj-lt"/>
            </a:endParaRPr>
          </a:p>
        </p:txBody>
      </p:sp>
      <p:cxnSp>
        <p:nvCxnSpPr>
          <p:cNvPr id="29" name="Straight Arrow Connector 28"/>
          <p:cNvCxnSpPr/>
          <p:nvPr/>
        </p:nvCxnSpPr>
        <p:spPr>
          <a:xfrm>
            <a:off x="5253616" y="1745397"/>
            <a:ext cx="0" cy="358856"/>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4237056" y="1745397"/>
            <a:ext cx="0" cy="358856"/>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3848100" y="1753375"/>
            <a:ext cx="0" cy="358856"/>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4876800" y="1748491"/>
            <a:ext cx="0" cy="358856"/>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 name="Title 1"/>
          <p:cNvSpPr>
            <a:spLocks noGrp="1"/>
          </p:cNvSpPr>
          <p:nvPr>
            <p:ph type="title"/>
          </p:nvPr>
        </p:nvSpPr>
        <p:spPr>
          <a:xfrm>
            <a:off x="457200" y="76200"/>
            <a:ext cx="8229600" cy="685800"/>
          </a:xfrm>
        </p:spPr>
        <p:txBody>
          <a:bodyPr/>
          <a:lstStyle/>
          <a:p>
            <a:r>
              <a:rPr lang="en-US" altLang="en-US" dirty="0">
                <a:ea typeface="ヒラギノ角ゴ Pro W3" pitchFamily="-65" charset="-128"/>
              </a:rPr>
              <a:t>Quantity Theory of Money</a:t>
            </a:r>
            <a:endParaRPr lang="en-US" dirty="0"/>
          </a:p>
        </p:txBody>
      </p:sp>
    </p:spTree>
    <p:extLst>
      <p:ext uri="{BB962C8B-B14F-4D97-AF65-F5344CB8AC3E}">
        <p14:creationId xmlns:p14="http://schemas.microsoft.com/office/powerpoint/2010/main" val="30164182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29"/>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30"/>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7">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32"/>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31"/>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27">
                                            <p:txEl>
                                              <p:pRg st="4" end="4"/>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Line 65"/>
          <p:cNvSpPr>
            <a:spLocks noChangeShapeType="1"/>
          </p:cNvSpPr>
          <p:nvPr/>
        </p:nvSpPr>
        <p:spPr bwMode="auto">
          <a:xfrm flipH="1">
            <a:off x="4778485" y="3576637"/>
            <a:ext cx="1597467" cy="0"/>
          </a:xfrm>
          <a:prstGeom prst="line">
            <a:avLst/>
          </a:prstGeom>
          <a:noFill/>
          <a:ln w="12700">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latin typeface="+mj-lt"/>
            </a:endParaRPr>
          </a:p>
        </p:txBody>
      </p:sp>
      <p:sp>
        <p:nvSpPr>
          <p:cNvPr id="45" name="Line 62"/>
          <p:cNvSpPr>
            <a:spLocks noChangeAspect="1" noChangeShapeType="1"/>
          </p:cNvSpPr>
          <p:nvPr/>
        </p:nvSpPr>
        <p:spPr bwMode="auto">
          <a:xfrm flipV="1">
            <a:off x="4784727" y="2586037"/>
            <a:ext cx="3044825" cy="2089150"/>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a:ln>
                <a:solidFill>
                  <a:schemeClr val="bg1">
                    <a:lumMod val="75000"/>
                  </a:schemeClr>
                </a:solidFill>
              </a:ln>
              <a:latin typeface="+mj-lt"/>
            </a:endParaRPr>
          </a:p>
        </p:txBody>
      </p:sp>
      <p:sp>
        <p:nvSpPr>
          <p:cNvPr id="38" name="Line 12"/>
          <p:cNvSpPr>
            <a:spLocks noChangeAspect="1" noChangeShapeType="1"/>
          </p:cNvSpPr>
          <p:nvPr/>
        </p:nvSpPr>
        <p:spPr bwMode="auto">
          <a:xfrm>
            <a:off x="4779964" y="2424112"/>
            <a:ext cx="3008310" cy="2130425"/>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en-US">
              <a:latin typeface="+mj-lt"/>
            </a:endParaRPr>
          </a:p>
        </p:txBody>
      </p:sp>
      <p:graphicFrame>
        <p:nvGraphicFramePr>
          <p:cNvPr id="16386" name="Object 3"/>
          <p:cNvGraphicFramePr>
            <a:graphicFrameLocks noGrp="1" noChangeAspect="1"/>
          </p:cNvGraphicFramePr>
          <p:nvPr>
            <p:ph idx="4294967295"/>
            <p:extLst>
              <p:ext uri="{D42A27DB-BD31-4B8C-83A1-F6EECF244321}">
                <p14:modId xmlns:p14="http://schemas.microsoft.com/office/powerpoint/2010/main" val="2523230289"/>
              </p:ext>
            </p:extLst>
          </p:nvPr>
        </p:nvGraphicFramePr>
        <p:xfrm>
          <a:off x="1341580" y="3587750"/>
          <a:ext cx="1771650" cy="354013"/>
        </p:xfrm>
        <a:graphic>
          <a:graphicData uri="http://schemas.openxmlformats.org/presentationml/2006/ole">
            <mc:AlternateContent xmlns:mc="http://schemas.openxmlformats.org/markup-compatibility/2006">
              <mc:Choice xmlns:v="urn:schemas-microsoft-com:vml" Requires="v">
                <p:oleObj spid="_x0000_s82995" name="Equation" r:id="rId4" imgW="888840" imgH="177480" progId="Equation.DSMT4">
                  <p:embed/>
                </p:oleObj>
              </mc:Choice>
              <mc:Fallback>
                <p:oleObj name="Equation" r:id="rId4" imgW="888840" imgH="177480" progId="Equation.DSMT4">
                  <p:embed/>
                  <p:pic>
                    <p:nvPicPr>
                      <p:cNvPr id="0" name=""/>
                      <p:cNvPicPr>
                        <a:picLocks noChangeAspect="1" noChangeArrowheads="1"/>
                      </p:cNvPicPr>
                      <p:nvPr/>
                    </p:nvPicPr>
                    <p:blipFill>
                      <a:blip r:embed="rId5"/>
                      <a:srcRect/>
                      <a:stretch>
                        <a:fillRect/>
                      </a:stretch>
                    </p:blipFill>
                    <p:spPr bwMode="auto">
                      <a:xfrm>
                        <a:off x="1341580" y="3587750"/>
                        <a:ext cx="1771650" cy="354013"/>
                      </a:xfrm>
                      <a:prstGeom prst="rect">
                        <a:avLst/>
                      </a:prstGeom>
                      <a:noFill/>
                      <a:ln>
                        <a:noFill/>
                      </a:ln>
                    </p:spPr>
                  </p:pic>
                </p:oleObj>
              </mc:Fallback>
            </mc:AlternateContent>
          </a:graphicData>
        </a:graphic>
      </p:graphicFrame>
      <p:sp>
        <p:nvSpPr>
          <p:cNvPr id="40" name="Rectangle 64"/>
          <p:cNvSpPr>
            <a:spLocks noChangeArrowheads="1"/>
          </p:cNvSpPr>
          <p:nvPr/>
        </p:nvSpPr>
        <p:spPr bwMode="auto">
          <a:xfrm>
            <a:off x="4236225" y="3094623"/>
            <a:ext cx="5886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dirty="0" smtClean="0">
                <a:latin typeface="+mj-lt"/>
              </a:rPr>
              <a:t>15.5</a:t>
            </a:r>
          </a:p>
        </p:txBody>
      </p:sp>
      <p:grpSp>
        <p:nvGrpSpPr>
          <p:cNvPr id="4" name="Group 3"/>
          <p:cNvGrpSpPr/>
          <p:nvPr/>
        </p:nvGrpSpPr>
        <p:grpSpPr>
          <a:xfrm>
            <a:off x="4770546" y="2133600"/>
            <a:ext cx="3215322" cy="3612187"/>
            <a:chOff x="3205314" y="2971800"/>
            <a:chExt cx="3215322" cy="3612187"/>
          </a:xfrm>
        </p:grpSpPr>
        <p:grpSp>
          <p:nvGrpSpPr>
            <p:cNvPr id="2" name="Group 1"/>
            <p:cNvGrpSpPr/>
            <p:nvPr/>
          </p:nvGrpSpPr>
          <p:grpSpPr>
            <a:xfrm>
              <a:off x="3205314" y="2971800"/>
              <a:ext cx="3215322" cy="3236931"/>
              <a:chOff x="3205314" y="3276600"/>
              <a:chExt cx="3215322" cy="3236931"/>
            </a:xfrm>
          </p:grpSpPr>
          <p:sp>
            <p:nvSpPr>
              <p:cNvPr id="27" name="Line 12"/>
              <p:cNvSpPr>
                <a:spLocks noChangeShapeType="1"/>
              </p:cNvSpPr>
              <p:nvPr/>
            </p:nvSpPr>
            <p:spPr bwMode="auto">
              <a:xfrm>
                <a:off x="4819693" y="3577913"/>
                <a:ext cx="0" cy="2928233"/>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j-lt"/>
                </a:endParaRPr>
              </a:p>
            </p:txBody>
          </p:sp>
          <p:sp>
            <p:nvSpPr>
              <p:cNvPr id="29" name="Line 47"/>
              <p:cNvSpPr>
                <a:spLocks noChangeShapeType="1"/>
              </p:cNvSpPr>
              <p:nvPr/>
            </p:nvSpPr>
            <p:spPr bwMode="auto">
              <a:xfrm>
                <a:off x="3205314" y="3276600"/>
                <a:ext cx="0" cy="3229949"/>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latin typeface="+mj-lt"/>
                </a:endParaRPr>
              </a:p>
            </p:txBody>
          </p:sp>
          <p:sp>
            <p:nvSpPr>
              <p:cNvPr id="30" name="Line 55"/>
              <p:cNvSpPr>
                <a:spLocks noChangeShapeType="1"/>
              </p:cNvSpPr>
              <p:nvPr/>
            </p:nvSpPr>
            <p:spPr bwMode="auto">
              <a:xfrm flipV="1">
                <a:off x="3210739" y="6513531"/>
                <a:ext cx="3209897"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latin typeface="+mj-lt"/>
                </a:endParaRPr>
              </a:p>
            </p:txBody>
          </p:sp>
          <p:sp>
            <p:nvSpPr>
              <p:cNvPr id="32" name="Rectangle 48"/>
              <p:cNvSpPr>
                <a:spLocks noChangeArrowheads="1"/>
              </p:cNvSpPr>
              <p:nvPr/>
            </p:nvSpPr>
            <p:spPr bwMode="auto">
              <a:xfrm>
                <a:off x="4514894" y="3300516"/>
                <a:ext cx="7745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a:latin typeface="+mj-lt"/>
                  </a:rPr>
                  <a:t>LRAS</a:t>
                </a:r>
                <a:endParaRPr lang="en-US" altLang="en-US" sz="1800" b="0" baseline="-25000">
                  <a:latin typeface="+mj-lt"/>
                </a:endParaRPr>
              </a:p>
            </p:txBody>
          </p:sp>
        </p:grpSp>
        <p:sp>
          <p:nvSpPr>
            <p:cNvPr id="43" name="Rectangle 54"/>
            <p:cNvSpPr>
              <a:spLocks noChangeArrowheads="1"/>
            </p:cNvSpPr>
            <p:nvPr/>
          </p:nvSpPr>
          <p:spPr bwMode="auto">
            <a:xfrm>
              <a:off x="4614341" y="6214655"/>
              <a:ext cx="4154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dirty="0">
                  <a:latin typeface="+mj-lt"/>
                </a:rPr>
                <a:t>15</a:t>
              </a:r>
              <a:endParaRPr lang="en-US" altLang="en-US" sz="1800" b="0" baseline="-25000" dirty="0">
                <a:latin typeface="+mj-lt"/>
              </a:endParaRPr>
            </a:p>
          </p:txBody>
        </p:sp>
      </p:grpSp>
      <p:sp>
        <p:nvSpPr>
          <p:cNvPr id="44" name="Rectangle 54"/>
          <p:cNvSpPr>
            <a:spLocks noChangeArrowheads="1"/>
          </p:cNvSpPr>
          <p:nvPr/>
        </p:nvSpPr>
        <p:spPr bwMode="auto">
          <a:xfrm>
            <a:off x="6602887" y="5379812"/>
            <a:ext cx="4154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dirty="0">
                <a:latin typeface="+mj-lt"/>
              </a:rPr>
              <a:t>16</a:t>
            </a:r>
            <a:endParaRPr lang="en-US" altLang="en-US" sz="1800" b="0" baseline="-25000" dirty="0">
              <a:latin typeface="+mj-lt"/>
            </a:endParaRPr>
          </a:p>
        </p:txBody>
      </p:sp>
      <p:cxnSp>
        <p:nvCxnSpPr>
          <p:cNvPr id="47" name="Straight Arrow Connector 46"/>
          <p:cNvCxnSpPr/>
          <p:nvPr/>
        </p:nvCxnSpPr>
        <p:spPr>
          <a:xfrm flipV="1">
            <a:off x="1549796" y="3360532"/>
            <a:ext cx="0" cy="274320"/>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rot="16200000" flipV="1">
            <a:off x="1939876" y="3446939"/>
            <a:ext cx="0" cy="182880"/>
          </a:xfrm>
          <a:prstGeom prst="straightConnector1">
            <a:avLst/>
          </a:prstGeom>
          <a:ln w="571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rot="16200000" flipV="1">
            <a:off x="2955724" y="3438829"/>
            <a:ext cx="0" cy="182880"/>
          </a:xfrm>
          <a:prstGeom prst="straightConnector1">
            <a:avLst/>
          </a:prstGeom>
          <a:ln w="571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7" name="Title 1"/>
          <p:cNvSpPr>
            <a:spLocks noGrp="1"/>
          </p:cNvSpPr>
          <p:nvPr>
            <p:ph type="title"/>
          </p:nvPr>
        </p:nvSpPr>
        <p:spPr>
          <a:xfrm>
            <a:off x="457200" y="76200"/>
            <a:ext cx="8229600" cy="685800"/>
          </a:xfrm>
        </p:spPr>
        <p:txBody>
          <a:bodyPr/>
          <a:lstStyle/>
          <a:p>
            <a:r>
              <a:rPr lang="en-US" altLang="en-US" dirty="0">
                <a:ea typeface="ヒラギノ角ゴ Pro W3" pitchFamily="-65" charset="-128"/>
              </a:rPr>
              <a:t>Quantity Theory of Money</a:t>
            </a:r>
            <a:endParaRPr lang="en-US" dirty="0"/>
          </a:p>
        </p:txBody>
      </p:sp>
      <p:sp>
        <p:nvSpPr>
          <p:cNvPr id="7" name="Rectangle 6"/>
          <p:cNvSpPr/>
          <p:nvPr/>
        </p:nvSpPr>
        <p:spPr>
          <a:xfrm>
            <a:off x="4231899" y="1066800"/>
            <a:ext cx="1102101" cy="369332"/>
          </a:xfrm>
          <a:prstGeom prst="rect">
            <a:avLst/>
          </a:prstGeom>
        </p:spPr>
        <p:txBody>
          <a:bodyPr wrap="none">
            <a:spAutoFit/>
          </a:bodyPr>
          <a:lstStyle/>
          <a:p>
            <a:r>
              <a:rPr lang="en-US" altLang="en-US" dirty="0">
                <a:latin typeface="+mj-lt"/>
                <a:ea typeface="ヒラギノ角ゴ Pro W3" pitchFamily="-65" charset="-128"/>
              </a:rPr>
              <a:t>,</a:t>
            </a:r>
            <a:r>
              <a:rPr lang="en-US" altLang="en-US" dirty="0" smtClean="0">
                <a:latin typeface="+mj-lt"/>
                <a:ea typeface="ヒラギノ角ゴ Pro W3" pitchFamily="-65" charset="-128"/>
              </a:rPr>
              <a:t> </a:t>
            </a:r>
            <a:r>
              <a:rPr lang="en-US" altLang="en-US" i="1" dirty="0" smtClean="0">
                <a:latin typeface="+mj-lt"/>
                <a:ea typeface="ヒラギノ角ゴ Pro W3" pitchFamily="-65" charset="-128"/>
              </a:rPr>
              <a:t>u</a:t>
            </a:r>
            <a:r>
              <a:rPr lang="en-US" altLang="en-US" dirty="0" smtClean="0">
                <a:latin typeface="+mj-lt"/>
                <a:ea typeface="ヒラギノ角ゴ Pro W3" pitchFamily="-65" charset="-128"/>
              </a:rPr>
              <a:t> </a:t>
            </a:r>
            <a:r>
              <a:rPr lang="en-US" altLang="en-US" dirty="0">
                <a:latin typeface="+mj-lt"/>
                <a:ea typeface="ヒラギノ角ゴ Pro W3" pitchFamily="-65" charset="-128"/>
              </a:rPr>
              <a:t>= </a:t>
            </a:r>
            <a:r>
              <a:rPr lang="en-US" altLang="en-US" i="1" dirty="0" smtClean="0">
                <a:latin typeface="+mj-lt"/>
                <a:ea typeface="ヒラギノ角ゴ Pro W3" pitchFamily="-65" charset="-128"/>
              </a:rPr>
              <a:t>u</a:t>
            </a:r>
            <a:r>
              <a:rPr lang="en-US" altLang="en-US" baseline="-25000" dirty="0" smtClean="0">
                <a:latin typeface="+mj-lt"/>
                <a:ea typeface="ヒラギノ角ゴ Pro W3" pitchFamily="-65" charset="-128"/>
              </a:rPr>
              <a:t>n</a:t>
            </a:r>
            <a:r>
              <a:rPr lang="en-US" altLang="en-US" dirty="0" smtClean="0">
                <a:latin typeface="+mj-lt"/>
                <a:ea typeface="ヒラギノ角ゴ Pro W3" pitchFamily="-65" charset="-128"/>
              </a:rPr>
              <a:t> </a:t>
            </a:r>
            <a:endParaRPr lang="en-US" dirty="0">
              <a:latin typeface="+mj-lt"/>
            </a:endParaRPr>
          </a:p>
        </p:txBody>
      </p:sp>
      <p:sp>
        <p:nvSpPr>
          <p:cNvPr id="42" name="Text Box 20"/>
          <p:cNvSpPr txBox="1">
            <a:spLocks noChangeArrowheads="1"/>
          </p:cNvSpPr>
          <p:nvPr/>
        </p:nvSpPr>
        <p:spPr bwMode="auto">
          <a:xfrm rot="2124768">
            <a:off x="7454780" y="4167160"/>
            <a:ext cx="5462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800" b="0" dirty="0">
                <a:latin typeface="+mj-lt"/>
              </a:rPr>
              <a:t>AD</a:t>
            </a:r>
            <a:endParaRPr lang="en-US" altLang="en-US" sz="1800" b="0" baseline="-25000" dirty="0">
              <a:latin typeface="+mj-lt"/>
            </a:endParaRPr>
          </a:p>
        </p:txBody>
      </p:sp>
      <p:sp>
        <p:nvSpPr>
          <p:cNvPr id="46" name="Rectangle 48"/>
          <p:cNvSpPr>
            <a:spLocks noChangeArrowheads="1"/>
          </p:cNvSpPr>
          <p:nvPr/>
        </p:nvSpPr>
        <p:spPr bwMode="auto">
          <a:xfrm rot="19524547">
            <a:off x="4615468" y="4184002"/>
            <a:ext cx="7617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dirty="0">
                <a:latin typeface="+mj-lt"/>
              </a:rPr>
              <a:t>SRAS</a:t>
            </a:r>
            <a:endParaRPr lang="en-US" altLang="en-US" sz="1800" b="0" baseline="-25000" dirty="0">
              <a:latin typeface="+mj-lt"/>
            </a:endParaRPr>
          </a:p>
        </p:txBody>
      </p:sp>
      <p:sp>
        <p:nvSpPr>
          <p:cNvPr id="52" name="Rectangle 64"/>
          <p:cNvSpPr>
            <a:spLocks noChangeArrowheads="1"/>
          </p:cNvSpPr>
          <p:nvPr/>
        </p:nvSpPr>
        <p:spPr bwMode="auto">
          <a:xfrm>
            <a:off x="4232232" y="3394578"/>
            <a:ext cx="5886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dirty="0" smtClean="0">
                <a:latin typeface="+mj-lt"/>
              </a:rPr>
              <a:t>14.5</a:t>
            </a:r>
          </a:p>
        </p:txBody>
      </p:sp>
      <p:sp>
        <p:nvSpPr>
          <p:cNvPr id="36" name="Line 25"/>
          <p:cNvSpPr>
            <a:spLocks noChangeShapeType="1"/>
          </p:cNvSpPr>
          <p:nvPr/>
        </p:nvSpPr>
        <p:spPr bwMode="auto">
          <a:xfrm flipH="1">
            <a:off x="6810897" y="3357064"/>
            <a:ext cx="0" cy="2003740"/>
          </a:xfrm>
          <a:prstGeom prst="line">
            <a:avLst/>
          </a:prstGeom>
          <a:noFill/>
          <a:ln w="12700">
            <a:solidFill>
              <a:schemeClr val="tx1"/>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latin typeface="+mj-lt"/>
            </a:endParaRPr>
          </a:p>
        </p:txBody>
      </p:sp>
      <p:sp>
        <p:nvSpPr>
          <p:cNvPr id="21" name="Line 12"/>
          <p:cNvSpPr>
            <a:spLocks noChangeAspect="1" noChangeShapeType="1"/>
          </p:cNvSpPr>
          <p:nvPr/>
        </p:nvSpPr>
        <p:spPr bwMode="auto">
          <a:xfrm>
            <a:off x="5502526" y="2326954"/>
            <a:ext cx="2286452" cy="1617663"/>
          </a:xfrm>
          <a:prstGeom prst="line">
            <a:avLst/>
          </a:prstGeom>
          <a:noFill/>
          <a:ln w="4445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latin typeface="+mj-lt"/>
            </a:endParaRPr>
          </a:p>
        </p:txBody>
      </p:sp>
      <p:sp>
        <p:nvSpPr>
          <p:cNvPr id="31" name="Line 65"/>
          <p:cNvSpPr>
            <a:spLocks noChangeShapeType="1"/>
          </p:cNvSpPr>
          <p:nvPr/>
        </p:nvSpPr>
        <p:spPr bwMode="auto">
          <a:xfrm flipH="1">
            <a:off x="4769773" y="3263900"/>
            <a:ext cx="2056125" cy="0"/>
          </a:xfrm>
          <a:prstGeom prst="line">
            <a:avLst/>
          </a:prstGeom>
          <a:noFill/>
          <a:ln w="12700">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latin typeface="+mj-lt"/>
            </a:endParaRPr>
          </a:p>
        </p:txBody>
      </p:sp>
      <p:sp>
        <p:nvSpPr>
          <p:cNvPr id="26" name="Line 62"/>
          <p:cNvSpPr>
            <a:spLocks noChangeAspect="1" noChangeShapeType="1"/>
          </p:cNvSpPr>
          <p:nvPr/>
        </p:nvSpPr>
        <p:spPr bwMode="auto">
          <a:xfrm flipV="1">
            <a:off x="4797425" y="2341033"/>
            <a:ext cx="2496157" cy="1713977"/>
          </a:xfrm>
          <a:prstGeom prst="line">
            <a:avLst/>
          </a:prstGeom>
          <a:noFill/>
          <a:ln w="44450">
            <a:solidFill>
              <a:srgbClr val="0000FF"/>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a:ln>
                <a:solidFill>
                  <a:schemeClr val="bg1">
                    <a:lumMod val="75000"/>
                  </a:schemeClr>
                </a:solidFill>
              </a:ln>
              <a:latin typeface="+mj-lt"/>
            </a:endParaRPr>
          </a:p>
        </p:txBody>
      </p:sp>
      <p:sp>
        <p:nvSpPr>
          <p:cNvPr id="53" name="Rectangle 52"/>
          <p:cNvSpPr/>
          <p:nvPr/>
        </p:nvSpPr>
        <p:spPr>
          <a:xfrm>
            <a:off x="4916104" y="1071175"/>
            <a:ext cx="3561146" cy="369332"/>
          </a:xfrm>
          <a:prstGeom prst="rect">
            <a:avLst/>
          </a:prstGeom>
        </p:spPr>
        <p:txBody>
          <a:bodyPr wrap="square">
            <a:spAutoFit/>
          </a:bodyPr>
          <a:lstStyle/>
          <a:p>
            <a:r>
              <a:rPr lang="en-US" altLang="en-US" dirty="0" smtClean="0">
                <a:latin typeface="+mj-lt"/>
                <a:ea typeface="ヒラギノ角ゴ Pro W3" pitchFamily="-65" charset="-128"/>
              </a:rPr>
              <a:t> </a:t>
            </a:r>
            <a:r>
              <a:rPr lang="en-US" altLang="en-US" dirty="0">
                <a:latin typeface="+mj-lt"/>
                <a:ea typeface="ヒラギノ角ゴ Pro W3" pitchFamily="-65" charset="-128"/>
              </a:rPr>
              <a:t>and the Fed lowers </a:t>
            </a:r>
            <a:r>
              <a:rPr lang="en-US" altLang="en-US" i="1" dirty="0" err="1">
                <a:latin typeface="+mj-lt"/>
                <a:ea typeface="ヒラギノ角ゴ Pro W3" pitchFamily="-65" charset="-128"/>
              </a:rPr>
              <a:t>i</a:t>
            </a:r>
            <a:r>
              <a:rPr lang="en-US" altLang="en-US" i="1" dirty="0">
                <a:latin typeface="+mj-lt"/>
                <a:ea typeface="ヒラギノ角ゴ Pro W3" pitchFamily="-65" charset="-128"/>
              </a:rPr>
              <a:t> </a:t>
            </a:r>
            <a:r>
              <a:rPr lang="en-US" altLang="en-US" dirty="0">
                <a:latin typeface="+mj-lt"/>
                <a:ea typeface="ヒラギノ角ゴ Pro W3" pitchFamily="-65" charset="-128"/>
              </a:rPr>
              <a:t>to </a:t>
            </a:r>
            <a:r>
              <a:rPr lang="en-US" altLang="en-US" b="1" dirty="0">
                <a:solidFill>
                  <a:srgbClr val="FF0000"/>
                </a:solidFill>
                <a:latin typeface="+mj-lt"/>
                <a:ea typeface="ヒラギノ角ゴ Pro W3" pitchFamily="-65" charset="-128"/>
              </a:rPr>
              <a:t>increase</a:t>
            </a:r>
            <a:r>
              <a:rPr lang="en-US" altLang="en-US" dirty="0">
                <a:latin typeface="+mj-lt"/>
                <a:ea typeface="ヒラギノ角ゴ Pro W3" pitchFamily="-65" charset="-128"/>
              </a:rPr>
              <a:t> </a:t>
            </a:r>
            <a:r>
              <a:rPr lang="en-US" altLang="en-US" i="1" dirty="0" smtClean="0">
                <a:latin typeface="+mj-lt"/>
                <a:ea typeface="ヒラギノ角ゴ Pro W3" pitchFamily="-65" charset="-128"/>
              </a:rPr>
              <a:t>M</a:t>
            </a:r>
            <a:endParaRPr lang="en-US" dirty="0">
              <a:latin typeface="+mj-lt"/>
            </a:endParaRPr>
          </a:p>
        </p:txBody>
      </p:sp>
      <p:sp>
        <p:nvSpPr>
          <p:cNvPr id="54" name="Rectangle 8"/>
          <p:cNvSpPr txBox="1">
            <a:spLocks noChangeArrowheads="1"/>
          </p:cNvSpPr>
          <p:nvPr/>
        </p:nvSpPr>
        <p:spPr>
          <a:xfrm>
            <a:off x="381000" y="1066800"/>
            <a:ext cx="4389546" cy="990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Bef>
                <a:spcPts val="0"/>
              </a:spcBef>
              <a:spcAft>
                <a:spcPts val="0"/>
              </a:spcAft>
              <a:buNone/>
            </a:pPr>
            <a:r>
              <a:rPr lang="en-US" altLang="en-US" sz="1800" b="1" i="1" dirty="0" smtClean="0">
                <a:latin typeface="+mj-lt"/>
                <a:ea typeface="ヒラギノ角ゴ Pro W3" pitchFamily="-65" charset="-128"/>
              </a:rPr>
              <a:t>V</a:t>
            </a:r>
            <a:r>
              <a:rPr lang="en-US" altLang="en-US" sz="1800" dirty="0" smtClean="0">
                <a:latin typeface="+mj-lt"/>
                <a:ea typeface="ヒラギノ角ゴ Pro W3" pitchFamily="-65" charset="-128"/>
              </a:rPr>
              <a:t>elocity of money is constant in short run </a:t>
            </a:r>
          </a:p>
          <a:p>
            <a:pPr fontAlgn="auto">
              <a:spcBef>
                <a:spcPts val="0"/>
              </a:spcBef>
              <a:spcAft>
                <a:spcPts val="0"/>
              </a:spcAft>
            </a:pPr>
            <a:r>
              <a:rPr lang="en-US" altLang="en-US" sz="1800" dirty="0" smtClean="0">
                <a:latin typeface="+mj-lt"/>
                <a:ea typeface="ヒラギノ角ゴ Pro W3" pitchFamily="-65" charset="-128"/>
              </a:rPr>
              <a:t>Unemployment is too low</a:t>
            </a:r>
          </a:p>
          <a:p>
            <a:pPr fontAlgn="auto">
              <a:spcBef>
                <a:spcPts val="0"/>
              </a:spcBef>
              <a:spcAft>
                <a:spcPts val="0"/>
              </a:spcAft>
            </a:pPr>
            <a:r>
              <a:rPr lang="en-US" altLang="en-US" sz="1800" i="1" dirty="0" smtClean="0">
                <a:latin typeface="+mj-lt"/>
                <a:ea typeface="ヒラギノ角ゴ Pro W3" pitchFamily="-65" charset="-128"/>
              </a:rPr>
              <a:t>w</a:t>
            </a:r>
            <a:r>
              <a:rPr lang="en-US" altLang="en-US" sz="1800" dirty="0" smtClean="0">
                <a:latin typeface="+mj-lt"/>
                <a:ea typeface="ヒラギノ角ゴ Pro W3" pitchFamily="-65" charset="-128"/>
              </a:rPr>
              <a:t> and </a:t>
            </a:r>
            <a:r>
              <a:rPr lang="en-US" altLang="en-US" sz="1800" i="1" dirty="0" smtClean="0">
                <a:latin typeface="+mj-lt"/>
                <a:ea typeface="ヒラギノ角ゴ Pro W3" pitchFamily="-65" charset="-128"/>
              </a:rPr>
              <a:t>p </a:t>
            </a:r>
            <a:r>
              <a:rPr lang="en-US" altLang="en-US" sz="1800" dirty="0" smtClean="0">
                <a:latin typeface="+mj-lt"/>
                <a:ea typeface="ヒラギノ角ゴ Pro W3" pitchFamily="-65" charset="-128"/>
              </a:rPr>
              <a:t>rise</a:t>
            </a:r>
            <a:endParaRPr lang="en-US" altLang="en-US" sz="1800" i="1" dirty="0" smtClean="0">
              <a:latin typeface="+mj-lt"/>
              <a:ea typeface="ヒラギノ角ゴ Pro W3" pitchFamily="-65" charset="-128"/>
            </a:endParaRPr>
          </a:p>
        </p:txBody>
      </p:sp>
      <p:graphicFrame>
        <p:nvGraphicFramePr>
          <p:cNvPr id="39" name="Object 38"/>
          <p:cNvGraphicFramePr>
            <a:graphicFrameLocks noChangeAspect="1"/>
          </p:cNvGraphicFramePr>
          <p:nvPr>
            <p:extLst>
              <p:ext uri="{D42A27DB-BD31-4B8C-83A1-F6EECF244321}">
                <p14:modId xmlns:p14="http://schemas.microsoft.com/office/powerpoint/2010/main" val="2383882146"/>
              </p:ext>
            </p:extLst>
          </p:nvPr>
        </p:nvGraphicFramePr>
        <p:xfrm>
          <a:off x="750979" y="2391696"/>
          <a:ext cx="3408065" cy="439972"/>
        </p:xfrm>
        <a:graphic>
          <a:graphicData uri="http://schemas.openxmlformats.org/presentationml/2006/ole">
            <mc:AlternateContent xmlns:mc="http://schemas.openxmlformats.org/markup-compatibility/2006">
              <mc:Choice xmlns:v="urn:schemas-microsoft-com:vml" Requires="v">
                <p:oleObj spid="_x0000_s82996" name="Equation" r:id="rId6" imgW="1828800" imgH="241200" progId="Equation.DSMT4">
                  <p:embed/>
                </p:oleObj>
              </mc:Choice>
              <mc:Fallback>
                <p:oleObj name="Equation" r:id="rId6" imgW="1828800" imgH="241200" progId="Equation.DSMT4">
                  <p:embed/>
                  <p:pic>
                    <p:nvPicPr>
                      <p:cNvPr id="0" name=""/>
                      <p:cNvPicPr>
                        <a:picLocks noChangeAspect="1" noChangeArrowheads="1"/>
                      </p:cNvPicPr>
                      <p:nvPr/>
                    </p:nvPicPr>
                    <p:blipFill>
                      <a:blip r:embed="rId7"/>
                      <a:srcRect/>
                      <a:stretch>
                        <a:fillRect/>
                      </a:stretch>
                    </p:blipFill>
                    <p:spPr bwMode="auto">
                      <a:xfrm>
                        <a:off x="750979" y="2391696"/>
                        <a:ext cx="3408065" cy="439972"/>
                      </a:xfrm>
                      <a:prstGeom prst="rect">
                        <a:avLst/>
                      </a:prstGeom>
                      <a:noFill/>
                    </p:spPr>
                  </p:pic>
                </p:oleObj>
              </mc:Fallback>
            </mc:AlternateContent>
          </a:graphicData>
        </a:graphic>
      </p:graphicFrame>
      <p:sp>
        <p:nvSpPr>
          <p:cNvPr id="41" name="Line 64"/>
          <p:cNvSpPr>
            <a:spLocks noChangeShapeType="1"/>
          </p:cNvSpPr>
          <p:nvPr/>
        </p:nvSpPr>
        <p:spPr bwMode="auto">
          <a:xfrm flipH="1" flipV="1">
            <a:off x="1676400" y="2209800"/>
            <a:ext cx="0" cy="274638"/>
          </a:xfrm>
          <a:prstGeom prst="line">
            <a:avLst/>
          </a:prstGeom>
          <a:noFill/>
          <a:ln w="571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en-US" sz="2800" b="1" i="0" u="none" strike="noStrike" kern="0" cap="none" spc="0" normalizeH="0" baseline="0" noProof="0" smtClean="0">
              <a:ln>
                <a:noFill/>
              </a:ln>
              <a:solidFill>
                <a:srgbClr val="010000"/>
              </a:solidFill>
              <a:effectLst/>
              <a:uLnTx/>
              <a:uFillTx/>
              <a:latin typeface="Times New Roman" pitchFamily="18" charset="0"/>
            </a:endParaRPr>
          </a:p>
        </p:txBody>
      </p:sp>
      <p:sp>
        <p:nvSpPr>
          <p:cNvPr id="48" name="Line 65"/>
          <p:cNvSpPr>
            <a:spLocks noChangeShapeType="1"/>
          </p:cNvSpPr>
          <p:nvPr/>
        </p:nvSpPr>
        <p:spPr bwMode="auto">
          <a:xfrm flipH="1" flipV="1">
            <a:off x="2133600" y="2212182"/>
            <a:ext cx="0" cy="274637"/>
          </a:xfrm>
          <a:prstGeom prst="line">
            <a:avLst/>
          </a:prstGeom>
          <a:noFill/>
          <a:ln w="571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en-US" sz="2800" b="1" i="0" u="none" strike="noStrike" kern="0" cap="none" spc="0" normalizeH="0" baseline="0" noProof="0" smtClean="0">
              <a:ln>
                <a:noFill/>
              </a:ln>
              <a:solidFill>
                <a:srgbClr val="010000"/>
              </a:solidFill>
              <a:effectLst/>
              <a:uLnTx/>
              <a:uFillTx/>
              <a:latin typeface="Times New Roman" pitchFamily="18" charset="0"/>
            </a:endParaRPr>
          </a:p>
        </p:txBody>
      </p:sp>
    </p:spTree>
    <p:extLst>
      <p:ext uri="{BB962C8B-B14F-4D97-AF65-F5344CB8AC3E}">
        <p14:creationId xmlns:p14="http://schemas.microsoft.com/office/powerpoint/2010/main" val="4174100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up)">
                                      <p:cBhvr>
                                        <p:cTn id="33" dur="500"/>
                                        <p:tgtEl>
                                          <p:spTgt spid="36"/>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wipe(right)">
                                      <p:cBhvr>
                                        <p:cTn id="36" dur="500"/>
                                        <p:tgtEl>
                                          <p:spTgt spid="31"/>
                                        </p:tgtEl>
                                      </p:cBhvr>
                                    </p:animEffect>
                                  </p:childTnLst>
                                </p:cTn>
                              </p:par>
                            </p:childTnLst>
                          </p:cTn>
                        </p:par>
                        <p:par>
                          <p:cTn id="37" fill="hold">
                            <p:stCondLst>
                              <p:cond delay="500"/>
                            </p:stCondLst>
                            <p:childTnLst>
                              <p:par>
                                <p:cTn id="38" presetID="1" presetClass="entr" presetSubtype="0" fill="hold" grpId="0" nodeType="afterEffect">
                                  <p:stCondLst>
                                    <p:cond delay="0"/>
                                  </p:stCondLst>
                                  <p:childTnLst>
                                    <p:set>
                                      <p:cBhvr>
                                        <p:cTn id="39" dur="1" fill="hold">
                                          <p:stCondLst>
                                            <p:cond delay="0"/>
                                          </p:stCondLst>
                                        </p:cTn>
                                        <p:tgtEl>
                                          <p:spTgt spid="44"/>
                                        </p:tgtEl>
                                        <p:attrNameLst>
                                          <p:attrName>style.visibility</p:attrName>
                                        </p:attrNameLst>
                                      </p:cBhvr>
                                      <p:to>
                                        <p:strVal val="visible"/>
                                      </p:to>
                                    </p:set>
                                  </p:childTnLst>
                                </p:cTn>
                              </p:par>
                            </p:childTnLst>
                          </p:cTn>
                        </p:par>
                        <p:par>
                          <p:cTn id="40" fill="hold">
                            <p:stCondLst>
                              <p:cond delay="500"/>
                            </p:stCondLst>
                            <p:childTnLst>
                              <p:par>
                                <p:cTn id="41" presetID="1" presetClass="entr" presetSubtype="0"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4">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4">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8"/>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5" grpId="0" animBg="1"/>
      <p:bldP spid="38" grpId="0" animBg="1"/>
      <p:bldP spid="40" grpId="0"/>
      <p:bldP spid="44" grpId="0"/>
      <p:bldP spid="7" grpId="0"/>
      <p:bldP spid="42" grpId="0"/>
      <p:bldP spid="46" grpId="0"/>
      <p:bldP spid="52" grpId="0"/>
      <p:bldP spid="36" grpId="0" animBg="1"/>
      <p:bldP spid="21" grpId="0" animBg="1"/>
      <p:bldP spid="31" grpId="0" animBg="1"/>
      <p:bldP spid="26" grpId="0" animBg="1"/>
      <p:bldP spid="53" grpId="0"/>
      <p:bldP spid="41" grpId="0" animBg="1"/>
      <p:bldP spid="4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Line 65"/>
          <p:cNvSpPr>
            <a:spLocks noChangeShapeType="1"/>
          </p:cNvSpPr>
          <p:nvPr/>
        </p:nvSpPr>
        <p:spPr bwMode="auto">
          <a:xfrm flipH="1">
            <a:off x="4778485" y="3576637"/>
            <a:ext cx="1597467" cy="0"/>
          </a:xfrm>
          <a:prstGeom prst="line">
            <a:avLst/>
          </a:prstGeom>
          <a:noFill/>
          <a:ln w="12700">
            <a:solidFill>
              <a:schemeClr val="bg1">
                <a:lumMod val="85000"/>
              </a:schemeClr>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bg1">
                  <a:lumMod val="75000"/>
                </a:schemeClr>
              </a:solidFill>
              <a:latin typeface="+mj-lt"/>
            </a:endParaRPr>
          </a:p>
        </p:txBody>
      </p:sp>
      <p:sp>
        <p:nvSpPr>
          <p:cNvPr id="31" name="Line 65"/>
          <p:cNvSpPr>
            <a:spLocks noChangeShapeType="1"/>
          </p:cNvSpPr>
          <p:nvPr/>
        </p:nvSpPr>
        <p:spPr bwMode="auto">
          <a:xfrm flipH="1">
            <a:off x="4769773" y="3263900"/>
            <a:ext cx="2056125" cy="0"/>
          </a:xfrm>
          <a:prstGeom prst="line">
            <a:avLst/>
          </a:prstGeom>
          <a:noFill/>
          <a:ln w="12700">
            <a:solidFill>
              <a:schemeClr val="bg1">
                <a:lumMod val="85000"/>
              </a:schemeClr>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bg1">
                  <a:lumMod val="75000"/>
                </a:schemeClr>
              </a:solidFill>
              <a:latin typeface="+mj-lt"/>
            </a:endParaRPr>
          </a:p>
        </p:txBody>
      </p:sp>
      <p:sp>
        <p:nvSpPr>
          <p:cNvPr id="45" name="Line 62"/>
          <p:cNvSpPr>
            <a:spLocks noChangeAspect="1" noChangeShapeType="1"/>
          </p:cNvSpPr>
          <p:nvPr/>
        </p:nvSpPr>
        <p:spPr bwMode="auto">
          <a:xfrm flipV="1">
            <a:off x="4784727" y="2586037"/>
            <a:ext cx="3044825" cy="2089150"/>
          </a:xfrm>
          <a:prstGeom prst="line">
            <a:avLst/>
          </a:prstGeom>
          <a:noFill/>
          <a:ln w="44450">
            <a:solidFill>
              <a:schemeClr val="bg1">
                <a:lumMod val="85000"/>
              </a:schemeClr>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a:ln>
                <a:solidFill>
                  <a:schemeClr val="bg1">
                    <a:lumMod val="75000"/>
                  </a:schemeClr>
                </a:solidFill>
              </a:ln>
              <a:latin typeface="+mj-lt"/>
            </a:endParaRPr>
          </a:p>
        </p:txBody>
      </p:sp>
      <p:sp>
        <p:nvSpPr>
          <p:cNvPr id="38" name="Line 12"/>
          <p:cNvSpPr>
            <a:spLocks noChangeAspect="1" noChangeShapeType="1"/>
          </p:cNvSpPr>
          <p:nvPr/>
        </p:nvSpPr>
        <p:spPr bwMode="auto">
          <a:xfrm>
            <a:off x="4779964" y="2424112"/>
            <a:ext cx="3008310" cy="2130425"/>
          </a:xfrm>
          <a:prstGeom prst="line">
            <a:avLst/>
          </a:prstGeom>
          <a:noFill/>
          <a:ln w="44450">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a:defRPr/>
            </a:pPr>
            <a:endParaRPr lang="en-US">
              <a:latin typeface="+mj-lt"/>
            </a:endParaRPr>
          </a:p>
        </p:txBody>
      </p:sp>
      <p:sp>
        <p:nvSpPr>
          <p:cNvPr id="36" name="Line 25"/>
          <p:cNvSpPr>
            <a:spLocks noChangeShapeType="1"/>
          </p:cNvSpPr>
          <p:nvPr/>
        </p:nvSpPr>
        <p:spPr bwMode="auto">
          <a:xfrm flipH="1">
            <a:off x="6810897" y="3357064"/>
            <a:ext cx="0" cy="2003740"/>
          </a:xfrm>
          <a:prstGeom prst="line">
            <a:avLst/>
          </a:prstGeom>
          <a:noFill/>
          <a:ln w="12700">
            <a:solidFill>
              <a:schemeClr val="bg1">
                <a:lumMod val="85000"/>
              </a:schemeClr>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solidFill>
                <a:schemeClr val="bg1">
                  <a:lumMod val="75000"/>
                </a:schemeClr>
              </a:solidFill>
              <a:latin typeface="+mj-lt"/>
            </a:endParaRPr>
          </a:p>
        </p:txBody>
      </p:sp>
      <p:sp>
        <p:nvSpPr>
          <p:cNvPr id="26" name="Line 62"/>
          <p:cNvSpPr>
            <a:spLocks noChangeAspect="1" noChangeShapeType="1"/>
          </p:cNvSpPr>
          <p:nvPr/>
        </p:nvSpPr>
        <p:spPr bwMode="auto">
          <a:xfrm flipV="1">
            <a:off x="4797425" y="2341033"/>
            <a:ext cx="2496157" cy="1713977"/>
          </a:xfrm>
          <a:prstGeom prst="line">
            <a:avLst/>
          </a:prstGeom>
          <a:noFill/>
          <a:ln w="44450">
            <a:solidFill>
              <a:srgbClr val="0000FF"/>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a:ln>
                <a:solidFill>
                  <a:schemeClr val="bg1">
                    <a:lumMod val="75000"/>
                  </a:schemeClr>
                </a:solidFill>
              </a:ln>
              <a:latin typeface="+mj-lt"/>
            </a:endParaRPr>
          </a:p>
        </p:txBody>
      </p:sp>
      <p:sp>
        <p:nvSpPr>
          <p:cNvPr id="21" name="Line 12"/>
          <p:cNvSpPr>
            <a:spLocks noChangeAspect="1" noChangeShapeType="1"/>
          </p:cNvSpPr>
          <p:nvPr/>
        </p:nvSpPr>
        <p:spPr bwMode="auto">
          <a:xfrm>
            <a:off x="5502526" y="2326954"/>
            <a:ext cx="2286452" cy="1617663"/>
          </a:xfrm>
          <a:prstGeom prst="line">
            <a:avLst/>
          </a:prstGeom>
          <a:noFill/>
          <a:ln w="4445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latin typeface="+mj-lt"/>
            </a:endParaRPr>
          </a:p>
        </p:txBody>
      </p:sp>
      <p:sp>
        <p:nvSpPr>
          <p:cNvPr id="6" name="Rectangle 8"/>
          <p:cNvSpPr txBox="1">
            <a:spLocks noChangeArrowheads="1"/>
          </p:cNvSpPr>
          <p:nvPr/>
        </p:nvSpPr>
        <p:spPr>
          <a:xfrm>
            <a:off x="381000" y="1905000"/>
            <a:ext cx="2574724" cy="685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spcBef>
                <a:spcPts val="0"/>
              </a:spcBef>
              <a:spcAft>
                <a:spcPts val="0"/>
              </a:spcAft>
            </a:pPr>
            <a:r>
              <a:rPr lang="en-US" altLang="en-US" sz="1800" dirty="0" smtClean="0">
                <a:latin typeface="+mj-lt"/>
                <a:ea typeface="ヒラギノ角ゴ Pro W3" pitchFamily="-65" charset="-128"/>
              </a:rPr>
              <a:t>the </a:t>
            </a:r>
            <a:r>
              <a:rPr lang="en-US" altLang="en-US" sz="1800" b="1" i="1" dirty="0" smtClean="0">
                <a:latin typeface="+mj-lt"/>
                <a:ea typeface="ヒラギノ角ゴ Pro W3" pitchFamily="-65" charset="-128"/>
              </a:rPr>
              <a:t>PL</a:t>
            </a:r>
            <a:r>
              <a:rPr lang="en-US" altLang="en-US" sz="1800" dirty="0" smtClean="0">
                <a:latin typeface="+mj-lt"/>
                <a:ea typeface="ヒラギノ角ゴ Pro W3" pitchFamily="-65" charset="-128"/>
              </a:rPr>
              <a:t> </a:t>
            </a:r>
            <a:r>
              <a:rPr lang="en-US" altLang="en-US" sz="1800" b="1" dirty="0" smtClean="0">
                <a:solidFill>
                  <a:srgbClr val="FF0000"/>
                </a:solidFill>
                <a:latin typeface="+mj-lt"/>
                <a:ea typeface="ヒラギノ角ゴ Pro W3" pitchFamily="-65" charset="-128"/>
              </a:rPr>
              <a:t>increases</a:t>
            </a:r>
          </a:p>
          <a:p>
            <a:pPr fontAlgn="auto">
              <a:spcBef>
                <a:spcPts val="0"/>
              </a:spcBef>
              <a:spcAft>
                <a:spcPts val="0"/>
              </a:spcAft>
            </a:pPr>
            <a:r>
              <a:rPr lang="en-US" altLang="en-US" sz="1800" dirty="0" smtClean="0">
                <a:latin typeface="+mj-lt"/>
                <a:ea typeface="ヒラギノ角ゴ Pro W3" pitchFamily="-65" charset="-128"/>
              </a:rPr>
              <a:t>No affect on GDP</a:t>
            </a:r>
          </a:p>
          <a:p>
            <a:pPr marL="0" indent="0" fontAlgn="auto">
              <a:spcBef>
                <a:spcPct val="40000"/>
              </a:spcBef>
              <a:spcAft>
                <a:spcPts val="0"/>
              </a:spcAft>
              <a:buNone/>
            </a:pPr>
            <a:endParaRPr lang="en-US" altLang="en-US" sz="1800" i="1" baseline="-25000" dirty="0" smtClean="0">
              <a:latin typeface="+mj-lt"/>
              <a:ea typeface="ヒラギノ角ゴ Pro W3" pitchFamily="-65" charset="-128"/>
            </a:endParaRPr>
          </a:p>
          <a:p>
            <a:pPr marL="0" indent="0" fontAlgn="auto">
              <a:spcBef>
                <a:spcPct val="40000"/>
              </a:spcBef>
              <a:spcAft>
                <a:spcPts val="0"/>
              </a:spcAft>
              <a:buNone/>
            </a:pPr>
            <a:endParaRPr lang="en-US" altLang="en-US" sz="1800" dirty="0">
              <a:latin typeface="+mj-lt"/>
              <a:ea typeface="ヒラギノ角ゴ Pro W3" pitchFamily="-65" charset="-128"/>
            </a:endParaRPr>
          </a:p>
          <a:p>
            <a:pPr marL="0" indent="0" fontAlgn="auto">
              <a:spcBef>
                <a:spcPct val="40000"/>
              </a:spcBef>
              <a:spcAft>
                <a:spcPts val="0"/>
              </a:spcAft>
              <a:buNone/>
            </a:pPr>
            <a:endParaRPr lang="en-US" altLang="en-US" sz="1800" dirty="0" smtClean="0">
              <a:latin typeface="+mj-lt"/>
              <a:ea typeface="ヒラギノ角ゴ Pro W3" pitchFamily="-65" charset="-128"/>
            </a:endParaRPr>
          </a:p>
          <a:p>
            <a:pPr marL="0" indent="0" fontAlgn="auto">
              <a:spcBef>
                <a:spcPct val="40000"/>
              </a:spcBef>
              <a:spcAft>
                <a:spcPts val="0"/>
              </a:spcAft>
              <a:buNone/>
            </a:pPr>
            <a:endParaRPr lang="en-US" altLang="en-US" sz="1800" dirty="0" smtClean="0">
              <a:latin typeface="+mj-lt"/>
              <a:ea typeface="ヒラギノ角ゴ Pro W3" pitchFamily="-65" charset="-128"/>
            </a:endParaRPr>
          </a:p>
          <a:p>
            <a:pPr marL="0" indent="0" fontAlgn="auto">
              <a:spcBef>
                <a:spcPct val="40000"/>
              </a:spcBef>
              <a:spcAft>
                <a:spcPts val="0"/>
              </a:spcAft>
              <a:buNone/>
            </a:pPr>
            <a:endParaRPr lang="en-US" altLang="en-US" sz="1800" dirty="0" smtClean="0">
              <a:latin typeface="+mj-lt"/>
              <a:ea typeface="ヒラギノ角ゴ Pro W3" pitchFamily="-65" charset="-128"/>
            </a:endParaRPr>
          </a:p>
          <a:p>
            <a:pPr marL="0" indent="0" fontAlgn="auto">
              <a:spcBef>
                <a:spcPct val="40000"/>
              </a:spcBef>
              <a:spcAft>
                <a:spcPts val="0"/>
              </a:spcAft>
              <a:buNone/>
            </a:pPr>
            <a:endParaRPr lang="en-US" altLang="en-US" sz="1800" dirty="0" smtClean="0">
              <a:latin typeface="+mj-lt"/>
              <a:ea typeface="ヒラギノ角ゴ Pro W3" pitchFamily="-65" charset="-128"/>
            </a:endParaRPr>
          </a:p>
          <a:p>
            <a:pPr marL="0" indent="0" fontAlgn="auto">
              <a:spcBef>
                <a:spcPct val="40000"/>
              </a:spcBef>
              <a:spcAft>
                <a:spcPts val="0"/>
              </a:spcAft>
              <a:buNone/>
            </a:pPr>
            <a:endParaRPr lang="en-US" altLang="en-US" sz="1800" dirty="0">
              <a:latin typeface="+mj-lt"/>
              <a:ea typeface="ヒラギノ角ゴ Pro W3" pitchFamily="-65" charset="-128"/>
            </a:endParaRPr>
          </a:p>
          <a:p>
            <a:pPr marL="0" indent="0" fontAlgn="auto">
              <a:spcBef>
                <a:spcPct val="40000"/>
              </a:spcBef>
              <a:spcAft>
                <a:spcPts val="0"/>
              </a:spcAft>
              <a:buNone/>
            </a:pPr>
            <a:endParaRPr lang="en-US" altLang="en-US" sz="1800" dirty="0" smtClean="0">
              <a:latin typeface="+mj-lt"/>
              <a:ea typeface="ヒラギノ角ゴ Pro W3" pitchFamily="-65" charset="-128"/>
            </a:endParaRPr>
          </a:p>
          <a:p>
            <a:pPr marL="0" indent="0" algn="ctr" fontAlgn="auto">
              <a:spcBef>
                <a:spcPct val="40000"/>
              </a:spcBef>
              <a:spcAft>
                <a:spcPts val="0"/>
              </a:spcAft>
              <a:buNone/>
            </a:pPr>
            <a:endParaRPr lang="en-US" altLang="en-US" sz="1800" i="1" dirty="0" smtClean="0">
              <a:latin typeface="+mj-lt"/>
              <a:ea typeface="ヒラギノ角ゴ Pro W3" pitchFamily="-65" charset="-128"/>
            </a:endParaRPr>
          </a:p>
        </p:txBody>
      </p:sp>
      <p:graphicFrame>
        <p:nvGraphicFramePr>
          <p:cNvPr id="16386" name="Object 3"/>
          <p:cNvGraphicFramePr>
            <a:graphicFrameLocks noGrp="1" noChangeAspect="1"/>
          </p:cNvGraphicFramePr>
          <p:nvPr>
            <p:ph idx="4294967295"/>
            <p:extLst>
              <p:ext uri="{D42A27DB-BD31-4B8C-83A1-F6EECF244321}">
                <p14:modId xmlns:p14="http://schemas.microsoft.com/office/powerpoint/2010/main" val="3902197267"/>
              </p:ext>
            </p:extLst>
          </p:nvPr>
        </p:nvGraphicFramePr>
        <p:xfrm>
          <a:off x="1341580" y="3587750"/>
          <a:ext cx="1771650" cy="354013"/>
        </p:xfrm>
        <a:graphic>
          <a:graphicData uri="http://schemas.openxmlformats.org/presentationml/2006/ole">
            <mc:AlternateContent xmlns:mc="http://schemas.openxmlformats.org/markup-compatibility/2006">
              <mc:Choice xmlns:v="urn:schemas-microsoft-com:vml" Requires="v">
                <p:oleObj spid="_x0000_s107542" name="Equation" r:id="rId4" imgW="888840" imgH="177480" progId="Equation.DSMT4">
                  <p:embed/>
                </p:oleObj>
              </mc:Choice>
              <mc:Fallback>
                <p:oleObj name="Equation" r:id="rId4" imgW="888840" imgH="177480" progId="Equation.DSMT4">
                  <p:embed/>
                  <p:pic>
                    <p:nvPicPr>
                      <p:cNvPr id="0" name=""/>
                      <p:cNvPicPr>
                        <a:picLocks noChangeAspect="1" noChangeArrowheads="1"/>
                      </p:cNvPicPr>
                      <p:nvPr/>
                    </p:nvPicPr>
                    <p:blipFill>
                      <a:blip r:embed="rId5"/>
                      <a:srcRect/>
                      <a:stretch>
                        <a:fillRect/>
                      </a:stretch>
                    </p:blipFill>
                    <p:spPr bwMode="auto">
                      <a:xfrm>
                        <a:off x="1341580" y="3587750"/>
                        <a:ext cx="1771650" cy="354013"/>
                      </a:xfrm>
                      <a:prstGeom prst="rect">
                        <a:avLst/>
                      </a:prstGeom>
                      <a:noFill/>
                      <a:ln>
                        <a:noFill/>
                      </a:ln>
                    </p:spPr>
                  </p:pic>
                </p:oleObj>
              </mc:Fallback>
            </mc:AlternateContent>
          </a:graphicData>
        </a:graphic>
      </p:graphicFrame>
      <p:sp>
        <p:nvSpPr>
          <p:cNvPr id="35" name="Rectangle 64"/>
          <p:cNvSpPr>
            <a:spLocks noChangeArrowheads="1"/>
          </p:cNvSpPr>
          <p:nvPr/>
        </p:nvSpPr>
        <p:spPr bwMode="auto">
          <a:xfrm>
            <a:off x="4240988" y="2797231"/>
            <a:ext cx="5886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dirty="0" smtClean="0">
                <a:latin typeface="+mj-lt"/>
              </a:rPr>
              <a:t>16.5</a:t>
            </a:r>
          </a:p>
        </p:txBody>
      </p:sp>
      <p:sp>
        <p:nvSpPr>
          <p:cNvPr id="40" name="Rectangle 64"/>
          <p:cNvSpPr>
            <a:spLocks noChangeArrowheads="1"/>
          </p:cNvSpPr>
          <p:nvPr/>
        </p:nvSpPr>
        <p:spPr bwMode="auto">
          <a:xfrm>
            <a:off x="4236225" y="3094623"/>
            <a:ext cx="5886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dirty="0" smtClean="0">
                <a:solidFill>
                  <a:schemeClr val="bg1">
                    <a:lumMod val="85000"/>
                  </a:schemeClr>
                </a:solidFill>
                <a:latin typeface="+mj-lt"/>
              </a:rPr>
              <a:t>15.5</a:t>
            </a:r>
          </a:p>
        </p:txBody>
      </p:sp>
      <p:grpSp>
        <p:nvGrpSpPr>
          <p:cNvPr id="4" name="Group 3"/>
          <p:cNvGrpSpPr/>
          <p:nvPr/>
        </p:nvGrpSpPr>
        <p:grpSpPr>
          <a:xfrm>
            <a:off x="4770546" y="2133600"/>
            <a:ext cx="3215322" cy="3612187"/>
            <a:chOff x="3205314" y="2971800"/>
            <a:chExt cx="3215322" cy="3612187"/>
          </a:xfrm>
        </p:grpSpPr>
        <p:grpSp>
          <p:nvGrpSpPr>
            <p:cNvPr id="2" name="Group 1"/>
            <p:cNvGrpSpPr/>
            <p:nvPr/>
          </p:nvGrpSpPr>
          <p:grpSpPr>
            <a:xfrm>
              <a:off x="3205314" y="2971800"/>
              <a:ext cx="3215322" cy="3236931"/>
              <a:chOff x="3205314" y="3276600"/>
              <a:chExt cx="3215322" cy="3236931"/>
            </a:xfrm>
          </p:grpSpPr>
          <p:sp>
            <p:nvSpPr>
              <p:cNvPr id="27" name="Line 12"/>
              <p:cNvSpPr>
                <a:spLocks noChangeShapeType="1"/>
              </p:cNvSpPr>
              <p:nvPr/>
            </p:nvSpPr>
            <p:spPr bwMode="auto">
              <a:xfrm>
                <a:off x="4819693" y="3577913"/>
                <a:ext cx="0" cy="2928233"/>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j-lt"/>
                </a:endParaRPr>
              </a:p>
            </p:txBody>
          </p:sp>
          <p:sp>
            <p:nvSpPr>
              <p:cNvPr id="29" name="Line 47"/>
              <p:cNvSpPr>
                <a:spLocks noChangeShapeType="1"/>
              </p:cNvSpPr>
              <p:nvPr/>
            </p:nvSpPr>
            <p:spPr bwMode="auto">
              <a:xfrm>
                <a:off x="3205314" y="3276600"/>
                <a:ext cx="0" cy="3229949"/>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latin typeface="+mj-lt"/>
                </a:endParaRPr>
              </a:p>
            </p:txBody>
          </p:sp>
          <p:sp>
            <p:nvSpPr>
              <p:cNvPr id="30" name="Line 55"/>
              <p:cNvSpPr>
                <a:spLocks noChangeShapeType="1"/>
              </p:cNvSpPr>
              <p:nvPr/>
            </p:nvSpPr>
            <p:spPr bwMode="auto">
              <a:xfrm flipV="1">
                <a:off x="3210739" y="6513531"/>
                <a:ext cx="3209897"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latin typeface="+mj-lt"/>
                </a:endParaRPr>
              </a:p>
            </p:txBody>
          </p:sp>
          <p:sp>
            <p:nvSpPr>
              <p:cNvPr id="32" name="Rectangle 48"/>
              <p:cNvSpPr>
                <a:spLocks noChangeArrowheads="1"/>
              </p:cNvSpPr>
              <p:nvPr/>
            </p:nvSpPr>
            <p:spPr bwMode="auto">
              <a:xfrm>
                <a:off x="4514894" y="3300516"/>
                <a:ext cx="7745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a:latin typeface="+mj-lt"/>
                  </a:rPr>
                  <a:t>LRAS</a:t>
                </a:r>
                <a:endParaRPr lang="en-US" altLang="en-US" sz="1800" b="0" baseline="-25000">
                  <a:latin typeface="+mj-lt"/>
                </a:endParaRPr>
              </a:p>
            </p:txBody>
          </p:sp>
        </p:grpSp>
        <p:sp>
          <p:nvSpPr>
            <p:cNvPr id="43" name="Rectangle 54"/>
            <p:cNvSpPr>
              <a:spLocks noChangeArrowheads="1"/>
            </p:cNvSpPr>
            <p:nvPr/>
          </p:nvSpPr>
          <p:spPr bwMode="auto">
            <a:xfrm>
              <a:off x="4614341" y="6214655"/>
              <a:ext cx="4154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dirty="0">
                  <a:latin typeface="+mj-lt"/>
                </a:rPr>
                <a:t>15</a:t>
              </a:r>
              <a:endParaRPr lang="en-US" altLang="en-US" sz="1800" b="0" baseline="-25000" dirty="0">
                <a:latin typeface="+mj-lt"/>
              </a:endParaRPr>
            </a:p>
          </p:txBody>
        </p:sp>
      </p:grpSp>
      <p:sp>
        <p:nvSpPr>
          <p:cNvPr id="44" name="Rectangle 54"/>
          <p:cNvSpPr>
            <a:spLocks noChangeArrowheads="1"/>
          </p:cNvSpPr>
          <p:nvPr/>
        </p:nvSpPr>
        <p:spPr bwMode="auto">
          <a:xfrm>
            <a:off x="6602887" y="5379812"/>
            <a:ext cx="4154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dirty="0">
                <a:solidFill>
                  <a:schemeClr val="bg1">
                    <a:lumMod val="85000"/>
                  </a:schemeClr>
                </a:solidFill>
                <a:latin typeface="+mj-lt"/>
              </a:rPr>
              <a:t>16</a:t>
            </a:r>
            <a:endParaRPr lang="en-US" altLang="en-US" sz="1800" b="0" baseline="-25000" dirty="0">
              <a:solidFill>
                <a:schemeClr val="bg1">
                  <a:lumMod val="85000"/>
                </a:schemeClr>
              </a:solidFill>
              <a:latin typeface="+mj-lt"/>
            </a:endParaRPr>
          </a:p>
        </p:txBody>
      </p:sp>
      <p:cxnSp>
        <p:nvCxnSpPr>
          <p:cNvPr id="47" name="Straight Arrow Connector 46"/>
          <p:cNvCxnSpPr/>
          <p:nvPr/>
        </p:nvCxnSpPr>
        <p:spPr>
          <a:xfrm flipV="1">
            <a:off x="1549796" y="3360532"/>
            <a:ext cx="0" cy="274320"/>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V="1">
            <a:off x="2540396" y="3355648"/>
            <a:ext cx="0" cy="274320"/>
          </a:xfrm>
          <a:prstGeom prst="straightConnector1">
            <a:avLst/>
          </a:prstGeom>
          <a:ln w="57150">
            <a:solidFill>
              <a:srgbClr val="FF33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rot="16200000" flipV="1">
            <a:off x="1939876" y="3446939"/>
            <a:ext cx="0" cy="182880"/>
          </a:xfrm>
          <a:prstGeom prst="straightConnector1">
            <a:avLst/>
          </a:prstGeom>
          <a:ln w="571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rot="16200000" flipV="1">
            <a:off x="2955724" y="3438829"/>
            <a:ext cx="0" cy="182880"/>
          </a:xfrm>
          <a:prstGeom prst="straightConnector1">
            <a:avLst/>
          </a:prstGeom>
          <a:ln w="571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685800" y="5943600"/>
            <a:ext cx="7848600" cy="861774"/>
          </a:xfrm>
          <a:prstGeom prst="rect">
            <a:avLst/>
          </a:prstGeom>
        </p:spPr>
        <p:txBody>
          <a:bodyPr wrap="square">
            <a:spAutoFit/>
          </a:bodyPr>
          <a:lstStyle/>
          <a:p>
            <a:pPr marL="0" indent="0" algn="ctr">
              <a:spcBef>
                <a:spcPts val="0"/>
              </a:spcBef>
              <a:buNone/>
            </a:pPr>
            <a:r>
              <a:rPr lang="en-US" sz="1600" i="1" dirty="0">
                <a:latin typeface="+mj-lt"/>
              </a:rPr>
              <a:t>Inflation is always and everywhere a monetary </a:t>
            </a:r>
            <a:r>
              <a:rPr lang="en-US" sz="1600" i="1" dirty="0" smtClean="0">
                <a:latin typeface="+mj-lt"/>
              </a:rPr>
              <a:t>phenomenon in </a:t>
            </a:r>
            <a:r>
              <a:rPr lang="en-US" sz="1600" i="1" dirty="0">
                <a:latin typeface="+mj-lt"/>
              </a:rPr>
              <a:t>the sense that it is and can be produced only by a more </a:t>
            </a:r>
            <a:r>
              <a:rPr lang="en-US" sz="1600" i="1" dirty="0" smtClean="0">
                <a:latin typeface="+mj-lt"/>
              </a:rPr>
              <a:t>rapid </a:t>
            </a:r>
            <a:r>
              <a:rPr lang="en-US" sz="1600" i="1" dirty="0">
                <a:latin typeface="+mj-lt"/>
              </a:rPr>
              <a:t>increase in the quantity of money than in </a:t>
            </a:r>
            <a:r>
              <a:rPr lang="en-US" sz="1600" i="1" dirty="0" smtClean="0">
                <a:latin typeface="+mj-lt"/>
              </a:rPr>
              <a:t>output.</a:t>
            </a:r>
          </a:p>
          <a:p>
            <a:pPr marL="0" indent="0" algn="ctr">
              <a:spcBef>
                <a:spcPts val="0"/>
              </a:spcBef>
              <a:buNone/>
            </a:pPr>
            <a:r>
              <a:rPr lang="en-US" dirty="0" smtClean="0">
                <a:latin typeface="+mj-lt"/>
              </a:rPr>
              <a:t>Milton </a:t>
            </a:r>
            <a:r>
              <a:rPr lang="en-US" dirty="0">
                <a:latin typeface="+mj-lt"/>
              </a:rPr>
              <a:t>Friedman</a:t>
            </a:r>
            <a:endParaRPr lang="en-US" altLang="en-US" dirty="0">
              <a:latin typeface="+mj-lt"/>
              <a:ea typeface="ヒラギノ角ゴ Pro W3" pitchFamily="-65" charset="-128"/>
            </a:endParaRPr>
          </a:p>
        </p:txBody>
      </p:sp>
      <p:sp>
        <p:nvSpPr>
          <p:cNvPr id="37" name="Title 1"/>
          <p:cNvSpPr>
            <a:spLocks noGrp="1"/>
          </p:cNvSpPr>
          <p:nvPr>
            <p:ph type="title"/>
          </p:nvPr>
        </p:nvSpPr>
        <p:spPr>
          <a:xfrm>
            <a:off x="457200" y="76200"/>
            <a:ext cx="8229600" cy="685800"/>
          </a:xfrm>
        </p:spPr>
        <p:txBody>
          <a:bodyPr/>
          <a:lstStyle/>
          <a:p>
            <a:r>
              <a:rPr lang="en-US" altLang="en-US" dirty="0">
                <a:ea typeface="ヒラギノ角ゴ Pro W3" pitchFamily="-65" charset="-128"/>
              </a:rPr>
              <a:t>Quantity Theory of Money</a:t>
            </a:r>
            <a:endParaRPr lang="en-US" dirty="0"/>
          </a:p>
        </p:txBody>
      </p:sp>
      <p:sp>
        <p:nvSpPr>
          <p:cNvPr id="42" name="Text Box 20"/>
          <p:cNvSpPr txBox="1">
            <a:spLocks noChangeArrowheads="1"/>
          </p:cNvSpPr>
          <p:nvPr/>
        </p:nvSpPr>
        <p:spPr bwMode="auto">
          <a:xfrm rot="2124768">
            <a:off x="7454780" y="4167160"/>
            <a:ext cx="5462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800" b="0" dirty="0">
                <a:solidFill>
                  <a:schemeClr val="bg1">
                    <a:lumMod val="85000"/>
                  </a:schemeClr>
                </a:solidFill>
                <a:latin typeface="+mj-lt"/>
              </a:rPr>
              <a:t>AD</a:t>
            </a:r>
            <a:endParaRPr lang="en-US" altLang="en-US" sz="1800" b="0" baseline="-25000" dirty="0">
              <a:solidFill>
                <a:schemeClr val="bg1">
                  <a:lumMod val="85000"/>
                </a:schemeClr>
              </a:solidFill>
              <a:latin typeface="+mj-lt"/>
            </a:endParaRPr>
          </a:p>
        </p:txBody>
      </p:sp>
      <p:sp>
        <p:nvSpPr>
          <p:cNvPr id="46" name="Rectangle 48"/>
          <p:cNvSpPr>
            <a:spLocks noChangeArrowheads="1"/>
          </p:cNvSpPr>
          <p:nvPr/>
        </p:nvSpPr>
        <p:spPr bwMode="auto">
          <a:xfrm rot="19524547">
            <a:off x="4615468" y="4184002"/>
            <a:ext cx="7617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dirty="0">
                <a:solidFill>
                  <a:schemeClr val="bg1">
                    <a:lumMod val="85000"/>
                  </a:schemeClr>
                </a:solidFill>
                <a:latin typeface="+mj-lt"/>
              </a:rPr>
              <a:t>SRAS</a:t>
            </a:r>
            <a:endParaRPr lang="en-US" altLang="en-US" sz="1800" b="0" baseline="-25000" dirty="0">
              <a:solidFill>
                <a:schemeClr val="bg1">
                  <a:lumMod val="85000"/>
                </a:schemeClr>
              </a:solidFill>
              <a:latin typeface="+mj-lt"/>
            </a:endParaRPr>
          </a:p>
        </p:txBody>
      </p:sp>
      <p:sp>
        <p:nvSpPr>
          <p:cNvPr id="52" name="Rectangle 64"/>
          <p:cNvSpPr>
            <a:spLocks noChangeArrowheads="1"/>
          </p:cNvSpPr>
          <p:nvPr/>
        </p:nvSpPr>
        <p:spPr bwMode="auto">
          <a:xfrm>
            <a:off x="4232232" y="3394578"/>
            <a:ext cx="5886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800" b="0" dirty="0" smtClean="0">
                <a:solidFill>
                  <a:schemeClr val="bg1">
                    <a:lumMod val="85000"/>
                  </a:schemeClr>
                </a:solidFill>
                <a:latin typeface="+mj-lt"/>
              </a:rPr>
              <a:t>14.5</a:t>
            </a:r>
          </a:p>
        </p:txBody>
      </p:sp>
      <p:sp>
        <p:nvSpPr>
          <p:cNvPr id="34" name="Line 65"/>
          <p:cNvSpPr>
            <a:spLocks noChangeShapeType="1"/>
          </p:cNvSpPr>
          <p:nvPr/>
        </p:nvSpPr>
        <p:spPr bwMode="auto">
          <a:xfrm flipH="1">
            <a:off x="4769773" y="2959100"/>
            <a:ext cx="1615151" cy="0"/>
          </a:xfrm>
          <a:prstGeom prst="line">
            <a:avLst/>
          </a:prstGeom>
          <a:noFill/>
          <a:ln w="12700">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latin typeface="+mj-lt"/>
            </a:endParaRPr>
          </a:p>
        </p:txBody>
      </p:sp>
      <p:sp>
        <p:nvSpPr>
          <p:cNvPr id="33" name="Rectangle 32"/>
          <p:cNvSpPr/>
          <p:nvPr/>
        </p:nvSpPr>
        <p:spPr>
          <a:xfrm>
            <a:off x="4231899" y="1066800"/>
            <a:ext cx="1102101" cy="369332"/>
          </a:xfrm>
          <a:prstGeom prst="rect">
            <a:avLst/>
          </a:prstGeom>
        </p:spPr>
        <p:txBody>
          <a:bodyPr wrap="none">
            <a:spAutoFit/>
          </a:bodyPr>
          <a:lstStyle/>
          <a:p>
            <a:r>
              <a:rPr lang="en-US" altLang="en-US" dirty="0">
                <a:latin typeface="+mj-lt"/>
                <a:ea typeface="ヒラギノ角ゴ Pro W3" pitchFamily="-65" charset="-128"/>
              </a:rPr>
              <a:t>,</a:t>
            </a:r>
            <a:r>
              <a:rPr lang="en-US" altLang="en-US" dirty="0" smtClean="0">
                <a:latin typeface="+mj-lt"/>
                <a:ea typeface="ヒラギノ角ゴ Pro W3" pitchFamily="-65" charset="-128"/>
              </a:rPr>
              <a:t> </a:t>
            </a:r>
            <a:r>
              <a:rPr lang="en-US" altLang="en-US" i="1" dirty="0" smtClean="0">
                <a:latin typeface="+mj-lt"/>
                <a:ea typeface="ヒラギノ角ゴ Pro W3" pitchFamily="-65" charset="-128"/>
              </a:rPr>
              <a:t>u</a:t>
            </a:r>
            <a:r>
              <a:rPr lang="en-US" altLang="en-US" dirty="0" smtClean="0">
                <a:latin typeface="+mj-lt"/>
                <a:ea typeface="ヒラギノ角ゴ Pro W3" pitchFamily="-65" charset="-128"/>
              </a:rPr>
              <a:t> </a:t>
            </a:r>
            <a:r>
              <a:rPr lang="en-US" altLang="en-US" dirty="0">
                <a:latin typeface="+mj-lt"/>
                <a:ea typeface="ヒラギノ角ゴ Pro W3" pitchFamily="-65" charset="-128"/>
              </a:rPr>
              <a:t>= </a:t>
            </a:r>
            <a:r>
              <a:rPr lang="en-US" altLang="en-US" i="1" dirty="0" smtClean="0">
                <a:latin typeface="+mj-lt"/>
                <a:ea typeface="ヒラギノ角ゴ Pro W3" pitchFamily="-65" charset="-128"/>
              </a:rPr>
              <a:t>u</a:t>
            </a:r>
            <a:r>
              <a:rPr lang="en-US" altLang="en-US" baseline="-25000" dirty="0" smtClean="0">
                <a:latin typeface="+mj-lt"/>
                <a:ea typeface="ヒラギノ角ゴ Pro W3" pitchFamily="-65" charset="-128"/>
              </a:rPr>
              <a:t>n</a:t>
            </a:r>
            <a:r>
              <a:rPr lang="en-US" altLang="en-US" dirty="0" smtClean="0">
                <a:latin typeface="+mj-lt"/>
                <a:ea typeface="ヒラギノ角ゴ Pro W3" pitchFamily="-65" charset="-128"/>
              </a:rPr>
              <a:t> </a:t>
            </a:r>
            <a:endParaRPr lang="en-US" dirty="0">
              <a:latin typeface="+mj-lt"/>
            </a:endParaRPr>
          </a:p>
        </p:txBody>
      </p:sp>
      <p:sp>
        <p:nvSpPr>
          <p:cNvPr id="39" name="Rectangle 38"/>
          <p:cNvSpPr/>
          <p:nvPr/>
        </p:nvSpPr>
        <p:spPr>
          <a:xfrm>
            <a:off x="4916104" y="1071175"/>
            <a:ext cx="3561146" cy="369332"/>
          </a:xfrm>
          <a:prstGeom prst="rect">
            <a:avLst/>
          </a:prstGeom>
        </p:spPr>
        <p:txBody>
          <a:bodyPr wrap="square">
            <a:spAutoFit/>
          </a:bodyPr>
          <a:lstStyle/>
          <a:p>
            <a:r>
              <a:rPr lang="en-US" altLang="en-US" dirty="0" smtClean="0">
                <a:latin typeface="+mj-lt"/>
                <a:ea typeface="ヒラギノ角ゴ Pro W3" pitchFamily="-65" charset="-128"/>
              </a:rPr>
              <a:t> </a:t>
            </a:r>
            <a:r>
              <a:rPr lang="en-US" altLang="en-US" dirty="0">
                <a:latin typeface="+mj-lt"/>
                <a:ea typeface="ヒラギノ角ゴ Pro W3" pitchFamily="-65" charset="-128"/>
              </a:rPr>
              <a:t>and the Fed lowers </a:t>
            </a:r>
            <a:r>
              <a:rPr lang="en-US" altLang="en-US" i="1" dirty="0" err="1">
                <a:latin typeface="+mj-lt"/>
                <a:ea typeface="ヒラギノ角ゴ Pro W3" pitchFamily="-65" charset="-128"/>
              </a:rPr>
              <a:t>i</a:t>
            </a:r>
            <a:r>
              <a:rPr lang="en-US" altLang="en-US" i="1" dirty="0">
                <a:latin typeface="+mj-lt"/>
                <a:ea typeface="ヒラギノ角ゴ Pro W3" pitchFamily="-65" charset="-128"/>
              </a:rPr>
              <a:t> </a:t>
            </a:r>
            <a:r>
              <a:rPr lang="en-US" altLang="en-US" dirty="0">
                <a:latin typeface="+mj-lt"/>
                <a:ea typeface="ヒラギノ角ゴ Pro W3" pitchFamily="-65" charset="-128"/>
              </a:rPr>
              <a:t>to </a:t>
            </a:r>
            <a:r>
              <a:rPr lang="en-US" altLang="en-US" b="1" dirty="0">
                <a:solidFill>
                  <a:srgbClr val="FF0000"/>
                </a:solidFill>
                <a:latin typeface="+mj-lt"/>
                <a:ea typeface="ヒラギノ角ゴ Pro W3" pitchFamily="-65" charset="-128"/>
              </a:rPr>
              <a:t>increase</a:t>
            </a:r>
            <a:r>
              <a:rPr lang="en-US" altLang="en-US" dirty="0">
                <a:latin typeface="+mj-lt"/>
                <a:ea typeface="ヒラギノ角ゴ Pro W3" pitchFamily="-65" charset="-128"/>
              </a:rPr>
              <a:t> </a:t>
            </a:r>
            <a:r>
              <a:rPr lang="en-US" altLang="en-US" i="1" dirty="0" smtClean="0">
                <a:latin typeface="+mj-lt"/>
                <a:ea typeface="ヒラギノ角ゴ Pro W3" pitchFamily="-65" charset="-128"/>
              </a:rPr>
              <a:t>M</a:t>
            </a:r>
            <a:endParaRPr lang="en-US" dirty="0">
              <a:latin typeface="+mj-lt"/>
            </a:endParaRPr>
          </a:p>
        </p:txBody>
      </p:sp>
      <p:sp>
        <p:nvSpPr>
          <p:cNvPr id="53" name="Rectangle 8"/>
          <p:cNvSpPr txBox="1">
            <a:spLocks noChangeArrowheads="1"/>
          </p:cNvSpPr>
          <p:nvPr/>
        </p:nvSpPr>
        <p:spPr>
          <a:xfrm>
            <a:off x="381000" y="1066800"/>
            <a:ext cx="4389546" cy="990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Bef>
                <a:spcPts val="0"/>
              </a:spcBef>
              <a:spcAft>
                <a:spcPts val="0"/>
              </a:spcAft>
              <a:buNone/>
            </a:pPr>
            <a:r>
              <a:rPr lang="en-US" altLang="en-US" sz="1800" b="1" i="1" dirty="0" smtClean="0">
                <a:latin typeface="+mj-lt"/>
                <a:ea typeface="ヒラギノ角ゴ Pro W3" pitchFamily="-65" charset="-128"/>
              </a:rPr>
              <a:t>V</a:t>
            </a:r>
            <a:r>
              <a:rPr lang="en-US" altLang="en-US" sz="1800" dirty="0" smtClean="0">
                <a:latin typeface="+mj-lt"/>
                <a:ea typeface="ヒラギノ角ゴ Pro W3" pitchFamily="-65" charset="-128"/>
              </a:rPr>
              <a:t>elocity of money is constant in short run </a:t>
            </a:r>
          </a:p>
          <a:p>
            <a:pPr fontAlgn="auto">
              <a:spcBef>
                <a:spcPts val="0"/>
              </a:spcBef>
              <a:spcAft>
                <a:spcPts val="0"/>
              </a:spcAft>
            </a:pPr>
            <a:r>
              <a:rPr lang="en-US" altLang="en-US" sz="1800" dirty="0" smtClean="0">
                <a:latin typeface="+mj-lt"/>
                <a:ea typeface="ヒラギノ角ゴ Pro W3" pitchFamily="-65" charset="-128"/>
              </a:rPr>
              <a:t>Unemployment is too low</a:t>
            </a:r>
          </a:p>
          <a:p>
            <a:pPr fontAlgn="auto">
              <a:spcBef>
                <a:spcPts val="0"/>
              </a:spcBef>
              <a:spcAft>
                <a:spcPts val="0"/>
              </a:spcAft>
            </a:pPr>
            <a:r>
              <a:rPr lang="en-US" altLang="en-US" sz="1800" i="1" dirty="0" smtClean="0">
                <a:latin typeface="+mj-lt"/>
                <a:ea typeface="ヒラギノ角ゴ Pro W3" pitchFamily="-65" charset="-128"/>
              </a:rPr>
              <a:t>w</a:t>
            </a:r>
            <a:r>
              <a:rPr lang="en-US" altLang="en-US" sz="1800" dirty="0" smtClean="0">
                <a:latin typeface="+mj-lt"/>
                <a:ea typeface="ヒラギノ角ゴ Pro W3" pitchFamily="-65" charset="-128"/>
              </a:rPr>
              <a:t> and </a:t>
            </a:r>
            <a:r>
              <a:rPr lang="en-US" altLang="en-US" sz="1800" i="1" dirty="0" smtClean="0">
                <a:latin typeface="+mj-lt"/>
                <a:ea typeface="ヒラギノ角ゴ Pro W3" pitchFamily="-65" charset="-128"/>
              </a:rPr>
              <a:t>p </a:t>
            </a:r>
            <a:r>
              <a:rPr lang="en-US" altLang="en-US" sz="1800" dirty="0" smtClean="0">
                <a:latin typeface="+mj-lt"/>
                <a:ea typeface="ヒラギノ角ゴ Pro W3" pitchFamily="-65" charset="-128"/>
              </a:rPr>
              <a:t>rise</a:t>
            </a:r>
            <a:endParaRPr lang="en-US" altLang="en-US" sz="1800" i="1" dirty="0" smtClean="0">
              <a:latin typeface="+mj-lt"/>
              <a:ea typeface="ヒラギノ角ゴ Pro W3" pitchFamily="-65" charset="-128"/>
            </a:endParaRPr>
          </a:p>
        </p:txBody>
      </p:sp>
    </p:spTree>
    <p:extLst>
      <p:ext uri="{BB962C8B-B14F-4D97-AF65-F5344CB8AC3E}">
        <p14:creationId xmlns:p14="http://schemas.microsoft.com/office/powerpoint/2010/main" val="8421405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51"/>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4565650" y="1524000"/>
            <a:ext cx="3592830" cy="3352800"/>
            <a:chOff x="4565650" y="1524000"/>
            <a:chExt cx="3592830" cy="3352800"/>
          </a:xfrm>
        </p:grpSpPr>
        <p:pic>
          <p:nvPicPr>
            <p:cNvPr id="6" name="Picture 5"/>
            <p:cNvPicPr/>
            <p:nvPr/>
          </p:nvPicPr>
          <p:blipFill>
            <a:blip r:embed="rId3">
              <a:extLst>
                <a:ext uri="{28A0092B-C50C-407E-A947-70E740481C1C}">
                  <a14:useLocalDpi xmlns:a14="http://schemas.microsoft.com/office/drawing/2010/main" val="0"/>
                </a:ext>
              </a:extLst>
            </a:blip>
            <a:srcRect/>
            <a:stretch>
              <a:fillRect/>
            </a:stretch>
          </p:blipFill>
          <p:spPr bwMode="auto">
            <a:xfrm>
              <a:off x="4565650" y="1524000"/>
              <a:ext cx="3592830" cy="3352800"/>
            </a:xfrm>
            <a:prstGeom prst="rect">
              <a:avLst/>
            </a:prstGeom>
            <a:noFill/>
            <a:ln>
              <a:noFill/>
            </a:ln>
          </p:spPr>
        </p:pic>
        <p:cxnSp>
          <p:nvCxnSpPr>
            <p:cNvPr id="11" name="Straight Connector 10"/>
            <p:cNvCxnSpPr/>
            <p:nvPr/>
          </p:nvCxnSpPr>
          <p:spPr>
            <a:xfrm flipV="1">
              <a:off x="5335269" y="2067448"/>
              <a:ext cx="2437131" cy="1752600"/>
            </a:xfrm>
            <a:prstGeom prst="line">
              <a:avLst/>
            </a:prstGeom>
            <a:ln w="38100">
              <a:solidFill>
                <a:srgbClr val="FF3300"/>
              </a:solidFill>
            </a:ln>
          </p:spPr>
          <p:style>
            <a:lnRef idx="1">
              <a:schemeClr val="accent1"/>
            </a:lnRef>
            <a:fillRef idx="0">
              <a:schemeClr val="accent1"/>
            </a:fillRef>
            <a:effectRef idx="0">
              <a:schemeClr val="accent1"/>
            </a:effectRef>
            <a:fontRef idx="minor">
              <a:schemeClr val="tx1"/>
            </a:fontRef>
          </p:style>
        </p:cxnSp>
      </p:grpSp>
      <p:sp>
        <p:nvSpPr>
          <p:cNvPr id="26627" name="Rectangle 3"/>
          <p:cNvSpPr>
            <a:spLocks noGrp="1" noChangeArrowheads="1"/>
          </p:cNvSpPr>
          <p:nvPr>
            <p:ph idx="1"/>
          </p:nvPr>
        </p:nvSpPr>
        <p:spPr>
          <a:xfrm>
            <a:off x="361950" y="4892904"/>
            <a:ext cx="4203700" cy="898296"/>
          </a:xfrm>
        </p:spPr>
        <p:txBody>
          <a:bodyPr>
            <a:noAutofit/>
          </a:bodyPr>
          <a:lstStyle/>
          <a:p>
            <a:pPr marL="4763" indent="-4763">
              <a:buFontTx/>
              <a:buNone/>
            </a:pPr>
            <a:r>
              <a:rPr lang="en-US" altLang="en-US" sz="900" i="1" dirty="0" smtClean="0">
                <a:latin typeface="+mj-lt"/>
                <a:ea typeface="ヒラギノ角ゴ Pro W3" pitchFamily="-65" charset="-128"/>
              </a:rPr>
              <a:t>Sources: For panel (a), Milton Friedman and Anna Schwartz, Monetary trends in the United States and the United Kingdom: Their Relation to Income, Prices, and Interest Rates, 1867–1975, Federal Reserve Economic Database (FRED), Federal Reserve Bank of St. </a:t>
            </a:r>
            <a:r>
              <a:rPr lang="en-US" altLang="en-US" sz="900" dirty="0" smtClean="0">
                <a:latin typeface="+mj-lt"/>
                <a:ea typeface="ヒラギノ角ゴ Pro W3" pitchFamily="-65" charset="-128"/>
              </a:rPr>
              <a:t>Louis, http://research.stlouisfed.org/fred2/categories/25 and Bureau of Labor Statistics at http://data.bls.gov/cgi-bin/surveymost?cu. </a:t>
            </a:r>
          </a:p>
        </p:txBody>
      </p:sp>
      <p:sp>
        <p:nvSpPr>
          <p:cNvPr id="7" name="Rectangle 6"/>
          <p:cNvSpPr/>
          <p:nvPr/>
        </p:nvSpPr>
        <p:spPr>
          <a:xfrm>
            <a:off x="4584700" y="4892904"/>
            <a:ext cx="4572000" cy="230832"/>
          </a:xfrm>
          <a:prstGeom prst="rect">
            <a:avLst/>
          </a:prstGeom>
        </p:spPr>
        <p:txBody>
          <a:bodyPr>
            <a:spAutoFit/>
          </a:bodyPr>
          <a:lstStyle/>
          <a:p>
            <a:r>
              <a:rPr lang="en-US" sz="900" dirty="0" smtClean="0">
                <a:latin typeface="+mj-lt"/>
              </a:rPr>
              <a:t>Source: IFS </a:t>
            </a:r>
            <a:r>
              <a:rPr lang="en-US" sz="900" dirty="0">
                <a:latin typeface="+mj-lt"/>
              </a:rPr>
              <a:t>data for 120 countries, averaged over years 1996-2004</a:t>
            </a:r>
          </a:p>
        </p:txBody>
      </p:sp>
      <p:sp>
        <p:nvSpPr>
          <p:cNvPr id="8" name="Oval 7"/>
          <p:cNvSpPr/>
          <p:nvPr/>
        </p:nvSpPr>
        <p:spPr>
          <a:xfrm>
            <a:off x="6257289" y="1905000"/>
            <a:ext cx="411480" cy="304800"/>
          </a:xfrm>
          <a:prstGeom prst="ellipse">
            <a:avLst/>
          </a:prstGeom>
          <a:solidFill>
            <a:srgbClr val="FFFF00">
              <a:alpha val="50196"/>
            </a:srgbClr>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p:cNvCxnSpPr/>
          <p:nvPr/>
        </p:nvCxnSpPr>
        <p:spPr>
          <a:xfrm flipV="1">
            <a:off x="990600" y="2209800"/>
            <a:ext cx="2667000" cy="2209800"/>
          </a:xfrm>
          <a:prstGeom prst="line">
            <a:avLst/>
          </a:prstGeom>
          <a:ln w="57150">
            <a:solidFill>
              <a:srgbClr val="FF3300"/>
            </a:solidFill>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304800" y="1600200"/>
            <a:ext cx="3962400" cy="3292704"/>
            <a:chOff x="304800" y="1600200"/>
            <a:chExt cx="3962400" cy="3292704"/>
          </a:xfrm>
        </p:grpSpPr>
        <p:pic>
          <p:nvPicPr>
            <p:cNvPr id="26628" name="Picture 3" descr="fig19_01A.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600200"/>
              <a:ext cx="3962400" cy="3292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13522" y="1905000"/>
              <a:ext cx="1382078" cy="5149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cxnSp>
        <p:nvCxnSpPr>
          <p:cNvPr id="17" name="Straight Connector 16"/>
          <p:cNvCxnSpPr>
            <a:cxnSpLocks noChangeAspect="1"/>
          </p:cNvCxnSpPr>
          <p:nvPr/>
        </p:nvCxnSpPr>
        <p:spPr>
          <a:xfrm flipV="1">
            <a:off x="936397" y="2286000"/>
            <a:ext cx="2797403" cy="2011680"/>
          </a:xfrm>
          <a:prstGeom prst="line">
            <a:avLst/>
          </a:prstGeom>
          <a:ln w="38100">
            <a:solidFill>
              <a:srgbClr val="FF3300"/>
            </a:solidFill>
          </a:ln>
        </p:spPr>
        <p:style>
          <a:lnRef idx="1">
            <a:schemeClr val="accent1"/>
          </a:lnRef>
          <a:fillRef idx="0">
            <a:schemeClr val="accent1"/>
          </a:fillRef>
          <a:effectRef idx="0">
            <a:schemeClr val="accent1"/>
          </a:effectRef>
          <a:fontRef idx="minor">
            <a:schemeClr val="tx1"/>
          </a:fontRef>
        </p:style>
      </p:cxnSp>
      <p:sp>
        <p:nvSpPr>
          <p:cNvPr id="16" name="Title 1"/>
          <p:cNvSpPr>
            <a:spLocks noGrp="1"/>
          </p:cNvSpPr>
          <p:nvPr>
            <p:ph type="title"/>
          </p:nvPr>
        </p:nvSpPr>
        <p:spPr>
          <a:xfrm>
            <a:off x="457200" y="76200"/>
            <a:ext cx="8229600" cy="685800"/>
          </a:xfrm>
        </p:spPr>
        <p:txBody>
          <a:bodyPr/>
          <a:lstStyle/>
          <a:p>
            <a:r>
              <a:rPr lang="en-US" altLang="en-US" dirty="0">
                <a:ea typeface="ヒラギノ角ゴ Pro W3" pitchFamily="-65" charset="-128"/>
              </a:rPr>
              <a:t>Quantity Theory of Money</a:t>
            </a:r>
            <a:endParaRPr lang="en-US" dirty="0"/>
          </a:p>
        </p:txBody>
      </p:sp>
    </p:spTree>
    <p:extLst>
      <p:ext uri="{BB962C8B-B14F-4D97-AF65-F5344CB8AC3E}">
        <p14:creationId xmlns:p14="http://schemas.microsoft.com/office/powerpoint/2010/main" val="17197926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3" descr="fig19_02.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600201"/>
            <a:ext cx="5910263" cy="418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1447800" y="5938839"/>
            <a:ext cx="7315200" cy="400110"/>
          </a:xfrm>
          <a:prstGeom prst="rect">
            <a:avLst/>
          </a:prstGeom>
          <a:noFill/>
        </p:spPr>
        <p:txBody>
          <a:bodyPr wrap="square">
            <a:spAutoFit/>
          </a:bodyPr>
          <a:lstStyle/>
          <a:p>
            <a:pPr>
              <a:defRPr/>
            </a:pPr>
            <a:r>
              <a:rPr lang="en-US" sz="1000" dirty="0">
                <a:latin typeface="+mn-lt"/>
                <a:ea typeface="+mn-ea"/>
              </a:rPr>
              <a:t>Sources: FRED, Federal Reserve Economic Data, Federal Reserve Bank of St. Louis; Bureau of Labor Statistics, http://research.stlouisfed.org/fred2/categories/25; accessed September 30, 2010.</a:t>
            </a:r>
          </a:p>
        </p:txBody>
      </p:sp>
      <p:grpSp>
        <p:nvGrpSpPr>
          <p:cNvPr id="18" name="Group 17"/>
          <p:cNvGrpSpPr/>
          <p:nvPr/>
        </p:nvGrpSpPr>
        <p:grpSpPr>
          <a:xfrm>
            <a:off x="2661914" y="1641793"/>
            <a:ext cx="4347223" cy="1506202"/>
            <a:chOff x="2661914" y="2022792"/>
            <a:chExt cx="4347223" cy="1506202"/>
          </a:xfrm>
        </p:grpSpPr>
        <p:cxnSp>
          <p:nvCxnSpPr>
            <p:cNvPr id="19" name="Straight Connector 18"/>
            <p:cNvCxnSpPr>
              <a:cxnSpLocks noChangeAspect="1"/>
            </p:cNvCxnSpPr>
            <p:nvPr/>
          </p:nvCxnSpPr>
          <p:spPr>
            <a:xfrm flipV="1">
              <a:off x="2661914" y="2022792"/>
              <a:ext cx="1176562" cy="1188720"/>
            </a:xfrm>
            <a:prstGeom prst="line">
              <a:avLst/>
            </a:prstGeom>
            <a:ln w="38100" cmpd="sng">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cxnSpLocks noChangeAspect="1"/>
            </p:cNvCxnSpPr>
            <p:nvPr/>
          </p:nvCxnSpPr>
          <p:spPr>
            <a:xfrm flipH="1" flipV="1">
              <a:off x="5697505" y="2158592"/>
              <a:ext cx="1311632" cy="1370402"/>
            </a:xfrm>
            <a:prstGeom prst="line">
              <a:avLst/>
            </a:prstGeom>
            <a:ln w="38100" cmpd="sng">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cxnSpLocks noChangeAspect="1"/>
            </p:cNvCxnSpPr>
            <p:nvPr/>
          </p:nvCxnSpPr>
          <p:spPr>
            <a:xfrm flipH="1" flipV="1">
              <a:off x="5181600" y="2128061"/>
              <a:ext cx="1234782" cy="861005"/>
            </a:xfrm>
            <a:prstGeom prst="line">
              <a:avLst/>
            </a:prstGeom>
            <a:ln w="38100" cmpd="sng">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cxnSpLocks noChangeAspect="1"/>
            </p:cNvCxnSpPr>
            <p:nvPr/>
          </p:nvCxnSpPr>
          <p:spPr>
            <a:xfrm flipH="1">
              <a:off x="4597009" y="2101334"/>
              <a:ext cx="82435" cy="478067"/>
            </a:xfrm>
            <a:prstGeom prst="line">
              <a:avLst/>
            </a:prstGeom>
            <a:ln w="38100" cmpd="sng">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3" name="TextBox 12"/>
          <p:cNvSpPr txBox="1"/>
          <p:nvPr/>
        </p:nvSpPr>
        <p:spPr>
          <a:xfrm>
            <a:off x="2743200" y="1535669"/>
            <a:ext cx="3631737" cy="338554"/>
          </a:xfrm>
          <a:prstGeom prst="rect">
            <a:avLst/>
          </a:prstGeom>
          <a:solidFill>
            <a:schemeClr val="bg1"/>
          </a:solidFill>
          <a:ln w="19050">
            <a:solidFill>
              <a:srgbClr val="FF3300"/>
            </a:solidFill>
          </a:ln>
        </p:spPr>
        <p:txBody>
          <a:bodyPr wrap="square" rtlCol="0">
            <a:spAutoFit/>
          </a:bodyPr>
          <a:lstStyle/>
          <a:p>
            <a:pPr algn="ctr"/>
            <a:r>
              <a:rPr lang="en-US" sz="1600" dirty="0" smtClean="0"/>
              <a:t>High Money Growth &amp; low inflation</a:t>
            </a:r>
            <a:endParaRPr lang="en-US" sz="1600" dirty="0"/>
          </a:p>
        </p:txBody>
      </p:sp>
      <p:sp>
        <p:nvSpPr>
          <p:cNvPr id="12" name="Title 1"/>
          <p:cNvSpPr txBox="1">
            <a:spLocks/>
          </p:cNvSpPr>
          <p:nvPr/>
        </p:nvSpPr>
        <p:spPr bwMode="auto">
          <a:xfrm>
            <a:off x="457200" y="762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r>
              <a:rPr lang="en-US" altLang="en-US" kern="0" smtClean="0">
                <a:ea typeface="ヒラギノ角ゴ Pro W3" pitchFamily="-65" charset="-128"/>
              </a:rPr>
              <a:t>Quantity Theory of Money</a:t>
            </a:r>
            <a:endParaRPr lang="en-US" kern="0" dirty="0"/>
          </a:p>
        </p:txBody>
      </p:sp>
    </p:spTree>
    <p:extLst>
      <p:ext uri="{BB962C8B-B14F-4D97-AF65-F5344CB8AC3E}">
        <p14:creationId xmlns:p14="http://schemas.microsoft.com/office/powerpoint/2010/main" val="782134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 descr="fig19_02.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600201"/>
            <a:ext cx="5910263" cy="418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5" name="Group 34"/>
          <p:cNvGrpSpPr/>
          <p:nvPr/>
        </p:nvGrpSpPr>
        <p:grpSpPr>
          <a:xfrm>
            <a:off x="2661914" y="1515475"/>
            <a:ext cx="4332975" cy="1645920"/>
            <a:chOff x="2661914" y="1896474"/>
            <a:chExt cx="4332975" cy="1645920"/>
          </a:xfrm>
        </p:grpSpPr>
        <p:cxnSp>
          <p:nvCxnSpPr>
            <p:cNvPr id="16" name="Straight Connector 15"/>
            <p:cNvCxnSpPr>
              <a:cxnSpLocks noChangeAspect="1"/>
            </p:cNvCxnSpPr>
            <p:nvPr/>
          </p:nvCxnSpPr>
          <p:spPr>
            <a:xfrm flipV="1">
              <a:off x="2661914" y="2022792"/>
              <a:ext cx="1176562" cy="1188720"/>
            </a:xfrm>
            <a:prstGeom prst="line">
              <a:avLst/>
            </a:prstGeom>
            <a:ln w="76200"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cxnSpLocks noChangeAspect="1"/>
            </p:cNvCxnSpPr>
            <p:nvPr/>
          </p:nvCxnSpPr>
          <p:spPr>
            <a:xfrm rot="21540000" flipH="1" flipV="1">
              <a:off x="5473700" y="1896474"/>
              <a:ext cx="1521189" cy="1645920"/>
            </a:xfrm>
            <a:prstGeom prst="line">
              <a:avLst/>
            </a:prstGeom>
            <a:ln w="76200"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cxnSpLocks noChangeAspect="1"/>
            </p:cNvCxnSpPr>
            <p:nvPr/>
          </p:nvCxnSpPr>
          <p:spPr>
            <a:xfrm flipH="1" flipV="1">
              <a:off x="4973890" y="1983226"/>
              <a:ext cx="1442491" cy="1005840"/>
            </a:xfrm>
            <a:prstGeom prst="line">
              <a:avLst/>
            </a:prstGeom>
            <a:ln w="76200"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a:cxnSpLocks noChangeAspect="1"/>
            </p:cNvCxnSpPr>
            <p:nvPr/>
          </p:nvCxnSpPr>
          <p:spPr>
            <a:xfrm flipH="1">
              <a:off x="4597008" y="1939321"/>
              <a:ext cx="110373" cy="640080"/>
            </a:xfrm>
            <a:prstGeom prst="line">
              <a:avLst/>
            </a:prstGeom>
            <a:ln w="76200" cmpd="sng">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 name="Parallelogram 3"/>
          <p:cNvSpPr/>
          <p:nvPr/>
        </p:nvSpPr>
        <p:spPr>
          <a:xfrm rot="18984104">
            <a:off x="4446235" y="3520312"/>
            <a:ext cx="1027639" cy="284100"/>
          </a:xfrm>
          <a:prstGeom prst="parallelogram">
            <a:avLst>
              <a:gd name="adj" fmla="val 91123"/>
            </a:avLst>
          </a:prstGeom>
          <a:solidFill>
            <a:schemeClr val="bg1">
              <a:lumMod val="65000"/>
              <a:alpha val="4705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Parallelogram 16"/>
          <p:cNvSpPr/>
          <p:nvPr/>
        </p:nvSpPr>
        <p:spPr>
          <a:xfrm rot="18984104">
            <a:off x="2476834" y="3463751"/>
            <a:ext cx="1027639" cy="284100"/>
          </a:xfrm>
          <a:prstGeom prst="parallelogram">
            <a:avLst>
              <a:gd name="adj" fmla="val 91123"/>
            </a:avLst>
          </a:prstGeom>
          <a:solidFill>
            <a:schemeClr val="bg1">
              <a:lumMod val="65000"/>
              <a:alpha val="4705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2687442" y="2881509"/>
            <a:ext cx="0" cy="1188720"/>
          </a:xfrm>
          <a:prstGeom prst="line">
            <a:avLst/>
          </a:prstGeom>
          <a:ln w="57150">
            <a:solidFill>
              <a:schemeClr val="bg1">
                <a:lumMod val="85000"/>
              </a:schemeClr>
            </a:solidFill>
            <a:headEnd type="oval"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657627" y="2249526"/>
            <a:ext cx="0" cy="1874520"/>
          </a:xfrm>
          <a:prstGeom prst="line">
            <a:avLst/>
          </a:prstGeom>
          <a:ln w="57150">
            <a:solidFill>
              <a:schemeClr val="bg1">
                <a:lumMod val="85000"/>
              </a:schemeClr>
            </a:solidFill>
            <a:headEnd type="oval" w="med" len="med"/>
          </a:ln>
        </p:spPr>
        <p:style>
          <a:lnRef idx="1">
            <a:schemeClr val="accent1"/>
          </a:lnRef>
          <a:fillRef idx="0">
            <a:schemeClr val="accent1"/>
          </a:fillRef>
          <a:effectRef idx="0">
            <a:schemeClr val="accent1"/>
          </a:effectRef>
          <a:fontRef idx="minor">
            <a:schemeClr val="tx1"/>
          </a:fontRef>
        </p:style>
      </p:cxnSp>
      <p:sp>
        <p:nvSpPr>
          <p:cNvPr id="20" name="Parallelogram 19"/>
          <p:cNvSpPr/>
          <p:nvPr/>
        </p:nvSpPr>
        <p:spPr>
          <a:xfrm rot="18984104">
            <a:off x="6230212" y="3496905"/>
            <a:ext cx="992619" cy="357100"/>
          </a:xfrm>
          <a:prstGeom prst="parallelogram">
            <a:avLst>
              <a:gd name="adj" fmla="val 96676"/>
            </a:avLst>
          </a:prstGeom>
          <a:solidFill>
            <a:schemeClr val="bg1">
              <a:lumMod val="65000"/>
              <a:alpha val="4705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p:cNvCxnSpPr/>
          <p:nvPr/>
        </p:nvCxnSpPr>
        <p:spPr>
          <a:xfrm>
            <a:off x="6463169" y="2652909"/>
            <a:ext cx="0" cy="1508760"/>
          </a:xfrm>
          <a:prstGeom prst="line">
            <a:avLst/>
          </a:prstGeom>
          <a:ln w="57150">
            <a:solidFill>
              <a:schemeClr val="bg1">
                <a:lumMod val="85000"/>
              </a:schemeClr>
            </a:solidFill>
            <a:headEnd type="oval" w="med" len="med"/>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743200" y="1300163"/>
            <a:ext cx="3586466" cy="584775"/>
          </a:xfrm>
          <a:prstGeom prst="rect">
            <a:avLst/>
          </a:prstGeom>
          <a:solidFill>
            <a:schemeClr val="bg1"/>
          </a:solidFill>
          <a:ln w="19050">
            <a:solidFill>
              <a:srgbClr val="FF0000"/>
            </a:solidFill>
          </a:ln>
        </p:spPr>
        <p:txBody>
          <a:bodyPr wrap="square" rtlCol="0">
            <a:spAutoFit/>
          </a:bodyPr>
          <a:lstStyle/>
          <a:p>
            <a:pPr algn="ctr"/>
            <a:r>
              <a:rPr lang="en-US" sz="1600" dirty="0" smtClean="0"/>
              <a:t>… but high money growth is followed by accelerating inflation</a:t>
            </a:r>
            <a:endParaRPr lang="en-US" sz="1600" dirty="0"/>
          </a:p>
        </p:txBody>
      </p:sp>
      <p:sp>
        <p:nvSpPr>
          <p:cNvPr id="42" name="TextBox 41"/>
          <p:cNvSpPr txBox="1"/>
          <p:nvPr/>
        </p:nvSpPr>
        <p:spPr>
          <a:xfrm>
            <a:off x="1447800" y="5938839"/>
            <a:ext cx="7315200" cy="461962"/>
          </a:xfrm>
          <a:prstGeom prst="rect">
            <a:avLst/>
          </a:prstGeom>
          <a:noFill/>
        </p:spPr>
        <p:txBody>
          <a:bodyPr wrap="square">
            <a:spAutoFit/>
          </a:bodyPr>
          <a:lstStyle/>
          <a:p>
            <a:pPr>
              <a:defRPr/>
            </a:pPr>
            <a:r>
              <a:rPr lang="en-US" sz="1200" dirty="0">
                <a:latin typeface="+mn-lt"/>
                <a:ea typeface="+mn-ea"/>
              </a:rPr>
              <a:t>Sources: FRED, Federal Reserve Economic Data, Federal Reserve Bank of St. Louis; Bureau of Labor Statistics, http://research.stlouisfed.org/fred2/categories/25; accessed September 30, 2010.</a:t>
            </a:r>
          </a:p>
        </p:txBody>
      </p:sp>
      <p:sp>
        <p:nvSpPr>
          <p:cNvPr id="24" name="Title 1"/>
          <p:cNvSpPr>
            <a:spLocks noGrp="1"/>
          </p:cNvSpPr>
          <p:nvPr>
            <p:ph type="title"/>
          </p:nvPr>
        </p:nvSpPr>
        <p:spPr>
          <a:xfrm>
            <a:off x="457200" y="76200"/>
            <a:ext cx="8229600" cy="685800"/>
          </a:xfrm>
        </p:spPr>
        <p:txBody>
          <a:bodyPr/>
          <a:lstStyle/>
          <a:p>
            <a:r>
              <a:rPr lang="en-US" altLang="en-US" dirty="0">
                <a:ea typeface="ヒラギノ角ゴ Pro W3" pitchFamily="-65" charset="-128"/>
              </a:rPr>
              <a:t>Quantity Theory of Money</a:t>
            </a:r>
            <a:endParaRPr lang="en-US" dirty="0"/>
          </a:p>
        </p:txBody>
      </p:sp>
    </p:spTree>
    <p:extLst>
      <p:ext uri="{BB962C8B-B14F-4D97-AF65-F5344CB8AC3E}">
        <p14:creationId xmlns:p14="http://schemas.microsoft.com/office/powerpoint/2010/main" val="5684044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500"/>
                                        <p:tgtEl>
                                          <p:spTgt spid="19"/>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up)">
                                      <p:cBhvr>
                                        <p:cTn id="23" dur="500"/>
                                        <p:tgtEl>
                                          <p:spTgt spid="21"/>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3128930535"/>
              </p:ext>
            </p:extLst>
          </p:nvPr>
        </p:nvGraphicFramePr>
        <p:xfrm>
          <a:off x="2762250" y="2133600"/>
          <a:ext cx="554038" cy="762000"/>
        </p:xfrm>
        <a:graphic>
          <a:graphicData uri="http://schemas.openxmlformats.org/presentationml/2006/ole">
            <mc:AlternateContent xmlns:mc="http://schemas.openxmlformats.org/markup-compatibility/2006">
              <mc:Choice xmlns:v="urn:schemas-microsoft-com:vml" Requires="v">
                <p:oleObj spid="_x0000_s91188" name="Equation" r:id="rId4" imgW="304560" imgH="419040" progId="Equation.DSMT4">
                  <p:embed/>
                </p:oleObj>
              </mc:Choice>
              <mc:Fallback>
                <p:oleObj name="Equation" r:id="rId4" imgW="304560" imgH="419040" progId="Equation.DSMT4">
                  <p:embed/>
                  <p:pic>
                    <p:nvPicPr>
                      <p:cNvPr id="0" name=""/>
                      <p:cNvPicPr>
                        <a:picLocks noChangeAspect="1" noChangeArrowheads="1"/>
                      </p:cNvPicPr>
                      <p:nvPr/>
                    </p:nvPicPr>
                    <p:blipFill>
                      <a:blip r:embed="rId5"/>
                      <a:srcRect/>
                      <a:stretch>
                        <a:fillRect/>
                      </a:stretch>
                    </p:blipFill>
                    <p:spPr bwMode="auto">
                      <a:xfrm>
                        <a:off x="2762250" y="2133600"/>
                        <a:ext cx="55403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title"/>
          </p:nvPr>
        </p:nvSpPr>
        <p:spPr/>
        <p:txBody>
          <a:bodyPr/>
          <a:lstStyle/>
          <a:p>
            <a:r>
              <a:rPr lang="en-US" altLang="en-US" dirty="0" smtClean="0">
                <a:ea typeface="ヒラギノ角ゴ Pro W3" pitchFamily="-65" charset="-128"/>
              </a:rPr>
              <a:t>Money </a:t>
            </a:r>
            <a:r>
              <a:rPr lang="en-US" altLang="en-US" dirty="0">
                <a:ea typeface="ヒラギノ角ゴ Pro W3" pitchFamily="-65" charset="-128"/>
              </a:rPr>
              <a:t>Demand</a:t>
            </a:r>
            <a:endParaRPr lang="en-US" dirty="0"/>
          </a:p>
        </p:txBody>
      </p:sp>
      <p:sp>
        <p:nvSpPr>
          <p:cNvPr id="25" name="Rectangle 8"/>
          <p:cNvSpPr txBox="1">
            <a:spLocks noChangeArrowheads="1"/>
          </p:cNvSpPr>
          <p:nvPr/>
        </p:nvSpPr>
        <p:spPr>
          <a:xfrm>
            <a:off x="441288" y="1066800"/>
            <a:ext cx="8474112" cy="4876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Bef>
                <a:spcPts val="0"/>
              </a:spcBef>
              <a:spcAft>
                <a:spcPts val="0"/>
              </a:spcAft>
              <a:buNone/>
            </a:pPr>
            <a:r>
              <a:rPr lang="en-US" altLang="en-US" sz="2000" b="1" dirty="0">
                <a:ea typeface="ヒラギノ角ゴ Pro W3" pitchFamily="-65" charset="-128"/>
              </a:rPr>
              <a:t>Fisher’s money demand </a:t>
            </a:r>
            <a:r>
              <a:rPr lang="en-US" altLang="en-US" sz="2000" b="1" dirty="0" smtClean="0">
                <a:ea typeface="ヒラギノ角ゴ Pro W3" pitchFamily="-65" charset="-128"/>
              </a:rPr>
              <a:t>(from Quantity </a:t>
            </a:r>
            <a:r>
              <a:rPr lang="en-US" altLang="en-US" sz="2000" b="1" dirty="0">
                <a:ea typeface="ヒラギノ角ゴ Pro W3" pitchFamily="-65" charset="-128"/>
              </a:rPr>
              <a:t>Theory of Money)</a:t>
            </a:r>
            <a:r>
              <a:rPr lang="en-US" altLang="en-US" sz="2000" dirty="0">
                <a:ea typeface="ヒラギノ角ゴ Pro W3" pitchFamily="-65" charset="-128"/>
              </a:rPr>
              <a:t>: Fisher’s demand for money is not affected by </a:t>
            </a:r>
            <a:r>
              <a:rPr lang="en-US" altLang="en-US" sz="2000" i="1" dirty="0" err="1">
                <a:ea typeface="ヒラギノ角ゴ Pro W3" pitchFamily="-65" charset="-128"/>
              </a:rPr>
              <a:t>i</a:t>
            </a:r>
            <a:r>
              <a:rPr lang="en-US" altLang="en-US" sz="2000" i="1" dirty="0">
                <a:ea typeface="ヒラギノ角ゴ Pro W3" pitchFamily="-65" charset="-128"/>
              </a:rPr>
              <a:t>.</a:t>
            </a:r>
          </a:p>
        </p:txBody>
      </p:sp>
      <p:sp>
        <p:nvSpPr>
          <p:cNvPr id="13" name="Line 12"/>
          <p:cNvSpPr>
            <a:spLocks noChangeShapeType="1"/>
          </p:cNvSpPr>
          <p:nvPr/>
        </p:nvSpPr>
        <p:spPr bwMode="auto">
          <a:xfrm>
            <a:off x="4429027" y="3319954"/>
            <a:ext cx="0" cy="292844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 name="Rectangle 48"/>
          <p:cNvSpPr>
            <a:spLocks noChangeArrowheads="1"/>
          </p:cNvSpPr>
          <p:nvPr/>
        </p:nvSpPr>
        <p:spPr bwMode="auto">
          <a:xfrm>
            <a:off x="4124227" y="3066854"/>
            <a:ext cx="774645"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err="1">
                <a:latin typeface="Times New Roman" pitchFamily="-65" charset="0"/>
              </a:rPr>
              <a:t>MD</a:t>
            </a:r>
            <a:r>
              <a:rPr lang="en-US" altLang="en-US" sz="1400" b="0" baseline="-25000" dirty="0" err="1">
                <a:latin typeface="Times New Roman" pitchFamily="-65" charset="0"/>
              </a:rPr>
              <a:t>Fisher</a:t>
            </a:r>
            <a:endParaRPr lang="en-US" altLang="en-US" sz="1400" b="0" baseline="-25000" dirty="0">
              <a:latin typeface="Times New Roman" pitchFamily="-65" charset="0"/>
            </a:endParaRPr>
          </a:p>
        </p:txBody>
      </p:sp>
      <p:sp>
        <p:nvSpPr>
          <p:cNvPr id="18" name="Rectangle 64"/>
          <p:cNvSpPr>
            <a:spLocks noChangeArrowheads="1"/>
          </p:cNvSpPr>
          <p:nvPr/>
        </p:nvSpPr>
        <p:spPr bwMode="auto">
          <a:xfrm>
            <a:off x="2698237" y="3292435"/>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baseline="30000" dirty="0">
              <a:latin typeface="Times New Roman" pitchFamily="-65" charset="0"/>
            </a:endParaRPr>
          </a:p>
        </p:txBody>
      </p:sp>
      <p:sp>
        <p:nvSpPr>
          <p:cNvPr id="20" name="Line 47"/>
          <p:cNvSpPr>
            <a:spLocks noChangeShapeType="1"/>
          </p:cNvSpPr>
          <p:nvPr/>
        </p:nvSpPr>
        <p:spPr bwMode="auto">
          <a:xfrm>
            <a:off x="3131625" y="3052724"/>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1" name="Line 55"/>
          <p:cNvSpPr>
            <a:spLocks noChangeShapeType="1"/>
          </p:cNvSpPr>
          <p:nvPr/>
        </p:nvSpPr>
        <p:spPr bwMode="auto">
          <a:xfrm flipV="1">
            <a:off x="3137048" y="6272214"/>
            <a:ext cx="3474720"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2" name="Rectangle 54"/>
          <p:cNvSpPr>
            <a:spLocks noChangeArrowheads="1"/>
          </p:cNvSpPr>
          <p:nvPr/>
        </p:nvSpPr>
        <p:spPr bwMode="auto">
          <a:xfrm>
            <a:off x="4191000" y="6290846"/>
            <a:ext cx="24207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1900               </a:t>
            </a:r>
            <a:r>
              <a:rPr lang="en-US" altLang="en-US" sz="1600" b="0" dirty="0" smtClean="0">
                <a:solidFill>
                  <a:schemeClr val="bg1"/>
                </a:solidFill>
                <a:latin typeface="Times New Roman" pitchFamily="-65" charset="0"/>
              </a:rPr>
              <a:t>2300</a:t>
            </a:r>
            <a:r>
              <a:rPr lang="en-US" altLang="en-US" sz="1600" b="0" dirty="0" smtClean="0">
                <a:latin typeface="Times New Roman" pitchFamily="-65" charset="0"/>
              </a:rPr>
              <a:t>  </a:t>
            </a:r>
            <a:r>
              <a:rPr lang="en-US" altLang="en-US" sz="1050" b="0" dirty="0" smtClean="0">
                <a:latin typeface="Times New Roman" pitchFamily="-65" charset="0"/>
              </a:rPr>
              <a:t> </a:t>
            </a:r>
            <a:r>
              <a:rPr lang="en-US" altLang="en-US" sz="1600" b="0" dirty="0" smtClean="0">
                <a:latin typeface="Times New Roman" pitchFamily="-65" charset="0"/>
              </a:rPr>
              <a:t>       </a:t>
            </a:r>
            <a:r>
              <a:rPr lang="en-US" altLang="en-US" sz="1600" b="0" i="1" dirty="0" smtClean="0">
                <a:latin typeface="Times New Roman" pitchFamily="-65" charset="0"/>
              </a:rPr>
              <a:t>M </a:t>
            </a:r>
            <a:endParaRPr lang="en-US" altLang="en-US" sz="1600" b="0" baseline="-25000" dirty="0">
              <a:latin typeface="Times New Roman" pitchFamily="-65" charset="0"/>
            </a:endParaRPr>
          </a:p>
        </p:txBody>
      </p:sp>
      <p:sp>
        <p:nvSpPr>
          <p:cNvPr id="23" name="Line 13"/>
          <p:cNvSpPr>
            <a:spLocks noChangeShapeType="1"/>
          </p:cNvSpPr>
          <p:nvPr/>
        </p:nvSpPr>
        <p:spPr bwMode="auto">
          <a:xfrm flipH="1">
            <a:off x="3133724" y="4137712"/>
            <a:ext cx="129540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24" name="Text Box 8"/>
          <p:cNvSpPr txBox="1">
            <a:spLocks noChangeArrowheads="1"/>
          </p:cNvSpPr>
          <p:nvPr/>
        </p:nvSpPr>
        <p:spPr bwMode="auto">
          <a:xfrm>
            <a:off x="2699656" y="3983614"/>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eaLnBrk="1" hangingPunct="1">
              <a:spcBef>
                <a:spcPct val="0"/>
              </a:spcBef>
              <a:buFontTx/>
              <a:buNone/>
            </a:pPr>
            <a:r>
              <a:rPr lang="en-US" altLang="en-US" sz="1600" dirty="0" smtClean="0">
                <a:solidFill>
                  <a:srgbClr val="000000"/>
                </a:solidFill>
                <a:cs typeface="Times New Roman" pitchFamily="-1" charset="0"/>
              </a:rPr>
              <a:t>3.5</a:t>
            </a:r>
            <a:endParaRPr lang="en-US" altLang="en-US" sz="1600" baseline="-25000" dirty="0"/>
          </a:p>
        </p:txBody>
      </p:sp>
      <p:graphicFrame>
        <p:nvGraphicFramePr>
          <p:cNvPr id="4" name="Object 3"/>
          <p:cNvGraphicFramePr>
            <a:graphicFrameLocks noChangeAspect="1"/>
          </p:cNvGraphicFramePr>
          <p:nvPr>
            <p:extLst>
              <p:ext uri="{D42A27DB-BD31-4B8C-83A1-F6EECF244321}">
                <p14:modId xmlns:p14="http://schemas.microsoft.com/office/powerpoint/2010/main" val="2454207807"/>
              </p:ext>
            </p:extLst>
          </p:nvPr>
        </p:nvGraphicFramePr>
        <p:xfrm>
          <a:off x="3291850" y="2146289"/>
          <a:ext cx="529172" cy="713232"/>
        </p:xfrm>
        <a:graphic>
          <a:graphicData uri="http://schemas.openxmlformats.org/presentationml/2006/ole">
            <mc:AlternateContent xmlns:mc="http://schemas.openxmlformats.org/markup-compatibility/2006">
              <mc:Choice xmlns:v="urn:schemas-microsoft-com:vml" Requires="v">
                <p:oleObj spid="_x0000_s91189" name="Equation" r:id="rId6" imgW="291960" imgH="393480" progId="Equation.DSMT4">
                  <p:embed/>
                </p:oleObj>
              </mc:Choice>
              <mc:Fallback>
                <p:oleObj name="Equation" r:id="rId6" imgW="291960" imgH="393480" progId="Equation.DSMT4">
                  <p:embed/>
                  <p:pic>
                    <p:nvPicPr>
                      <p:cNvPr id="0" name=""/>
                      <p:cNvPicPr/>
                      <p:nvPr/>
                    </p:nvPicPr>
                    <p:blipFill>
                      <a:blip r:embed="rId7"/>
                      <a:stretch>
                        <a:fillRect/>
                      </a:stretch>
                    </p:blipFill>
                    <p:spPr>
                      <a:xfrm>
                        <a:off x="3291850" y="2146289"/>
                        <a:ext cx="529172" cy="713232"/>
                      </a:xfrm>
                      <a:prstGeom prst="rect">
                        <a:avLst/>
                      </a:prstGeom>
                    </p:spPr>
                  </p:pic>
                </p:oleObj>
              </mc:Fallback>
            </mc:AlternateContent>
          </a:graphicData>
        </a:graphic>
      </p:graphicFrame>
    </p:spTree>
    <p:extLst>
      <p:ext uri="{BB962C8B-B14F-4D97-AF65-F5344CB8AC3E}">
        <p14:creationId xmlns:p14="http://schemas.microsoft.com/office/powerpoint/2010/main" val="671813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Line 12"/>
          <p:cNvSpPr>
            <a:spLocks noChangeShapeType="1"/>
          </p:cNvSpPr>
          <p:nvPr/>
        </p:nvSpPr>
        <p:spPr bwMode="auto">
          <a:xfrm>
            <a:off x="4429027" y="3319954"/>
            <a:ext cx="0" cy="2928446"/>
          </a:xfrm>
          <a:prstGeom prst="line">
            <a:avLst/>
          </a:prstGeom>
          <a:noFill/>
          <a:ln w="28575">
            <a:solidFill>
              <a:schemeClr val="bg1">
                <a:lumMod val="75000"/>
              </a:schemeClr>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 name="Rectangle 48"/>
          <p:cNvSpPr>
            <a:spLocks noChangeArrowheads="1"/>
          </p:cNvSpPr>
          <p:nvPr/>
        </p:nvSpPr>
        <p:spPr bwMode="auto">
          <a:xfrm>
            <a:off x="4124227" y="3066854"/>
            <a:ext cx="774645"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err="1">
                <a:solidFill>
                  <a:schemeClr val="bg1">
                    <a:lumMod val="75000"/>
                  </a:schemeClr>
                </a:solidFill>
                <a:latin typeface="Times New Roman" pitchFamily="-65" charset="0"/>
              </a:rPr>
              <a:t>MD</a:t>
            </a:r>
            <a:r>
              <a:rPr lang="en-US" altLang="en-US" sz="1400" b="0" baseline="-25000" dirty="0" err="1">
                <a:solidFill>
                  <a:schemeClr val="bg1">
                    <a:lumMod val="75000"/>
                  </a:schemeClr>
                </a:solidFill>
                <a:latin typeface="Times New Roman" pitchFamily="-65" charset="0"/>
              </a:rPr>
              <a:t>Fisher</a:t>
            </a:r>
            <a:endParaRPr lang="en-US" altLang="en-US" sz="1400" b="0" baseline="-25000" dirty="0">
              <a:solidFill>
                <a:schemeClr val="bg1">
                  <a:lumMod val="75000"/>
                </a:schemeClr>
              </a:solidFill>
              <a:latin typeface="Times New Roman" pitchFamily="-65" charset="0"/>
            </a:endParaRPr>
          </a:p>
        </p:txBody>
      </p:sp>
      <p:sp>
        <p:nvSpPr>
          <p:cNvPr id="2" name="Title 1"/>
          <p:cNvSpPr>
            <a:spLocks noGrp="1"/>
          </p:cNvSpPr>
          <p:nvPr>
            <p:ph type="title"/>
          </p:nvPr>
        </p:nvSpPr>
        <p:spPr/>
        <p:txBody>
          <a:bodyPr/>
          <a:lstStyle/>
          <a:p>
            <a:r>
              <a:rPr lang="en-US" altLang="en-US" dirty="0" smtClean="0">
                <a:ea typeface="ヒラギノ角ゴ Pro W3" pitchFamily="-65" charset="-128"/>
              </a:rPr>
              <a:t>Money </a:t>
            </a:r>
            <a:r>
              <a:rPr lang="en-US" altLang="en-US" dirty="0">
                <a:ea typeface="ヒラギノ角ゴ Pro W3" pitchFamily="-65" charset="-128"/>
              </a:rPr>
              <a:t>Demand</a:t>
            </a:r>
            <a:endParaRPr lang="en-US" dirty="0"/>
          </a:p>
        </p:txBody>
      </p:sp>
      <p:sp>
        <p:nvSpPr>
          <p:cNvPr id="25" name="Rectangle 8"/>
          <p:cNvSpPr txBox="1">
            <a:spLocks noChangeArrowheads="1"/>
          </p:cNvSpPr>
          <p:nvPr/>
        </p:nvSpPr>
        <p:spPr>
          <a:xfrm>
            <a:off x="441288" y="1066800"/>
            <a:ext cx="8474112" cy="4876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Bef>
                <a:spcPts val="0"/>
              </a:spcBef>
              <a:spcAft>
                <a:spcPts val="0"/>
              </a:spcAft>
              <a:buNone/>
            </a:pPr>
            <a:r>
              <a:rPr lang="en-US" altLang="en-US" sz="2000" b="1" dirty="0">
                <a:ea typeface="ヒラギノ角ゴ Pro W3" pitchFamily="-65" charset="-128"/>
              </a:rPr>
              <a:t>Keynes’ money demand </a:t>
            </a:r>
            <a:r>
              <a:rPr lang="en-US" altLang="en-US" sz="2000" b="1" dirty="0" smtClean="0">
                <a:ea typeface="ヒラギノ角ゴ Pro W3" pitchFamily="-65" charset="-128"/>
              </a:rPr>
              <a:t>(</a:t>
            </a:r>
            <a:r>
              <a:rPr lang="en-US" altLang="en-US" sz="2000" b="1" dirty="0">
                <a:ea typeface="ヒラギノ角ゴ Pro W3" pitchFamily="-65" charset="-128"/>
              </a:rPr>
              <a:t>from </a:t>
            </a:r>
            <a:r>
              <a:rPr lang="en-US" altLang="en-US" sz="2000" b="1" dirty="0" smtClean="0">
                <a:ea typeface="ヒラギノ角ゴ Pro W3" pitchFamily="-65" charset="-128"/>
              </a:rPr>
              <a:t>Liquidity </a:t>
            </a:r>
            <a:r>
              <a:rPr lang="en-US" altLang="en-US" sz="2000" b="1" dirty="0">
                <a:ea typeface="ヒラギノ角ゴ Pro W3" pitchFamily="-65" charset="-128"/>
              </a:rPr>
              <a:t>Preference Theory):</a:t>
            </a:r>
            <a:r>
              <a:rPr lang="en-US" altLang="en-US" sz="2000" dirty="0">
                <a:ea typeface="ヒラギノ角ゴ Pro W3" pitchFamily="-65" charset="-128"/>
              </a:rPr>
              <a:t> people’s motives for holding money include transactions, precautionary, and speculative.</a:t>
            </a:r>
            <a:endParaRPr lang="en-US" altLang="en-US" sz="2000" i="1" dirty="0">
              <a:ea typeface="ヒラギノ角ゴ Pro W3" pitchFamily="-65" charset="-128"/>
            </a:endParaRPr>
          </a:p>
          <a:p>
            <a:pPr marL="0" indent="0" fontAlgn="auto">
              <a:spcBef>
                <a:spcPts val="0"/>
              </a:spcBef>
              <a:spcAft>
                <a:spcPts val="0"/>
              </a:spcAft>
              <a:buNone/>
            </a:pPr>
            <a:endParaRPr lang="en-US" altLang="en-US" sz="2000" dirty="0" smtClean="0">
              <a:ea typeface="ヒラギノ角ゴ Pro W3" pitchFamily="-65" charset="-128"/>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2494081637"/>
              </p:ext>
            </p:extLst>
          </p:nvPr>
        </p:nvGraphicFramePr>
        <p:xfrm>
          <a:off x="3290888" y="2306638"/>
          <a:ext cx="1662112" cy="415925"/>
        </p:xfrm>
        <a:graphic>
          <a:graphicData uri="http://schemas.openxmlformats.org/presentationml/2006/ole">
            <mc:AlternateContent xmlns:mc="http://schemas.openxmlformats.org/markup-compatibility/2006">
              <mc:Choice xmlns:v="urn:schemas-microsoft-com:vml" Requires="v">
                <p:oleObj spid="_x0000_s92213" name="Equation" r:id="rId4" imgW="914400" imgH="228600" progId="Equation.DSMT4">
                  <p:embed/>
                </p:oleObj>
              </mc:Choice>
              <mc:Fallback>
                <p:oleObj name="Equation" r:id="rId4" imgW="914400" imgH="228600" progId="Equation.DSMT4">
                  <p:embed/>
                  <p:pic>
                    <p:nvPicPr>
                      <p:cNvPr id="0" name=""/>
                      <p:cNvPicPr>
                        <a:picLocks noChangeAspect="1" noChangeArrowheads="1"/>
                      </p:cNvPicPr>
                      <p:nvPr/>
                    </p:nvPicPr>
                    <p:blipFill>
                      <a:blip r:embed="rId5"/>
                      <a:srcRect/>
                      <a:stretch>
                        <a:fillRect/>
                      </a:stretch>
                    </p:blipFill>
                    <p:spPr bwMode="auto">
                      <a:xfrm>
                        <a:off x="3290888" y="2306638"/>
                        <a:ext cx="1662112"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Text Box 20"/>
          <p:cNvSpPr txBox="1">
            <a:spLocks noChangeArrowheads="1"/>
          </p:cNvSpPr>
          <p:nvPr/>
        </p:nvSpPr>
        <p:spPr bwMode="auto">
          <a:xfrm rot="952711">
            <a:off x="5483959" y="4260407"/>
            <a:ext cx="900566"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dirty="0" err="1">
                <a:latin typeface="Times New Roman" pitchFamily="-65" charset="0"/>
              </a:rPr>
              <a:t>MD</a:t>
            </a:r>
            <a:r>
              <a:rPr lang="en-US" altLang="en-US" sz="1400" b="0" baseline="-25000" dirty="0" err="1">
                <a:latin typeface="Times New Roman" pitchFamily="-65" charset="0"/>
              </a:rPr>
              <a:t>Keynes</a:t>
            </a:r>
            <a:endParaRPr lang="en-US" altLang="en-US" sz="1400" b="0" baseline="-25000" dirty="0">
              <a:latin typeface="Times New Roman" pitchFamily="-65" charset="0"/>
            </a:endParaRPr>
          </a:p>
        </p:txBody>
      </p:sp>
      <p:sp>
        <p:nvSpPr>
          <p:cNvPr id="16" name="Line 12"/>
          <p:cNvSpPr>
            <a:spLocks noChangeShapeType="1"/>
          </p:cNvSpPr>
          <p:nvPr/>
        </p:nvSpPr>
        <p:spPr bwMode="auto">
          <a:xfrm>
            <a:off x="3200400" y="3800670"/>
            <a:ext cx="2971716" cy="83810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 name="Rectangle 64"/>
          <p:cNvSpPr>
            <a:spLocks noChangeArrowheads="1"/>
          </p:cNvSpPr>
          <p:nvPr/>
        </p:nvSpPr>
        <p:spPr bwMode="auto">
          <a:xfrm>
            <a:off x="2698237" y="3292435"/>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baseline="30000" dirty="0">
              <a:latin typeface="Times New Roman" pitchFamily="-65" charset="0"/>
            </a:endParaRPr>
          </a:p>
        </p:txBody>
      </p:sp>
      <p:sp>
        <p:nvSpPr>
          <p:cNvPr id="23" name="Line 47"/>
          <p:cNvSpPr>
            <a:spLocks noChangeShapeType="1"/>
          </p:cNvSpPr>
          <p:nvPr/>
        </p:nvSpPr>
        <p:spPr bwMode="auto">
          <a:xfrm>
            <a:off x="3131625" y="3052724"/>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4" name="Line 55"/>
          <p:cNvSpPr>
            <a:spLocks noChangeShapeType="1"/>
          </p:cNvSpPr>
          <p:nvPr/>
        </p:nvSpPr>
        <p:spPr bwMode="auto">
          <a:xfrm flipV="1">
            <a:off x="3137048" y="6272214"/>
            <a:ext cx="3474720"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8" name="Rectangle 54"/>
          <p:cNvSpPr>
            <a:spLocks noChangeArrowheads="1"/>
          </p:cNvSpPr>
          <p:nvPr/>
        </p:nvSpPr>
        <p:spPr bwMode="auto">
          <a:xfrm>
            <a:off x="4191000" y="6290846"/>
            <a:ext cx="24207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1900               </a:t>
            </a:r>
            <a:r>
              <a:rPr lang="en-US" altLang="en-US" sz="1600" b="0" dirty="0" smtClean="0">
                <a:solidFill>
                  <a:schemeClr val="bg1"/>
                </a:solidFill>
                <a:latin typeface="Times New Roman" pitchFamily="-65" charset="0"/>
              </a:rPr>
              <a:t>2300</a:t>
            </a:r>
            <a:r>
              <a:rPr lang="en-US" altLang="en-US" sz="1600" b="0" dirty="0" smtClean="0">
                <a:latin typeface="Times New Roman" pitchFamily="-65" charset="0"/>
              </a:rPr>
              <a:t>  </a:t>
            </a:r>
            <a:r>
              <a:rPr lang="en-US" altLang="en-US" sz="1050" b="0" dirty="0" smtClean="0">
                <a:latin typeface="Times New Roman" pitchFamily="-65" charset="0"/>
              </a:rPr>
              <a:t> </a:t>
            </a:r>
            <a:r>
              <a:rPr lang="en-US" altLang="en-US" sz="1600" b="0" dirty="0" smtClean="0">
                <a:latin typeface="Times New Roman" pitchFamily="-65" charset="0"/>
              </a:rPr>
              <a:t>       </a:t>
            </a:r>
            <a:r>
              <a:rPr lang="en-US" altLang="en-US" sz="1600" b="0" i="1" dirty="0" smtClean="0">
                <a:latin typeface="Times New Roman" pitchFamily="-65" charset="0"/>
              </a:rPr>
              <a:t>M </a:t>
            </a:r>
            <a:endParaRPr lang="en-US" altLang="en-US" sz="1600" b="0" baseline="-25000" dirty="0">
              <a:latin typeface="Times New Roman" pitchFamily="-65" charset="0"/>
            </a:endParaRPr>
          </a:p>
        </p:txBody>
      </p:sp>
      <p:sp>
        <p:nvSpPr>
          <p:cNvPr id="29" name="Line 13"/>
          <p:cNvSpPr>
            <a:spLocks noChangeShapeType="1"/>
          </p:cNvSpPr>
          <p:nvPr/>
        </p:nvSpPr>
        <p:spPr bwMode="auto">
          <a:xfrm flipH="1">
            <a:off x="3133724" y="4137712"/>
            <a:ext cx="129540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30" name="Text Box 8"/>
          <p:cNvSpPr txBox="1">
            <a:spLocks noChangeArrowheads="1"/>
          </p:cNvSpPr>
          <p:nvPr/>
        </p:nvSpPr>
        <p:spPr bwMode="auto">
          <a:xfrm>
            <a:off x="2699656" y="3983614"/>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eaLnBrk="1" hangingPunct="1">
              <a:spcBef>
                <a:spcPct val="0"/>
              </a:spcBef>
              <a:buFontTx/>
              <a:buNone/>
            </a:pPr>
            <a:r>
              <a:rPr lang="en-US" altLang="en-US" sz="1600" dirty="0" smtClean="0">
                <a:solidFill>
                  <a:srgbClr val="000000"/>
                </a:solidFill>
                <a:cs typeface="Times New Roman" pitchFamily="-1" charset="0"/>
              </a:rPr>
              <a:t>3.5</a:t>
            </a:r>
            <a:endParaRPr lang="en-US" altLang="en-US" sz="1600" baseline="-25000" dirty="0"/>
          </a:p>
        </p:txBody>
      </p:sp>
      <p:graphicFrame>
        <p:nvGraphicFramePr>
          <p:cNvPr id="4" name="Object 3"/>
          <p:cNvGraphicFramePr>
            <a:graphicFrameLocks noChangeAspect="1"/>
          </p:cNvGraphicFramePr>
          <p:nvPr>
            <p:extLst>
              <p:ext uri="{D42A27DB-BD31-4B8C-83A1-F6EECF244321}">
                <p14:modId xmlns:p14="http://schemas.microsoft.com/office/powerpoint/2010/main" val="530091458"/>
              </p:ext>
            </p:extLst>
          </p:nvPr>
        </p:nvGraphicFramePr>
        <p:xfrm>
          <a:off x="2762250" y="2133600"/>
          <a:ext cx="554038" cy="762000"/>
        </p:xfrm>
        <a:graphic>
          <a:graphicData uri="http://schemas.openxmlformats.org/presentationml/2006/ole">
            <mc:AlternateContent xmlns:mc="http://schemas.openxmlformats.org/markup-compatibility/2006">
              <mc:Choice xmlns:v="urn:schemas-microsoft-com:vml" Requires="v">
                <p:oleObj spid="_x0000_s92214" name="Equation" r:id="rId6" imgW="304560" imgH="419040" progId="Equation.DSMT4">
                  <p:embed/>
                </p:oleObj>
              </mc:Choice>
              <mc:Fallback>
                <p:oleObj name="Equation" r:id="rId6" imgW="304560" imgH="419040" progId="Equation.DSMT4">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62250" y="2133600"/>
                        <a:ext cx="55403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1" name="Line 17"/>
          <p:cNvSpPr>
            <a:spLocks noChangeShapeType="1"/>
          </p:cNvSpPr>
          <p:nvPr/>
        </p:nvSpPr>
        <p:spPr bwMode="auto">
          <a:xfrm flipH="1">
            <a:off x="4429124" y="4137712"/>
            <a:ext cx="0" cy="2133600"/>
          </a:xfrm>
          <a:prstGeom prst="line">
            <a:avLst/>
          </a:prstGeom>
          <a:noFill/>
          <a:ln w="9525">
            <a:solidFill>
              <a:srgbClr val="000000"/>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496041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Line 12"/>
          <p:cNvSpPr>
            <a:spLocks noChangeShapeType="1"/>
          </p:cNvSpPr>
          <p:nvPr/>
        </p:nvSpPr>
        <p:spPr bwMode="auto">
          <a:xfrm>
            <a:off x="3200400" y="3800670"/>
            <a:ext cx="2971716" cy="838103"/>
          </a:xfrm>
          <a:prstGeom prst="line">
            <a:avLst/>
          </a:prstGeom>
          <a:noFill/>
          <a:ln w="28575">
            <a:solidFill>
              <a:schemeClr val="bg1">
                <a:lumMod val="75000"/>
              </a:schemeClr>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 name="Line 12"/>
          <p:cNvSpPr>
            <a:spLocks noChangeShapeType="1"/>
          </p:cNvSpPr>
          <p:nvPr/>
        </p:nvSpPr>
        <p:spPr bwMode="auto">
          <a:xfrm>
            <a:off x="4429027" y="3319954"/>
            <a:ext cx="0" cy="2928446"/>
          </a:xfrm>
          <a:prstGeom prst="line">
            <a:avLst/>
          </a:prstGeom>
          <a:noFill/>
          <a:ln w="28575">
            <a:solidFill>
              <a:schemeClr val="bg1">
                <a:lumMod val="75000"/>
              </a:schemeClr>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1" name="Rectangle 48"/>
          <p:cNvSpPr>
            <a:spLocks noChangeArrowheads="1"/>
          </p:cNvSpPr>
          <p:nvPr/>
        </p:nvSpPr>
        <p:spPr bwMode="auto">
          <a:xfrm>
            <a:off x="4124227" y="3066854"/>
            <a:ext cx="774645"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err="1">
                <a:solidFill>
                  <a:schemeClr val="bg1">
                    <a:lumMod val="75000"/>
                  </a:schemeClr>
                </a:solidFill>
                <a:latin typeface="Times New Roman" pitchFamily="-65" charset="0"/>
              </a:rPr>
              <a:t>MD</a:t>
            </a:r>
            <a:r>
              <a:rPr lang="en-US" altLang="en-US" sz="1400" b="0" baseline="-25000" dirty="0" err="1">
                <a:solidFill>
                  <a:schemeClr val="bg1">
                    <a:lumMod val="75000"/>
                  </a:schemeClr>
                </a:solidFill>
                <a:latin typeface="Times New Roman" pitchFamily="-65" charset="0"/>
              </a:rPr>
              <a:t>Fisher</a:t>
            </a:r>
            <a:endParaRPr lang="en-US" altLang="en-US" sz="1400" b="0" baseline="-25000" dirty="0">
              <a:solidFill>
                <a:schemeClr val="bg1">
                  <a:lumMod val="75000"/>
                </a:schemeClr>
              </a:solidFill>
              <a:latin typeface="Times New Roman" pitchFamily="-65" charset="0"/>
            </a:endParaRPr>
          </a:p>
        </p:txBody>
      </p:sp>
      <p:sp>
        <p:nvSpPr>
          <p:cNvPr id="2" name="Title 1"/>
          <p:cNvSpPr>
            <a:spLocks noGrp="1"/>
          </p:cNvSpPr>
          <p:nvPr>
            <p:ph type="title"/>
          </p:nvPr>
        </p:nvSpPr>
        <p:spPr/>
        <p:txBody>
          <a:bodyPr/>
          <a:lstStyle/>
          <a:p>
            <a:r>
              <a:rPr lang="en-US" altLang="en-US" dirty="0" smtClean="0">
                <a:ea typeface="ヒラギノ角ゴ Pro W3" pitchFamily="-65" charset="-128"/>
              </a:rPr>
              <a:t>Money </a:t>
            </a:r>
            <a:r>
              <a:rPr lang="en-US" altLang="en-US" dirty="0">
                <a:ea typeface="ヒラギノ角ゴ Pro W3" pitchFamily="-65" charset="-128"/>
              </a:rPr>
              <a:t>Demand</a:t>
            </a:r>
            <a:endParaRPr lang="en-US" dirty="0"/>
          </a:p>
        </p:txBody>
      </p:sp>
      <p:sp>
        <p:nvSpPr>
          <p:cNvPr id="25" name="Rectangle 8"/>
          <p:cNvSpPr txBox="1">
            <a:spLocks noChangeArrowheads="1"/>
          </p:cNvSpPr>
          <p:nvPr/>
        </p:nvSpPr>
        <p:spPr>
          <a:xfrm>
            <a:off x="441288" y="1066800"/>
            <a:ext cx="8474112" cy="4876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000" b="1" dirty="0"/>
              <a:t>Friedman’s money demand (Permanent Income Hypothesis):</a:t>
            </a:r>
            <a:r>
              <a:rPr lang="en-US" sz="2000" dirty="0"/>
              <a:t> Permanent income </a:t>
            </a:r>
            <a:r>
              <a:rPr lang="en-US" sz="2000" dirty="0" smtClean="0"/>
              <a:t>(LR </a:t>
            </a:r>
            <a:r>
              <a:rPr lang="en-US" sz="2000" dirty="0"/>
              <a:t>average of current &amp; future income) links </a:t>
            </a:r>
            <a:r>
              <a:rPr lang="en-US" sz="2000" i="1" dirty="0" err="1"/>
              <a:t>i</a:t>
            </a:r>
            <a:r>
              <a:rPr lang="en-US" sz="2000" i="1" dirty="0"/>
              <a:t> </a:t>
            </a:r>
            <a:r>
              <a:rPr lang="en-US" sz="2000" dirty="0"/>
              <a:t>to </a:t>
            </a:r>
            <a:r>
              <a:rPr lang="en-US" sz="2000" i="1" dirty="0" err="1"/>
              <a:t>M</a:t>
            </a:r>
            <a:r>
              <a:rPr lang="en-US" sz="2000" i="1" baseline="30000" dirty="0" err="1"/>
              <a:t>d</a:t>
            </a:r>
            <a:r>
              <a:rPr lang="en-US" sz="2000" dirty="0"/>
              <a:t> because people </a:t>
            </a:r>
            <a:r>
              <a:rPr lang="en-US" sz="2000" dirty="0" smtClean="0"/>
              <a:t> speculate </a:t>
            </a:r>
            <a:r>
              <a:rPr lang="en-US" sz="2000" dirty="0"/>
              <a:t>that </a:t>
            </a:r>
            <a:r>
              <a:rPr lang="en-US" sz="2000" i="1" dirty="0" err="1"/>
              <a:t>i</a:t>
            </a:r>
            <a:r>
              <a:rPr lang="en-US" sz="2000" dirty="0"/>
              <a:t> </a:t>
            </a:r>
            <a:r>
              <a:rPr lang="en-US" sz="2000" dirty="0" smtClean="0"/>
              <a:t>will rise in </a:t>
            </a:r>
            <a:r>
              <a:rPr lang="en-US" sz="2000" dirty="0"/>
              <a:t>the future if it is low today.</a:t>
            </a:r>
          </a:p>
        </p:txBody>
      </p:sp>
      <p:sp>
        <p:nvSpPr>
          <p:cNvPr id="37" name="Text Box 20"/>
          <p:cNvSpPr txBox="1">
            <a:spLocks noChangeArrowheads="1"/>
          </p:cNvSpPr>
          <p:nvPr/>
        </p:nvSpPr>
        <p:spPr bwMode="auto">
          <a:xfrm rot="2820000">
            <a:off x="5571746" y="5547267"/>
            <a:ext cx="998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dirty="0" err="1">
                <a:latin typeface="Times New Roman" pitchFamily="-65" charset="0"/>
              </a:rPr>
              <a:t>MD</a:t>
            </a:r>
            <a:r>
              <a:rPr lang="en-US" altLang="en-US" sz="1400" b="0" baseline="-25000" dirty="0" err="1">
                <a:latin typeface="Times New Roman" pitchFamily="-65" charset="0"/>
              </a:rPr>
              <a:t>Friedman</a:t>
            </a:r>
            <a:endParaRPr lang="en-US" altLang="en-US" sz="1400" b="0" baseline="-25000" dirty="0">
              <a:latin typeface="Times New Roman" pitchFamily="-65" charset="0"/>
            </a:endParaRPr>
          </a:p>
        </p:txBody>
      </p:sp>
      <p:sp>
        <p:nvSpPr>
          <p:cNvPr id="38" name="Line 12"/>
          <p:cNvSpPr>
            <a:spLocks noChangeAspect="1" noChangeShapeType="1"/>
          </p:cNvSpPr>
          <p:nvPr/>
        </p:nvSpPr>
        <p:spPr bwMode="auto">
          <a:xfrm>
            <a:off x="3657600" y="3314308"/>
            <a:ext cx="2514516" cy="273738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aphicFrame>
        <p:nvGraphicFramePr>
          <p:cNvPr id="6" name="Object 5"/>
          <p:cNvGraphicFramePr>
            <a:graphicFrameLocks noChangeAspect="1"/>
          </p:cNvGraphicFramePr>
          <p:nvPr>
            <p:extLst>
              <p:ext uri="{D42A27DB-BD31-4B8C-83A1-F6EECF244321}">
                <p14:modId xmlns:p14="http://schemas.microsoft.com/office/powerpoint/2010/main" val="941016342"/>
              </p:ext>
            </p:extLst>
          </p:nvPr>
        </p:nvGraphicFramePr>
        <p:xfrm>
          <a:off x="3294062" y="2306638"/>
          <a:ext cx="3395663" cy="439737"/>
        </p:xfrm>
        <a:graphic>
          <a:graphicData uri="http://schemas.openxmlformats.org/presentationml/2006/ole">
            <mc:AlternateContent xmlns:mc="http://schemas.openxmlformats.org/markup-compatibility/2006">
              <mc:Choice xmlns:v="urn:schemas-microsoft-com:vml" Requires="v">
                <p:oleObj spid="_x0000_s93236" name="Equation" r:id="rId4" imgW="1866600" imgH="241200" progId="Equation.DSMT4">
                  <p:embed/>
                </p:oleObj>
              </mc:Choice>
              <mc:Fallback>
                <p:oleObj name="Equation" r:id="rId4" imgW="1866600" imgH="241200" progId="Equation.DSMT4">
                  <p:embed/>
                  <p:pic>
                    <p:nvPicPr>
                      <p:cNvPr id="0" name=""/>
                      <p:cNvPicPr>
                        <a:picLocks noChangeAspect="1" noChangeArrowheads="1"/>
                      </p:cNvPicPr>
                      <p:nvPr/>
                    </p:nvPicPr>
                    <p:blipFill>
                      <a:blip r:embed="rId5"/>
                      <a:srcRect/>
                      <a:stretch>
                        <a:fillRect/>
                      </a:stretch>
                    </p:blipFill>
                    <p:spPr bwMode="auto">
                      <a:xfrm>
                        <a:off x="3294062" y="2306638"/>
                        <a:ext cx="3395663"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Rectangle 64"/>
          <p:cNvSpPr>
            <a:spLocks noChangeArrowheads="1"/>
          </p:cNvSpPr>
          <p:nvPr/>
        </p:nvSpPr>
        <p:spPr bwMode="auto">
          <a:xfrm>
            <a:off x="2698237" y="3292435"/>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baseline="30000" dirty="0">
              <a:latin typeface="Times New Roman" pitchFamily="-65" charset="0"/>
            </a:endParaRPr>
          </a:p>
        </p:txBody>
      </p:sp>
      <p:sp>
        <p:nvSpPr>
          <p:cNvPr id="17" name="Line 47"/>
          <p:cNvSpPr>
            <a:spLocks noChangeShapeType="1"/>
          </p:cNvSpPr>
          <p:nvPr/>
        </p:nvSpPr>
        <p:spPr bwMode="auto">
          <a:xfrm>
            <a:off x="3131625" y="3052724"/>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8" name="Line 55"/>
          <p:cNvSpPr>
            <a:spLocks noChangeShapeType="1"/>
          </p:cNvSpPr>
          <p:nvPr/>
        </p:nvSpPr>
        <p:spPr bwMode="auto">
          <a:xfrm flipV="1">
            <a:off x="3137048" y="6272214"/>
            <a:ext cx="3474720"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0" name="Rectangle 54"/>
          <p:cNvSpPr>
            <a:spLocks noChangeArrowheads="1"/>
          </p:cNvSpPr>
          <p:nvPr/>
        </p:nvSpPr>
        <p:spPr bwMode="auto">
          <a:xfrm>
            <a:off x="4191000" y="6290846"/>
            <a:ext cx="24207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1900               </a:t>
            </a:r>
            <a:r>
              <a:rPr lang="en-US" altLang="en-US" sz="1600" b="0" dirty="0" smtClean="0">
                <a:solidFill>
                  <a:schemeClr val="bg1"/>
                </a:solidFill>
                <a:latin typeface="Times New Roman" pitchFamily="-65" charset="0"/>
              </a:rPr>
              <a:t>2300</a:t>
            </a:r>
            <a:r>
              <a:rPr lang="en-US" altLang="en-US" sz="1600" b="0" dirty="0" smtClean="0">
                <a:latin typeface="Times New Roman" pitchFamily="-65" charset="0"/>
              </a:rPr>
              <a:t>  </a:t>
            </a:r>
            <a:r>
              <a:rPr lang="en-US" altLang="en-US" sz="1050" b="0" dirty="0" smtClean="0">
                <a:latin typeface="Times New Roman" pitchFamily="-65" charset="0"/>
              </a:rPr>
              <a:t> </a:t>
            </a:r>
            <a:r>
              <a:rPr lang="en-US" altLang="en-US" sz="1600" b="0" dirty="0" smtClean="0">
                <a:latin typeface="Times New Roman" pitchFamily="-65" charset="0"/>
              </a:rPr>
              <a:t>       </a:t>
            </a:r>
            <a:r>
              <a:rPr lang="en-US" altLang="en-US" sz="1600" b="0" i="1" dirty="0" smtClean="0">
                <a:latin typeface="Times New Roman" pitchFamily="-65" charset="0"/>
              </a:rPr>
              <a:t>M </a:t>
            </a:r>
            <a:endParaRPr lang="en-US" altLang="en-US" sz="1600" b="0" baseline="-25000" dirty="0">
              <a:latin typeface="Times New Roman" pitchFamily="-65" charset="0"/>
            </a:endParaRPr>
          </a:p>
        </p:txBody>
      </p:sp>
      <p:sp>
        <p:nvSpPr>
          <p:cNvPr id="22" name="Line 13"/>
          <p:cNvSpPr>
            <a:spLocks noChangeShapeType="1"/>
          </p:cNvSpPr>
          <p:nvPr/>
        </p:nvSpPr>
        <p:spPr bwMode="auto">
          <a:xfrm flipH="1">
            <a:off x="3133724" y="4137712"/>
            <a:ext cx="129540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23" name="Text Box 8"/>
          <p:cNvSpPr txBox="1">
            <a:spLocks noChangeArrowheads="1"/>
          </p:cNvSpPr>
          <p:nvPr/>
        </p:nvSpPr>
        <p:spPr bwMode="auto">
          <a:xfrm>
            <a:off x="2699656" y="3983614"/>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eaLnBrk="1" hangingPunct="1">
              <a:spcBef>
                <a:spcPct val="0"/>
              </a:spcBef>
              <a:buFontTx/>
              <a:buNone/>
            </a:pPr>
            <a:r>
              <a:rPr lang="en-US" altLang="en-US" sz="1600" dirty="0" smtClean="0">
                <a:solidFill>
                  <a:srgbClr val="000000"/>
                </a:solidFill>
                <a:cs typeface="Times New Roman" pitchFamily="-1" charset="0"/>
              </a:rPr>
              <a:t>3.5</a:t>
            </a:r>
            <a:endParaRPr lang="en-US" altLang="en-US" sz="1600" baseline="-25000" dirty="0"/>
          </a:p>
        </p:txBody>
      </p:sp>
      <p:graphicFrame>
        <p:nvGraphicFramePr>
          <p:cNvPr id="3" name="Object 2"/>
          <p:cNvGraphicFramePr>
            <a:graphicFrameLocks noChangeAspect="1"/>
          </p:cNvGraphicFramePr>
          <p:nvPr>
            <p:extLst>
              <p:ext uri="{D42A27DB-BD31-4B8C-83A1-F6EECF244321}">
                <p14:modId xmlns:p14="http://schemas.microsoft.com/office/powerpoint/2010/main" val="853392418"/>
              </p:ext>
            </p:extLst>
          </p:nvPr>
        </p:nvGraphicFramePr>
        <p:xfrm>
          <a:off x="2762250" y="2133600"/>
          <a:ext cx="554038" cy="762000"/>
        </p:xfrm>
        <a:graphic>
          <a:graphicData uri="http://schemas.openxmlformats.org/presentationml/2006/ole">
            <mc:AlternateContent xmlns:mc="http://schemas.openxmlformats.org/markup-compatibility/2006">
              <mc:Choice xmlns:v="urn:schemas-microsoft-com:vml" Requires="v">
                <p:oleObj spid="_x0000_s93237" name="Equation" r:id="rId6" imgW="304668" imgH="418918" progId="Equation.DSMT4">
                  <p:embed/>
                </p:oleObj>
              </mc:Choice>
              <mc:Fallback>
                <p:oleObj name="Equation" r:id="rId6" imgW="304668" imgH="418918" progId="Equation.DSMT4">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62250" y="2133600"/>
                        <a:ext cx="55403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9" name="Line 17"/>
          <p:cNvSpPr>
            <a:spLocks noChangeShapeType="1"/>
          </p:cNvSpPr>
          <p:nvPr/>
        </p:nvSpPr>
        <p:spPr bwMode="auto">
          <a:xfrm flipH="1">
            <a:off x="4429124" y="4137712"/>
            <a:ext cx="0" cy="2133600"/>
          </a:xfrm>
          <a:prstGeom prst="line">
            <a:avLst/>
          </a:prstGeom>
          <a:noFill/>
          <a:ln w="9525">
            <a:solidFill>
              <a:srgbClr val="000000"/>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39" name="Text Box 20"/>
          <p:cNvSpPr txBox="1">
            <a:spLocks noChangeArrowheads="1"/>
          </p:cNvSpPr>
          <p:nvPr/>
        </p:nvSpPr>
        <p:spPr bwMode="auto">
          <a:xfrm rot="952711">
            <a:off x="5483959" y="4260407"/>
            <a:ext cx="900566"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dirty="0" err="1">
                <a:solidFill>
                  <a:schemeClr val="bg1">
                    <a:lumMod val="75000"/>
                  </a:schemeClr>
                </a:solidFill>
                <a:latin typeface="Times New Roman" pitchFamily="-65" charset="0"/>
              </a:rPr>
              <a:t>MD</a:t>
            </a:r>
            <a:r>
              <a:rPr lang="en-US" altLang="en-US" sz="1400" b="0" baseline="-25000" dirty="0" err="1">
                <a:solidFill>
                  <a:schemeClr val="bg1">
                    <a:lumMod val="75000"/>
                  </a:schemeClr>
                </a:solidFill>
                <a:latin typeface="Times New Roman" pitchFamily="-65" charset="0"/>
              </a:rPr>
              <a:t>Keynes</a:t>
            </a:r>
            <a:endParaRPr lang="en-US" altLang="en-US" sz="1400" b="0" baseline="-25000" dirty="0">
              <a:solidFill>
                <a:schemeClr val="bg1">
                  <a:lumMod val="75000"/>
                </a:schemeClr>
              </a:solidFill>
              <a:latin typeface="Times New Roman" pitchFamily="-65" charset="0"/>
            </a:endParaRPr>
          </a:p>
        </p:txBody>
      </p:sp>
    </p:spTree>
    <p:extLst>
      <p:ext uri="{BB962C8B-B14F-4D97-AF65-F5344CB8AC3E}">
        <p14:creationId xmlns:p14="http://schemas.microsoft.com/office/powerpoint/2010/main" val="22208766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Line 12"/>
          <p:cNvSpPr>
            <a:spLocks noChangeShapeType="1"/>
          </p:cNvSpPr>
          <p:nvPr/>
        </p:nvSpPr>
        <p:spPr bwMode="auto">
          <a:xfrm>
            <a:off x="3200400" y="3800670"/>
            <a:ext cx="2971716" cy="838103"/>
          </a:xfrm>
          <a:prstGeom prst="line">
            <a:avLst/>
          </a:prstGeom>
          <a:noFill/>
          <a:ln w="28575">
            <a:solidFill>
              <a:schemeClr val="bg1">
                <a:lumMod val="75000"/>
              </a:schemeClr>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 name="Line 12"/>
          <p:cNvSpPr>
            <a:spLocks noChangeShapeType="1"/>
          </p:cNvSpPr>
          <p:nvPr/>
        </p:nvSpPr>
        <p:spPr bwMode="auto">
          <a:xfrm>
            <a:off x="4429027" y="3319954"/>
            <a:ext cx="0" cy="2928446"/>
          </a:xfrm>
          <a:prstGeom prst="line">
            <a:avLst/>
          </a:prstGeom>
          <a:noFill/>
          <a:ln w="28575">
            <a:solidFill>
              <a:schemeClr val="bg1">
                <a:lumMod val="75000"/>
              </a:schemeClr>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 name="Rectangle 48"/>
          <p:cNvSpPr>
            <a:spLocks noChangeArrowheads="1"/>
          </p:cNvSpPr>
          <p:nvPr/>
        </p:nvSpPr>
        <p:spPr bwMode="auto">
          <a:xfrm>
            <a:off x="4124227" y="3066854"/>
            <a:ext cx="774645"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err="1">
                <a:solidFill>
                  <a:schemeClr val="bg1">
                    <a:lumMod val="75000"/>
                  </a:schemeClr>
                </a:solidFill>
                <a:latin typeface="Times New Roman" pitchFamily="-65" charset="0"/>
              </a:rPr>
              <a:t>MD</a:t>
            </a:r>
            <a:r>
              <a:rPr lang="en-US" altLang="en-US" sz="1400" b="0" baseline="-25000" dirty="0" err="1">
                <a:solidFill>
                  <a:schemeClr val="bg1">
                    <a:lumMod val="75000"/>
                  </a:schemeClr>
                </a:solidFill>
                <a:latin typeface="Times New Roman" pitchFamily="-65" charset="0"/>
              </a:rPr>
              <a:t>Fisher</a:t>
            </a:r>
            <a:endParaRPr lang="en-US" altLang="en-US" sz="1400" b="0" baseline="-25000" dirty="0">
              <a:solidFill>
                <a:schemeClr val="bg1">
                  <a:lumMod val="75000"/>
                </a:schemeClr>
              </a:solidFill>
              <a:latin typeface="Times New Roman" pitchFamily="-65" charset="0"/>
            </a:endParaRPr>
          </a:p>
        </p:txBody>
      </p:sp>
      <p:sp>
        <p:nvSpPr>
          <p:cNvPr id="31" name="Text Box 20"/>
          <p:cNvSpPr txBox="1">
            <a:spLocks noChangeArrowheads="1"/>
          </p:cNvSpPr>
          <p:nvPr/>
        </p:nvSpPr>
        <p:spPr bwMode="auto">
          <a:xfrm rot="2820000">
            <a:off x="5571746" y="5547267"/>
            <a:ext cx="998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dirty="0" err="1">
                <a:solidFill>
                  <a:schemeClr val="bg1">
                    <a:lumMod val="75000"/>
                  </a:schemeClr>
                </a:solidFill>
                <a:latin typeface="Times New Roman" pitchFamily="-65" charset="0"/>
              </a:rPr>
              <a:t>MD</a:t>
            </a:r>
            <a:r>
              <a:rPr lang="en-US" altLang="en-US" sz="1400" b="0" baseline="-25000" dirty="0" err="1">
                <a:solidFill>
                  <a:schemeClr val="bg1">
                    <a:lumMod val="75000"/>
                  </a:schemeClr>
                </a:solidFill>
                <a:latin typeface="Times New Roman" pitchFamily="-65" charset="0"/>
              </a:rPr>
              <a:t>Friedman</a:t>
            </a:r>
            <a:endParaRPr lang="en-US" altLang="en-US" sz="1400" b="0" baseline="-25000" dirty="0">
              <a:solidFill>
                <a:schemeClr val="bg1">
                  <a:lumMod val="75000"/>
                </a:schemeClr>
              </a:solidFill>
              <a:latin typeface="Times New Roman" pitchFamily="-65" charset="0"/>
            </a:endParaRPr>
          </a:p>
        </p:txBody>
      </p:sp>
      <p:sp>
        <p:nvSpPr>
          <p:cNvPr id="34" name="Line 12"/>
          <p:cNvSpPr>
            <a:spLocks noChangeAspect="1" noChangeShapeType="1"/>
          </p:cNvSpPr>
          <p:nvPr/>
        </p:nvSpPr>
        <p:spPr bwMode="auto">
          <a:xfrm>
            <a:off x="3657600" y="3314308"/>
            <a:ext cx="2514516" cy="2737381"/>
          </a:xfrm>
          <a:prstGeom prst="line">
            <a:avLst/>
          </a:prstGeom>
          <a:noFill/>
          <a:ln w="28575">
            <a:solidFill>
              <a:schemeClr val="bg1">
                <a:lumMod val="75000"/>
              </a:schemeClr>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 name="Text Box 20"/>
          <p:cNvSpPr txBox="1">
            <a:spLocks noChangeArrowheads="1"/>
          </p:cNvSpPr>
          <p:nvPr/>
        </p:nvSpPr>
        <p:spPr bwMode="auto">
          <a:xfrm rot="952711">
            <a:off x="5483959" y="4260407"/>
            <a:ext cx="900566"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dirty="0" err="1">
                <a:solidFill>
                  <a:schemeClr val="bg1">
                    <a:lumMod val="75000"/>
                  </a:schemeClr>
                </a:solidFill>
                <a:latin typeface="Times New Roman" pitchFamily="-65" charset="0"/>
              </a:rPr>
              <a:t>MD</a:t>
            </a:r>
            <a:r>
              <a:rPr lang="en-US" altLang="en-US" sz="1400" b="0" baseline="-25000" dirty="0" err="1">
                <a:solidFill>
                  <a:schemeClr val="bg1">
                    <a:lumMod val="75000"/>
                  </a:schemeClr>
                </a:solidFill>
                <a:latin typeface="Times New Roman" pitchFamily="-65" charset="0"/>
              </a:rPr>
              <a:t>Keynes</a:t>
            </a:r>
            <a:endParaRPr lang="en-US" altLang="en-US" sz="1400" b="0" baseline="-25000" dirty="0">
              <a:solidFill>
                <a:schemeClr val="bg1">
                  <a:lumMod val="75000"/>
                </a:schemeClr>
              </a:solidFill>
              <a:latin typeface="Times New Roman" pitchFamily="-65" charset="0"/>
            </a:endParaRPr>
          </a:p>
        </p:txBody>
      </p:sp>
      <p:sp>
        <p:nvSpPr>
          <p:cNvPr id="2" name="Title 1"/>
          <p:cNvSpPr>
            <a:spLocks noGrp="1"/>
          </p:cNvSpPr>
          <p:nvPr>
            <p:ph type="title"/>
          </p:nvPr>
        </p:nvSpPr>
        <p:spPr/>
        <p:txBody>
          <a:bodyPr/>
          <a:lstStyle/>
          <a:p>
            <a:r>
              <a:rPr lang="en-US" altLang="en-US" dirty="0" smtClean="0">
                <a:ea typeface="ヒラギノ角ゴ Pro W3" pitchFamily="-65" charset="-128"/>
              </a:rPr>
              <a:t>Money </a:t>
            </a:r>
            <a:r>
              <a:rPr lang="en-US" altLang="en-US" dirty="0">
                <a:ea typeface="ヒラギノ角ゴ Pro W3" pitchFamily="-65" charset="-128"/>
              </a:rPr>
              <a:t>Demand</a:t>
            </a:r>
            <a:endParaRPr lang="en-US" dirty="0"/>
          </a:p>
        </p:txBody>
      </p:sp>
      <p:sp>
        <p:nvSpPr>
          <p:cNvPr id="26" name="Rectangle 64"/>
          <p:cNvSpPr>
            <a:spLocks noChangeArrowheads="1"/>
          </p:cNvSpPr>
          <p:nvPr/>
        </p:nvSpPr>
        <p:spPr bwMode="auto">
          <a:xfrm>
            <a:off x="2698237" y="3292435"/>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baseline="30000" dirty="0">
              <a:latin typeface="Times New Roman" pitchFamily="-65" charset="0"/>
            </a:endParaRPr>
          </a:p>
        </p:txBody>
      </p:sp>
      <p:sp>
        <p:nvSpPr>
          <p:cNvPr id="24" name="Text Box 8"/>
          <p:cNvSpPr txBox="1">
            <a:spLocks noChangeArrowheads="1"/>
          </p:cNvSpPr>
          <p:nvPr/>
        </p:nvSpPr>
        <p:spPr bwMode="auto">
          <a:xfrm>
            <a:off x="2699656" y="3983614"/>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eaLnBrk="1" hangingPunct="1">
              <a:spcBef>
                <a:spcPct val="0"/>
              </a:spcBef>
              <a:buFontTx/>
              <a:buNone/>
            </a:pPr>
            <a:r>
              <a:rPr lang="en-US" altLang="en-US" sz="1600" dirty="0" smtClean="0">
                <a:solidFill>
                  <a:srgbClr val="000000"/>
                </a:solidFill>
                <a:cs typeface="Times New Roman" pitchFamily="-1" charset="0"/>
              </a:rPr>
              <a:t>3.5</a:t>
            </a:r>
            <a:endParaRPr lang="en-US" altLang="en-US" sz="1600" baseline="-25000" dirty="0"/>
          </a:p>
        </p:txBody>
      </p:sp>
      <p:sp>
        <p:nvSpPr>
          <p:cNvPr id="46" name="Rectangle 8"/>
          <p:cNvSpPr txBox="1">
            <a:spLocks noChangeArrowheads="1"/>
          </p:cNvSpPr>
          <p:nvPr/>
        </p:nvSpPr>
        <p:spPr>
          <a:xfrm>
            <a:off x="441288" y="1066800"/>
            <a:ext cx="8077200" cy="1219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en-US" sz="2000" b="1" dirty="0" smtClean="0"/>
              <a:t>The compromise</a:t>
            </a:r>
            <a:r>
              <a:rPr lang="en-US" altLang="en-US" sz="2000" dirty="0" smtClean="0">
                <a:ea typeface="ヒラギノ角ゴ Pro W3" pitchFamily="-65" charset="-128"/>
              </a:rPr>
              <a:t>:</a:t>
            </a:r>
            <a:endParaRPr lang="en-US" altLang="en-US" sz="1600" kern="0" dirty="0">
              <a:solidFill>
                <a:srgbClr val="000000"/>
              </a:solidFill>
            </a:endParaRPr>
          </a:p>
        </p:txBody>
      </p:sp>
      <p:sp>
        <p:nvSpPr>
          <p:cNvPr id="32" name="Line 47"/>
          <p:cNvSpPr>
            <a:spLocks noChangeShapeType="1"/>
          </p:cNvSpPr>
          <p:nvPr/>
        </p:nvSpPr>
        <p:spPr bwMode="auto">
          <a:xfrm>
            <a:off x="3131625" y="3052724"/>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3" name="Line 55"/>
          <p:cNvSpPr>
            <a:spLocks noChangeShapeType="1"/>
          </p:cNvSpPr>
          <p:nvPr/>
        </p:nvSpPr>
        <p:spPr bwMode="auto">
          <a:xfrm flipV="1">
            <a:off x="3137048" y="6272214"/>
            <a:ext cx="3474720"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1" name="Line 9"/>
          <p:cNvSpPr>
            <a:spLocks noChangeShapeType="1"/>
          </p:cNvSpPr>
          <p:nvPr/>
        </p:nvSpPr>
        <p:spPr bwMode="auto">
          <a:xfrm>
            <a:off x="3362324" y="3321736"/>
            <a:ext cx="3249444" cy="2469463"/>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 name="Line 17"/>
          <p:cNvSpPr>
            <a:spLocks noChangeShapeType="1"/>
          </p:cNvSpPr>
          <p:nvPr/>
        </p:nvSpPr>
        <p:spPr bwMode="auto">
          <a:xfrm flipH="1">
            <a:off x="4429124" y="4137712"/>
            <a:ext cx="0" cy="2133600"/>
          </a:xfrm>
          <a:prstGeom prst="line">
            <a:avLst/>
          </a:prstGeom>
          <a:noFill/>
          <a:ln w="9525">
            <a:solidFill>
              <a:srgbClr val="000000"/>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48" name="Line 13"/>
          <p:cNvSpPr>
            <a:spLocks noChangeShapeType="1"/>
          </p:cNvSpPr>
          <p:nvPr/>
        </p:nvSpPr>
        <p:spPr bwMode="auto">
          <a:xfrm flipH="1">
            <a:off x="3133724" y="4137712"/>
            <a:ext cx="129540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52" name="Rectangle 54"/>
          <p:cNvSpPr>
            <a:spLocks noChangeArrowheads="1"/>
          </p:cNvSpPr>
          <p:nvPr/>
        </p:nvSpPr>
        <p:spPr bwMode="auto">
          <a:xfrm>
            <a:off x="4191000" y="6290846"/>
            <a:ext cx="24207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1900               2300  </a:t>
            </a:r>
            <a:r>
              <a:rPr lang="en-US" altLang="en-US" sz="1050" b="0" dirty="0" smtClean="0">
                <a:latin typeface="Times New Roman" pitchFamily="-65" charset="0"/>
              </a:rPr>
              <a:t> </a:t>
            </a:r>
            <a:r>
              <a:rPr lang="en-US" altLang="en-US" sz="1600" b="0" dirty="0" smtClean="0">
                <a:latin typeface="Times New Roman" pitchFamily="-65" charset="0"/>
              </a:rPr>
              <a:t>       </a:t>
            </a:r>
            <a:r>
              <a:rPr lang="en-US" altLang="en-US" sz="1600" b="0" i="1" dirty="0" smtClean="0">
                <a:latin typeface="Times New Roman" pitchFamily="-65" charset="0"/>
              </a:rPr>
              <a:t>M </a:t>
            </a:r>
            <a:endParaRPr lang="en-US" altLang="en-US" sz="1600" b="0" baseline="-25000" dirty="0">
              <a:latin typeface="Times New Roman" pitchFamily="-65" charset="0"/>
            </a:endParaRPr>
          </a:p>
        </p:txBody>
      </p:sp>
      <p:sp>
        <p:nvSpPr>
          <p:cNvPr id="54" name="Rectangle 53"/>
          <p:cNvSpPr/>
          <p:nvPr/>
        </p:nvSpPr>
        <p:spPr>
          <a:xfrm>
            <a:off x="5325158" y="6315075"/>
            <a:ext cx="646331" cy="369332"/>
          </a:xfrm>
          <a:prstGeom prst="rect">
            <a:avLst/>
          </a:prstGeom>
          <a:solidFill>
            <a:schemeClr val="bg1"/>
          </a:solidFill>
        </p:spPr>
        <p:txBody>
          <a:bodyPr wrap="none">
            <a:spAutoFit/>
          </a:bodyPr>
          <a:lstStyle/>
          <a:p>
            <a:r>
              <a:rPr lang="en-US" altLang="en-US" dirty="0">
                <a:solidFill>
                  <a:schemeClr val="bg1"/>
                </a:solidFill>
                <a:latin typeface="Times New Roman" pitchFamily="-65" charset="0"/>
              </a:rPr>
              <a:t>2300</a:t>
            </a:r>
            <a:endParaRPr lang="en-US" dirty="0">
              <a:solidFill>
                <a:schemeClr val="bg1"/>
              </a:solidFill>
            </a:endParaRPr>
          </a:p>
        </p:txBody>
      </p:sp>
      <p:sp>
        <p:nvSpPr>
          <p:cNvPr id="56" name="Text Box 12"/>
          <p:cNvSpPr txBox="1">
            <a:spLocks noChangeArrowheads="1"/>
          </p:cNvSpPr>
          <p:nvPr/>
        </p:nvSpPr>
        <p:spPr bwMode="auto">
          <a:xfrm rot="2321941">
            <a:off x="6241116" y="5425675"/>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eaLnBrk="1" hangingPunct="1">
              <a:spcBef>
                <a:spcPct val="0"/>
              </a:spcBef>
              <a:buFontTx/>
              <a:buNone/>
            </a:pPr>
            <a:r>
              <a:rPr lang="en-US" altLang="en-US" sz="1600" i="1" dirty="0">
                <a:cs typeface="Times New Roman" pitchFamily="-1" charset="0"/>
              </a:rPr>
              <a:t>MD</a:t>
            </a:r>
            <a:endParaRPr lang="en-US" altLang="en-US" sz="1600" baseline="30000" dirty="0"/>
          </a:p>
        </p:txBody>
      </p:sp>
    </p:spTree>
    <p:extLst>
      <p:ext uri="{BB962C8B-B14F-4D97-AF65-F5344CB8AC3E}">
        <p14:creationId xmlns:p14="http://schemas.microsoft.com/office/powerpoint/2010/main" val="22127165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ea typeface="ヒラギノ角ゴ Pro W3" pitchFamily="-65" charset="-128"/>
              </a:rPr>
              <a:t>Money </a:t>
            </a:r>
            <a:r>
              <a:rPr lang="en-US" altLang="en-US" dirty="0">
                <a:ea typeface="ヒラギノ角ゴ Pro W3" pitchFamily="-65" charset="-128"/>
              </a:rPr>
              <a:t>Demand</a:t>
            </a:r>
            <a:endParaRPr lang="en-US" dirty="0"/>
          </a:p>
        </p:txBody>
      </p:sp>
      <p:sp>
        <p:nvSpPr>
          <p:cNvPr id="26" name="Rectangle 64"/>
          <p:cNvSpPr>
            <a:spLocks noChangeArrowheads="1"/>
          </p:cNvSpPr>
          <p:nvPr/>
        </p:nvSpPr>
        <p:spPr bwMode="auto">
          <a:xfrm>
            <a:off x="2698237" y="3292435"/>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baseline="30000" dirty="0">
              <a:latin typeface="Times New Roman" pitchFamily="-65" charset="0"/>
            </a:endParaRPr>
          </a:p>
        </p:txBody>
      </p:sp>
      <p:sp>
        <p:nvSpPr>
          <p:cNvPr id="24" name="Text Box 8"/>
          <p:cNvSpPr txBox="1">
            <a:spLocks noChangeArrowheads="1"/>
          </p:cNvSpPr>
          <p:nvPr/>
        </p:nvSpPr>
        <p:spPr bwMode="auto">
          <a:xfrm>
            <a:off x="2699656" y="3983614"/>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eaLnBrk="1" hangingPunct="1">
              <a:spcBef>
                <a:spcPct val="0"/>
              </a:spcBef>
              <a:buFontTx/>
              <a:buNone/>
            </a:pPr>
            <a:r>
              <a:rPr lang="en-US" altLang="en-US" sz="1600" dirty="0" smtClean="0">
                <a:solidFill>
                  <a:srgbClr val="000000"/>
                </a:solidFill>
                <a:cs typeface="Times New Roman" pitchFamily="-1" charset="0"/>
              </a:rPr>
              <a:t>3.5</a:t>
            </a:r>
            <a:endParaRPr lang="en-US" altLang="en-US" sz="1600" baseline="-25000" dirty="0"/>
          </a:p>
        </p:txBody>
      </p:sp>
      <p:grpSp>
        <p:nvGrpSpPr>
          <p:cNvPr id="3" name="Group 2"/>
          <p:cNvGrpSpPr/>
          <p:nvPr/>
        </p:nvGrpSpPr>
        <p:grpSpPr>
          <a:xfrm>
            <a:off x="3133724" y="3219254"/>
            <a:ext cx="2514600" cy="914400"/>
            <a:chOff x="3133724" y="4137712"/>
            <a:chExt cx="2514600" cy="914400"/>
          </a:xfrm>
        </p:grpSpPr>
        <p:sp>
          <p:nvSpPr>
            <p:cNvPr id="40" name="Line 15"/>
            <p:cNvSpPr>
              <a:spLocks noChangeShapeType="1"/>
            </p:cNvSpPr>
            <p:nvPr/>
          </p:nvSpPr>
          <p:spPr bwMode="auto">
            <a:xfrm flipH="1">
              <a:off x="3133724" y="5052112"/>
              <a:ext cx="2514600" cy="0"/>
            </a:xfrm>
            <a:prstGeom prst="line">
              <a:avLst/>
            </a:prstGeom>
            <a:noFill/>
            <a:ln w="9525">
              <a:solidFill>
                <a:srgbClr val="000000"/>
              </a:solidFill>
              <a:prstDash val="dash"/>
              <a:round/>
              <a:headEnd type="none" w="med" len="med"/>
              <a:tailEnd type="none" w="med" len="med"/>
            </a:ln>
            <a:extLst>
              <a:ext uri="{909E8E84-426E-40DD-AFC4-6F175D3DCCD1}">
                <a14:hiddenFill xmlns:a14="http://schemas.microsoft.com/office/drawing/2010/main">
                  <a:noFill/>
                </a14:hiddenFill>
              </a:ext>
            </a:extLst>
          </p:spPr>
          <p:txBody>
            <a:bodyPr/>
            <a:lstStyle/>
            <a:p>
              <a:endParaRPr lang="en-US"/>
            </a:p>
          </p:txBody>
        </p:sp>
        <p:sp>
          <p:nvSpPr>
            <p:cNvPr id="44" name="Line 19"/>
            <p:cNvSpPr>
              <a:spLocks noChangeShapeType="1"/>
            </p:cNvSpPr>
            <p:nvPr/>
          </p:nvSpPr>
          <p:spPr bwMode="auto">
            <a:xfrm>
              <a:off x="3200400" y="4137712"/>
              <a:ext cx="0" cy="914400"/>
            </a:xfrm>
            <a:prstGeom prst="line">
              <a:avLst/>
            </a:prstGeom>
            <a:noFill/>
            <a:ln w="38100">
              <a:solidFill>
                <a:srgbClr val="008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4" name="Group 3"/>
          <p:cNvGrpSpPr/>
          <p:nvPr/>
        </p:nvGrpSpPr>
        <p:grpSpPr>
          <a:xfrm>
            <a:off x="3209827" y="4219575"/>
            <a:ext cx="1219200" cy="2057400"/>
            <a:chOff x="4429124" y="4219575"/>
            <a:chExt cx="1219200" cy="2057400"/>
          </a:xfrm>
        </p:grpSpPr>
        <p:sp>
          <p:nvSpPr>
            <p:cNvPr id="43" name="Line 18"/>
            <p:cNvSpPr>
              <a:spLocks noChangeShapeType="1"/>
            </p:cNvSpPr>
            <p:nvPr/>
          </p:nvSpPr>
          <p:spPr bwMode="auto">
            <a:xfrm flipH="1">
              <a:off x="5648324" y="4219575"/>
              <a:ext cx="0" cy="2057400"/>
            </a:xfrm>
            <a:prstGeom prst="line">
              <a:avLst/>
            </a:prstGeom>
            <a:noFill/>
            <a:ln w="9525">
              <a:solidFill>
                <a:srgbClr val="000000"/>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45" name="Line 20"/>
            <p:cNvSpPr>
              <a:spLocks noChangeShapeType="1"/>
            </p:cNvSpPr>
            <p:nvPr/>
          </p:nvSpPr>
          <p:spPr bwMode="auto">
            <a:xfrm flipV="1">
              <a:off x="4429124" y="6191054"/>
              <a:ext cx="1219200" cy="0"/>
            </a:xfrm>
            <a:prstGeom prst="line">
              <a:avLst/>
            </a:prstGeom>
            <a:noFill/>
            <a:ln w="38100">
              <a:solidFill>
                <a:srgbClr val="008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46" name="Rectangle 8"/>
          <p:cNvSpPr txBox="1">
            <a:spLocks noChangeArrowheads="1"/>
          </p:cNvSpPr>
          <p:nvPr/>
        </p:nvSpPr>
        <p:spPr>
          <a:xfrm>
            <a:off x="441288" y="1066800"/>
            <a:ext cx="8077200" cy="1219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en-US" sz="2000" b="1" dirty="0" smtClean="0"/>
              <a:t>The </a:t>
            </a:r>
            <a:r>
              <a:rPr lang="en-US" altLang="en-US" sz="2000" b="1" dirty="0"/>
              <a:t>compromise</a:t>
            </a:r>
            <a:r>
              <a:rPr lang="en-US" altLang="en-US" sz="2000" dirty="0" smtClean="0">
                <a:ea typeface="ヒラギノ角ゴ Pro W3" pitchFamily="-65" charset="-128"/>
              </a:rPr>
              <a:t>:</a:t>
            </a:r>
            <a:endParaRPr lang="en-US" altLang="en-US" sz="1600" kern="0" dirty="0">
              <a:solidFill>
                <a:srgbClr val="000000"/>
              </a:solidFill>
            </a:endParaRPr>
          </a:p>
          <a:p>
            <a:pPr marL="828675" lvl="1" indent="-371475">
              <a:spcBef>
                <a:spcPts val="0"/>
              </a:spcBef>
            </a:pPr>
            <a:r>
              <a:rPr lang="en-US" altLang="en-US" sz="1600" kern="0" dirty="0">
                <a:solidFill>
                  <a:srgbClr val="000000"/>
                </a:solidFill>
              </a:rPr>
              <a:t>The </a:t>
            </a:r>
            <a:r>
              <a:rPr lang="en-US" altLang="en-US" sz="1600" b="1" i="1" kern="0" dirty="0">
                <a:solidFill>
                  <a:srgbClr val="008000"/>
                </a:solidFill>
              </a:rPr>
              <a:t>lower</a:t>
            </a:r>
            <a:r>
              <a:rPr lang="en-US" altLang="en-US" sz="1600" kern="0" dirty="0">
                <a:solidFill>
                  <a:srgbClr val="000000"/>
                </a:solidFill>
              </a:rPr>
              <a:t> the nominal interest rate, the lower the opportunity cost of holding money, the </a:t>
            </a:r>
            <a:r>
              <a:rPr lang="en-US" altLang="en-US" sz="1600" b="1" i="1" kern="0" dirty="0">
                <a:solidFill>
                  <a:srgbClr val="008000"/>
                </a:solidFill>
              </a:rPr>
              <a:t>greater</a:t>
            </a:r>
            <a:r>
              <a:rPr lang="en-US" altLang="en-US" sz="1600" kern="0" dirty="0">
                <a:solidFill>
                  <a:srgbClr val="000000"/>
                </a:solidFill>
              </a:rPr>
              <a:t> is the quantity of real money demanded</a:t>
            </a:r>
            <a:r>
              <a:rPr lang="en-US" altLang="en-US" sz="1600" kern="0" dirty="0" smtClean="0">
                <a:solidFill>
                  <a:srgbClr val="000000"/>
                </a:solidFill>
              </a:rPr>
              <a:t>.</a:t>
            </a:r>
            <a:endParaRPr lang="en-US" altLang="en-US" sz="1600" kern="0" dirty="0">
              <a:solidFill>
                <a:srgbClr val="000000"/>
              </a:solidFill>
            </a:endParaRPr>
          </a:p>
        </p:txBody>
      </p:sp>
      <p:sp>
        <p:nvSpPr>
          <p:cNvPr id="6" name="Rectangle 5"/>
          <p:cNvSpPr/>
          <p:nvPr/>
        </p:nvSpPr>
        <p:spPr>
          <a:xfrm>
            <a:off x="3146573" y="2743200"/>
            <a:ext cx="1673076" cy="13904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2219325" y="5117541"/>
            <a:ext cx="2209800" cy="11594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 Box 14"/>
          <p:cNvSpPr txBox="1">
            <a:spLocks noChangeArrowheads="1"/>
          </p:cNvSpPr>
          <p:nvPr/>
        </p:nvSpPr>
        <p:spPr bwMode="auto">
          <a:xfrm>
            <a:off x="2699658" y="4927042"/>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eaLnBrk="1" hangingPunct="1">
              <a:spcBef>
                <a:spcPct val="0"/>
              </a:spcBef>
              <a:buFontTx/>
              <a:buNone/>
            </a:pPr>
            <a:r>
              <a:rPr lang="en-US" altLang="en-US" sz="1600" dirty="0" smtClean="0">
                <a:solidFill>
                  <a:srgbClr val="000000"/>
                </a:solidFill>
                <a:cs typeface="Times New Roman" pitchFamily="-1" charset="0"/>
              </a:rPr>
              <a:t>2.5</a:t>
            </a:r>
            <a:endParaRPr lang="en-US" altLang="en-US" sz="1600" baseline="-25000" dirty="0"/>
          </a:p>
        </p:txBody>
      </p:sp>
      <p:sp>
        <p:nvSpPr>
          <p:cNvPr id="32" name="Line 47"/>
          <p:cNvSpPr>
            <a:spLocks noChangeShapeType="1"/>
          </p:cNvSpPr>
          <p:nvPr/>
        </p:nvSpPr>
        <p:spPr bwMode="auto">
          <a:xfrm>
            <a:off x="3131625" y="3052724"/>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3" name="Line 55"/>
          <p:cNvSpPr>
            <a:spLocks noChangeShapeType="1"/>
          </p:cNvSpPr>
          <p:nvPr/>
        </p:nvSpPr>
        <p:spPr bwMode="auto">
          <a:xfrm flipV="1">
            <a:off x="3137048" y="6272214"/>
            <a:ext cx="3474720"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8" name="Rectangle 37"/>
          <p:cNvSpPr/>
          <p:nvPr/>
        </p:nvSpPr>
        <p:spPr>
          <a:xfrm rot="2220000">
            <a:off x="3931510" y="3638496"/>
            <a:ext cx="2838560" cy="10520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Line 9"/>
          <p:cNvSpPr>
            <a:spLocks noChangeShapeType="1"/>
          </p:cNvSpPr>
          <p:nvPr/>
        </p:nvSpPr>
        <p:spPr bwMode="auto">
          <a:xfrm>
            <a:off x="3362324" y="3321736"/>
            <a:ext cx="3249444" cy="2469463"/>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 name="Line 17"/>
          <p:cNvSpPr>
            <a:spLocks noChangeShapeType="1"/>
          </p:cNvSpPr>
          <p:nvPr/>
        </p:nvSpPr>
        <p:spPr bwMode="auto">
          <a:xfrm flipH="1">
            <a:off x="4429124" y="4137712"/>
            <a:ext cx="0" cy="2133600"/>
          </a:xfrm>
          <a:prstGeom prst="line">
            <a:avLst/>
          </a:prstGeom>
          <a:noFill/>
          <a:ln w="9525">
            <a:solidFill>
              <a:srgbClr val="000000"/>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48" name="Line 13"/>
          <p:cNvSpPr>
            <a:spLocks noChangeShapeType="1"/>
          </p:cNvSpPr>
          <p:nvPr/>
        </p:nvSpPr>
        <p:spPr bwMode="auto">
          <a:xfrm flipH="1">
            <a:off x="3133724" y="4137712"/>
            <a:ext cx="129540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50" name="Line 15"/>
          <p:cNvSpPr>
            <a:spLocks noChangeShapeType="1"/>
          </p:cNvSpPr>
          <p:nvPr/>
        </p:nvSpPr>
        <p:spPr bwMode="auto">
          <a:xfrm flipH="1">
            <a:off x="3133724" y="5052112"/>
            <a:ext cx="251460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51" name="Line 18"/>
          <p:cNvSpPr>
            <a:spLocks noChangeShapeType="1"/>
          </p:cNvSpPr>
          <p:nvPr/>
        </p:nvSpPr>
        <p:spPr bwMode="auto">
          <a:xfrm flipH="1">
            <a:off x="5648324" y="5052112"/>
            <a:ext cx="0" cy="1219200"/>
          </a:xfrm>
          <a:prstGeom prst="line">
            <a:avLst/>
          </a:prstGeom>
          <a:noFill/>
          <a:ln w="9525">
            <a:solidFill>
              <a:srgbClr val="000000"/>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52" name="Rectangle 54"/>
          <p:cNvSpPr>
            <a:spLocks noChangeArrowheads="1"/>
          </p:cNvSpPr>
          <p:nvPr/>
        </p:nvSpPr>
        <p:spPr bwMode="auto">
          <a:xfrm>
            <a:off x="4191000" y="6290846"/>
            <a:ext cx="24207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1900               2300  </a:t>
            </a:r>
            <a:r>
              <a:rPr lang="en-US" altLang="en-US" sz="1050" b="0" dirty="0" smtClean="0">
                <a:latin typeface="Times New Roman" pitchFamily="-65" charset="0"/>
              </a:rPr>
              <a:t> </a:t>
            </a:r>
            <a:r>
              <a:rPr lang="en-US" altLang="en-US" sz="1600" b="0" dirty="0" smtClean="0">
                <a:latin typeface="Times New Roman" pitchFamily="-65" charset="0"/>
              </a:rPr>
              <a:t>       </a:t>
            </a:r>
            <a:r>
              <a:rPr lang="en-US" altLang="en-US" sz="1600" b="0" i="1" dirty="0" smtClean="0">
                <a:latin typeface="Times New Roman" pitchFamily="-65" charset="0"/>
              </a:rPr>
              <a:t>M </a:t>
            </a:r>
            <a:endParaRPr lang="en-US" altLang="en-US" sz="1600" b="0" baseline="-25000" dirty="0">
              <a:latin typeface="Times New Roman" pitchFamily="-65" charset="0"/>
            </a:endParaRPr>
          </a:p>
        </p:txBody>
      </p:sp>
      <p:sp>
        <p:nvSpPr>
          <p:cNvPr id="54" name="Rectangle 53"/>
          <p:cNvSpPr/>
          <p:nvPr/>
        </p:nvSpPr>
        <p:spPr>
          <a:xfrm>
            <a:off x="5325158" y="6315075"/>
            <a:ext cx="646331" cy="369332"/>
          </a:xfrm>
          <a:prstGeom prst="rect">
            <a:avLst/>
          </a:prstGeom>
          <a:solidFill>
            <a:schemeClr val="bg1"/>
          </a:solidFill>
        </p:spPr>
        <p:txBody>
          <a:bodyPr wrap="none">
            <a:spAutoFit/>
          </a:bodyPr>
          <a:lstStyle/>
          <a:p>
            <a:r>
              <a:rPr lang="en-US" altLang="en-US" dirty="0">
                <a:solidFill>
                  <a:schemeClr val="bg1"/>
                </a:solidFill>
                <a:latin typeface="Times New Roman" pitchFamily="-65" charset="0"/>
              </a:rPr>
              <a:t>2300</a:t>
            </a:r>
            <a:endParaRPr lang="en-US" dirty="0">
              <a:solidFill>
                <a:schemeClr val="bg1"/>
              </a:solidFill>
            </a:endParaRPr>
          </a:p>
        </p:txBody>
      </p:sp>
      <p:sp>
        <p:nvSpPr>
          <p:cNvPr id="56" name="Text Box 12"/>
          <p:cNvSpPr txBox="1">
            <a:spLocks noChangeArrowheads="1"/>
          </p:cNvSpPr>
          <p:nvPr/>
        </p:nvSpPr>
        <p:spPr bwMode="auto">
          <a:xfrm rot="2321941">
            <a:off x="6241116" y="5425675"/>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eaLnBrk="1" hangingPunct="1">
              <a:spcBef>
                <a:spcPct val="0"/>
              </a:spcBef>
              <a:buFontTx/>
              <a:buNone/>
            </a:pPr>
            <a:r>
              <a:rPr lang="en-US" altLang="en-US" sz="1600" i="1" dirty="0">
                <a:cs typeface="Times New Roman" pitchFamily="-1" charset="0"/>
              </a:rPr>
              <a:t>MD</a:t>
            </a:r>
            <a:endParaRPr lang="en-US" altLang="en-US" sz="1600" baseline="30000" dirty="0"/>
          </a:p>
        </p:txBody>
      </p:sp>
    </p:spTree>
    <p:extLst>
      <p:ext uri="{BB962C8B-B14F-4D97-AF65-F5344CB8AC3E}">
        <p14:creationId xmlns:p14="http://schemas.microsoft.com/office/powerpoint/2010/main" val="40967206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42" presetClass="path" presetSubtype="0" accel="50000" decel="50000" fill="hold" nodeType="withEffect">
                                  <p:stCondLst>
                                    <p:cond delay="0"/>
                                  </p:stCondLst>
                                  <p:childTnLst>
                                    <p:animMotion origin="layout" path="M 1.66667E-6 -1.11111E-6 L 1.66667E-6 0.13333 " pathEditMode="relative" rAng="0" ptsTypes="AA">
                                      <p:cBhvr>
                                        <p:cTn id="12" dur="2000" fill="hold"/>
                                        <p:tgtEl>
                                          <p:spTgt spid="3"/>
                                        </p:tgtEl>
                                        <p:attrNameLst>
                                          <p:attrName>ppt_x</p:attrName>
                                          <p:attrName>ppt_y</p:attrName>
                                        </p:attrNameLst>
                                      </p:cBhvr>
                                      <p:rCtr x="0" y="6667"/>
                                    </p:animMotion>
                                  </p:childTnLst>
                                </p:cTn>
                              </p:par>
                              <p:par>
                                <p:cTn id="13" presetID="63" presetClass="path" presetSubtype="0" accel="50000" decel="50000" fill="hold" nodeType="withEffect">
                                  <p:stCondLst>
                                    <p:cond delay="0"/>
                                  </p:stCondLst>
                                  <p:childTnLst>
                                    <p:animMotion origin="layout" path="M 1.66667E-6 0.00047 L 0.13333 0.00047 " pathEditMode="relative" rAng="0" ptsTypes="AA">
                                      <p:cBhvr>
                                        <p:cTn id="14" dur="2000" fill="hold"/>
                                        <p:tgtEl>
                                          <p:spTgt spid="4"/>
                                        </p:tgtEl>
                                        <p:attrNameLst>
                                          <p:attrName>ppt_x</p:attrName>
                                          <p:attrName>ppt_y</p:attrName>
                                        </p:attrNameLst>
                                      </p:cBhvr>
                                      <p:rCtr x="6667" y="0"/>
                                    </p:animMotion>
                                  </p:childTnLst>
                                </p:cTn>
                              </p:par>
                              <p:par>
                                <p:cTn id="15" presetID="10" presetClass="exit" presetSubtype="0" fill="hold" nodeType="withEffect">
                                  <p:stCondLst>
                                    <p:cond delay="1500"/>
                                  </p:stCondLst>
                                  <p:childTnLst>
                                    <p:animEffect transition="out" filter="fade">
                                      <p:cBhvr>
                                        <p:cTn id="16" dur="750"/>
                                        <p:tgtEl>
                                          <p:spTgt spid="3"/>
                                        </p:tgtEl>
                                      </p:cBhvr>
                                    </p:animEffect>
                                    <p:set>
                                      <p:cBhvr>
                                        <p:cTn id="17" dur="1" fill="hold">
                                          <p:stCondLst>
                                            <p:cond delay="749"/>
                                          </p:stCondLst>
                                        </p:cTn>
                                        <p:tgtEl>
                                          <p:spTgt spid="3"/>
                                        </p:tgtEl>
                                        <p:attrNameLst>
                                          <p:attrName>style.visibility</p:attrName>
                                        </p:attrNameLst>
                                      </p:cBhvr>
                                      <p:to>
                                        <p:strVal val="hidden"/>
                                      </p:to>
                                    </p:set>
                                  </p:childTnLst>
                                </p:cTn>
                              </p:par>
                              <p:par>
                                <p:cTn id="18" presetID="10" presetClass="exit" presetSubtype="0" fill="hold" nodeType="withEffect">
                                  <p:stCondLst>
                                    <p:cond delay="1500"/>
                                  </p:stCondLst>
                                  <p:childTnLst>
                                    <p:animEffect transition="out" filter="fade">
                                      <p:cBhvr>
                                        <p:cTn id="19" dur="750"/>
                                        <p:tgtEl>
                                          <p:spTgt spid="4"/>
                                        </p:tgtEl>
                                      </p:cBhvr>
                                    </p:animEffect>
                                    <p:set>
                                      <p:cBhvr>
                                        <p:cTn id="20" dur="1" fill="hold">
                                          <p:stCondLst>
                                            <p:cond delay="749"/>
                                          </p:stCondLst>
                                        </p:cTn>
                                        <p:tgtEl>
                                          <p:spTgt spid="4"/>
                                        </p:tgtEl>
                                        <p:attrNameLst>
                                          <p:attrName>style.visibility</p:attrName>
                                        </p:attrNameLst>
                                      </p:cBhvr>
                                      <p:to>
                                        <p:strVal val="hidden"/>
                                      </p:to>
                                    </p:set>
                                  </p:childTnLst>
                                </p:cTn>
                              </p:par>
                              <p:par>
                                <p:cTn id="21" presetID="10" presetClass="entr" presetSubtype="0" fill="hold" grpId="0" nodeType="withEffect">
                                  <p:stCondLst>
                                    <p:cond delay="175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750"/>
                                        <p:tgtEl>
                                          <p:spTgt spid="50"/>
                                        </p:tgtEl>
                                      </p:cBhvr>
                                    </p:animEffect>
                                  </p:childTnLst>
                                </p:cTn>
                              </p:par>
                              <p:par>
                                <p:cTn id="24" presetID="10" presetClass="entr" presetSubtype="0" fill="hold" grpId="0" nodeType="withEffect">
                                  <p:stCondLst>
                                    <p:cond delay="1750"/>
                                  </p:stCondLst>
                                  <p:childTnLst>
                                    <p:set>
                                      <p:cBhvr>
                                        <p:cTn id="25" dur="1" fill="hold">
                                          <p:stCondLst>
                                            <p:cond delay="0"/>
                                          </p:stCondLst>
                                        </p:cTn>
                                        <p:tgtEl>
                                          <p:spTgt spid="51"/>
                                        </p:tgtEl>
                                        <p:attrNameLst>
                                          <p:attrName>style.visibility</p:attrName>
                                        </p:attrNameLst>
                                      </p:cBhvr>
                                      <p:to>
                                        <p:strVal val="visible"/>
                                      </p:to>
                                    </p:set>
                                    <p:animEffect transition="in" filter="fade">
                                      <p:cBhvr>
                                        <p:cTn id="26" dur="750"/>
                                        <p:tgtEl>
                                          <p:spTgt spid="51"/>
                                        </p:tgtEl>
                                      </p:cBhvr>
                                    </p:animEffect>
                                  </p:childTnLst>
                                </p:cTn>
                              </p:par>
                              <p:par>
                                <p:cTn id="27" presetID="10" presetClass="entr" presetSubtype="0" fill="hold" grpId="0" nodeType="withEffect">
                                  <p:stCondLst>
                                    <p:cond delay="200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par>
                                <p:cTn id="30" presetID="10" presetClass="exit" presetSubtype="0" fill="hold" grpId="0" nodeType="withEffect">
                                  <p:stCondLst>
                                    <p:cond delay="2000"/>
                                  </p:stCondLst>
                                  <p:childTnLst>
                                    <p:animEffect transition="out" filter="fade">
                                      <p:cBhvr>
                                        <p:cTn id="31" dur="500"/>
                                        <p:tgtEl>
                                          <p:spTgt spid="54"/>
                                        </p:tgtEl>
                                      </p:cBhvr>
                                    </p:animEffect>
                                    <p:set>
                                      <p:cBhvr>
                                        <p:cTn id="32" dur="1" fill="hold">
                                          <p:stCondLst>
                                            <p:cond delay="499"/>
                                          </p:stCondLst>
                                        </p:cTn>
                                        <p:tgtEl>
                                          <p:spTgt spid="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50" grpId="0" animBg="1"/>
      <p:bldP spid="51" grpId="0" animBg="1"/>
      <p:bldP spid="5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 Box 14"/>
          <p:cNvSpPr txBox="1">
            <a:spLocks noChangeArrowheads="1"/>
          </p:cNvSpPr>
          <p:nvPr/>
        </p:nvSpPr>
        <p:spPr bwMode="auto">
          <a:xfrm>
            <a:off x="2699658" y="4927042"/>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eaLnBrk="1" hangingPunct="1">
              <a:spcBef>
                <a:spcPct val="0"/>
              </a:spcBef>
              <a:buFontTx/>
              <a:buNone/>
            </a:pPr>
            <a:r>
              <a:rPr lang="en-US" altLang="en-US" sz="1600" dirty="0" smtClean="0">
                <a:solidFill>
                  <a:srgbClr val="000000"/>
                </a:solidFill>
                <a:cs typeface="Times New Roman" pitchFamily="-1" charset="0"/>
              </a:rPr>
              <a:t>2.5</a:t>
            </a:r>
            <a:endParaRPr lang="en-US" altLang="en-US" sz="1600" baseline="-25000" dirty="0"/>
          </a:p>
        </p:txBody>
      </p:sp>
      <p:sp>
        <p:nvSpPr>
          <p:cNvPr id="2" name="Title 1"/>
          <p:cNvSpPr>
            <a:spLocks noGrp="1"/>
          </p:cNvSpPr>
          <p:nvPr>
            <p:ph type="title"/>
          </p:nvPr>
        </p:nvSpPr>
        <p:spPr/>
        <p:txBody>
          <a:bodyPr/>
          <a:lstStyle/>
          <a:p>
            <a:r>
              <a:rPr lang="en-US" altLang="en-US" dirty="0" smtClean="0">
                <a:ea typeface="ヒラギノ角ゴ Pro W3" pitchFamily="-65" charset="-128"/>
              </a:rPr>
              <a:t>Money </a:t>
            </a:r>
            <a:r>
              <a:rPr lang="en-US" altLang="en-US" dirty="0">
                <a:ea typeface="ヒラギノ角ゴ Pro W3" pitchFamily="-65" charset="-128"/>
              </a:rPr>
              <a:t>Demand</a:t>
            </a:r>
            <a:endParaRPr lang="en-US" dirty="0"/>
          </a:p>
        </p:txBody>
      </p:sp>
      <p:sp>
        <p:nvSpPr>
          <p:cNvPr id="35" name="Line 47"/>
          <p:cNvSpPr>
            <a:spLocks noChangeShapeType="1"/>
          </p:cNvSpPr>
          <p:nvPr/>
        </p:nvSpPr>
        <p:spPr bwMode="auto">
          <a:xfrm>
            <a:off x="3131625" y="3052724"/>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6" name="Rectangle 64"/>
          <p:cNvSpPr>
            <a:spLocks noChangeArrowheads="1"/>
          </p:cNvSpPr>
          <p:nvPr/>
        </p:nvSpPr>
        <p:spPr bwMode="auto">
          <a:xfrm>
            <a:off x="2698237" y="3292435"/>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baseline="30000" dirty="0">
              <a:latin typeface="Times New Roman" pitchFamily="-65" charset="0"/>
            </a:endParaRPr>
          </a:p>
        </p:txBody>
      </p:sp>
      <p:sp>
        <p:nvSpPr>
          <p:cNvPr id="40" name="Line 15"/>
          <p:cNvSpPr>
            <a:spLocks noChangeShapeType="1"/>
          </p:cNvSpPr>
          <p:nvPr/>
        </p:nvSpPr>
        <p:spPr bwMode="auto">
          <a:xfrm flipH="1">
            <a:off x="3133724" y="5052112"/>
            <a:ext cx="251460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43" name="Line 18"/>
          <p:cNvSpPr>
            <a:spLocks noChangeShapeType="1"/>
          </p:cNvSpPr>
          <p:nvPr/>
        </p:nvSpPr>
        <p:spPr bwMode="auto">
          <a:xfrm flipH="1">
            <a:off x="5648324" y="5052112"/>
            <a:ext cx="0" cy="1219200"/>
          </a:xfrm>
          <a:prstGeom prst="line">
            <a:avLst/>
          </a:prstGeom>
          <a:noFill/>
          <a:ln w="9525">
            <a:solidFill>
              <a:srgbClr val="000000"/>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46" name="Rectangle 8"/>
          <p:cNvSpPr txBox="1">
            <a:spLocks noChangeArrowheads="1"/>
          </p:cNvSpPr>
          <p:nvPr/>
        </p:nvSpPr>
        <p:spPr>
          <a:xfrm>
            <a:off x="441288" y="1066800"/>
            <a:ext cx="8397912" cy="4876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en-US" sz="2000" b="1" dirty="0" smtClean="0"/>
              <a:t>The compromise:</a:t>
            </a:r>
            <a:r>
              <a:rPr lang="en-US" altLang="en-US" sz="2000" dirty="0" smtClean="0">
                <a:ea typeface="ヒラギノ角ゴ Pro W3" pitchFamily="-65" charset="-128"/>
              </a:rPr>
              <a:t> </a:t>
            </a:r>
            <a:endParaRPr lang="en-US" altLang="en-US" sz="1600" kern="0" dirty="0" smtClean="0">
              <a:solidFill>
                <a:srgbClr val="000000"/>
              </a:solidFill>
            </a:endParaRPr>
          </a:p>
          <a:p>
            <a:pPr marL="828675" lvl="1" indent="-371475">
              <a:spcBef>
                <a:spcPts val="0"/>
              </a:spcBef>
            </a:pPr>
            <a:r>
              <a:rPr lang="en-US" altLang="en-US" sz="1600" kern="0" dirty="0">
                <a:solidFill>
                  <a:srgbClr val="000000"/>
                </a:solidFill>
              </a:rPr>
              <a:t>The </a:t>
            </a:r>
            <a:r>
              <a:rPr lang="en-US" altLang="en-US" sz="1600" b="1" i="1" kern="0" dirty="0">
                <a:solidFill>
                  <a:srgbClr val="008000"/>
                </a:solidFill>
              </a:rPr>
              <a:t>lower</a:t>
            </a:r>
            <a:r>
              <a:rPr lang="en-US" altLang="en-US" sz="1600" kern="0" dirty="0">
                <a:solidFill>
                  <a:srgbClr val="000000"/>
                </a:solidFill>
              </a:rPr>
              <a:t> the nominal interest rate, the lower the opportunity cost of holding money, the </a:t>
            </a:r>
            <a:r>
              <a:rPr lang="en-US" altLang="en-US" sz="1600" b="1" i="1" kern="0" dirty="0">
                <a:solidFill>
                  <a:srgbClr val="008000"/>
                </a:solidFill>
              </a:rPr>
              <a:t>greater</a:t>
            </a:r>
            <a:r>
              <a:rPr lang="en-US" altLang="en-US" sz="1600" kern="0" dirty="0">
                <a:solidFill>
                  <a:srgbClr val="000000"/>
                </a:solidFill>
              </a:rPr>
              <a:t> </a:t>
            </a:r>
            <a:r>
              <a:rPr lang="en-US" altLang="en-US" sz="1600" kern="0" dirty="0" smtClean="0">
                <a:solidFill>
                  <a:srgbClr val="000000"/>
                </a:solidFill>
              </a:rPr>
              <a:t>is the </a:t>
            </a:r>
            <a:r>
              <a:rPr lang="en-US" altLang="en-US" sz="1600" kern="0" dirty="0">
                <a:solidFill>
                  <a:srgbClr val="000000"/>
                </a:solidFill>
              </a:rPr>
              <a:t>quantity of real money demanded.</a:t>
            </a:r>
          </a:p>
          <a:p>
            <a:pPr marL="828675" lvl="1" indent="-371475">
              <a:spcBef>
                <a:spcPts val="0"/>
              </a:spcBef>
            </a:pPr>
            <a:r>
              <a:rPr lang="en-US" altLang="en-US" sz="1600" i="1" kern="0" dirty="0" smtClean="0">
                <a:solidFill>
                  <a:srgbClr val="0000FF"/>
                </a:solidFill>
              </a:rPr>
              <a:t>M </a:t>
            </a:r>
            <a:r>
              <a:rPr lang="en-US" altLang="en-US" sz="1600" kern="0" dirty="0" smtClean="0">
                <a:solidFill>
                  <a:srgbClr val="0000FF"/>
                </a:solidFill>
              </a:rPr>
              <a:t>rises by 5% if </a:t>
            </a:r>
            <a:r>
              <a:rPr lang="en-US" altLang="en-US" sz="1600" i="1" kern="0" dirty="0" smtClean="0">
                <a:solidFill>
                  <a:srgbClr val="0000FF"/>
                </a:solidFill>
              </a:rPr>
              <a:t>PL</a:t>
            </a:r>
            <a:r>
              <a:rPr lang="en-US" altLang="en-US" sz="1600" kern="0" dirty="0" smtClean="0">
                <a:solidFill>
                  <a:srgbClr val="0000FF"/>
                </a:solidFill>
              </a:rPr>
              <a:t> rises by 5%</a:t>
            </a:r>
          </a:p>
          <a:p>
            <a:pPr marL="828675" lvl="1" indent="-371475">
              <a:spcBef>
                <a:spcPts val="0"/>
              </a:spcBef>
            </a:pPr>
            <a:r>
              <a:rPr lang="en-US" altLang="en-US" sz="1600" kern="0" dirty="0" smtClean="0">
                <a:solidFill>
                  <a:srgbClr val="0000FF"/>
                </a:solidFill>
              </a:rPr>
              <a:t>real </a:t>
            </a:r>
            <a:r>
              <a:rPr lang="en-US" altLang="en-US" sz="1600" kern="0" dirty="0">
                <a:solidFill>
                  <a:srgbClr val="0000FF"/>
                </a:solidFill>
              </a:rPr>
              <a:t>GDP (+)</a:t>
            </a:r>
          </a:p>
          <a:p>
            <a:pPr marL="828675" lvl="1" indent="-371475">
              <a:spcBef>
                <a:spcPts val="0"/>
              </a:spcBef>
            </a:pPr>
            <a:r>
              <a:rPr lang="en-US" altLang="en-US" sz="1600" kern="0" dirty="0">
                <a:solidFill>
                  <a:srgbClr val="0000FF"/>
                </a:solidFill>
              </a:rPr>
              <a:t>Financial </a:t>
            </a:r>
            <a:r>
              <a:rPr lang="en-US" altLang="en-US" sz="1600" kern="0" dirty="0" smtClean="0">
                <a:solidFill>
                  <a:srgbClr val="0000FF"/>
                </a:solidFill>
              </a:rPr>
              <a:t>technology: 	ATM</a:t>
            </a:r>
            <a:r>
              <a:rPr lang="en-US" altLang="en-US" sz="1600" kern="0" dirty="0">
                <a:solidFill>
                  <a:srgbClr val="0000FF"/>
                </a:solidFill>
              </a:rPr>
              <a:t>, debit cards, interest </a:t>
            </a:r>
            <a:r>
              <a:rPr lang="en-US" altLang="en-US" sz="1600" kern="0" dirty="0" smtClean="0">
                <a:solidFill>
                  <a:srgbClr val="0000FF"/>
                </a:solidFill>
              </a:rPr>
              <a:t>checking</a:t>
            </a:r>
            <a:r>
              <a:rPr lang="en-US" altLang="en-US" sz="1600" kern="0" dirty="0" smtClean="0">
                <a:solidFill>
                  <a:srgbClr val="FF0000"/>
                </a:solidFill>
              </a:rPr>
              <a:t>     </a:t>
            </a:r>
          </a:p>
          <a:p>
            <a:pPr marL="2686050" lvl="6" indent="0">
              <a:spcBef>
                <a:spcPts val="0"/>
              </a:spcBef>
              <a:buNone/>
            </a:pPr>
            <a:r>
              <a:rPr lang="en-US" altLang="en-US" sz="1800" kern="0" dirty="0"/>
              <a:t>	</a:t>
            </a:r>
            <a:endParaRPr lang="en-US" altLang="en-US" sz="1800" kern="0" dirty="0">
              <a:solidFill>
                <a:srgbClr val="000000"/>
              </a:solidFill>
            </a:endParaRPr>
          </a:p>
          <a:p>
            <a:pPr marL="0" indent="0" fontAlgn="auto">
              <a:spcBef>
                <a:spcPts val="0"/>
              </a:spcBef>
              <a:spcAft>
                <a:spcPts val="0"/>
              </a:spcAft>
              <a:buNone/>
            </a:pPr>
            <a:endParaRPr lang="en-US" altLang="en-US" sz="1600" dirty="0" smtClean="0">
              <a:ea typeface="ヒラギノ角ゴ Pro W3" pitchFamily="-65" charset="-128"/>
            </a:endParaRPr>
          </a:p>
        </p:txBody>
      </p:sp>
      <p:sp>
        <p:nvSpPr>
          <p:cNvPr id="47" name="Line 9"/>
          <p:cNvSpPr>
            <a:spLocks noChangeAspect="1" noChangeShapeType="1"/>
          </p:cNvSpPr>
          <p:nvPr/>
        </p:nvSpPr>
        <p:spPr bwMode="auto">
          <a:xfrm>
            <a:off x="3810000" y="3292434"/>
            <a:ext cx="2801768" cy="2170686"/>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 name="Line 55"/>
          <p:cNvSpPr>
            <a:spLocks noChangeShapeType="1"/>
          </p:cNvSpPr>
          <p:nvPr/>
        </p:nvSpPr>
        <p:spPr bwMode="auto">
          <a:xfrm flipV="1">
            <a:off x="3137048" y="6272214"/>
            <a:ext cx="3474720"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5" name="Rectangle 54"/>
          <p:cNvSpPr>
            <a:spLocks noChangeArrowheads="1"/>
          </p:cNvSpPr>
          <p:nvPr/>
        </p:nvSpPr>
        <p:spPr bwMode="auto">
          <a:xfrm>
            <a:off x="4191000" y="6290846"/>
            <a:ext cx="24207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solidFill>
                  <a:schemeClr val="bg1"/>
                </a:solidFill>
                <a:latin typeface="Times New Roman" pitchFamily="-65" charset="0"/>
              </a:rPr>
              <a:t>1900    </a:t>
            </a:r>
            <a:r>
              <a:rPr lang="en-US" altLang="en-US" sz="1600" b="0" dirty="0" smtClean="0">
                <a:latin typeface="Times New Roman" pitchFamily="-65" charset="0"/>
              </a:rPr>
              <a:t>           2300  </a:t>
            </a:r>
            <a:r>
              <a:rPr lang="en-US" altLang="en-US" sz="1050" b="0" dirty="0" smtClean="0">
                <a:latin typeface="Times New Roman" pitchFamily="-65" charset="0"/>
              </a:rPr>
              <a:t> </a:t>
            </a:r>
            <a:r>
              <a:rPr lang="en-US" altLang="en-US" sz="1600" b="0" dirty="0" smtClean="0">
                <a:latin typeface="Times New Roman" pitchFamily="-65" charset="0"/>
              </a:rPr>
              <a:t>       </a:t>
            </a:r>
            <a:r>
              <a:rPr lang="en-US" altLang="en-US" sz="1600" b="0" i="1" dirty="0" smtClean="0">
                <a:latin typeface="Times New Roman" pitchFamily="-65" charset="0"/>
              </a:rPr>
              <a:t>M </a:t>
            </a:r>
            <a:endParaRPr lang="en-US" altLang="en-US" sz="1600" b="0" baseline="-25000" dirty="0">
              <a:latin typeface="Times New Roman" pitchFamily="-65" charset="0"/>
            </a:endParaRPr>
          </a:p>
        </p:txBody>
      </p:sp>
      <p:sp>
        <p:nvSpPr>
          <p:cNvPr id="17" name="Line 15"/>
          <p:cNvSpPr>
            <a:spLocks noChangeShapeType="1"/>
          </p:cNvSpPr>
          <p:nvPr/>
        </p:nvSpPr>
        <p:spPr bwMode="auto">
          <a:xfrm flipH="1">
            <a:off x="6096000" y="5053013"/>
            <a:ext cx="0" cy="1216152"/>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8" name="Line 18"/>
          <p:cNvSpPr>
            <a:spLocks noChangeShapeType="1"/>
          </p:cNvSpPr>
          <p:nvPr/>
        </p:nvSpPr>
        <p:spPr bwMode="auto">
          <a:xfrm>
            <a:off x="5638800" y="5051131"/>
            <a:ext cx="457200" cy="0"/>
          </a:xfrm>
          <a:prstGeom prst="line">
            <a:avLst/>
          </a:prstGeom>
          <a:noFill/>
          <a:ln w="9525">
            <a:solidFill>
              <a:srgbClr val="000000"/>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19" name="Line 9"/>
          <p:cNvSpPr>
            <a:spLocks noChangeShapeType="1"/>
          </p:cNvSpPr>
          <p:nvPr/>
        </p:nvSpPr>
        <p:spPr bwMode="auto">
          <a:xfrm>
            <a:off x="3362324" y="3321736"/>
            <a:ext cx="3249444" cy="2469463"/>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 name="Text Box 12"/>
          <p:cNvSpPr txBox="1">
            <a:spLocks noChangeArrowheads="1"/>
          </p:cNvSpPr>
          <p:nvPr/>
        </p:nvSpPr>
        <p:spPr bwMode="auto">
          <a:xfrm rot="2321941">
            <a:off x="6241116" y="5425675"/>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eaLnBrk="1" hangingPunct="1">
              <a:spcBef>
                <a:spcPct val="0"/>
              </a:spcBef>
              <a:buFontTx/>
              <a:buNone/>
            </a:pPr>
            <a:r>
              <a:rPr lang="en-US" altLang="en-US" sz="1600" i="1" dirty="0">
                <a:cs typeface="Times New Roman" pitchFamily="-1" charset="0"/>
              </a:rPr>
              <a:t>MD</a:t>
            </a:r>
            <a:endParaRPr lang="en-US" altLang="en-US" sz="1600" baseline="30000" dirty="0"/>
          </a:p>
        </p:txBody>
      </p:sp>
    </p:spTree>
    <p:extLst>
      <p:ext uri="{BB962C8B-B14F-4D97-AF65-F5344CB8AC3E}">
        <p14:creationId xmlns:p14="http://schemas.microsoft.com/office/powerpoint/2010/main" val="32839574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 Box 14"/>
          <p:cNvSpPr txBox="1">
            <a:spLocks noChangeArrowheads="1"/>
          </p:cNvSpPr>
          <p:nvPr/>
        </p:nvSpPr>
        <p:spPr bwMode="auto">
          <a:xfrm>
            <a:off x="2699658" y="4927042"/>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eaLnBrk="1" hangingPunct="1">
              <a:spcBef>
                <a:spcPct val="0"/>
              </a:spcBef>
              <a:buFontTx/>
              <a:buNone/>
            </a:pPr>
            <a:r>
              <a:rPr lang="en-US" altLang="en-US" sz="1600" dirty="0" smtClean="0">
                <a:solidFill>
                  <a:srgbClr val="000000"/>
                </a:solidFill>
                <a:cs typeface="Times New Roman" pitchFamily="-1" charset="0"/>
              </a:rPr>
              <a:t>2.5</a:t>
            </a:r>
            <a:endParaRPr lang="en-US" altLang="en-US" sz="1600" baseline="-25000" dirty="0"/>
          </a:p>
        </p:txBody>
      </p:sp>
      <p:sp>
        <p:nvSpPr>
          <p:cNvPr id="2" name="Title 1"/>
          <p:cNvSpPr>
            <a:spLocks noGrp="1"/>
          </p:cNvSpPr>
          <p:nvPr>
            <p:ph type="title"/>
          </p:nvPr>
        </p:nvSpPr>
        <p:spPr/>
        <p:txBody>
          <a:bodyPr/>
          <a:lstStyle/>
          <a:p>
            <a:r>
              <a:rPr lang="en-US" altLang="en-US" dirty="0" smtClean="0">
                <a:ea typeface="ヒラギノ角ゴ Pro W3" pitchFamily="-65" charset="-128"/>
              </a:rPr>
              <a:t>Money </a:t>
            </a:r>
            <a:r>
              <a:rPr lang="en-US" altLang="en-US" dirty="0">
                <a:ea typeface="ヒラギノ角ゴ Pro W3" pitchFamily="-65" charset="-128"/>
              </a:rPr>
              <a:t>Demand</a:t>
            </a:r>
            <a:endParaRPr lang="en-US" dirty="0"/>
          </a:p>
        </p:txBody>
      </p:sp>
      <p:sp>
        <p:nvSpPr>
          <p:cNvPr id="35" name="Line 47"/>
          <p:cNvSpPr>
            <a:spLocks noChangeShapeType="1"/>
          </p:cNvSpPr>
          <p:nvPr/>
        </p:nvSpPr>
        <p:spPr bwMode="auto">
          <a:xfrm>
            <a:off x="3131625" y="3052724"/>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6" name="Rectangle 64"/>
          <p:cNvSpPr>
            <a:spLocks noChangeArrowheads="1"/>
          </p:cNvSpPr>
          <p:nvPr/>
        </p:nvSpPr>
        <p:spPr bwMode="auto">
          <a:xfrm>
            <a:off x="2698237" y="3292435"/>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baseline="30000" dirty="0">
              <a:latin typeface="Times New Roman" pitchFamily="-65" charset="0"/>
            </a:endParaRPr>
          </a:p>
        </p:txBody>
      </p:sp>
      <p:sp>
        <p:nvSpPr>
          <p:cNvPr id="40" name="Line 15"/>
          <p:cNvSpPr>
            <a:spLocks noChangeShapeType="1"/>
          </p:cNvSpPr>
          <p:nvPr/>
        </p:nvSpPr>
        <p:spPr bwMode="auto">
          <a:xfrm flipH="1">
            <a:off x="3133724" y="5052112"/>
            <a:ext cx="251460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43" name="Line 18"/>
          <p:cNvSpPr>
            <a:spLocks noChangeShapeType="1"/>
          </p:cNvSpPr>
          <p:nvPr/>
        </p:nvSpPr>
        <p:spPr bwMode="auto">
          <a:xfrm flipH="1">
            <a:off x="5648324" y="5052112"/>
            <a:ext cx="0" cy="1219200"/>
          </a:xfrm>
          <a:prstGeom prst="line">
            <a:avLst/>
          </a:prstGeom>
          <a:noFill/>
          <a:ln w="9525">
            <a:solidFill>
              <a:srgbClr val="000000"/>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47" name="Line 9"/>
          <p:cNvSpPr>
            <a:spLocks noChangeAspect="1" noChangeShapeType="1"/>
          </p:cNvSpPr>
          <p:nvPr/>
        </p:nvSpPr>
        <p:spPr bwMode="auto">
          <a:xfrm>
            <a:off x="3362324" y="3627854"/>
            <a:ext cx="2792293" cy="216334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 name="Rectangle 8"/>
          <p:cNvSpPr txBox="1">
            <a:spLocks noChangeArrowheads="1"/>
          </p:cNvSpPr>
          <p:nvPr/>
        </p:nvSpPr>
        <p:spPr>
          <a:xfrm>
            <a:off x="441288" y="1066800"/>
            <a:ext cx="8397912" cy="4876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en-US" sz="2000" b="1" dirty="0" smtClean="0"/>
              <a:t>The compromise</a:t>
            </a:r>
            <a:r>
              <a:rPr lang="en-US" altLang="en-US" sz="2000" dirty="0" smtClean="0">
                <a:ea typeface="ヒラギノ角ゴ Pro W3" pitchFamily="-65" charset="-128"/>
              </a:rPr>
              <a:t>: </a:t>
            </a:r>
            <a:endParaRPr lang="en-US" altLang="en-US" sz="1600" kern="0" dirty="0" smtClean="0">
              <a:solidFill>
                <a:srgbClr val="000000"/>
              </a:solidFill>
            </a:endParaRPr>
          </a:p>
          <a:p>
            <a:pPr marL="828675" lvl="1" indent="-371475">
              <a:spcBef>
                <a:spcPts val="0"/>
              </a:spcBef>
            </a:pPr>
            <a:r>
              <a:rPr lang="en-US" altLang="en-US" sz="1600" kern="0" dirty="0">
                <a:solidFill>
                  <a:srgbClr val="000000"/>
                </a:solidFill>
              </a:rPr>
              <a:t>The </a:t>
            </a:r>
            <a:r>
              <a:rPr lang="en-US" altLang="en-US" sz="1600" b="1" i="1" kern="0" dirty="0">
                <a:solidFill>
                  <a:srgbClr val="008000"/>
                </a:solidFill>
              </a:rPr>
              <a:t>lower</a:t>
            </a:r>
            <a:r>
              <a:rPr lang="en-US" altLang="en-US" sz="1600" kern="0" dirty="0">
                <a:solidFill>
                  <a:srgbClr val="000000"/>
                </a:solidFill>
              </a:rPr>
              <a:t> the nominal interest rate, the lower the opportunity cost of holding money, the </a:t>
            </a:r>
            <a:r>
              <a:rPr lang="en-US" altLang="en-US" sz="1600" b="1" i="1" kern="0" dirty="0">
                <a:solidFill>
                  <a:srgbClr val="008000"/>
                </a:solidFill>
              </a:rPr>
              <a:t>greater</a:t>
            </a:r>
            <a:r>
              <a:rPr lang="en-US" altLang="en-US" sz="1600" kern="0" dirty="0">
                <a:solidFill>
                  <a:srgbClr val="000000"/>
                </a:solidFill>
              </a:rPr>
              <a:t> </a:t>
            </a:r>
            <a:r>
              <a:rPr lang="en-US" altLang="en-US" sz="1600" kern="0" dirty="0" smtClean="0">
                <a:solidFill>
                  <a:srgbClr val="000000"/>
                </a:solidFill>
              </a:rPr>
              <a:t>is </a:t>
            </a:r>
            <a:r>
              <a:rPr lang="en-US" altLang="en-US" sz="1600" kern="0" dirty="0">
                <a:solidFill>
                  <a:srgbClr val="000000"/>
                </a:solidFill>
              </a:rPr>
              <a:t>the quantity of real money demanded.</a:t>
            </a:r>
          </a:p>
          <a:p>
            <a:pPr marL="828675" lvl="1" indent="-371475">
              <a:spcBef>
                <a:spcPts val="0"/>
              </a:spcBef>
            </a:pPr>
            <a:r>
              <a:rPr lang="en-US" altLang="en-US" sz="1600" i="1" kern="0" dirty="0" smtClean="0">
                <a:solidFill>
                  <a:srgbClr val="0000FF"/>
                </a:solidFill>
              </a:rPr>
              <a:t>M </a:t>
            </a:r>
            <a:r>
              <a:rPr lang="en-US" altLang="en-US" sz="1600" kern="0" dirty="0" smtClean="0">
                <a:solidFill>
                  <a:srgbClr val="0000FF"/>
                </a:solidFill>
              </a:rPr>
              <a:t>rises by 5% if </a:t>
            </a:r>
            <a:r>
              <a:rPr lang="en-US" altLang="en-US" sz="1600" i="1" kern="0" dirty="0" smtClean="0">
                <a:solidFill>
                  <a:srgbClr val="0000FF"/>
                </a:solidFill>
              </a:rPr>
              <a:t>PL</a:t>
            </a:r>
            <a:r>
              <a:rPr lang="en-US" altLang="en-US" sz="1600" kern="0" dirty="0" smtClean="0">
                <a:solidFill>
                  <a:srgbClr val="0000FF"/>
                </a:solidFill>
              </a:rPr>
              <a:t> rises by 5%</a:t>
            </a:r>
          </a:p>
          <a:p>
            <a:pPr marL="828675" lvl="1" indent="-371475">
              <a:spcBef>
                <a:spcPts val="0"/>
              </a:spcBef>
            </a:pPr>
            <a:r>
              <a:rPr lang="en-US" altLang="en-US" sz="1600" kern="0" dirty="0" smtClean="0">
                <a:solidFill>
                  <a:srgbClr val="0000FF"/>
                </a:solidFill>
              </a:rPr>
              <a:t>real GDP</a:t>
            </a:r>
            <a:endParaRPr lang="en-US" altLang="en-US" sz="1600" kern="0" dirty="0">
              <a:solidFill>
                <a:srgbClr val="0000FF"/>
              </a:solidFill>
            </a:endParaRPr>
          </a:p>
          <a:p>
            <a:pPr marL="828675" lvl="1" indent="-371475">
              <a:spcBef>
                <a:spcPts val="0"/>
              </a:spcBef>
            </a:pPr>
            <a:r>
              <a:rPr lang="en-US" altLang="en-US" sz="1600" kern="0" dirty="0">
                <a:solidFill>
                  <a:srgbClr val="0000FF"/>
                </a:solidFill>
              </a:rPr>
              <a:t>Financial </a:t>
            </a:r>
            <a:r>
              <a:rPr lang="en-US" altLang="en-US" sz="1600" kern="0" dirty="0" smtClean="0">
                <a:solidFill>
                  <a:srgbClr val="0000FF"/>
                </a:solidFill>
              </a:rPr>
              <a:t>technology: 	ATM</a:t>
            </a:r>
            <a:r>
              <a:rPr lang="en-US" altLang="en-US" sz="1600" kern="0" dirty="0">
                <a:solidFill>
                  <a:srgbClr val="0000FF"/>
                </a:solidFill>
              </a:rPr>
              <a:t>, debit cards, interest </a:t>
            </a:r>
            <a:r>
              <a:rPr lang="en-US" altLang="en-US" sz="1600" kern="0" dirty="0" smtClean="0">
                <a:solidFill>
                  <a:srgbClr val="0000FF"/>
                </a:solidFill>
              </a:rPr>
              <a:t>checking</a:t>
            </a:r>
            <a:r>
              <a:rPr lang="en-US" altLang="en-US" sz="1600" kern="0" dirty="0" smtClean="0"/>
              <a:t> </a:t>
            </a:r>
          </a:p>
          <a:p>
            <a:pPr marL="457200" lvl="1" indent="0">
              <a:spcBef>
                <a:spcPts val="0"/>
              </a:spcBef>
              <a:buNone/>
            </a:pPr>
            <a:r>
              <a:rPr lang="en-US" altLang="en-US" sz="1600" kern="0" dirty="0">
                <a:solidFill>
                  <a:srgbClr val="FF0000"/>
                </a:solidFill>
              </a:rPr>
              <a:t>	</a:t>
            </a:r>
            <a:r>
              <a:rPr lang="en-US" altLang="en-US" sz="1600" kern="0" dirty="0" smtClean="0">
                <a:solidFill>
                  <a:srgbClr val="FF0000"/>
                </a:solidFill>
              </a:rPr>
              <a:t>		credit cards     </a:t>
            </a:r>
          </a:p>
          <a:p>
            <a:pPr marL="2686050" lvl="6" indent="0">
              <a:spcBef>
                <a:spcPts val="0"/>
              </a:spcBef>
              <a:buNone/>
            </a:pPr>
            <a:r>
              <a:rPr lang="en-US" altLang="en-US" sz="1800" kern="0" dirty="0"/>
              <a:t>	</a:t>
            </a:r>
            <a:endParaRPr lang="en-US" altLang="en-US" sz="1800" kern="0" dirty="0">
              <a:solidFill>
                <a:srgbClr val="000000"/>
              </a:solidFill>
            </a:endParaRPr>
          </a:p>
          <a:p>
            <a:pPr marL="0" indent="0" fontAlgn="auto">
              <a:spcBef>
                <a:spcPts val="0"/>
              </a:spcBef>
              <a:spcAft>
                <a:spcPts val="0"/>
              </a:spcAft>
              <a:buNone/>
            </a:pPr>
            <a:endParaRPr lang="en-US" altLang="en-US" sz="1600" dirty="0" smtClean="0">
              <a:ea typeface="ヒラギノ角ゴ Pro W3" pitchFamily="-65" charset="-128"/>
            </a:endParaRPr>
          </a:p>
        </p:txBody>
      </p:sp>
      <p:sp>
        <p:nvSpPr>
          <p:cNvPr id="15" name="Line 55"/>
          <p:cNvSpPr>
            <a:spLocks noChangeShapeType="1"/>
          </p:cNvSpPr>
          <p:nvPr/>
        </p:nvSpPr>
        <p:spPr bwMode="auto">
          <a:xfrm flipV="1">
            <a:off x="3137048" y="6272214"/>
            <a:ext cx="3474720"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6" name="Rectangle 54"/>
          <p:cNvSpPr>
            <a:spLocks noChangeArrowheads="1"/>
          </p:cNvSpPr>
          <p:nvPr/>
        </p:nvSpPr>
        <p:spPr bwMode="auto">
          <a:xfrm>
            <a:off x="4191000" y="6290846"/>
            <a:ext cx="24207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solidFill>
                  <a:schemeClr val="bg1"/>
                </a:solidFill>
                <a:latin typeface="Times New Roman" pitchFamily="-65" charset="0"/>
              </a:rPr>
              <a:t>1900    </a:t>
            </a:r>
            <a:r>
              <a:rPr lang="en-US" altLang="en-US" sz="1600" b="0" dirty="0" smtClean="0">
                <a:latin typeface="Times New Roman" pitchFamily="-65" charset="0"/>
              </a:rPr>
              <a:t>           2300  </a:t>
            </a:r>
            <a:r>
              <a:rPr lang="en-US" altLang="en-US" sz="1050" b="0" dirty="0" smtClean="0">
                <a:latin typeface="Times New Roman" pitchFamily="-65" charset="0"/>
              </a:rPr>
              <a:t> </a:t>
            </a:r>
            <a:r>
              <a:rPr lang="en-US" altLang="en-US" sz="1600" b="0" dirty="0" smtClean="0">
                <a:latin typeface="Times New Roman" pitchFamily="-65" charset="0"/>
              </a:rPr>
              <a:t>       </a:t>
            </a:r>
            <a:r>
              <a:rPr lang="en-US" altLang="en-US" sz="1600" b="0" i="1" dirty="0" smtClean="0">
                <a:latin typeface="Times New Roman" pitchFamily="-65" charset="0"/>
              </a:rPr>
              <a:t>M </a:t>
            </a:r>
            <a:endParaRPr lang="en-US" altLang="en-US" sz="1600" b="0" baseline="-25000" dirty="0">
              <a:latin typeface="Times New Roman" pitchFamily="-65" charset="0"/>
            </a:endParaRPr>
          </a:p>
        </p:txBody>
      </p:sp>
      <p:sp>
        <p:nvSpPr>
          <p:cNvPr id="18" name="Line 15"/>
          <p:cNvSpPr>
            <a:spLocks noChangeShapeType="1"/>
          </p:cNvSpPr>
          <p:nvPr/>
        </p:nvSpPr>
        <p:spPr bwMode="auto">
          <a:xfrm flipH="1">
            <a:off x="5181600" y="5053013"/>
            <a:ext cx="0" cy="1216152"/>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9" name="Line 9"/>
          <p:cNvSpPr>
            <a:spLocks noChangeShapeType="1"/>
          </p:cNvSpPr>
          <p:nvPr/>
        </p:nvSpPr>
        <p:spPr bwMode="auto">
          <a:xfrm>
            <a:off x="3362324" y="3321736"/>
            <a:ext cx="3249444" cy="2469463"/>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 name="Text Box 12"/>
          <p:cNvSpPr txBox="1">
            <a:spLocks noChangeArrowheads="1"/>
          </p:cNvSpPr>
          <p:nvPr/>
        </p:nvSpPr>
        <p:spPr bwMode="auto">
          <a:xfrm rot="2321941">
            <a:off x="6241116" y="5425675"/>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eaLnBrk="1" hangingPunct="1">
              <a:spcBef>
                <a:spcPct val="0"/>
              </a:spcBef>
              <a:buFontTx/>
              <a:buNone/>
            </a:pPr>
            <a:r>
              <a:rPr lang="en-US" altLang="en-US" sz="1600" i="1" dirty="0">
                <a:cs typeface="Times New Roman" pitchFamily="-1" charset="0"/>
              </a:rPr>
              <a:t>MD</a:t>
            </a:r>
            <a:endParaRPr lang="en-US" altLang="en-US" sz="1600" baseline="30000" dirty="0"/>
          </a:p>
        </p:txBody>
      </p:sp>
    </p:spTree>
    <p:extLst>
      <p:ext uri="{BB962C8B-B14F-4D97-AF65-F5344CB8AC3E}">
        <p14:creationId xmlns:p14="http://schemas.microsoft.com/office/powerpoint/2010/main" val="5886418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0" y="990600"/>
            <a:ext cx="9144000" cy="458788"/>
          </a:xfrm>
        </p:spPr>
        <p:txBody>
          <a:bodyPr/>
          <a:lstStyle/>
          <a:p>
            <a:pPr eaLnBrk="1" hangingPunct="1"/>
            <a:r>
              <a:rPr lang="en-US" altLang="en-US" sz="2000" dirty="0" smtClean="0">
                <a:latin typeface="Times New Roman" pitchFamily="-1" charset="0"/>
                <a:cs typeface="Times New Roman" pitchFamily="-1" charset="0"/>
              </a:rPr>
              <a:t>Historical Development of the Banking System</a:t>
            </a: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00200"/>
            <a:ext cx="7620000" cy="4953000"/>
          </a:xfrm>
          <a:prstGeom prst="rect">
            <a:avLst/>
          </a:prstGeom>
          <a:noFill/>
          <a:ln>
            <a:noFill/>
          </a:ln>
          <a:effectLst/>
        </p:spPr>
      </p:pic>
      <p:pic>
        <p:nvPicPr>
          <p:cNvPr id="10240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299" y="2743200"/>
            <a:ext cx="3810001"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524000"/>
            <a:ext cx="3810001"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2300" y="3886200"/>
            <a:ext cx="4572001"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2"/>
          <p:cNvSpPr txBox="1">
            <a:spLocks noChangeArrowheads="1"/>
          </p:cNvSpPr>
          <p:nvPr/>
        </p:nvSpPr>
        <p:spPr>
          <a:xfrm>
            <a:off x="457200" y="76200"/>
            <a:ext cx="8229600" cy="685800"/>
          </a:xfrm>
          <a:prstGeom prst="rect">
            <a:avLst/>
          </a:prstGeom>
          <a:noFill/>
        </p:spPr>
        <p:txBody>
          <a:bodyPr anchor="ct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marL="371475" indent="-371475" eaLnBrk="1" hangingPunct="1"/>
            <a:r>
              <a:rPr lang="en-US" altLang="en-US" kern="0" dirty="0" smtClean="0"/>
              <a:t>Money Supply</a:t>
            </a:r>
            <a:endParaRPr lang="en-US" altLang="en-US" kern="0" dirty="0"/>
          </a:p>
        </p:txBody>
      </p:sp>
    </p:spTree>
    <p:extLst>
      <p:ext uri="{BB962C8B-B14F-4D97-AF65-F5344CB8AC3E}">
        <p14:creationId xmlns:p14="http://schemas.microsoft.com/office/powerpoint/2010/main" val="7538963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0240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body" idx="4294967295"/>
          </p:nvPr>
        </p:nvSpPr>
        <p:spPr>
          <a:xfrm>
            <a:off x="304800" y="1524000"/>
            <a:ext cx="8521700" cy="4800600"/>
          </a:xfrm>
        </p:spPr>
        <p:txBody>
          <a:bodyPr rIns="91440"/>
          <a:lstStyle/>
          <a:p>
            <a:pPr eaLnBrk="1" hangingPunct="1"/>
            <a:r>
              <a:rPr lang="en-US" altLang="en-US" dirty="0" smtClean="0">
                <a:latin typeface="Times New Roman" pitchFamily="-1" charset="0"/>
                <a:cs typeface="Times New Roman" pitchFamily="-1" charset="0"/>
              </a:rPr>
              <a:t>Bank of North America chartered in 1782</a:t>
            </a:r>
          </a:p>
          <a:p>
            <a:pPr eaLnBrk="1" hangingPunct="1">
              <a:spcBef>
                <a:spcPct val="40000"/>
              </a:spcBef>
            </a:pPr>
            <a:r>
              <a:rPr lang="en-US" altLang="en-US" dirty="0" smtClean="0">
                <a:latin typeface="Times New Roman" pitchFamily="-1" charset="0"/>
                <a:cs typeface="Times New Roman" pitchFamily="-1" charset="0"/>
              </a:rPr>
              <a:t>Controversy over the chartering of banks.</a:t>
            </a:r>
          </a:p>
          <a:p>
            <a:pPr eaLnBrk="1" hangingPunct="1"/>
            <a:r>
              <a:rPr lang="en-US" altLang="en-US" dirty="0" smtClean="0">
                <a:latin typeface="Times New Roman" pitchFamily="-1" charset="0"/>
                <a:cs typeface="Times New Roman" pitchFamily="-1" charset="0"/>
              </a:rPr>
              <a:t>National Bank Act of 1863 creates a new banking system of federally chartered banks</a:t>
            </a:r>
          </a:p>
          <a:p>
            <a:pPr lvl="1" eaLnBrk="1" hangingPunct="1"/>
            <a:r>
              <a:rPr lang="en-US" altLang="en-US" dirty="0" smtClean="0">
                <a:latin typeface="Times New Roman" pitchFamily="-1" charset="0"/>
                <a:cs typeface="Times New Roman" pitchFamily="-1" charset="0"/>
              </a:rPr>
              <a:t>Office of the Comptroller of the Currency</a:t>
            </a:r>
          </a:p>
          <a:p>
            <a:pPr lvl="1" eaLnBrk="1" hangingPunct="1"/>
            <a:r>
              <a:rPr lang="en-US" altLang="en-US" dirty="0" smtClean="0">
                <a:latin typeface="Times New Roman" pitchFamily="-1" charset="0"/>
                <a:cs typeface="Times New Roman" pitchFamily="-1" charset="0"/>
              </a:rPr>
              <a:t>Dual banking system </a:t>
            </a:r>
          </a:p>
          <a:p>
            <a:pPr marL="0" indent="0" algn="ctr" eaLnBrk="1" hangingPunct="1">
              <a:buNone/>
            </a:pPr>
            <a:r>
              <a:rPr lang="en-US" altLang="en-US" sz="2000" dirty="0" smtClean="0">
                <a:latin typeface="Times New Roman" pitchFamily="-1" charset="0"/>
                <a:cs typeface="Times New Roman" pitchFamily="-1" charset="0"/>
                <a:hlinkClick r:id="rId3"/>
              </a:rPr>
              <a:t>Government’s perspective</a:t>
            </a:r>
            <a:r>
              <a:rPr lang="en-US" altLang="en-US" sz="2000" dirty="0" smtClean="0">
                <a:latin typeface="Times New Roman" pitchFamily="-1" charset="0"/>
                <a:cs typeface="Times New Roman" pitchFamily="-1" charset="0"/>
              </a:rPr>
              <a:t> </a:t>
            </a:r>
          </a:p>
          <a:p>
            <a:pPr marL="0" indent="0" algn="ctr" eaLnBrk="1" hangingPunct="1">
              <a:buNone/>
            </a:pPr>
            <a:r>
              <a:rPr lang="en-US" sz="2000" dirty="0" smtClean="0">
                <a:hlinkClick r:id="rId4"/>
              </a:rPr>
              <a:t>The Mises Institutes’ perspective</a:t>
            </a:r>
            <a:endParaRPr lang="en-US" sz="2000" dirty="0" smtClean="0"/>
          </a:p>
          <a:p>
            <a:pPr marL="0" indent="0" algn="ctr" eaLnBrk="1" hangingPunct="1">
              <a:buNone/>
            </a:pPr>
            <a:r>
              <a:rPr lang="en-US" sz="2000" dirty="0" smtClean="0">
                <a:hlinkClick r:id="rId5"/>
              </a:rPr>
              <a:t>Free Banking (Lawrence White)</a:t>
            </a:r>
            <a:endParaRPr lang="en-US" sz="2000" dirty="0" smtClean="0"/>
          </a:p>
          <a:p>
            <a:pPr marL="0" indent="0" algn="ctr" eaLnBrk="1" hangingPunct="1">
              <a:buNone/>
            </a:pPr>
            <a:r>
              <a:rPr lang="en-US" sz="2000" dirty="0" smtClean="0">
                <a:hlinkClick r:id="rId6"/>
              </a:rPr>
              <a:t>Free Banking (Lawrence White</a:t>
            </a:r>
            <a:r>
              <a:rPr lang="en-US" sz="2000" dirty="0" smtClean="0"/>
              <a:t>)</a:t>
            </a:r>
          </a:p>
          <a:p>
            <a:pPr marL="0" indent="0" algn="ctr" eaLnBrk="1" hangingPunct="1">
              <a:buNone/>
            </a:pPr>
            <a:r>
              <a:rPr lang="en-US" altLang="en-US" sz="2000" dirty="0" smtClean="0">
                <a:latin typeface="Times New Roman" pitchFamily="-1" charset="0"/>
                <a:cs typeface="Times New Roman" pitchFamily="-1" charset="0"/>
                <a:hlinkClick r:id="rId7"/>
              </a:rPr>
              <a:t>Free Banking</a:t>
            </a:r>
            <a:endParaRPr lang="en-US" altLang="en-US" sz="2000" dirty="0" smtClean="0">
              <a:latin typeface="Times New Roman" pitchFamily="-1" charset="0"/>
              <a:cs typeface="Times New Roman" pitchFamily="-1" charset="0"/>
              <a:hlinkClick r:id="rId8"/>
            </a:endParaRPr>
          </a:p>
          <a:p>
            <a:pPr marL="0" indent="0" algn="ctr" eaLnBrk="1" hangingPunct="1">
              <a:buNone/>
            </a:pPr>
            <a:r>
              <a:rPr lang="en-US" altLang="en-US" sz="2000" dirty="0" smtClean="0">
                <a:latin typeface="Times New Roman" pitchFamily="-1" charset="0"/>
                <a:cs typeface="Times New Roman" pitchFamily="-1" charset="0"/>
                <a:hlinkClick r:id="rId8"/>
              </a:rPr>
              <a:t>The Mises Institute’s perspective</a:t>
            </a:r>
            <a:endParaRPr lang="en-US" altLang="en-US" sz="2000" dirty="0" smtClean="0">
              <a:latin typeface="Times New Roman" pitchFamily="-1" charset="0"/>
              <a:cs typeface="Times New Roman" pitchFamily="-1" charset="0"/>
            </a:endParaRPr>
          </a:p>
        </p:txBody>
      </p:sp>
      <p:sp>
        <p:nvSpPr>
          <p:cNvPr id="4" name="Rectangle 2"/>
          <p:cNvSpPr txBox="1">
            <a:spLocks noChangeArrowheads="1"/>
          </p:cNvSpPr>
          <p:nvPr/>
        </p:nvSpPr>
        <p:spPr bwMode="auto">
          <a:xfrm>
            <a:off x="0" y="990600"/>
            <a:ext cx="9144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eaLnBrk="1" hangingPunct="1"/>
            <a:r>
              <a:rPr lang="en-US" altLang="en-US" sz="2000" kern="0" smtClean="0">
                <a:latin typeface="Times New Roman" pitchFamily="-1" charset="0"/>
                <a:cs typeface="Times New Roman" pitchFamily="-1" charset="0"/>
              </a:rPr>
              <a:t>Historical Development of the Banking System</a:t>
            </a:r>
            <a:endParaRPr lang="en-US" altLang="en-US" sz="2000" kern="0" dirty="0" smtClean="0">
              <a:latin typeface="Times New Roman" pitchFamily="-1" charset="0"/>
              <a:cs typeface="Times New Roman" pitchFamily="-1" charset="0"/>
            </a:endParaRPr>
          </a:p>
        </p:txBody>
      </p:sp>
      <p:sp>
        <p:nvSpPr>
          <p:cNvPr id="5" name="Rectangle 2"/>
          <p:cNvSpPr txBox="1">
            <a:spLocks noChangeArrowheads="1"/>
          </p:cNvSpPr>
          <p:nvPr/>
        </p:nvSpPr>
        <p:spPr>
          <a:xfrm>
            <a:off x="457200" y="76200"/>
            <a:ext cx="8229600" cy="685800"/>
          </a:xfrm>
          <a:prstGeom prst="rect">
            <a:avLst/>
          </a:prstGeom>
          <a:noFill/>
        </p:spPr>
        <p:txBody>
          <a:bodyPr anchor="ct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marL="371475" indent="-371475" eaLnBrk="1" hangingPunct="1"/>
            <a:r>
              <a:rPr lang="en-US" altLang="en-US" kern="0" dirty="0" smtClean="0"/>
              <a:t>Money Supply</a:t>
            </a:r>
            <a:endParaRPr lang="en-US" altLang="en-US" kern="0" dirty="0"/>
          </a:p>
        </p:txBody>
      </p:sp>
    </p:spTree>
    <p:extLst>
      <p:ext uri="{BB962C8B-B14F-4D97-AF65-F5344CB8AC3E}">
        <p14:creationId xmlns:p14="http://schemas.microsoft.com/office/powerpoint/2010/main" val="17281490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387">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387">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387">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387">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6387">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638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fig13_02.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600200"/>
            <a:ext cx="7021513"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p:cNvSpPr txBox="1">
            <a:spLocks noChangeArrowheads="1"/>
          </p:cNvSpPr>
          <p:nvPr/>
        </p:nvSpPr>
        <p:spPr bwMode="auto">
          <a:xfrm>
            <a:off x="0" y="6172200"/>
            <a:ext cx="91440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ctr" rtl="0" eaLnBrk="0" fontAlgn="base" hangingPunct="0">
              <a:spcBef>
                <a:spcPct val="0"/>
              </a:spcBef>
              <a:spcAft>
                <a:spcPct val="0"/>
              </a:spcAft>
              <a:defRPr sz="2800" b="1">
                <a:solidFill>
                  <a:schemeClr val="tx1"/>
                </a:solidFill>
                <a:latin typeface="Times New Roman" panose="02020603050405020304" pitchFamily="18" charset="0"/>
                <a:ea typeface="ヒラギノ角ゴ Pro W3" pitchFamily="-1" charset="-128"/>
                <a:cs typeface="Times New Roman" panose="02020603050405020304" pitchFamily="18" charset="0"/>
              </a:defRPr>
            </a:lvl1pPr>
            <a:lvl2pPr algn="ctr" rtl="0" eaLnBrk="0" fontAlgn="base" hangingPunct="0">
              <a:spcBef>
                <a:spcPct val="0"/>
              </a:spcBef>
              <a:spcAft>
                <a:spcPct val="0"/>
              </a:spcAft>
              <a:defRPr sz="2800" b="1">
                <a:solidFill>
                  <a:schemeClr val="tx1"/>
                </a:solidFill>
                <a:latin typeface="Times New Roman" pitchFamily="-1" charset="0"/>
                <a:ea typeface="ヒラギノ角ゴ Pro W3" pitchFamily="-1" charset="-128"/>
                <a:cs typeface="Times New Roman" pitchFamily="-1" charset="0"/>
              </a:defRPr>
            </a:lvl2pPr>
            <a:lvl3pPr algn="ctr" rtl="0" eaLnBrk="0" fontAlgn="base" hangingPunct="0">
              <a:spcBef>
                <a:spcPct val="0"/>
              </a:spcBef>
              <a:spcAft>
                <a:spcPct val="0"/>
              </a:spcAft>
              <a:defRPr sz="2800" b="1">
                <a:solidFill>
                  <a:schemeClr val="tx1"/>
                </a:solidFill>
                <a:latin typeface="Times New Roman" pitchFamily="-1" charset="0"/>
                <a:ea typeface="ヒラギノ角ゴ Pro W3" pitchFamily="-1" charset="-128"/>
                <a:cs typeface="Times New Roman" pitchFamily="-1" charset="0"/>
              </a:defRPr>
            </a:lvl3pPr>
            <a:lvl4pPr algn="ctr" rtl="0" eaLnBrk="0" fontAlgn="base" hangingPunct="0">
              <a:spcBef>
                <a:spcPct val="0"/>
              </a:spcBef>
              <a:spcAft>
                <a:spcPct val="0"/>
              </a:spcAft>
              <a:defRPr sz="2800" b="1">
                <a:solidFill>
                  <a:schemeClr val="tx1"/>
                </a:solidFill>
                <a:latin typeface="Times New Roman" pitchFamily="-1" charset="0"/>
                <a:ea typeface="ヒラギノ角ゴ Pro W3" pitchFamily="-1" charset="-128"/>
                <a:cs typeface="Times New Roman" pitchFamily="-1" charset="0"/>
              </a:defRPr>
            </a:lvl4pPr>
            <a:lvl5pPr algn="ctr" rtl="0" eaLnBrk="0" fontAlgn="base" hangingPunct="0">
              <a:spcBef>
                <a:spcPct val="0"/>
              </a:spcBef>
              <a:spcAft>
                <a:spcPct val="0"/>
              </a:spcAft>
              <a:defRPr sz="2800" b="1">
                <a:solidFill>
                  <a:schemeClr val="tx1"/>
                </a:solidFill>
                <a:latin typeface="Times New Roman" pitchFamily="-1" charset="0"/>
                <a:ea typeface="ヒラギノ角ゴ Pro W3" pitchFamily="-1" charset="-128"/>
                <a:cs typeface="Times New Roman" pitchFamily="-1" charset="0"/>
              </a:defRPr>
            </a:lvl5pPr>
            <a:lvl6pPr marL="457200" algn="l" rtl="0" eaLnBrk="1" fontAlgn="base" hangingPunct="1">
              <a:spcBef>
                <a:spcPct val="0"/>
              </a:spcBef>
              <a:spcAft>
                <a:spcPct val="0"/>
              </a:spcAft>
              <a:defRPr sz="3200" b="1">
                <a:solidFill>
                  <a:schemeClr val="tx1"/>
                </a:solidFill>
                <a:latin typeface="Verdana" pitchFamily="-1" charset="0"/>
              </a:defRPr>
            </a:lvl6pPr>
            <a:lvl7pPr marL="914400" algn="l" rtl="0" eaLnBrk="1" fontAlgn="base" hangingPunct="1">
              <a:spcBef>
                <a:spcPct val="0"/>
              </a:spcBef>
              <a:spcAft>
                <a:spcPct val="0"/>
              </a:spcAft>
              <a:defRPr sz="3200" b="1">
                <a:solidFill>
                  <a:schemeClr val="tx1"/>
                </a:solidFill>
                <a:latin typeface="Verdana" pitchFamily="-1" charset="0"/>
              </a:defRPr>
            </a:lvl7pPr>
            <a:lvl8pPr marL="1371600" algn="l" rtl="0" eaLnBrk="1" fontAlgn="base" hangingPunct="1">
              <a:spcBef>
                <a:spcPct val="0"/>
              </a:spcBef>
              <a:spcAft>
                <a:spcPct val="0"/>
              </a:spcAft>
              <a:defRPr sz="3200" b="1">
                <a:solidFill>
                  <a:schemeClr val="tx1"/>
                </a:solidFill>
                <a:latin typeface="Verdana" pitchFamily="-1" charset="0"/>
              </a:defRPr>
            </a:lvl8pPr>
            <a:lvl9pPr marL="1828800" algn="l" rtl="0" eaLnBrk="1" fontAlgn="base" hangingPunct="1">
              <a:spcBef>
                <a:spcPct val="0"/>
              </a:spcBef>
              <a:spcAft>
                <a:spcPct val="0"/>
              </a:spcAft>
              <a:defRPr sz="3200" b="1">
                <a:solidFill>
                  <a:schemeClr val="tx1"/>
                </a:solidFill>
                <a:latin typeface="Verdana" pitchFamily="-1" charset="0"/>
              </a:defRPr>
            </a:lvl9pPr>
          </a:lstStyle>
          <a:p>
            <a:pPr eaLnBrk="1" hangingPunct="1"/>
            <a:r>
              <a:rPr lang="en-US" altLang="en-US" sz="1800" dirty="0">
                <a:latin typeface="Times New Roman" pitchFamily="-1" charset="0"/>
                <a:cs typeface="Times New Roman" pitchFamily="-1" charset="0"/>
              </a:rPr>
              <a:t>Federal Reserve </a:t>
            </a:r>
            <a:r>
              <a:rPr lang="en-US" altLang="en-US" sz="1800" dirty="0" smtClean="0">
                <a:latin typeface="Times New Roman" pitchFamily="-1" charset="0"/>
                <a:cs typeface="Times New Roman" pitchFamily="-1" charset="0"/>
              </a:rPr>
              <a:t>System </a:t>
            </a:r>
            <a:r>
              <a:rPr lang="en-US" altLang="en-US" sz="1800" dirty="0">
                <a:latin typeface="Times New Roman" pitchFamily="-1" charset="0"/>
                <a:cs typeface="Times New Roman" pitchFamily="-1" charset="0"/>
              </a:rPr>
              <a:t>created in 1913</a:t>
            </a:r>
            <a:endParaRPr lang="en-US" sz="1800" dirty="0"/>
          </a:p>
        </p:txBody>
      </p:sp>
      <p:sp>
        <p:nvSpPr>
          <p:cNvPr id="8" name="Rectangle 2"/>
          <p:cNvSpPr txBox="1">
            <a:spLocks noChangeArrowheads="1"/>
          </p:cNvSpPr>
          <p:nvPr/>
        </p:nvSpPr>
        <p:spPr bwMode="auto">
          <a:xfrm>
            <a:off x="0" y="990600"/>
            <a:ext cx="9144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eaLnBrk="1" hangingPunct="1"/>
            <a:r>
              <a:rPr lang="en-US" altLang="en-US" sz="2000" kern="0" smtClean="0">
                <a:latin typeface="Times New Roman" pitchFamily="-1" charset="0"/>
                <a:cs typeface="Times New Roman" pitchFamily="-1" charset="0"/>
              </a:rPr>
              <a:t>Historical Development of the Banking System</a:t>
            </a:r>
            <a:endParaRPr lang="en-US" altLang="en-US" sz="2000" kern="0" dirty="0" smtClean="0">
              <a:latin typeface="Times New Roman" pitchFamily="-1" charset="0"/>
              <a:cs typeface="Times New Roman" pitchFamily="-1" charset="0"/>
            </a:endParaRPr>
          </a:p>
        </p:txBody>
      </p:sp>
      <p:sp>
        <p:nvSpPr>
          <p:cNvPr id="9" name="Rectangle 2"/>
          <p:cNvSpPr txBox="1">
            <a:spLocks noChangeArrowheads="1"/>
          </p:cNvSpPr>
          <p:nvPr/>
        </p:nvSpPr>
        <p:spPr>
          <a:xfrm>
            <a:off x="457200" y="76200"/>
            <a:ext cx="8229600" cy="685800"/>
          </a:xfrm>
          <a:prstGeom prst="rect">
            <a:avLst/>
          </a:prstGeom>
          <a:noFill/>
        </p:spPr>
        <p:txBody>
          <a:bodyPr anchor="ct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marL="371475" indent="-371475" eaLnBrk="1" hangingPunct="1"/>
            <a:r>
              <a:rPr lang="en-US" altLang="en-US" kern="0" dirty="0" smtClean="0"/>
              <a:t>Money Supply</a:t>
            </a:r>
            <a:endParaRPr lang="en-US" altLang="en-US" kern="0" dirty="0"/>
          </a:p>
        </p:txBody>
      </p:sp>
    </p:spTree>
    <p:extLst>
      <p:ext uri="{BB962C8B-B14F-4D97-AF65-F5344CB8AC3E}">
        <p14:creationId xmlns:p14="http://schemas.microsoft.com/office/powerpoint/2010/main" val="3200302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143000"/>
            <a:ext cx="8534400" cy="2246769"/>
          </a:xfrm>
          <a:prstGeom prst="rect">
            <a:avLst/>
          </a:prstGeom>
        </p:spPr>
        <p:txBody>
          <a:bodyPr wrap="square">
            <a:spAutoFit/>
          </a:bodyPr>
          <a:lstStyle/>
          <a:p>
            <a:r>
              <a:rPr lang="en-US" dirty="0">
                <a:latin typeface="+mj-lt"/>
              </a:rPr>
              <a:t>The Federal Open Market Committee (FOMC) </a:t>
            </a:r>
            <a:endParaRPr lang="en-US" dirty="0" smtClean="0">
              <a:latin typeface="+mj-lt"/>
            </a:endParaRPr>
          </a:p>
          <a:p>
            <a:pPr marL="285750" indent="-285750">
              <a:buFont typeface="Arial" panose="020B0604020202020204" pitchFamily="34" charset="0"/>
              <a:buChar char="•"/>
            </a:pPr>
            <a:r>
              <a:rPr lang="en-US" dirty="0" smtClean="0">
                <a:latin typeface="+mj-lt"/>
              </a:rPr>
              <a:t>Includes 7 BOG members, the NY Fed Bank president, &amp; 4 of the 11 other </a:t>
            </a:r>
            <a:r>
              <a:rPr lang="en-US" dirty="0">
                <a:latin typeface="+mj-lt"/>
              </a:rPr>
              <a:t>d</a:t>
            </a:r>
            <a:r>
              <a:rPr lang="en-US" dirty="0" smtClean="0">
                <a:latin typeface="+mj-lt"/>
              </a:rPr>
              <a:t>istrict bank presidents </a:t>
            </a:r>
          </a:p>
          <a:p>
            <a:pPr marL="285750" indent="-285750">
              <a:buFont typeface="Arial" panose="020B0604020202020204" pitchFamily="34" charset="0"/>
              <a:buChar char="•"/>
            </a:pPr>
            <a:r>
              <a:rPr lang="en-US" dirty="0" smtClean="0">
                <a:latin typeface="+mj-lt"/>
              </a:rPr>
              <a:t>meets </a:t>
            </a:r>
            <a:r>
              <a:rPr lang="en-US" dirty="0">
                <a:latin typeface="+mj-lt"/>
              </a:rPr>
              <a:t>once every six </a:t>
            </a:r>
            <a:r>
              <a:rPr lang="en-US" dirty="0" smtClean="0">
                <a:latin typeface="+mj-lt"/>
              </a:rPr>
              <a:t>weeks (on Tuesdays) to set monetary policy for the Fed: </a:t>
            </a:r>
          </a:p>
          <a:p>
            <a:pPr marL="574675" lvl="1" indent="-285750">
              <a:buFont typeface="Courier New" panose="02070309020205020404" pitchFamily="49" charset="0"/>
              <a:buChar char="o"/>
            </a:pPr>
            <a:r>
              <a:rPr lang="en-US" dirty="0" smtClean="0">
                <a:latin typeface="+mj-lt"/>
              </a:rPr>
              <a:t>low steady inflation: 2-3 percent per year (but $1 ≈ 1₵ after 100 years)</a:t>
            </a:r>
            <a:r>
              <a:rPr lang="en-US" sz="1600" dirty="0" smtClean="0">
                <a:latin typeface="+mj-lt"/>
              </a:rPr>
              <a:t> </a:t>
            </a:r>
          </a:p>
          <a:p>
            <a:pPr marL="574675" lvl="1" indent="-285750">
              <a:buFont typeface="Courier New" panose="02070309020205020404" pitchFamily="49" charset="0"/>
              <a:buChar char="o"/>
            </a:pPr>
            <a:r>
              <a:rPr lang="en-US" dirty="0" smtClean="0">
                <a:latin typeface="+mj-lt"/>
              </a:rPr>
              <a:t>full-employment </a:t>
            </a:r>
            <a:endParaRPr lang="en-US" sz="1600" dirty="0">
              <a:latin typeface="+mj-lt"/>
            </a:endParaRPr>
          </a:p>
          <a:p>
            <a:pPr marL="854075" lvl="1" indent="-285750">
              <a:buFont typeface="Wingdings" panose="05000000000000000000" pitchFamily="2" charset="2"/>
              <a:buChar char="§"/>
            </a:pPr>
            <a:r>
              <a:rPr lang="en-US" sz="1600" i="1" dirty="0" smtClean="0">
                <a:latin typeface="+mj-lt"/>
              </a:rPr>
              <a:t>u</a:t>
            </a:r>
            <a:r>
              <a:rPr lang="en-US" sz="1600" dirty="0" smtClean="0">
                <a:latin typeface="+mj-lt"/>
              </a:rPr>
              <a:t> </a:t>
            </a:r>
            <a:r>
              <a:rPr lang="en-US" sz="1600" dirty="0">
                <a:latin typeface="+mj-lt"/>
              </a:rPr>
              <a:t>= </a:t>
            </a:r>
            <a:r>
              <a:rPr lang="en-US" sz="1600" i="1" dirty="0">
                <a:latin typeface="+mj-lt"/>
              </a:rPr>
              <a:t>u</a:t>
            </a:r>
            <a:r>
              <a:rPr lang="en-US" sz="1600" i="1" baseline="-25000" dirty="0">
                <a:latin typeface="+mj-lt"/>
              </a:rPr>
              <a:t>n</a:t>
            </a:r>
            <a:r>
              <a:rPr lang="en-US" sz="1600" dirty="0">
                <a:latin typeface="+mj-lt"/>
              </a:rPr>
              <a:t> </a:t>
            </a:r>
            <a:r>
              <a:rPr lang="en-US" sz="1600" dirty="0" smtClean="0">
                <a:latin typeface="+mj-lt"/>
              </a:rPr>
              <a:t>    →    </a:t>
            </a:r>
            <a:r>
              <a:rPr lang="en-US" sz="1600" i="1" dirty="0" smtClean="0">
                <a:latin typeface="+mj-lt"/>
              </a:rPr>
              <a:t>Y</a:t>
            </a:r>
            <a:r>
              <a:rPr lang="en-US" sz="1600" dirty="0" smtClean="0">
                <a:latin typeface="+mj-lt"/>
              </a:rPr>
              <a:t> </a:t>
            </a:r>
            <a:r>
              <a:rPr lang="en-US" sz="1600" dirty="0">
                <a:latin typeface="+mj-lt"/>
              </a:rPr>
              <a:t>≈ </a:t>
            </a:r>
            <a:r>
              <a:rPr lang="en-US" sz="1600" i="1" dirty="0" err="1" smtClean="0">
                <a:latin typeface="+mj-lt"/>
              </a:rPr>
              <a:t>Y</a:t>
            </a:r>
            <a:r>
              <a:rPr lang="en-US" sz="1600" i="1" baseline="-25000" dirty="0" err="1" smtClean="0">
                <a:latin typeface="+mj-lt"/>
              </a:rPr>
              <a:t>p</a:t>
            </a:r>
            <a:endParaRPr lang="en-US" sz="1600" i="1" baseline="-25000" dirty="0" smtClean="0">
              <a:latin typeface="+mj-lt"/>
            </a:endParaRPr>
          </a:p>
          <a:p>
            <a:pPr marL="854075" lvl="1" indent="-285750">
              <a:buFont typeface="Wingdings" panose="05000000000000000000" pitchFamily="2" charset="2"/>
              <a:buChar char="§"/>
            </a:pPr>
            <a:r>
              <a:rPr lang="en-US" sz="1600" i="1" dirty="0" smtClean="0">
                <a:latin typeface="+mj-lt"/>
              </a:rPr>
              <a:t>u</a:t>
            </a:r>
            <a:r>
              <a:rPr lang="en-US" sz="1600" dirty="0" smtClean="0">
                <a:latin typeface="+mj-lt"/>
              </a:rPr>
              <a:t> declines because</a:t>
            </a:r>
          </a:p>
        </p:txBody>
      </p:sp>
      <p:sp>
        <p:nvSpPr>
          <p:cNvPr id="4" name="Rectangle 5"/>
          <p:cNvSpPr txBox="1">
            <a:spLocks noChangeArrowheads="1"/>
          </p:cNvSpPr>
          <p:nvPr/>
        </p:nvSpPr>
        <p:spPr>
          <a:xfrm>
            <a:off x="304800" y="3962400"/>
            <a:ext cx="8534400" cy="1600200"/>
          </a:xfrm>
          <a:prstGeom prst="rect">
            <a:avLst/>
          </a:prstGeom>
        </p:spPr>
        <p:txBody>
          <a:bodyPr/>
          <a:lstStyle>
            <a:lvl1pPr marL="342900" indent="-342900" algn="l" rtl="0" eaLnBrk="0" fontAlgn="base" hangingPunct="0">
              <a:spcBef>
                <a:spcPct val="20000"/>
              </a:spcBef>
              <a:spcAft>
                <a:spcPct val="0"/>
              </a:spcAft>
              <a:buFont typeface="Wingdings" panose="05000000000000000000" pitchFamily="2" charset="2"/>
              <a:buChar char="§"/>
              <a:defRPr>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anose="05000000000000000000" pitchFamily="2" charset="2"/>
              <a:buChar char="ú"/>
              <a:defRPr>
                <a:solidFill>
                  <a:schemeClr val="tx1"/>
                </a:solidFill>
                <a:latin typeface="+mn-lt"/>
                <a:cs typeface="+mn-cs"/>
              </a:defRPr>
            </a:lvl2pPr>
            <a:lvl3pPr marL="1143000" indent="-228600" algn="l" rtl="0" eaLnBrk="0" fontAlgn="base" hangingPunct="0">
              <a:spcBef>
                <a:spcPct val="20000"/>
              </a:spcBef>
              <a:spcAft>
                <a:spcPct val="0"/>
              </a:spcAft>
              <a:buFont typeface="Times New Roman" panose="02020603050405020304" pitchFamily="18" charset="0"/>
              <a:buChar char="­"/>
              <a:defRPr>
                <a:solidFill>
                  <a:schemeClr val="tx1"/>
                </a:solidFill>
                <a:latin typeface="+mn-lt"/>
                <a:cs typeface="+mn-cs"/>
              </a:defRPr>
            </a:lvl3pPr>
            <a:lvl4pPr marL="1600200" indent="-228600" algn="l" rtl="0" eaLnBrk="0" fontAlgn="base" hangingPunct="0">
              <a:spcBef>
                <a:spcPct val="20000"/>
              </a:spcBef>
              <a:spcAft>
                <a:spcPct val="0"/>
              </a:spcAft>
              <a:buFont typeface="Times New Roman" panose="02020603050405020304" pitchFamily="18" charset="0"/>
              <a:buChar char="­"/>
              <a:defRPr>
                <a:solidFill>
                  <a:schemeClr val="tx1"/>
                </a:solidFill>
                <a:latin typeface="+mn-lt"/>
                <a:cs typeface="+mn-cs"/>
              </a:defRPr>
            </a:lvl4pPr>
            <a:lvl5pPr marL="2057400" indent="-228600" algn="l" rtl="0" eaLnBrk="0" fontAlgn="base" hangingPunct="0">
              <a:spcBef>
                <a:spcPct val="20000"/>
              </a:spcBef>
              <a:spcAft>
                <a:spcPct val="0"/>
              </a:spcAft>
              <a:buFont typeface="Times New Roman" panose="02020603050405020304" pitchFamily="18" charset="0"/>
              <a:buChar char="­"/>
              <a:defRPr>
                <a:solidFill>
                  <a:schemeClr val="tx1"/>
                </a:solidFill>
                <a:latin typeface="+mn-lt"/>
                <a:cs typeface="+mn-cs"/>
              </a:defRPr>
            </a:lvl5pPr>
            <a:lvl6pPr marL="2514600" indent="-228600" algn="l" rtl="0" fontAlgn="base">
              <a:spcBef>
                <a:spcPct val="20000"/>
              </a:spcBef>
              <a:spcAft>
                <a:spcPct val="0"/>
              </a:spcAft>
              <a:buFont typeface="Times New Roman" pitchFamily="18" charset="0"/>
              <a:buChar char="­"/>
              <a:defRPr>
                <a:solidFill>
                  <a:schemeClr val="tx1"/>
                </a:solidFill>
                <a:latin typeface="+mn-lt"/>
                <a:cs typeface="+mn-cs"/>
              </a:defRPr>
            </a:lvl6pPr>
            <a:lvl7pPr marL="2971800" indent="-228600" algn="l" rtl="0" fontAlgn="base">
              <a:spcBef>
                <a:spcPct val="20000"/>
              </a:spcBef>
              <a:spcAft>
                <a:spcPct val="0"/>
              </a:spcAft>
              <a:buFont typeface="Times New Roman" pitchFamily="18" charset="0"/>
              <a:buChar char="­"/>
              <a:defRPr>
                <a:solidFill>
                  <a:schemeClr val="tx1"/>
                </a:solidFill>
                <a:latin typeface="+mn-lt"/>
                <a:cs typeface="+mn-cs"/>
              </a:defRPr>
            </a:lvl7pPr>
            <a:lvl8pPr marL="3429000" indent="-228600" algn="l" rtl="0" fontAlgn="base">
              <a:spcBef>
                <a:spcPct val="20000"/>
              </a:spcBef>
              <a:spcAft>
                <a:spcPct val="0"/>
              </a:spcAft>
              <a:buFont typeface="Times New Roman" pitchFamily="18" charset="0"/>
              <a:buChar char="­"/>
              <a:defRPr>
                <a:solidFill>
                  <a:schemeClr val="tx1"/>
                </a:solidFill>
                <a:latin typeface="+mn-lt"/>
                <a:cs typeface="+mn-cs"/>
              </a:defRPr>
            </a:lvl8pPr>
            <a:lvl9pPr marL="3886200" indent="-228600" algn="l" rtl="0" fontAlgn="base">
              <a:spcBef>
                <a:spcPct val="20000"/>
              </a:spcBef>
              <a:spcAft>
                <a:spcPct val="0"/>
              </a:spcAft>
              <a:buFont typeface="Times New Roman" pitchFamily="18" charset="0"/>
              <a:buChar char="­"/>
              <a:defRPr>
                <a:solidFill>
                  <a:schemeClr val="tx1"/>
                </a:solidFill>
                <a:latin typeface="+mn-lt"/>
                <a:cs typeface="+mn-cs"/>
              </a:defRPr>
            </a:lvl9pPr>
          </a:lstStyle>
          <a:p>
            <a:pPr marL="0" indent="0" eaLnBrk="1" hangingPunct="1">
              <a:spcBef>
                <a:spcPts val="0"/>
              </a:spcBef>
              <a:buFont typeface="Wingdings" panose="05000000000000000000" pitchFamily="2" charset="2"/>
              <a:buNone/>
            </a:pPr>
            <a:r>
              <a:rPr lang="en-US" altLang="en-US" kern="0" dirty="0" smtClean="0">
                <a:ea typeface="ヒラギノ角ゴ Pro W3" pitchFamily="-65" charset="-128"/>
              </a:rPr>
              <a:t>The Chair is </a:t>
            </a:r>
            <a:r>
              <a:rPr lang="en-US" altLang="en-US" b="1" i="1" kern="0" dirty="0" smtClean="0">
                <a:latin typeface="Garamond" panose="02020404030301010803" pitchFamily="18" charset="0"/>
                <a:ea typeface="ヒラギノ角ゴ Pro W3" pitchFamily="-65" charset="-128"/>
              </a:rPr>
              <a:t>Oz: The Great and Powerful</a:t>
            </a:r>
            <a:r>
              <a:rPr lang="en-US" altLang="en-US" b="1" kern="0" dirty="0" smtClean="0">
                <a:latin typeface="Garamond" panose="02020404030301010803" pitchFamily="18" charset="0"/>
                <a:ea typeface="ヒラギノ角ゴ Pro W3" pitchFamily="-65" charset="-128"/>
              </a:rPr>
              <a:t> </a:t>
            </a:r>
          </a:p>
          <a:p>
            <a:pPr eaLnBrk="1" hangingPunct="1">
              <a:spcBef>
                <a:spcPts val="0"/>
              </a:spcBef>
              <a:buFont typeface="Arial" panose="020B0604020202020204" pitchFamily="34" charset="0"/>
              <a:buChar char="•"/>
            </a:pPr>
            <a:r>
              <a:rPr lang="en-US" altLang="en-US" kern="0" dirty="0" smtClean="0">
                <a:ea typeface="ヒラギノ角ゴ Pro W3" pitchFamily="-65" charset="-128"/>
              </a:rPr>
              <a:t>Spokesperson for the Fed and negotiates with Congress and the President</a:t>
            </a:r>
          </a:p>
          <a:p>
            <a:pPr eaLnBrk="1" hangingPunct="1">
              <a:spcBef>
                <a:spcPts val="0"/>
              </a:spcBef>
              <a:buFont typeface="Arial" panose="020B0604020202020204" pitchFamily="34" charset="0"/>
              <a:buChar char="•"/>
            </a:pPr>
            <a:r>
              <a:rPr lang="en-US" altLang="en-US" kern="0" dirty="0" smtClean="0">
                <a:ea typeface="ヒラギノ角ゴ Pro W3" pitchFamily="-65" charset="-128"/>
              </a:rPr>
              <a:t>Sets the agenda for meetings</a:t>
            </a:r>
          </a:p>
          <a:p>
            <a:pPr eaLnBrk="1" hangingPunct="1">
              <a:spcBef>
                <a:spcPts val="0"/>
              </a:spcBef>
              <a:buFont typeface="Arial" panose="020B0604020202020204" pitchFamily="34" charset="0"/>
              <a:buChar char="•"/>
            </a:pPr>
            <a:r>
              <a:rPr lang="en-US" altLang="en-US" kern="0" dirty="0" smtClean="0">
                <a:ea typeface="ヒラギノ角ゴ Pro W3" pitchFamily="-65" charset="-128"/>
              </a:rPr>
              <a:t>Speaks and votes first about monetary policy</a:t>
            </a:r>
          </a:p>
          <a:p>
            <a:pPr eaLnBrk="1" hangingPunct="1">
              <a:spcBef>
                <a:spcPts val="0"/>
              </a:spcBef>
              <a:buFont typeface="Arial" panose="020B0604020202020204" pitchFamily="34" charset="0"/>
              <a:buChar char="•"/>
            </a:pPr>
            <a:r>
              <a:rPr lang="en-US" altLang="en-US" kern="0" dirty="0" smtClean="0">
                <a:ea typeface="ヒラギノ角ゴ Pro W3" pitchFamily="-65" charset="-128"/>
              </a:rPr>
              <a:t>Is it wise to have one person with this much power?</a:t>
            </a:r>
          </a:p>
        </p:txBody>
      </p:sp>
      <p:sp>
        <p:nvSpPr>
          <p:cNvPr id="5" name="Rectangle 4"/>
          <p:cNvSpPr/>
          <p:nvPr/>
        </p:nvSpPr>
        <p:spPr>
          <a:xfrm>
            <a:off x="599090" y="5791200"/>
            <a:ext cx="7848600" cy="830997"/>
          </a:xfrm>
          <a:prstGeom prst="rect">
            <a:avLst/>
          </a:prstGeom>
        </p:spPr>
        <p:txBody>
          <a:bodyPr wrap="square">
            <a:spAutoFit/>
          </a:bodyPr>
          <a:lstStyle/>
          <a:p>
            <a:pPr algn="ctr"/>
            <a:r>
              <a:rPr lang="en-US" sz="1600" i="1" dirty="0">
                <a:latin typeface="+mj-lt"/>
              </a:rPr>
              <a:t>The curious task of </a:t>
            </a:r>
            <a:r>
              <a:rPr lang="en-US" sz="1600" i="1" dirty="0" smtClean="0">
                <a:latin typeface="+mj-lt"/>
              </a:rPr>
              <a:t>economics is </a:t>
            </a:r>
            <a:r>
              <a:rPr lang="en-US" sz="1600" i="1" dirty="0">
                <a:latin typeface="+mj-lt"/>
              </a:rPr>
              <a:t>to demonstrate to </a:t>
            </a:r>
            <a:r>
              <a:rPr lang="en-US" sz="1600" i="1" dirty="0" smtClean="0">
                <a:latin typeface="+mj-lt"/>
              </a:rPr>
              <a:t>men </a:t>
            </a:r>
            <a:br>
              <a:rPr lang="en-US" sz="1600" i="1" dirty="0" smtClean="0">
                <a:latin typeface="+mj-lt"/>
              </a:rPr>
            </a:br>
            <a:r>
              <a:rPr lang="en-US" sz="1600" i="1" dirty="0" smtClean="0">
                <a:latin typeface="+mj-lt"/>
              </a:rPr>
              <a:t>how </a:t>
            </a:r>
            <a:r>
              <a:rPr lang="en-US" sz="1600" i="1" dirty="0">
                <a:latin typeface="+mj-lt"/>
              </a:rPr>
              <a:t>little they really </a:t>
            </a:r>
            <a:r>
              <a:rPr lang="en-US" sz="1600" i="1" dirty="0" smtClean="0">
                <a:latin typeface="+mj-lt"/>
              </a:rPr>
              <a:t>know about what </a:t>
            </a:r>
            <a:r>
              <a:rPr lang="en-US" sz="1600" i="1" dirty="0">
                <a:latin typeface="+mj-lt"/>
              </a:rPr>
              <a:t>they imagine they can </a:t>
            </a:r>
            <a:r>
              <a:rPr lang="en-US" sz="1600" i="1" dirty="0" smtClean="0">
                <a:latin typeface="+mj-lt"/>
              </a:rPr>
              <a:t>design</a:t>
            </a:r>
            <a:r>
              <a:rPr lang="en-US" sz="1600" dirty="0" smtClean="0">
                <a:latin typeface="+mj-lt"/>
              </a:rPr>
              <a:t>.</a:t>
            </a:r>
          </a:p>
          <a:p>
            <a:pPr algn="ctr"/>
            <a:r>
              <a:rPr lang="en-US" sz="1600" dirty="0" smtClean="0">
                <a:latin typeface="+mj-lt"/>
              </a:rPr>
              <a:t>F.A</a:t>
            </a:r>
            <a:r>
              <a:rPr lang="en-US" sz="1600" dirty="0">
                <a:latin typeface="+mj-lt"/>
              </a:rPr>
              <a:t>. Hayek</a:t>
            </a:r>
          </a:p>
        </p:txBody>
      </p:sp>
      <p:sp>
        <p:nvSpPr>
          <p:cNvPr id="6" name="Rectangle 2"/>
          <p:cNvSpPr txBox="1">
            <a:spLocks noChangeArrowheads="1"/>
          </p:cNvSpPr>
          <p:nvPr/>
        </p:nvSpPr>
        <p:spPr>
          <a:xfrm>
            <a:off x="457200" y="76200"/>
            <a:ext cx="8229600" cy="685800"/>
          </a:xfrm>
          <a:prstGeom prst="rect">
            <a:avLst/>
          </a:prstGeom>
          <a:noFill/>
        </p:spPr>
        <p:txBody>
          <a:bodyPr anchor="ct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marL="371475" indent="-371475" eaLnBrk="1" hangingPunct="1"/>
            <a:r>
              <a:rPr lang="en-US" altLang="en-US" kern="0" dirty="0" smtClean="0"/>
              <a:t>Money Supply</a:t>
            </a:r>
            <a:endParaRPr lang="en-US" altLang="en-US" kern="0" dirty="0"/>
          </a:p>
        </p:txBody>
      </p:sp>
      <p:graphicFrame>
        <p:nvGraphicFramePr>
          <p:cNvPr id="8" name="Object 7"/>
          <p:cNvGraphicFramePr>
            <a:graphicFrameLocks noChangeAspect="1"/>
          </p:cNvGraphicFramePr>
          <p:nvPr>
            <p:extLst>
              <p:ext uri="{D42A27DB-BD31-4B8C-83A1-F6EECF244321}">
                <p14:modId xmlns:p14="http://schemas.microsoft.com/office/powerpoint/2010/main" val="3068578693"/>
              </p:ext>
            </p:extLst>
          </p:nvPr>
        </p:nvGraphicFramePr>
        <p:xfrm>
          <a:off x="4343400" y="3048000"/>
          <a:ext cx="993775" cy="655637"/>
        </p:xfrm>
        <a:graphic>
          <a:graphicData uri="http://schemas.openxmlformats.org/presentationml/2006/ole">
            <mc:AlternateContent xmlns:mc="http://schemas.openxmlformats.org/markup-compatibility/2006">
              <mc:Choice xmlns:v="urn:schemas-microsoft-com:vml" Requires="v">
                <p:oleObj spid="_x0000_s112659" name="Equation" r:id="rId3" imgW="596880" imgH="393480" progId="Equation.DSMT4">
                  <p:embed/>
                </p:oleObj>
              </mc:Choice>
              <mc:Fallback>
                <p:oleObj name="Equation" r:id="rId3" imgW="596880" imgH="393480" progId="Equation.DSMT4">
                  <p:embed/>
                  <p:pic>
                    <p:nvPicPr>
                      <p:cNvPr id="0" name="Object 10"/>
                      <p:cNvPicPr>
                        <a:picLocks noChangeAspect="1" noChangeArrowheads="1"/>
                      </p:cNvPicPr>
                      <p:nvPr/>
                    </p:nvPicPr>
                    <p:blipFill>
                      <a:blip r:embed="rId4"/>
                      <a:srcRect/>
                      <a:stretch>
                        <a:fillRect/>
                      </a:stretch>
                    </p:blipFill>
                    <p:spPr bwMode="auto">
                      <a:xfrm>
                        <a:off x="4343400" y="3048000"/>
                        <a:ext cx="993775" cy="65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9" name="Straight Arrow Connector 8"/>
          <p:cNvCxnSpPr/>
          <p:nvPr/>
        </p:nvCxnSpPr>
        <p:spPr>
          <a:xfrm>
            <a:off x="5343525" y="3449955"/>
            <a:ext cx="0" cy="274320"/>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5343525" y="3086100"/>
            <a:ext cx="0" cy="274320"/>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14731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11"/>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9"/>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393700" y="1193800"/>
            <a:ext cx="81407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91440" bIns="0" numCol="1" anchor="t" anchorCtr="0" compatLnSpc="1">
            <a:prstTxWarp prst="textNoShape">
              <a:avLst/>
            </a:prstTxWarp>
          </a:bodyPr>
          <a:lstStyle>
            <a:lvl1pPr algn="l" rtl="0" eaLnBrk="0" fontAlgn="base" hangingPunct="0">
              <a:spcBef>
                <a:spcPct val="20000"/>
              </a:spcBef>
              <a:spcAft>
                <a:spcPct val="0"/>
              </a:spcAft>
              <a:buFont typeface="Arial" charset="0"/>
              <a:defRPr sz="2400">
                <a:solidFill>
                  <a:schemeClr val="tx1"/>
                </a:solidFill>
                <a:latin typeface="Times New Roman" panose="02020603050405020304" pitchFamily="18" charset="0"/>
                <a:ea typeface="ヒラギノ角ゴ Pro W3" pitchFamily="-1" charset="-128"/>
                <a:cs typeface="Times New Roman" panose="02020603050405020304" pitchFamily="18" charset="0"/>
              </a:defRPr>
            </a:lvl1pPr>
            <a:lvl2pPr marL="342900" indent="-342900" algn="l" rtl="0" eaLnBrk="0" fontAlgn="base" hangingPunct="0">
              <a:spcBef>
                <a:spcPct val="20000"/>
              </a:spcBef>
              <a:spcAft>
                <a:spcPct val="0"/>
              </a:spcAft>
              <a:buFont typeface="Arial" charset="0"/>
              <a:buChar char="•"/>
              <a:defRPr sz="2000">
                <a:solidFill>
                  <a:schemeClr val="tx1"/>
                </a:solidFill>
                <a:latin typeface="Times New Roman" panose="02020603050405020304" pitchFamily="18" charset="0"/>
                <a:ea typeface="ヒラギノ角ゴ Pro W3" pitchFamily="-1" charset="-128"/>
                <a:cs typeface="Times New Roman" panose="02020603050405020304" pitchFamily="18" charset="0"/>
              </a:defRPr>
            </a:lvl2pPr>
            <a:lvl3pPr marL="569913" indent="-228600" algn="l" rtl="0" eaLnBrk="0" fontAlgn="base" hangingPunct="0">
              <a:spcBef>
                <a:spcPct val="20000"/>
              </a:spcBef>
              <a:spcAft>
                <a:spcPct val="0"/>
              </a:spcAft>
              <a:buFont typeface="Times New Roman" pitchFamily="-1" charset="0"/>
              <a:buChar char="─"/>
              <a:defRPr>
                <a:solidFill>
                  <a:schemeClr val="tx1"/>
                </a:solidFill>
                <a:latin typeface="Times New Roman" panose="02020603050405020304" pitchFamily="18" charset="0"/>
                <a:ea typeface="ヒラギノ角ゴ Pro W3" pitchFamily="-1" charset="-128"/>
                <a:cs typeface="Times New Roman" panose="02020603050405020304" pitchFamily="18" charset="0"/>
              </a:defRPr>
            </a:lvl3pPr>
            <a:lvl4pPr marL="862013" indent="-292100" algn="l" rtl="0" eaLnBrk="0" fontAlgn="base" hangingPunct="0">
              <a:spcBef>
                <a:spcPct val="20000"/>
              </a:spcBef>
              <a:spcAft>
                <a:spcPct val="0"/>
              </a:spcAft>
              <a:buFont typeface="Courier New" pitchFamily="49" charset="0"/>
              <a:buChar char="o"/>
              <a:defRPr sz="1600">
                <a:solidFill>
                  <a:schemeClr val="tx1"/>
                </a:solidFill>
                <a:latin typeface="Times New Roman" panose="02020603050405020304" pitchFamily="18" charset="0"/>
                <a:ea typeface="ヒラギノ角ゴ Pro W3" pitchFamily="-1" charset="-128"/>
                <a:cs typeface="Times New Roman" panose="02020603050405020304" pitchFamily="18" charset="0"/>
              </a:defRPr>
            </a:lvl4pPr>
            <a:lvl5pPr marL="2057400" indent="-228600" algn="l" rtl="0" eaLnBrk="0" fontAlgn="base" hangingPunct="0">
              <a:spcBef>
                <a:spcPct val="20000"/>
              </a:spcBef>
              <a:spcAft>
                <a:spcPct val="0"/>
              </a:spcAft>
              <a:buChar char="»"/>
              <a:defRPr sz="1600">
                <a:solidFill>
                  <a:schemeClr val="tx1"/>
                </a:solidFill>
                <a:latin typeface="Times New Roman" panose="02020603050405020304" pitchFamily="18" charset="0"/>
                <a:ea typeface="ヒラギノ角ゴ Pro W3" pitchFamily="-1" charset="-128"/>
                <a:cs typeface="Times New Roman" panose="02020603050405020304" pitchFamily="18" charset="0"/>
              </a:defRPr>
            </a:lvl5pPr>
            <a:lvl6pPr marL="2514600" indent="-228600" algn="l" rtl="0" eaLnBrk="1" fontAlgn="base" hangingPunct="1">
              <a:spcBef>
                <a:spcPct val="20000"/>
              </a:spcBef>
              <a:spcAft>
                <a:spcPct val="0"/>
              </a:spcAft>
              <a:buChar char="»"/>
              <a:defRPr>
                <a:solidFill>
                  <a:schemeClr val="tx1"/>
                </a:solidFill>
                <a:latin typeface="+mn-lt"/>
                <a:ea typeface="ヒラギノ角ゴ Pro W3" pitchFamily="-1" charset="-128"/>
              </a:defRPr>
            </a:lvl6pPr>
            <a:lvl7pPr marL="2971800" indent="-228600" algn="l" rtl="0" eaLnBrk="1" fontAlgn="base" hangingPunct="1">
              <a:spcBef>
                <a:spcPct val="20000"/>
              </a:spcBef>
              <a:spcAft>
                <a:spcPct val="0"/>
              </a:spcAft>
              <a:buChar char="»"/>
              <a:defRPr>
                <a:solidFill>
                  <a:schemeClr val="tx1"/>
                </a:solidFill>
                <a:latin typeface="+mn-lt"/>
                <a:ea typeface="ヒラギノ角ゴ Pro W3" pitchFamily="-1" charset="-128"/>
              </a:defRPr>
            </a:lvl7pPr>
            <a:lvl8pPr marL="3429000" indent="-228600" algn="l" rtl="0" eaLnBrk="1" fontAlgn="base" hangingPunct="1">
              <a:spcBef>
                <a:spcPct val="20000"/>
              </a:spcBef>
              <a:spcAft>
                <a:spcPct val="0"/>
              </a:spcAft>
              <a:buChar char="»"/>
              <a:defRPr>
                <a:solidFill>
                  <a:schemeClr val="tx1"/>
                </a:solidFill>
                <a:latin typeface="+mn-lt"/>
                <a:ea typeface="ヒラギノ角ゴ Pro W3" pitchFamily="-1" charset="-128"/>
              </a:defRPr>
            </a:lvl8pPr>
            <a:lvl9pPr marL="3886200" indent="-228600" algn="l" rtl="0" eaLnBrk="1" fontAlgn="base" hangingPunct="1">
              <a:spcBef>
                <a:spcPct val="20000"/>
              </a:spcBef>
              <a:spcAft>
                <a:spcPct val="0"/>
              </a:spcAft>
              <a:buChar char="»"/>
              <a:defRPr>
                <a:solidFill>
                  <a:schemeClr val="tx1"/>
                </a:solidFill>
                <a:latin typeface="+mn-lt"/>
                <a:ea typeface="ヒラギノ角ゴ Pro W3" pitchFamily="-1" charset="-128"/>
              </a:defRPr>
            </a:lvl9pPr>
          </a:lstStyle>
          <a:p>
            <a:pPr eaLnBrk="1" hangingPunct="1">
              <a:spcBef>
                <a:spcPts val="0"/>
              </a:spcBef>
            </a:pPr>
            <a:r>
              <a:rPr lang="en-US" sz="1800" kern="50" dirty="0" smtClean="0">
                <a:solidFill>
                  <a:srgbClr val="000000"/>
                </a:solidFill>
                <a:ea typeface="Times New Roman" panose="02020603050405020304" pitchFamily="18" charset="0"/>
              </a:rPr>
              <a:t>The </a:t>
            </a:r>
            <a:r>
              <a:rPr lang="en-US" sz="1800" kern="50" dirty="0">
                <a:solidFill>
                  <a:srgbClr val="000000"/>
                </a:solidFill>
                <a:ea typeface="Times New Roman" panose="02020603050405020304" pitchFamily="18" charset="0"/>
              </a:rPr>
              <a:t>Fed </a:t>
            </a:r>
            <a:r>
              <a:rPr lang="en-US" sz="1800" kern="50" dirty="0" smtClean="0">
                <a:solidFill>
                  <a:srgbClr val="000000"/>
                </a:solidFill>
                <a:ea typeface="Times New Roman" panose="02020603050405020304" pitchFamily="18" charset="0"/>
              </a:rPr>
              <a:t>sets the </a:t>
            </a:r>
            <a:r>
              <a:rPr lang="en-US" sz="1800" b="1" kern="50" dirty="0" smtClean="0">
                <a:solidFill>
                  <a:srgbClr val="000000"/>
                </a:solidFill>
                <a:ea typeface="Times New Roman" panose="02020603050405020304" pitchFamily="18" charset="0"/>
              </a:rPr>
              <a:t>required </a:t>
            </a:r>
            <a:r>
              <a:rPr lang="en-US" sz="1800" b="1" kern="50" dirty="0">
                <a:solidFill>
                  <a:srgbClr val="000000"/>
                </a:solidFill>
                <a:ea typeface="Times New Roman" panose="02020603050405020304" pitchFamily="18" charset="0"/>
              </a:rPr>
              <a:t>reserves </a:t>
            </a:r>
            <a:r>
              <a:rPr lang="en-US" sz="1800" b="1" kern="50" dirty="0" smtClean="0">
                <a:solidFill>
                  <a:srgbClr val="000000"/>
                </a:solidFill>
                <a:ea typeface="Times New Roman" panose="02020603050405020304" pitchFamily="18" charset="0"/>
              </a:rPr>
              <a:t>ratio</a:t>
            </a:r>
            <a:r>
              <a:rPr lang="en-US" sz="1800" kern="50" dirty="0" smtClean="0">
                <a:solidFill>
                  <a:srgbClr val="000000"/>
                </a:solidFill>
                <a:ea typeface="Times New Roman" panose="02020603050405020304" pitchFamily="18" charset="0"/>
              </a:rPr>
              <a:t> on </a:t>
            </a:r>
            <a:r>
              <a:rPr lang="en-US" sz="1800" b="1" kern="50" dirty="0">
                <a:solidFill>
                  <a:srgbClr val="000000"/>
                </a:solidFill>
                <a:ea typeface="Times New Roman" panose="02020603050405020304" pitchFamily="18" charset="0"/>
              </a:rPr>
              <a:t>checkable demand </a:t>
            </a:r>
            <a:r>
              <a:rPr lang="en-US" sz="1800" b="1" kern="50" dirty="0" smtClean="0">
                <a:solidFill>
                  <a:srgbClr val="000000"/>
                </a:solidFill>
                <a:ea typeface="Times New Roman" panose="02020603050405020304" pitchFamily="18" charset="0"/>
              </a:rPr>
              <a:t>deposits</a:t>
            </a:r>
            <a:endParaRPr lang="en-US" sz="1800" kern="50" dirty="0" smtClean="0">
              <a:solidFill>
                <a:srgbClr val="000000"/>
              </a:solidFill>
              <a:ea typeface="Times New Roman" panose="02020603050405020304" pitchFamily="18" charset="0"/>
            </a:endParaRPr>
          </a:p>
          <a:p>
            <a:pPr marL="342900" indent="-342900" eaLnBrk="1" hangingPunct="1">
              <a:spcBef>
                <a:spcPts val="0"/>
              </a:spcBef>
              <a:buFont typeface="Arial" panose="020B0604020202020204" pitchFamily="34" charset="0"/>
              <a:buChar char="•"/>
            </a:pPr>
            <a:r>
              <a:rPr lang="en-US" sz="1600" kern="50" dirty="0">
                <a:solidFill>
                  <a:srgbClr val="000000"/>
                </a:solidFill>
                <a:ea typeface="Times New Roman" panose="02020603050405020304" pitchFamily="18" charset="0"/>
              </a:rPr>
              <a:t>This makes banks’ T-accounts slightly different than the </a:t>
            </a:r>
            <a:r>
              <a:rPr lang="en-US" sz="1600" kern="50" dirty="0" smtClean="0">
                <a:solidFill>
                  <a:srgbClr val="000000"/>
                </a:solidFill>
                <a:ea typeface="Times New Roman" panose="02020603050405020304" pitchFamily="18" charset="0"/>
              </a:rPr>
              <a:t>goldsmith’s</a:t>
            </a:r>
          </a:p>
          <a:p>
            <a:pPr marL="342900" indent="-342900" eaLnBrk="1" hangingPunct="1">
              <a:spcBef>
                <a:spcPts val="0"/>
              </a:spcBef>
              <a:buFont typeface="Arial" panose="020B0604020202020204" pitchFamily="34" charset="0"/>
              <a:buChar char="•"/>
            </a:pPr>
            <a:r>
              <a:rPr lang="en-US" sz="1600" kern="50" dirty="0" smtClean="0">
                <a:solidFill>
                  <a:srgbClr val="000000"/>
                </a:solidFill>
                <a:ea typeface="Times New Roman" panose="02020603050405020304" pitchFamily="18" charset="0"/>
              </a:rPr>
              <a:t>The bank has lent money to</a:t>
            </a:r>
            <a:endParaRPr lang="en-US" sz="1800" dirty="0"/>
          </a:p>
          <a:p>
            <a:pPr marL="577850" lvl="3" indent="-285750" eaLnBrk="1" hangingPunct="1">
              <a:spcBef>
                <a:spcPts val="0"/>
              </a:spcBef>
              <a:buFont typeface="Times New Roman" panose="02020603050405020304" pitchFamily="18" charset="0"/>
              <a:buChar char="‒"/>
            </a:pPr>
            <a:r>
              <a:rPr lang="en-US" sz="1400" kern="50" dirty="0" smtClean="0">
                <a:solidFill>
                  <a:srgbClr val="000000"/>
                </a:solidFill>
                <a:ea typeface="Times New Roman" panose="02020603050405020304" pitchFamily="18" charset="0"/>
              </a:rPr>
              <a:t>Consumers</a:t>
            </a:r>
          </a:p>
          <a:p>
            <a:pPr marL="577850" lvl="3" indent="-285750" eaLnBrk="1" hangingPunct="1">
              <a:spcBef>
                <a:spcPts val="0"/>
              </a:spcBef>
              <a:buFont typeface="Times New Roman" panose="02020603050405020304" pitchFamily="18" charset="0"/>
              <a:buChar char="‒"/>
            </a:pPr>
            <a:r>
              <a:rPr lang="en-US" sz="1400" kern="50" dirty="0" smtClean="0">
                <a:solidFill>
                  <a:srgbClr val="000000"/>
                </a:solidFill>
                <a:ea typeface="Times New Roman" panose="02020603050405020304" pitchFamily="18" charset="0"/>
              </a:rPr>
              <a:t>Businesses</a:t>
            </a:r>
          </a:p>
          <a:p>
            <a:pPr marL="577850" lvl="3" indent="-285750" eaLnBrk="1" hangingPunct="1">
              <a:spcBef>
                <a:spcPts val="0"/>
              </a:spcBef>
              <a:buFont typeface="Times New Roman" panose="02020603050405020304" pitchFamily="18" charset="0"/>
              <a:buChar char="‒"/>
            </a:pPr>
            <a:r>
              <a:rPr lang="en-US" sz="1400" kern="50" dirty="0" smtClean="0">
                <a:solidFill>
                  <a:srgbClr val="000000"/>
                </a:solidFill>
                <a:ea typeface="Times New Roman" panose="02020603050405020304" pitchFamily="18" charset="0"/>
              </a:rPr>
              <a:t>Government  </a:t>
            </a:r>
            <a:endParaRPr lang="en-US" sz="1400" dirty="0" smtClean="0"/>
          </a:p>
          <a:p>
            <a:pPr marL="342900" indent="-342900" eaLnBrk="1" hangingPunct="1">
              <a:spcBef>
                <a:spcPts val="0"/>
              </a:spcBef>
              <a:buFont typeface="Arial" panose="020B0604020202020204" pitchFamily="34" charset="0"/>
              <a:buChar char="•"/>
            </a:pPr>
            <a:r>
              <a:rPr lang="en-US" sz="1600" kern="50" dirty="0" smtClean="0">
                <a:solidFill>
                  <a:srgbClr val="000000"/>
                </a:solidFill>
                <a:ea typeface="Times New Roman" panose="02020603050405020304" pitchFamily="18" charset="0"/>
              </a:rPr>
              <a:t>The bank has lent </a:t>
            </a:r>
            <a:r>
              <a:rPr lang="en-US" sz="1600" kern="50" dirty="0">
                <a:solidFill>
                  <a:srgbClr val="000000"/>
                </a:solidFill>
                <a:ea typeface="Times New Roman" panose="02020603050405020304" pitchFamily="18" charset="0"/>
              </a:rPr>
              <a:t>out all but $10,000 of the $50,000 in checkable demand deposits</a:t>
            </a:r>
            <a:r>
              <a:rPr lang="en-US" sz="1600" kern="50" dirty="0" smtClean="0">
                <a:solidFill>
                  <a:srgbClr val="000000"/>
                </a:solidFill>
                <a:ea typeface="Times New Roman" panose="02020603050405020304" pitchFamily="18" charset="0"/>
              </a:rPr>
              <a:t>.</a:t>
            </a:r>
            <a:endParaRPr lang="en-US" sz="1800" dirty="0"/>
          </a:p>
          <a:p>
            <a:pPr marL="577850" lvl="3" indent="-285750" eaLnBrk="1" hangingPunct="1">
              <a:spcBef>
                <a:spcPts val="0"/>
              </a:spcBef>
              <a:buFont typeface="Times New Roman" panose="02020603050405020304" pitchFamily="18" charset="0"/>
              <a:buChar char="‒"/>
            </a:pPr>
            <a:r>
              <a:rPr lang="en-US" sz="1400" kern="50" dirty="0" smtClean="0">
                <a:solidFill>
                  <a:srgbClr val="000000"/>
                </a:solidFill>
                <a:ea typeface="Times New Roman" panose="02020603050405020304" pitchFamily="18" charset="0"/>
              </a:rPr>
              <a:t>Reserves equal the sum of required reserves (</a:t>
            </a:r>
            <a:r>
              <a:rPr lang="en-US" sz="1400" i="1" kern="50" dirty="0" smtClean="0">
                <a:solidFill>
                  <a:srgbClr val="000000"/>
                </a:solidFill>
                <a:ea typeface="Times New Roman" panose="02020603050405020304" pitchFamily="18" charset="0"/>
              </a:rPr>
              <a:t>R</a:t>
            </a:r>
            <a:r>
              <a:rPr lang="en-US" sz="1400" i="1" kern="50" baseline="-25000" dirty="0" smtClean="0">
                <a:solidFill>
                  <a:srgbClr val="000000"/>
                </a:solidFill>
                <a:ea typeface="Times New Roman" panose="02020603050405020304" pitchFamily="18" charset="0"/>
              </a:rPr>
              <a:t>R</a:t>
            </a:r>
            <a:r>
              <a:rPr lang="en-US" sz="1400" kern="50" dirty="0" smtClean="0">
                <a:solidFill>
                  <a:srgbClr val="000000"/>
                </a:solidFill>
                <a:ea typeface="Times New Roman" panose="02020603050405020304" pitchFamily="18" charset="0"/>
              </a:rPr>
              <a:t>) &amp; </a:t>
            </a:r>
            <a:r>
              <a:rPr lang="en-US" sz="1400" kern="50" dirty="0">
                <a:solidFill>
                  <a:srgbClr val="000000"/>
                </a:solidFill>
                <a:ea typeface="Times New Roman" panose="02020603050405020304" pitchFamily="18" charset="0"/>
              </a:rPr>
              <a:t>excess </a:t>
            </a:r>
            <a:r>
              <a:rPr lang="en-US" sz="1400" kern="50" dirty="0" smtClean="0">
                <a:solidFill>
                  <a:srgbClr val="000000"/>
                </a:solidFill>
                <a:ea typeface="Times New Roman" panose="02020603050405020304" pitchFamily="18" charset="0"/>
              </a:rPr>
              <a:t>reserves</a:t>
            </a:r>
            <a:r>
              <a:rPr lang="en-US" sz="1400" kern="50" dirty="0">
                <a:solidFill>
                  <a:srgbClr val="000000"/>
                </a:solidFill>
                <a:ea typeface="Times New Roman" panose="02020603050405020304" pitchFamily="18" charset="0"/>
              </a:rPr>
              <a:t> (</a:t>
            </a:r>
            <a:r>
              <a:rPr lang="en-US" sz="1400" i="1" kern="50" dirty="0" smtClean="0">
                <a:solidFill>
                  <a:srgbClr val="000000"/>
                </a:solidFill>
                <a:ea typeface="Times New Roman" panose="02020603050405020304" pitchFamily="18" charset="0"/>
              </a:rPr>
              <a:t>R</a:t>
            </a:r>
            <a:r>
              <a:rPr lang="en-US" sz="1400" i="1" kern="50" baseline="-25000" dirty="0" smtClean="0">
                <a:solidFill>
                  <a:srgbClr val="000000"/>
                </a:solidFill>
                <a:ea typeface="Times New Roman" panose="02020603050405020304" pitchFamily="18" charset="0"/>
              </a:rPr>
              <a:t>E</a:t>
            </a:r>
            <a:r>
              <a:rPr lang="en-US" sz="1400" kern="50" dirty="0" smtClean="0">
                <a:solidFill>
                  <a:srgbClr val="000000"/>
                </a:solidFill>
                <a:ea typeface="Times New Roman" panose="02020603050405020304" pitchFamily="18" charset="0"/>
              </a:rPr>
              <a:t>) </a:t>
            </a:r>
          </a:p>
          <a:p>
            <a:pPr marL="577850" lvl="3" indent="-285750" eaLnBrk="1" hangingPunct="1">
              <a:spcBef>
                <a:spcPts val="0"/>
              </a:spcBef>
              <a:buFont typeface="Times New Roman" panose="02020603050405020304" pitchFamily="18" charset="0"/>
              <a:buChar char="‒"/>
            </a:pPr>
            <a:r>
              <a:rPr lang="en-US" sz="1400" kern="50" dirty="0" smtClean="0">
                <a:solidFill>
                  <a:srgbClr val="000000"/>
                </a:solidFill>
                <a:ea typeface="Times New Roman" panose="02020603050405020304" pitchFamily="18" charset="0"/>
              </a:rPr>
              <a:t>The Fed requires banks to hold (or place on reserve) </a:t>
            </a:r>
            <a:r>
              <a:rPr lang="en-US" sz="1400" kern="50" dirty="0">
                <a:solidFill>
                  <a:srgbClr val="000000"/>
                </a:solidFill>
                <a:ea typeface="Times New Roman" panose="02020603050405020304" pitchFamily="18" charset="0"/>
              </a:rPr>
              <a:t>10% of </a:t>
            </a:r>
            <a:r>
              <a:rPr lang="en-US" sz="1400" kern="50" dirty="0" smtClean="0">
                <a:solidFill>
                  <a:srgbClr val="000000"/>
                </a:solidFill>
                <a:ea typeface="Times New Roman" panose="02020603050405020304" pitchFamily="18" charset="0"/>
              </a:rPr>
              <a:t>their checkable deposits</a:t>
            </a:r>
            <a:endParaRPr lang="en-US" sz="1800" dirty="0"/>
          </a:p>
          <a:p>
            <a:pPr marL="577850" lvl="3" indent="-285750" eaLnBrk="1" hangingPunct="1">
              <a:spcBef>
                <a:spcPts val="0"/>
              </a:spcBef>
              <a:buFont typeface="Times New Roman" panose="02020603050405020304" pitchFamily="18" charset="0"/>
              <a:buChar char="‒"/>
            </a:pPr>
            <a:r>
              <a:rPr lang="en-US" sz="1400" kern="50" dirty="0" smtClean="0">
                <a:solidFill>
                  <a:srgbClr val="000000"/>
                </a:solidFill>
                <a:ea typeface="Times New Roman" panose="02020603050405020304" pitchFamily="18" charset="0"/>
              </a:rPr>
              <a:t>The remaining money that is not lent out is called excess reserves</a:t>
            </a:r>
            <a:endParaRPr lang="en-US" sz="1400" kern="1200" dirty="0" smtClean="0"/>
          </a:p>
        </p:txBody>
      </p:sp>
      <p:grpSp>
        <p:nvGrpSpPr>
          <p:cNvPr id="3" name="Group 2"/>
          <p:cNvGrpSpPr/>
          <p:nvPr/>
        </p:nvGrpSpPr>
        <p:grpSpPr>
          <a:xfrm>
            <a:off x="4948238" y="4056926"/>
            <a:ext cx="3586162" cy="2572474"/>
            <a:chOff x="5126038" y="3720887"/>
            <a:chExt cx="3586162" cy="2572474"/>
          </a:xfrm>
        </p:grpSpPr>
        <p:pic>
          <p:nvPicPr>
            <p:cNvPr id="1136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6038" y="3720887"/>
              <a:ext cx="3586162" cy="25724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366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4570413"/>
              <a:ext cx="177800" cy="503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06452" y="5384793"/>
              <a:ext cx="134302" cy="731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7" name="Rectangle 2"/>
          <p:cNvSpPr txBox="1">
            <a:spLocks noChangeArrowheads="1"/>
          </p:cNvSpPr>
          <p:nvPr/>
        </p:nvSpPr>
        <p:spPr>
          <a:xfrm>
            <a:off x="457200" y="76200"/>
            <a:ext cx="8229600" cy="685800"/>
          </a:xfrm>
          <a:prstGeom prst="rect">
            <a:avLst/>
          </a:prstGeom>
          <a:noFill/>
        </p:spPr>
        <p:txBody>
          <a:bodyPr anchor="ct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marL="371475" indent="-371475" eaLnBrk="1" hangingPunct="1"/>
            <a:r>
              <a:rPr lang="en-US" altLang="en-US" kern="0" dirty="0" smtClean="0"/>
              <a:t>Money Supply</a:t>
            </a:r>
            <a:endParaRPr lang="en-US" altLang="en-US" kern="0" dirty="0"/>
          </a:p>
        </p:txBody>
      </p:sp>
      <p:pic>
        <p:nvPicPr>
          <p:cNvPr id="1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6375" y="5184263"/>
            <a:ext cx="1419225" cy="2254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00662" y="5777989"/>
            <a:ext cx="1419225" cy="2254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5900" y="6051038"/>
            <a:ext cx="1419225" cy="2254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1613" y="6359013"/>
            <a:ext cx="1419225" cy="2254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1137" y="4911214"/>
            <a:ext cx="1419225" cy="2254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9600" y="4018348"/>
            <a:ext cx="3497481" cy="16836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173987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par>
                          <p:cTn id="19" fill="hold">
                            <p:stCondLst>
                              <p:cond delay="0"/>
                            </p:stCondLst>
                            <p:childTnLst>
                              <p:par>
                                <p:cTn id="20" presetID="1" presetClass="exit" presetSubtype="0" fill="hold" nodeType="afterEffect">
                                  <p:stCondLst>
                                    <p:cond delay="0"/>
                                  </p:stCondLst>
                                  <p:childTnLst>
                                    <p:set>
                                      <p:cBhvr>
                                        <p:cTn id="21" dur="1" fill="hold">
                                          <p:stCondLst>
                                            <p:cond delay="0"/>
                                          </p:stCondLst>
                                        </p:cTn>
                                        <p:tgtEl>
                                          <p:spTgt spid="13"/>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6">
                                            <p:txEl>
                                              <p:pRg st="4" end="4"/>
                                            </p:txEl>
                                          </p:spTgt>
                                        </p:tgtEl>
                                        <p:attrNameLst>
                                          <p:attrName>style.visibility</p:attrName>
                                        </p:attrNameLst>
                                      </p:cBhvr>
                                      <p:to>
                                        <p:strVal val="visible"/>
                                      </p:to>
                                    </p:set>
                                  </p:childTnLst>
                                </p:cTn>
                              </p:par>
                            </p:childTnLst>
                          </p:cTn>
                        </p:par>
                        <p:par>
                          <p:cTn id="26" fill="hold">
                            <p:stCondLst>
                              <p:cond delay="0"/>
                            </p:stCondLst>
                            <p:childTnLst>
                              <p:par>
                                <p:cTn id="27" presetID="1" presetClass="exit" presetSubtype="0" fill="hold" nodeType="afterEffect">
                                  <p:stCondLst>
                                    <p:cond delay="0"/>
                                  </p:stCondLst>
                                  <p:childTnLst>
                                    <p:set>
                                      <p:cBhvr>
                                        <p:cTn id="28" dur="1" fill="hold">
                                          <p:stCondLst>
                                            <p:cond delay="0"/>
                                          </p:stCondLst>
                                        </p:cTn>
                                        <p:tgtEl>
                                          <p:spTgt spid="14"/>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5" end="5"/>
                                            </p:txEl>
                                          </p:spTgt>
                                        </p:tgtEl>
                                        <p:attrNameLst>
                                          <p:attrName>style.visibility</p:attrName>
                                        </p:attrNameLst>
                                      </p:cBhvr>
                                      <p:to>
                                        <p:strVal val="visible"/>
                                      </p:to>
                                    </p:set>
                                  </p:childTnLst>
                                </p:cTn>
                              </p:par>
                            </p:childTnLst>
                          </p:cTn>
                        </p:par>
                        <p:par>
                          <p:cTn id="33" fill="hold">
                            <p:stCondLst>
                              <p:cond delay="0"/>
                            </p:stCondLst>
                            <p:childTnLst>
                              <p:par>
                                <p:cTn id="34" presetID="1" presetClass="exit" presetSubtype="0" fill="hold" nodeType="afterEffect">
                                  <p:stCondLst>
                                    <p:cond delay="250"/>
                                  </p:stCondLst>
                                  <p:childTnLst>
                                    <p:set>
                                      <p:cBhvr>
                                        <p:cTn id="35" dur="1" fill="hold">
                                          <p:stCondLst>
                                            <p:cond delay="0"/>
                                          </p:stCondLst>
                                        </p:cTn>
                                        <p:tgtEl>
                                          <p:spTgt spid="16"/>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xit" presetSubtype="0" fill="hold" nodeType="clickEffect">
                                  <p:stCondLst>
                                    <p:cond delay="0"/>
                                  </p:stCondLst>
                                  <p:childTnLst>
                                    <p:set>
                                      <p:cBhvr>
                                        <p:cTn id="51" dur="1" fill="hold">
                                          <p:stCondLst>
                                            <p:cond delay="0"/>
                                          </p:stCondLst>
                                        </p:cTn>
                                        <p:tgtEl>
                                          <p:spTgt spid="17"/>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xit" presetSubtype="0" fill="hold" nodeType="clickEffect">
                                  <p:stCondLst>
                                    <p:cond delay="0"/>
                                  </p:stCondLst>
                                  <p:childTnLst>
                                    <p:set>
                                      <p:cBhvr>
                                        <p:cTn id="59"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48"/>
          <p:cNvGraphicFramePr>
            <a:graphicFrameLocks noGrp="1"/>
          </p:cNvGraphicFramePr>
          <p:nvPr>
            <p:extLst>
              <p:ext uri="{D42A27DB-BD31-4B8C-83A1-F6EECF244321}">
                <p14:modId xmlns:p14="http://schemas.microsoft.com/office/powerpoint/2010/main" val="3318472201"/>
              </p:ext>
            </p:extLst>
          </p:nvPr>
        </p:nvGraphicFramePr>
        <p:xfrm>
          <a:off x="1447800" y="1409700"/>
          <a:ext cx="6248401" cy="1462944"/>
        </p:xfrm>
        <a:graphic>
          <a:graphicData uri="http://schemas.openxmlformats.org/drawingml/2006/table">
            <a:tbl>
              <a:tblPr/>
              <a:tblGrid>
                <a:gridCol w="2743200"/>
                <a:gridCol w="381000"/>
                <a:gridCol w="727555"/>
                <a:gridCol w="2396646"/>
              </a:tblGrid>
              <a:tr h="244295">
                <a:tc gridSpan="2">
                  <a:txBody>
                    <a:bodyPr/>
                    <a:lstStyle>
                      <a:lvl1pPr eaLnBrk="0" hangingPunct="0">
                        <a:spcBef>
                          <a:spcPct val="20000"/>
                        </a:spcBef>
                        <a:defRPr sz="2400">
                          <a:solidFill>
                            <a:schemeClr val="tx1"/>
                          </a:solidFill>
                          <a:latin typeface="Verdana" pitchFamily="-65" charset="0"/>
                          <a:ea typeface="ヒラギノ角ゴ Pro W3" pitchFamily="-65" charset="-128"/>
                        </a:defRPr>
                      </a:lvl1pPr>
                      <a:lvl2pPr marL="37931725" indent="-37474525" eaLnBrk="0" hangingPunct="0">
                        <a:spcBef>
                          <a:spcPct val="20000"/>
                        </a:spcBef>
                        <a:defRPr sz="2000">
                          <a:solidFill>
                            <a:schemeClr val="tx1"/>
                          </a:solidFill>
                          <a:latin typeface="Verdana" pitchFamily="-65" charset="0"/>
                          <a:ea typeface="ヒラギノ角ゴ Pro W3" pitchFamily="-65" charset="-128"/>
                        </a:defRPr>
                      </a:lvl2pPr>
                      <a:lvl3pPr eaLnBrk="0" hangingPunct="0">
                        <a:spcBef>
                          <a:spcPct val="20000"/>
                        </a:spcBef>
                        <a:defRPr>
                          <a:solidFill>
                            <a:schemeClr val="tx1"/>
                          </a:solidFill>
                          <a:latin typeface="Verdana" pitchFamily="-65" charset="0"/>
                          <a:ea typeface="ヒラギノ角ゴ Pro W3" pitchFamily="-65" charset="-128"/>
                        </a:defRPr>
                      </a:lvl3pPr>
                      <a:lvl4pPr eaLnBrk="0" hangingPunct="0">
                        <a:spcBef>
                          <a:spcPct val="20000"/>
                        </a:spcBef>
                        <a:defRPr sz="1600">
                          <a:solidFill>
                            <a:schemeClr val="tx1"/>
                          </a:solidFill>
                          <a:latin typeface="Verdana" pitchFamily="-65" charset="0"/>
                          <a:ea typeface="ヒラギノ角ゴ Pro W3" pitchFamily="-65" charset="-128"/>
                        </a:defRPr>
                      </a:lvl4pPr>
                      <a:lvl5pPr eaLnBrk="0" hangingPunct="0">
                        <a:spcBef>
                          <a:spcPct val="20000"/>
                        </a:spcBef>
                        <a:defRPr sz="1600">
                          <a:solidFill>
                            <a:schemeClr val="tx1"/>
                          </a:solidFill>
                          <a:latin typeface="Verdana" pitchFamily="-65" charset="0"/>
                          <a:ea typeface="ヒラギノ角ゴ Pro W3" pitchFamily="-65" charset="-128"/>
                        </a:defRPr>
                      </a:lvl5pPr>
                      <a:lvl6pPr marL="457200" eaLnBrk="0" fontAlgn="base" hangingPunct="0">
                        <a:spcBef>
                          <a:spcPct val="20000"/>
                        </a:spcBef>
                        <a:spcAft>
                          <a:spcPct val="0"/>
                        </a:spcAft>
                        <a:defRPr sz="1600">
                          <a:solidFill>
                            <a:schemeClr val="tx1"/>
                          </a:solidFill>
                          <a:latin typeface="Verdana" pitchFamily="-65" charset="0"/>
                          <a:ea typeface="ヒラギノ角ゴ Pro W3" pitchFamily="-65" charset="-128"/>
                        </a:defRPr>
                      </a:lvl6pPr>
                      <a:lvl7pPr marL="914400" eaLnBrk="0" fontAlgn="base" hangingPunct="0">
                        <a:spcBef>
                          <a:spcPct val="20000"/>
                        </a:spcBef>
                        <a:spcAft>
                          <a:spcPct val="0"/>
                        </a:spcAft>
                        <a:defRPr sz="1600">
                          <a:solidFill>
                            <a:schemeClr val="tx1"/>
                          </a:solidFill>
                          <a:latin typeface="Verdana" pitchFamily="-65" charset="0"/>
                          <a:ea typeface="ヒラギノ角ゴ Pro W3" pitchFamily="-65" charset="-128"/>
                        </a:defRPr>
                      </a:lvl7pPr>
                      <a:lvl8pPr marL="1371600" eaLnBrk="0" fontAlgn="base" hangingPunct="0">
                        <a:spcBef>
                          <a:spcPct val="20000"/>
                        </a:spcBef>
                        <a:spcAft>
                          <a:spcPct val="0"/>
                        </a:spcAft>
                        <a:defRPr sz="1600">
                          <a:solidFill>
                            <a:schemeClr val="tx1"/>
                          </a:solidFill>
                          <a:latin typeface="Verdana" pitchFamily="-65" charset="0"/>
                          <a:ea typeface="ヒラギノ角ゴ Pro W3" pitchFamily="-65" charset="-128"/>
                        </a:defRPr>
                      </a:lvl8pPr>
                      <a:lvl9pPr marL="1828800" eaLnBrk="0" fontAlgn="base" hangingPunct="0">
                        <a:spcBef>
                          <a:spcPct val="20000"/>
                        </a:spcBef>
                        <a:spcAft>
                          <a:spcPct val="0"/>
                        </a:spcAft>
                        <a:defRPr sz="1600">
                          <a:solidFill>
                            <a:schemeClr val="tx1"/>
                          </a:solidFill>
                          <a:latin typeface="Verdana" pitchFamily="-65" charset="0"/>
                          <a:ea typeface="ヒラギノ角ゴ Pro W3" pitchFamily="-65"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1" i="1" u="none" strike="noStrike" cap="none" normalizeH="0" baseline="0" dirty="0" smtClean="0">
                          <a:ln>
                            <a:noFill/>
                          </a:ln>
                          <a:solidFill>
                            <a:schemeClr val="tx1"/>
                          </a:solidFill>
                          <a:effectLst/>
                          <a:latin typeface="Times New Roman" pitchFamily="-65" charset="0"/>
                          <a:ea typeface="ヒラギノ角ゴ Pro W3" pitchFamily="-65" charset="-128"/>
                        </a:rPr>
                        <a:t>Assets</a:t>
                      </a:r>
                    </a:p>
                  </a:txBody>
                  <a:tcPr marT="45708" marB="4570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eaLnBrk="0" hangingPunct="0">
                        <a:spcBef>
                          <a:spcPct val="20000"/>
                        </a:spcBef>
                        <a:defRPr sz="2400">
                          <a:solidFill>
                            <a:schemeClr val="tx1"/>
                          </a:solidFill>
                          <a:latin typeface="Verdana" pitchFamily="-65" charset="0"/>
                          <a:ea typeface="ヒラギノ角ゴ Pro W3" pitchFamily="-65" charset="-128"/>
                        </a:defRPr>
                      </a:lvl1pPr>
                      <a:lvl2pPr marL="37931725" indent="-37474525" eaLnBrk="0" hangingPunct="0">
                        <a:spcBef>
                          <a:spcPct val="20000"/>
                        </a:spcBef>
                        <a:defRPr sz="2000">
                          <a:solidFill>
                            <a:schemeClr val="tx1"/>
                          </a:solidFill>
                          <a:latin typeface="Verdana" pitchFamily="-65" charset="0"/>
                          <a:ea typeface="ヒラギノ角ゴ Pro W3" pitchFamily="-65" charset="-128"/>
                        </a:defRPr>
                      </a:lvl2pPr>
                      <a:lvl3pPr eaLnBrk="0" hangingPunct="0">
                        <a:spcBef>
                          <a:spcPct val="20000"/>
                        </a:spcBef>
                        <a:defRPr>
                          <a:solidFill>
                            <a:schemeClr val="tx1"/>
                          </a:solidFill>
                          <a:latin typeface="Verdana" pitchFamily="-65" charset="0"/>
                          <a:ea typeface="ヒラギノ角ゴ Pro W3" pitchFamily="-65" charset="-128"/>
                        </a:defRPr>
                      </a:lvl3pPr>
                      <a:lvl4pPr eaLnBrk="0" hangingPunct="0">
                        <a:spcBef>
                          <a:spcPct val="20000"/>
                        </a:spcBef>
                        <a:defRPr sz="1600">
                          <a:solidFill>
                            <a:schemeClr val="tx1"/>
                          </a:solidFill>
                          <a:latin typeface="Verdana" pitchFamily="-65" charset="0"/>
                          <a:ea typeface="ヒラギノ角ゴ Pro W3" pitchFamily="-65" charset="-128"/>
                        </a:defRPr>
                      </a:lvl4pPr>
                      <a:lvl5pPr eaLnBrk="0" hangingPunct="0">
                        <a:spcBef>
                          <a:spcPct val="20000"/>
                        </a:spcBef>
                        <a:defRPr sz="1600">
                          <a:solidFill>
                            <a:schemeClr val="tx1"/>
                          </a:solidFill>
                          <a:latin typeface="Verdana" pitchFamily="-65" charset="0"/>
                          <a:ea typeface="ヒラギノ角ゴ Pro W3" pitchFamily="-65" charset="-128"/>
                        </a:defRPr>
                      </a:lvl5pPr>
                      <a:lvl6pPr marL="457200" eaLnBrk="0" fontAlgn="base" hangingPunct="0">
                        <a:spcBef>
                          <a:spcPct val="20000"/>
                        </a:spcBef>
                        <a:spcAft>
                          <a:spcPct val="0"/>
                        </a:spcAft>
                        <a:defRPr sz="1600">
                          <a:solidFill>
                            <a:schemeClr val="tx1"/>
                          </a:solidFill>
                          <a:latin typeface="Verdana" pitchFamily="-65" charset="0"/>
                          <a:ea typeface="ヒラギノ角ゴ Pro W3" pitchFamily="-65" charset="-128"/>
                        </a:defRPr>
                      </a:lvl6pPr>
                      <a:lvl7pPr marL="914400" eaLnBrk="0" fontAlgn="base" hangingPunct="0">
                        <a:spcBef>
                          <a:spcPct val="20000"/>
                        </a:spcBef>
                        <a:spcAft>
                          <a:spcPct val="0"/>
                        </a:spcAft>
                        <a:defRPr sz="1600">
                          <a:solidFill>
                            <a:schemeClr val="tx1"/>
                          </a:solidFill>
                          <a:latin typeface="Verdana" pitchFamily="-65" charset="0"/>
                          <a:ea typeface="ヒラギノ角ゴ Pro W3" pitchFamily="-65" charset="-128"/>
                        </a:defRPr>
                      </a:lvl7pPr>
                      <a:lvl8pPr marL="1371600" eaLnBrk="0" fontAlgn="base" hangingPunct="0">
                        <a:spcBef>
                          <a:spcPct val="20000"/>
                        </a:spcBef>
                        <a:spcAft>
                          <a:spcPct val="0"/>
                        </a:spcAft>
                        <a:defRPr sz="1600">
                          <a:solidFill>
                            <a:schemeClr val="tx1"/>
                          </a:solidFill>
                          <a:latin typeface="Verdana" pitchFamily="-65" charset="0"/>
                          <a:ea typeface="ヒラギノ角ゴ Pro W3" pitchFamily="-65" charset="-128"/>
                        </a:defRPr>
                      </a:lvl8pPr>
                      <a:lvl9pPr marL="1828800" eaLnBrk="0" fontAlgn="base" hangingPunct="0">
                        <a:spcBef>
                          <a:spcPct val="20000"/>
                        </a:spcBef>
                        <a:spcAft>
                          <a:spcPct val="0"/>
                        </a:spcAft>
                        <a:defRPr sz="1600">
                          <a:solidFill>
                            <a:schemeClr val="tx1"/>
                          </a:solidFill>
                          <a:latin typeface="Verdana" pitchFamily="-65" charset="0"/>
                          <a:ea typeface="ヒラギノ角ゴ Pro W3" pitchFamily="-65"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1" i="1" u="none" strike="noStrike" cap="none" normalizeH="0" baseline="0" dirty="0" smtClean="0">
                          <a:ln>
                            <a:noFill/>
                          </a:ln>
                          <a:solidFill>
                            <a:schemeClr val="tx1"/>
                          </a:solidFill>
                          <a:effectLst/>
                          <a:latin typeface="Times New Roman" pitchFamily="-65" charset="0"/>
                          <a:ea typeface="ヒラギノ角ゴ Pro W3" pitchFamily="-65" charset="-128"/>
                        </a:rPr>
                        <a:t>Liabilities</a:t>
                      </a:r>
                    </a:p>
                  </a:txBody>
                  <a:tcPr marT="45708" marB="45708" horzOverflow="overflow">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244295">
                <a:tc>
                  <a:txBody>
                    <a:bodyPr/>
                    <a:lstStyle>
                      <a:lvl1pPr eaLnBrk="0" hangingPunct="0">
                        <a:spcBef>
                          <a:spcPct val="20000"/>
                        </a:spcBef>
                        <a:defRPr sz="2400">
                          <a:solidFill>
                            <a:schemeClr val="tx1"/>
                          </a:solidFill>
                          <a:latin typeface="Verdana" pitchFamily="-65" charset="0"/>
                          <a:ea typeface="ヒラギノ角ゴ Pro W3" pitchFamily="-65" charset="-128"/>
                        </a:defRPr>
                      </a:lvl1pPr>
                      <a:lvl2pPr marL="37931725" indent="-37474525" eaLnBrk="0" hangingPunct="0">
                        <a:spcBef>
                          <a:spcPct val="20000"/>
                        </a:spcBef>
                        <a:defRPr sz="2000">
                          <a:solidFill>
                            <a:schemeClr val="tx1"/>
                          </a:solidFill>
                          <a:latin typeface="Verdana" pitchFamily="-65" charset="0"/>
                          <a:ea typeface="ヒラギノ角ゴ Pro W3" pitchFamily="-65" charset="-128"/>
                        </a:defRPr>
                      </a:lvl2pPr>
                      <a:lvl3pPr eaLnBrk="0" hangingPunct="0">
                        <a:spcBef>
                          <a:spcPct val="20000"/>
                        </a:spcBef>
                        <a:defRPr>
                          <a:solidFill>
                            <a:schemeClr val="tx1"/>
                          </a:solidFill>
                          <a:latin typeface="Verdana" pitchFamily="-65" charset="0"/>
                          <a:ea typeface="ヒラギノ角ゴ Pro W3" pitchFamily="-65" charset="-128"/>
                        </a:defRPr>
                      </a:lvl3pPr>
                      <a:lvl4pPr eaLnBrk="0" hangingPunct="0">
                        <a:spcBef>
                          <a:spcPct val="20000"/>
                        </a:spcBef>
                        <a:defRPr sz="1600">
                          <a:solidFill>
                            <a:schemeClr val="tx1"/>
                          </a:solidFill>
                          <a:latin typeface="Verdana" pitchFamily="-65" charset="0"/>
                          <a:ea typeface="ヒラギノ角ゴ Pro W3" pitchFamily="-65" charset="-128"/>
                        </a:defRPr>
                      </a:lvl4pPr>
                      <a:lvl5pPr eaLnBrk="0" hangingPunct="0">
                        <a:spcBef>
                          <a:spcPct val="20000"/>
                        </a:spcBef>
                        <a:defRPr sz="1600">
                          <a:solidFill>
                            <a:schemeClr val="tx1"/>
                          </a:solidFill>
                          <a:latin typeface="Verdana" pitchFamily="-65" charset="0"/>
                          <a:ea typeface="ヒラギノ角ゴ Pro W3" pitchFamily="-65" charset="-128"/>
                        </a:defRPr>
                      </a:lvl5pPr>
                      <a:lvl6pPr marL="457200" eaLnBrk="0" fontAlgn="base" hangingPunct="0">
                        <a:spcBef>
                          <a:spcPct val="20000"/>
                        </a:spcBef>
                        <a:spcAft>
                          <a:spcPct val="0"/>
                        </a:spcAft>
                        <a:defRPr sz="1600">
                          <a:solidFill>
                            <a:schemeClr val="tx1"/>
                          </a:solidFill>
                          <a:latin typeface="Verdana" pitchFamily="-65" charset="0"/>
                          <a:ea typeface="ヒラギノ角ゴ Pro W3" pitchFamily="-65" charset="-128"/>
                        </a:defRPr>
                      </a:lvl6pPr>
                      <a:lvl7pPr marL="914400" eaLnBrk="0" fontAlgn="base" hangingPunct="0">
                        <a:spcBef>
                          <a:spcPct val="20000"/>
                        </a:spcBef>
                        <a:spcAft>
                          <a:spcPct val="0"/>
                        </a:spcAft>
                        <a:defRPr sz="1600">
                          <a:solidFill>
                            <a:schemeClr val="tx1"/>
                          </a:solidFill>
                          <a:latin typeface="Verdana" pitchFamily="-65" charset="0"/>
                          <a:ea typeface="ヒラギノ角ゴ Pro W3" pitchFamily="-65" charset="-128"/>
                        </a:defRPr>
                      </a:lvl7pPr>
                      <a:lvl8pPr marL="1371600" eaLnBrk="0" fontAlgn="base" hangingPunct="0">
                        <a:spcBef>
                          <a:spcPct val="20000"/>
                        </a:spcBef>
                        <a:spcAft>
                          <a:spcPct val="0"/>
                        </a:spcAft>
                        <a:defRPr sz="1600">
                          <a:solidFill>
                            <a:schemeClr val="tx1"/>
                          </a:solidFill>
                          <a:latin typeface="Verdana" pitchFamily="-65" charset="0"/>
                          <a:ea typeface="ヒラギノ角ゴ Pro W3" pitchFamily="-65" charset="-128"/>
                        </a:defRPr>
                      </a:lvl8pPr>
                      <a:lvl9pPr marL="1828800" eaLnBrk="0" fontAlgn="base" hangingPunct="0">
                        <a:spcBef>
                          <a:spcPct val="20000"/>
                        </a:spcBef>
                        <a:spcAft>
                          <a:spcPct val="0"/>
                        </a:spcAft>
                        <a:defRPr sz="1600">
                          <a:solidFill>
                            <a:schemeClr val="tx1"/>
                          </a:solidFill>
                          <a:latin typeface="Verdana" pitchFamily="-65" charset="0"/>
                          <a:ea typeface="ヒラギノ角ゴ Pro W3" pitchFamily="-65"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Times New Roman" pitchFamily="-65" charset="0"/>
                          <a:ea typeface="ヒラギノ角ゴ Pro W3" pitchFamily="-65" charset="-128"/>
                        </a:rPr>
                        <a:t>Securities</a:t>
                      </a:r>
                    </a:p>
                  </a:txBody>
                  <a:tcPr marT="45708" marB="45708" horzOverflow="overflow">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eaLnBrk="0" hangingPunct="0">
                        <a:spcBef>
                          <a:spcPct val="20000"/>
                        </a:spcBef>
                        <a:defRPr sz="2400">
                          <a:solidFill>
                            <a:schemeClr val="tx1"/>
                          </a:solidFill>
                          <a:latin typeface="Verdana" pitchFamily="-65" charset="0"/>
                          <a:ea typeface="ヒラギノ角ゴ Pro W3" pitchFamily="-65" charset="-128"/>
                        </a:defRPr>
                      </a:lvl1pPr>
                      <a:lvl2pPr marL="37931725" indent="-37474525" eaLnBrk="0" hangingPunct="0">
                        <a:spcBef>
                          <a:spcPct val="20000"/>
                        </a:spcBef>
                        <a:defRPr sz="2000">
                          <a:solidFill>
                            <a:schemeClr val="tx1"/>
                          </a:solidFill>
                          <a:latin typeface="Verdana" pitchFamily="-65" charset="0"/>
                          <a:ea typeface="ヒラギノ角ゴ Pro W3" pitchFamily="-65" charset="-128"/>
                        </a:defRPr>
                      </a:lvl2pPr>
                      <a:lvl3pPr eaLnBrk="0" hangingPunct="0">
                        <a:spcBef>
                          <a:spcPct val="20000"/>
                        </a:spcBef>
                        <a:defRPr>
                          <a:solidFill>
                            <a:schemeClr val="tx1"/>
                          </a:solidFill>
                          <a:latin typeface="Verdana" pitchFamily="-65" charset="0"/>
                          <a:ea typeface="ヒラギノ角ゴ Pro W3" pitchFamily="-65" charset="-128"/>
                        </a:defRPr>
                      </a:lvl3pPr>
                      <a:lvl4pPr eaLnBrk="0" hangingPunct="0">
                        <a:spcBef>
                          <a:spcPct val="20000"/>
                        </a:spcBef>
                        <a:defRPr sz="1600">
                          <a:solidFill>
                            <a:schemeClr val="tx1"/>
                          </a:solidFill>
                          <a:latin typeface="Verdana" pitchFamily="-65" charset="0"/>
                          <a:ea typeface="ヒラギノ角ゴ Pro W3" pitchFamily="-65" charset="-128"/>
                        </a:defRPr>
                      </a:lvl4pPr>
                      <a:lvl5pPr eaLnBrk="0" hangingPunct="0">
                        <a:spcBef>
                          <a:spcPct val="20000"/>
                        </a:spcBef>
                        <a:defRPr sz="1600">
                          <a:solidFill>
                            <a:schemeClr val="tx1"/>
                          </a:solidFill>
                          <a:latin typeface="Verdana" pitchFamily="-65" charset="0"/>
                          <a:ea typeface="ヒラギノ角ゴ Pro W3" pitchFamily="-65" charset="-128"/>
                        </a:defRPr>
                      </a:lvl5pPr>
                      <a:lvl6pPr marL="457200" eaLnBrk="0" fontAlgn="base" hangingPunct="0">
                        <a:spcBef>
                          <a:spcPct val="20000"/>
                        </a:spcBef>
                        <a:spcAft>
                          <a:spcPct val="0"/>
                        </a:spcAft>
                        <a:defRPr sz="1600">
                          <a:solidFill>
                            <a:schemeClr val="tx1"/>
                          </a:solidFill>
                          <a:latin typeface="Verdana" pitchFamily="-65" charset="0"/>
                          <a:ea typeface="ヒラギノ角ゴ Pro W3" pitchFamily="-65" charset="-128"/>
                        </a:defRPr>
                      </a:lvl6pPr>
                      <a:lvl7pPr marL="914400" eaLnBrk="0" fontAlgn="base" hangingPunct="0">
                        <a:spcBef>
                          <a:spcPct val="20000"/>
                        </a:spcBef>
                        <a:spcAft>
                          <a:spcPct val="0"/>
                        </a:spcAft>
                        <a:defRPr sz="1600">
                          <a:solidFill>
                            <a:schemeClr val="tx1"/>
                          </a:solidFill>
                          <a:latin typeface="Verdana" pitchFamily="-65" charset="0"/>
                          <a:ea typeface="ヒラギノ角ゴ Pro W3" pitchFamily="-65" charset="-128"/>
                        </a:defRPr>
                      </a:lvl7pPr>
                      <a:lvl8pPr marL="1371600" eaLnBrk="0" fontAlgn="base" hangingPunct="0">
                        <a:spcBef>
                          <a:spcPct val="20000"/>
                        </a:spcBef>
                        <a:spcAft>
                          <a:spcPct val="0"/>
                        </a:spcAft>
                        <a:defRPr sz="1600">
                          <a:solidFill>
                            <a:schemeClr val="tx1"/>
                          </a:solidFill>
                          <a:latin typeface="Verdana" pitchFamily="-65" charset="0"/>
                          <a:ea typeface="ヒラギノ角ゴ Pro W3" pitchFamily="-65" charset="-128"/>
                        </a:defRPr>
                      </a:lvl8pPr>
                      <a:lvl9pPr marL="1828800" eaLnBrk="0" fontAlgn="base" hangingPunct="0">
                        <a:spcBef>
                          <a:spcPct val="20000"/>
                        </a:spcBef>
                        <a:spcAft>
                          <a:spcPct val="0"/>
                        </a:spcAft>
                        <a:defRPr sz="1600">
                          <a:solidFill>
                            <a:schemeClr val="tx1"/>
                          </a:solidFill>
                          <a:latin typeface="Verdana" pitchFamily="-65" charset="0"/>
                          <a:ea typeface="ヒラギノ角ゴ Pro W3" pitchFamily="-65"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Times New Roman" pitchFamily="-65" charset="0"/>
                        <a:ea typeface="ヒラギノ角ゴ Pro W3" pitchFamily="-65" charset="-128"/>
                      </a:endParaRPr>
                    </a:p>
                  </a:txBody>
                  <a:tcPr marT="45708" marB="45708"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eaLnBrk="0" hangingPunct="0">
                        <a:spcBef>
                          <a:spcPct val="20000"/>
                        </a:spcBef>
                        <a:defRPr sz="2400">
                          <a:solidFill>
                            <a:schemeClr val="tx1"/>
                          </a:solidFill>
                          <a:latin typeface="Verdana" pitchFamily="-65" charset="0"/>
                          <a:ea typeface="ヒラギノ角ゴ Pro W3" pitchFamily="-65" charset="-128"/>
                        </a:defRPr>
                      </a:lvl1pPr>
                      <a:lvl2pPr marL="37931725" indent="-37474525" eaLnBrk="0" hangingPunct="0">
                        <a:spcBef>
                          <a:spcPct val="20000"/>
                        </a:spcBef>
                        <a:defRPr sz="2000">
                          <a:solidFill>
                            <a:schemeClr val="tx1"/>
                          </a:solidFill>
                          <a:latin typeface="Verdana" pitchFamily="-65" charset="0"/>
                          <a:ea typeface="ヒラギノ角ゴ Pro W3" pitchFamily="-65" charset="-128"/>
                        </a:defRPr>
                      </a:lvl2pPr>
                      <a:lvl3pPr eaLnBrk="0" hangingPunct="0">
                        <a:spcBef>
                          <a:spcPct val="20000"/>
                        </a:spcBef>
                        <a:defRPr>
                          <a:solidFill>
                            <a:schemeClr val="tx1"/>
                          </a:solidFill>
                          <a:latin typeface="Verdana" pitchFamily="-65" charset="0"/>
                          <a:ea typeface="ヒラギノ角ゴ Pro W3" pitchFamily="-65" charset="-128"/>
                        </a:defRPr>
                      </a:lvl3pPr>
                      <a:lvl4pPr eaLnBrk="0" hangingPunct="0">
                        <a:spcBef>
                          <a:spcPct val="20000"/>
                        </a:spcBef>
                        <a:defRPr sz="1600">
                          <a:solidFill>
                            <a:schemeClr val="tx1"/>
                          </a:solidFill>
                          <a:latin typeface="Verdana" pitchFamily="-65" charset="0"/>
                          <a:ea typeface="ヒラギノ角ゴ Pro W3" pitchFamily="-65" charset="-128"/>
                        </a:defRPr>
                      </a:lvl4pPr>
                      <a:lvl5pPr eaLnBrk="0" hangingPunct="0">
                        <a:spcBef>
                          <a:spcPct val="20000"/>
                        </a:spcBef>
                        <a:defRPr sz="1600">
                          <a:solidFill>
                            <a:schemeClr val="tx1"/>
                          </a:solidFill>
                          <a:latin typeface="Verdana" pitchFamily="-65" charset="0"/>
                          <a:ea typeface="ヒラギノ角ゴ Pro W3" pitchFamily="-65" charset="-128"/>
                        </a:defRPr>
                      </a:lvl5pPr>
                      <a:lvl6pPr marL="457200" eaLnBrk="0" fontAlgn="base" hangingPunct="0">
                        <a:spcBef>
                          <a:spcPct val="20000"/>
                        </a:spcBef>
                        <a:spcAft>
                          <a:spcPct val="0"/>
                        </a:spcAft>
                        <a:defRPr sz="1600">
                          <a:solidFill>
                            <a:schemeClr val="tx1"/>
                          </a:solidFill>
                          <a:latin typeface="Verdana" pitchFamily="-65" charset="0"/>
                          <a:ea typeface="ヒラギノ角ゴ Pro W3" pitchFamily="-65" charset="-128"/>
                        </a:defRPr>
                      </a:lvl6pPr>
                      <a:lvl7pPr marL="914400" eaLnBrk="0" fontAlgn="base" hangingPunct="0">
                        <a:spcBef>
                          <a:spcPct val="20000"/>
                        </a:spcBef>
                        <a:spcAft>
                          <a:spcPct val="0"/>
                        </a:spcAft>
                        <a:defRPr sz="1600">
                          <a:solidFill>
                            <a:schemeClr val="tx1"/>
                          </a:solidFill>
                          <a:latin typeface="Verdana" pitchFamily="-65" charset="0"/>
                          <a:ea typeface="ヒラギノ角ゴ Pro W3" pitchFamily="-65" charset="-128"/>
                        </a:defRPr>
                      </a:lvl7pPr>
                      <a:lvl8pPr marL="1371600" eaLnBrk="0" fontAlgn="base" hangingPunct="0">
                        <a:spcBef>
                          <a:spcPct val="20000"/>
                        </a:spcBef>
                        <a:spcAft>
                          <a:spcPct val="0"/>
                        </a:spcAft>
                        <a:defRPr sz="1600">
                          <a:solidFill>
                            <a:schemeClr val="tx1"/>
                          </a:solidFill>
                          <a:latin typeface="Verdana" pitchFamily="-65" charset="0"/>
                          <a:ea typeface="ヒラギノ角ゴ Pro W3" pitchFamily="-65" charset="-128"/>
                        </a:defRPr>
                      </a:lvl8pPr>
                      <a:lvl9pPr marL="1828800" eaLnBrk="0" fontAlgn="base" hangingPunct="0">
                        <a:spcBef>
                          <a:spcPct val="20000"/>
                        </a:spcBef>
                        <a:spcAft>
                          <a:spcPct val="0"/>
                        </a:spcAft>
                        <a:defRPr sz="1600">
                          <a:solidFill>
                            <a:schemeClr val="tx1"/>
                          </a:solidFill>
                          <a:latin typeface="Verdana" pitchFamily="-65" charset="0"/>
                          <a:ea typeface="ヒラギノ角ゴ Pro W3" pitchFamily="-65"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Times New Roman" pitchFamily="-65" charset="0"/>
                        <a:ea typeface="ヒラギノ角ゴ Pro W3" pitchFamily="-65" charset="-128"/>
                      </a:endParaRPr>
                    </a:p>
                  </a:txBody>
                  <a:tcPr marT="45708" marB="45708"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eaLnBrk="0" hangingPunct="0">
                        <a:spcBef>
                          <a:spcPct val="20000"/>
                        </a:spcBef>
                        <a:defRPr sz="2400">
                          <a:solidFill>
                            <a:schemeClr val="tx1"/>
                          </a:solidFill>
                          <a:latin typeface="Verdana" pitchFamily="-65" charset="0"/>
                          <a:ea typeface="ヒラギノ角ゴ Pro W3" pitchFamily="-65" charset="-128"/>
                        </a:defRPr>
                      </a:lvl1pPr>
                      <a:lvl2pPr marL="37931725" indent="-37474525" eaLnBrk="0" hangingPunct="0">
                        <a:spcBef>
                          <a:spcPct val="20000"/>
                        </a:spcBef>
                        <a:defRPr sz="2000">
                          <a:solidFill>
                            <a:schemeClr val="tx1"/>
                          </a:solidFill>
                          <a:latin typeface="Verdana" pitchFamily="-65" charset="0"/>
                          <a:ea typeface="ヒラギノ角ゴ Pro W3" pitchFamily="-65" charset="-128"/>
                        </a:defRPr>
                      </a:lvl2pPr>
                      <a:lvl3pPr eaLnBrk="0" hangingPunct="0">
                        <a:spcBef>
                          <a:spcPct val="20000"/>
                        </a:spcBef>
                        <a:defRPr>
                          <a:solidFill>
                            <a:schemeClr val="tx1"/>
                          </a:solidFill>
                          <a:latin typeface="Verdana" pitchFamily="-65" charset="0"/>
                          <a:ea typeface="ヒラギノ角ゴ Pro W3" pitchFamily="-65" charset="-128"/>
                        </a:defRPr>
                      </a:lvl3pPr>
                      <a:lvl4pPr eaLnBrk="0" hangingPunct="0">
                        <a:spcBef>
                          <a:spcPct val="20000"/>
                        </a:spcBef>
                        <a:defRPr sz="1600">
                          <a:solidFill>
                            <a:schemeClr val="tx1"/>
                          </a:solidFill>
                          <a:latin typeface="Verdana" pitchFamily="-65" charset="0"/>
                          <a:ea typeface="ヒラギノ角ゴ Pro W3" pitchFamily="-65" charset="-128"/>
                        </a:defRPr>
                      </a:lvl4pPr>
                      <a:lvl5pPr eaLnBrk="0" hangingPunct="0">
                        <a:spcBef>
                          <a:spcPct val="20000"/>
                        </a:spcBef>
                        <a:defRPr sz="1600">
                          <a:solidFill>
                            <a:schemeClr val="tx1"/>
                          </a:solidFill>
                          <a:latin typeface="Verdana" pitchFamily="-65" charset="0"/>
                          <a:ea typeface="ヒラギノ角ゴ Pro W3" pitchFamily="-65" charset="-128"/>
                        </a:defRPr>
                      </a:lvl5pPr>
                      <a:lvl6pPr marL="457200" eaLnBrk="0" fontAlgn="base" hangingPunct="0">
                        <a:spcBef>
                          <a:spcPct val="20000"/>
                        </a:spcBef>
                        <a:spcAft>
                          <a:spcPct val="0"/>
                        </a:spcAft>
                        <a:defRPr sz="1600">
                          <a:solidFill>
                            <a:schemeClr val="tx1"/>
                          </a:solidFill>
                          <a:latin typeface="Verdana" pitchFamily="-65" charset="0"/>
                          <a:ea typeface="ヒラギノ角ゴ Pro W3" pitchFamily="-65" charset="-128"/>
                        </a:defRPr>
                      </a:lvl6pPr>
                      <a:lvl7pPr marL="914400" eaLnBrk="0" fontAlgn="base" hangingPunct="0">
                        <a:spcBef>
                          <a:spcPct val="20000"/>
                        </a:spcBef>
                        <a:spcAft>
                          <a:spcPct val="0"/>
                        </a:spcAft>
                        <a:defRPr sz="1600">
                          <a:solidFill>
                            <a:schemeClr val="tx1"/>
                          </a:solidFill>
                          <a:latin typeface="Verdana" pitchFamily="-65" charset="0"/>
                          <a:ea typeface="ヒラギノ角ゴ Pro W3" pitchFamily="-65" charset="-128"/>
                        </a:defRPr>
                      </a:lvl7pPr>
                      <a:lvl8pPr marL="1371600" eaLnBrk="0" fontAlgn="base" hangingPunct="0">
                        <a:spcBef>
                          <a:spcPct val="20000"/>
                        </a:spcBef>
                        <a:spcAft>
                          <a:spcPct val="0"/>
                        </a:spcAft>
                        <a:defRPr sz="1600">
                          <a:solidFill>
                            <a:schemeClr val="tx1"/>
                          </a:solidFill>
                          <a:latin typeface="Verdana" pitchFamily="-65" charset="0"/>
                          <a:ea typeface="ヒラギノ角ゴ Pro W3" pitchFamily="-65" charset="-128"/>
                        </a:defRPr>
                      </a:lvl8pPr>
                      <a:lvl9pPr marL="1828800" eaLnBrk="0" fontAlgn="base" hangingPunct="0">
                        <a:spcBef>
                          <a:spcPct val="20000"/>
                        </a:spcBef>
                        <a:spcAft>
                          <a:spcPct val="0"/>
                        </a:spcAft>
                        <a:defRPr sz="1600">
                          <a:solidFill>
                            <a:schemeClr val="tx1"/>
                          </a:solidFill>
                          <a:latin typeface="Verdana" pitchFamily="-65" charset="0"/>
                          <a:ea typeface="ヒラギノ角ゴ Pro W3" pitchFamily="-65"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Times New Roman" pitchFamily="-65" charset="0"/>
                          <a:ea typeface="ヒラギノ角ゴ Pro W3" pitchFamily="-65" charset="-128"/>
                        </a:rPr>
                        <a:t>C&amp;I loans</a:t>
                      </a:r>
                    </a:p>
                  </a:txBody>
                  <a:tcPr marT="45708" marB="45708" horzOverflow="overflow">
                    <a:lnL>
                      <a:noFill/>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244295">
                <a:tc>
                  <a:txBody>
                    <a:bodyPr/>
                    <a:lstStyle>
                      <a:lvl1pPr eaLnBrk="0" hangingPunct="0">
                        <a:spcBef>
                          <a:spcPct val="20000"/>
                        </a:spcBef>
                        <a:defRPr sz="2400">
                          <a:solidFill>
                            <a:schemeClr val="tx1"/>
                          </a:solidFill>
                          <a:latin typeface="Verdana" pitchFamily="-65" charset="0"/>
                          <a:ea typeface="ヒラギノ角ゴ Pro W3" pitchFamily="-65" charset="-128"/>
                        </a:defRPr>
                      </a:lvl1pPr>
                      <a:lvl2pPr marL="37931725" indent="-37474525" eaLnBrk="0" hangingPunct="0">
                        <a:spcBef>
                          <a:spcPct val="20000"/>
                        </a:spcBef>
                        <a:defRPr sz="2000">
                          <a:solidFill>
                            <a:schemeClr val="tx1"/>
                          </a:solidFill>
                          <a:latin typeface="Verdana" pitchFamily="-65" charset="0"/>
                          <a:ea typeface="ヒラギノ角ゴ Pro W3" pitchFamily="-65" charset="-128"/>
                        </a:defRPr>
                      </a:lvl2pPr>
                      <a:lvl3pPr eaLnBrk="0" hangingPunct="0">
                        <a:spcBef>
                          <a:spcPct val="20000"/>
                        </a:spcBef>
                        <a:defRPr>
                          <a:solidFill>
                            <a:schemeClr val="tx1"/>
                          </a:solidFill>
                          <a:latin typeface="Verdana" pitchFamily="-65" charset="0"/>
                          <a:ea typeface="ヒラギノ角ゴ Pro W3" pitchFamily="-65" charset="-128"/>
                        </a:defRPr>
                      </a:lvl3pPr>
                      <a:lvl4pPr eaLnBrk="0" hangingPunct="0">
                        <a:spcBef>
                          <a:spcPct val="20000"/>
                        </a:spcBef>
                        <a:defRPr sz="1600">
                          <a:solidFill>
                            <a:schemeClr val="tx1"/>
                          </a:solidFill>
                          <a:latin typeface="Verdana" pitchFamily="-65" charset="0"/>
                          <a:ea typeface="ヒラギノ角ゴ Pro W3" pitchFamily="-65" charset="-128"/>
                        </a:defRPr>
                      </a:lvl4pPr>
                      <a:lvl5pPr eaLnBrk="0" hangingPunct="0">
                        <a:spcBef>
                          <a:spcPct val="20000"/>
                        </a:spcBef>
                        <a:defRPr sz="1600">
                          <a:solidFill>
                            <a:schemeClr val="tx1"/>
                          </a:solidFill>
                          <a:latin typeface="Verdana" pitchFamily="-65" charset="0"/>
                          <a:ea typeface="ヒラギノ角ゴ Pro W3" pitchFamily="-65" charset="-128"/>
                        </a:defRPr>
                      </a:lvl5pPr>
                      <a:lvl6pPr marL="457200" eaLnBrk="0" fontAlgn="base" hangingPunct="0">
                        <a:spcBef>
                          <a:spcPct val="20000"/>
                        </a:spcBef>
                        <a:spcAft>
                          <a:spcPct val="0"/>
                        </a:spcAft>
                        <a:defRPr sz="1600">
                          <a:solidFill>
                            <a:schemeClr val="tx1"/>
                          </a:solidFill>
                          <a:latin typeface="Verdana" pitchFamily="-65" charset="0"/>
                          <a:ea typeface="ヒラギノ角ゴ Pro W3" pitchFamily="-65" charset="-128"/>
                        </a:defRPr>
                      </a:lvl6pPr>
                      <a:lvl7pPr marL="914400" eaLnBrk="0" fontAlgn="base" hangingPunct="0">
                        <a:spcBef>
                          <a:spcPct val="20000"/>
                        </a:spcBef>
                        <a:spcAft>
                          <a:spcPct val="0"/>
                        </a:spcAft>
                        <a:defRPr sz="1600">
                          <a:solidFill>
                            <a:schemeClr val="tx1"/>
                          </a:solidFill>
                          <a:latin typeface="Verdana" pitchFamily="-65" charset="0"/>
                          <a:ea typeface="ヒラギノ角ゴ Pro W3" pitchFamily="-65" charset="-128"/>
                        </a:defRPr>
                      </a:lvl7pPr>
                      <a:lvl8pPr marL="1371600" eaLnBrk="0" fontAlgn="base" hangingPunct="0">
                        <a:spcBef>
                          <a:spcPct val="20000"/>
                        </a:spcBef>
                        <a:spcAft>
                          <a:spcPct val="0"/>
                        </a:spcAft>
                        <a:defRPr sz="1600">
                          <a:solidFill>
                            <a:schemeClr val="tx1"/>
                          </a:solidFill>
                          <a:latin typeface="Verdana" pitchFamily="-65" charset="0"/>
                          <a:ea typeface="ヒラギノ角ゴ Pro W3" pitchFamily="-65" charset="-128"/>
                        </a:defRPr>
                      </a:lvl8pPr>
                      <a:lvl9pPr marL="1828800" eaLnBrk="0" fontAlgn="base" hangingPunct="0">
                        <a:spcBef>
                          <a:spcPct val="20000"/>
                        </a:spcBef>
                        <a:spcAft>
                          <a:spcPct val="0"/>
                        </a:spcAft>
                        <a:defRPr sz="1600">
                          <a:solidFill>
                            <a:schemeClr val="tx1"/>
                          </a:solidFill>
                          <a:latin typeface="Verdana" pitchFamily="-65" charset="0"/>
                          <a:ea typeface="ヒラギノ角ゴ Pro W3" pitchFamily="-65"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Times New Roman" pitchFamily="-65" charset="0"/>
                          <a:ea typeface="ヒラギノ角ゴ Pro W3" pitchFamily="-65" charset="-128"/>
                        </a:rPr>
                        <a:t>Currency</a:t>
                      </a:r>
                    </a:p>
                  </a:txBody>
                  <a:tcPr marT="45708" marB="45708"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eaLnBrk="0" hangingPunct="0">
                        <a:spcBef>
                          <a:spcPct val="20000"/>
                        </a:spcBef>
                        <a:defRPr sz="2400">
                          <a:solidFill>
                            <a:schemeClr val="tx1"/>
                          </a:solidFill>
                          <a:latin typeface="Verdana" pitchFamily="-65" charset="0"/>
                          <a:ea typeface="ヒラギノ角ゴ Pro W3" pitchFamily="-65" charset="-128"/>
                        </a:defRPr>
                      </a:lvl1pPr>
                      <a:lvl2pPr marL="37931725" indent="-37474525" eaLnBrk="0" hangingPunct="0">
                        <a:spcBef>
                          <a:spcPct val="20000"/>
                        </a:spcBef>
                        <a:defRPr sz="2000">
                          <a:solidFill>
                            <a:schemeClr val="tx1"/>
                          </a:solidFill>
                          <a:latin typeface="Verdana" pitchFamily="-65" charset="0"/>
                          <a:ea typeface="ヒラギノ角ゴ Pro W3" pitchFamily="-65" charset="-128"/>
                        </a:defRPr>
                      </a:lvl2pPr>
                      <a:lvl3pPr eaLnBrk="0" hangingPunct="0">
                        <a:spcBef>
                          <a:spcPct val="20000"/>
                        </a:spcBef>
                        <a:defRPr>
                          <a:solidFill>
                            <a:schemeClr val="tx1"/>
                          </a:solidFill>
                          <a:latin typeface="Verdana" pitchFamily="-65" charset="0"/>
                          <a:ea typeface="ヒラギノ角ゴ Pro W3" pitchFamily="-65" charset="-128"/>
                        </a:defRPr>
                      </a:lvl3pPr>
                      <a:lvl4pPr eaLnBrk="0" hangingPunct="0">
                        <a:spcBef>
                          <a:spcPct val="20000"/>
                        </a:spcBef>
                        <a:defRPr sz="1600">
                          <a:solidFill>
                            <a:schemeClr val="tx1"/>
                          </a:solidFill>
                          <a:latin typeface="Verdana" pitchFamily="-65" charset="0"/>
                          <a:ea typeface="ヒラギノ角ゴ Pro W3" pitchFamily="-65" charset="-128"/>
                        </a:defRPr>
                      </a:lvl4pPr>
                      <a:lvl5pPr eaLnBrk="0" hangingPunct="0">
                        <a:spcBef>
                          <a:spcPct val="20000"/>
                        </a:spcBef>
                        <a:defRPr sz="1600">
                          <a:solidFill>
                            <a:schemeClr val="tx1"/>
                          </a:solidFill>
                          <a:latin typeface="Verdana" pitchFamily="-65" charset="0"/>
                          <a:ea typeface="ヒラギノ角ゴ Pro W3" pitchFamily="-65" charset="-128"/>
                        </a:defRPr>
                      </a:lvl5pPr>
                      <a:lvl6pPr marL="457200" eaLnBrk="0" fontAlgn="base" hangingPunct="0">
                        <a:spcBef>
                          <a:spcPct val="20000"/>
                        </a:spcBef>
                        <a:spcAft>
                          <a:spcPct val="0"/>
                        </a:spcAft>
                        <a:defRPr sz="1600">
                          <a:solidFill>
                            <a:schemeClr val="tx1"/>
                          </a:solidFill>
                          <a:latin typeface="Verdana" pitchFamily="-65" charset="0"/>
                          <a:ea typeface="ヒラギノ角ゴ Pro W3" pitchFamily="-65" charset="-128"/>
                        </a:defRPr>
                      </a:lvl6pPr>
                      <a:lvl7pPr marL="914400" eaLnBrk="0" fontAlgn="base" hangingPunct="0">
                        <a:spcBef>
                          <a:spcPct val="20000"/>
                        </a:spcBef>
                        <a:spcAft>
                          <a:spcPct val="0"/>
                        </a:spcAft>
                        <a:defRPr sz="1600">
                          <a:solidFill>
                            <a:schemeClr val="tx1"/>
                          </a:solidFill>
                          <a:latin typeface="Verdana" pitchFamily="-65" charset="0"/>
                          <a:ea typeface="ヒラギノ角ゴ Pro W3" pitchFamily="-65" charset="-128"/>
                        </a:defRPr>
                      </a:lvl7pPr>
                      <a:lvl8pPr marL="1371600" eaLnBrk="0" fontAlgn="base" hangingPunct="0">
                        <a:spcBef>
                          <a:spcPct val="20000"/>
                        </a:spcBef>
                        <a:spcAft>
                          <a:spcPct val="0"/>
                        </a:spcAft>
                        <a:defRPr sz="1600">
                          <a:solidFill>
                            <a:schemeClr val="tx1"/>
                          </a:solidFill>
                          <a:latin typeface="Verdana" pitchFamily="-65" charset="0"/>
                          <a:ea typeface="ヒラギノ角ゴ Pro W3" pitchFamily="-65" charset="-128"/>
                        </a:defRPr>
                      </a:lvl8pPr>
                      <a:lvl9pPr marL="1828800" eaLnBrk="0" fontAlgn="base" hangingPunct="0">
                        <a:spcBef>
                          <a:spcPct val="20000"/>
                        </a:spcBef>
                        <a:spcAft>
                          <a:spcPct val="0"/>
                        </a:spcAft>
                        <a:defRPr sz="1600">
                          <a:solidFill>
                            <a:schemeClr val="tx1"/>
                          </a:solidFill>
                          <a:latin typeface="Verdana" pitchFamily="-65" charset="0"/>
                          <a:ea typeface="ヒラギノ角ゴ Pro W3" pitchFamily="-65"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Times New Roman" pitchFamily="-65" charset="0"/>
                        <a:ea typeface="ヒラギノ角ゴ Pro W3" pitchFamily="-65" charset="-128"/>
                      </a:endParaRPr>
                    </a:p>
                  </a:txBody>
                  <a:tcPr marT="45708" marB="45708" horzOverflow="overflow">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eaLnBrk="0" hangingPunct="0">
                        <a:spcBef>
                          <a:spcPct val="20000"/>
                        </a:spcBef>
                        <a:defRPr sz="2400">
                          <a:solidFill>
                            <a:schemeClr val="tx1"/>
                          </a:solidFill>
                          <a:latin typeface="Verdana" pitchFamily="-65" charset="0"/>
                          <a:ea typeface="ヒラギノ角ゴ Pro W3" pitchFamily="-65" charset="-128"/>
                        </a:defRPr>
                      </a:lvl1pPr>
                      <a:lvl2pPr marL="37931725" indent="-37474525" eaLnBrk="0" hangingPunct="0">
                        <a:spcBef>
                          <a:spcPct val="20000"/>
                        </a:spcBef>
                        <a:defRPr sz="2000">
                          <a:solidFill>
                            <a:schemeClr val="tx1"/>
                          </a:solidFill>
                          <a:latin typeface="Verdana" pitchFamily="-65" charset="0"/>
                          <a:ea typeface="ヒラギノ角ゴ Pro W3" pitchFamily="-65" charset="-128"/>
                        </a:defRPr>
                      </a:lvl2pPr>
                      <a:lvl3pPr eaLnBrk="0" hangingPunct="0">
                        <a:spcBef>
                          <a:spcPct val="20000"/>
                        </a:spcBef>
                        <a:defRPr>
                          <a:solidFill>
                            <a:schemeClr val="tx1"/>
                          </a:solidFill>
                          <a:latin typeface="Verdana" pitchFamily="-65" charset="0"/>
                          <a:ea typeface="ヒラギノ角ゴ Pro W3" pitchFamily="-65" charset="-128"/>
                        </a:defRPr>
                      </a:lvl3pPr>
                      <a:lvl4pPr eaLnBrk="0" hangingPunct="0">
                        <a:spcBef>
                          <a:spcPct val="20000"/>
                        </a:spcBef>
                        <a:defRPr sz="1600">
                          <a:solidFill>
                            <a:schemeClr val="tx1"/>
                          </a:solidFill>
                          <a:latin typeface="Verdana" pitchFamily="-65" charset="0"/>
                          <a:ea typeface="ヒラギノ角ゴ Pro W3" pitchFamily="-65" charset="-128"/>
                        </a:defRPr>
                      </a:lvl4pPr>
                      <a:lvl5pPr eaLnBrk="0" hangingPunct="0">
                        <a:spcBef>
                          <a:spcPct val="20000"/>
                        </a:spcBef>
                        <a:defRPr sz="1600">
                          <a:solidFill>
                            <a:schemeClr val="tx1"/>
                          </a:solidFill>
                          <a:latin typeface="Verdana" pitchFamily="-65" charset="0"/>
                          <a:ea typeface="ヒラギノ角ゴ Pro W3" pitchFamily="-65" charset="-128"/>
                        </a:defRPr>
                      </a:lvl5pPr>
                      <a:lvl6pPr marL="457200" eaLnBrk="0" fontAlgn="base" hangingPunct="0">
                        <a:spcBef>
                          <a:spcPct val="20000"/>
                        </a:spcBef>
                        <a:spcAft>
                          <a:spcPct val="0"/>
                        </a:spcAft>
                        <a:defRPr sz="1600">
                          <a:solidFill>
                            <a:schemeClr val="tx1"/>
                          </a:solidFill>
                          <a:latin typeface="Verdana" pitchFamily="-65" charset="0"/>
                          <a:ea typeface="ヒラギノ角ゴ Pro W3" pitchFamily="-65" charset="-128"/>
                        </a:defRPr>
                      </a:lvl6pPr>
                      <a:lvl7pPr marL="914400" eaLnBrk="0" fontAlgn="base" hangingPunct="0">
                        <a:spcBef>
                          <a:spcPct val="20000"/>
                        </a:spcBef>
                        <a:spcAft>
                          <a:spcPct val="0"/>
                        </a:spcAft>
                        <a:defRPr sz="1600">
                          <a:solidFill>
                            <a:schemeClr val="tx1"/>
                          </a:solidFill>
                          <a:latin typeface="Verdana" pitchFamily="-65" charset="0"/>
                          <a:ea typeface="ヒラギノ角ゴ Pro W3" pitchFamily="-65" charset="-128"/>
                        </a:defRPr>
                      </a:lvl7pPr>
                      <a:lvl8pPr marL="1371600" eaLnBrk="0" fontAlgn="base" hangingPunct="0">
                        <a:spcBef>
                          <a:spcPct val="20000"/>
                        </a:spcBef>
                        <a:spcAft>
                          <a:spcPct val="0"/>
                        </a:spcAft>
                        <a:defRPr sz="1600">
                          <a:solidFill>
                            <a:schemeClr val="tx1"/>
                          </a:solidFill>
                          <a:latin typeface="Verdana" pitchFamily="-65" charset="0"/>
                          <a:ea typeface="ヒラギノ角ゴ Pro W3" pitchFamily="-65" charset="-128"/>
                        </a:defRPr>
                      </a:lvl8pPr>
                      <a:lvl9pPr marL="1828800" eaLnBrk="0" fontAlgn="base" hangingPunct="0">
                        <a:spcBef>
                          <a:spcPct val="20000"/>
                        </a:spcBef>
                        <a:spcAft>
                          <a:spcPct val="0"/>
                        </a:spcAft>
                        <a:defRPr sz="1600">
                          <a:solidFill>
                            <a:schemeClr val="tx1"/>
                          </a:solidFill>
                          <a:latin typeface="Verdana" pitchFamily="-65" charset="0"/>
                          <a:ea typeface="ヒラギノ角ゴ Pro W3" pitchFamily="-65"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Times New Roman" pitchFamily="-65" charset="0"/>
                        <a:ea typeface="ヒラギノ角ゴ Pro W3" pitchFamily="-65" charset="-128"/>
                      </a:endParaRPr>
                    </a:p>
                  </a:txBody>
                  <a:tcPr marT="45708" marB="45708" horzOverflow="overflow">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eaLnBrk="0" hangingPunct="0">
                        <a:spcBef>
                          <a:spcPct val="20000"/>
                        </a:spcBef>
                        <a:defRPr sz="2400">
                          <a:solidFill>
                            <a:schemeClr val="tx1"/>
                          </a:solidFill>
                          <a:latin typeface="Verdana" pitchFamily="-65" charset="0"/>
                          <a:ea typeface="ヒラギノ角ゴ Pro W3" pitchFamily="-65" charset="-128"/>
                        </a:defRPr>
                      </a:lvl1pPr>
                      <a:lvl2pPr marL="37931725" indent="-37474525" eaLnBrk="0" hangingPunct="0">
                        <a:spcBef>
                          <a:spcPct val="20000"/>
                        </a:spcBef>
                        <a:defRPr sz="2000">
                          <a:solidFill>
                            <a:schemeClr val="tx1"/>
                          </a:solidFill>
                          <a:latin typeface="Verdana" pitchFamily="-65" charset="0"/>
                          <a:ea typeface="ヒラギノ角ゴ Pro W3" pitchFamily="-65" charset="-128"/>
                        </a:defRPr>
                      </a:lvl2pPr>
                      <a:lvl3pPr eaLnBrk="0" hangingPunct="0">
                        <a:spcBef>
                          <a:spcPct val="20000"/>
                        </a:spcBef>
                        <a:defRPr>
                          <a:solidFill>
                            <a:schemeClr val="tx1"/>
                          </a:solidFill>
                          <a:latin typeface="Verdana" pitchFamily="-65" charset="0"/>
                          <a:ea typeface="ヒラギノ角ゴ Pro W3" pitchFamily="-65" charset="-128"/>
                        </a:defRPr>
                      </a:lvl3pPr>
                      <a:lvl4pPr eaLnBrk="0" hangingPunct="0">
                        <a:spcBef>
                          <a:spcPct val="20000"/>
                        </a:spcBef>
                        <a:defRPr sz="1600">
                          <a:solidFill>
                            <a:schemeClr val="tx1"/>
                          </a:solidFill>
                          <a:latin typeface="Verdana" pitchFamily="-65" charset="0"/>
                          <a:ea typeface="ヒラギノ角ゴ Pro W3" pitchFamily="-65" charset="-128"/>
                        </a:defRPr>
                      </a:lvl4pPr>
                      <a:lvl5pPr eaLnBrk="0" hangingPunct="0">
                        <a:spcBef>
                          <a:spcPct val="20000"/>
                        </a:spcBef>
                        <a:defRPr sz="1600">
                          <a:solidFill>
                            <a:schemeClr val="tx1"/>
                          </a:solidFill>
                          <a:latin typeface="Verdana" pitchFamily="-65" charset="0"/>
                          <a:ea typeface="ヒラギノ角ゴ Pro W3" pitchFamily="-65" charset="-128"/>
                        </a:defRPr>
                      </a:lvl5pPr>
                      <a:lvl6pPr marL="457200" eaLnBrk="0" fontAlgn="base" hangingPunct="0">
                        <a:spcBef>
                          <a:spcPct val="20000"/>
                        </a:spcBef>
                        <a:spcAft>
                          <a:spcPct val="0"/>
                        </a:spcAft>
                        <a:defRPr sz="1600">
                          <a:solidFill>
                            <a:schemeClr val="tx1"/>
                          </a:solidFill>
                          <a:latin typeface="Verdana" pitchFamily="-65" charset="0"/>
                          <a:ea typeface="ヒラギノ角ゴ Pro W3" pitchFamily="-65" charset="-128"/>
                        </a:defRPr>
                      </a:lvl6pPr>
                      <a:lvl7pPr marL="914400" eaLnBrk="0" fontAlgn="base" hangingPunct="0">
                        <a:spcBef>
                          <a:spcPct val="20000"/>
                        </a:spcBef>
                        <a:spcAft>
                          <a:spcPct val="0"/>
                        </a:spcAft>
                        <a:defRPr sz="1600">
                          <a:solidFill>
                            <a:schemeClr val="tx1"/>
                          </a:solidFill>
                          <a:latin typeface="Verdana" pitchFamily="-65" charset="0"/>
                          <a:ea typeface="ヒラギノ角ゴ Pro W3" pitchFamily="-65" charset="-128"/>
                        </a:defRPr>
                      </a:lvl7pPr>
                      <a:lvl8pPr marL="1371600" eaLnBrk="0" fontAlgn="base" hangingPunct="0">
                        <a:spcBef>
                          <a:spcPct val="20000"/>
                        </a:spcBef>
                        <a:spcAft>
                          <a:spcPct val="0"/>
                        </a:spcAft>
                        <a:defRPr sz="1600">
                          <a:solidFill>
                            <a:schemeClr val="tx1"/>
                          </a:solidFill>
                          <a:latin typeface="Verdana" pitchFamily="-65" charset="0"/>
                          <a:ea typeface="ヒラギノ角ゴ Pro W3" pitchFamily="-65" charset="-128"/>
                        </a:defRPr>
                      </a:lvl8pPr>
                      <a:lvl9pPr marL="1828800" eaLnBrk="0" fontAlgn="base" hangingPunct="0">
                        <a:spcBef>
                          <a:spcPct val="20000"/>
                        </a:spcBef>
                        <a:spcAft>
                          <a:spcPct val="0"/>
                        </a:spcAft>
                        <a:defRPr sz="1600">
                          <a:solidFill>
                            <a:schemeClr val="tx1"/>
                          </a:solidFill>
                          <a:latin typeface="Verdana" pitchFamily="-65" charset="0"/>
                          <a:ea typeface="ヒラギノ角ゴ Pro W3" pitchFamily="-65"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Times New Roman" pitchFamily="-65" charset="0"/>
                        <a:ea typeface="ヒラギノ角ゴ Pro W3" pitchFamily="-65" charset="-128"/>
                      </a:endParaRPr>
                    </a:p>
                  </a:txBody>
                  <a:tcPr marT="45708" marB="45708" horzOverflow="overflow">
                    <a:lnL>
                      <a:noFill/>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24429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Times New Roman" pitchFamily="-65" charset="0"/>
                          <a:ea typeface="ヒラギノ角ゴ Pro W3" pitchFamily="-65" charset="-128"/>
                        </a:rPr>
                        <a:t>Checkable Deposits</a:t>
                      </a:r>
                    </a:p>
                  </a:txBody>
                  <a:tcPr marT="45708" marB="45708"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Times New Roman" pitchFamily="-65" charset="0"/>
                        <a:ea typeface="ヒラギノ角ゴ Pro W3" pitchFamily="-65" charset="-128"/>
                      </a:endParaRPr>
                    </a:p>
                  </a:txBody>
                  <a:tcPr marT="45708" marB="45708" horzOverflow="overflow">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Times New Roman" pitchFamily="-65" charset="0"/>
                        <a:ea typeface="ヒラギノ角ゴ Pro W3" pitchFamily="-65" charset="-128"/>
                      </a:endParaRPr>
                    </a:p>
                  </a:txBody>
                  <a:tcPr marT="45708" marB="45708" horzOverflow="overflow">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Times New Roman" pitchFamily="-65" charset="0"/>
                          <a:ea typeface="ヒラギノ角ゴ Pro W3" pitchFamily="-65" charset="-128"/>
                        </a:rPr>
                        <a:t>Net worth</a:t>
                      </a:r>
                    </a:p>
                  </a:txBody>
                  <a:tcPr marT="45708" marB="45708" horzOverflow="overflow">
                    <a:lnL>
                      <a:noFill/>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bl>
          </a:graphicData>
        </a:graphic>
      </p:graphicFrame>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55056" y="2204091"/>
            <a:ext cx="1320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2553531"/>
            <a:ext cx="2235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59826" y="1838513"/>
            <a:ext cx="1320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72661" y="2501368"/>
            <a:ext cx="1320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
          <p:cNvSpPr txBox="1">
            <a:spLocks noChangeArrowheads="1"/>
          </p:cNvSpPr>
          <p:nvPr/>
        </p:nvSpPr>
        <p:spPr>
          <a:xfrm>
            <a:off x="457200" y="76200"/>
            <a:ext cx="8229600" cy="685800"/>
          </a:xfrm>
          <a:prstGeom prst="rect">
            <a:avLst/>
          </a:prstGeom>
          <a:noFill/>
        </p:spPr>
        <p:txBody>
          <a:bodyPr anchor="ct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marL="371475" indent="-371475" eaLnBrk="1" hangingPunct="1"/>
            <a:r>
              <a:rPr lang="en-US" altLang="en-US" kern="0" dirty="0" smtClean="0"/>
              <a:t>Money Supply</a:t>
            </a:r>
            <a:endParaRPr lang="en-US" altLang="en-US" kern="0" dirty="0"/>
          </a:p>
        </p:txBody>
      </p:sp>
      <p:sp>
        <p:nvSpPr>
          <p:cNvPr id="12" name="Rectangle 3"/>
          <p:cNvSpPr txBox="1">
            <a:spLocks noChangeArrowheads="1"/>
          </p:cNvSpPr>
          <p:nvPr/>
        </p:nvSpPr>
        <p:spPr>
          <a:xfrm>
            <a:off x="533400" y="5011706"/>
            <a:ext cx="7912100" cy="1676400"/>
          </a:xfrm>
          <a:prstGeom prst="rect">
            <a:avLst/>
          </a:prstGeom>
        </p:spPr>
        <p:txBody>
          <a:bodyPr/>
          <a:lstStyle>
            <a:lvl1pPr marL="342900" indent="-342900" algn="l" rtl="0" eaLnBrk="0" fontAlgn="base" hangingPunct="0">
              <a:spcBef>
                <a:spcPct val="20000"/>
              </a:spcBef>
              <a:spcAft>
                <a:spcPct val="0"/>
              </a:spcAft>
              <a:buFont typeface="Wingdings" panose="05000000000000000000" pitchFamily="2" charset="2"/>
              <a:buChar char="§"/>
              <a:defRPr>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anose="05000000000000000000" pitchFamily="2" charset="2"/>
              <a:buChar char="ú"/>
              <a:defRPr>
                <a:solidFill>
                  <a:schemeClr val="tx1"/>
                </a:solidFill>
                <a:latin typeface="+mn-lt"/>
                <a:cs typeface="+mn-cs"/>
              </a:defRPr>
            </a:lvl2pPr>
            <a:lvl3pPr marL="1143000" indent="-228600" algn="l" rtl="0" eaLnBrk="0" fontAlgn="base" hangingPunct="0">
              <a:spcBef>
                <a:spcPct val="20000"/>
              </a:spcBef>
              <a:spcAft>
                <a:spcPct val="0"/>
              </a:spcAft>
              <a:buFont typeface="Times New Roman" panose="02020603050405020304" pitchFamily="18" charset="0"/>
              <a:buChar char="­"/>
              <a:defRPr>
                <a:solidFill>
                  <a:schemeClr val="tx1"/>
                </a:solidFill>
                <a:latin typeface="+mn-lt"/>
                <a:cs typeface="+mn-cs"/>
              </a:defRPr>
            </a:lvl3pPr>
            <a:lvl4pPr marL="1600200" indent="-228600" algn="l" rtl="0" eaLnBrk="0" fontAlgn="base" hangingPunct="0">
              <a:spcBef>
                <a:spcPct val="20000"/>
              </a:spcBef>
              <a:spcAft>
                <a:spcPct val="0"/>
              </a:spcAft>
              <a:buFont typeface="Times New Roman" panose="02020603050405020304" pitchFamily="18" charset="0"/>
              <a:buChar char="­"/>
              <a:defRPr>
                <a:solidFill>
                  <a:schemeClr val="tx1"/>
                </a:solidFill>
                <a:latin typeface="+mn-lt"/>
                <a:cs typeface="+mn-cs"/>
              </a:defRPr>
            </a:lvl4pPr>
            <a:lvl5pPr marL="2057400" indent="-228600" algn="l" rtl="0" eaLnBrk="0" fontAlgn="base" hangingPunct="0">
              <a:spcBef>
                <a:spcPct val="20000"/>
              </a:spcBef>
              <a:spcAft>
                <a:spcPct val="0"/>
              </a:spcAft>
              <a:buFont typeface="Times New Roman" panose="02020603050405020304" pitchFamily="18" charset="0"/>
              <a:buChar char="­"/>
              <a:defRPr>
                <a:solidFill>
                  <a:schemeClr val="tx1"/>
                </a:solidFill>
                <a:latin typeface="+mn-lt"/>
                <a:cs typeface="+mn-cs"/>
              </a:defRPr>
            </a:lvl5pPr>
            <a:lvl6pPr marL="2514600" indent="-228600" algn="l" rtl="0" fontAlgn="base">
              <a:spcBef>
                <a:spcPct val="20000"/>
              </a:spcBef>
              <a:spcAft>
                <a:spcPct val="0"/>
              </a:spcAft>
              <a:buFont typeface="Times New Roman" pitchFamily="18" charset="0"/>
              <a:buChar char="­"/>
              <a:defRPr>
                <a:solidFill>
                  <a:schemeClr val="tx1"/>
                </a:solidFill>
                <a:latin typeface="+mn-lt"/>
                <a:cs typeface="+mn-cs"/>
              </a:defRPr>
            </a:lvl6pPr>
            <a:lvl7pPr marL="2971800" indent="-228600" algn="l" rtl="0" fontAlgn="base">
              <a:spcBef>
                <a:spcPct val="20000"/>
              </a:spcBef>
              <a:spcAft>
                <a:spcPct val="0"/>
              </a:spcAft>
              <a:buFont typeface="Times New Roman" pitchFamily="18" charset="0"/>
              <a:buChar char="­"/>
              <a:defRPr>
                <a:solidFill>
                  <a:schemeClr val="tx1"/>
                </a:solidFill>
                <a:latin typeface="+mn-lt"/>
                <a:cs typeface="+mn-cs"/>
              </a:defRPr>
            </a:lvl7pPr>
            <a:lvl8pPr marL="3429000" indent="-228600" algn="l" rtl="0" fontAlgn="base">
              <a:spcBef>
                <a:spcPct val="20000"/>
              </a:spcBef>
              <a:spcAft>
                <a:spcPct val="0"/>
              </a:spcAft>
              <a:buFont typeface="Times New Roman" pitchFamily="18" charset="0"/>
              <a:buChar char="­"/>
              <a:defRPr>
                <a:solidFill>
                  <a:schemeClr val="tx1"/>
                </a:solidFill>
                <a:latin typeface="+mn-lt"/>
                <a:cs typeface="+mn-cs"/>
              </a:defRPr>
            </a:lvl8pPr>
            <a:lvl9pPr marL="3886200" indent="-228600" algn="l" rtl="0" fontAlgn="base">
              <a:spcBef>
                <a:spcPct val="20000"/>
              </a:spcBef>
              <a:spcAft>
                <a:spcPct val="0"/>
              </a:spcAft>
              <a:buFont typeface="Times New Roman" pitchFamily="18" charset="0"/>
              <a:buChar char="­"/>
              <a:defRPr>
                <a:solidFill>
                  <a:schemeClr val="tx1"/>
                </a:solidFill>
                <a:latin typeface="+mn-lt"/>
                <a:cs typeface="+mn-cs"/>
              </a:defRPr>
            </a:lvl9pPr>
          </a:lstStyle>
          <a:p>
            <a:pPr eaLnBrk="1" hangingPunct="1">
              <a:spcBef>
                <a:spcPts val="0"/>
              </a:spcBef>
            </a:pPr>
            <a:endParaRPr lang="en-US" altLang="en-US" kern="0" dirty="0" smtClean="0">
              <a:ea typeface="ヒラギノ角ゴ Pro W3" pitchFamily="-65" charset="-128"/>
            </a:endParaRPr>
          </a:p>
        </p:txBody>
      </p:sp>
      <p:graphicFrame>
        <p:nvGraphicFramePr>
          <p:cNvPr id="13" name="Group 4"/>
          <p:cNvGraphicFramePr>
            <a:graphicFrameLocks noGrp="1"/>
          </p:cNvGraphicFramePr>
          <p:nvPr>
            <p:extLst>
              <p:ext uri="{D42A27DB-BD31-4B8C-83A1-F6EECF244321}">
                <p14:modId xmlns:p14="http://schemas.microsoft.com/office/powerpoint/2010/main" val="86603896"/>
              </p:ext>
            </p:extLst>
          </p:nvPr>
        </p:nvGraphicFramePr>
        <p:xfrm>
          <a:off x="1066800" y="3709940"/>
          <a:ext cx="7086600" cy="1097388"/>
        </p:xfrm>
        <a:graphic>
          <a:graphicData uri="http://schemas.openxmlformats.org/drawingml/2006/table">
            <a:tbl>
              <a:tblPr/>
              <a:tblGrid>
                <a:gridCol w="3543300"/>
                <a:gridCol w="3543300"/>
              </a:tblGrid>
              <a:tr h="286934">
                <a:tc>
                  <a:txBody>
                    <a:bodyPr/>
                    <a:lstStyle>
                      <a:lvl1pPr eaLnBrk="0" hangingPunct="0">
                        <a:spcBef>
                          <a:spcPct val="20000"/>
                        </a:spcBef>
                        <a:defRPr sz="2400">
                          <a:solidFill>
                            <a:schemeClr val="tx1"/>
                          </a:solidFill>
                          <a:latin typeface="Verdana" pitchFamily="-65" charset="0"/>
                          <a:ea typeface="ヒラギノ角ゴ Pro W3" pitchFamily="-65" charset="-128"/>
                        </a:defRPr>
                      </a:lvl1pPr>
                      <a:lvl2pPr marL="37931725" indent="-37474525" eaLnBrk="0" hangingPunct="0">
                        <a:spcBef>
                          <a:spcPct val="20000"/>
                        </a:spcBef>
                        <a:defRPr sz="2000">
                          <a:solidFill>
                            <a:schemeClr val="tx1"/>
                          </a:solidFill>
                          <a:latin typeface="Verdana" pitchFamily="-65" charset="0"/>
                          <a:ea typeface="ヒラギノ角ゴ Pro W3" pitchFamily="-65" charset="-128"/>
                        </a:defRPr>
                      </a:lvl2pPr>
                      <a:lvl3pPr eaLnBrk="0" hangingPunct="0">
                        <a:spcBef>
                          <a:spcPct val="20000"/>
                        </a:spcBef>
                        <a:defRPr>
                          <a:solidFill>
                            <a:schemeClr val="tx1"/>
                          </a:solidFill>
                          <a:latin typeface="Verdana" pitchFamily="-65" charset="0"/>
                          <a:ea typeface="ヒラギノ角ゴ Pro W3" pitchFamily="-65" charset="-128"/>
                        </a:defRPr>
                      </a:lvl3pPr>
                      <a:lvl4pPr eaLnBrk="0" hangingPunct="0">
                        <a:spcBef>
                          <a:spcPct val="20000"/>
                        </a:spcBef>
                        <a:defRPr sz="1600">
                          <a:solidFill>
                            <a:schemeClr val="tx1"/>
                          </a:solidFill>
                          <a:latin typeface="Verdana" pitchFamily="-65" charset="0"/>
                          <a:ea typeface="ヒラギノ角ゴ Pro W3" pitchFamily="-65" charset="-128"/>
                        </a:defRPr>
                      </a:lvl4pPr>
                      <a:lvl5pPr eaLnBrk="0" hangingPunct="0">
                        <a:spcBef>
                          <a:spcPct val="20000"/>
                        </a:spcBef>
                        <a:defRPr sz="1600">
                          <a:solidFill>
                            <a:schemeClr val="tx1"/>
                          </a:solidFill>
                          <a:latin typeface="Verdana" pitchFamily="-65" charset="0"/>
                          <a:ea typeface="ヒラギノ角ゴ Pro W3" pitchFamily="-65" charset="-128"/>
                        </a:defRPr>
                      </a:lvl5pPr>
                      <a:lvl6pPr marL="457200" eaLnBrk="0" fontAlgn="base" hangingPunct="0">
                        <a:spcBef>
                          <a:spcPct val="20000"/>
                        </a:spcBef>
                        <a:spcAft>
                          <a:spcPct val="0"/>
                        </a:spcAft>
                        <a:defRPr sz="1600">
                          <a:solidFill>
                            <a:schemeClr val="tx1"/>
                          </a:solidFill>
                          <a:latin typeface="Verdana" pitchFamily="-65" charset="0"/>
                          <a:ea typeface="ヒラギノ角ゴ Pro W3" pitchFamily="-65" charset="-128"/>
                        </a:defRPr>
                      </a:lvl6pPr>
                      <a:lvl7pPr marL="914400" eaLnBrk="0" fontAlgn="base" hangingPunct="0">
                        <a:spcBef>
                          <a:spcPct val="20000"/>
                        </a:spcBef>
                        <a:spcAft>
                          <a:spcPct val="0"/>
                        </a:spcAft>
                        <a:defRPr sz="1600">
                          <a:solidFill>
                            <a:schemeClr val="tx1"/>
                          </a:solidFill>
                          <a:latin typeface="Verdana" pitchFamily="-65" charset="0"/>
                          <a:ea typeface="ヒラギノ角ゴ Pro W3" pitchFamily="-65" charset="-128"/>
                        </a:defRPr>
                      </a:lvl7pPr>
                      <a:lvl8pPr marL="1371600" eaLnBrk="0" fontAlgn="base" hangingPunct="0">
                        <a:spcBef>
                          <a:spcPct val="20000"/>
                        </a:spcBef>
                        <a:spcAft>
                          <a:spcPct val="0"/>
                        </a:spcAft>
                        <a:defRPr sz="1600">
                          <a:solidFill>
                            <a:schemeClr val="tx1"/>
                          </a:solidFill>
                          <a:latin typeface="Verdana" pitchFamily="-65" charset="0"/>
                          <a:ea typeface="ヒラギノ角ゴ Pro W3" pitchFamily="-65" charset="-128"/>
                        </a:defRPr>
                      </a:lvl8pPr>
                      <a:lvl9pPr marL="1828800" eaLnBrk="0" fontAlgn="base" hangingPunct="0">
                        <a:spcBef>
                          <a:spcPct val="20000"/>
                        </a:spcBef>
                        <a:spcAft>
                          <a:spcPct val="0"/>
                        </a:spcAft>
                        <a:defRPr sz="1600">
                          <a:solidFill>
                            <a:schemeClr val="tx1"/>
                          </a:solidFill>
                          <a:latin typeface="Verdana" pitchFamily="-65" charset="0"/>
                          <a:ea typeface="ヒラギノ角ゴ Pro W3" pitchFamily="-65"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1" u="none" strike="noStrike" cap="none" normalizeH="0" baseline="0" dirty="0" smtClean="0">
                          <a:ln>
                            <a:noFill/>
                          </a:ln>
                          <a:solidFill>
                            <a:schemeClr val="tx1"/>
                          </a:solidFill>
                          <a:effectLst/>
                          <a:latin typeface="Times New Roman" pitchFamily="-65" charset="0"/>
                          <a:ea typeface="ヒラギノ角ゴ Pro W3" pitchFamily="-65" charset="-128"/>
                        </a:rPr>
                        <a:t>Assets</a:t>
                      </a:r>
                    </a:p>
                  </a:txBody>
                  <a:tcPr marT="45738" marB="4573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400">
                          <a:solidFill>
                            <a:schemeClr val="tx1"/>
                          </a:solidFill>
                          <a:latin typeface="Verdana" pitchFamily="-65" charset="0"/>
                          <a:ea typeface="ヒラギノ角ゴ Pro W3" pitchFamily="-65" charset="-128"/>
                        </a:defRPr>
                      </a:lvl1pPr>
                      <a:lvl2pPr marL="37931725" indent="-37474525" eaLnBrk="0" hangingPunct="0">
                        <a:spcBef>
                          <a:spcPct val="20000"/>
                        </a:spcBef>
                        <a:defRPr sz="2000">
                          <a:solidFill>
                            <a:schemeClr val="tx1"/>
                          </a:solidFill>
                          <a:latin typeface="Verdana" pitchFamily="-65" charset="0"/>
                          <a:ea typeface="ヒラギノ角ゴ Pro W3" pitchFamily="-65" charset="-128"/>
                        </a:defRPr>
                      </a:lvl2pPr>
                      <a:lvl3pPr eaLnBrk="0" hangingPunct="0">
                        <a:spcBef>
                          <a:spcPct val="20000"/>
                        </a:spcBef>
                        <a:defRPr>
                          <a:solidFill>
                            <a:schemeClr val="tx1"/>
                          </a:solidFill>
                          <a:latin typeface="Verdana" pitchFamily="-65" charset="0"/>
                          <a:ea typeface="ヒラギノ角ゴ Pro W3" pitchFamily="-65" charset="-128"/>
                        </a:defRPr>
                      </a:lvl3pPr>
                      <a:lvl4pPr eaLnBrk="0" hangingPunct="0">
                        <a:spcBef>
                          <a:spcPct val="20000"/>
                        </a:spcBef>
                        <a:defRPr sz="1600">
                          <a:solidFill>
                            <a:schemeClr val="tx1"/>
                          </a:solidFill>
                          <a:latin typeface="Verdana" pitchFamily="-65" charset="0"/>
                          <a:ea typeface="ヒラギノ角ゴ Pro W3" pitchFamily="-65" charset="-128"/>
                        </a:defRPr>
                      </a:lvl4pPr>
                      <a:lvl5pPr eaLnBrk="0" hangingPunct="0">
                        <a:spcBef>
                          <a:spcPct val="20000"/>
                        </a:spcBef>
                        <a:defRPr sz="1600">
                          <a:solidFill>
                            <a:schemeClr val="tx1"/>
                          </a:solidFill>
                          <a:latin typeface="Verdana" pitchFamily="-65" charset="0"/>
                          <a:ea typeface="ヒラギノ角ゴ Pro W3" pitchFamily="-65" charset="-128"/>
                        </a:defRPr>
                      </a:lvl5pPr>
                      <a:lvl6pPr marL="457200" eaLnBrk="0" fontAlgn="base" hangingPunct="0">
                        <a:spcBef>
                          <a:spcPct val="20000"/>
                        </a:spcBef>
                        <a:spcAft>
                          <a:spcPct val="0"/>
                        </a:spcAft>
                        <a:defRPr sz="1600">
                          <a:solidFill>
                            <a:schemeClr val="tx1"/>
                          </a:solidFill>
                          <a:latin typeface="Verdana" pitchFamily="-65" charset="0"/>
                          <a:ea typeface="ヒラギノ角ゴ Pro W3" pitchFamily="-65" charset="-128"/>
                        </a:defRPr>
                      </a:lvl6pPr>
                      <a:lvl7pPr marL="914400" eaLnBrk="0" fontAlgn="base" hangingPunct="0">
                        <a:spcBef>
                          <a:spcPct val="20000"/>
                        </a:spcBef>
                        <a:spcAft>
                          <a:spcPct val="0"/>
                        </a:spcAft>
                        <a:defRPr sz="1600">
                          <a:solidFill>
                            <a:schemeClr val="tx1"/>
                          </a:solidFill>
                          <a:latin typeface="Verdana" pitchFamily="-65" charset="0"/>
                          <a:ea typeface="ヒラギノ角ゴ Pro W3" pitchFamily="-65" charset="-128"/>
                        </a:defRPr>
                      </a:lvl7pPr>
                      <a:lvl8pPr marL="1371600" eaLnBrk="0" fontAlgn="base" hangingPunct="0">
                        <a:spcBef>
                          <a:spcPct val="20000"/>
                        </a:spcBef>
                        <a:spcAft>
                          <a:spcPct val="0"/>
                        </a:spcAft>
                        <a:defRPr sz="1600">
                          <a:solidFill>
                            <a:schemeClr val="tx1"/>
                          </a:solidFill>
                          <a:latin typeface="Verdana" pitchFamily="-65" charset="0"/>
                          <a:ea typeface="ヒラギノ角ゴ Pro W3" pitchFamily="-65" charset="-128"/>
                        </a:defRPr>
                      </a:lvl8pPr>
                      <a:lvl9pPr marL="1828800" eaLnBrk="0" fontAlgn="base" hangingPunct="0">
                        <a:spcBef>
                          <a:spcPct val="20000"/>
                        </a:spcBef>
                        <a:spcAft>
                          <a:spcPct val="0"/>
                        </a:spcAft>
                        <a:defRPr sz="1600">
                          <a:solidFill>
                            <a:schemeClr val="tx1"/>
                          </a:solidFill>
                          <a:latin typeface="Verdana" pitchFamily="-65" charset="0"/>
                          <a:ea typeface="ヒラギノ角ゴ Pro W3" pitchFamily="-65"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1" u="none" strike="noStrike" cap="none" normalizeH="0" baseline="0" dirty="0" smtClean="0">
                          <a:ln>
                            <a:noFill/>
                          </a:ln>
                          <a:solidFill>
                            <a:schemeClr val="tx1"/>
                          </a:solidFill>
                          <a:effectLst/>
                          <a:latin typeface="Times New Roman" pitchFamily="-65" charset="0"/>
                          <a:ea typeface="ヒラギノ角ゴ Pro W3" pitchFamily="-65" charset="-128"/>
                        </a:rPr>
                        <a:t>Liabilities</a:t>
                      </a:r>
                    </a:p>
                  </a:txBody>
                  <a:tcPr marT="45738" marB="45738"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6934">
                <a:tc>
                  <a:txBody>
                    <a:bodyPr/>
                    <a:lstStyle>
                      <a:lvl1pPr eaLnBrk="0" hangingPunct="0">
                        <a:spcBef>
                          <a:spcPct val="20000"/>
                        </a:spcBef>
                        <a:defRPr sz="2400">
                          <a:solidFill>
                            <a:schemeClr val="tx1"/>
                          </a:solidFill>
                          <a:latin typeface="Verdana" pitchFamily="-65" charset="0"/>
                          <a:ea typeface="ヒラギノ角ゴ Pro W3" pitchFamily="-65" charset="-128"/>
                        </a:defRPr>
                      </a:lvl1pPr>
                      <a:lvl2pPr marL="37931725" indent="-37474525" eaLnBrk="0" hangingPunct="0">
                        <a:spcBef>
                          <a:spcPct val="20000"/>
                        </a:spcBef>
                        <a:defRPr sz="2000">
                          <a:solidFill>
                            <a:schemeClr val="tx1"/>
                          </a:solidFill>
                          <a:latin typeface="Verdana" pitchFamily="-65" charset="0"/>
                          <a:ea typeface="ヒラギノ角ゴ Pro W3" pitchFamily="-65" charset="-128"/>
                        </a:defRPr>
                      </a:lvl2pPr>
                      <a:lvl3pPr eaLnBrk="0" hangingPunct="0">
                        <a:spcBef>
                          <a:spcPct val="20000"/>
                        </a:spcBef>
                        <a:defRPr>
                          <a:solidFill>
                            <a:schemeClr val="tx1"/>
                          </a:solidFill>
                          <a:latin typeface="Verdana" pitchFamily="-65" charset="0"/>
                          <a:ea typeface="ヒラギノ角ゴ Pro W3" pitchFamily="-65" charset="-128"/>
                        </a:defRPr>
                      </a:lvl3pPr>
                      <a:lvl4pPr eaLnBrk="0" hangingPunct="0">
                        <a:spcBef>
                          <a:spcPct val="20000"/>
                        </a:spcBef>
                        <a:defRPr sz="1600">
                          <a:solidFill>
                            <a:schemeClr val="tx1"/>
                          </a:solidFill>
                          <a:latin typeface="Verdana" pitchFamily="-65" charset="0"/>
                          <a:ea typeface="ヒラギノ角ゴ Pro W3" pitchFamily="-65" charset="-128"/>
                        </a:defRPr>
                      </a:lvl4pPr>
                      <a:lvl5pPr eaLnBrk="0" hangingPunct="0">
                        <a:spcBef>
                          <a:spcPct val="20000"/>
                        </a:spcBef>
                        <a:defRPr sz="1600">
                          <a:solidFill>
                            <a:schemeClr val="tx1"/>
                          </a:solidFill>
                          <a:latin typeface="Verdana" pitchFamily="-65" charset="0"/>
                          <a:ea typeface="ヒラギノ角ゴ Pro W3" pitchFamily="-65" charset="-128"/>
                        </a:defRPr>
                      </a:lvl5pPr>
                      <a:lvl6pPr marL="457200" eaLnBrk="0" fontAlgn="base" hangingPunct="0">
                        <a:spcBef>
                          <a:spcPct val="20000"/>
                        </a:spcBef>
                        <a:spcAft>
                          <a:spcPct val="0"/>
                        </a:spcAft>
                        <a:defRPr sz="1600">
                          <a:solidFill>
                            <a:schemeClr val="tx1"/>
                          </a:solidFill>
                          <a:latin typeface="Verdana" pitchFamily="-65" charset="0"/>
                          <a:ea typeface="ヒラギノ角ゴ Pro W3" pitchFamily="-65" charset="-128"/>
                        </a:defRPr>
                      </a:lvl6pPr>
                      <a:lvl7pPr marL="914400" eaLnBrk="0" fontAlgn="base" hangingPunct="0">
                        <a:spcBef>
                          <a:spcPct val="20000"/>
                        </a:spcBef>
                        <a:spcAft>
                          <a:spcPct val="0"/>
                        </a:spcAft>
                        <a:defRPr sz="1600">
                          <a:solidFill>
                            <a:schemeClr val="tx1"/>
                          </a:solidFill>
                          <a:latin typeface="Verdana" pitchFamily="-65" charset="0"/>
                          <a:ea typeface="ヒラギノ角ゴ Pro W3" pitchFamily="-65" charset="-128"/>
                        </a:defRPr>
                      </a:lvl7pPr>
                      <a:lvl8pPr marL="1371600" eaLnBrk="0" fontAlgn="base" hangingPunct="0">
                        <a:spcBef>
                          <a:spcPct val="20000"/>
                        </a:spcBef>
                        <a:spcAft>
                          <a:spcPct val="0"/>
                        </a:spcAft>
                        <a:defRPr sz="1600">
                          <a:solidFill>
                            <a:schemeClr val="tx1"/>
                          </a:solidFill>
                          <a:latin typeface="Verdana" pitchFamily="-65" charset="0"/>
                          <a:ea typeface="ヒラギノ角ゴ Pro W3" pitchFamily="-65" charset="-128"/>
                        </a:defRPr>
                      </a:lvl8pPr>
                      <a:lvl9pPr marL="1828800" eaLnBrk="0" fontAlgn="base" hangingPunct="0">
                        <a:spcBef>
                          <a:spcPct val="20000"/>
                        </a:spcBef>
                        <a:spcAft>
                          <a:spcPct val="0"/>
                        </a:spcAft>
                        <a:defRPr sz="1600">
                          <a:solidFill>
                            <a:schemeClr val="tx1"/>
                          </a:solidFill>
                          <a:latin typeface="Verdana" pitchFamily="-65" charset="0"/>
                          <a:ea typeface="ヒラギノ角ゴ Pro W3" pitchFamily="-65"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Times New Roman" pitchFamily="-65" charset="0"/>
                          <a:ea typeface="ヒラギノ角ゴ Pro W3" pitchFamily="-65" charset="-128"/>
                        </a:rPr>
                        <a:t>Securities</a:t>
                      </a:r>
                    </a:p>
                  </a:txBody>
                  <a:tcPr marT="45738" marB="4573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eaLnBrk="0" hangingPunct="0">
                        <a:spcBef>
                          <a:spcPct val="20000"/>
                        </a:spcBef>
                        <a:defRPr sz="2400">
                          <a:solidFill>
                            <a:schemeClr val="tx1"/>
                          </a:solidFill>
                          <a:latin typeface="Verdana" pitchFamily="-65" charset="0"/>
                          <a:ea typeface="ヒラギノ角ゴ Pro W3" pitchFamily="-65" charset="-128"/>
                        </a:defRPr>
                      </a:lvl1pPr>
                      <a:lvl2pPr marL="37931725" indent="-37474525" eaLnBrk="0" hangingPunct="0">
                        <a:spcBef>
                          <a:spcPct val="20000"/>
                        </a:spcBef>
                        <a:defRPr sz="2000">
                          <a:solidFill>
                            <a:schemeClr val="tx1"/>
                          </a:solidFill>
                          <a:latin typeface="Verdana" pitchFamily="-65" charset="0"/>
                          <a:ea typeface="ヒラギノ角ゴ Pro W3" pitchFamily="-65" charset="-128"/>
                        </a:defRPr>
                      </a:lvl2pPr>
                      <a:lvl3pPr eaLnBrk="0" hangingPunct="0">
                        <a:spcBef>
                          <a:spcPct val="20000"/>
                        </a:spcBef>
                        <a:defRPr>
                          <a:solidFill>
                            <a:schemeClr val="tx1"/>
                          </a:solidFill>
                          <a:latin typeface="Verdana" pitchFamily="-65" charset="0"/>
                          <a:ea typeface="ヒラギノ角ゴ Pro W3" pitchFamily="-65" charset="-128"/>
                        </a:defRPr>
                      </a:lvl3pPr>
                      <a:lvl4pPr eaLnBrk="0" hangingPunct="0">
                        <a:spcBef>
                          <a:spcPct val="20000"/>
                        </a:spcBef>
                        <a:defRPr sz="1600">
                          <a:solidFill>
                            <a:schemeClr val="tx1"/>
                          </a:solidFill>
                          <a:latin typeface="Verdana" pitchFamily="-65" charset="0"/>
                          <a:ea typeface="ヒラギノ角ゴ Pro W3" pitchFamily="-65" charset="-128"/>
                        </a:defRPr>
                      </a:lvl4pPr>
                      <a:lvl5pPr eaLnBrk="0" hangingPunct="0">
                        <a:spcBef>
                          <a:spcPct val="20000"/>
                        </a:spcBef>
                        <a:defRPr sz="1600">
                          <a:solidFill>
                            <a:schemeClr val="tx1"/>
                          </a:solidFill>
                          <a:latin typeface="Verdana" pitchFamily="-65" charset="0"/>
                          <a:ea typeface="ヒラギノ角ゴ Pro W3" pitchFamily="-65" charset="-128"/>
                        </a:defRPr>
                      </a:lvl5pPr>
                      <a:lvl6pPr marL="457200" eaLnBrk="0" fontAlgn="base" hangingPunct="0">
                        <a:spcBef>
                          <a:spcPct val="20000"/>
                        </a:spcBef>
                        <a:spcAft>
                          <a:spcPct val="0"/>
                        </a:spcAft>
                        <a:defRPr sz="1600">
                          <a:solidFill>
                            <a:schemeClr val="tx1"/>
                          </a:solidFill>
                          <a:latin typeface="Verdana" pitchFamily="-65" charset="0"/>
                          <a:ea typeface="ヒラギノ角ゴ Pro W3" pitchFamily="-65" charset="-128"/>
                        </a:defRPr>
                      </a:lvl6pPr>
                      <a:lvl7pPr marL="914400" eaLnBrk="0" fontAlgn="base" hangingPunct="0">
                        <a:spcBef>
                          <a:spcPct val="20000"/>
                        </a:spcBef>
                        <a:spcAft>
                          <a:spcPct val="0"/>
                        </a:spcAft>
                        <a:defRPr sz="1600">
                          <a:solidFill>
                            <a:schemeClr val="tx1"/>
                          </a:solidFill>
                          <a:latin typeface="Verdana" pitchFamily="-65" charset="0"/>
                          <a:ea typeface="ヒラギノ角ゴ Pro W3" pitchFamily="-65" charset="-128"/>
                        </a:defRPr>
                      </a:lvl7pPr>
                      <a:lvl8pPr marL="1371600" eaLnBrk="0" fontAlgn="base" hangingPunct="0">
                        <a:spcBef>
                          <a:spcPct val="20000"/>
                        </a:spcBef>
                        <a:spcAft>
                          <a:spcPct val="0"/>
                        </a:spcAft>
                        <a:defRPr sz="1600">
                          <a:solidFill>
                            <a:schemeClr val="tx1"/>
                          </a:solidFill>
                          <a:latin typeface="Verdana" pitchFamily="-65" charset="0"/>
                          <a:ea typeface="ヒラギノ角ゴ Pro W3" pitchFamily="-65" charset="-128"/>
                        </a:defRPr>
                      </a:lvl8pPr>
                      <a:lvl9pPr marL="1828800" eaLnBrk="0" fontAlgn="base" hangingPunct="0">
                        <a:spcBef>
                          <a:spcPct val="20000"/>
                        </a:spcBef>
                        <a:spcAft>
                          <a:spcPct val="0"/>
                        </a:spcAft>
                        <a:defRPr sz="1600">
                          <a:solidFill>
                            <a:schemeClr val="tx1"/>
                          </a:solidFill>
                          <a:latin typeface="Verdana" pitchFamily="-65" charset="0"/>
                          <a:ea typeface="ヒラギノ角ゴ Pro W3" pitchFamily="-65"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Times New Roman" pitchFamily="-65" charset="0"/>
                          <a:ea typeface="ヒラギノ角ゴ Pro W3" pitchFamily="-65" charset="-128"/>
                        </a:rPr>
                        <a:t>Currency in circulation</a:t>
                      </a:r>
                    </a:p>
                  </a:txBody>
                  <a:tcPr marT="45738" marB="45738"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286934">
                <a:tc>
                  <a:txBody>
                    <a:bodyPr/>
                    <a:lstStyle>
                      <a:lvl1pPr eaLnBrk="0" hangingPunct="0">
                        <a:spcBef>
                          <a:spcPct val="20000"/>
                        </a:spcBef>
                        <a:defRPr sz="2400">
                          <a:solidFill>
                            <a:schemeClr val="tx1"/>
                          </a:solidFill>
                          <a:latin typeface="Verdana" pitchFamily="-65" charset="0"/>
                          <a:ea typeface="ヒラギノ角ゴ Pro W3" pitchFamily="-65" charset="-128"/>
                        </a:defRPr>
                      </a:lvl1pPr>
                      <a:lvl2pPr marL="37931725" indent="-37474525" eaLnBrk="0" hangingPunct="0">
                        <a:spcBef>
                          <a:spcPct val="20000"/>
                        </a:spcBef>
                        <a:defRPr sz="2000">
                          <a:solidFill>
                            <a:schemeClr val="tx1"/>
                          </a:solidFill>
                          <a:latin typeface="Verdana" pitchFamily="-65" charset="0"/>
                          <a:ea typeface="ヒラギノ角ゴ Pro W3" pitchFamily="-65" charset="-128"/>
                        </a:defRPr>
                      </a:lvl2pPr>
                      <a:lvl3pPr eaLnBrk="0" hangingPunct="0">
                        <a:spcBef>
                          <a:spcPct val="20000"/>
                        </a:spcBef>
                        <a:defRPr>
                          <a:solidFill>
                            <a:schemeClr val="tx1"/>
                          </a:solidFill>
                          <a:latin typeface="Verdana" pitchFamily="-65" charset="0"/>
                          <a:ea typeface="ヒラギノ角ゴ Pro W3" pitchFamily="-65" charset="-128"/>
                        </a:defRPr>
                      </a:lvl3pPr>
                      <a:lvl4pPr eaLnBrk="0" hangingPunct="0">
                        <a:spcBef>
                          <a:spcPct val="20000"/>
                        </a:spcBef>
                        <a:defRPr sz="1600">
                          <a:solidFill>
                            <a:schemeClr val="tx1"/>
                          </a:solidFill>
                          <a:latin typeface="Verdana" pitchFamily="-65" charset="0"/>
                          <a:ea typeface="ヒラギノ角ゴ Pro W3" pitchFamily="-65" charset="-128"/>
                        </a:defRPr>
                      </a:lvl4pPr>
                      <a:lvl5pPr eaLnBrk="0" hangingPunct="0">
                        <a:spcBef>
                          <a:spcPct val="20000"/>
                        </a:spcBef>
                        <a:defRPr sz="1600">
                          <a:solidFill>
                            <a:schemeClr val="tx1"/>
                          </a:solidFill>
                          <a:latin typeface="Verdana" pitchFamily="-65" charset="0"/>
                          <a:ea typeface="ヒラギノ角ゴ Pro W3" pitchFamily="-65" charset="-128"/>
                        </a:defRPr>
                      </a:lvl5pPr>
                      <a:lvl6pPr marL="457200" eaLnBrk="0" fontAlgn="base" hangingPunct="0">
                        <a:spcBef>
                          <a:spcPct val="20000"/>
                        </a:spcBef>
                        <a:spcAft>
                          <a:spcPct val="0"/>
                        </a:spcAft>
                        <a:defRPr sz="1600">
                          <a:solidFill>
                            <a:schemeClr val="tx1"/>
                          </a:solidFill>
                          <a:latin typeface="Verdana" pitchFamily="-65" charset="0"/>
                          <a:ea typeface="ヒラギノ角ゴ Pro W3" pitchFamily="-65" charset="-128"/>
                        </a:defRPr>
                      </a:lvl6pPr>
                      <a:lvl7pPr marL="914400" eaLnBrk="0" fontAlgn="base" hangingPunct="0">
                        <a:spcBef>
                          <a:spcPct val="20000"/>
                        </a:spcBef>
                        <a:spcAft>
                          <a:spcPct val="0"/>
                        </a:spcAft>
                        <a:defRPr sz="1600">
                          <a:solidFill>
                            <a:schemeClr val="tx1"/>
                          </a:solidFill>
                          <a:latin typeface="Verdana" pitchFamily="-65" charset="0"/>
                          <a:ea typeface="ヒラギノ角ゴ Pro W3" pitchFamily="-65" charset="-128"/>
                        </a:defRPr>
                      </a:lvl7pPr>
                      <a:lvl8pPr marL="1371600" eaLnBrk="0" fontAlgn="base" hangingPunct="0">
                        <a:spcBef>
                          <a:spcPct val="20000"/>
                        </a:spcBef>
                        <a:spcAft>
                          <a:spcPct val="0"/>
                        </a:spcAft>
                        <a:defRPr sz="1600">
                          <a:solidFill>
                            <a:schemeClr val="tx1"/>
                          </a:solidFill>
                          <a:latin typeface="Verdana" pitchFamily="-65" charset="0"/>
                          <a:ea typeface="ヒラギノ角ゴ Pro W3" pitchFamily="-65" charset="-128"/>
                        </a:defRPr>
                      </a:lvl8pPr>
                      <a:lvl9pPr marL="1828800" eaLnBrk="0" fontAlgn="base" hangingPunct="0">
                        <a:spcBef>
                          <a:spcPct val="20000"/>
                        </a:spcBef>
                        <a:spcAft>
                          <a:spcPct val="0"/>
                        </a:spcAft>
                        <a:defRPr sz="1600">
                          <a:solidFill>
                            <a:schemeClr val="tx1"/>
                          </a:solidFill>
                          <a:latin typeface="Verdana" pitchFamily="-65" charset="0"/>
                          <a:ea typeface="ヒラギノ角ゴ Pro W3" pitchFamily="-65"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Times New Roman" pitchFamily="-65" charset="0"/>
                          <a:ea typeface="ヒラギノ角ゴ Pro W3" pitchFamily="-65" charset="-128"/>
                        </a:rPr>
                        <a:t>Discount loans to Banks</a:t>
                      </a:r>
                    </a:p>
                  </a:txBody>
                  <a:tcPr marT="45738" marB="4573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eaLnBrk="0" hangingPunct="0">
                        <a:spcBef>
                          <a:spcPct val="20000"/>
                        </a:spcBef>
                        <a:defRPr sz="2400">
                          <a:solidFill>
                            <a:schemeClr val="tx1"/>
                          </a:solidFill>
                          <a:latin typeface="Verdana" pitchFamily="-65" charset="0"/>
                          <a:ea typeface="ヒラギノ角ゴ Pro W3" pitchFamily="-65" charset="-128"/>
                        </a:defRPr>
                      </a:lvl1pPr>
                      <a:lvl2pPr marL="37931725" indent="-37474525" eaLnBrk="0" hangingPunct="0">
                        <a:spcBef>
                          <a:spcPct val="20000"/>
                        </a:spcBef>
                        <a:defRPr sz="2000">
                          <a:solidFill>
                            <a:schemeClr val="tx1"/>
                          </a:solidFill>
                          <a:latin typeface="Verdana" pitchFamily="-65" charset="0"/>
                          <a:ea typeface="ヒラギノ角ゴ Pro W3" pitchFamily="-65" charset="-128"/>
                        </a:defRPr>
                      </a:lvl2pPr>
                      <a:lvl3pPr eaLnBrk="0" hangingPunct="0">
                        <a:spcBef>
                          <a:spcPct val="20000"/>
                        </a:spcBef>
                        <a:defRPr>
                          <a:solidFill>
                            <a:schemeClr val="tx1"/>
                          </a:solidFill>
                          <a:latin typeface="Verdana" pitchFamily="-65" charset="0"/>
                          <a:ea typeface="ヒラギノ角ゴ Pro W3" pitchFamily="-65" charset="-128"/>
                        </a:defRPr>
                      </a:lvl3pPr>
                      <a:lvl4pPr eaLnBrk="0" hangingPunct="0">
                        <a:spcBef>
                          <a:spcPct val="20000"/>
                        </a:spcBef>
                        <a:defRPr sz="1600">
                          <a:solidFill>
                            <a:schemeClr val="tx1"/>
                          </a:solidFill>
                          <a:latin typeface="Verdana" pitchFamily="-65" charset="0"/>
                          <a:ea typeface="ヒラギノ角ゴ Pro W3" pitchFamily="-65" charset="-128"/>
                        </a:defRPr>
                      </a:lvl4pPr>
                      <a:lvl5pPr eaLnBrk="0" hangingPunct="0">
                        <a:spcBef>
                          <a:spcPct val="20000"/>
                        </a:spcBef>
                        <a:defRPr sz="1600">
                          <a:solidFill>
                            <a:schemeClr val="tx1"/>
                          </a:solidFill>
                          <a:latin typeface="Verdana" pitchFamily="-65" charset="0"/>
                          <a:ea typeface="ヒラギノ角ゴ Pro W3" pitchFamily="-65" charset="-128"/>
                        </a:defRPr>
                      </a:lvl5pPr>
                      <a:lvl6pPr marL="457200" eaLnBrk="0" fontAlgn="base" hangingPunct="0">
                        <a:spcBef>
                          <a:spcPct val="20000"/>
                        </a:spcBef>
                        <a:spcAft>
                          <a:spcPct val="0"/>
                        </a:spcAft>
                        <a:defRPr sz="1600">
                          <a:solidFill>
                            <a:schemeClr val="tx1"/>
                          </a:solidFill>
                          <a:latin typeface="Verdana" pitchFamily="-65" charset="0"/>
                          <a:ea typeface="ヒラギノ角ゴ Pro W3" pitchFamily="-65" charset="-128"/>
                        </a:defRPr>
                      </a:lvl6pPr>
                      <a:lvl7pPr marL="914400" eaLnBrk="0" fontAlgn="base" hangingPunct="0">
                        <a:spcBef>
                          <a:spcPct val="20000"/>
                        </a:spcBef>
                        <a:spcAft>
                          <a:spcPct val="0"/>
                        </a:spcAft>
                        <a:defRPr sz="1600">
                          <a:solidFill>
                            <a:schemeClr val="tx1"/>
                          </a:solidFill>
                          <a:latin typeface="Verdana" pitchFamily="-65" charset="0"/>
                          <a:ea typeface="ヒラギノ角ゴ Pro W3" pitchFamily="-65" charset="-128"/>
                        </a:defRPr>
                      </a:lvl7pPr>
                      <a:lvl8pPr marL="1371600" eaLnBrk="0" fontAlgn="base" hangingPunct="0">
                        <a:spcBef>
                          <a:spcPct val="20000"/>
                        </a:spcBef>
                        <a:spcAft>
                          <a:spcPct val="0"/>
                        </a:spcAft>
                        <a:defRPr sz="1600">
                          <a:solidFill>
                            <a:schemeClr val="tx1"/>
                          </a:solidFill>
                          <a:latin typeface="Verdana" pitchFamily="-65" charset="0"/>
                          <a:ea typeface="ヒラギノ角ゴ Pro W3" pitchFamily="-65" charset="-128"/>
                        </a:defRPr>
                      </a:lvl8pPr>
                      <a:lvl9pPr marL="1828800" eaLnBrk="0" fontAlgn="base" hangingPunct="0">
                        <a:spcBef>
                          <a:spcPct val="20000"/>
                        </a:spcBef>
                        <a:spcAft>
                          <a:spcPct val="0"/>
                        </a:spcAft>
                        <a:defRPr sz="1600">
                          <a:solidFill>
                            <a:schemeClr val="tx1"/>
                          </a:solidFill>
                          <a:latin typeface="Verdana" pitchFamily="-65" charset="0"/>
                          <a:ea typeface="ヒラギノ角ゴ Pro W3" pitchFamily="-65"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Times New Roman" pitchFamily="-65" charset="0"/>
                          <a:ea typeface="ヒラギノ角ゴ Pro W3" pitchFamily="-65" charset="-128"/>
                        </a:rPr>
                        <a:t>Reserves</a:t>
                      </a:r>
                    </a:p>
                  </a:txBody>
                  <a:tcPr marT="45738" marB="45738"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bl>
          </a:graphicData>
        </a:graphic>
      </p:graphicFrame>
      <p:pic>
        <p:nvPicPr>
          <p:cNvPr id="14"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451350"/>
            <a:ext cx="3276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77228" y="4114800"/>
            <a:ext cx="2514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62714" y="4489200"/>
            <a:ext cx="2514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2"/>
          <p:cNvSpPr txBox="1">
            <a:spLocks noChangeArrowheads="1"/>
          </p:cNvSpPr>
          <p:nvPr/>
        </p:nvSpPr>
        <p:spPr bwMode="auto">
          <a:xfrm>
            <a:off x="0" y="3429000"/>
            <a:ext cx="9144000" cy="363506"/>
          </a:xfrm>
          <a:prstGeom prst="rect">
            <a:avLst/>
          </a:prstGeom>
          <a:solidFill>
            <a:schemeClr val="bg1"/>
          </a:solidFill>
          <a:ln>
            <a:noFill/>
          </a:ln>
          <a:extLst/>
        </p:spPr>
        <p:txBody>
          <a:bodyPr vert="horz" wrap="square" lIns="91440" tIns="45720" rIns="91440" bIns="45720" numCol="1" anchor="ctr" anchorCtr="0" compatLnSpc="1">
            <a:prstTxWarp prst="textNoShape">
              <a:avLst/>
            </a:prstTxWarp>
            <a:noAutofit/>
          </a:bodyP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eaLnBrk="1" hangingPunct="1"/>
            <a:r>
              <a:rPr lang="en-US" altLang="en-US" sz="1800" kern="0" dirty="0" smtClean="0">
                <a:ea typeface="ヒラギノ角ゴ Pro W3" pitchFamily="-65" charset="-128"/>
              </a:rPr>
              <a:t>The Fed’s Balance Sheet</a:t>
            </a:r>
          </a:p>
        </p:txBody>
      </p:sp>
      <p:sp>
        <p:nvSpPr>
          <p:cNvPr id="18" name="Rectangle 2"/>
          <p:cNvSpPr txBox="1">
            <a:spLocks noChangeArrowheads="1"/>
          </p:cNvSpPr>
          <p:nvPr/>
        </p:nvSpPr>
        <p:spPr bwMode="auto">
          <a:xfrm>
            <a:off x="0" y="1047750"/>
            <a:ext cx="9144000" cy="4445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eaLnBrk="1" hangingPunct="1"/>
            <a:r>
              <a:rPr lang="en-US" altLang="en-US" sz="1800" kern="0" dirty="0" smtClean="0">
                <a:ea typeface="ヒラギノ角ゴ Pro W3" pitchFamily="-65" charset="-128"/>
              </a:rPr>
              <a:t>Nonbank Public’s Balance Sheet</a:t>
            </a:r>
          </a:p>
        </p:txBody>
      </p:sp>
      <p:pic>
        <p:nvPicPr>
          <p:cNvPr id="20" name="Picture 1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125690"/>
            <a:ext cx="3276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4114800" y="5105400"/>
            <a:ext cx="4572000" cy="1338828"/>
          </a:xfrm>
          <a:prstGeom prst="rect">
            <a:avLst/>
          </a:prstGeom>
        </p:spPr>
        <p:txBody>
          <a:bodyPr>
            <a:spAutoFit/>
          </a:bodyPr>
          <a:lstStyle/>
          <a:p>
            <a:pPr marL="0" indent="0" algn="ctr" fontAlgn="auto">
              <a:lnSpc>
                <a:spcPct val="90000"/>
              </a:lnSpc>
              <a:spcAft>
                <a:spcPts val="0"/>
              </a:spcAft>
              <a:buFont typeface="Arial" panose="020B0604020202020204" pitchFamily="34" charset="0"/>
              <a:buNone/>
              <a:defRPr/>
            </a:pPr>
            <a:r>
              <a:rPr lang="en-US" altLang="en-US" b="1" dirty="0">
                <a:solidFill>
                  <a:srgbClr val="FF0000"/>
                </a:solidFill>
                <a:ea typeface="ヒラギノ角ゴ Pro W3" pitchFamily="-65" charset="-128"/>
              </a:rPr>
              <a:t>High-powered </a:t>
            </a:r>
            <a:r>
              <a:rPr lang="en-US" altLang="en-US" b="1" dirty="0" smtClean="0">
                <a:solidFill>
                  <a:srgbClr val="FF0000"/>
                </a:solidFill>
                <a:ea typeface="ヒラギノ角ゴ Pro W3" pitchFamily="-65" charset="-128"/>
              </a:rPr>
              <a:t>money</a:t>
            </a:r>
          </a:p>
          <a:p>
            <a:pPr marL="0" indent="0" algn="ctr" fontAlgn="auto">
              <a:lnSpc>
                <a:spcPct val="90000"/>
              </a:lnSpc>
              <a:spcAft>
                <a:spcPts val="0"/>
              </a:spcAft>
              <a:buFont typeface="Arial" panose="020B0604020202020204" pitchFamily="34" charset="0"/>
              <a:buNone/>
              <a:defRPr/>
            </a:pPr>
            <a:r>
              <a:rPr lang="en-US" altLang="en-US" b="1" dirty="0" smtClean="0">
                <a:solidFill>
                  <a:srgbClr val="FF0000"/>
                </a:solidFill>
                <a:ea typeface="ヒラギノ角ゴ Pro W3" pitchFamily="-65" charset="-128"/>
              </a:rPr>
              <a:t>or </a:t>
            </a:r>
          </a:p>
          <a:p>
            <a:pPr marL="0" indent="0" algn="ctr" fontAlgn="auto">
              <a:lnSpc>
                <a:spcPct val="90000"/>
              </a:lnSpc>
              <a:spcAft>
                <a:spcPts val="0"/>
              </a:spcAft>
              <a:buFont typeface="Arial" panose="020B0604020202020204" pitchFamily="34" charset="0"/>
              <a:buNone/>
              <a:defRPr/>
            </a:pPr>
            <a:r>
              <a:rPr lang="en-US" altLang="en-US" b="1" dirty="0" smtClean="0">
                <a:solidFill>
                  <a:srgbClr val="FF0000"/>
                </a:solidFill>
                <a:ea typeface="ヒラギノ角ゴ Pro W3" pitchFamily="-65" charset="-128"/>
              </a:rPr>
              <a:t>The Monetary Base (</a:t>
            </a:r>
            <a:r>
              <a:rPr lang="en-US" altLang="en-US" b="1" i="1" dirty="0" smtClean="0">
                <a:solidFill>
                  <a:srgbClr val="FF0000"/>
                </a:solidFill>
                <a:ea typeface="ヒラギノ角ゴ Pro W3" pitchFamily="-65" charset="-128"/>
              </a:rPr>
              <a:t>MB</a:t>
            </a:r>
            <a:r>
              <a:rPr lang="en-US" altLang="en-US" b="1" dirty="0" smtClean="0">
                <a:solidFill>
                  <a:srgbClr val="FF0000"/>
                </a:solidFill>
                <a:ea typeface="ヒラギノ角ゴ Pro W3" pitchFamily="-65" charset="-128"/>
              </a:rPr>
              <a:t>)</a:t>
            </a:r>
          </a:p>
          <a:p>
            <a:pPr marL="0" indent="0" algn="ctr" fontAlgn="auto">
              <a:lnSpc>
                <a:spcPct val="90000"/>
              </a:lnSpc>
              <a:spcAft>
                <a:spcPts val="0"/>
              </a:spcAft>
              <a:buFont typeface="Arial" panose="020B0604020202020204" pitchFamily="34" charset="0"/>
              <a:buNone/>
              <a:defRPr/>
            </a:pPr>
            <a:endParaRPr lang="en-US" altLang="en-US" b="1" dirty="0">
              <a:solidFill>
                <a:srgbClr val="FF0000"/>
              </a:solidFill>
              <a:ea typeface="ヒラギノ角ゴ Pro W3" pitchFamily="-65" charset="-128"/>
            </a:endParaRPr>
          </a:p>
          <a:p>
            <a:pPr marL="0" indent="0" algn="ctr" fontAlgn="auto">
              <a:lnSpc>
                <a:spcPct val="90000"/>
              </a:lnSpc>
              <a:spcAft>
                <a:spcPts val="0"/>
              </a:spcAft>
              <a:buFont typeface="Arial" panose="020B0604020202020204" pitchFamily="34" charset="0"/>
              <a:buNone/>
              <a:defRPr/>
            </a:pPr>
            <a:r>
              <a:rPr lang="en-US" altLang="en-US" b="1" dirty="0" smtClean="0">
                <a:solidFill>
                  <a:srgbClr val="FF0000"/>
                </a:solidFill>
                <a:ea typeface="ヒラギノ角ゴ Pro W3" pitchFamily="-65" charset="-128"/>
              </a:rPr>
              <a:t>$3.6 trillion in 2014 </a:t>
            </a:r>
            <a:endParaRPr lang="en-US" altLang="en-US" b="1" dirty="0">
              <a:solidFill>
                <a:srgbClr val="FF0000"/>
              </a:solidFill>
              <a:ea typeface="ヒラギノ角ゴ Pro W3" pitchFamily="-65" charset="-128"/>
            </a:endParaRPr>
          </a:p>
        </p:txBody>
      </p:sp>
      <p:sp>
        <p:nvSpPr>
          <p:cNvPr id="21" name="Rectangle 20"/>
          <p:cNvSpPr/>
          <p:nvPr/>
        </p:nvSpPr>
        <p:spPr>
          <a:xfrm>
            <a:off x="1445531" y="1492250"/>
            <a:ext cx="6241144" cy="1378781"/>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23" name="Rectangle 22"/>
          <p:cNvSpPr/>
          <p:nvPr/>
        </p:nvSpPr>
        <p:spPr>
          <a:xfrm>
            <a:off x="1066800" y="3793294"/>
            <a:ext cx="7086600" cy="1014984"/>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24" name="Rectangle 3"/>
          <p:cNvSpPr txBox="1">
            <a:spLocks noChangeArrowheads="1"/>
          </p:cNvSpPr>
          <p:nvPr/>
        </p:nvSpPr>
        <p:spPr>
          <a:xfrm>
            <a:off x="4606925" y="4076701"/>
            <a:ext cx="3547872" cy="731520"/>
          </a:xfrm>
          <a:prstGeom prst="rect">
            <a:avLst/>
          </a:prstGeom>
          <a:noFill/>
          <a:ln>
            <a:solidFill>
              <a:srgbClr val="FF0000"/>
            </a:solidFill>
          </a:ln>
          <a:effectLst/>
        </p:spPr>
        <p:style>
          <a:lnRef idx="2">
            <a:schemeClr val="dk1"/>
          </a:lnRef>
          <a:fillRef idx="1">
            <a:schemeClr val="lt1"/>
          </a:fillRef>
          <a:effectRef idx="0">
            <a:schemeClr val="dk1"/>
          </a:effectRef>
          <a:fontRef idx="minor">
            <a:schemeClr val="dk1"/>
          </a:fontRef>
        </p:style>
        <p:txBody>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685800" indent="-342900" algn="l" defTabSz="914400"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2pPr>
            <a:lvl3pPr marL="1028700" indent="-342900" algn="l" defTabSz="914400" rtl="0" eaLnBrk="1" latinLnBrk="0" hangingPunct="1">
              <a:spcBef>
                <a:spcPct val="20000"/>
              </a:spcBef>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lnSpc>
                <a:spcPct val="90000"/>
              </a:lnSpc>
              <a:spcAft>
                <a:spcPts val="0"/>
              </a:spcAft>
              <a:buFont typeface="Arial" panose="020B0604020202020204" pitchFamily="34" charset="0"/>
              <a:buNone/>
              <a:defRPr/>
            </a:pPr>
            <a:endParaRPr lang="en-US" altLang="en-US" sz="100" b="1" dirty="0" smtClean="0">
              <a:ea typeface="ヒラギノ角ゴ Pro W3" pitchFamily="-65" charset="-128"/>
            </a:endParaRPr>
          </a:p>
        </p:txBody>
      </p:sp>
    </p:spTree>
    <p:extLst>
      <p:ext uri="{BB962C8B-B14F-4D97-AF65-F5344CB8AC3E}">
        <p14:creationId xmlns:p14="http://schemas.microsoft.com/office/powerpoint/2010/main" val="9002475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20"/>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14"/>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15"/>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16"/>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nodePh="1">
                                  <p:stCondLst>
                                    <p:cond delay="0"/>
                                  </p:stCondLst>
                                  <p:endCondLst>
                                    <p:cond evt="begin" delay="0">
                                      <p:tn val="43"/>
                                    </p:cond>
                                  </p:endCondLst>
                                  <p:childTnLst>
                                    <p:set>
                                      <p:cBhvr>
                                        <p:cTn id="44"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
                                            <p:txEl>
                                              <p:pRg st="1" end="1"/>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3" grpId="0" animBg="1"/>
      <p:bldP spid="2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4914" y="5371708"/>
            <a:ext cx="6812280" cy="10251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Rectangle 2"/>
          <p:cNvSpPr txBox="1">
            <a:spLocks noChangeArrowheads="1"/>
          </p:cNvSpPr>
          <p:nvPr/>
        </p:nvSpPr>
        <p:spPr bwMode="auto">
          <a:xfrm>
            <a:off x="139823" y="1066800"/>
            <a:ext cx="8851777"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eaLnBrk="1" hangingPunct="1"/>
            <a:r>
              <a:rPr lang="en-US" altLang="en-US" sz="2000" kern="0" dirty="0" smtClean="0">
                <a:ea typeface="ヒラギノ角ゴ Pro W3" pitchFamily="-65" charset="-128"/>
              </a:rPr>
              <a:t>Simple money multiplier</a:t>
            </a:r>
          </a:p>
        </p:txBody>
      </p:sp>
      <p:sp>
        <p:nvSpPr>
          <p:cNvPr id="24" name="Rectangle 2"/>
          <p:cNvSpPr txBox="1">
            <a:spLocks noChangeArrowheads="1"/>
          </p:cNvSpPr>
          <p:nvPr/>
        </p:nvSpPr>
        <p:spPr>
          <a:xfrm>
            <a:off x="457200" y="76200"/>
            <a:ext cx="8229600" cy="685800"/>
          </a:xfrm>
          <a:prstGeom prst="rect">
            <a:avLst/>
          </a:prstGeom>
          <a:noFill/>
        </p:spPr>
        <p:txBody>
          <a:bodyPr anchor="ct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marL="371475" indent="-371475" eaLnBrk="1" hangingPunct="1"/>
            <a:r>
              <a:rPr lang="en-US" altLang="en-US" kern="0" dirty="0" smtClean="0"/>
              <a:t>Money Supply</a:t>
            </a:r>
            <a:endParaRPr lang="en-US" altLang="en-US" kern="0" dirty="0"/>
          </a:p>
        </p:txBody>
      </p:sp>
      <p:pic>
        <p:nvPicPr>
          <p:cNvPr id="15" name="Picture 3" descr="tbl14_01.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06500" y="1521023"/>
            <a:ext cx="6812280" cy="4408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330" name="Picture 7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81916" y="1568778"/>
            <a:ext cx="667512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Rectangle 2"/>
          <p:cNvSpPr txBox="1">
            <a:spLocks noChangeArrowheads="1"/>
          </p:cNvSpPr>
          <p:nvPr/>
        </p:nvSpPr>
        <p:spPr bwMode="auto">
          <a:xfrm>
            <a:off x="1281917" y="1580562"/>
            <a:ext cx="6671164" cy="333865"/>
          </a:xfrm>
          <a:prstGeom prst="rect">
            <a:avLst/>
          </a:prstGeom>
          <a:noFill/>
          <a:ln>
            <a:noFill/>
          </a:ln>
          <a:extLst/>
        </p:spPr>
        <p:txBody>
          <a:bodyPr vert="horz" wrap="square" lIns="91440" tIns="0" rIns="91440" bIns="0" numCol="1" anchor="t" anchorCtr="0" compatLnSpc="1">
            <a:prstTxWarp prst="textNoShape">
              <a:avLst/>
            </a:prstTxWarp>
          </a:bodyP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algn="l" eaLnBrk="1" hangingPunct="1"/>
            <a:r>
              <a:rPr lang="en-US" altLang="en-US" sz="1400" kern="0" dirty="0">
                <a:solidFill>
                  <a:srgbClr val="008000"/>
                </a:solidFill>
                <a:ea typeface="ヒラギノ角ゴ Pro W3" pitchFamily="-65" charset="-128"/>
              </a:rPr>
              <a:t>T</a:t>
            </a:r>
            <a:r>
              <a:rPr lang="en-US" altLang="en-US" sz="1400" kern="0" dirty="0" smtClean="0">
                <a:solidFill>
                  <a:srgbClr val="008000"/>
                </a:solidFill>
                <a:ea typeface="ヒラギノ角ゴ Pro W3" pitchFamily="-65" charset="-128"/>
              </a:rPr>
              <a:t>he Fed buys $100 million worth of First National’s Treasury bonds and the reserve requirement ratio is 10%</a:t>
            </a:r>
          </a:p>
        </p:txBody>
      </p:sp>
      <p:pic>
        <p:nvPicPr>
          <p:cNvPr id="1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4450" y="3578423"/>
            <a:ext cx="63246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4925" y="3883223"/>
            <a:ext cx="63246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4925" y="4178498"/>
            <a:ext cx="63246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4925" y="4483298"/>
            <a:ext cx="63246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3276600"/>
            <a:ext cx="63246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3014212"/>
            <a:ext cx="63246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4850010"/>
            <a:ext cx="6324600" cy="1023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28" name="Object 27"/>
          <p:cNvGraphicFramePr>
            <a:graphicFrameLocks noChangeAspect="1"/>
          </p:cNvGraphicFramePr>
          <p:nvPr>
            <p:extLst>
              <p:ext uri="{D42A27DB-BD31-4B8C-83A1-F6EECF244321}">
                <p14:modId xmlns:p14="http://schemas.microsoft.com/office/powerpoint/2010/main" val="3816827886"/>
              </p:ext>
            </p:extLst>
          </p:nvPr>
        </p:nvGraphicFramePr>
        <p:xfrm>
          <a:off x="6989762" y="5863488"/>
          <a:ext cx="401638" cy="274638"/>
        </p:xfrm>
        <a:graphic>
          <a:graphicData uri="http://schemas.openxmlformats.org/presentationml/2006/ole">
            <mc:AlternateContent xmlns:mc="http://schemas.openxmlformats.org/markup-compatibility/2006">
              <mc:Choice xmlns:v="urn:schemas-microsoft-com:vml" Requires="v">
                <p:oleObj spid="_x0000_s96415" name="Equation" r:id="rId7" imgW="241200" imgH="164880" progId="Equation.DSMT4">
                  <p:embed/>
                </p:oleObj>
              </mc:Choice>
              <mc:Fallback>
                <p:oleObj name="Equation" r:id="rId7" imgW="241200" imgH="16488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89762" y="5863488"/>
                        <a:ext cx="4016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1283402466"/>
              </p:ext>
            </p:extLst>
          </p:nvPr>
        </p:nvGraphicFramePr>
        <p:xfrm>
          <a:off x="3619500" y="5863488"/>
          <a:ext cx="422275" cy="274638"/>
        </p:xfrm>
        <a:graphic>
          <a:graphicData uri="http://schemas.openxmlformats.org/presentationml/2006/ole">
            <mc:AlternateContent xmlns:mc="http://schemas.openxmlformats.org/markup-compatibility/2006">
              <mc:Choice xmlns:v="urn:schemas-microsoft-com:vml" Requires="v">
                <p:oleObj spid="_x0000_s96416" name="Equation" r:id="rId9" imgW="253800" imgH="164880" progId="Equation.DSMT4">
                  <p:embed/>
                </p:oleObj>
              </mc:Choice>
              <mc:Fallback>
                <p:oleObj name="Equation" r:id="rId9" imgW="253800" imgH="16488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19500" y="5863488"/>
                        <a:ext cx="4222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3349341739"/>
              </p:ext>
            </p:extLst>
          </p:nvPr>
        </p:nvGraphicFramePr>
        <p:xfrm>
          <a:off x="6229350" y="5926988"/>
          <a:ext cx="249237" cy="225425"/>
        </p:xfrm>
        <a:graphic>
          <a:graphicData uri="http://schemas.openxmlformats.org/presentationml/2006/ole">
            <mc:AlternateContent xmlns:mc="http://schemas.openxmlformats.org/markup-compatibility/2006">
              <mc:Choice xmlns:v="urn:schemas-microsoft-com:vml" Requires="v">
                <p:oleObj spid="_x0000_s96417" name="Equation" r:id="rId11" imgW="126720" imgH="114120" progId="Equation.DSMT4">
                  <p:embed/>
                </p:oleObj>
              </mc:Choice>
              <mc:Fallback>
                <p:oleObj name="Equation" r:id="rId11" imgW="126720" imgH="114120" progId="Equation.DSMT4">
                  <p:embed/>
                  <p:pic>
                    <p:nvPicPr>
                      <p:cNvPr id="0" name=""/>
                      <p:cNvPicPr>
                        <a:picLocks noChangeAspect="1" noChangeArrowheads="1"/>
                      </p:cNvPicPr>
                      <p:nvPr/>
                    </p:nvPicPr>
                    <p:blipFill>
                      <a:blip r:embed="rId12"/>
                      <a:srcRect/>
                      <a:stretch>
                        <a:fillRect/>
                      </a:stretch>
                    </p:blipFill>
                    <p:spPr bwMode="auto">
                      <a:xfrm>
                        <a:off x="6229350" y="5926988"/>
                        <a:ext cx="249237"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2698645427"/>
              </p:ext>
            </p:extLst>
          </p:nvPr>
        </p:nvGraphicFramePr>
        <p:xfrm>
          <a:off x="6535737" y="5901588"/>
          <a:ext cx="322263" cy="274637"/>
        </p:xfrm>
        <a:graphic>
          <a:graphicData uri="http://schemas.openxmlformats.org/presentationml/2006/ole">
            <mc:AlternateContent xmlns:mc="http://schemas.openxmlformats.org/markup-compatibility/2006">
              <mc:Choice xmlns:v="urn:schemas-microsoft-com:vml" Requires="v">
                <p:oleObj spid="_x0000_s96418" name="Equation" r:id="rId13" imgW="164880" imgH="139680" progId="Equation.DSMT4">
                  <p:embed/>
                </p:oleObj>
              </mc:Choice>
              <mc:Fallback>
                <p:oleObj name="Equation" r:id="rId13" imgW="164880" imgH="139680" progId="Equation.DSMT4">
                  <p:embed/>
                  <p:pic>
                    <p:nvPicPr>
                      <p:cNvPr id="0" name=""/>
                      <p:cNvPicPr>
                        <a:picLocks noChangeAspect="1" noChangeArrowheads="1"/>
                      </p:cNvPicPr>
                      <p:nvPr/>
                    </p:nvPicPr>
                    <p:blipFill>
                      <a:blip r:embed="rId14"/>
                      <a:srcRect/>
                      <a:stretch>
                        <a:fillRect/>
                      </a:stretch>
                    </p:blipFill>
                    <p:spPr bwMode="auto">
                      <a:xfrm>
                        <a:off x="6535737" y="5901588"/>
                        <a:ext cx="3222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2" name="Rectangle 31"/>
          <p:cNvSpPr/>
          <p:nvPr/>
        </p:nvSpPr>
        <p:spPr>
          <a:xfrm>
            <a:off x="6289587" y="6054531"/>
            <a:ext cx="797013" cy="646331"/>
          </a:xfrm>
          <a:prstGeom prst="rect">
            <a:avLst/>
          </a:prstGeom>
        </p:spPr>
        <p:txBody>
          <a:bodyPr wrap="none">
            <a:spAutoFit/>
          </a:bodyPr>
          <a:lstStyle/>
          <a:p>
            <a:pPr algn="ctr"/>
            <a:r>
              <a:rPr lang="en-US" altLang="en-US" sz="1200" i="1" dirty="0" smtClean="0"/>
              <a:t>simple </a:t>
            </a:r>
          </a:p>
          <a:p>
            <a:pPr algn="ctr"/>
            <a:r>
              <a:rPr lang="en-US" altLang="en-US" sz="1200" i="1" dirty="0" smtClean="0"/>
              <a:t>money </a:t>
            </a:r>
          </a:p>
          <a:p>
            <a:pPr algn="ctr"/>
            <a:r>
              <a:rPr lang="en-US" altLang="en-US" sz="1200" i="1" dirty="0" smtClean="0"/>
              <a:t>multiplier</a:t>
            </a:r>
            <a:endParaRPr lang="en-US" sz="1200" i="1" dirty="0"/>
          </a:p>
        </p:txBody>
      </p:sp>
      <p:graphicFrame>
        <p:nvGraphicFramePr>
          <p:cNvPr id="33" name="Object 32"/>
          <p:cNvGraphicFramePr>
            <a:graphicFrameLocks noChangeAspect="1"/>
          </p:cNvGraphicFramePr>
          <p:nvPr>
            <p:extLst>
              <p:ext uri="{D42A27DB-BD31-4B8C-83A1-F6EECF244321}">
                <p14:modId xmlns:p14="http://schemas.microsoft.com/office/powerpoint/2010/main" val="1940962177"/>
              </p:ext>
            </p:extLst>
          </p:nvPr>
        </p:nvGraphicFramePr>
        <p:xfrm>
          <a:off x="6877050" y="5953778"/>
          <a:ext cx="147638" cy="198437"/>
        </p:xfrm>
        <a:graphic>
          <a:graphicData uri="http://schemas.openxmlformats.org/presentationml/2006/ole">
            <mc:AlternateContent xmlns:mc="http://schemas.openxmlformats.org/markup-compatibility/2006">
              <mc:Choice xmlns:v="urn:schemas-microsoft-com:vml" Requires="v">
                <p:oleObj spid="_x0000_s96419" name="Equation" r:id="rId15" imgW="76068" imgH="101424" progId="Equation.DSMT4">
                  <p:embed/>
                </p:oleObj>
              </mc:Choice>
              <mc:Fallback>
                <p:oleObj name="Equation" r:id="rId15" imgW="76068" imgH="101424" progId="Equation.DSMT4">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877050" y="5953778"/>
                        <a:ext cx="147638"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8769317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1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23"/>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2" presetClass="exit" presetSubtype="1" fill="hold" nodeType="clickEffect">
                                  <p:stCondLst>
                                    <p:cond delay="0"/>
                                  </p:stCondLst>
                                  <p:childTnLst>
                                    <p:animEffect transition="out" filter="wipe(up)">
                                      <p:cBhvr>
                                        <p:cTn id="30" dur="250"/>
                                        <p:tgtEl>
                                          <p:spTgt spid="19"/>
                                        </p:tgtEl>
                                      </p:cBhvr>
                                    </p:animEffect>
                                    <p:set>
                                      <p:cBhvr>
                                        <p:cTn id="31" dur="1" fill="hold">
                                          <p:stCondLst>
                                            <p:cond delay="249"/>
                                          </p:stCondLst>
                                        </p:cTn>
                                        <p:tgtEl>
                                          <p:spTgt spid="19"/>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2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0"/>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31"/>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32"/>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4914" y="5371708"/>
            <a:ext cx="6812280" cy="10251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3" descr="tbl14_01.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06500" y="1521023"/>
            <a:ext cx="6812280" cy="4408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2"/>
          <p:cNvSpPr txBox="1">
            <a:spLocks noChangeArrowheads="1"/>
          </p:cNvSpPr>
          <p:nvPr/>
        </p:nvSpPr>
        <p:spPr>
          <a:xfrm>
            <a:off x="457200" y="76200"/>
            <a:ext cx="8229600" cy="685800"/>
          </a:xfrm>
          <a:prstGeom prst="rect">
            <a:avLst/>
          </a:prstGeom>
          <a:noFill/>
        </p:spPr>
        <p:txBody>
          <a:bodyPr anchor="ct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marL="371475" indent="-371475" eaLnBrk="1" hangingPunct="1"/>
            <a:r>
              <a:rPr lang="en-US" altLang="en-US" kern="0" dirty="0" smtClean="0"/>
              <a:t>Money Supply</a:t>
            </a:r>
            <a:endParaRPr lang="en-US" altLang="en-US" kern="0" dirty="0"/>
          </a:p>
        </p:txBody>
      </p:sp>
      <p:sp>
        <p:nvSpPr>
          <p:cNvPr id="19" name="Rectangle 2"/>
          <p:cNvSpPr txBox="1">
            <a:spLocks noChangeArrowheads="1"/>
          </p:cNvSpPr>
          <p:nvPr/>
        </p:nvSpPr>
        <p:spPr bwMode="auto">
          <a:xfrm>
            <a:off x="139823" y="1066800"/>
            <a:ext cx="8851777"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eaLnBrk="1" hangingPunct="1"/>
            <a:r>
              <a:rPr lang="en-US" altLang="en-US" sz="2000" kern="0" dirty="0" smtClean="0">
                <a:ea typeface="ヒラギノ角ゴ Pro W3" pitchFamily="-65" charset="-128"/>
              </a:rPr>
              <a:t>Simple money multiplier</a:t>
            </a:r>
          </a:p>
        </p:txBody>
      </p:sp>
      <p:pic>
        <p:nvPicPr>
          <p:cNvPr id="17" name="Picture 7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81916" y="1568778"/>
            <a:ext cx="667512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Rectangle 2"/>
          <p:cNvSpPr txBox="1">
            <a:spLocks noChangeArrowheads="1"/>
          </p:cNvSpPr>
          <p:nvPr/>
        </p:nvSpPr>
        <p:spPr bwMode="auto">
          <a:xfrm>
            <a:off x="1281917" y="1580562"/>
            <a:ext cx="6671164" cy="333865"/>
          </a:xfrm>
          <a:prstGeom prst="rect">
            <a:avLst/>
          </a:prstGeom>
          <a:noFill/>
          <a:ln>
            <a:noFill/>
          </a:ln>
          <a:extLst/>
        </p:spPr>
        <p:txBody>
          <a:bodyPr vert="horz" wrap="square" lIns="91440" tIns="0" rIns="91440" bIns="0" numCol="1" anchor="t" anchorCtr="0" compatLnSpc="1">
            <a:prstTxWarp prst="textNoShape">
              <a:avLst/>
            </a:prstTxWarp>
          </a:bodyP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algn="l" eaLnBrk="1" hangingPunct="1"/>
            <a:r>
              <a:rPr lang="en-US" altLang="en-US" sz="1400" kern="0" dirty="0">
                <a:solidFill>
                  <a:srgbClr val="008000"/>
                </a:solidFill>
                <a:ea typeface="ヒラギノ角ゴ Pro W3" pitchFamily="-65" charset="-128"/>
              </a:rPr>
              <a:t>T</a:t>
            </a:r>
            <a:r>
              <a:rPr lang="en-US" altLang="en-US" sz="1400" kern="0" dirty="0" smtClean="0">
                <a:solidFill>
                  <a:srgbClr val="008000"/>
                </a:solidFill>
                <a:ea typeface="ヒラギノ角ゴ Pro W3" pitchFamily="-65" charset="-128"/>
              </a:rPr>
              <a:t>he Fed buys $100 million worth of First National’s Treasury bonds and the reserve requirement ratio is 10%</a:t>
            </a:r>
          </a:p>
        </p:txBody>
      </p:sp>
      <p:graphicFrame>
        <p:nvGraphicFramePr>
          <p:cNvPr id="25" name="Object 24"/>
          <p:cNvGraphicFramePr>
            <a:graphicFrameLocks noChangeAspect="1"/>
          </p:cNvGraphicFramePr>
          <p:nvPr>
            <p:extLst>
              <p:ext uri="{D42A27DB-BD31-4B8C-83A1-F6EECF244321}">
                <p14:modId xmlns:p14="http://schemas.microsoft.com/office/powerpoint/2010/main" val="653516859"/>
              </p:ext>
            </p:extLst>
          </p:nvPr>
        </p:nvGraphicFramePr>
        <p:xfrm>
          <a:off x="6989762" y="5863488"/>
          <a:ext cx="401638" cy="274638"/>
        </p:xfrm>
        <a:graphic>
          <a:graphicData uri="http://schemas.openxmlformats.org/presentationml/2006/ole">
            <mc:AlternateContent xmlns:mc="http://schemas.openxmlformats.org/markup-compatibility/2006">
              <mc:Choice xmlns:v="urn:schemas-microsoft-com:vml" Requires="v">
                <p:oleObj spid="_x0000_s97462" name="Equation" r:id="rId7" imgW="241200" imgH="164880" progId="Equation.DSMT4">
                  <p:embed/>
                </p:oleObj>
              </mc:Choice>
              <mc:Fallback>
                <p:oleObj name="Equation" r:id="rId7" imgW="241200" imgH="16488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89762" y="5863488"/>
                        <a:ext cx="4016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3705287242"/>
              </p:ext>
            </p:extLst>
          </p:nvPr>
        </p:nvGraphicFramePr>
        <p:xfrm>
          <a:off x="3619500" y="5863488"/>
          <a:ext cx="422275" cy="274638"/>
        </p:xfrm>
        <a:graphic>
          <a:graphicData uri="http://schemas.openxmlformats.org/presentationml/2006/ole">
            <mc:AlternateContent xmlns:mc="http://schemas.openxmlformats.org/markup-compatibility/2006">
              <mc:Choice xmlns:v="urn:schemas-microsoft-com:vml" Requires="v">
                <p:oleObj spid="_x0000_s97463" name="Equation" r:id="rId9" imgW="253800" imgH="164880" progId="Equation.DSMT4">
                  <p:embed/>
                </p:oleObj>
              </mc:Choice>
              <mc:Fallback>
                <p:oleObj name="Equation" r:id="rId9" imgW="253800" imgH="16488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19500" y="5863488"/>
                        <a:ext cx="4222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1593390505"/>
              </p:ext>
            </p:extLst>
          </p:nvPr>
        </p:nvGraphicFramePr>
        <p:xfrm>
          <a:off x="6477000" y="5881156"/>
          <a:ext cx="449263" cy="314325"/>
        </p:xfrm>
        <a:graphic>
          <a:graphicData uri="http://schemas.openxmlformats.org/presentationml/2006/ole">
            <mc:AlternateContent xmlns:mc="http://schemas.openxmlformats.org/markup-compatibility/2006">
              <mc:Choice xmlns:v="urn:schemas-microsoft-com:vml" Requires="v">
                <p:oleObj spid="_x0000_s97464" name="Equation" r:id="rId11" imgW="291960" imgH="203040" progId="Equation.DSMT4">
                  <p:embed/>
                </p:oleObj>
              </mc:Choice>
              <mc:Fallback>
                <p:oleObj name="Equation" r:id="rId11" imgW="291960" imgH="203040" progId="Equation.DSMT4">
                  <p:embed/>
                  <p:pic>
                    <p:nvPicPr>
                      <p:cNvPr id="0" name="Object 19"/>
                      <p:cNvPicPr>
                        <a:picLocks noChangeAspect="1" noChangeArrowheads="1"/>
                      </p:cNvPicPr>
                      <p:nvPr/>
                    </p:nvPicPr>
                    <p:blipFill>
                      <a:blip r:embed="rId12"/>
                      <a:srcRect/>
                      <a:stretch>
                        <a:fillRect/>
                      </a:stretch>
                    </p:blipFill>
                    <p:spPr bwMode="auto">
                      <a:xfrm>
                        <a:off x="6477000" y="5881156"/>
                        <a:ext cx="449263"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042743252"/>
              </p:ext>
            </p:extLst>
          </p:nvPr>
        </p:nvGraphicFramePr>
        <p:xfrm>
          <a:off x="6548466" y="5884298"/>
          <a:ext cx="271826" cy="274320"/>
        </p:xfrm>
        <a:graphic>
          <a:graphicData uri="http://schemas.openxmlformats.org/presentationml/2006/ole">
            <mc:AlternateContent xmlns:mc="http://schemas.openxmlformats.org/markup-compatibility/2006">
              <mc:Choice xmlns:v="urn:schemas-microsoft-com:vml" Requires="v">
                <p:oleObj spid="_x0000_s97465" name="Equation" r:id="rId13" imgW="177480" imgH="177480" progId="Equation.DSMT4">
                  <p:embed/>
                </p:oleObj>
              </mc:Choice>
              <mc:Fallback>
                <p:oleObj name="Equation" r:id="rId13" imgW="177480" imgH="177480" progId="Equation.DSMT4">
                  <p:embed/>
                  <p:pic>
                    <p:nvPicPr>
                      <p:cNvPr id="0" name=""/>
                      <p:cNvPicPr>
                        <a:picLocks noChangeAspect="1" noChangeArrowheads="1"/>
                      </p:cNvPicPr>
                      <p:nvPr/>
                    </p:nvPicPr>
                    <p:blipFill>
                      <a:blip r:embed="rId14"/>
                      <a:srcRect/>
                      <a:stretch>
                        <a:fillRect/>
                      </a:stretch>
                    </p:blipFill>
                    <p:spPr bwMode="auto">
                      <a:xfrm>
                        <a:off x="6548466" y="5884298"/>
                        <a:ext cx="271826" cy="274320"/>
                      </a:xfrm>
                      <a:prstGeom prst="rect">
                        <a:avLst/>
                      </a:prstGeom>
                      <a:noFill/>
                      <a:ln>
                        <a:noFill/>
                      </a:ln>
                      <a:extLst/>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594726516"/>
              </p:ext>
            </p:extLst>
          </p:nvPr>
        </p:nvGraphicFramePr>
        <p:xfrm>
          <a:off x="6229350" y="5926988"/>
          <a:ext cx="249237" cy="225425"/>
        </p:xfrm>
        <a:graphic>
          <a:graphicData uri="http://schemas.openxmlformats.org/presentationml/2006/ole">
            <mc:AlternateContent xmlns:mc="http://schemas.openxmlformats.org/markup-compatibility/2006">
              <mc:Choice xmlns:v="urn:schemas-microsoft-com:vml" Requires="v">
                <p:oleObj spid="_x0000_s97466" name="Equation" r:id="rId15" imgW="126720" imgH="114120" progId="Equation.DSMT4">
                  <p:embed/>
                </p:oleObj>
              </mc:Choice>
              <mc:Fallback>
                <p:oleObj name="Equation" r:id="rId15" imgW="126720" imgH="114120" progId="Equation.DSMT4">
                  <p:embed/>
                  <p:pic>
                    <p:nvPicPr>
                      <p:cNvPr id="0" name=""/>
                      <p:cNvPicPr>
                        <a:picLocks noChangeAspect="1" noChangeArrowheads="1"/>
                      </p:cNvPicPr>
                      <p:nvPr/>
                    </p:nvPicPr>
                    <p:blipFill>
                      <a:blip r:embed="rId16"/>
                      <a:srcRect/>
                      <a:stretch>
                        <a:fillRect/>
                      </a:stretch>
                    </p:blipFill>
                    <p:spPr bwMode="auto">
                      <a:xfrm>
                        <a:off x="6229350" y="5926988"/>
                        <a:ext cx="249237"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9" name="Rectangle 28"/>
          <p:cNvSpPr/>
          <p:nvPr/>
        </p:nvSpPr>
        <p:spPr>
          <a:xfrm>
            <a:off x="6289587" y="6054531"/>
            <a:ext cx="797013" cy="646331"/>
          </a:xfrm>
          <a:prstGeom prst="rect">
            <a:avLst/>
          </a:prstGeom>
        </p:spPr>
        <p:txBody>
          <a:bodyPr wrap="none">
            <a:spAutoFit/>
          </a:bodyPr>
          <a:lstStyle/>
          <a:p>
            <a:pPr algn="ctr"/>
            <a:r>
              <a:rPr lang="en-US" altLang="en-US" sz="1200" i="1" dirty="0" smtClean="0"/>
              <a:t>simple </a:t>
            </a:r>
          </a:p>
          <a:p>
            <a:pPr algn="ctr"/>
            <a:r>
              <a:rPr lang="en-US" altLang="en-US" sz="1200" i="1" dirty="0" smtClean="0"/>
              <a:t>money </a:t>
            </a:r>
          </a:p>
          <a:p>
            <a:pPr algn="ctr"/>
            <a:r>
              <a:rPr lang="en-US" altLang="en-US" sz="1200" i="1" dirty="0" smtClean="0"/>
              <a:t>multiplier</a:t>
            </a:r>
            <a:endParaRPr lang="en-US" sz="1200" i="1" dirty="0"/>
          </a:p>
        </p:txBody>
      </p:sp>
      <p:graphicFrame>
        <p:nvGraphicFramePr>
          <p:cNvPr id="30" name="Object 29"/>
          <p:cNvGraphicFramePr>
            <a:graphicFrameLocks noChangeAspect="1"/>
          </p:cNvGraphicFramePr>
          <p:nvPr>
            <p:extLst>
              <p:ext uri="{D42A27DB-BD31-4B8C-83A1-F6EECF244321}">
                <p14:modId xmlns:p14="http://schemas.microsoft.com/office/powerpoint/2010/main" val="3867819640"/>
              </p:ext>
            </p:extLst>
          </p:nvPr>
        </p:nvGraphicFramePr>
        <p:xfrm>
          <a:off x="6877050" y="5953778"/>
          <a:ext cx="147638" cy="198437"/>
        </p:xfrm>
        <a:graphic>
          <a:graphicData uri="http://schemas.openxmlformats.org/presentationml/2006/ole">
            <mc:AlternateContent xmlns:mc="http://schemas.openxmlformats.org/markup-compatibility/2006">
              <mc:Choice xmlns:v="urn:schemas-microsoft-com:vml" Requires="v">
                <p:oleObj spid="_x0000_s97467" name="Equation" r:id="rId17" imgW="76068" imgH="101424" progId="Equation.DSMT4">
                  <p:embed/>
                </p:oleObj>
              </mc:Choice>
              <mc:Fallback>
                <p:oleObj name="Equation" r:id="rId17" imgW="76068" imgH="101424" progId="Equation.DSMT4">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877050" y="5953778"/>
                        <a:ext cx="147638"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5596200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0"/>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txBox="1">
            <a:spLocks noChangeArrowheads="1"/>
          </p:cNvSpPr>
          <p:nvPr/>
        </p:nvSpPr>
        <p:spPr bwMode="auto">
          <a:xfrm>
            <a:off x="304800" y="1143000"/>
            <a:ext cx="85344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200" kern="1200">
                <a:solidFill>
                  <a:schemeClr val="tx1"/>
                </a:solidFill>
                <a:latin typeface="+mn-lt"/>
                <a:ea typeface="+mn-ea"/>
                <a:cs typeface="+mn-cs"/>
              </a:defRPr>
            </a:lvl1pPr>
            <a:lvl2pPr marL="685800" indent="-3429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1028700" indent="-342900" algn="l" rtl="0" eaLnBrk="0" fontAlgn="base" hangingPunct="0">
              <a:spcBef>
                <a:spcPct val="20000"/>
              </a:spcBef>
              <a:spcAft>
                <a:spcPct val="0"/>
              </a:spcAft>
              <a:buFont typeface="Courier New" pitchFamily="49" charset="0"/>
              <a:buChar char="o"/>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eaLnBrk="1" hangingPunct="1">
              <a:spcBef>
                <a:spcPts val="0"/>
              </a:spcBef>
              <a:buFont typeface="Arial" panose="020B0604020202020204" pitchFamily="34" charset="0"/>
              <a:buNone/>
              <a:defRPr/>
            </a:pPr>
            <a:r>
              <a:rPr lang="en-US" altLang="en-US" sz="2000" b="1" dirty="0">
                <a:ea typeface="ヒラギノ角ゴ Pro W3" pitchFamily="-65" charset="-128"/>
              </a:rPr>
              <a:t>The money multiplier</a:t>
            </a:r>
            <a:r>
              <a:rPr lang="en-US" altLang="en-US" sz="2000" b="1" dirty="0" smtClean="0">
                <a:ea typeface="ヒラギノ角ゴ Pro W3" pitchFamily="-65" charset="-128"/>
              </a:rPr>
              <a:t>:</a:t>
            </a:r>
          </a:p>
          <a:p>
            <a:pPr marL="0" indent="0" eaLnBrk="1" hangingPunct="1">
              <a:spcBef>
                <a:spcPts val="0"/>
              </a:spcBef>
              <a:buFont typeface="Arial" panose="020B0604020202020204" pitchFamily="34" charset="0"/>
              <a:buNone/>
              <a:defRPr/>
            </a:pPr>
            <a:endParaRPr lang="en-US" altLang="en-US" sz="2000" b="1" i="1" dirty="0">
              <a:solidFill>
                <a:schemeClr val="bg1">
                  <a:lumMod val="85000"/>
                </a:schemeClr>
              </a:solidFill>
              <a:ea typeface="ヒラギノ角ゴ Pro W3" pitchFamily="-65" charset="-128"/>
            </a:endParaRPr>
          </a:p>
          <a:p>
            <a:pPr marL="0" indent="0" eaLnBrk="1" hangingPunct="1">
              <a:spcBef>
                <a:spcPts val="0"/>
              </a:spcBef>
              <a:buFont typeface="Arial" panose="020B0604020202020204" pitchFamily="34" charset="0"/>
              <a:buNone/>
              <a:defRPr/>
            </a:pPr>
            <a:endParaRPr lang="en-US" altLang="en-US" sz="2000" b="1" i="1" dirty="0" smtClean="0">
              <a:solidFill>
                <a:schemeClr val="bg1">
                  <a:lumMod val="85000"/>
                </a:schemeClr>
              </a:solidFill>
              <a:ea typeface="ヒラギノ角ゴ Pro W3" pitchFamily="-65" charset="-128"/>
            </a:endParaRPr>
          </a:p>
          <a:p>
            <a:pPr marL="0" indent="0" eaLnBrk="1" hangingPunct="1">
              <a:spcBef>
                <a:spcPts val="0"/>
              </a:spcBef>
              <a:buFont typeface="Arial" panose="020B0604020202020204" pitchFamily="34" charset="0"/>
              <a:buNone/>
              <a:defRPr/>
            </a:pPr>
            <a:endParaRPr lang="en-US" altLang="en-US" sz="2000" b="1" i="1" dirty="0">
              <a:solidFill>
                <a:schemeClr val="bg1">
                  <a:lumMod val="85000"/>
                </a:schemeClr>
              </a:solidFill>
              <a:ea typeface="ヒラギノ角ゴ Pro W3" pitchFamily="-65" charset="-128"/>
            </a:endParaRPr>
          </a:p>
          <a:p>
            <a:pPr marL="0" indent="0" eaLnBrk="1" hangingPunct="1">
              <a:spcBef>
                <a:spcPts val="0"/>
              </a:spcBef>
              <a:buFont typeface="Arial" panose="020B0604020202020204" pitchFamily="34" charset="0"/>
              <a:buNone/>
              <a:defRPr/>
            </a:pPr>
            <a:endParaRPr lang="en-US" altLang="en-US" sz="2000" b="1" i="1" dirty="0" smtClean="0">
              <a:solidFill>
                <a:schemeClr val="bg1">
                  <a:lumMod val="85000"/>
                </a:schemeClr>
              </a:solidFill>
              <a:ea typeface="ヒラギノ角ゴ Pro W3" pitchFamily="-65" charset="-128"/>
            </a:endParaRPr>
          </a:p>
          <a:p>
            <a:pPr marL="0" indent="0" eaLnBrk="1" hangingPunct="1">
              <a:spcBef>
                <a:spcPts val="0"/>
              </a:spcBef>
              <a:buFont typeface="Arial" panose="020B0604020202020204" pitchFamily="34" charset="0"/>
              <a:buNone/>
              <a:defRPr/>
            </a:pPr>
            <a:endParaRPr lang="en-US" altLang="en-US" sz="2000" b="1" i="1" dirty="0">
              <a:solidFill>
                <a:schemeClr val="bg1">
                  <a:lumMod val="85000"/>
                </a:schemeClr>
              </a:solidFill>
              <a:ea typeface="ヒラギノ角ゴ Pro W3" pitchFamily="-65" charset="-128"/>
            </a:endParaRPr>
          </a:p>
          <a:p>
            <a:pPr marL="0" indent="0" eaLnBrk="1" hangingPunct="1">
              <a:spcBef>
                <a:spcPts val="0"/>
              </a:spcBef>
              <a:buFont typeface="Arial" panose="020B0604020202020204" pitchFamily="34" charset="0"/>
              <a:buNone/>
              <a:defRPr/>
            </a:pPr>
            <a:endParaRPr lang="en-US" altLang="en-US" sz="2000" b="1" i="1" dirty="0" smtClean="0">
              <a:solidFill>
                <a:schemeClr val="bg1">
                  <a:lumMod val="85000"/>
                </a:schemeClr>
              </a:solidFill>
              <a:ea typeface="ヒラギノ角ゴ Pro W3" pitchFamily="-65" charset="-128"/>
            </a:endParaRPr>
          </a:p>
          <a:p>
            <a:pPr marL="0" indent="0" eaLnBrk="1" hangingPunct="1">
              <a:spcBef>
                <a:spcPts val="0"/>
              </a:spcBef>
              <a:buFont typeface="Arial" panose="020B0604020202020204" pitchFamily="34" charset="0"/>
              <a:buNone/>
              <a:defRPr/>
            </a:pPr>
            <a:endParaRPr lang="en-US" altLang="en-US" sz="2000" b="1" i="1" dirty="0">
              <a:solidFill>
                <a:schemeClr val="bg1">
                  <a:lumMod val="85000"/>
                </a:schemeClr>
              </a:solidFill>
              <a:ea typeface="ヒラギノ角ゴ Pro W3" pitchFamily="-65" charset="-128"/>
            </a:endParaRPr>
          </a:p>
        </p:txBody>
      </p:sp>
      <p:sp>
        <p:nvSpPr>
          <p:cNvPr id="10" name="Rectangle 2"/>
          <p:cNvSpPr txBox="1">
            <a:spLocks noChangeArrowheads="1"/>
          </p:cNvSpPr>
          <p:nvPr/>
        </p:nvSpPr>
        <p:spPr>
          <a:xfrm>
            <a:off x="457200" y="76200"/>
            <a:ext cx="8229600" cy="685800"/>
          </a:xfrm>
          <a:prstGeom prst="rect">
            <a:avLst/>
          </a:prstGeom>
          <a:noFill/>
        </p:spPr>
        <p:txBody>
          <a:bodyPr anchor="ct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marL="371475" indent="-371475" eaLnBrk="1" hangingPunct="1"/>
            <a:r>
              <a:rPr lang="en-US" altLang="en-US" kern="0" dirty="0" smtClean="0"/>
              <a:t>Money Supply</a:t>
            </a:r>
            <a:endParaRPr lang="en-US" altLang="en-US" kern="0" dirty="0"/>
          </a:p>
        </p:txBody>
      </p:sp>
      <p:graphicFrame>
        <p:nvGraphicFramePr>
          <p:cNvPr id="4" name="Object 3"/>
          <p:cNvGraphicFramePr>
            <a:graphicFrameLocks noChangeAspect="1"/>
          </p:cNvGraphicFramePr>
          <p:nvPr>
            <p:extLst>
              <p:ext uri="{D42A27DB-BD31-4B8C-83A1-F6EECF244321}">
                <p14:modId xmlns:p14="http://schemas.microsoft.com/office/powerpoint/2010/main" val="967388074"/>
              </p:ext>
            </p:extLst>
          </p:nvPr>
        </p:nvGraphicFramePr>
        <p:xfrm>
          <a:off x="3835400" y="1728788"/>
          <a:ext cx="1582738" cy="777875"/>
        </p:xfrm>
        <a:graphic>
          <a:graphicData uri="http://schemas.openxmlformats.org/presentationml/2006/ole">
            <mc:AlternateContent xmlns:mc="http://schemas.openxmlformats.org/markup-compatibility/2006">
              <mc:Choice xmlns:v="urn:schemas-microsoft-com:vml" Requires="v">
                <p:oleObj spid="_x0000_s105520" name="Equation" r:id="rId4" imgW="850680" imgH="419040" progId="Equation.DSMT4">
                  <p:embed/>
                </p:oleObj>
              </mc:Choice>
              <mc:Fallback>
                <p:oleObj name="Equation" r:id="rId4" imgW="850680" imgH="419040" progId="Equation.DSMT4">
                  <p:embed/>
                  <p:pic>
                    <p:nvPicPr>
                      <p:cNvPr id="0" name=""/>
                      <p:cNvPicPr>
                        <a:picLocks noChangeAspect="1" noChangeArrowheads="1"/>
                      </p:cNvPicPr>
                      <p:nvPr/>
                    </p:nvPicPr>
                    <p:blipFill>
                      <a:blip r:embed="rId5"/>
                      <a:srcRect/>
                      <a:stretch>
                        <a:fillRect/>
                      </a:stretch>
                    </p:blipFill>
                    <p:spPr bwMode="auto">
                      <a:xfrm>
                        <a:off x="3835400" y="1728788"/>
                        <a:ext cx="1582738"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7401860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txBox="1">
            <a:spLocks noChangeArrowheads="1"/>
          </p:cNvSpPr>
          <p:nvPr/>
        </p:nvSpPr>
        <p:spPr bwMode="auto">
          <a:xfrm>
            <a:off x="304800" y="1143000"/>
            <a:ext cx="85344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200" kern="1200">
                <a:solidFill>
                  <a:schemeClr val="tx1"/>
                </a:solidFill>
                <a:latin typeface="+mn-lt"/>
                <a:ea typeface="+mn-ea"/>
                <a:cs typeface="+mn-cs"/>
              </a:defRPr>
            </a:lvl1pPr>
            <a:lvl2pPr marL="685800" indent="-3429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1028700" indent="-342900" algn="l" rtl="0" eaLnBrk="0" fontAlgn="base" hangingPunct="0">
              <a:spcBef>
                <a:spcPct val="20000"/>
              </a:spcBef>
              <a:spcAft>
                <a:spcPct val="0"/>
              </a:spcAft>
              <a:buFont typeface="Courier New" pitchFamily="49" charset="0"/>
              <a:buChar char="o"/>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eaLnBrk="1" hangingPunct="1">
              <a:spcBef>
                <a:spcPts val="0"/>
              </a:spcBef>
              <a:buFont typeface="Arial" panose="020B0604020202020204" pitchFamily="34" charset="0"/>
              <a:buNone/>
              <a:defRPr/>
            </a:pPr>
            <a:r>
              <a:rPr lang="en-US" altLang="en-US" sz="2000" b="1" dirty="0">
                <a:ea typeface="ヒラギノ角ゴ Pro W3" pitchFamily="-65" charset="-128"/>
              </a:rPr>
              <a:t>The money multiplier</a:t>
            </a:r>
            <a:r>
              <a:rPr lang="en-US" altLang="en-US" sz="2000" b="1" dirty="0" smtClean="0">
                <a:ea typeface="ヒラギノ角ゴ Pro W3" pitchFamily="-65" charset="-128"/>
              </a:rPr>
              <a:t>:</a:t>
            </a:r>
          </a:p>
          <a:p>
            <a:pPr marL="0" indent="0" eaLnBrk="1" hangingPunct="1">
              <a:spcBef>
                <a:spcPts val="0"/>
              </a:spcBef>
              <a:buFont typeface="Arial" panose="020B0604020202020204" pitchFamily="34" charset="0"/>
              <a:buNone/>
              <a:defRPr/>
            </a:pPr>
            <a:endParaRPr lang="en-US" altLang="en-US" sz="2000" b="1" i="1" dirty="0">
              <a:solidFill>
                <a:schemeClr val="bg1">
                  <a:lumMod val="85000"/>
                </a:schemeClr>
              </a:solidFill>
              <a:ea typeface="ヒラギノ角ゴ Pro W3" pitchFamily="-65" charset="-128"/>
            </a:endParaRPr>
          </a:p>
          <a:p>
            <a:pPr marL="0" indent="0" eaLnBrk="1" hangingPunct="1">
              <a:spcBef>
                <a:spcPts val="0"/>
              </a:spcBef>
              <a:buFont typeface="Arial" panose="020B0604020202020204" pitchFamily="34" charset="0"/>
              <a:buNone/>
              <a:defRPr/>
            </a:pPr>
            <a:endParaRPr lang="en-US" altLang="en-US" sz="2000" b="1" i="1" dirty="0" smtClean="0">
              <a:solidFill>
                <a:schemeClr val="bg1">
                  <a:lumMod val="85000"/>
                </a:schemeClr>
              </a:solidFill>
              <a:ea typeface="ヒラギノ角ゴ Pro W3" pitchFamily="-65" charset="-128"/>
            </a:endParaRPr>
          </a:p>
          <a:p>
            <a:pPr marL="0" indent="0" eaLnBrk="1" hangingPunct="1">
              <a:spcBef>
                <a:spcPts val="0"/>
              </a:spcBef>
              <a:buFont typeface="Arial" panose="020B0604020202020204" pitchFamily="34" charset="0"/>
              <a:buNone/>
              <a:defRPr/>
            </a:pPr>
            <a:endParaRPr lang="en-US" altLang="en-US" sz="2000" b="1" i="1" dirty="0">
              <a:solidFill>
                <a:schemeClr val="bg1">
                  <a:lumMod val="85000"/>
                </a:schemeClr>
              </a:solidFill>
              <a:ea typeface="ヒラギノ角ゴ Pro W3" pitchFamily="-65" charset="-128"/>
            </a:endParaRPr>
          </a:p>
          <a:p>
            <a:pPr marL="0" indent="0" eaLnBrk="1" hangingPunct="1">
              <a:spcBef>
                <a:spcPts val="0"/>
              </a:spcBef>
              <a:buFont typeface="Arial" panose="020B0604020202020204" pitchFamily="34" charset="0"/>
              <a:buNone/>
              <a:defRPr/>
            </a:pPr>
            <a:endParaRPr lang="en-US" altLang="en-US" sz="2000" b="1" i="1" dirty="0" smtClean="0">
              <a:solidFill>
                <a:schemeClr val="bg1">
                  <a:lumMod val="85000"/>
                </a:schemeClr>
              </a:solidFill>
              <a:ea typeface="ヒラギノ角ゴ Pro W3" pitchFamily="-65" charset="-128"/>
            </a:endParaRPr>
          </a:p>
          <a:p>
            <a:pPr marL="0" indent="0" eaLnBrk="1" hangingPunct="1">
              <a:spcBef>
                <a:spcPts val="0"/>
              </a:spcBef>
              <a:buFont typeface="Arial" panose="020B0604020202020204" pitchFamily="34" charset="0"/>
              <a:buNone/>
              <a:defRPr/>
            </a:pPr>
            <a:endParaRPr lang="en-US" altLang="en-US" sz="2000" b="1" i="1" dirty="0">
              <a:solidFill>
                <a:schemeClr val="bg1">
                  <a:lumMod val="85000"/>
                </a:schemeClr>
              </a:solidFill>
              <a:ea typeface="ヒラギノ角ゴ Pro W3" pitchFamily="-65" charset="-128"/>
            </a:endParaRPr>
          </a:p>
          <a:p>
            <a:pPr marL="0" indent="0" eaLnBrk="1" hangingPunct="1">
              <a:spcBef>
                <a:spcPts val="0"/>
              </a:spcBef>
              <a:buFont typeface="Arial" panose="020B0604020202020204" pitchFamily="34" charset="0"/>
              <a:buNone/>
              <a:defRPr/>
            </a:pPr>
            <a:endParaRPr lang="en-US" altLang="en-US" sz="2000" b="1" i="1" dirty="0" smtClean="0">
              <a:solidFill>
                <a:schemeClr val="bg1">
                  <a:lumMod val="85000"/>
                </a:schemeClr>
              </a:solidFill>
              <a:ea typeface="ヒラギノ角ゴ Pro W3" pitchFamily="-65" charset="-128"/>
            </a:endParaRPr>
          </a:p>
          <a:p>
            <a:pPr marL="0" indent="0" eaLnBrk="1" hangingPunct="1">
              <a:spcBef>
                <a:spcPts val="0"/>
              </a:spcBef>
              <a:buFont typeface="Arial" panose="020B0604020202020204" pitchFamily="34" charset="0"/>
              <a:buNone/>
              <a:defRPr/>
            </a:pPr>
            <a:endParaRPr lang="en-US" altLang="en-US" sz="2000" b="1" i="1" dirty="0">
              <a:solidFill>
                <a:schemeClr val="bg1">
                  <a:lumMod val="85000"/>
                </a:schemeClr>
              </a:solidFill>
              <a:ea typeface="ヒラギノ角ゴ Pro W3" pitchFamily="-65" charset="-128"/>
            </a:endParaRPr>
          </a:p>
          <a:p>
            <a:pPr marL="0" indent="0" eaLnBrk="1" hangingPunct="1">
              <a:spcBef>
                <a:spcPts val="0"/>
              </a:spcBef>
              <a:buNone/>
              <a:defRPr/>
            </a:pPr>
            <a:r>
              <a:rPr lang="en-US" altLang="en-US" sz="2000" b="1" dirty="0">
                <a:ea typeface="ヒラギノ角ゴ Pro W3" pitchFamily="-65" charset="-128"/>
              </a:rPr>
              <a:t>The simple money multiplier</a:t>
            </a:r>
            <a:r>
              <a:rPr lang="en-US" altLang="en-US" sz="2000" b="1" dirty="0" smtClean="0">
                <a:ea typeface="ヒラギノ角ゴ Pro W3" pitchFamily="-65" charset="-128"/>
              </a:rPr>
              <a:t>:</a:t>
            </a:r>
            <a:endParaRPr lang="en-US" altLang="en-US" sz="2000" b="1" dirty="0">
              <a:ea typeface="ヒラギノ角ゴ Pro W3" pitchFamily="-65" charset="-128"/>
            </a:endParaRPr>
          </a:p>
        </p:txBody>
      </p:sp>
      <p:sp>
        <p:nvSpPr>
          <p:cNvPr id="10" name="Rectangle 2"/>
          <p:cNvSpPr txBox="1">
            <a:spLocks noChangeArrowheads="1"/>
          </p:cNvSpPr>
          <p:nvPr/>
        </p:nvSpPr>
        <p:spPr>
          <a:xfrm>
            <a:off x="457200" y="76200"/>
            <a:ext cx="8229600" cy="685800"/>
          </a:xfrm>
          <a:prstGeom prst="rect">
            <a:avLst/>
          </a:prstGeom>
          <a:noFill/>
        </p:spPr>
        <p:txBody>
          <a:bodyPr anchor="ct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marL="371475" indent="-371475" eaLnBrk="1" hangingPunct="1"/>
            <a:r>
              <a:rPr lang="en-US" altLang="en-US" kern="0" dirty="0" smtClean="0"/>
              <a:t>Money Supply</a:t>
            </a:r>
            <a:endParaRPr lang="en-US" altLang="en-US" kern="0" dirty="0"/>
          </a:p>
        </p:txBody>
      </p:sp>
      <p:graphicFrame>
        <p:nvGraphicFramePr>
          <p:cNvPr id="4" name="Object 3"/>
          <p:cNvGraphicFramePr>
            <a:graphicFrameLocks noChangeAspect="1"/>
          </p:cNvGraphicFramePr>
          <p:nvPr>
            <p:extLst>
              <p:ext uri="{D42A27DB-BD31-4B8C-83A1-F6EECF244321}">
                <p14:modId xmlns:p14="http://schemas.microsoft.com/office/powerpoint/2010/main" val="2166955285"/>
              </p:ext>
            </p:extLst>
          </p:nvPr>
        </p:nvGraphicFramePr>
        <p:xfrm>
          <a:off x="3835400" y="1728788"/>
          <a:ext cx="1582738" cy="777875"/>
        </p:xfrm>
        <a:graphic>
          <a:graphicData uri="http://schemas.openxmlformats.org/presentationml/2006/ole">
            <mc:AlternateContent xmlns:mc="http://schemas.openxmlformats.org/markup-compatibility/2006">
              <mc:Choice xmlns:v="urn:schemas-microsoft-com:vml" Requires="v">
                <p:oleObj spid="_x0000_s106531" name="Equation" r:id="rId4" imgW="850680" imgH="419040" progId="Equation.DSMT4">
                  <p:embed/>
                </p:oleObj>
              </mc:Choice>
              <mc:Fallback>
                <p:oleObj name="Equation" r:id="rId4" imgW="850680" imgH="419040" progId="Equation.DSMT4">
                  <p:embed/>
                  <p:pic>
                    <p:nvPicPr>
                      <p:cNvPr id="0" name=""/>
                      <p:cNvPicPr>
                        <a:picLocks noChangeAspect="1" noChangeArrowheads="1"/>
                      </p:cNvPicPr>
                      <p:nvPr/>
                    </p:nvPicPr>
                    <p:blipFill>
                      <a:blip r:embed="rId5"/>
                      <a:srcRect/>
                      <a:stretch>
                        <a:fillRect/>
                      </a:stretch>
                    </p:blipFill>
                    <p:spPr bwMode="auto">
                      <a:xfrm>
                        <a:off x="3835400" y="1728788"/>
                        <a:ext cx="1582738"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 name="Object 1"/>
          <p:cNvGraphicFramePr>
            <a:graphicFrameLocks noChangeAspect="1"/>
          </p:cNvGraphicFramePr>
          <p:nvPr>
            <p:extLst>
              <p:ext uri="{D42A27DB-BD31-4B8C-83A1-F6EECF244321}">
                <p14:modId xmlns:p14="http://schemas.microsoft.com/office/powerpoint/2010/main" val="2071271712"/>
              </p:ext>
            </p:extLst>
          </p:nvPr>
        </p:nvGraphicFramePr>
        <p:xfrm>
          <a:off x="4203700" y="4325938"/>
          <a:ext cx="825500" cy="779462"/>
        </p:xfrm>
        <a:graphic>
          <a:graphicData uri="http://schemas.openxmlformats.org/presentationml/2006/ole">
            <mc:AlternateContent xmlns:mc="http://schemas.openxmlformats.org/markup-compatibility/2006">
              <mc:Choice xmlns:v="urn:schemas-microsoft-com:vml" Requires="v">
                <p:oleObj spid="_x0000_s106532" name="Equation" r:id="rId6" imgW="444240" imgH="419040" progId="Equation.DSMT4">
                  <p:embed/>
                </p:oleObj>
              </mc:Choice>
              <mc:Fallback>
                <p:oleObj name="Equation" r:id="rId6" imgW="444240" imgH="419040" progId="Equation.DSMT4">
                  <p:embed/>
                  <p:pic>
                    <p:nvPicPr>
                      <p:cNvPr id="0" name="Object 4"/>
                      <p:cNvPicPr>
                        <a:picLocks noChangeAspect="1" noChangeArrowheads="1"/>
                      </p:cNvPicPr>
                      <p:nvPr/>
                    </p:nvPicPr>
                    <p:blipFill>
                      <a:blip r:embed="rId7"/>
                      <a:srcRect/>
                      <a:stretch>
                        <a:fillRect/>
                      </a:stretch>
                    </p:blipFill>
                    <p:spPr bwMode="auto">
                      <a:xfrm>
                        <a:off x="4203700" y="4325938"/>
                        <a:ext cx="825500"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6" name="Straight Connector 5"/>
          <p:cNvCxnSpPr/>
          <p:nvPr/>
        </p:nvCxnSpPr>
        <p:spPr>
          <a:xfrm>
            <a:off x="4572000" y="1752600"/>
            <a:ext cx="228600" cy="3048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168900" y="2184400"/>
            <a:ext cx="228600" cy="3048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838700" y="2184400"/>
            <a:ext cx="228600" cy="3048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81074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2"/>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1"/>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Rectangle 3"/>
          <p:cNvSpPr>
            <a:spLocks noGrp="1" noChangeArrowheads="1"/>
          </p:cNvSpPr>
          <p:nvPr>
            <p:ph type="body" idx="1"/>
          </p:nvPr>
        </p:nvSpPr>
        <p:spPr>
          <a:xfrm>
            <a:off x="444500" y="1066800"/>
            <a:ext cx="8318500" cy="5410200"/>
          </a:xfrm>
          <a:noFill/>
        </p:spPr>
        <p:txBody>
          <a:bodyPr/>
          <a:lstStyle/>
          <a:p>
            <a:pPr algn="l" eaLnBrk="1" hangingPunct="1"/>
            <a:r>
              <a:rPr lang="en-US" altLang="en-US" sz="2000" b="1" dirty="0" smtClean="0">
                <a:ea typeface="MS Mincho" pitchFamily="49" charset="-128"/>
              </a:rPr>
              <a:t>The consensus view:</a:t>
            </a:r>
          </a:p>
          <a:p>
            <a:pPr marL="828675" lvl="1" indent="-371475" algn="l" eaLnBrk="1" hangingPunct="1">
              <a:spcBef>
                <a:spcPts val="0"/>
              </a:spcBef>
              <a:buFont typeface="Times New Roman" panose="02020603050405020304" pitchFamily="18" charset="0"/>
              <a:buChar char="‒"/>
            </a:pPr>
            <a:r>
              <a:rPr lang="en-US" altLang="en-US" sz="1600" dirty="0" smtClean="0">
                <a:ea typeface="MS Mincho" pitchFamily="49" charset="-128"/>
              </a:rPr>
              <a:t>It is the relationship between the quantity of money supplied and </a:t>
            </a:r>
            <a:r>
              <a:rPr lang="en-US" altLang="en-US" sz="1600" i="1" dirty="0" err="1" smtClean="0">
                <a:ea typeface="MS Mincho" pitchFamily="49" charset="-128"/>
              </a:rPr>
              <a:t>i</a:t>
            </a:r>
            <a:r>
              <a:rPr lang="en-US" altLang="en-US" sz="1600" dirty="0" smtClean="0">
                <a:ea typeface="MS Mincho" pitchFamily="49" charset="-128"/>
              </a:rPr>
              <a:t>.</a:t>
            </a:r>
          </a:p>
          <a:p>
            <a:pPr marL="828675" lvl="1" indent="-371475" algn="l" eaLnBrk="1" hangingPunct="1">
              <a:spcBef>
                <a:spcPts val="0"/>
              </a:spcBef>
              <a:buFont typeface="Times New Roman" panose="02020603050405020304" pitchFamily="18" charset="0"/>
              <a:buChar char="‒"/>
            </a:pPr>
            <a:r>
              <a:rPr lang="en-US" altLang="en-US" sz="1600" dirty="0">
                <a:ea typeface="MS Mincho" pitchFamily="49" charset="-128"/>
              </a:rPr>
              <a:t>Q</a:t>
            </a:r>
            <a:r>
              <a:rPr lang="en-US" altLang="en-US" sz="1600" dirty="0" smtClean="0">
                <a:ea typeface="MS Mincho" pitchFamily="49" charset="-128"/>
              </a:rPr>
              <a:t>uantity of money supplied is determined by bank lending and the Fed.</a:t>
            </a:r>
          </a:p>
          <a:p>
            <a:pPr marL="828675" lvl="1" indent="-371475" algn="l" eaLnBrk="1" hangingPunct="1">
              <a:spcBef>
                <a:spcPts val="0"/>
              </a:spcBef>
              <a:buFont typeface="Times New Roman" panose="02020603050405020304" pitchFamily="18" charset="0"/>
              <a:buChar char="‒"/>
            </a:pPr>
            <a:r>
              <a:rPr lang="en-US" altLang="en-US" sz="1600" dirty="0" smtClean="0">
                <a:ea typeface="MS Mincho" pitchFamily="49" charset="-128"/>
              </a:rPr>
              <a:t>On any given day, the quantity of money is fixed independent of the interest rate.</a:t>
            </a:r>
          </a:p>
          <a:p>
            <a:pPr marL="371475" indent="-371475" algn="l" eaLnBrk="1" hangingPunct="1">
              <a:buFont typeface="Wingdings" pitchFamily="2" charset="2"/>
              <a:buChar char="§"/>
            </a:pPr>
            <a:endParaRPr lang="en-US" altLang="en-US" sz="2000" dirty="0" smtClean="0"/>
          </a:p>
        </p:txBody>
      </p:sp>
      <p:sp>
        <p:nvSpPr>
          <p:cNvPr id="4" name="Text Box 14"/>
          <p:cNvSpPr txBox="1">
            <a:spLocks noChangeArrowheads="1"/>
          </p:cNvSpPr>
          <p:nvPr/>
        </p:nvSpPr>
        <p:spPr bwMode="auto">
          <a:xfrm>
            <a:off x="2699658" y="4927042"/>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eaLnBrk="1" hangingPunct="1">
              <a:spcBef>
                <a:spcPct val="0"/>
              </a:spcBef>
              <a:buFontTx/>
              <a:buNone/>
            </a:pPr>
            <a:r>
              <a:rPr lang="en-US" altLang="en-US" sz="1600" dirty="0" smtClean="0">
                <a:solidFill>
                  <a:srgbClr val="000000"/>
                </a:solidFill>
                <a:cs typeface="Times New Roman" pitchFamily="-1" charset="0"/>
              </a:rPr>
              <a:t>2.5</a:t>
            </a:r>
            <a:endParaRPr lang="en-US" altLang="en-US" sz="1600" baseline="-25000" dirty="0"/>
          </a:p>
        </p:txBody>
      </p:sp>
      <p:sp>
        <p:nvSpPr>
          <p:cNvPr id="5" name="Line 47"/>
          <p:cNvSpPr>
            <a:spLocks noChangeShapeType="1"/>
          </p:cNvSpPr>
          <p:nvPr/>
        </p:nvSpPr>
        <p:spPr bwMode="auto">
          <a:xfrm>
            <a:off x="3131625" y="3052724"/>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6" name="Line 55"/>
          <p:cNvSpPr>
            <a:spLocks noChangeShapeType="1"/>
          </p:cNvSpPr>
          <p:nvPr/>
        </p:nvSpPr>
        <p:spPr bwMode="auto">
          <a:xfrm flipV="1">
            <a:off x="3137048" y="6272214"/>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7" name="Rectangle 64"/>
          <p:cNvSpPr>
            <a:spLocks noChangeArrowheads="1"/>
          </p:cNvSpPr>
          <p:nvPr/>
        </p:nvSpPr>
        <p:spPr bwMode="auto">
          <a:xfrm>
            <a:off x="2698237" y="3292435"/>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baseline="30000" dirty="0">
              <a:latin typeface="Times New Roman" pitchFamily="-65" charset="0"/>
            </a:endParaRPr>
          </a:p>
        </p:txBody>
      </p:sp>
      <p:sp>
        <p:nvSpPr>
          <p:cNvPr id="8" name="Rectangle 54"/>
          <p:cNvSpPr>
            <a:spLocks noChangeArrowheads="1"/>
          </p:cNvSpPr>
          <p:nvPr/>
        </p:nvSpPr>
        <p:spPr bwMode="auto">
          <a:xfrm>
            <a:off x="4191000" y="6290846"/>
            <a:ext cx="22955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1900               </a:t>
            </a:r>
            <a:r>
              <a:rPr lang="en-US" altLang="en-US" sz="1600" b="0" dirty="0" smtClean="0">
                <a:solidFill>
                  <a:schemeClr val="bg1"/>
                </a:solidFill>
                <a:latin typeface="Times New Roman" pitchFamily="-65" charset="0"/>
              </a:rPr>
              <a:t>2300</a:t>
            </a:r>
            <a:r>
              <a:rPr lang="en-US" altLang="en-US" sz="1600" b="0" dirty="0" smtClean="0">
                <a:latin typeface="Times New Roman" pitchFamily="-65" charset="0"/>
              </a:rPr>
              <a:t>  </a:t>
            </a:r>
            <a:r>
              <a:rPr lang="en-US" altLang="en-US" sz="1050" b="0" dirty="0" smtClean="0">
                <a:latin typeface="Times New Roman" pitchFamily="-65" charset="0"/>
              </a:rPr>
              <a:t> </a:t>
            </a:r>
            <a:r>
              <a:rPr lang="en-US" altLang="en-US" sz="1600" b="0" dirty="0" smtClean="0">
                <a:latin typeface="Times New Roman" pitchFamily="-65" charset="0"/>
              </a:rPr>
              <a:t>  </a:t>
            </a:r>
            <a:r>
              <a:rPr lang="en-US" altLang="en-US" sz="1600" b="0" i="1" dirty="0" smtClean="0">
                <a:latin typeface="Times New Roman" pitchFamily="-65" charset="0"/>
              </a:rPr>
              <a:t>M</a:t>
            </a:r>
            <a:endParaRPr lang="en-US" altLang="en-US" sz="1600" b="0" baseline="-25000" dirty="0">
              <a:latin typeface="Times New Roman" pitchFamily="-65" charset="0"/>
            </a:endParaRPr>
          </a:p>
        </p:txBody>
      </p:sp>
      <p:sp>
        <p:nvSpPr>
          <p:cNvPr id="9" name="Text Box 8"/>
          <p:cNvSpPr txBox="1">
            <a:spLocks noChangeArrowheads="1"/>
          </p:cNvSpPr>
          <p:nvPr/>
        </p:nvSpPr>
        <p:spPr bwMode="auto">
          <a:xfrm>
            <a:off x="2699656" y="3983614"/>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eaLnBrk="1" hangingPunct="1">
              <a:spcBef>
                <a:spcPct val="0"/>
              </a:spcBef>
              <a:buFontTx/>
              <a:buNone/>
            </a:pPr>
            <a:r>
              <a:rPr lang="en-US" altLang="en-US" sz="1600" dirty="0" smtClean="0">
                <a:solidFill>
                  <a:srgbClr val="000000"/>
                </a:solidFill>
                <a:cs typeface="Times New Roman" pitchFamily="-1" charset="0"/>
              </a:rPr>
              <a:t>3.5</a:t>
            </a:r>
            <a:endParaRPr lang="en-US" altLang="en-US" sz="1600" baseline="-25000" dirty="0"/>
          </a:p>
        </p:txBody>
      </p:sp>
      <p:sp>
        <p:nvSpPr>
          <p:cNvPr id="10" name="Line 9"/>
          <p:cNvSpPr>
            <a:spLocks noChangeShapeType="1"/>
          </p:cNvSpPr>
          <p:nvPr/>
        </p:nvSpPr>
        <p:spPr bwMode="auto">
          <a:xfrm>
            <a:off x="4441824" y="3292436"/>
            <a:ext cx="0" cy="2978876"/>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 name="Text Box 12"/>
          <p:cNvSpPr txBox="1">
            <a:spLocks noChangeArrowheads="1"/>
          </p:cNvSpPr>
          <p:nvPr/>
        </p:nvSpPr>
        <p:spPr bwMode="auto">
          <a:xfrm>
            <a:off x="4280792" y="3037536"/>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eaLnBrk="1" hangingPunct="1">
              <a:spcBef>
                <a:spcPct val="0"/>
              </a:spcBef>
              <a:buFontTx/>
              <a:buNone/>
            </a:pPr>
            <a:r>
              <a:rPr lang="en-US" altLang="en-US" sz="1600" i="1" dirty="0" smtClean="0">
                <a:cs typeface="Times New Roman" pitchFamily="-1" charset="0"/>
              </a:rPr>
              <a:t>MS</a:t>
            </a:r>
            <a:endParaRPr lang="en-US" altLang="en-US" sz="1600" baseline="30000" dirty="0"/>
          </a:p>
        </p:txBody>
      </p:sp>
      <p:sp>
        <p:nvSpPr>
          <p:cNvPr id="12" name="Line 13"/>
          <p:cNvSpPr>
            <a:spLocks noChangeShapeType="1"/>
          </p:cNvSpPr>
          <p:nvPr/>
        </p:nvSpPr>
        <p:spPr bwMode="auto">
          <a:xfrm flipH="1">
            <a:off x="3145629" y="4137712"/>
            <a:ext cx="129540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3" name="Line 15"/>
          <p:cNvSpPr>
            <a:spLocks noChangeShapeType="1"/>
          </p:cNvSpPr>
          <p:nvPr/>
        </p:nvSpPr>
        <p:spPr bwMode="auto">
          <a:xfrm flipH="1">
            <a:off x="3146424" y="5052112"/>
            <a:ext cx="129540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6" name="Line 19"/>
          <p:cNvSpPr>
            <a:spLocks noChangeShapeType="1"/>
          </p:cNvSpPr>
          <p:nvPr/>
        </p:nvSpPr>
        <p:spPr bwMode="auto">
          <a:xfrm>
            <a:off x="3133724" y="4137712"/>
            <a:ext cx="0" cy="914400"/>
          </a:xfrm>
          <a:prstGeom prst="line">
            <a:avLst/>
          </a:prstGeom>
          <a:noFill/>
          <a:ln w="38100">
            <a:solidFill>
              <a:schemeClr val="folHlink"/>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8" name="Rectangle 2"/>
          <p:cNvSpPr txBox="1">
            <a:spLocks noChangeArrowheads="1"/>
          </p:cNvSpPr>
          <p:nvPr/>
        </p:nvSpPr>
        <p:spPr>
          <a:xfrm>
            <a:off x="457200" y="76200"/>
            <a:ext cx="8229600" cy="685800"/>
          </a:xfrm>
          <a:prstGeom prst="rect">
            <a:avLst/>
          </a:prstGeom>
          <a:noFill/>
        </p:spPr>
        <p:txBody>
          <a:bodyPr anchor="ct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marL="371475" indent="-371475" eaLnBrk="1" hangingPunct="1"/>
            <a:r>
              <a:rPr lang="en-US" altLang="en-US" kern="0" dirty="0" smtClean="0"/>
              <a:t>Money Supply</a:t>
            </a:r>
            <a:endParaRPr lang="en-US" altLang="en-US" kern="0" dirty="0"/>
          </a:p>
        </p:txBody>
      </p:sp>
    </p:spTree>
    <p:extLst>
      <p:ext uri="{BB962C8B-B14F-4D97-AF65-F5344CB8AC3E}">
        <p14:creationId xmlns:p14="http://schemas.microsoft.com/office/powerpoint/2010/main" val="4405040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752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752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752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up)">
                                      <p:cBhvr>
                                        <p:cTn id="19" dur="500"/>
                                        <p:tgtEl>
                                          <p:spTgt spid="16"/>
                                        </p:tgtEl>
                                      </p:cBhvr>
                                    </p:animEffect>
                                  </p:childTnLst>
                                </p:cTn>
                              </p:par>
                              <p:par>
                                <p:cTn id="20" presetID="22" presetClass="entr" presetSubtype="1" fill="hold" grpId="0" nodeType="withEffect">
                                  <p:stCondLst>
                                    <p:cond delay="25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500"/>
                                        <p:tgtEl>
                                          <p:spTgt spid="4"/>
                                        </p:tgtEl>
                                      </p:cBhvr>
                                    </p:animEffect>
                                  </p:childTnLst>
                                </p:cTn>
                              </p:par>
                              <p:par>
                                <p:cTn id="23" presetID="22" presetClass="entr" presetSubtype="1" fill="hold" grpId="0" nodeType="withEffect">
                                  <p:stCondLst>
                                    <p:cond delay="250"/>
                                  </p:stCondLst>
                                  <p:childTnLst>
                                    <p:set>
                                      <p:cBhvr>
                                        <p:cTn id="24" dur="1" fill="hold">
                                          <p:stCondLst>
                                            <p:cond delay="0"/>
                                          </p:stCondLst>
                                        </p:cTn>
                                        <p:tgtEl>
                                          <p:spTgt spid="13"/>
                                        </p:tgtEl>
                                        <p:attrNameLst>
                                          <p:attrName>style.visibility</p:attrName>
                                        </p:attrNameLst>
                                      </p:cBhvr>
                                      <p:to>
                                        <p:strVal val="visible"/>
                                      </p:to>
                                    </p:set>
                                    <p:animEffect transition="in" filter="wipe(up)">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animBg="1"/>
      <p:bldP spid="1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Line 47"/>
          <p:cNvSpPr>
            <a:spLocks noChangeShapeType="1"/>
          </p:cNvSpPr>
          <p:nvPr/>
        </p:nvSpPr>
        <p:spPr bwMode="auto">
          <a:xfrm>
            <a:off x="3131625" y="3052724"/>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1266" name="Rectangle 2"/>
          <p:cNvSpPr>
            <a:spLocks noGrp="1" noChangeArrowheads="1"/>
          </p:cNvSpPr>
          <p:nvPr>
            <p:ph type="title"/>
          </p:nvPr>
        </p:nvSpPr>
        <p:spPr>
          <a:xfrm>
            <a:off x="457200" y="76200"/>
            <a:ext cx="8229600" cy="685800"/>
          </a:xfrm>
          <a:noFill/>
        </p:spPr>
        <p:txBody>
          <a:bodyPr/>
          <a:lstStyle/>
          <a:p>
            <a:pPr marL="371475" indent="-371475" eaLnBrk="1" hangingPunct="1"/>
            <a:r>
              <a:rPr lang="en-US" altLang="en-US" dirty="0" smtClean="0"/>
              <a:t>The Market for Money</a:t>
            </a:r>
            <a:endParaRPr lang="en-US" altLang="en-US" dirty="0"/>
          </a:p>
        </p:txBody>
      </p:sp>
      <p:sp>
        <p:nvSpPr>
          <p:cNvPr id="108547" name="Rectangle 3"/>
          <p:cNvSpPr>
            <a:spLocks noGrp="1" noChangeArrowheads="1"/>
          </p:cNvSpPr>
          <p:nvPr>
            <p:ph type="body" idx="1"/>
          </p:nvPr>
        </p:nvSpPr>
        <p:spPr>
          <a:xfrm>
            <a:off x="457200" y="1066800"/>
            <a:ext cx="8229600" cy="5410200"/>
          </a:xfrm>
          <a:noFill/>
        </p:spPr>
        <p:txBody>
          <a:bodyPr/>
          <a:lstStyle/>
          <a:p>
            <a:pPr algn="l" eaLnBrk="1" hangingPunct="1">
              <a:spcBef>
                <a:spcPts val="0"/>
              </a:spcBef>
            </a:pPr>
            <a:r>
              <a:rPr lang="en-US" altLang="en-US" sz="2000" b="1" dirty="0" smtClean="0">
                <a:ea typeface="MS Mincho" pitchFamily="49" charset="-128"/>
              </a:rPr>
              <a:t>Interest Rate Adjustment</a:t>
            </a:r>
          </a:p>
          <a:p>
            <a:pPr marL="828675" lvl="1" indent="-371475" algn="l" eaLnBrk="1" hangingPunct="1">
              <a:spcBef>
                <a:spcPts val="0"/>
              </a:spcBef>
              <a:buFont typeface="Times New Roman" panose="02020603050405020304" pitchFamily="18" charset="0"/>
              <a:buChar char="‒"/>
            </a:pPr>
            <a:r>
              <a:rPr lang="en-US" altLang="en-US" sz="1600" dirty="0" smtClean="0"/>
              <a:t>When the interest rate is </a:t>
            </a:r>
            <a:r>
              <a:rPr lang="en-US" altLang="en-US" sz="1600" b="1" i="1" dirty="0" smtClean="0">
                <a:solidFill>
                  <a:schemeClr val="folHlink"/>
                </a:solidFill>
              </a:rPr>
              <a:t>above </a:t>
            </a:r>
            <a:r>
              <a:rPr lang="en-US" altLang="en-US" sz="1600" dirty="0" smtClean="0"/>
              <a:t>its equilibrium level, the quantity of money supplied exceeds the quantity of money demanded (or needed). </a:t>
            </a:r>
          </a:p>
          <a:p>
            <a:pPr marL="828675" lvl="1" indent="-371475" algn="l" eaLnBrk="1" hangingPunct="1">
              <a:spcBef>
                <a:spcPts val="0"/>
              </a:spcBef>
              <a:buFont typeface="Times New Roman" panose="02020603050405020304" pitchFamily="18" charset="0"/>
              <a:buChar char="‒"/>
            </a:pPr>
            <a:r>
              <a:rPr lang="en-US" altLang="en-US" sz="1600" dirty="0" smtClean="0"/>
              <a:t>People hold too much money, so they try to get rid of it by buying other financial assets. </a:t>
            </a:r>
          </a:p>
          <a:p>
            <a:pPr marL="828675" lvl="1" indent="-371475" algn="l" eaLnBrk="1" hangingPunct="1">
              <a:spcBef>
                <a:spcPts val="0"/>
              </a:spcBef>
              <a:buFont typeface="Times New Roman" panose="02020603050405020304" pitchFamily="18" charset="0"/>
              <a:buChar char="‒"/>
            </a:pPr>
            <a:r>
              <a:rPr lang="en-US" altLang="en-US" sz="1600" dirty="0" smtClean="0"/>
              <a:t>The demand for financial assets increases, the prices of these assets rise, and the interest rate falls.</a:t>
            </a:r>
          </a:p>
        </p:txBody>
      </p:sp>
      <p:sp>
        <p:nvSpPr>
          <p:cNvPr id="108552" name="Text Box 8"/>
          <p:cNvSpPr txBox="1">
            <a:spLocks noChangeArrowheads="1"/>
          </p:cNvSpPr>
          <p:nvPr/>
        </p:nvSpPr>
        <p:spPr bwMode="auto">
          <a:xfrm>
            <a:off x="2667000" y="4486275"/>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eaLnBrk="1" hangingPunct="1">
              <a:spcBef>
                <a:spcPct val="0"/>
              </a:spcBef>
              <a:buFontTx/>
              <a:buNone/>
            </a:pPr>
            <a:r>
              <a:rPr lang="en-US" altLang="en-US" sz="1600" dirty="0" smtClean="0">
                <a:solidFill>
                  <a:srgbClr val="000000"/>
                </a:solidFill>
                <a:cs typeface="Times New Roman" pitchFamily="-1" charset="0"/>
              </a:rPr>
              <a:t>2.8</a:t>
            </a:r>
            <a:endParaRPr lang="en-US" altLang="en-US" sz="1600" baseline="-25000" dirty="0"/>
          </a:p>
        </p:txBody>
      </p:sp>
      <p:sp>
        <p:nvSpPr>
          <p:cNvPr id="11274" name="Text Box 10"/>
          <p:cNvSpPr txBox="1">
            <a:spLocks noChangeArrowheads="1"/>
          </p:cNvSpPr>
          <p:nvPr/>
        </p:nvSpPr>
        <p:spPr bwMode="auto">
          <a:xfrm>
            <a:off x="5740400" y="5629275"/>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eaLnBrk="1" hangingPunct="1">
              <a:spcBef>
                <a:spcPct val="0"/>
              </a:spcBef>
              <a:buFontTx/>
              <a:buNone/>
            </a:pPr>
            <a:r>
              <a:rPr lang="en-US" altLang="en-US" sz="1600" i="1">
                <a:cs typeface="Times New Roman" pitchFamily="-1" charset="0"/>
              </a:rPr>
              <a:t>MD</a:t>
            </a:r>
            <a:endParaRPr lang="en-US" altLang="en-US" sz="1600" baseline="30000"/>
          </a:p>
        </p:txBody>
      </p:sp>
      <p:sp>
        <p:nvSpPr>
          <p:cNvPr id="108555" name="Line 11"/>
          <p:cNvSpPr>
            <a:spLocks noChangeShapeType="1"/>
          </p:cNvSpPr>
          <p:nvPr/>
        </p:nvSpPr>
        <p:spPr bwMode="auto">
          <a:xfrm flipH="1" flipV="1">
            <a:off x="3137048" y="4661693"/>
            <a:ext cx="1307952"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08558" name="Text Box 14"/>
          <p:cNvSpPr txBox="1">
            <a:spLocks noChangeArrowheads="1"/>
          </p:cNvSpPr>
          <p:nvPr/>
        </p:nvSpPr>
        <p:spPr bwMode="auto">
          <a:xfrm>
            <a:off x="3443748" y="6340475"/>
            <a:ext cx="685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lgn="ctr" eaLnBrk="1" hangingPunct="1">
              <a:spcBef>
                <a:spcPct val="0"/>
              </a:spcBef>
              <a:buFontTx/>
              <a:buNone/>
            </a:pPr>
            <a:r>
              <a:rPr lang="en-US" altLang="en-US" sz="1600" dirty="0" smtClean="0">
                <a:solidFill>
                  <a:srgbClr val="000000"/>
                </a:solidFill>
                <a:cs typeface="Times New Roman" pitchFamily="-1" charset="0"/>
              </a:rPr>
              <a:t>1800</a:t>
            </a:r>
            <a:endParaRPr lang="en-US" altLang="en-US" sz="1600" baseline="-25000" dirty="0"/>
          </a:p>
        </p:txBody>
      </p:sp>
      <p:sp>
        <p:nvSpPr>
          <p:cNvPr id="108560" name="Line 16"/>
          <p:cNvSpPr>
            <a:spLocks noChangeShapeType="1"/>
          </p:cNvSpPr>
          <p:nvPr/>
        </p:nvSpPr>
        <p:spPr bwMode="auto">
          <a:xfrm flipH="1">
            <a:off x="3778867" y="4144296"/>
            <a:ext cx="0" cy="210312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08567" name="Line 23"/>
          <p:cNvSpPr>
            <a:spLocks noChangeShapeType="1"/>
          </p:cNvSpPr>
          <p:nvPr/>
        </p:nvSpPr>
        <p:spPr bwMode="auto">
          <a:xfrm>
            <a:off x="3124200" y="4154439"/>
            <a:ext cx="0" cy="548640"/>
          </a:xfrm>
          <a:prstGeom prst="line">
            <a:avLst/>
          </a:prstGeom>
          <a:noFill/>
          <a:ln w="38100">
            <a:solidFill>
              <a:schemeClr val="folHlink"/>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1" name="Line 55"/>
          <p:cNvSpPr>
            <a:spLocks noChangeShapeType="1"/>
          </p:cNvSpPr>
          <p:nvPr/>
        </p:nvSpPr>
        <p:spPr bwMode="auto">
          <a:xfrm flipV="1">
            <a:off x="3137048" y="6272214"/>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2" name="Rectangle 64"/>
          <p:cNvSpPr>
            <a:spLocks noChangeArrowheads="1"/>
          </p:cNvSpPr>
          <p:nvPr/>
        </p:nvSpPr>
        <p:spPr bwMode="auto">
          <a:xfrm>
            <a:off x="2698237" y="3292435"/>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baseline="30000" dirty="0">
              <a:latin typeface="Times New Roman" pitchFamily="-65" charset="0"/>
            </a:endParaRPr>
          </a:p>
        </p:txBody>
      </p:sp>
      <p:sp>
        <p:nvSpPr>
          <p:cNvPr id="23" name="Rectangle 54"/>
          <p:cNvSpPr>
            <a:spLocks noChangeArrowheads="1"/>
          </p:cNvSpPr>
          <p:nvPr/>
        </p:nvSpPr>
        <p:spPr bwMode="auto">
          <a:xfrm>
            <a:off x="4191000" y="6290846"/>
            <a:ext cx="22955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1900               </a:t>
            </a:r>
            <a:r>
              <a:rPr lang="en-US" altLang="en-US" sz="1600" b="0" dirty="0" smtClean="0">
                <a:solidFill>
                  <a:schemeClr val="bg1"/>
                </a:solidFill>
                <a:latin typeface="Times New Roman" pitchFamily="-65" charset="0"/>
              </a:rPr>
              <a:t>2300</a:t>
            </a:r>
            <a:r>
              <a:rPr lang="en-US" altLang="en-US" sz="1600" b="0" dirty="0" smtClean="0">
                <a:latin typeface="Times New Roman" pitchFamily="-65" charset="0"/>
              </a:rPr>
              <a:t>  </a:t>
            </a:r>
            <a:r>
              <a:rPr lang="en-US" altLang="en-US" sz="1050" b="0" dirty="0" smtClean="0">
                <a:latin typeface="Times New Roman" pitchFamily="-65" charset="0"/>
              </a:rPr>
              <a:t> </a:t>
            </a:r>
            <a:r>
              <a:rPr lang="en-US" altLang="en-US" sz="1600" b="0" dirty="0" smtClean="0">
                <a:latin typeface="Times New Roman" pitchFamily="-65" charset="0"/>
              </a:rPr>
              <a:t>  </a:t>
            </a:r>
            <a:r>
              <a:rPr lang="en-US" altLang="en-US" sz="1600" b="0" i="1" dirty="0" smtClean="0">
                <a:latin typeface="Times New Roman" pitchFamily="-65" charset="0"/>
              </a:rPr>
              <a:t>M</a:t>
            </a:r>
            <a:endParaRPr lang="en-US" altLang="en-US" sz="1600" b="0" baseline="-25000" dirty="0">
              <a:latin typeface="Times New Roman" pitchFamily="-65" charset="0"/>
            </a:endParaRPr>
          </a:p>
        </p:txBody>
      </p:sp>
      <p:sp>
        <p:nvSpPr>
          <p:cNvPr id="26" name="Text Box 12"/>
          <p:cNvSpPr txBox="1">
            <a:spLocks noChangeArrowheads="1"/>
          </p:cNvSpPr>
          <p:nvPr/>
        </p:nvSpPr>
        <p:spPr bwMode="auto">
          <a:xfrm>
            <a:off x="4280792" y="3037536"/>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eaLnBrk="1" hangingPunct="1">
              <a:spcBef>
                <a:spcPct val="0"/>
              </a:spcBef>
              <a:buFontTx/>
              <a:buNone/>
            </a:pPr>
            <a:r>
              <a:rPr lang="en-US" altLang="en-US" sz="1600" i="1" dirty="0" smtClean="0">
                <a:cs typeface="Times New Roman" pitchFamily="-1" charset="0"/>
              </a:rPr>
              <a:t>MS</a:t>
            </a:r>
            <a:endParaRPr lang="en-US" altLang="en-US" sz="1600" baseline="30000" dirty="0"/>
          </a:p>
        </p:txBody>
      </p:sp>
      <p:sp>
        <p:nvSpPr>
          <p:cNvPr id="19" name="Line 9"/>
          <p:cNvSpPr>
            <a:spLocks noChangeAspect="1" noChangeShapeType="1"/>
          </p:cNvSpPr>
          <p:nvPr/>
        </p:nvSpPr>
        <p:spPr bwMode="auto">
          <a:xfrm>
            <a:off x="3149600" y="3674310"/>
            <a:ext cx="2590800" cy="1977189"/>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 name="Line 9"/>
          <p:cNvSpPr>
            <a:spLocks noChangeShapeType="1"/>
          </p:cNvSpPr>
          <p:nvPr/>
        </p:nvSpPr>
        <p:spPr bwMode="auto">
          <a:xfrm>
            <a:off x="4441824" y="3292436"/>
            <a:ext cx="0" cy="2978876"/>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 name="Text Box 8"/>
          <p:cNvSpPr txBox="1">
            <a:spLocks noChangeArrowheads="1"/>
          </p:cNvSpPr>
          <p:nvPr/>
        </p:nvSpPr>
        <p:spPr bwMode="auto">
          <a:xfrm>
            <a:off x="2699656" y="3983614"/>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eaLnBrk="1" hangingPunct="1">
              <a:spcBef>
                <a:spcPct val="0"/>
              </a:spcBef>
              <a:buFontTx/>
              <a:buNone/>
            </a:pPr>
            <a:r>
              <a:rPr lang="en-US" altLang="en-US" sz="1600" dirty="0" smtClean="0">
                <a:solidFill>
                  <a:srgbClr val="000000"/>
                </a:solidFill>
                <a:cs typeface="Times New Roman" pitchFamily="-1" charset="0"/>
              </a:rPr>
              <a:t>3.5</a:t>
            </a:r>
            <a:endParaRPr lang="en-US" altLang="en-US" sz="1600" baseline="-25000" dirty="0"/>
          </a:p>
        </p:txBody>
      </p:sp>
      <p:sp>
        <p:nvSpPr>
          <p:cNvPr id="25" name="Line 13"/>
          <p:cNvSpPr>
            <a:spLocks noChangeShapeType="1"/>
          </p:cNvSpPr>
          <p:nvPr/>
        </p:nvSpPr>
        <p:spPr bwMode="auto">
          <a:xfrm flipH="1">
            <a:off x="3145629" y="4137712"/>
            <a:ext cx="129540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9327697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8547">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8547">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108567"/>
                                        </p:tgtEl>
                                        <p:attrNameLst>
                                          <p:attrName>style.visibility</p:attrName>
                                        </p:attrNameLst>
                                      </p:cBhvr>
                                      <p:to>
                                        <p:strVal val="visible"/>
                                      </p:to>
                                    </p:set>
                                    <p:animEffect transition="in" filter="wipe(up)">
                                      <p:cBhvr>
                                        <p:cTn id="15" dur="500"/>
                                        <p:tgtEl>
                                          <p:spTgt spid="108567"/>
                                        </p:tgtEl>
                                      </p:cBhvr>
                                    </p:animEffect>
                                  </p:childTnLst>
                                </p:cTn>
                              </p:par>
                              <p:par>
                                <p:cTn id="16" presetID="22" presetClass="entr" presetSubtype="1" fill="hold" grpId="0" nodeType="withEffect">
                                  <p:stCondLst>
                                    <p:cond delay="250"/>
                                  </p:stCondLst>
                                  <p:childTnLst>
                                    <p:set>
                                      <p:cBhvr>
                                        <p:cTn id="17" dur="1" fill="hold">
                                          <p:stCondLst>
                                            <p:cond delay="0"/>
                                          </p:stCondLst>
                                        </p:cTn>
                                        <p:tgtEl>
                                          <p:spTgt spid="108555"/>
                                        </p:tgtEl>
                                        <p:attrNameLst>
                                          <p:attrName>style.visibility</p:attrName>
                                        </p:attrNameLst>
                                      </p:cBhvr>
                                      <p:to>
                                        <p:strVal val="visible"/>
                                      </p:to>
                                    </p:set>
                                    <p:animEffect transition="in" filter="wipe(up)">
                                      <p:cBhvr>
                                        <p:cTn id="18" dur="500"/>
                                        <p:tgtEl>
                                          <p:spTgt spid="108555"/>
                                        </p:tgtEl>
                                      </p:cBhvr>
                                    </p:animEffect>
                                  </p:childTnLst>
                                </p:cTn>
                              </p:par>
                              <p:par>
                                <p:cTn id="19" presetID="22" presetClass="entr" presetSubtype="1" fill="hold" grpId="0" nodeType="withEffect">
                                  <p:stCondLst>
                                    <p:cond delay="250"/>
                                  </p:stCondLst>
                                  <p:childTnLst>
                                    <p:set>
                                      <p:cBhvr>
                                        <p:cTn id="20" dur="1" fill="hold">
                                          <p:stCondLst>
                                            <p:cond delay="0"/>
                                          </p:stCondLst>
                                        </p:cTn>
                                        <p:tgtEl>
                                          <p:spTgt spid="108552"/>
                                        </p:tgtEl>
                                        <p:attrNameLst>
                                          <p:attrName>style.visibility</p:attrName>
                                        </p:attrNameLst>
                                      </p:cBhvr>
                                      <p:to>
                                        <p:strVal val="visible"/>
                                      </p:to>
                                    </p:set>
                                    <p:animEffect transition="in" filter="wipe(up)">
                                      <p:cBhvr>
                                        <p:cTn id="21" dur="500"/>
                                        <p:tgtEl>
                                          <p:spTgt spid="108552"/>
                                        </p:tgtEl>
                                      </p:cBhvr>
                                    </p:animEffect>
                                  </p:childTnLst>
                                </p:cTn>
                              </p:par>
                              <p:par>
                                <p:cTn id="22" presetID="7" presetClass="emph" presetSubtype="2" fill="hold" grpId="0" nodeType="withEffect">
                                  <p:stCondLst>
                                    <p:cond delay="0"/>
                                  </p:stCondLst>
                                  <p:childTnLst>
                                    <p:animClr clrSpc="rgb" dir="cw">
                                      <p:cBhvr>
                                        <p:cTn id="23" dur="500" fill="hold"/>
                                        <p:tgtEl>
                                          <p:spTgt spid="108560"/>
                                        </p:tgtEl>
                                        <p:attrNameLst>
                                          <p:attrName>stroke.color</p:attrName>
                                        </p:attrNameLst>
                                      </p:cBhvr>
                                      <p:to>
                                        <a:srgbClr val="D8D8D8"/>
                                      </p:to>
                                    </p:animClr>
                                    <p:set>
                                      <p:cBhvr>
                                        <p:cTn id="24" dur="500" fill="hold"/>
                                        <p:tgtEl>
                                          <p:spTgt spid="108560"/>
                                        </p:tgtEl>
                                        <p:attrNameLst>
                                          <p:attrName>stroke.on</p:attrName>
                                        </p:attrNameLst>
                                      </p:cBhvr>
                                      <p:to>
                                        <p:strVal val="true"/>
                                      </p:to>
                                    </p:set>
                                  </p:childTnLst>
                                </p:cTn>
                              </p:par>
                              <p:par>
                                <p:cTn id="25" presetID="3" presetClass="emph" presetSubtype="2" fill="hold" grpId="0" nodeType="withEffect">
                                  <p:stCondLst>
                                    <p:cond delay="0"/>
                                  </p:stCondLst>
                                  <p:childTnLst>
                                    <p:animClr clrSpc="rgb" dir="cw">
                                      <p:cBhvr override="childStyle">
                                        <p:cTn id="26" dur="500" fill="hold"/>
                                        <p:tgtEl>
                                          <p:spTgt spid="108558"/>
                                        </p:tgtEl>
                                        <p:attrNameLst>
                                          <p:attrName>style.color</p:attrName>
                                        </p:attrNameLst>
                                      </p:cBhvr>
                                      <p:to>
                                        <a:srgbClr val="D8D8D8"/>
                                      </p:to>
                                    </p:animClr>
                                  </p:childTnLst>
                                </p:cTn>
                              </p:par>
                              <p:par>
                                <p:cTn id="27" presetID="9" presetClass="exit" presetSubtype="0" fill="hold" grpId="1" nodeType="withEffect">
                                  <p:stCondLst>
                                    <p:cond delay="0"/>
                                  </p:stCondLst>
                                  <p:childTnLst>
                                    <p:animEffect transition="out" filter="dissolve">
                                      <p:cBhvr>
                                        <p:cTn id="28" dur="500"/>
                                        <p:tgtEl>
                                          <p:spTgt spid="108567"/>
                                        </p:tgtEl>
                                      </p:cBhvr>
                                    </p:animEffect>
                                    <p:set>
                                      <p:cBhvr>
                                        <p:cTn id="29" dur="1" fill="hold">
                                          <p:stCondLst>
                                            <p:cond delay="499"/>
                                          </p:stCondLst>
                                        </p:cTn>
                                        <p:tgtEl>
                                          <p:spTgt spid="10856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52" grpId="0"/>
      <p:bldP spid="108555" grpId="0" animBg="1"/>
      <p:bldP spid="108558" grpId="0"/>
      <p:bldP spid="108560" grpId="0" animBg="1"/>
      <p:bldP spid="108567" grpId="0" animBg="1"/>
      <p:bldP spid="108567"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54"/>
          <p:cNvSpPr>
            <a:spLocks noChangeArrowheads="1"/>
          </p:cNvSpPr>
          <p:nvPr/>
        </p:nvSpPr>
        <p:spPr bwMode="auto">
          <a:xfrm>
            <a:off x="4191000" y="6290846"/>
            <a:ext cx="22955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1900               </a:t>
            </a:r>
            <a:r>
              <a:rPr lang="en-US" altLang="en-US" sz="1600" b="0" dirty="0" smtClean="0">
                <a:solidFill>
                  <a:schemeClr val="bg1"/>
                </a:solidFill>
                <a:latin typeface="Times New Roman" pitchFamily="-65" charset="0"/>
              </a:rPr>
              <a:t>2300</a:t>
            </a:r>
            <a:r>
              <a:rPr lang="en-US" altLang="en-US" sz="1600" b="0" dirty="0" smtClean="0">
                <a:latin typeface="Times New Roman" pitchFamily="-65" charset="0"/>
              </a:rPr>
              <a:t>  </a:t>
            </a:r>
            <a:r>
              <a:rPr lang="en-US" altLang="en-US" sz="1050" b="0" dirty="0" smtClean="0">
                <a:latin typeface="Times New Roman" pitchFamily="-65" charset="0"/>
              </a:rPr>
              <a:t> </a:t>
            </a:r>
            <a:r>
              <a:rPr lang="en-US" altLang="en-US" sz="1600" b="0" dirty="0" smtClean="0">
                <a:latin typeface="Times New Roman" pitchFamily="-65" charset="0"/>
              </a:rPr>
              <a:t>  </a:t>
            </a:r>
            <a:r>
              <a:rPr lang="en-US" altLang="en-US" sz="1600" b="0" i="1" dirty="0" smtClean="0">
                <a:latin typeface="Times New Roman" pitchFamily="-65" charset="0"/>
              </a:rPr>
              <a:t>M</a:t>
            </a:r>
            <a:endParaRPr lang="en-US" altLang="en-US" sz="1600" b="0" baseline="-25000" dirty="0">
              <a:latin typeface="Times New Roman" pitchFamily="-65" charset="0"/>
            </a:endParaRPr>
          </a:p>
        </p:txBody>
      </p:sp>
      <p:sp>
        <p:nvSpPr>
          <p:cNvPr id="20" name="Line 47"/>
          <p:cNvSpPr>
            <a:spLocks noChangeShapeType="1"/>
          </p:cNvSpPr>
          <p:nvPr/>
        </p:nvSpPr>
        <p:spPr bwMode="auto">
          <a:xfrm>
            <a:off x="3131625" y="3052724"/>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1266" name="Rectangle 2"/>
          <p:cNvSpPr>
            <a:spLocks noGrp="1" noChangeArrowheads="1"/>
          </p:cNvSpPr>
          <p:nvPr>
            <p:ph type="title"/>
          </p:nvPr>
        </p:nvSpPr>
        <p:spPr>
          <a:xfrm>
            <a:off x="457200" y="76200"/>
            <a:ext cx="8229600" cy="685800"/>
          </a:xfrm>
          <a:noFill/>
        </p:spPr>
        <p:txBody>
          <a:bodyPr/>
          <a:lstStyle/>
          <a:p>
            <a:pPr marL="371475" indent="-371475" eaLnBrk="1" hangingPunct="1"/>
            <a:r>
              <a:rPr lang="en-US" altLang="en-US" dirty="0" smtClean="0"/>
              <a:t>The Market for Money</a:t>
            </a:r>
            <a:endParaRPr lang="en-US" altLang="en-US" dirty="0"/>
          </a:p>
        </p:txBody>
      </p:sp>
      <p:sp>
        <p:nvSpPr>
          <p:cNvPr id="108547" name="Rectangle 3"/>
          <p:cNvSpPr>
            <a:spLocks noGrp="1" noChangeArrowheads="1"/>
          </p:cNvSpPr>
          <p:nvPr>
            <p:ph type="body" idx="1"/>
          </p:nvPr>
        </p:nvSpPr>
        <p:spPr>
          <a:xfrm>
            <a:off x="457200" y="1066800"/>
            <a:ext cx="8229600" cy="5410200"/>
          </a:xfrm>
          <a:noFill/>
        </p:spPr>
        <p:txBody>
          <a:bodyPr/>
          <a:lstStyle/>
          <a:p>
            <a:pPr algn="l" eaLnBrk="1" hangingPunct="1">
              <a:spcBef>
                <a:spcPts val="0"/>
              </a:spcBef>
            </a:pPr>
            <a:r>
              <a:rPr lang="en-US" altLang="en-US" sz="2000" b="1" dirty="0" smtClean="0">
                <a:ea typeface="MS Mincho" pitchFamily="49" charset="-128"/>
              </a:rPr>
              <a:t>Interest Rate Adjustment</a:t>
            </a:r>
            <a:endParaRPr lang="en-US" altLang="en-US" b="1" dirty="0" smtClean="0">
              <a:ea typeface="MS Mincho" pitchFamily="49" charset="-128"/>
            </a:endParaRPr>
          </a:p>
          <a:p>
            <a:pPr marL="828675" lvl="1" indent="-371475" algn="l" eaLnBrk="1" hangingPunct="1">
              <a:spcBef>
                <a:spcPts val="0"/>
              </a:spcBef>
              <a:buFont typeface="Times New Roman" panose="02020603050405020304" pitchFamily="18" charset="0"/>
              <a:buChar char="‒"/>
            </a:pPr>
            <a:r>
              <a:rPr lang="en-US" altLang="en-US" sz="1600" dirty="0" smtClean="0"/>
              <a:t>When </a:t>
            </a:r>
            <a:r>
              <a:rPr lang="en-US" altLang="en-US" sz="1600" dirty="0"/>
              <a:t>the interest rate is </a:t>
            </a:r>
            <a:r>
              <a:rPr lang="en-US" altLang="en-US" sz="1600" b="1" i="1" dirty="0">
                <a:solidFill>
                  <a:schemeClr val="folHlink"/>
                </a:solidFill>
              </a:rPr>
              <a:t>below</a:t>
            </a:r>
            <a:r>
              <a:rPr lang="en-US" altLang="en-US" sz="1600" dirty="0"/>
              <a:t> its equilibrium level, the quantity of money demanded (or needed) exceeds the quantity of money </a:t>
            </a:r>
            <a:r>
              <a:rPr lang="en-US" altLang="en-US" sz="1600" dirty="0" smtClean="0"/>
              <a:t>supplied.</a:t>
            </a:r>
          </a:p>
          <a:p>
            <a:pPr marL="828675" lvl="1" indent="-371475" algn="l" eaLnBrk="1" hangingPunct="1">
              <a:spcBef>
                <a:spcPts val="0"/>
              </a:spcBef>
              <a:buFont typeface="Times New Roman" panose="02020603050405020304" pitchFamily="18" charset="0"/>
              <a:buChar char="‒"/>
            </a:pPr>
            <a:r>
              <a:rPr lang="en-US" altLang="en-US" sz="1600" dirty="0" smtClean="0"/>
              <a:t>People </a:t>
            </a:r>
            <a:r>
              <a:rPr lang="en-US" altLang="en-US" sz="1600" dirty="0"/>
              <a:t>are holding too little money, so they try to get more money by selling other financial assets. </a:t>
            </a:r>
            <a:endParaRPr lang="en-US" altLang="en-US" sz="1600" dirty="0" smtClean="0"/>
          </a:p>
          <a:p>
            <a:pPr marL="828675" lvl="1" indent="-371475" algn="l" eaLnBrk="1" hangingPunct="1">
              <a:spcBef>
                <a:spcPts val="0"/>
              </a:spcBef>
              <a:buFont typeface="Times New Roman" panose="02020603050405020304" pitchFamily="18" charset="0"/>
              <a:buChar char="‒"/>
            </a:pPr>
            <a:r>
              <a:rPr lang="en-US" altLang="en-US" sz="1600" dirty="0" smtClean="0"/>
              <a:t>The </a:t>
            </a:r>
            <a:r>
              <a:rPr lang="en-US" altLang="en-US" sz="1600" dirty="0"/>
              <a:t>demand for financial assets decreases, the prices of these assets fall, and the interest rate </a:t>
            </a:r>
            <a:r>
              <a:rPr lang="en-US" altLang="en-US" sz="1600" dirty="0" smtClean="0"/>
              <a:t>rises.</a:t>
            </a:r>
          </a:p>
        </p:txBody>
      </p:sp>
      <p:sp>
        <p:nvSpPr>
          <p:cNvPr id="108552" name="Text Box 8"/>
          <p:cNvSpPr txBox="1">
            <a:spLocks noChangeArrowheads="1"/>
          </p:cNvSpPr>
          <p:nvPr/>
        </p:nvSpPr>
        <p:spPr bwMode="auto">
          <a:xfrm>
            <a:off x="2667000" y="4486275"/>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eaLnBrk="1" hangingPunct="1">
              <a:spcBef>
                <a:spcPct val="0"/>
              </a:spcBef>
              <a:buFontTx/>
              <a:buNone/>
            </a:pPr>
            <a:r>
              <a:rPr lang="en-US" altLang="en-US" sz="1600" dirty="0" smtClean="0">
                <a:solidFill>
                  <a:srgbClr val="000000"/>
                </a:solidFill>
                <a:cs typeface="Times New Roman" pitchFamily="-1" charset="0"/>
              </a:rPr>
              <a:t>2.8</a:t>
            </a:r>
            <a:endParaRPr lang="en-US" altLang="en-US" sz="1600" baseline="-25000" dirty="0"/>
          </a:p>
        </p:txBody>
      </p:sp>
      <p:sp>
        <p:nvSpPr>
          <p:cNvPr id="11274" name="Text Box 10"/>
          <p:cNvSpPr txBox="1">
            <a:spLocks noChangeArrowheads="1"/>
          </p:cNvSpPr>
          <p:nvPr/>
        </p:nvSpPr>
        <p:spPr bwMode="auto">
          <a:xfrm>
            <a:off x="5740400" y="5629275"/>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eaLnBrk="1" hangingPunct="1">
              <a:spcBef>
                <a:spcPct val="0"/>
              </a:spcBef>
              <a:buFontTx/>
              <a:buNone/>
            </a:pPr>
            <a:r>
              <a:rPr lang="en-US" altLang="en-US" sz="1600" i="1">
                <a:cs typeface="Times New Roman" pitchFamily="-1" charset="0"/>
              </a:rPr>
              <a:t>MD</a:t>
            </a:r>
            <a:endParaRPr lang="en-US" altLang="en-US" sz="1600" baseline="30000"/>
          </a:p>
        </p:txBody>
      </p:sp>
      <p:sp>
        <p:nvSpPr>
          <p:cNvPr id="108555" name="Line 11"/>
          <p:cNvSpPr>
            <a:spLocks noChangeShapeType="1"/>
          </p:cNvSpPr>
          <p:nvPr/>
        </p:nvSpPr>
        <p:spPr bwMode="auto">
          <a:xfrm flipH="1" flipV="1">
            <a:off x="3137048" y="4661693"/>
            <a:ext cx="1307952"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08556" name="Text Box 12"/>
          <p:cNvSpPr txBox="1">
            <a:spLocks noChangeArrowheads="1"/>
          </p:cNvSpPr>
          <p:nvPr/>
        </p:nvSpPr>
        <p:spPr bwMode="auto">
          <a:xfrm>
            <a:off x="2679700" y="4942917"/>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eaLnBrk="1" hangingPunct="1">
              <a:spcBef>
                <a:spcPct val="0"/>
              </a:spcBef>
              <a:buFontTx/>
              <a:buNone/>
            </a:pPr>
            <a:r>
              <a:rPr lang="en-US" altLang="en-US" sz="1600" dirty="0" smtClean="0">
                <a:solidFill>
                  <a:srgbClr val="000000"/>
                </a:solidFill>
                <a:cs typeface="Times New Roman" pitchFamily="-1" charset="0"/>
              </a:rPr>
              <a:t>2.5</a:t>
            </a:r>
            <a:endParaRPr lang="en-US" altLang="en-US" sz="1600" baseline="-25000" dirty="0"/>
          </a:p>
        </p:txBody>
      </p:sp>
      <p:sp>
        <p:nvSpPr>
          <p:cNvPr id="108557" name="Line 13"/>
          <p:cNvSpPr>
            <a:spLocks noChangeShapeType="1"/>
          </p:cNvSpPr>
          <p:nvPr/>
        </p:nvSpPr>
        <p:spPr bwMode="auto">
          <a:xfrm flipH="1">
            <a:off x="3118011" y="5095317"/>
            <a:ext cx="1892936"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08558" name="Text Box 14"/>
          <p:cNvSpPr txBox="1">
            <a:spLocks noChangeArrowheads="1"/>
          </p:cNvSpPr>
          <p:nvPr/>
        </p:nvSpPr>
        <p:spPr bwMode="auto">
          <a:xfrm>
            <a:off x="4699000" y="6340475"/>
            <a:ext cx="685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lgn="ctr" eaLnBrk="1" hangingPunct="1">
              <a:spcBef>
                <a:spcPct val="0"/>
              </a:spcBef>
              <a:buFontTx/>
              <a:buNone/>
            </a:pPr>
            <a:r>
              <a:rPr lang="en-US" altLang="en-US" sz="1600" dirty="0" smtClean="0">
                <a:solidFill>
                  <a:srgbClr val="000000"/>
                </a:solidFill>
                <a:cs typeface="Times New Roman" pitchFamily="-1" charset="0"/>
              </a:rPr>
              <a:t>2000</a:t>
            </a:r>
            <a:endParaRPr lang="en-US" altLang="en-US" sz="1600" baseline="-25000" dirty="0"/>
          </a:p>
        </p:txBody>
      </p:sp>
      <p:sp>
        <p:nvSpPr>
          <p:cNvPr id="108560" name="Line 16"/>
          <p:cNvSpPr>
            <a:spLocks noChangeShapeType="1"/>
          </p:cNvSpPr>
          <p:nvPr/>
        </p:nvSpPr>
        <p:spPr bwMode="auto">
          <a:xfrm flipH="1">
            <a:off x="5012533" y="5095317"/>
            <a:ext cx="0" cy="1176897"/>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08567" name="Line 23"/>
          <p:cNvSpPr>
            <a:spLocks noChangeShapeType="1"/>
          </p:cNvSpPr>
          <p:nvPr/>
        </p:nvSpPr>
        <p:spPr bwMode="auto">
          <a:xfrm flipV="1">
            <a:off x="3137048" y="4696149"/>
            <a:ext cx="0" cy="381000"/>
          </a:xfrm>
          <a:prstGeom prst="line">
            <a:avLst/>
          </a:prstGeom>
          <a:noFill/>
          <a:ln w="38100">
            <a:solidFill>
              <a:schemeClr val="folHlink"/>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1" name="Line 55"/>
          <p:cNvSpPr>
            <a:spLocks noChangeShapeType="1"/>
          </p:cNvSpPr>
          <p:nvPr/>
        </p:nvSpPr>
        <p:spPr bwMode="auto">
          <a:xfrm flipV="1">
            <a:off x="3137048" y="6272214"/>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2" name="Rectangle 64"/>
          <p:cNvSpPr>
            <a:spLocks noChangeArrowheads="1"/>
          </p:cNvSpPr>
          <p:nvPr/>
        </p:nvSpPr>
        <p:spPr bwMode="auto">
          <a:xfrm>
            <a:off x="2698237" y="3292435"/>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baseline="30000" dirty="0">
              <a:latin typeface="Times New Roman" pitchFamily="-65" charset="0"/>
            </a:endParaRPr>
          </a:p>
        </p:txBody>
      </p:sp>
      <p:sp>
        <p:nvSpPr>
          <p:cNvPr id="26" name="Text Box 12"/>
          <p:cNvSpPr txBox="1">
            <a:spLocks noChangeArrowheads="1"/>
          </p:cNvSpPr>
          <p:nvPr/>
        </p:nvSpPr>
        <p:spPr bwMode="auto">
          <a:xfrm>
            <a:off x="4280792" y="3037536"/>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eaLnBrk="1" hangingPunct="1">
              <a:spcBef>
                <a:spcPct val="0"/>
              </a:spcBef>
              <a:buFontTx/>
              <a:buNone/>
            </a:pPr>
            <a:r>
              <a:rPr lang="en-US" altLang="en-US" sz="1600" i="1" dirty="0" smtClean="0">
                <a:cs typeface="Times New Roman" pitchFamily="-1" charset="0"/>
              </a:rPr>
              <a:t>MS</a:t>
            </a:r>
            <a:endParaRPr lang="en-US" altLang="en-US" sz="1600" baseline="30000" dirty="0"/>
          </a:p>
        </p:txBody>
      </p:sp>
      <p:sp>
        <p:nvSpPr>
          <p:cNvPr id="19" name="Line 9"/>
          <p:cNvSpPr>
            <a:spLocks noChangeAspect="1" noChangeShapeType="1"/>
          </p:cNvSpPr>
          <p:nvPr/>
        </p:nvSpPr>
        <p:spPr bwMode="auto">
          <a:xfrm>
            <a:off x="3148964" y="3673824"/>
            <a:ext cx="2591436" cy="1977675"/>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 name="Line 16"/>
          <p:cNvSpPr>
            <a:spLocks noChangeShapeType="1"/>
          </p:cNvSpPr>
          <p:nvPr/>
        </p:nvSpPr>
        <p:spPr bwMode="auto">
          <a:xfrm flipH="1">
            <a:off x="4438648" y="5095876"/>
            <a:ext cx="0" cy="1176897"/>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28" name="Line 9"/>
          <p:cNvSpPr>
            <a:spLocks noChangeShapeType="1"/>
          </p:cNvSpPr>
          <p:nvPr/>
        </p:nvSpPr>
        <p:spPr bwMode="auto">
          <a:xfrm>
            <a:off x="4441824" y="3292436"/>
            <a:ext cx="0" cy="2978876"/>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6698160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854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8547">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08567"/>
                                        </p:tgtEl>
                                        <p:attrNameLst>
                                          <p:attrName>style.visibility</p:attrName>
                                        </p:attrNameLst>
                                      </p:cBhvr>
                                      <p:to>
                                        <p:strVal val="visible"/>
                                      </p:to>
                                    </p:set>
                                    <p:animEffect transition="in" filter="wipe(down)">
                                      <p:cBhvr>
                                        <p:cTn id="15" dur="500"/>
                                        <p:tgtEl>
                                          <p:spTgt spid="108567"/>
                                        </p:tgtEl>
                                      </p:cBhvr>
                                    </p:animEffect>
                                  </p:childTnLst>
                                </p:cTn>
                              </p:par>
                              <p:par>
                                <p:cTn id="16" presetID="22" presetClass="entr" presetSubtype="4" fill="hold" grpId="0" nodeType="withEffect">
                                  <p:stCondLst>
                                    <p:cond delay="250"/>
                                  </p:stCondLst>
                                  <p:childTnLst>
                                    <p:set>
                                      <p:cBhvr>
                                        <p:cTn id="17" dur="1" fill="hold">
                                          <p:stCondLst>
                                            <p:cond delay="0"/>
                                          </p:stCondLst>
                                        </p:cTn>
                                        <p:tgtEl>
                                          <p:spTgt spid="108555"/>
                                        </p:tgtEl>
                                        <p:attrNameLst>
                                          <p:attrName>style.visibility</p:attrName>
                                        </p:attrNameLst>
                                      </p:cBhvr>
                                      <p:to>
                                        <p:strVal val="visible"/>
                                      </p:to>
                                    </p:set>
                                    <p:animEffect transition="in" filter="wipe(down)">
                                      <p:cBhvr>
                                        <p:cTn id="18" dur="500"/>
                                        <p:tgtEl>
                                          <p:spTgt spid="108555"/>
                                        </p:tgtEl>
                                      </p:cBhvr>
                                    </p:animEffect>
                                  </p:childTnLst>
                                </p:cTn>
                              </p:par>
                              <p:par>
                                <p:cTn id="19" presetID="22" presetClass="entr" presetSubtype="4" fill="hold" grpId="0" nodeType="withEffect">
                                  <p:stCondLst>
                                    <p:cond delay="250"/>
                                  </p:stCondLst>
                                  <p:childTnLst>
                                    <p:set>
                                      <p:cBhvr>
                                        <p:cTn id="20" dur="1" fill="hold">
                                          <p:stCondLst>
                                            <p:cond delay="0"/>
                                          </p:stCondLst>
                                        </p:cTn>
                                        <p:tgtEl>
                                          <p:spTgt spid="108552"/>
                                        </p:tgtEl>
                                        <p:attrNameLst>
                                          <p:attrName>style.visibility</p:attrName>
                                        </p:attrNameLst>
                                      </p:cBhvr>
                                      <p:to>
                                        <p:strVal val="visible"/>
                                      </p:to>
                                    </p:set>
                                    <p:animEffect transition="in" filter="wipe(down)">
                                      <p:cBhvr>
                                        <p:cTn id="21" dur="500"/>
                                        <p:tgtEl>
                                          <p:spTgt spid="108552"/>
                                        </p:tgtEl>
                                      </p:cBhvr>
                                    </p:animEffect>
                                  </p:childTnLst>
                                </p:cTn>
                              </p:par>
                            </p:childTnLst>
                          </p:cTn>
                        </p:par>
                        <p:par>
                          <p:cTn id="22" fill="hold">
                            <p:stCondLst>
                              <p:cond delay="750"/>
                            </p:stCondLst>
                            <p:childTnLst>
                              <p:par>
                                <p:cTn id="23" presetID="3" presetClass="emph" presetSubtype="2" fill="hold" grpId="0" nodeType="afterEffect">
                                  <p:stCondLst>
                                    <p:cond delay="0"/>
                                  </p:stCondLst>
                                  <p:childTnLst>
                                    <p:animClr clrSpc="rgb" dir="cw">
                                      <p:cBhvr override="childStyle">
                                        <p:cTn id="24" dur="500" fill="hold"/>
                                        <p:tgtEl>
                                          <p:spTgt spid="108556"/>
                                        </p:tgtEl>
                                        <p:attrNameLst>
                                          <p:attrName>style.color</p:attrName>
                                        </p:attrNameLst>
                                      </p:cBhvr>
                                      <p:to>
                                        <a:srgbClr val="D8D8D8"/>
                                      </p:to>
                                    </p:animClr>
                                  </p:childTnLst>
                                </p:cTn>
                              </p:par>
                              <p:par>
                                <p:cTn id="25" presetID="7" presetClass="emph" presetSubtype="2" fill="hold" grpId="0" nodeType="withEffect">
                                  <p:stCondLst>
                                    <p:cond delay="0"/>
                                  </p:stCondLst>
                                  <p:childTnLst>
                                    <p:animClr clrSpc="rgb" dir="cw">
                                      <p:cBhvr>
                                        <p:cTn id="26" dur="500" fill="hold"/>
                                        <p:tgtEl>
                                          <p:spTgt spid="108557"/>
                                        </p:tgtEl>
                                        <p:attrNameLst>
                                          <p:attrName>stroke.color</p:attrName>
                                        </p:attrNameLst>
                                      </p:cBhvr>
                                      <p:to>
                                        <a:srgbClr val="D8D8D8"/>
                                      </p:to>
                                    </p:animClr>
                                    <p:set>
                                      <p:cBhvr>
                                        <p:cTn id="27" dur="500" fill="hold"/>
                                        <p:tgtEl>
                                          <p:spTgt spid="108557"/>
                                        </p:tgtEl>
                                        <p:attrNameLst>
                                          <p:attrName>stroke.on</p:attrName>
                                        </p:attrNameLst>
                                      </p:cBhvr>
                                      <p:to>
                                        <p:strVal val="true"/>
                                      </p:to>
                                    </p:set>
                                  </p:childTnLst>
                                </p:cTn>
                              </p:par>
                              <p:par>
                                <p:cTn id="28" presetID="7" presetClass="emph" presetSubtype="2" fill="hold" grpId="0" nodeType="withEffect">
                                  <p:stCondLst>
                                    <p:cond delay="0"/>
                                  </p:stCondLst>
                                  <p:childTnLst>
                                    <p:animClr clrSpc="rgb" dir="cw">
                                      <p:cBhvr>
                                        <p:cTn id="29" dur="500" fill="hold"/>
                                        <p:tgtEl>
                                          <p:spTgt spid="108560"/>
                                        </p:tgtEl>
                                        <p:attrNameLst>
                                          <p:attrName>stroke.color</p:attrName>
                                        </p:attrNameLst>
                                      </p:cBhvr>
                                      <p:to>
                                        <a:srgbClr val="D8D8D8"/>
                                      </p:to>
                                    </p:animClr>
                                    <p:set>
                                      <p:cBhvr>
                                        <p:cTn id="30" dur="500" fill="hold"/>
                                        <p:tgtEl>
                                          <p:spTgt spid="108560"/>
                                        </p:tgtEl>
                                        <p:attrNameLst>
                                          <p:attrName>stroke.on</p:attrName>
                                        </p:attrNameLst>
                                      </p:cBhvr>
                                      <p:to>
                                        <p:strVal val="true"/>
                                      </p:to>
                                    </p:set>
                                  </p:childTnLst>
                                </p:cTn>
                              </p:par>
                              <p:par>
                                <p:cTn id="31" presetID="7" presetClass="emph" presetSubtype="2" fill="hold" grpId="0" nodeType="withEffect">
                                  <p:stCondLst>
                                    <p:cond delay="0"/>
                                  </p:stCondLst>
                                  <p:childTnLst>
                                    <p:animClr clrSpc="rgb" dir="cw">
                                      <p:cBhvr>
                                        <p:cTn id="32" dur="500" fill="hold"/>
                                        <p:tgtEl>
                                          <p:spTgt spid="27"/>
                                        </p:tgtEl>
                                        <p:attrNameLst>
                                          <p:attrName>stroke.color</p:attrName>
                                        </p:attrNameLst>
                                      </p:cBhvr>
                                      <p:to>
                                        <a:srgbClr val="D8D8D8"/>
                                      </p:to>
                                    </p:animClr>
                                    <p:set>
                                      <p:cBhvr>
                                        <p:cTn id="33" dur="500" fill="hold"/>
                                        <p:tgtEl>
                                          <p:spTgt spid="27"/>
                                        </p:tgtEl>
                                        <p:attrNameLst>
                                          <p:attrName>stroke.on</p:attrName>
                                        </p:attrNameLst>
                                      </p:cBhvr>
                                      <p:to>
                                        <p:strVal val="true"/>
                                      </p:to>
                                    </p:set>
                                  </p:childTnLst>
                                </p:cTn>
                              </p:par>
                              <p:par>
                                <p:cTn id="34" presetID="3" presetClass="emph" presetSubtype="2" fill="hold" grpId="0" nodeType="withEffect">
                                  <p:stCondLst>
                                    <p:cond delay="0"/>
                                  </p:stCondLst>
                                  <p:childTnLst>
                                    <p:animClr clrSpc="rgb" dir="cw">
                                      <p:cBhvr override="childStyle">
                                        <p:cTn id="35" dur="500" fill="hold"/>
                                        <p:tgtEl>
                                          <p:spTgt spid="108558"/>
                                        </p:tgtEl>
                                        <p:attrNameLst>
                                          <p:attrName>style.color</p:attrName>
                                        </p:attrNameLst>
                                      </p:cBhvr>
                                      <p:to>
                                        <a:srgbClr val="D8D8D8"/>
                                      </p:to>
                                    </p:animClr>
                                  </p:childTnLst>
                                </p:cTn>
                              </p:par>
                              <p:par>
                                <p:cTn id="36" presetID="9" presetClass="exit" presetSubtype="0" fill="hold" grpId="1" nodeType="withEffect">
                                  <p:stCondLst>
                                    <p:cond delay="0"/>
                                  </p:stCondLst>
                                  <p:childTnLst>
                                    <p:animEffect transition="out" filter="dissolve">
                                      <p:cBhvr>
                                        <p:cTn id="37" dur="500"/>
                                        <p:tgtEl>
                                          <p:spTgt spid="108567"/>
                                        </p:tgtEl>
                                      </p:cBhvr>
                                    </p:animEffect>
                                    <p:set>
                                      <p:cBhvr>
                                        <p:cTn id="38" dur="1" fill="hold">
                                          <p:stCondLst>
                                            <p:cond delay="499"/>
                                          </p:stCondLst>
                                        </p:cTn>
                                        <p:tgtEl>
                                          <p:spTgt spid="10856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52" grpId="0"/>
      <p:bldP spid="108555" grpId="0" animBg="1"/>
      <p:bldP spid="108556" grpId="0"/>
      <p:bldP spid="108557" grpId="0" animBg="1"/>
      <p:bldP spid="108558" grpId="0"/>
      <p:bldP spid="108560" grpId="0" animBg="1"/>
      <p:bldP spid="108567" grpId="0" animBg="1"/>
      <p:bldP spid="108567" grpId="1" animBg="1"/>
      <p:bldP spid="2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descr="tbl03_01.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376362"/>
            <a:ext cx="7307263"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a:spLocks noGrp="1" noChangeArrowheads="1"/>
          </p:cNvSpPr>
          <p:nvPr>
            <p:ph type="title"/>
          </p:nvPr>
        </p:nvSpPr>
        <p:spPr>
          <a:xfrm>
            <a:off x="457200" y="76200"/>
            <a:ext cx="8229600" cy="685800"/>
          </a:xfrm>
        </p:spPr>
        <p:txBody>
          <a:bodyPr/>
          <a:lstStyle/>
          <a:p>
            <a:pPr eaLnBrk="1" hangingPunct="1"/>
            <a:r>
              <a:rPr lang="en-US" altLang="en-US" dirty="0" smtClean="0">
                <a:latin typeface="Times New Roman" pitchFamily="-65" charset="0"/>
                <a:cs typeface="Times New Roman" pitchFamily="-65" charset="0"/>
              </a:rPr>
              <a:t>Equilibrium Quantity of Money</a:t>
            </a:r>
          </a:p>
        </p:txBody>
      </p:sp>
      <p:pic>
        <p:nvPicPr>
          <p:cNvPr id="1095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3650" y="3590925"/>
            <a:ext cx="1743075" cy="409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5476875"/>
            <a:ext cx="1743075" cy="409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422731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0957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457200" y="76200"/>
            <a:ext cx="8229600" cy="685800"/>
          </a:xfrm>
          <a:prstGeom prst="rect">
            <a:avLst/>
          </a:prstGeom>
        </p:spPr>
        <p:txBody>
          <a:bodyPr anchor="ct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eaLnBrk="1" hangingPunct="1"/>
            <a:r>
              <a:rPr lang="en-US" altLang="en-US" dirty="0">
                <a:latin typeface="Times New Roman" pitchFamily="-65" charset="0"/>
                <a:cs typeface="Times New Roman" pitchFamily="-65" charset="0"/>
              </a:rPr>
              <a:t>Equilibrium Quantity of Money</a:t>
            </a:r>
            <a:endParaRPr lang="en-US" altLang="en-US" kern="0" dirty="0" smtClean="0">
              <a:latin typeface="Times New Roman" pitchFamily="-65" charset="0"/>
              <a:cs typeface="Times New Roman" pitchFamily="-65" charset="0"/>
            </a:endParaRPr>
          </a:p>
        </p:txBody>
      </p:sp>
      <p:sp>
        <p:nvSpPr>
          <p:cNvPr id="8" name="Rectangle 7"/>
          <p:cNvSpPr/>
          <p:nvPr/>
        </p:nvSpPr>
        <p:spPr>
          <a:xfrm>
            <a:off x="0" y="5068074"/>
            <a:ext cx="4267200" cy="276999"/>
          </a:xfrm>
          <a:prstGeom prst="rect">
            <a:avLst/>
          </a:prstGeom>
        </p:spPr>
        <p:txBody>
          <a:bodyPr wrap="square">
            <a:spAutoFit/>
          </a:bodyPr>
          <a:lstStyle/>
          <a:p>
            <a:pPr algn="ctr"/>
            <a:r>
              <a:rPr lang="en-US" altLang="en-US" sz="1200" dirty="0" smtClean="0">
                <a:hlinkClick r:id="rId3"/>
              </a:rPr>
              <a:t>http://research.stlouisfed.org/fred2</a:t>
            </a:r>
            <a:r>
              <a:rPr lang="en-US" altLang="en-US" sz="1200" dirty="0" smtClean="0"/>
              <a:t> </a:t>
            </a:r>
            <a:endParaRPr lang="en-US" sz="1200" dirty="0"/>
          </a:p>
        </p:txBody>
      </p:sp>
      <p:pic>
        <p:nvPicPr>
          <p:cNvPr id="110594"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601053"/>
            <a:ext cx="438912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0596" name="Picture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54880" y="1619250"/>
            <a:ext cx="438912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6172200" y="4218801"/>
            <a:ext cx="1107553" cy="276999"/>
          </a:xfrm>
          <a:prstGeom prst="rect">
            <a:avLst/>
          </a:prstGeom>
          <a:noFill/>
        </p:spPr>
        <p:txBody>
          <a:bodyPr wrap="square">
            <a:spAutoFit/>
          </a:bodyPr>
          <a:lstStyle/>
          <a:p>
            <a:pPr algn="r">
              <a:defRPr/>
            </a:pPr>
            <a:r>
              <a:rPr lang="en-US" sz="1200" b="1" i="1" dirty="0" smtClean="0">
                <a:solidFill>
                  <a:srgbClr val="000000"/>
                </a:solidFill>
                <a:latin typeface="Times New Roman"/>
              </a:rPr>
              <a:t>R</a:t>
            </a:r>
            <a:r>
              <a:rPr lang="en-US" sz="1200" b="1" i="1" baseline="-25000" dirty="0" smtClean="0">
                <a:solidFill>
                  <a:srgbClr val="000000"/>
                </a:solidFill>
                <a:latin typeface="Times New Roman"/>
              </a:rPr>
              <a:t>e</a:t>
            </a:r>
            <a:r>
              <a:rPr lang="en-US" sz="1200" b="1" i="1" dirty="0" smtClean="0">
                <a:solidFill>
                  <a:srgbClr val="000000"/>
                </a:solidFill>
                <a:latin typeface="Times New Roman"/>
              </a:rPr>
              <a:t> </a:t>
            </a:r>
            <a:r>
              <a:rPr lang="en-US" sz="1200" dirty="0" smtClean="0">
                <a:solidFill>
                  <a:srgbClr val="000000"/>
                </a:solidFill>
                <a:latin typeface="Times New Roman"/>
              </a:rPr>
              <a:t>(left)</a:t>
            </a:r>
            <a:endParaRPr lang="en-US" sz="1200" i="1" baseline="-25000" dirty="0" smtClean="0">
              <a:solidFill>
                <a:srgbClr val="000000"/>
              </a:solidFill>
              <a:latin typeface="Times New Roman"/>
            </a:endParaRPr>
          </a:p>
        </p:txBody>
      </p:sp>
      <p:sp>
        <p:nvSpPr>
          <p:cNvPr id="12" name="TextBox 11"/>
          <p:cNvSpPr txBox="1"/>
          <p:nvPr/>
        </p:nvSpPr>
        <p:spPr>
          <a:xfrm rot="20298335">
            <a:off x="3026488" y="4149888"/>
            <a:ext cx="838200" cy="276999"/>
          </a:xfrm>
          <a:prstGeom prst="rect">
            <a:avLst/>
          </a:prstGeom>
          <a:noFill/>
        </p:spPr>
        <p:txBody>
          <a:bodyPr wrap="square">
            <a:spAutoFit/>
          </a:bodyPr>
          <a:lstStyle/>
          <a:p>
            <a:pPr>
              <a:defRPr/>
            </a:pPr>
            <a:r>
              <a:rPr lang="en-US" sz="1200" b="1" i="1" dirty="0" smtClean="0">
                <a:solidFill>
                  <a:srgbClr val="000000"/>
                </a:solidFill>
                <a:latin typeface="Times New Roman"/>
              </a:rPr>
              <a:t>M1 </a:t>
            </a:r>
            <a:r>
              <a:rPr lang="en-US" sz="1200" dirty="0" smtClean="0">
                <a:solidFill>
                  <a:srgbClr val="000000"/>
                </a:solidFill>
                <a:latin typeface="Times New Roman"/>
              </a:rPr>
              <a:t>(</a:t>
            </a:r>
            <a:r>
              <a:rPr lang="en-US" sz="1200" dirty="0">
                <a:solidFill>
                  <a:srgbClr val="000000"/>
                </a:solidFill>
                <a:latin typeface="Times New Roman"/>
              </a:rPr>
              <a:t>right</a:t>
            </a:r>
            <a:r>
              <a:rPr lang="en-US" sz="1200" dirty="0" smtClean="0">
                <a:solidFill>
                  <a:srgbClr val="000000"/>
                </a:solidFill>
                <a:latin typeface="Times New Roman"/>
              </a:rPr>
              <a:t>)</a:t>
            </a:r>
            <a:endParaRPr lang="en-US" sz="1200" i="1" baseline="-25000" dirty="0">
              <a:solidFill>
                <a:srgbClr val="000000"/>
              </a:solidFill>
              <a:latin typeface="Times New Roman"/>
            </a:endParaRPr>
          </a:p>
        </p:txBody>
      </p:sp>
      <p:sp>
        <p:nvSpPr>
          <p:cNvPr id="13" name="Rectangle 12"/>
          <p:cNvSpPr/>
          <p:nvPr/>
        </p:nvSpPr>
        <p:spPr>
          <a:xfrm>
            <a:off x="4876800" y="5049798"/>
            <a:ext cx="4267200" cy="276999"/>
          </a:xfrm>
          <a:prstGeom prst="rect">
            <a:avLst/>
          </a:prstGeom>
        </p:spPr>
        <p:txBody>
          <a:bodyPr wrap="square">
            <a:spAutoFit/>
          </a:bodyPr>
          <a:lstStyle/>
          <a:p>
            <a:pPr algn="ctr"/>
            <a:r>
              <a:rPr lang="en-US" altLang="en-US" sz="1200" dirty="0" smtClean="0">
                <a:hlinkClick r:id="rId3"/>
              </a:rPr>
              <a:t>http://research.stlouisfed.org/fred2</a:t>
            </a:r>
            <a:r>
              <a:rPr lang="en-US" altLang="en-US" sz="1200" dirty="0" smtClean="0"/>
              <a:t> </a:t>
            </a:r>
            <a:endParaRPr lang="en-US" sz="1200" dirty="0"/>
          </a:p>
        </p:txBody>
      </p:sp>
      <p:sp>
        <p:nvSpPr>
          <p:cNvPr id="14" name="TextBox 13"/>
          <p:cNvSpPr txBox="1"/>
          <p:nvPr/>
        </p:nvSpPr>
        <p:spPr>
          <a:xfrm rot="19939128">
            <a:off x="6096000" y="3493468"/>
            <a:ext cx="1107553" cy="276999"/>
          </a:xfrm>
          <a:prstGeom prst="rect">
            <a:avLst/>
          </a:prstGeom>
          <a:noFill/>
        </p:spPr>
        <p:txBody>
          <a:bodyPr wrap="square">
            <a:spAutoFit/>
          </a:bodyPr>
          <a:lstStyle/>
          <a:p>
            <a:pPr algn="r">
              <a:defRPr/>
            </a:pPr>
            <a:r>
              <a:rPr lang="en-US" sz="1200" b="1" i="1" dirty="0" smtClean="0">
                <a:solidFill>
                  <a:srgbClr val="000000"/>
                </a:solidFill>
                <a:latin typeface="Times New Roman"/>
              </a:rPr>
              <a:t>C </a:t>
            </a:r>
            <a:r>
              <a:rPr lang="en-US" sz="1200" dirty="0" smtClean="0">
                <a:solidFill>
                  <a:srgbClr val="000000"/>
                </a:solidFill>
                <a:latin typeface="Times New Roman"/>
              </a:rPr>
              <a:t>(right)</a:t>
            </a:r>
            <a:endParaRPr lang="en-US" sz="1200" i="1" baseline="-25000" dirty="0" smtClean="0">
              <a:solidFill>
                <a:srgbClr val="000000"/>
              </a:solidFill>
              <a:latin typeface="Times New Roman"/>
            </a:endParaRPr>
          </a:p>
        </p:txBody>
      </p:sp>
      <p:sp>
        <p:nvSpPr>
          <p:cNvPr id="16" name="TextBox 15"/>
          <p:cNvSpPr txBox="1"/>
          <p:nvPr/>
        </p:nvSpPr>
        <p:spPr>
          <a:xfrm rot="21164228">
            <a:off x="1766625" y="4241202"/>
            <a:ext cx="868680" cy="276999"/>
          </a:xfrm>
          <a:prstGeom prst="rect">
            <a:avLst/>
          </a:prstGeom>
          <a:noFill/>
        </p:spPr>
        <p:txBody>
          <a:bodyPr wrap="square">
            <a:spAutoFit/>
          </a:bodyPr>
          <a:lstStyle/>
          <a:p>
            <a:pPr>
              <a:defRPr/>
            </a:pPr>
            <a:r>
              <a:rPr lang="en-US" sz="1200" b="1" i="1" dirty="0" smtClean="0">
                <a:solidFill>
                  <a:srgbClr val="000000"/>
                </a:solidFill>
                <a:latin typeface="Times New Roman"/>
              </a:rPr>
              <a:t>MB </a:t>
            </a:r>
            <a:r>
              <a:rPr lang="en-US" sz="1200" dirty="0" smtClean="0">
                <a:solidFill>
                  <a:srgbClr val="000000"/>
                </a:solidFill>
                <a:latin typeface="Times New Roman"/>
              </a:rPr>
              <a:t>(left)</a:t>
            </a:r>
            <a:endParaRPr lang="en-US" sz="1200" i="1" baseline="-25000" dirty="0">
              <a:solidFill>
                <a:srgbClr val="000000"/>
              </a:solidFill>
              <a:latin typeface="Times New Roman"/>
            </a:endParaRPr>
          </a:p>
        </p:txBody>
      </p:sp>
      <p:sp>
        <p:nvSpPr>
          <p:cNvPr id="17" name="TextBox 16"/>
          <p:cNvSpPr txBox="1"/>
          <p:nvPr/>
        </p:nvSpPr>
        <p:spPr>
          <a:xfrm rot="19958754">
            <a:off x="1689444" y="2890431"/>
            <a:ext cx="1371600" cy="276999"/>
          </a:xfrm>
          <a:prstGeom prst="rect">
            <a:avLst/>
          </a:prstGeom>
          <a:noFill/>
        </p:spPr>
        <p:txBody>
          <a:bodyPr wrap="square">
            <a:spAutoFit/>
          </a:bodyPr>
          <a:lstStyle/>
          <a:p>
            <a:pPr>
              <a:defRPr/>
            </a:pPr>
            <a:r>
              <a:rPr lang="en-US" sz="1200" b="1" i="1" dirty="0" smtClean="0">
                <a:solidFill>
                  <a:srgbClr val="000000"/>
                </a:solidFill>
                <a:latin typeface="Times New Roman"/>
              </a:rPr>
              <a:t>    M2 </a:t>
            </a:r>
            <a:r>
              <a:rPr lang="en-US" sz="1200" dirty="0">
                <a:solidFill>
                  <a:srgbClr val="000000"/>
                </a:solidFill>
                <a:latin typeface="Times New Roman"/>
              </a:rPr>
              <a:t>(</a:t>
            </a:r>
            <a:r>
              <a:rPr lang="en-US" sz="1200" dirty="0" smtClean="0">
                <a:solidFill>
                  <a:srgbClr val="000000"/>
                </a:solidFill>
                <a:latin typeface="Times New Roman"/>
              </a:rPr>
              <a:t>right)</a:t>
            </a:r>
            <a:endParaRPr lang="en-US" sz="1200" i="1" baseline="-25000" dirty="0">
              <a:solidFill>
                <a:srgbClr val="000000"/>
              </a:solidFill>
              <a:latin typeface="Times New Roman"/>
            </a:endParaRPr>
          </a:p>
        </p:txBody>
      </p:sp>
    </p:spTree>
    <p:extLst>
      <p:ext uri="{BB962C8B-B14F-4D97-AF65-F5344CB8AC3E}">
        <p14:creationId xmlns:p14="http://schemas.microsoft.com/office/powerpoint/2010/main" val="20282077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059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76200"/>
            <a:ext cx="8229600" cy="685800"/>
          </a:xfrm>
          <a:noFill/>
        </p:spPr>
        <p:txBody>
          <a:bodyPr/>
          <a:lstStyle/>
          <a:p>
            <a:pPr eaLnBrk="1" hangingPunct="1"/>
            <a:r>
              <a:rPr lang="en-US" altLang="en-US" dirty="0" smtClean="0"/>
              <a:t>Demand for Reserves</a:t>
            </a:r>
          </a:p>
        </p:txBody>
      </p:sp>
      <p:sp>
        <p:nvSpPr>
          <p:cNvPr id="81923" name="Rectangle 3"/>
          <p:cNvSpPr>
            <a:spLocks noGrp="1" noChangeArrowheads="1"/>
          </p:cNvSpPr>
          <p:nvPr>
            <p:ph type="body" idx="1"/>
          </p:nvPr>
        </p:nvSpPr>
        <p:spPr>
          <a:xfrm>
            <a:off x="304800" y="762000"/>
            <a:ext cx="8534400" cy="6096000"/>
          </a:xfrm>
          <a:noFill/>
        </p:spPr>
        <p:txBody>
          <a:bodyPr/>
          <a:lstStyle/>
          <a:p>
            <a:pPr marL="371475" indent="-371475" algn="l" eaLnBrk="1" hangingPunct="1">
              <a:buFont typeface="Wingdings" panose="05000000000000000000" pitchFamily="2" charset="2"/>
              <a:buChar char="§"/>
            </a:pPr>
            <a:r>
              <a:rPr lang="en-US" altLang="en-US" b="1" dirty="0" smtClean="0">
                <a:solidFill>
                  <a:srgbClr val="0000FF"/>
                </a:solidFill>
              </a:rPr>
              <a:t>Quantity Demanded for Excess Reserves</a:t>
            </a:r>
            <a:r>
              <a:rPr lang="en-US" altLang="en-US" dirty="0" smtClean="0"/>
              <a:t> (       ) provide banks with insurance against big withdrawals (caused by bank runs)</a:t>
            </a:r>
          </a:p>
          <a:p>
            <a:pPr marL="828675" lvl="1" indent="-371475" algn="l" eaLnBrk="1" hangingPunct="1">
              <a:buFont typeface="Wingdings" panose="05000000000000000000" pitchFamily="2" charset="2"/>
              <a:buChar char="ú"/>
            </a:pPr>
            <a:endParaRPr lang="en-US" altLang="en-US" sz="400" dirty="0" smtClean="0"/>
          </a:p>
          <a:p>
            <a:pPr marL="828675" lvl="1" indent="-371475" algn="l" eaLnBrk="1" hangingPunct="1">
              <a:buFont typeface="Wingdings" panose="05000000000000000000" pitchFamily="2" charset="2"/>
              <a:buChar char="ú"/>
            </a:pPr>
            <a:r>
              <a:rPr lang="en-US" altLang="en-US" dirty="0" smtClean="0"/>
              <a:t>The federal funds interest rate (</a:t>
            </a:r>
            <a:r>
              <a:rPr lang="en-US" altLang="en-US" i="1" dirty="0" err="1" smtClean="0">
                <a:solidFill>
                  <a:srgbClr val="0000FF"/>
                </a:solidFill>
              </a:rPr>
              <a:t>i</a:t>
            </a:r>
            <a:r>
              <a:rPr lang="en-US" altLang="en-US" i="1" baseline="-25000" dirty="0" err="1" smtClean="0">
                <a:solidFill>
                  <a:srgbClr val="0000FF"/>
                </a:solidFill>
              </a:rPr>
              <a:t>ff</a:t>
            </a:r>
            <a:r>
              <a:rPr lang="en-US" altLang="en-US" i="1" baseline="-25000" dirty="0" smtClean="0">
                <a:solidFill>
                  <a:srgbClr val="0000FF"/>
                </a:solidFill>
              </a:rPr>
              <a:t> </a:t>
            </a:r>
            <a:r>
              <a:rPr lang="en-US" altLang="en-US" dirty="0" smtClean="0"/>
              <a:t>) is the cost of “big withdrawal” insurance.  </a:t>
            </a:r>
          </a:p>
          <a:p>
            <a:pPr lvl="1" eaLnBrk="1" hangingPunct="1"/>
            <a:endParaRPr lang="en-US" altLang="en-US" i="1" dirty="0" smtClean="0"/>
          </a:p>
          <a:p>
            <a:pPr lvl="1" eaLnBrk="1" hangingPunct="1"/>
            <a:r>
              <a:rPr lang="en-US" altLang="en-US" i="1" dirty="0" smtClean="0"/>
              <a:t>The cost of excess reserves is the opportunity cost of not making loans.</a:t>
            </a:r>
            <a:endParaRPr lang="en-US" altLang="en-US" dirty="0" smtClean="0"/>
          </a:p>
          <a:p>
            <a:pPr marL="828675" lvl="1" indent="-371475" algn="l" eaLnBrk="1" hangingPunct="1">
              <a:buFont typeface="Wingdings" panose="05000000000000000000" pitchFamily="2" charset="2"/>
              <a:buChar char="ú"/>
            </a:pPr>
            <a:endParaRPr lang="en-US" altLang="en-US" sz="1200" dirty="0" smtClean="0"/>
          </a:p>
          <a:p>
            <a:pPr marL="828675" lvl="1" indent="-371475" algn="l" eaLnBrk="1" hangingPunct="1">
              <a:buFont typeface="Wingdings" panose="05000000000000000000" pitchFamily="2" charset="2"/>
              <a:buChar char="ú"/>
            </a:pPr>
            <a:r>
              <a:rPr lang="en-US" altLang="en-US" dirty="0" smtClean="0"/>
              <a:t>If </a:t>
            </a:r>
            <a:r>
              <a:rPr lang="en-US" altLang="en-US" i="1" dirty="0" err="1" smtClean="0"/>
              <a:t>i</a:t>
            </a:r>
            <a:r>
              <a:rPr lang="en-US" altLang="en-US" i="1" baseline="-25000" dirty="0" err="1" smtClean="0"/>
              <a:t>ff</a:t>
            </a:r>
            <a:r>
              <a:rPr lang="en-US" altLang="en-US" dirty="0" smtClean="0"/>
              <a:t> falls, the cost of excess reserves falls (the cost of big withdrawal insurance).</a:t>
            </a:r>
          </a:p>
          <a:p>
            <a:pPr marL="828675" lvl="1" indent="-371475" algn="l" eaLnBrk="1" hangingPunct="1"/>
            <a:r>
              <a:rPr lang="en-US" altLang="en-US" dirty="0" smtClean="0"/>
              <a:t>	Thus banks are more willing to purchase more “big-withdrawal” insurance  </a:t>
            </a:r>
          </a:p>
          <a:p>
            <a:pPr marL="828675" lvl="1" indent="-371475" algn="l" eaLnBrk="1" hangingPunct="1">
              <a:buFont typeface="Wingdings" panose="05000000000000000000" pitchFamily="2" charset="2"/>
              <a:buChar char="ú"/>
            </a:pPr>
            <a:endParaRPr lang="en-US" altLang="en-US" sz="1000" dirty="0" smtClean="0"/>
          </a:p>
          <a:p>
            <a:pPr marL="828675" lvl="1" indent="-371475" algn="l" eaLnBrk="1" hangingPunct="1">
              <a:buFont typeface="Wingdings" panose="05000000000000000000" pitchFamily="2" charset="2"/>
              <a:buChar char="ú"/>
            </a:pPr>
            <a:endParaRPr lang="en-US" altLang="en-US" b="1" dirty="0" smtClean="0">
              <a:solidFill>
                <a:srgbClr val="0000FF"/>
              </a:solidFill>
            </a:endParaRPr>
          </a:p>
          <a:p>
            <a:pPr marL="828675" lvl="1" indent="-371475" algn="l" eaLnBrk="1" hangingPunct="1">
              <a:buFont typeface="Wingdings" panose="05000000000000000000" pitchFamily="2" charset="2"/>
              <a:buChar char="ú"/>
            </a:pPr>
            <a:endParaRPr lang="en-US" altLang="en-US" sz="1200" b="1" dirty="0" smtClean="0">
              <a:solidFill>
                <a:srgbClr val="0000FF"/>
              </a:solidFill>
            </a:endParaRPr>
          </a:p>
          <a:p>
            <a:pPr marL="828675" lvl="1" indent="-371475" algn="l" eaLnBrk="1" hangingPunct="1">
              <a:buFont typeface="Wingdings" panose="05000000000000000000" pitchFamily="2" charset="2"/>
              <a:buChar char="ú"/>
            </a:pPr>
            <a:r>
              <a:rPr lang="en-US" altLang="en-US" b="1" dirty="0" smtClean="0">
                <a:solidFill>
                  <a:srgbClr val="0000FF"/>
                </a:solidFill>
              </a:rPr>
              <a:t>Demand for Excess Reserves:</a:t>
            </a:r>
            <a:r>
              <a:rPr lang="en-US" altLang="en-US" dirty="0" smtClean="0"/>
              <a:t> </a:t>
            </a:r>
          </a:p>
          <a:p>
            <a:pPr marL="828675" lvl="1" indent="-371475" algn="l" eaLnBrk="1" hangingPunct="1">
              <a:buFont typeface="Wingdings" panose="05000000000000000000" pitchFamily="2" charset="2"/>
              <a:buChar char="ú"/>
            </a:pPr>
            <a:endParaRPr lang="en-US" altLang="en-US" dirty="0" smtClean="0"/>
          </a:p>
          <a:p>
            <a:pPr marL="828675" lvl="1" indent="-371475" algn="l" eaLnBrk="1" hangingPunct="1">
              <a:buFont typeface="Wingdings" panose="05000000000000000000" pitchFamily="2" charset="2"/>
              <a:buChar char="ú"/>
            </a:pPr>
            <a:endParaRPr lang="en-US" altLang="en-US" dirty="0" smtClean="0"/>
          </a:p>
          <a:p>
            <a:pPr marL="828675" lvl="1" indent="-371475" algn="l" eaLnBrk="1" hangingPunct="1">
              <a:buFont typeface="Wingdings" panose="05000000000000000000" pitchFamily="2" charset="2"/>
              <a:buChar char="ú"/>
            </a:pPr>
            <a:endParaRPr lang="en-US" altLang="en-US" sz="100" dirty="0" smtClean="0"/>
          </a:p>
          <a:p>
            <a:pPr marL="1285875" lvl="2" indent="-371475" algn="l" eaLnBrk="1" hangingPunct="1">
              <a:spcBef>
                <a:spcPts val="0"/>
              </a:spcBef>
            </a:pPr>
            <a:r>
              <a:rPr lang="en-US" altLang="en-US" i="1" dirty="0" smtClean="0">
                <a:solidFill>
                  <a:srgbClr val="0000FF"/>
                </a:solidFill>
              </a:rPr>
              <a:t>S</a:t>
            </a:r>
            <a:r>
              <a:rPr lang="en-US" altLang="en-US" dirty="0" smtClean="0"/>
              <a:t> = shock parameter, which increases if </a:t>
            </a:r>
          </a:p>
          <a:p>
            <a:pPr marL="828675" lvl="1" indent="-371475" algn="l" eaLnBrk="1" hangingPunct="1">
              <a:spcBef>
                <a:spcPts val="0"/>
              </a:spcBef>
              <a:buFont typeface="Wingdings" panose="05000000000000000000" pitchFamily="2" charset="2"/>
              <a:buChar char="ú"/>
            </a:pPr>
            <a:endParaRPr lang="en-US" altLang="en-US" sz="400" dirty="0"/>
          </a:p>
          <a:p>
            <a:pPr marL="1743075" lvl="3" indent="-371475" algn="l" eaLnBrk="1" hangingPunct="1">
              <a:spcBef>
                <a:spcPts val="0"/>
              </a:spcBef>
              <a:buFont typeface="Courier New" panose="02070309020205020404" pitchFamily="49" charset="0"/>
              <a:buChar char="o"/>
            </a:pPr>
            <a:r>
              <a:rPr lang="en-US" dirty="0"/>
              <a:t>i</a:t>
            </a:r>
            <a:r>
              <a:rPr lang="en-US" dirty="0" smtClean="0"/>
              <a:t>n government intervention (e.g., </a:t>
            </a:r>
            <a:r>
              <a:rPr lang="en-US" i="1" dirty="0" smtClean="0"/>
              <a:t>w</a:t>
            </a:r>
            <a:r>
              <a:rPr lang="en-US" dirty="0" smtClean="0"/>
              <a:t> &amp; </a:t>
            </a:r>
            <a:r>
              <a:rPr lang="en-US" i="1" dirty="0" smtClean="0"/>
              <a:t>p</a:t>
            </a:r>
            <a:r>
              <a:rPr lang="en-US" dirty="0" smtClean="0"/>
              <a:t> controls) because interfering with price signals can stifle </a:t>
            </a:r>
            <a:r>
              <a:rPr lang="en-US" dirty="0"/>
              <a:t>innovation </a:t>
            </a:r>
            <a:r>
              <a:rPr lang="en-US" dirty="0" smtClean="0"/>
              <a:t>&amp; </a:t>
            </a:r>
            <a:r>
              <a:rPr lang="en-US" dirty="0"/>
              <a:t>entrepreneurialism</a:t>
            </a:r>
            <a:r>
              <a:rPr lang="en-US" dirty="0" smtClean="0"/>
              <a:t>.</a:t>
            </a:r>
          </a:p>
          <a:p>
            <a:pPr marL="1743075" lvl="3" indent="-371475" algn="l" eaLnBrk="1" hangingPunct="1">
              <a:spcBef>
                <a:spcPts val="0"/>
              </a:spcBef>
              <a:buFont typeface="Courier New" panose="02070309020205020404" pitchFamily="49" charset="0"/>
              <a:buChar char="o"/>
            </a:pPr>
            <a:r>
              <a:rPr lang="en-US" dirty="0" smtClean="0"/>
              <a:t>in economic growth (default </a:t>
            </a:r>
            <a:r>
              <a:rPr lang="en-US" dirty="0"/>
              <a:t>risk </a:t>
            </a:r>
            <a:r>
              <a:rPr lang="en-US" dirty="0" smtClean="0"/>
              <a:t>is lower &amp; C&amp;I lending rises)</a:t>
            </a:r>
          </a:p>
          <a:p>
            <a:pPr marL="1743075" lvl="3" indent="-371475" algn="l" eaLnBrk="1" hangingPunct="1">
              <a:spcBef>
                <a:spcPts val="0"/>
              </a:spcBef>
              <a:buFont typeface="Courier New" panose="02070309020205020404" pitchFamily="49" charset="0"/>
              <a:buChar char="o"/>
            </a:pPr>
            <a:r>
              <a:rPr lang="en-US" i="1" dirty="0" smtClean="0">
                <a:latin typeface="Symbol" panose="05050102010706020507" pitchFamily="18" charset="2"/>
              </a:rPr>
              <a:t>r</a:t>
            </a:r>
            <a:r>
              <a:rPr lang="en-US" dirty="0" smtClean="0"/>
              <a:t> is adjusted up </a:t>
            </a:r>
            <a:r>
              <a:rPr lang="en-US" dirty="0"/>
              <a:t>or </a:t>
            </a:r>
            <a:r>
              <a:rPr lang="en-US" dirty="0" smtClean="0"/>
              <a:t>down</a:t>
            </a:r>
          </a:p>
          <a:p>
            <a:pPr marL="1743075" lvl="3" indent="-371475" algn="l" eaLnBrk="1" hangingPunct="1">
              <a:spcBef>
                <a:spcPts val="0"/>
              </a:spcBef>
              <a:buFont typeface="Courier New" panose="02070309020205020404" pitchFamily="49" charset="0"/>
              <a:buChar char="o"/>
            </a:pPr>
            <a:r>
              <a:rPr lang="en-US" dirty="0" smtClean="0"/>
              <a:t>During bank panics</a:t>
            </a:r>
            <a:endParaRPr lang="en-US" altLang="en-US" dirty="0" smtClean="0"/>
          </a:p>
        </p:txBody>
      </p:sp>
      <p:sp>
        <p:nvSpPr>
          <p:cNvPr id="46084"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46085" name="Rectangle 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graphicFrame>
        <p:nvGraphicFramePr>
          <p:cNvPr id="46086" name="Object 6"/>
          <p:cNvGraphicFramePr>
            <a:graphicFrameLocks noChangeAspect="1"/>
          </p:cNvGraphicFramePr>
          <p:nvPr>
            <p:extLst>
              <p:ext uri="{D42A27DB-BD31-4B8C-83A1-F6EECF244321}">
                <p14:modId xmlns:p14="http://schemas.microsoft.com/office/powerpoint/2010/main" val="4274570023"/>
              </p:ext>
            </p:extLst>
          </p:nvPr>
        </p:nvGraphicFramePr>
        <p:xfrm>
          <a:off x="4865688" y="838200"/>
          <a:ext cx="393700" cy="327025"/>
        </p:xfrm>
        <a:graphic>
          <a:graphicData uri="http://schemas.openxmlformats.org/presentationml/2006/ole">
            <mc:AlternateContent xmlns:mc="http://schemas.openxmlformats.org/markup-compatibility/2006">
              <mc:Choice xmlns:v="urn:schemas-microsoft-com:vml" Requires="v">
                <p:oleObj spid="_x0000_s46240" name="Equation" r:id="rId3" imgW="393529" imgH="330057" progId="Equation.DSMT4">
                  <p:embed/>
                </p:oleObj>
              </mc:Choice>
              <mc:Fallback>
                <p:oleObj name="Equation" r:id="rId3" imgW="393529" imgH="330057" progId="Equation.DSMT4">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5688" y="838200"/>
                        <a:ext cx="393700"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6087" name="Rectangle 9"/>
          <p:cNvSpPr>
            <a:spLocks noChangeArrowheads="1"/>
          </p:cNvSpPr>
          <p:nvPr/>
        </p:nvSpPr>
        <p:spPr bwMode="auto">
          <a:xfrm>
            <a:off x="0" y="32432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graphicFrame>
        <p:nvGraphicFramePr>
          <p:cNvPr id="81928" name="Object 8"/>
          <p:cNvGraphicFramePr>
            <a:graphicFrameLocks noChangeAspect="1"/>
          </p:cNvGraphicFramePr>
          <p:nvPr>
            <p:extLst>
              <p:ext uri="{D42A27DB-BD31-4B8C-83A1-F6EECF244321}">
                <p14:modId xmlns:p14="http://schemas.microsoft.com/office/powerpoint/2010/main" val="3918382447"/>
              </p:ext>
            </p:extLst>
          </p:nvPr>
        </p:nvGraphicFramePr>
        <p:xfrm>
          <a:off x="3956050" y="4572000"/>
          <a:ext cx="1117600" cy="371475"/>
        </p:xfrm>
        <a:graphic>
          <a:graphicData uri="http://schemas.openxmlformats.org/presentationml/2006/ole">
            <mc:AlternateContent xmlns:mc="http://schemas.openxmlformats.org/markup-compatibility/2006">
              <mc:Choice xmlns:v="urn:schemas-microsoft-com:vml" Requires="v">
                <p:oleObj spid="_x0000_s46241" name="Equation" r:id="rId5" imgW="1117440" imgH="368280" progId="Equation.DSMT4">
                  <p:embed/>
                </p:oleObj>
              </mc:Choice>
              <mc:Fallback>
                <p:oleObj name="Equation" r:id="rId5" imgW="1117440" imgH="368280" progId="Equation.DSMT4">
                  <p:embed/>
                  <p:pic>
                    <p:nvPicPr>
                      <p:cNvPr id="0" name="Object 8"/>
                      <p:cNvPicPr>
                        <a:picLocks noChangeAspect="1" noChangeArrowheads="1"/>
                      </p:cNvPicPr>
                      <p:nvPr/>
                    </p:nvPicPr>
                    <p:blipFill>
                      <a:blip r:embed="rId6"/>
                      <a:srcRect/>
                      <a:stretch>
                        <a:fillRect/>
                      </a:stretch>
                    </p:blipFill>
                    <p:spPr bwMode="auto">
                      <a:xfrm>
                        <a:off x="3956050" y="4572000"/>
                        <a:ext cx="11176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6089" name="Rectangle 11"/>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46091" name="Rectangle 13"/>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graphicFrame>
        <p:nvGraphicFramePr>
          <p:cNvPr id="81932" name="Object 12"/>
          <p:cNvGraphicFramePr>
            <a:graphicFrameLocks noChangeAspect="1"/>
          </p:cNvGraphicFramePr>
          <p:nvPr>
            <p:extLst>
              <p:ext uri="{D42A27DB-BD31-4B8C-83A1-F6EECF244321}">
                <p14:modId xmlns:p14="http://schemas.microsoft.com/office/powerpoint/2010/main" val="2749187806"/>
              </p:ext>
            </p:extLst>
          </p:nvPr>
        </p:nvGraphicFramePr>
        <p:xfrm>
          <a:off x="3810000" y="3514725"/>
          <a:ext cx="1438275" cy="390525"/>
        </p:xfrm>
        <a:graphic>
          <a:graphicData uri="http://schemas.openxmlformats.org/presentationml/2006/ole">
            <mc:AlternateContent xmlns:mc="http://schemas.openxmlformats.org/markup-compatibility/2006">
              <mc:Choice xmlns:v="urn:schemas-microsoft-com:vml" Requires="v">
                <p:oleObj spid="_x0000_s46242" name="Equation" r:id="rId7" imgW="1435100" imgH="393700" progId="Equation.DSMT4">
                  <p:embed/>
                </p:oleObj>
              </mc:Choice>
              <mc:Fallback>
                <p:oleObj name="Equation" r:id="rId7" imgW="1435100" imgH="393700" progId="Equation.DSMT4">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0" y="3514725"/>
                        <a:ext cx="143827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92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23">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1923">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1923">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193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81923">
                                            <p:txEl>
                                              <p:pRg st="11" end="1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81928"/>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81923">
                                            <p:txEl>
                                              <p:pRg st="15" end="1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1923">
                                            <p:txEl>
                                              <p:pRg st="17" end="1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1923">
                                            <p:txEl>
                                              <p:pRg st="18" end="1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1923">
                                            <p:txEl>
                                              <p:pRg st="19" end="1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81923">
                                            <p:txEl>
                                              <p:pRg st="20" end="2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3"/>
          <p:cNvSpPr>
            <a:spLocks noGrp="1" noChangeArrowheads="1"/>
          </p:cNvSpPr>
          <p:nvPr>
            <p:ph type="body" idx="1"/>
          </p:nvPr>
        </p:nvSpPr>
        <p:spPr>
          <a:xfrm>
            <a:off x="304800" y="762000"/>
            <a:ext cx="8534400" cy="6096000"/>
          </a:xfrm>
          <a:noFill/>
        </p:spPr>
        <p:txBody>
          <a:bodyPr/>
          <a:lstStyle/>
          <a:p>
            <a:pPr marL="371475" indent="-371475" algn="l" eaLnBrk="1" hangingPunct="1">
              <a:buFont typeface="Wingdings" panose="05000000000000000000" pitchFamily="2" charset="2"/>
              <a:buChar char="§"/>
            </a:pPr>
            <a:r>
              <a:rPr lang="en-US" altLang="en-US" b="1" dirty="0" smtClean="0">
                <a:solidFill>
                  <a:schemeClr val="hlink"/>
                </a:solidFill>
              </a:rPr>
              <a:t>Quantity of Required Reserves</a:t>
            </a:r>
            <a:r>
              <a:rPr lang="en-US" altLang="en-US" dirty="0" smtClean="0"/>
              <a:t> (</a:t>
            </a:r>
            <a:r>
              <a:rPr lang="en-US" altLang="en-US" i="1" dirty="0" smtClean="0">
                <a:solidFill>
                  <a:schemeClr val="hlink"/>
                </a:solidFill>
              </a:rPr>
              <a:t>R</a:t>
            </a:r>
            <a:r>
              <a:rPr lang="en-US" altLang="en-US" i="1" baseline="-25000" dirty="0" smtClean="0">
                <a:solidFill>
                  <a:schemeClr val="hlink"/>
                </a:solidFill>
              </a:rPr>
              <a:t>R</a:t>
            </a:r>
            <a:r>
              <a:rPr lang="en-US" altLang="en-US" sz="1200" i="1" baseline="-25000" dirty="0" smtClean="0"/>
              <a:t> </a:t>
            </a:r>
            <a:r>
              <a:rPr lang="en-US" altLang="en-US" dirty="0" smtClean="0"/>
              <a:t>)</a:t>
            </a:r>
          </a:p>
          <a:p>
            <a:pPr marL="828675" lvl="1" indent="-371475" algn="l" eaLnBrk="1" hangingPunct="1">
              <a:buFont typeface="Wingdings" panose="05000000000000000000" pitchFamily="2" charset="2"/>
              <a:buChar char="ú"/>
            </a:pPr>
            <a:endParaRPr lang="en-US" altLang="en-US" sz="800" dirty="0" smtClean="0"/>
          </a:p>
          <a:p>
            <a:pPr marL="828675" lvl="1" indent="-371475" algn="l" eaLnBrk="1" hangingPunct="1">
              <a:buFont typeface="Wingdings" panose="05000000000000000000" pitchFamily="2" charset="2"/>
              <a:buChar char="ú"/>
            </a:pPr>
            <a:r>
              <a:rPr lang="en-US" altLang="en-US" dirty="0" smtClean="0"/>
              <a:t>The Federal Reserve (the Fed) requires banks to hold (not lend out) a percentage of the total amount of </a:t>
            </a:r>
            <a:r>
              <a:rPr lang="en-US" altLang="en-US" b="1" dirty="0" smtClean="0"/>
              <a:t>checkable deposits</a:t>
            </a:r>
            <a:r>
              <a:rPr lang="en-US" altLang="en-US" dirty="0" smtClean="0"/>
              <a:t> in their vaults (</a:t>
            </a:r>
            <a:r>
              <a:rPr lang="en-US" altLang="en-US" i="1" dirty="0" smtClean="0">
                <a:solidFill>
                  <a:schemeClr val="hlink"/>
                </a:solidFill>
              </a:rPr>
              <a:t>D</a:t>
            </a:r>
            <a:r>
              <a:rPr lang="en-US" altLang="en-US" dirty="0" smtClean="0"/>
              <a:t>)</a:t>
            </a:r>
          </a:p>
          <a:p>
            <a:pPr marL="828675" lvl="1" indent="-371475" algn="l" eaLnBrk="1" hangingPunct="1">
              <a:buFont typeface="Wingdings" panose="05000000000000000000" pitchFamily="2" charset="2"/>
              <a:buChar char="ú"/>
            </a:pPr>
            <a:endParaRPr lang="en-US" altLang="en-US" sz="800" dirty="0" smtClean="0"/>
          </a:p>
          <a:p>
            <a:pPr marL="828675" lvl="1" indent="-371475" algn="l" eaLnBrk="1" hangingPunct="1">
              <a:buFont typeface="Wingdings" panose="05000000000000000000" pitchFamily="2" charset="2"/>
              <a:buChar char="ú"/>
            </a:pPr>
            <a:r>
              <a:rPr lang="en-US" altLang="en-US" dirty="0" smtClean="0"/>
              <a:t>The percentage required is called the </a:t>
            </a:r>
            <a:r>
              <a:rPr lang="en-US" altLang="en-US" b="1" dirty="0" smtClean="0"/>
              <a:t>required reserves ratio</a:t>
            </a:r>
            <a:r>
              <a:rPr lang="en-US" altLang="en-US" dirty="0" smtClean="0"/>
              <a:t> (</a:t>
            </a:r>
            <a:r>
              <a:rPr lang="en-US" altLang="en-US" sz="900" dirty="0" smtClean="0"/>
              <a:t> </a:t>
            </a:r>
            <a:r>
              <a:rPr lang="en-US" altLang="en-US" i="1" dirty="0" smtClean="0">
                <a:solidFill>
                  <a:schemeClr val="hlink"/>
                </a:solidFill>
                <a:latin typeface="Symbol" panose="05050102010706020507" pitchFamily="18" charset="2"/>
              </a:rPr>
              <a:t>r</a:t>
            </a:r>
            <a:r>
              <a:rPr lang="en-US" altLang="en-US" sz="1000" i="1" dirty="0" smtClean="0">
                <a:solidFill>
                  <a:schemeClr val="hlink"/>
                </a:solidFill>
                <a:latin typeface="Symbol" panose="05050102010706020507" pitchFamily="18" charset="2"/>
              </a:rPr>
              <a:t> </a:t>
            </a:r>
            <a:r>
              <a:rPr lang="en-US" altLang="en-US" dirty="0" smtClean="0"/>
              <a:t>) </a:t>
            </a:r>
          </a:p>
          <a:p>
            <a:pPr marL="828675" lvl="1" indent="-371475" algn="l" eaLnBrk="1" hangingPunct="1">
              <a:buFont typeface="Wingdings" panose="05000000000000000000" pitchFamily="2" charset="2"/>
              <a:buChar char="ú"/>
            </a:pPr>
            <a:endParaRPr lang="en-US" altLang="en-US" sz="800" dirty="0" smtClean="0"/>
          </a:p>
          <a:p>
            <a:pPr marL="828675" lvl="1" indent="-371475" algn="l" eaLnBrk="1" hangingPunct="1">
              <a:buFont typeface="Wingdings" panose="05000000000000000000" pitchFamily="2" charset="2"/>
              <a:buChar char="ú"/>
            </a:pPr>
            <a:r>
              <a:rPr lang="en-US" altLang="en-US" dirty="0" smtClean="0"/>
              <a:t>Thus the quantity of required reserves is</a:t>
            </a:r>
          </a:p>
          <a:p>
            <a:pPr marL="828675" lvl="1" indent="-371475" algn="l" eaLnBrk="1" hangingPunct="1">
              <a:buFont typeface="Wingdings" panose="05000000000000000000" pitchFamily="2" charset="2"/>
              <a:buChar char="ú"/>
            </a:pPr>
            <a:endParaRPr lang="en-US" altLang="en-US" dirty="0" smtClean="0"/>
          </a:p>
          <a:p>
            <a:pPr marL="828675" lvl="1" indent="-371475" algn="l" eaLnBrk="1" hangingPunct="1">
              <a:buFont typeface="Wingdings" panose="05000000000000000000" pitchFamily="2" charset="2"/>
              <a:buChar char="ú"/>
            </a:pPr>
            <a:endParaRPr lang="en-US" altLang="en-US" dirty="0" smtClean="0"/>
          </a:p>
          <a:p>
            <a:pPr marL="371475" indent="-371475" algn="l" eaLnBrk="1" hangingPunct="1">
              <a:buFont typeface="Wingdings" panose="05000000000000000000" pitchFamily="2" charset="2"/>
              <a:buChar char="§"/>
            </a:pPr>
            <a:r>
              <a:rPr lang="en-US" altLang="en-US" b="1" dirty="0" smtClean="0"/>
              <a:t>Quantity Demanded for Reserves </a:t>
            </a:r>
            <a:r>
              <a:rPr lang="en-US" altLang="en-US" dirty="0" smtClean="0"/>
              <a:t>(      ) is</a:t>
            </a:r>
          </a:p>
          <a:p>
            <a:pPr marL="371475" indent="-371475" algn="l" eaLnBrk="1" hangingPunct="1">
              <a:buFont typeface="Wingdings" panose="05000000000000000000" pitchFamily="2" charset="2"/>
              <a:buChar char="§"/>
            </a:pPr>
            <a:endParaRPr lang="en-US" altLang="en-US" dirty="0" smtClean="0"/>
          </a:p>
          <a:p>
            <a:pPr marL="371475" indent="-371475" algn="l" eaLnBrk="1" hangingPunct="1">
              <a:buFont typeface="Wingdings" panose="05000000000000000000" pitchFamily="2" charset="2"/>
              <a:buChar char="§"/>
            </a:pPr>
            <a:endParaRPr lang="en-US" altLang="en-US" dirty="0" smtClean="0"/>
          </a:p>
          <a:p>
            <a:pPr marL="371475" indent="-371475" algn="l" eaLnBrk="1" hangingPunct="1">
              <a:buFont typeface="Wingdings" panose="05000000000000000000" pitchFamily="2" charset="2"/>
              <a:buChar char="§"/>
            </a:pPr>
            <a:endParaRPr lang="en-US" altLang="en-US" sz="1000" b="1" dirty="0" smtClean="0"/>
          </a:p>
          <a:p>
            <a:pPr marL="371475" indent="-371475" algn="l" eaLnBrk="1" hangingPunct="1">
              <a:buFont typeface="Wingdings" panose="05000000000000000000" pitchFamily="2" charset="2"/>
              <a:buChar char="§"/>
            </a:pPr>
            <a:r>
              <a:rPr lang="en-US" altLang="en-US" b="1" dirty="0" smtClean="0"/>
              <a:t>Demand for Reserves:</a:t>
            </a:r>
          </a:p>
          <a:p>
            <a:pPr marL="828675" lvl="1" indent="-371475" algn="l" eaLnBrk="1" hangingPunct="1">
              <a:buFont typeface="Wingdings" panose="05000000000000000000" pitchFamily="2" charset="2"/>
              <a:buChar char="ú"/>
            </a:pPr>
            <a:endParaRPr lang="en-US" altLang="en-US" dirty="0" smtClean="0"/>
          </a:p>
          <a:p>
            <a:pPr marL="828675" lvl="1" indent="-371475" algn="l" eaLnBrk="1" hangingPunct="1">
              <a:buFont typeface="Wingdings" panose="05000000000000000000" pitchFamily="2" charset="2"/>
              <a:buChar char="ú"/>
            </a:pPr>
            <a:endParaRPr lang="en-US" altLang="en-US" dirty="0" smtClean="0"/>
          </a:p>
        </p:txBody>
      </p:sp>
      <p:sp>
        <p:nvSpPr>
          <p:cNvPr id="47108"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47109"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47110" name="Rectangle 7"/>
          <p:cNvSpPr>
            <a:spLocks noChangeArrowheads="1"/>
          </p:cNvSpPr>
          <p:nvPr/>
        </p:nvSpPr>
        <p:spPr bwMode="auto">
          <a:xfrm>
            <a:off x="0" y="32432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graphicFrame>
        <p:nvGraphicFramePr>
          <p:cNvPr id="83976" name="Object 8"/>
          <p:cNvGraphicFramePr>
            <a:graphicFrameLocks noChangeAspect="1"/>
          </p:cNvGraphicFramePr>
          <p:nvPr>
            <p:extLst>
              <p:ext uri="{D42A27DB-BD31-4B8C-83A1-F6EECF244321}">
                <p14:modId xmlns:p14="http://schemas.microsoft.com/office/powerpoint/2010/main" val="965664150"/>
              </p:ext>
            </p:extLst>
          </p:nvPr>
        </p:nvGraphicFramePr>
        <p:xfrm>
          <a:off x="4038600" y="2971800"/>
          <a:ext cx="901700" cy="306388"/>
        </p:xfrm>
        <a:graphic>
          <a:graphicData uri="http://schemas.openxmlformats.org/presentationml/2006/ole">
            <mc:AlternateContent xmlns:mc="http://schemas.openxmlformats.org/markup-compatibility/2006">
              <mc:Choice xmlns:v="urn:schemas-microsoft-com:vml" Requires="v">
                <p:oleObj spid="_x0000_s47404" name="Equation" r:id="rId3" imgW="901309" imgH="304668" progId="Equation.DSMT4">
                  <p:embed/>
                </p:oleObj>
              </mc:Choice>
              <mc:Fallback>
                <p:oleObj name="Equation" r:id="rId3" imgW="901309" imgH="304668" progId="Equation.DSMT4">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2971800"/>
                        <a:ext cx="90170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7112" name="Rectangle 9"/>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47113" name="Rectangle 11"/>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graphicFrame>
        <p:nvGraphicFramePr>
          <p:cNvPr id="83981" name="Object 13"/>
          <p:cNvGraphicFramePr>
            <a:graphicFrameLocks noChangeAspect="1"/>
          </p:cNvGraphicFramePr>
          <p:nvPr>
            <p:extLst>
              <p:ext uri="{D42A27DB-BD31-4B8C-83A1-F6EECF244321}">
                <p14:modId xmlns:p14="http://schemas.microsoft.com/office/powerpoint/2010/main" val="3241567205"/>
              </p:ext>
            </p:extLst>
          </p:nvPr>
        </p:nvGraphicFramePr>
        <p:xfrm>
          <a:off x="4148138" y="3516313"/>
          <a:ext cx="342900" cy="327025"/>
        </p:xfrm>
        <a:graphic>
          <a:graphicData uri="http://schemas.openxmlformats.org/presentationml/2006/ole">
            <mc:AlternateContent xmlns:mc="http://schemas.openxmlformats.org/markup-compatibility/2006">
              <mc:Choice xmlns:v="urn:schemas-microsoft-com:vml" Requires="v">
                <p:oleObj spid="_x0000_s47405" name="Equation" r:id="rId5" imgW="342751" imgH="330057" progId="Equation.DSMT4">
                  <p:embed/>
                </p:oleObj>
              </mc:Choice>
              <mc:Fallback>
                <p:oleObj name="Equation" r:id="rId5" imgW="342751" imgH="330057" progId="Equation.DSMT4">
                  <p:embed/>
                  <p:pic>
                    <p:nvPicPr>
                      <p:cNvPr id="0" name="Object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48138" y="3516313"/>
                        <a:ext cx="342900"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3982" name="Object 14"/>
          <p:cNvGraphicFramePr>
            <a:graphicFrameLocks noChangeAspect="1"/>
          </p:cNvGraphicFramePr>
          <p:nvPr>
            <p:extLst>
              <p:ext uri="{D42A27DB-BD31-4B8C-83A1-F6EECF244321}">
                <p14:modId xmlns:p14="http://schemas.microsoft.com/office/powerpoint/2010/main" val="1733758714"/>
              </p:ext>
            </p:extLst>
          </p:nvPr>
        </p:nvGraphicFramePr>
        <p:xfrm>
          <a:off x="3886200" y="4092575"/>
          <a:ext cx="1244600" cy="333375"/>
        </p:xfrm>
        <a:graphic>
          <a:graphicData uri="http://schemas.openxmlformats.org/presentationml/2006/ole">
            <mc:AlternateContent xmlns:mc="http://schemas.openxmlformats.org/markup-compatibility/2006">
              <mc:Choice xmlns:v="urn:schemas-microsoft-com:vml" Requires="v">
                <p:oleObj spid="_x0000_s47406" name="Equation" r:id="rId7" imgW="1244600" imgH="330200" progId="Equation.DSMT4">
                  <p:embed/>
                </p:oleObj>
              </mc:Choice>
              <mc:Fallback>
                <p:oleObj name="Equation" r:id="rId7" imgW="1244600" imgH="330200" progId="Equation.DSMT4">
                  <p:embed/>
                  <p:pic>
                    <p:nvPicPr>
                      <p:cNvPr id="0" name="Object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86200" y="4092575"/>
                        <a:ext cx="12446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7116" name="Rectangle 16"/>
          <p:cNvSpPr>
            <a:spLocks noChangeArrowheads="1"/>
          </p:cNvSpPr>
          <p:nvPr/>
        </p:nvSpPr>
        <p:spPr bwMode="auto">
          <a:xfrm>
            <a:off x="0" y="32242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graphicFrame>
        <p:nvGraphicFramePr>
          <p:cNvPr id="83983" name="Object 15"/>
          <p:cNvGraphicFramePr>
            <a:graphicFrameLocks noChangeAspect="1"/>
          </p:cNvGraphicFramePr>
          <p:nvPr>
            <p:extLst>
              <p:ext uri="{D42A27DB-BD31-4B8C-83A1-F6EECF244321}">
                <p14:modId xmlns:p14="http://schemas.microsoft.com/office/powerpoint/2010/main" val="3991426717"/>
              </p:ext>
            </p:extLst>
          </p:nvPr>
        </p:nvGraphicFramePr>
        <p:xfrm>
          <a:off x="3498850" y="5616575"/>
          <a:ext cx="2003425" cy="409575"/>
        </p:xfrm>
        <a:graphic>
          <a:graphicData uri="http://schemas.openxmlformats.org/presentationml/2006/ole">
            <mc:AlternateContent xmlns:mc="http://schemas.openxmlformats.org/markup-compatibility/2006">
              <mc:Choice xmlns:v="urn:schemas-microsoft-com:vml" Requires="v">
                <p:oleObj spid="_x0000_s47407" name="Equation" r:id="rId9" imgW="2006280" imgH="406080" progId="Equation.DSMT4">
                  <p:embed/>
                </p:oleObj>
              </mc:Choice>
              <mc:Fallback>
                <p:oleObj name="Equation" r:id="rId9" imgW="2006280" imgH="406080" progId="Equation.DSMT4">
                  <p:embed/>
                  <p:pic>
                    <p:nvPicPr>
                      <p:cNvPr id="0" name="Object 15"/>
                      <p:cNvPicPr>
                        <a:picLocks noChangeAspect="1" noChangeArrowheads="1"/>
                      </p:cNvPicPr>
                      <p:nvPr/>
                    </p:nvPicPr>
                    <p:blipFill>
                      <a:blip r:embed="rId10"/>
                      <a:srcRect/>
                      <a:stretch>
                        <a:fillRect/>
                      </a:stretch>
                    </p:blipFill>
                    <p:spPr bwMode="auto">
                      <a:xfrm>
                        <a:off x="3498850" y="5616575"/>
                        <a:ext cx="200342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7118" name="Rectangle 18"/>
          <p:cNvSpPr>
            <a:spLocks noChangeArrowheads="1"/>
          </p:cNvSpPr>
          <p:nvPr/>
        </p:nvSpPr>
        <p:spPr bwMode="auto">
          <a:xfrm>
            <a:off x="0" y="32432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graphicFrame>
        <p:nvGraphicFramePr>
          <p:cNvPr id="83985" name="Object 17"/>
          <p:cNvGraphicFramePr>
            <a:graphicFrameLocks noChangeAspect="1"/>
          </p:cNvGraphicFramePr>
          <p:nvPr>
            <p:extLst>
              <p:ext uri="{D42A27DB-BD31-4B8C-83A1-F6EECF244321}">
                <p14:modId xmlns:p14="http://schemas.microsoft.com/office/powerpoint/2010/main" val="1293923822"/>
              </p:ext>
            </p:extLst>
          </p:nvPr>
        </p:nvGraphicFramePr>
        <p:xfrm>
          <a:off x="3727450" y="4854575"/>
          <a:ext cx="1639888" cy="371475"/>
        </p:xfrm>
        <a:graphic>
          <a:graphicData uri="http://schemas.openxmlformats.org/presentationml/2006/ole">
            <mc:AlternateContent xmlns:mc="http://schemas.openxmlformats.org/markup-compatibility/2006">
              <mc:Choice xmlns:v="urn:schemas-microsoft-com:vml" Requires="v">
                <p:oleObj spid="_x0000_s47408" name="Equation" r:id="rId11" imgW="1638000" imgH="368280" progId="Equation.DSMT4">
                  <p:embed/>
                </p:oleObj>
              </mc:Choice>
              <mc:Fallback>
                <p:oleObj name="Equation" r:id="rId11" imgW="1638000" imgH="368280" progId="Equation.DSMT4">
                  <p:embed/>
                  <p:pic>
                    <p:nvPicPr>
                      <p:cNvPr id="0" name="Object 17"/>
                      <p:cNvPicPr>
                        <a:picLocks noChangeAspect="1" noChangeArrowheads="1"/>
                      </p:cNvPicPr>
                      <p:nvPr/>
                    </p:nvPicPr>
                    <p:blipFill>
                      <a:blip r:embed="rId12"/>
                      <a:srcRect/>
                      <a:stretch>
                        <a:fillRect/>
                      </a:stretch>
                    </p:blipFill>
                    <p:spPr bwMode="auto">
                      <a:xfrm>
                        <a:off x="3727450" y="4854575"/>
                        <a:ext cx="1639888"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3987" name="Object 19"/>
          <p:cNvGraphicFramePr>
            <a:graphicFrameLocks noChangeAspect="1"/>
          </p:cNvGraphicFramePr>
          <p:nvPr>
            <p:extLst>
              <p:ext uri="{D42A27DB-BD31-4B8C-83A1-F6EECF244321}">
                <p14:modId xmlns:p14="http://schemas.microsoft.com/office/powerpoint/2010/main" val="1781629333"/>
              </p:ext>
            </p:extLst>
          </p:nvPr>
        </p:nvGraphicFramePr>
        <p:xfrm>
          <a:off x="3581400" y="4887913"/>
          <a:ext cx="177800" cy="215900"/>
        </p:xfrm>
        <a:graphic>
          <a:graphicData uri="http://schemas.openxmlformats.org/presentationml/2006/ole">
            <mc:AlternateContent xmlns:mc="http://schemas.openxmlformats.org/markup-compatibility/2006">
              <mc:Choice xmlns:v="urn:schemas-microsoft-com:vml" Requires="v">
                <p:oleObj spid="_x0000_s47409" name="Equation" r:id="rId13" imgW="177569" imgH="215619" progId="Equation.DSMT4">
                  <p:embed/>
                </p:oleObj>
              </mc:Choice>
              <mc:Fallback>
                <p:oleObj name="Equation" r:id="rId13" imgW="177569" imgH="215619" progId="Equation.DSMT4">
                  <p:embed/>
                  <p:pic>
                    <p:nvPicPr>
                      <p:cNvPr id="0" name="Object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581400" y="4887913"/>
                        <a:ext cx="177800"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3988" name="Rectangle 20"/>
          <p:cNvSpPr>
            <a:spLocks noChangeArrowheads="1"/>
          </p:cNvSpPr>
          <p:nvPr/>
        </p:nvSpPr>
        <p:spPr bwMode="auto">
          <a:xfrm>
            <a:off x="7110412" y="5600700"/>
            <a:ext cx="1500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dirty="0"/>
              <a:t>Slope =</a:t>
            </a:r>
            <a:r>
              <a:rPr lang="en-US" altLang="en-US" dirty="0">
                <a:latin typeface="Arial" panose="020B0604020202020204" pitchFamily="34" charset="0"/>
              </a:rPr>
              <a:t> </a:t>
            </a:r>
            <a:r>
              <a:rPr lang="en-US" altLang="en-US" i="1" dirty="0">
                <a:latin typeface="Symbol" panose="05050102010706020507" pitchFamily="18" charset="2"/>
              </a:rPr>
              <a:t>b</a:t>
            </a:r>
            <a:r>
              <a:rPr lang="en-US" altLang="en-US" dirty="0">
                <a:latin typeface="Arial" panose="020B0604020202020204" pitchFamily="34" charset="0"/>
              </a:rPr>
              <a:t> </a:t>
            </a:r>
            <a:r>
              <a:rPr lang="en-US" altLang="en-US" dirty="0"/>
              <a:t>= 1 </a:t>
            </a:r>
          </a:p>
        </p:txBody>
      </p:sp>
      <p:sp>
        <p:nvSpPr>
          <p:cNvPr id="19" name="Rectangle 2"/>
          <p:cNvSpPr txBox="1">
            <a:spLocks noChangeArrowheads="1"/>
          </p:cNvSpPr>
          <p:nvPr/>
        </p:nvSpPr>
        <p:spPr bwMode="auto">
          <a:xfrm>
            <a:off x="457200" y="762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eaLnBrk="1" hangingPunct="1"/>
            <a:r>
              <a:rPr lang="en-US" altLang="en-US" kern="0" smtClean="0"/>
              <a:t>Demand for Reserves</a:t>
            </a:r>
            <a:endParaRPr lang="en-US" altLang="en-US" kern="0" dirty="0" smtClean="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3971">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3971">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3971">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397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3971">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3981"/>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83982"/>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83971">
                                            <p:txEl>
                                              <p:pRg st="13" end="13"/>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8398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83987"/>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83983"/>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83988"/>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9" presetClass="exit" presetSubtype="0" fill="hold" nodeType="clickEffect">
                                  <p:stCondLst>
                                    <p:cond delay="0"/>
                                  </p:stCondLst>
                                  <p:childTnLst>
                                    <p:animEffect transition="out" filter="dissolve">
                                      <p:cBhvr>
                                        <p:cTn id="52" dur="500"/>
                                        <p:tgtEl>
                                          <p:spTgt spid="83987"/>
                                        </p:tgtEl>
                                      </p:cBhvr>
                                    </p:animEffect>
                                    <p:set>
                                      <p:cBhvr>
                                        <p:cTn id="53" dur="1" fill="hold">
                                          <p:stCondLst>
                                            <p:cond delay="499"/>
                                          </p:stCondLst>
                                        </p:cTn>
                                        <p:tgtEl>
                                          <p:spTgt spid="8398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8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type="body" idx="1"/>
          </p:nvPr>
        </p:nvSpPr>
        <p:spPr>
          <a:xfrm>
            <a:off x="304800" y="762000"/>
            <a:ext cx="8534400" cy="1295400"/>
          </a:xfrm>
          <a:noFill/>
        </p:spPr>
        <p:txBody>
          <a:bodyPr/>
          <a:lstStyle/>
          <a:p>
            <a:pPr marL="371475" indent="-371475" algn="l" eaLnBrk="1" hangingPunct="1">
              <a:buFont typeface="Wingdings" panose="05000000000000000000" pitchFamily="2" charset="2"/>
              <a:buChar char="§"/>
            </a:pPr>
            <a:r>
              <a:rPr lang="en-US" altLang="en-US" b="1" dirty="0" smtClean="0"/>
              <a:t>Example: </a:t>
            </a:r>
            <a:r>
              <a:rPr lang="en-US" altLang="en-US" dirty="0" smtClean="0"/>
              <a:t>Suppose</a:t>
            </a:r>
            <a:r>
              <a:rPr lang="en-US" altLang="en-US" i="1" dirty="0" smtClean="0">
                <a:latin typeface="Symbol" panose="05050102010706020507" pitchFamily="18" charset="2"/>
              </a:rPr>
              <a:t> r </a:t>
            </a:r>
            <a:r>
              <a:rPr lang="en-US" altLang="en-US" dirty="0" smtClean="0"/>
              <a:t>= 0.1, </a:t>
            </a:r>
            <a:r>
              <a:rPr lang="en-US" altLang="en-US" i="1" dirty="0" smtClean="0"/>
              <a:t>D</a:t>
            </a:r>
            <a:r>
              <a:rPr lang="en-US" altLang="en-US" dirty="0" smtClean="0"/>
              <a:t> = 50 (billion $), </a:t>
            </a:r>
            <a:r>
              <a:rPr lang="en-US" altLang="en-US" i="1" dirty="0" smtClean="0"/>
              <a:t>S</a:t>
            </a:r>
            <a:r>
              <a:rPr lang="en-US" altLang="en-US" dirty="0" smtClean="0"/>
              <a:t>  = 25, and </a:t>
            </a:r>
            <a:r>
              <a:rPr lang="en-US" altLang="en-US" i="1" dirty="0" smtClean="0">
                <a:latin typeface="Symbol" panose="05050102010706020507" pitchFamily="18" charset="2"/>
              </a:rPr>
              <a:t>b</a:t>
            </a:r>
            <a:r>
              <a:rPr lang="en-US" altLang="en-US" dirty="0" smtClean="0"/>
              <a:t> = 1. Graph the demand for reserves in the graph below.</a:t>
            </a:r>
          </a:p>
          <a:p>
            <a:pPr marL="828675" lvl="1" indent="-371475" algn="l" eaLnBrk="1" hangingPunct="1">
              <a:buFont typeface="Wingdings" panose="05000000000000000000" pitchFamily="2" charset="2"/>
              <a:buChar char="ú"/>
            </a:pPr>
            <a:endParaRPr lang="en-US" altLang="en-US" dirty="0" smtClean="0"/>
          </a:p>
          <a:p>
            <a:pPr marL="828675" lvl="1" indent="-371475" algn="l" eaLnBrk="1" hangingPunct="1">
              <a:buFont typeface="Wingdings" panose="05000000000000000000" pitchFamily="2" charset="2"/>
              <a:buChar char="ú"/>
            </a:pPr>
            <a:endParaRPr lang="en-US" altLang="en-US" dirty="0" smtClean="0"/>
          </a:p>
        </p:txBody>
      </p:sp>
      <p:sp>
        <p:nvSpPr>
          <p:cNvPr id="48132"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48133"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48134" name="Rectangle 8"/>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graphicFrame>
        <p:nvGraphicFramePr>
          <p:cNvPr id="85013" name="Object 21"/>
          <p:cNvGraphicFramePr>
            <a:graphicFrameLocks noChangeAspect="1"/>
          </p:cNvGraphicFramePr>
          <p:nvPr>
            <p:extLst>
              <p:ext uri="{D42A27DB-BD31-4B8C-83A1-F6EECF244321}">
                <p14:modId xmlns:p14="http://schemas.microsoft.com/office/powerpoint/2010/main" val="795269021"/>
              </p:ext>
            </p:extLst>
          </p:nvPr>
        </p:nvGraphicFramePr>
        <p:xfrm>
          <a:off x="1066800" y="1905000"/>
          <a:ext cx="1990725" cy="371475"/>
        </p:xfrm>
        <a:graphic>
          <a:graphicData uri="http://schemas.openxmlformats.org/presentationml/2006/ole">
            <mc:AlternateContent xmlns:mc="http://schemas.openxmlformats.org/markup-compatibility/2006">
              <mc:Choice xmlns:v="urn:schemas-microsoft-com:vml" Requires="v">
                <p:oleObj spid="_x0000_s48364" name="Equation" r:id="rId3" imgW="1993900" imgH="368300" progId="Equation.DSMT4">
                  <p:embed/>
                </p:oleObj>
              </mc:Choice>
              <mc:Fallback>
                <p:oleObj name="Equation" r:id="rId3" imgW="1993900" imgH="368300" progId="Equation.DSMT4">
                  <p:embed/>
                  <p:pic>
                    <p:nvPicPr>
                      <p:cNvPr id="0" name="Object 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905000"/>
                        <a:ext cx="199072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5012" name="Object 20"/>
          <p:cNvGraphicFramePr>
            <a:graphicFrameLocks noChangeAspect="1"/>
          </p:cNvGraphicFramePr>
          <p:nvPr>
            <p:extLst>
              <p:ext uri="{D42A27DB-BD31-4B8C-83A1-F6EECF244321}">
                <p14:modId xmlns:p14="http://schemas.microsoft.com/office/powerpoint/2010/main" val="1874954056"/>
              </p:ext>
            </p:extLst>
          </p:nvPr>
        </p:nvGraphicFramePr>
        <p:xfrm>
          <a:off x="1304925" y="2514600"/>
          <a:ext cx="1533525" cy="371475"/>
        </p:xfrm>
        <a:graphic>
          <a:graphicData uri="http://schemas.openxmlformats.org/presentationml/2006/ole">
            <mc:AlternateContent xmlns:mc="http://schemas.openxmlformats.org/markup-compatibility/2006">
              <mc:Choice xmlns:v="urn:schemas-microsoft-com:vml" Requires="v">
                <p:oleObj spid="_x0000_s48365" name="Equation" r:id="rId5" imgW="1536700" imgH="368300" progId="Equation.DSMT4">
                  <p:embed/>
                </p:oleObj>
              </mc:Choice>
              <mc:Fallback>
                <p:oleObj name="Equation" r:id="rId5" imgW="1536700" imgH="368300" progId="Equation.DSMT4">
                  <p:embed/>
                  <p:pic>
                    <p:nvPicPr>
                      <p:cNvPr id="0" name="Object 2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04925" y="2514600"/>
                        <a:ext cx="153352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5011" name="Object 19"/>
          <p:cNvGraphicFramePr>
            <a:graphicFrameLocks noChangeAspect="1"/>
          </p:cNvGraphicFramePr>
          <p:nvPr>
            <p:extLst>
              <p:ext uri="{D42A27DB-BD31-4B8C-83A1-F6EECF244321}">
                <p14:modId xmlns:p14="http://schemas.microsoft.com/office/powerpoint/2010/main" val="1120009529"/>
              </p:ext>
            </p:extLst>
          </p:nvPr>
        </p:nvGraphicFramePr>
        <p:xfrm>
          <a:off x="1447800" y="3114675"/>
          <a:ext cx="1133475" cy="371475"/>
        </p:xfrm>
        <a:graphic>
          <a:graphicData uri="http://schemas.openxmlformats.org/presentationml/2006/ole">
            <mc:AlternateContent xmlns:mc="http://schemas.openxmlformats.org/markup-compatibility/2006">
              <mc:Choice xmlns:v="urn:schemas-microsoft-com:vml" Requires="v">
                <p:oleObj spid="_x0000_s48366" name="Equation" r:id="rId7" imgW="1130300" imgH="368300" progId="Equation.DSMT4">
                  <p:embed/>
                </p:oleObj>
              </mc:Choice>
              <mc:Fallback>
                <p:oleObj name="Equation" r:id="rId7" imgW="1130300" imgH="368300" progId="Equation.DSMT4">
                  <p:embed/>
                  <p:pic>
                    <p:nvPicPr>
                      <p:cNvPr id="0" name="Object 1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47800" y="3114675"/>
                        <a:ext cx="113347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5099" name="Group 107"/>
          <p:cNvGraphicFramePr>
            <a:graphicFrameLocks noGrp="1"/>
          </p:cNvGraphicFramePr>
          <p:nvPr>
            <p:extLst>
              <p:ext uri="{D42A27DB-BD31-4B8C-83A1-F6EECF244321}">
                <p14:modId xmlns:p14="http://schemas.microsoft.com/office/powerpoint/2010/main" val="223514697"/>
              </p:ext>
            </p:extLst>
          </p:nvPr>
        </p:nvGraphicFramePr>
        <p:xfrm>
          <a:off x="533400" y="3952875"/>
          <a:ext cx="3048000" cy="1371600"/>
        </p:xfrm>
        <a:graphic>
          <a:graphicData uri="http://schemas.openxmlformats.org/drawingml/2006/table">
            <a:tbl>
              <a:tblPr/>
              <a:tblGrid>
                <a:gridCol w="1444625"/>
                <a:gridCol w="1603375"/>
              </a:tblGrid>
              <a:tr h="3667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1" u="none" strike="noStrike" cap="none" normalizeH="0" baseline="0" smtClean="0">
                          <a:ln>
                            <a:noFill/>
                          </a:ln>
                          <a:solidFill>
                            <a:schemeClr val="tx1"/>
                          </a:solidFill>
                          <a:effectLst/>
                          <a:latin typeface="Times New Roman" pitchFamily="18" charset="0"/>
                          <a:cs typeface="Times New Roman" pitchFamily="18" charset="0"/>
                        </a:rPr>
                        <a:t>i</a:t>
                      </a:r>
                      <a:r>
                        <a:rPr kumimoji="0" lang="en-US" sz="1800" b="0" i="1" u="none" strike="noStrike" cap="none" normalizeH="0" baseline="-25000" smtClean="0">
                          <a:ln>
                            <a:noFill/>
                          </a:ln>
                          <a:solidFill>
                            <a:schemeClr val="tx1"/>
                          </a:solidFill>
                          <a:effectLst/>
                          <a:latin typeface="Times New Roman" pitchFamily="18" charset="0"/>
                          <a:cs typeface="Times New Roman" pitchFamily="18" charset="0"/>
                        </a:rPr>
                        <a:t>ff</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(percent)</a:t>
                      </a:r>
                      <a:endParaRPr kumimoji="0" lang="en-US" sz="18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(Billions $)</a:t>
                      </a:r>
                      <a:endParaRPr kumimoji="0" lang="en-US" sz="18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en-US" sz="18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28</a:t>
                      </a:r>
                      <a:endParaRPr kumimoji="0" lang="en-US" sz="18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en-US" sz="18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25</a:t>
                      </a:r>
                      <a:endParaRPr kumimoji="0" lang="en-US" sz="18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85061" name="Object 69"/>
          <p:cNvGraphicFramePr>
            <a:graphicFrameLocks noChangeAspect="1"/>
          </p:cNvGraphicFramePr>
          <p:nvPr>
            <p:extLst>
              <p:ext uri="{D42A27DB-BD31-4B8C-83A1-F6EECF244321}">
                <p14:modId xmlns:p14="http://schemas.microsoft.com/office/powerpoint/2010/main" val="3453439344"/>
              </p:ext>
            </p:extLst>
          </p:nvPr>
        </p:nvGraphicFramePr>
        <p:xfrm>
          <a:off x="2590800" y="4029075"/>
          <a:ext cx="342900" cy="333375"/>
        </p:xfrm>
        <a:graphic>
          <a:graphicData uri="http://schemas.openxmlformats.org/presentationml/2006/ole">
            <mc:AlternateContent xmlns:mc="http://schemas.openxmlformats.org/markup-compatibility/2006">
              <mc:Choice xmlns:v="urn:schemas-microsoft-com:vml" Requires="v">
                <p:oleObj spid="_x0000_s48367" name="Equation" r:id="rId9" imgW="342751" imgH="330057" progId="Equation.DSMT4">
                  <p:embed/>
                </p:oleObj>
              </mc:Choice>
              <mc:Fallback>
                <p:oleObj name="Equation" r:id="rId9" imgW="342751" imgH="330057" progId="Equation.DSMT4">
                  <p:embed/>
                  <p:pic>
                    <p:nvPicPr>
                      <p:cNvPr id="0" name="Object 6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90800" y="4029075"/>
                        <a:ext cx="3429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8154" name="Line 81"/>
          <p:cNvSpPr>
            <a:spLocks noChangeShapeType="1"/>
          </p:cNvSpPr>
          <p:nvPr/>
        </p:nvSpPr>
        <p:spPr bwMode="auto">
          <a:xfrm>
            <a:off x="4883150" y="2770188"/>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55" name="Line 80"/>
          <p:cNvSpPr>
            <a:spLocks noChangeShapeType="1"/>
          </p:cNvSpPr>
          <p:nvPr/>
        </p:nvSpPr>
        <p:spPr bwMode="auto">
          <a:xfrm flipV="1">
            <a:off x="4886325" y="6246812"/>
            <a:ext cx="38766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5071" name="Line 79"/>
          <p:cNvSpPr>
            <a:spLocks noChangeShapeType="1"/>
          </p:cNvSpPr>
          <p:nvPr/>
        </p:nvSpPr>
        <p:spPr bwMode="auto">
          <a:xfrm>
            <a:off x="4886325" y="3733800"/>
            <a:ext cx="1066800" cy="1588"/>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85070" name="Line 78"/>
          <p:cNvSpPr>
            <a:spLocks noChangeShapeType="1"/>
          </p:cNvSpPr>
          <p:nvPr/>
        </p:nvSpPr>
        <p:spPr bwMode="auto">
          <a:xfrm>
            <a:off x="4886325" y="5257800"/>
            <a:ext cx="2514600" cy="1588"/>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85067" name="Text Box 75"/>
          <p:cNvSpPr txBox="1">
            <a:spLocks noChangeArrowheads="1"/>
          </p:cNvSpPr>
          <p:nvPr/>
        </p:nvSpPr>
        <p:spPr bwMode="auto">
          <a:xfrm>
            <a:off x="5724525" y="6324600"/>
            <a:ext cx="45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sz="1600">
                <a:cs typeface="Times New Roman" panose="02020603050405020304" pitchFamily="18" charset="0"/>
              </a:rPr>
              <a:t>25</a:t>
            </a:r>
            <a:endParaRPr lang="en-US" altLang="en-US" sz="1600"/>
          </a:p>
        </p:txBody>
      </p:sp>
      <p:sp>
        <p:nvSpPr>
          <p:cNvPr id="85066" name="Line 74"/>
          <p:cNvSpPr>
            <a:spLocks noChangeAspect="1" noChangeShapeType="1"/>
          </p:cNvSpPr>
          <p:nvPr/>
        </p:nvSpPr>
        <p:spPr bwMode="auto">
          <a:xfrm>
            <a:off x="5124450" y="2871788"/>
            <a:ext cx="2632075" cy="2754312"/>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5065" name="Line 73"/>
          <p:cNvSpPr>
            <a:spLocks noChangeShapeType="1"/>
          </p:cNvSpPr>
          <p:nvPr/>
        </p:nvSpPr>
        <p:spPr bwMode="auto">
          <a:xfrm>
            <a:off x="5953125" y="3733800"/>
            <a:ext cx="0" cy="251460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85064" name="Line 72"/>
          <p:cNvSpPr>
            <a:spLocks noChangeShapeType="1"/>
          </p:cNvSpPr>
          <p:nvPr/>
        </p:nvSpPr>
        <p:spPr bwMode="auto">
          <a:xfrm>
            <a:off x="7400925" y="5257800"/>
            <a:ext cx="0" cy="99060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48162" name="Rectangle 83"/>
          <p:cNvSpPr>
            <a:spLocks noChangeArrowheads="1"/>
          </p:cNvSpPr>
          <p:nvPr/>
        </p:nvSpPr>
        <p:spPr bwMode="auto">
          <a:xfrm>
            <a:off x="5572125" y="2559050"/>
            <a:ext cx="220345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u="sng">
                <a:cs typeface="Times New Roman" panose="02020603050405020304" pitchFamily="18" charset="0"/>
              </a:rPr>
              <a:t>Federal Funds Market</a:t>
            </a:r>
            <a:endParaRPr lang="en-US" altLang="en-US" sz="1400"/>
          </a:p>
          <a:p>
            <a:pPr>
              <a:spcBef>
                <a:spcPct val="0"/>
              </a:spcBef>
              <a:buFontTx/>
              <a:buNone/>
            </a:pPr>
            <a:endParaRPr lang="en-US" altLang="en-US" sz="2800"/>
          </a:p>
        </p:txBody>
      </p:sp>
      <p:sp>
        <p:nvSpPr>
          <p:cNvPr id="85082" name="Text Box 90"/>
          <p:cNvSpPr txBox="1">
            <a:spLocks noChangeArrowheads="1"/>
          </p:cNvSpPr>
          <p:nvPr/>
        </p:nvSpPr>
        <p:spPr bwMode="auto">
          <a:xfrm>
            <a:off x="7172325" y="63246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sz="1600">
                <a:cs typeface="Times New Roman" panose="02020603050405020304" pitchFamily="18" charset="0"/>
              </a:rPr>
              <a:t>28</a:t>
            </a:r>
            <a:endParaRPr lang="en-US" altLang="en-US" sz="1600"/>
          </a:p>
        </p:txBody>
      </p:sp>
      <p:sp>
        <p:nvSpPr>
          <p:cNvPr id="48164" name="Text Box 91"/>
          <p:cNvSpPr txBox="1">
            <a:spLocks noChangeArrowheads="1"/>
          </p:cNvSpPr>
          <p:nvPr/>
        </p:nvSpPr>
        <p:spPr bwMode="auto">
          <a:xfrm>
            <a:off x="8315325" y="6324600"/>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Q</a:t>
            </a:r>
            <a:endParaRPr lang="en-US" altLang="en-US" sz="1600"/>
          </a:p>
        </p:txBody>
      </p:sp>
      <p:sp>
        <p:nvSpPr>
          <p:cNvPr id="85084" name="Text Box 92"/>
          <p:cNvSpPr txBox="1">
            <a:spLocks noChangeArrowheads="1"/>
          </p:cNvSpPr>
          <p:nvPr/>
        </p:nvSpPr>
        <p:spPr bwMode="auto">
          <a:xfrm>
            <a:off x="7705725" y="55626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D</a:t>
            </a:r>
            <a:r>
              <a:rPr lang="en-US" altLang="en-US" sz="1600" i="1" baseline="30000">
                <a:solidFill>
                  <a:srgbClr val="000000"/>
                </a:solidFill>
                <a:cs typeface="Times New Roman" panose="02020603050405020304" pitchFamily="18" charset="0"/>
              </a:rPr>
              <a:t>R</a:t>
            </a:r>
            <a:endParaRPr lang="en-US" altLang="en-US" sz="1600" baseline="30000"/>
          </a:p>
        </p:txBody>
      </p:sp>
      <p:sp>
        <p:nvSpPr>
          <p:cNvPr id="48166" name="Text Box 93"/>
          <p:cNvSpPr txBox="1">
            <a:spLocks noChangeArrowheads="1"/>
          </p:cNvSpPr>
          <p:nvPr/>
        </p:nvSpPr>
        <p:spPr bwMode="auto">
          <a:xfrm>
            <a:off x="4505325" y="28956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i</a:t>
            </a:r>
            <a:r>
              <a:rPr lang="en-US" altLang="en-US" sz="1600" i="1" baseline="-25000">
                <a:solidFill>
                  <a:srgbClr val="000000"/>
                </a:solidFill>
                <a:cs typeface="Times New Roman" panose="02020603050405020304" pitchFamily="18" charset="0"/>
              </a:rPr>
              <a:t>ff</a:t>
            </a:r>
            <a:endParaRPr lang="en-US" altLang="en-US" sz="1600" baseline="-25000"/>
          </a:p>
        </p:txBody>
      </p:sp>
      <p:sp>
        <p:nvSpPr>
          <p:cNvPr id="85086" name="Text Box 94"/>
          <p:cNvSpPr txBox="1">
            <a:spLocks noChangeArrowheads="1"/>
          </p:cNvSpPr>
          <p:nvPr/>
        </p:nvSpPr>
        <p:spPr bwMode="auto">
          <a:xfrm>
            <a:off x="4581525" y="3581400"/>
            <a:ext cx="45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a:cs typeface="Times New Roman" panose="02020603050405020304" pitchFamily="18" charset="0"/>
              </a:rPr>
              <a:t>5</a:t>
            </a:r>
            <a:endParaRPr lang="en-US" altLang="en-US" sz="1600"/>
          </a:p>
        </p:txBody>
      </p:sp>
      <p:sp>
        <p:nvSpPr>
          <p:cNvPr id="85087" name="Text Box 95"/>
          <p:cNvSpPr txBox="1">
            <a:spLocks noChangeArrowheads="1"/>
          </p:cNvSpPr>
          <p:nvPr/>
        </p:nvSpPr>
        <p:spPr bwMode="auto">
          <a:xfrm>
            <a:off x="4581525" y="51054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a:cs typeface="Times New Roman" panose="02020603050405020304" pitchFamily="18" charset="0"/>
              </a:rPr>
              <a:t>2</a:t>
            </a:r>
            <a:endParaRPr lang="en-US" altLang="en-US" sz="1600"/>
          </a:p>
        </p:txBody>
      </p:sp>
      <p:sp>
        <p:nvSpPr>
          <p:cNvPr id="85088" name="Rectangle 96"/>
          <p:cNvSpPr>
            <a:spLocks noChangeArrowheads="1"/>
          </p:cNvSpPr>
          <p:nvPr/>
        </p:nvSpPr>
        <p:spPr bwMode="auto">
          <a:xfrm>
            <a:off x="2362200" y="4692650"/>
            <a:ext cx="762000" cy="182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85089" name="Rectangle 97"/>
          <p:cNvSpPr>
            <a:spLocks noChangeArrowheads="1"/>
          </p:cNvSpPr>
          <p:nvPr/>
        </p:nvSpPr>
        <p:spPr bwMode="auto">
          <a:xfrm>
            <a:off x="2370138" y="5056188"/>
            <a:ext cx="762000" cy="1825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31" name="Rectangle 2"/>
          <p:cNvSpPr txBox="1">
            <a:spLocks noChangeArrowheads="1"/>
          </p:cNvSpPr>
          <p:nvPr/>
        </p:nvSpPr>
        <p:spPr bwMode="auto">
          <a:xfrm>
            <a:off x="457200" y="762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eaLnBrk="1" hangingPunct="1"/>
            <a:r>
              <a:rPr lang="en-US" altLang="en-US" kern="0" smtClean="0"/>
              <a:t>Demand for Reserves</a:t>
            </a:r>
            <a:endParaRPr lang="en-US" altLang="en-US" kern="0" dirty="0" smtClean="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50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501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501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509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5061"/>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85088"/>
                                        </p:tgtEl>
                                        <p:attrNameLst>
                                          <p:attrName>style.visibility</p:attrName>
                                        </p:attrNameLst>
                                      </p:cBhvr>
                                      <p:to>
                                        <p:strVal val="hidden"/>
                                      </p:to>
                                    </p:set>
                                  </p:childTnLst>
                                </p:cTn>
                              </p:par>
                            </p:childTnLst>
                          </p:cTn>
                        </p:par>
                        <p:par>
                          <p:cTn id="25" fill="hold" nodeType="afterGroup">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85082"/>
                                        </p:tgtEl>
                                        <p:attrNameLst>
                                          <p:attrName>style.visibility</p:attrName>
                                        </p:attrNameLst>
                                      </p:cBhvr>
                                      <p:to>
                                        <p:strVal val="visible"/>
                                      </p:to>
                                    </p:set>
                                  </p:childTnLst>
                                </p:cTn>
                              </p:par>
                            </p:childTnLst>
                          </p:cTn>
                        </p:par>
                        <p:par>
                          <p:cTn id="28" fill="hold" nodeType="afterGroup">
                            <p:stCondLst>
                              <p:cond delay="0"/>
                            </p:stCondLst>
                            <p:childTnLst>
                              <p:par>
                                <p:cTn id="29" presetID="22" presetClass="entr" presetSubtype="4" fill="hold" grpId="0" nodeType="afterEffect">
                                  <p:stCondLst>
                                    <p:cond delay="0"/>
                                  </p:stCondLst>
                                  <p:childTnLst>
                                    <p:set>
                                      <p:cBhvr>
                                        <p:cTn id="30" dur="1" fill="hold">
                                          <p:stCondLst>
                                            <p:cond delay="0"/>
                                          </p:stCondLst>
                                        </p:cTn>
                                        <p:tgtEl>
                                          <p:spTgt spid="85064"/>
                                        </p:tgtEl>
                                        <p:attrNameLst>
                                          <p:attrName>style.visibility</p:attrName>
                                        </p:attrNameLst>
                                      </p:cBhvr>
                                      <p:to>
                                        <p:strVal val="visible"/>
                                      </p:to>
                                    </p:set>
                                    <p:animEffect transition="in" filter="wipe(down)">
                                      <p:cBhvr>
                                        <p:cTn id="31" dur="500"/>
                                        <p:tgtEl>
                                          <p:spTgt spid="85064"/>
                                        </p:tgtEl>
                                      </p:cBhvr>
                                    </p:animEffect>
                                  </p:childTnLst>
                                </p:cTn>
                              </p:par>
                            </p:childTnLst>
                          </p:cTn>
                        </p:par>
                        <p:par>
                          <p:cTn id="32" fill="hold" nodeType="afterGroup">
                            <p:stCondLst>
                              <p:cond delay="500"/>
                            </p:stCondLst>
                            <p:childTnLst>
                              <p:par>
                                <p:cTn id="33" presetID="22" presetClass="entr" presetSubtype="2" fill="hold" grpId="0" nodeType="afterEffect">
                                  <p:stCondLst>
                                    <p:cond delay="0"/>
                                  </p:stCondLst>
                                  <p:childTnLst>
                                    <p:set>
                                      <p:cBhvr>
                                        <p:cTn id="34" dur="1" fill="hold">
                                          <p:stCondLst>
                                            <p:cond delay="0"/>
                                          </p:stCondLst>
                                        </p:cTn>
                                        <p:tgtEl>
                                          <p:spTgt spid="85070"/>
                                        </p:tgtEl>
                                        <p:attrNameLst>
                                          <p:attrName>style.visibility</p:attrName>
                                        </p:attrNameLst>
                                      </p:cBhvr>
                                      <p:to>
                                        <p:strVal val="visible"/>
                                      </p:to>
                                    </p:set>
                                    <p:animEffect transition="in" filter="wipe(right)">
                                      <p:cBhvr>
                                        <p:cTn id="35" dur="500"/>
                                        <p:tgtEl>
                                          <p:spTgt spid="85070"/>
                                        </p:tgtEl>
                                      </p:cBhvr>
                                    </p:animEffect>
                                  </p:childTnLst>
                                </p:cTn>
                              </p:par>
                            </p:childTnLst>
                          </p:cTn>
                        </p:par>
                        <p:par>
                          <p:cTn id="36" fill="hold" nodeType="afterGroup">
                            <p:stCondLst>
                              <p:cond delay="1000"/>
                            </p:stCondLst>
                            <p:childTnLst>
                              <p:par>
                                <p:cTn id="37" presetID="1" presetClass="entr" presetSubtype="0" fill="hold" grpId="0" nodeType="afterEffect">
                                  <p:stCondLst>
                                    <p:cond delay="0"/>
                                  </p:stCondLst>
                                  <p:childTnLst>
                                    <p:set>
                                      <p:cBhvr>
                                        <p:cTn id="38" dur="1" fill="hold">
                                          <p:stCondLst>
                                            <p:cond delay="0"/>
                                          </p:stCondLst>
                                        </p:cTn>
                                        <p:tgtEl>
                                          <p:spTgt spid="85087"/>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85089"/>
                                        </p:tgtEl>
                                        <p:attrNameLst>
                                          <p:attrName>style.visibility</p:attrName>
                                        </p:attrNameLst>
                                      </p:cBhvr>
                                      <p:to>
                                        <p:strVal val="hidden"/>
                                      </p:to>
                                    </p:set>
                                  </p:childTnLst>
                                </p:cTn>
                              </p:par>
                            </p:childTnLst>
                          </p:cTn>
                        </p:par>
                        <p:par>
                          <p:cTn id="43" fill="hold" nodeType="afterGroup">
                            <p:stCondLst>
                              <p:cond delay="0"/>
                            </p:stCondLst>
                            <p:childTnLst>
                              <p:par>
                                <p:cTn id="44" presetID="1" presetClass="entr" presetSubtype="0" fill="hold" grpId="0" nodeType="afterEffect">
                                  <p:stCondLst>
                                    <p:cond delay="0"/>
                                  </p:stCondLst>
                                  <p:childTnLst>
                                    <p:set>
                                      <p:cBhvr>
                                        <p:cTn id="45" dur="1" fill="hold">
                                          <p:stCondLst>
                                            <p:cond delay="0"/>
                                          </p:stCondLst>
                                        </p:cTn>
                                        <p:tgtEl>
                                          <p:spTgt spid="85067"/>
                                        </p:tgtEl>
                                        <p:attrNameLst>
                                          <p:attrName>style.visibility</p:attrName>
                                        </p:attrNameLst>
                                      </p:cBhvr>
                                      <p:to>
                                        <p:strVal val="visible"/>
                                      </p:to>
                                    </p:set>
                                  </p:childTnLst>
                                </p:cTn>
                              </p:par>
                            </p:childTnLst>
                          </p:cTn>
                        </p:par>
                        <p:par>
                          <p:cTn id="46" fill="hold" nodeType="afterGroup">
                            <p:stCondLst>
                              <p:cond delay="0"/>
                            </p:stCondLst>
                            <p:childTnLst>
                              <p:par>
                                <p:cTn id="47" presetID="22" presetClass="entr" presetSubtype="4" fill="hold" grpId="0" nodeType="afterEffect">
                                  <p:stCondLst>
                                    <p:cond delay="0"/>
                                  </p:stCondLst>
                                  <p:childTnLst>
                                    <p:set>
                                      <p:cBhvr>
                                        <p:cTn id="48" dur="1" fill="hold">
                                          <p:stCondLst>
                                            <p:cond delay="0"/>
                                          </p:stCondLst>
                                        </p:cTn>
                                        <p:tgtEl>
                                          <p:spTgt spid="85065"/>
                                        </p:tgtEl>
                                        <p:attrNameLst>
                                          <p:attrName>style.visibility</p:attrName>
                                        </p:attrNameLst>
                                      </p:cBhvr>
                                      <p:to>
                                        <p:strVal val="visible"/>
                                      </p:to>
                                    </p:set>
                                    <p:animEffect transition="in" filter="wipe(down)">
                                      <p:cBhvr>
                                        <p:cTn id="49" dur="500"/>
                                        <p:tgtEl>
                                          <p:spTgt spid="85065"/>
                                        </p:tgtEl>
                                      </p:cBhvr>
                                    </p:animEffect>
                                  </p:childTnLst>
                                </p:cTn>
                              </p:par>
                            </p:childTnLst>
                          </p:cTn>
                        </p:par>
                        <p:par>
                          <p:cTn id="50" fill="hold" nodeType="afterGroup">
                            <p:stCondLst>
                              <p:cond delay="500"/>
                            </p:stCondLst>
                            <p:childTnLst>
                              <p:par>
                                <p:cTn id="51" presetID="22" presetClass="entr" presetSubtype="2" fill="hold" grpId="0" nodeType="afterEffect">
                                  <p:stCondLst>
                                    <p:cond delay="0"/>
                                  </p:stCondLst>
                                  <p:childTnLst>
                                    <p:set>
                                      <p:cBhvr>
                                        <p:cTn id="52" dur="1" fill="hold">
                                          <p:stCondLst>
                                            <p:cond delay="0"/>
                                          </p:stCondLst>
                                        </p:cTn>
                                        <p:tgtEl>
                                          <p:spTgt spid="85071"/>
                                        </p:tgtEl>
                                        <p:attrNameLst>
                                          <p:attrName>style.visibility</p:attrName>
                                        </p:attrNameLst>
                                      </p:cBhvr>
                                      <p:to>
                                        <p:strVal val="visible"/>
                                      </p:to>
                                    </p:set>
                                    <p:animEffect transition="in" filter="wipe(right)">
                                      <p:cBhvr>
                                        <p:cTn id="53" dur="500"/>
                                        <p:tgtEl>
                                          <p:spTgt spid="85071"/>
                                        </p:tgtEl>
                                      </p:cBhvr>
                                    </p:animEffect>
                                  </p:childTnLst>
                                </p:cTn>
                              </p:par>
                            </p:childTnLst>
                          </p:cTn>
                        </p:par>
                        <p:par>
                          <p:cTn id="54" fill="hold" nodeType="afterGroup">
                            <p:stCondLst>
                              <p:cond delay="1000"/>
                            </p:stCondLst>
                            <p:childTnLst>
                              <p:par>
                                <p:cTn id="55" presetID="1" presetClass="entr" presetSubtype="0" fill="hold" grpId="0" nodeType="afterEffect">
                                  <p:stCondLst>
                                    <p:cond delay="0"/>
                                  </p:stCondLst>
                                  <p:childTnLst>
                                    <p:set>
                                      <p:cBhvr>
                                        <p:cTn id="56" dur="1" fill="hold">
                                          <p:stCondLst>
                                            <p:cond delay="0"/>
                                          </p:stCondLst>
                                        </p:cTn>
                                        <p:tgtEl>
                                          <p:spTgt spid="85086"/>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85066"/>
                                        </p:tgtEl>
                                        <p:attrNameLst>
                                          <p:attrName>style.visibility</p:attrName>
                                        </p:attrNameLst>
                                      </p:cBhvr>
                                      <p:to>
                                        <p:strVal val="visible"/>
                                      </p:to>
                                    </p:set>
                                    <p:animEffect transition="in" filter="wipe(left)">
                                      <p:cBhvr>
                                        <p:cTn id="61" dur="500"/>
                                        <p:tgtEl>
                                          <p:spTgt spid="85066"/>
                                        </p:tgtEl>
                                      </p:cBhvr>
                                    </p:animEffect>
                                  </p:childTnLst>
                                </p:cTn>
                              </p:par>
                            </p:childTnLst>
                          </p:cTn>
                        </p:par>
                        <p:par>
                          <p:cTn id="62" fill="hold" nodeType="afterGroup">
                            <p:stCondLst>
                              <p:cond delay="500"/>
                            </p:stCondLst>
                            <p:childTnLst>
                              <p:par>
                                <p:cTn id="63" presetID="1" presetClass="entr" presetSubtype="0" fill="hold" grpId="0" nodeType="afterEffect">
                                  <p:stCondLst>
                                    <p:cond delay="0"/>
                                  </p:stCondLst>
                                  <p:childTnLst>
                                    <p:set>
                                      <p:cBhvr>
                                        <p:cTn id="64" dur="1" fill="hold">
                                          <p:stCondLst>
                                            <p:cond delay="0"/>
                                          </p:stCondLst>
                                        </p:cTn>
                                        <p:tgtEl>
                                          <p:spTgt spid="850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071" grpId="0" animBg="1"/>
      <p:bldP spid="85070" grpId="0" animBg="1"/>
      <p:bldP spid="85067" grpId="0"/>
      <p:bldP spid="85066" grpId="0" animBg="1"/>
      <p:bldP spid="85065" grpId="0" animBg="1"/>
      <p:bldP spid="85064" grpId="0" animBg="1"/>
      <p:bldP spid="85082" grpId="0"/>
      <p:bldP spid="85084" grpId="0"/>
      <p:bldP spid="85086" grpId="0"/>
      <p:bldP spid="85087" grpId="0"/>
      <p:bldP spid="85088" grpId="0" animBg="1"/>
      <p:bldP spid="8508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Line 11"/>
          <p:cNvSpPr>
            <a:spLocks noChangeShapeType="1"/>
          </p:cNvSpPr>
          <p:nvPr/>
        </p:nvSpPr>
        <p:spPr bwMode="auto">
          <a:xfrm>
            <a:off x="4903176" y="4114800"/>
            <a:ext cx="32766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45" name="Rectangle 83"/>
          <p:cNvSpPr>
            <a:spLocks noChangeArrowheads="1"/>
          </p:cNvSpPr>
          <p:nvPr/>
        </p:nvSpPr>
        <p:spPr bwMode="auto">
          <a:xfrm>
            <a:off x="5572125" y="2559050"/>
            <a:ext cx="220345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u="sng" dirty="0">
                <a:cs typeface="Times New Roman" panose="02020603050405020304" pitchFamily="18" charset="0"/>
              </a:rPr>
              <a:t>Federal Funds Market</a:t>
            </a:r>
            <a:endParaRPr lang="en-US" altLang="en-US" sz="1400" dirty="0"/>
          </a:p>
          <a:p>
            <a:pPr>
              <a:spcBef>
                <a:spcPct val="0"/>
              </a:spcBef>
              <a:buFontTx/>
              <a:buNone/>
            </a:pPr>
            <a:endParaRPr lang="en-US" altLang="en-US" sz="2800" dirty="0"/>
          </a:p>
        </p:txBody>
      </p:sp>
      <p:sp>
        <p:nvSpPr>
          <p:cNvPr id="86019" name="Rectangle 3"/>
          <p:cNvSpPr>
            <a:spLocks noGrp="1" noChangeArrowheads="1"/>
          </p:cNvSpPr>
          <p:nvPr>
            <p:ph type="body" idx="1"/>
          </p:nvPr>
        </p:nvSpPr>
        <p:spPr>
          <a:xfrm>
            <a:off x="304800" y="762000"/>
            <a:ext cx="8686800" cy="2133600"/>
          </a:xfrm>
          <a:noFill/>
        </p:spPr>
        <p:txBody>
          <a:bodyPr/>
          <a:lstStyle/>
          <a:p>
            <a:pPr algn="l" eaLnBrk="1" hangingPunct="1"/>
            <a:r>
              <a:rPr lang="en-US" altLang="en-US" dirty="0" smtClean="0"/>
              <a:t>The supply curve has two components</a:t>
            </a:r>
          </a:p>
          <a:p>
            <a:pPr marL="285750" indent="-285750" algn="l" eaLnBrk="1" hangingPunct="1">
              <a:buFont typeface="Arial" panose="020B0604020202020204" pitchFamily="34" charset="0"/>
              <a:buChar char="•"/>
            </a:pPr>
            <a:r>
              <a:rPr lang="en-US" altLang="en-US" b="1" u="sng" dirty="0" smtClean="0"/>
              <a:t>vertical </a:t>
            </a:r>
            <a:r>
              <a:rPr lang="en-US" altLang="en-US" b="1" u="sng" dirty="0"/>
              <a:t>part</a:t>
            </a:r>
            <a:r>
              <a:rPr lang="en-US" altLang="en-US" dirty="0" smtClean="0"/>
              <a:t>:</a:t>
            </a:r>
            <a:endParaRPr lang="en-US" altLang="en-US" dirty="0"/>
          </a:p>
          <a:p>
            <a:pPr marL="285750" indent="-285750" algn="l" eaLnBrk="1" hangingPunct="1">
              <a:buFont typeface="Arial" panose="020B0604020202020204" pitchFamily="34" charset="0"/>
              <a:buChar char="•"/>
            </a:pPr>
            <a:endParaRPr lang="en-US" altLang="en-US" sz="800" dirty="0" smtClean="0"/>
          </a:p>
          <a:p>
            <a:pPr marL="285750" indent="-285750" algn="l" eaLnBrk="1" hangingPunct="1">
              <a:buFont typeface="Arial" panose="020B0604020202020204" pitchFamily="34" charset="0"/>
              <a:buChar char="•"/>
            </a:pPr>
            <a:r>
              <a:rPr lang="en-US" altLang="en-US" b="1" u="sng" dirty="0" smtClean="0"/>
              <a:t>horizontal</a:t>
            </a:r>
            <a:r>
              <a:rPr lang="en-US" altLang="en-US" dirty="0" smtClean="0"/>
              <a:t>:</a:t>
            </a:r>
          </a:p>
          <a:p>
            <a:pPr marL="285750" indent="-285750" algn="l" eaLnBrk="1" hangingPunct="1">
              <a:buFont typeface="Arial" panose="020B0604020202020204" pitchFamily="34" charset="0"/>
              <a:buChar char="•"/>
            </a:pPr>
            <a:r>
              <a:rPr lang="en-US" altLang="en-US" b="1" dirty="0" smtClean="0"/>
              <a:t>Example</a:t>
            </a:r>
            <a:r>
              <a:rPr lang="en-US" altLang="en-US" b="1" dirty="0"/>
              <a:t>:</a:t>
            </a:r>
            <a:r>
              <a:rPr lang="en-US" altLang="en-US" dirty="0"/>
              <a:t> Suppose </a:t>
            </a:r>
            <a:r>
              <a:rPr lang="en-US" altLang="en-US" i="1" dirty="0"/>
              <a:t>R</a:t>
            </a:r>
            <a:r>
              <a:rPr lang="en-US" altLang="en-US" i="1" baseline="-25000" dirty="0"/>
              <a:t>B</a:t>
            </a:r>
            <a:r>
              <a:rPr lang="en-US" altLang="en-US" dirty="0"/>
              <a:t> = 0 (billion $), </a:t>
            </a:r>
            <a:r>
              <a:rPr lang="en-US" altLang="en-US" i="1" dirty="0"/>
              <a:t>R</a:t>
            </a:r>
            <a:r>
              <a:rPr lang="en-US" altLang="en-US" i="1" baseline="-25000" dirty="0"/>
              <a:t>N</a:t>
            </a:r>
            <a:r>
              <a:rPr lang="en-US" altLang="en-US" dirty="0"/>
              <a:t> = 28 (billion $) and </a:t>
            </a:r>
            <a:r>
              <a:rPr lang="en-US" altLang="en-US" i="1" dirty="0"/>
              <a:t>i</a:t>
            </a:r>
            <a:r>
              <a:rPr lang="en-US" altLang="en-US" i="1" baseline="-25000" dirty="0"/>
              <a:t>d</a:t>
            </a:r>
            <a:r>
              <a:rPr lang="en-US" altLang="en-US" dirty="0"/>
              <a:t> = 3 (percent).  </a:t>
            </a:r>
          </a:p>
        </p:txBody>
      </p:sp>
      <p:sp>
        <p:nvSpPr>
          <p:cNvPr id="49156"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49157"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49159" name="Rectangle 9"/>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9" name="Rectangle 2"/>
          <p:cNvSpPr txBox="1">
            <a:spLocks noChangeArrowheads="1"/>
          </p:cNvSpPr>
          <p:nvPr/>
        </p:nvSpPr>
        <p:spPr bwMode="auto">
          <a:xfrm>
            <a:off x="457200" y="762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eaLnBrk="1" hangingPunct="1"/>
            <a:r>
              <a:rPr lang="en-US" altLang="en-US" kern="0" dirty="0" smtClean="0"/>
              <a:t>Supply for Reserves</a:t>
            </a:r>
          </a:p>
        </p:txBody>
      </p:sp>
      <p:sp>
        <p:nvSpPr>
          <p:cNvPr id="11" name="Line 10"/>
          <p:cNvSpPr>
            <a:spLocks noChangeShapeType="1"/>
          </p:cNvSpPr>
          <p:nvPr/>
        </p:nvSpPr>
        <p:spPr bwMode="auto">
          <a:xfrm>
            <a:off x="7391400" y="4114800"/>
            <a:ext cx="100584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 name="Line 14"/>
          <p:cNvSpPr>
            <a:spLocks noChangeShapeType="1"/>
          </p:cNvSpPr>
          <p:nvPr/>
        </p:nvSpPr>
        <p:spPr bwMode="auto">
          <a:xfrm>
            <a:off x="7391400" y="3048000"/>
            <a:ext cx="0" cy="3200400"/>
          </a:xfrm>
          <a:prstGeom prst="line">
            <a:avLst/>
          </a:prstGeom>
          <a:noFill/>
          <a:ln w="9525">
            <a:solidFill>
              <a:srgbClr val="000000"/>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14" name="Line 15"/>
          <p:cNvSpPr>
            <a:spLocks noChangeShapeType="1"/>
          </p:cNvSpPr>
          <p:nvPr/>
        </p:nvSpPr>
        <p:spPr bwMode="auto">
          <a:xfrm>
            <a:off x="7391400" y="4121465"/>
            <a:ext cx="0" cy="2103120"/>
          </a:xfrm>
          <a:prstGeom prst="line">
            <a:avLst/>
          </a:prstGeom>
          <a:noFill/>
          <a:ln w="28575">
            <a:solidFill>
              <a:srgbClr val="000000"/>
            </a:solidFill>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8" name="Text Box 19"/>
          <p:cNvSpPr txBox="1">
            <a:spLocks noChangeArrowheads="1"/>
          </p:cNvSpPr>
          <p:nvPr/>
        </p:nvSpPr>
        <p:spPr bwMode="auto">
          <a:xfrm>
            <a:off x="8338040" y="39624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dirty="0">
                <a:solidFill>
                  <a:srgbClr val="000000"/>
                </a:solidFill>
                <a:cs typeface="Times New Roman" panose="02020603050405020304" pitchFamily="18" charset="0"/>
              </a:rPr>
              <a:t>S</a:t>
            </a:r>
            <a:r>
              <a:rPr lang="en-US" altLang="en-US" sz="1600" i="1" baseline="30000" dirty="0">
                <a:solidFill>
                  <a:srgbClr val="000000"/>
                </a:solidFill>
                <a:cs typeface="Times New Roman" panose="02020603050405020304" pitchFamily="18" charset="0"/>
              </a:rPr>
              <a:t>R</a:t>
            </a:r>
            <a:endParaRPr lang="en-US" altLang="en-US" sz="1600" baseline="30000" dirty="0"/>
          </a:p>
        </p:txBody>
      </p:sp>
      <p:sp>
        <p:nvSpPr>
          <p:cNvPr id="20" name="Text Box 22"/>
          <p:cNvSpPr txBox="1">
            <a:spLocks noChangeArrowheads="1"/>
          </p:cNvSpPr>
          <p:nvPr/>
        </p:nvSpPr>
        <p:spPr bwMode="auto">
          <a:xfrm>
            <a:off x="4495800" y="39624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a:cs typeface="Times New Roman" panose="02020603050405020304" pitchFamily="18" charset="0"/>
              </a:rPr>
              <a:t>3</a:t>
            </a:r>
            <a:endParaRPr lang="en-US" altLang="en-US" sz="1600" dirty="0"/>
          </a:p>
        </p:txBody>
      </p:sp>
      <p:sp>
        <p:nvSpPr>
          <p:cNvPr id="2" name="Rectangle 1"/>
          <p:cNvSpPr/>
          <p:nvPr/>
        </p:nvSpPr>
        <p:spPr>
          <a:xfrm>
            <a:off x="4495800" y="1098330"/>
            <a:ext cx="963725" cy="369332"/>
          </a:xfrm>
          <a:prstGeom prst="rect">
            <a:avLst/>
          </a:prstGeom>
        </p:spPr>
        <p:txBody>
          <a:bodyPr wrap="none">
            <a:spAutoFit/>
          </a:bodyPr>
          <a:lstStyle/>
          <a:p>
            <a:pPr marL="371475" indent="-371475" eaLnBrk="1" hangingPunct="1">
              <a:tabLst>
                <a:tab pos="2398713" algn="l"/>
              </a:tabLst>
            </a:pPr>
            <a:r>
              <a:rPr lang="en-US" altLang="en-US" dirty="0">
                <a:latin typeface="+mj-lt"/>
              </a:rPr>
              <a:t>= </a:t>
            </a:r>
            <a:r>
              <a:rPr lang="en-US" altLang="en-US" dirty="0" smtClean="0">
                <a:latin typeface="+mj-lt"/>
              </a:rPr>
              <a:t>28 + 0</a:t>
            </a:r>
            <a:endParaRPr lang="en-US" altLang="en-US" dirty="0">
              <a:latin typeface="+mj-lt"/>
            </a:endParaRPr>
          </a:p>
        </p:txBody>
      </p:sp>
      <p:sp>
        <p:nvSpPr>
          <p:cNvPr id="3" name="Rectangle 2"/>
          <p:cNvSpPr/>
          <p:nvPr/>
        </p:nvSpPr>
        <p:spPr>
          <a:xfrm>
            <a:off x="4633528" y="1573823"/>
            <a:ext cx="487634" cy="369332"/>
          </a:xfrm>
          <a:prstGeom prst="rect">
            <a:avLst/>
          </a:prstGeom>
        </p:spPr>
        <p:txBody>
          <a:bodyPr wrap="none">
            <a:spAutoFit/>
          </a:bodyPr>
          <a:lstStyle/>
          <a:p>
            <a:r>
              <a:rPr lang="en-US" altLang="en-US" dirty="0">
                <a:latin typeface="+mj-lt"/>
              </a:rPr>
              <a:t>= 3</a:t>
            </a:r>
            <a:endParaRPr lang="en-US" dirty="0">
              <a:latin typeface="+mj-lt"/>
            </a:endParaRPr>
          </a:p>
        </p:txBody>
      </p:sp>
      <p:sp>
        <p:nvSpPr>
          <p:cNvPr id="37" name="Line 81"/>
          <p:cNvSpPr>
            <a:spLocks noChangeShapeType="1"/>
          </p:cNvSpPr>
          <p:nvPr/>
        </p:nvSpPr>
        <p:spPr bwMode="auto">
          <a:xfrm>
            <a:off x="4883150" y="2770188"/>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 name="Line 80"/>
          <p:cNvSpPr>
            <a:spLocks noChangeShapeType="1"/>
          </p:cNvSpPr>
          <p:nvPr/>
        </p:nvSpPr>
        <p:spPr bwMode="auto">
          <a:xfrm flipV="1">
            <a:off x="4886325" y="6246812"/>
            <a:ext cx="38766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 name="Line 74"/>
          <p:cNvSpPr>
            <a:spLocks noChangeAspect="1" noChangeShapeType="1"/>
          </p:cNvSpPr>
          <p:nvPr/>
        </p:nvSpPr>
        <p:spPr bwMode="auto">
          <a:xfrm>
            <a:off x="5124450" y="2871788"/>
            <a:ext cx="2632075" cy="2754312"/>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 name="Text Box 90"/>
          <p:cNvSpPr txBox="1">
            <a:spLocks noChangeArrowheads="1"/>
          </p:cNvSpPr>
          <p:nvPr/>
        </p:nvSpPr>
        <p:spPr bwMode="auto">
          <a:xfrm>
            <a:off x="7172325" y="63246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sz="1600" dirty="0">
                <a:cs typeface="Times New Roman" panose="02020603050405020304" pitchFamily="18" charset="0"/>
              </a:rPr>
              <a:t>28</a:t>
            </a:r>
            <a:endParaRPr lang="en-US" altLang="en-US" sz="1600" dirty="0"/>
          </a:p>
        </p:txBody>
      </p:sp>
      <p:sp>
        <p:nvSpPr>
          <p:cNvPr id="47" name="Text Box 91"/>
          <p:cNvSpPr txBox="1">
            <a:spLocks noChangeArrowheads="1"/>
          </p:cNvSpPr>
          <p:nvPr/>
        </p:nvSpPr>
        <p:spPr bwMode="auto">
          <a:xfrm>
            <a:off x="8315325" y="6324600"/>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Q</a:t>
            </a:r>
            <a:endParaRPr lang="en-US" altLang="en-US" sz="1600"/>
          </a:p>
        </p:txBody>
      </p:sp>
      <p:sp>
        <p:nvSpPr>
          <p:cNvPr id="48" name="Text Box 92"/>
          <p:cNvSpPr txBox="1">
            <a:spLocks noChangeArrowheads="1"/>
          </p:cNvSpPr>
          <p:nvPr/>
        </p:nvSpPr>
        <p:spPr bwMode="auto">
          <a:xfrm>
            <a:off x="7705725" y="55626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D</a:t>
            </a:r>
            <a:r>
              <a:rPr lang="en-US" altLang="en-US" sz="1600" i="1" baseline="30000">
                <a:solidFill>
                  <a:srgbClr val="000000"/>
                </a:solidFill>
                <a:cs typeface="Times New Roman" panose="02020603050405020304" pitchFamily="18" charset="0"/>
              </a:rPr>
              <a:t>R</a:t>
            </a:r>
            <a:endParaRPr lang="en-US" altLang="en-US" sz="1600" baseline="30000"/>
          </a:p>
        </p:txBody>
      </p:sp>
      <p:sp>
        <p:nvSpPr>
          <p:cNvPr id="49" name="Text Box 93"/>
          <p:cNvSpPr txBox="1">
            <a:spLocks noChangeArrowheads="1"/>
          </p:cNvSpPr>
          <p:nvPr/>
        </p:nvSpPr>
        <p:spPr bwMode="auto">
          <a:xfrm>
            <a:off x="4505325" y="28956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i</a:t>
            </a:r>
            <a:r>
              <a:rPr lang="en-US" altLang="en-US" sz="1600" i="1" baseline="-25000">
                <a:solidFill>
                  <a:srgbClr val="000000"/>
                </a:solidFill>
                <a:cs typeface="Times New Roman" panose="02020603050405020304" pitchFamily="18" charset="0"/>
              </a:rPr>
              <a:t>ff</a:t>
            </a:r>
            <a:endParaRPr lang="en-US" altLang="en-US" sz="1600" baseline="-25000"/>
          </a:p>
        </p:txBody>
      </p:sp>
      <p:sp>
        <p:nvSpPr>
          <p:cNvPr id="52" name="Rectangle 51"/>
          <p:cNvSpPr/>
          <p:nvPr/>
        </p:nvSpPr>
        <p:spPr>
          <a:xfrm>
            <a:off x="5341982" y="1098330"/>
            <a:ext cx="603050" cy="369332"/>
          </a:xfrm>
          <a:prstGeom prst="rect">
            <a:avLst/>
          </a:prstGeom>
        </p:spPr>
        <p:txBody>
          <a:bodyPr wrap="none">
            <a:spAutoFit/>
          </a:bodyPr>
          <a:lstStyle/>
          <a:p>
            <a:pPr marL="371475" indent="-371475" eaLnBrk="1" hangingPunct="1">
              <a:tabLst>
                <a:tab pos="2398713" algn="l"/>
              </a:tabLst>
            </a:pPr>
            <a:r>
              <a:rPr lang="en-US" altLang="en-US" dirty="0">
                <a:latin typeface="+mj-lt"/>
              </a:rPr>
              <a:t>= </a:t>
            </a:r>
            <a:r>
              <a:rPr lang="en-US" altLang="en-US" dirty="0" smtClean="0">
                <a:latin typeface="+mj-lt"/>
              </a:rPr>
              <a:t>28</a:t>
            </a:r>
            <a:endParaRPr lang="en-US" altLang="en-US" dirty="0">
              <a:latin typeface="+mj-lt"/>
            </a:endParaRPr>
          </a:p>
        </p:txBody>
      </p:sp>
      <p:sp>
        <p:nvSpPr>
          <p:cNvPr id="4" name="Rectangle 3"/>
          <p:cNvSpPr/>
          <p:nvPr/>
        </p:nvSpPr>
        <p:spPr>
          <a:xfrm>
            <a:off x="3713329" y="1098302"/>
            <a:ext cx="934871" cy="369332"/>
          </a:xfrm>
          <a:prstGeom prst="rect">
            <a:avLst/>
          </a:prstGeom>
        </p:spPr>
        <p:txBody>
          <a:bodyPr wrap="none">
            <a:spAutoFit/>
          </a:bodyPr>
          <a:lstStyle/>
          <a:p>
            <a:r>
              <a:rPr lang="en-US" altLang="en-US" i="1" dirty="0">
                <a:latin typeface="+mj-lt"/>
              </a:rPr>
              <a:t>R</a:t>
            </a:r>
            <a:r>
              <a:rPr lang="en-US" altLang="en-US" i="1" baseline="-25000" dirty="0">
                <a:latin typeface="+mj-lt"/>
              </a:rPr>
              <a:t>N</a:t>
            </a:r>
            <a:r>
              <a:rPr lang="en-US" altLang="en-US" i="1" dirty="0">
                <a:latin typeface="+mj-lt"/>
              </a:rPr>
              <a:t> + R</a:t>
            </a:r>
            <a:r>
              <a:rPr lang="en-US" altLang="en-US" i="1" baseline="-25000" dirty="0">
                <a:latin typeface="+mj-lt"/>
              </a:rPr>
              <a:t>B</a:t>
            </a:r>
            <a:endParaRPr lang="en-US" dirty="0">
              <a:latin typeface="+mj-lt"/>
            </a:endParaRPr>
          </a:p>
        </p:txBody>
      </p:sp>
      <p:sp>
        <p:nvSpPr>
          <p:cNvPr id="5" name="Rectangle 4"/>
          <p:cNvSpPr/>
          <p:nvPr/>
        </p:nvSpPr>
        <p:spPr>
          <a:xfrm>
            <a:off x="4416672" y="1565058"/>
            <a:ext cx="325730" cy="369332"/>
          </a:xfrm>
          <a:prstGeom prst="rect">
            <a:avLst/>
          </a:prstGeom>
        </p:spPr>
        <p:txBody>
          <a:bodyPr wrap="none">
            <a:spAutoFit/>
          </a:bodyPr>
          <a:lstStyle/>
          <a:p>
            <a:r>
              <a:rPr lang="en-US" altLang="en-US" i="1" dirty="0">
                <a:latin typeface="+mj-lt"/>
              </a:rPr>
              <a:t>i</a:t>
            </a:r>
            <a:r>
              <a:rPr lang="en-US" altLang="en-US" i="1" baseline="-25000" dirty="0">
                <a:latin typeface="+mj-lt"/>
              </a:rPr>
              <a:t>d</a:t>
            </a:r>
            <a:endParaRPr lang="en-US" dirty="0">
              <a:latin typeface="+mj-lt"/>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601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2"/>
                                        </p:tgtEl>
                                        <p:attrNameLst>
                                          <p:attrName>style.visibility</p:attrName>
                                        </p:attrNameLst>
                                      </p:cBhvr>
                                      <p:to>
                                        <p:strVal val="visible"/>
                                      </p:to>
                                    </p:set>
                                  </p:childTnLst>
                                </p:cTn>
                              </p:par>
                            </p:childTnLst>
                          </p:cTn>
                        </p:par>
                        <p:par>
                          <p:cTn id="23" fill="hold">
                            <p:stCondLst>
                              <p:cond delay="0"/>
                            </p:stCondLst>
                            <p:childTnLst>
                              <p:par>
                                <p:cTn id="24" presetID="22" presetClass="entr" presetSubtype="4"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par>
                          <p:cTn id="33" fill="hold">
                            <p:stCondLst>
                              <p:cond delay="0"/>
                            </p:stCondLst>
                            <p:childTnLst>
                              <p:par>
                                <p:cTn id="34" presetID="2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down)">
                                      <p:cBhvr>
                                        <p:cTn id="41" dur="500"/>
                                        <p:tgtEl>
                                          <p:spTgt spid="14"/>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par>
                          <p:cTn id="46" fill="hold">
                            <p:stCondLst>
                              <p:cond delay="1000"/>
                            </p:stCondLst>
                            <p:childTnLst>
                              <p:par>
                                <p:cTn id="47" presetID="1" presetClass="entr" presetSubtype="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childTnLst>
                          </p:cTn>
                        </p:par>
                        <p:par>
                          <p:cTn id="49" fill="hold">
                            <p:stCondLst>
                              <p:cond delay="1000"/>
                            </p:stCondLst>
                            <p:childTnLst>
                              <p:par>
                                <p:cTn id="50" presetID="1" presetClass="exit" presetSubtype="0" fill="hold" grpId="1" nodeType="afterEffect">
                                  <p:stCondLst>
                                    <p:cond delay="0"/>
                                  </p:stCondLst>
                                  <p:childTnLst>
                                    <p:set>
                                      <p:cBhvr>
                                        <p:cTn id="51"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13" grpId="0" animBg="1"/>
      <p:bldP spid="13" grpId="1" animBg="1"/>
      <p:bldP spid="14" grpId="0" animBg="1"/>
      <p:bldP spid="18" grpId="0"/>
      <p:bldP spid="20" grpId="0"/>
      <p:bldP spid="2" grpId="0"/>
      <p:bldP spid="3" grpId="0"/>
      <p:bldP spid="52" grpId="0"/>
      <p:bldP spid="4" grpId="0"/>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Line 11"/>
          <p:cNvSpPr>
            <a:spLocks noChangeShapeType="1"/>
          </p:cNvSpPr>
          <p:nvPr/>
        </p:nvSpPr>
        <p:spPr bwMode="auto">
          <a:xfrm>
            <a:off x="4903176" y="4114800"/>
            <a:ext cx="32766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9" name="Rectangle 83"/>
          <p:cNvSpPr>
            <a:spLocks noChangeArrowheads="1"/>
          </p:cNvSpPr>
          <p:nvPr/>
        </p:nvSpPr>
        <p:spPr bwMode="auto">
          <a:xfrm>
            <a:off x="5572125" y="2559050"/>
            <a:ext cx="220345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u="sng" dirty="0">
                <a:cs typeface="Times New Roman" panose="02020603050405020304" pitchFamily="18" charset="0"/>
              </a:rPr>
              <a:t>Federal Funds Market</a:t>
            </a:r>
            <a:endParaRPr lang="en-US" altLang="en-US" sz="1400" dirty="0"/>
          </a:p>
          <a:p>
            <a:pPr>
              <a:spcBef>
                <a:spcPct val="0"/>
              </a:spcBef>
              <a:buFontTx/>
              <a:buNone/>
            </a:pPr>
            <a:endParaRPr lang="en-US" altLang="en-US" sz="2800" dirty="0"/>
          </a:p>
        </p:txBody>
      </p:sp>
      <p:sp>
        <p:nvSpPr>
          <p:cNvPr id="40" name="Line 10"/>
          <p:cNvSpPr>
            <a:spLocks noChangeShapeType="1"/>
          </p:cNvSpPr>
          <p:nvPr/>
        </p:nvSpPr>
        <p:spPr bwMode="auto">
          <a:xfrm>
            <a:off x="7391400" y="4114800"/>
            <a:ext cx="100584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 name="Line 15"/>
          <p:cNvSpPr>
            <a:spLocks noChangeShapeType="1"/>
          </p:cNvSpPr>
          <p:nvPr/>
        </p:nvSpPr>
        <p:spPr bwMode="auto">
          <a:xfrm>
            <a:off x="7391400" y="4121465"/>
            <a:ext cx="0" cy="2103120"/>
          </a:xfrm>
          <a:prstGeom prst="line">
            <a:avLst/>
          </a:prstGeom>
          <a:noFill/>
          <a:ln w="28575">
            <a:solidFill>
              <a:srgbClr val="000000"/>
            </a:solidFill>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43" name="Text Box 19"/>
          <p:cNvSpPr txBox="1">
            <a:spLocks noChangeArrowheads="1"/>
          </p:cNvSpPr>
          <p:nvPr/>
        </p:nvSpPr>
        <p:spPr bwMode="auto">
          <a:xfrm>
            <a:off x="8338040" y="39624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dirty="0">
                <a:solidFill>
                  <a:srgbClr val="000000"/>
                </a:solidFill>
                <a:cs typeface="Times New Roman" panose="02020603050405020304" pitchFamily="18" charset="0"/>
              </a:rPr>
              <a:t>S</a:t>
            </a:r>
            <a:r>
              <a:rPr lang="en-US" altLang="en-US" sz="1600" i="1" baseline="30000" dirty="0">
                <a:solidFill>
                  <a:srgbClr val="000000"/>
                </a:solidFill>
                <a:cs typeface="Times New Roman" panose="02020603050405020304" pitchFamily="18" charset="0"/>
              </a:rPr>
              <a:t>R</a:t>
            </a:r>
            <a:endParaRPr lang="en-US" altLang="en-US" sz="1600" baseline="30000" dirty="0"/>
          </a:p>
        </p:txBody>
      </p:sp>
      <p:sp>
        <p:nvSpPr>
          <p:cNvPr id="44" name="Text Box 22"/>
          <p:cNvSpPr txBox="1">
            <a:spLocks noChangeArrowheads="1"/>
          </p:cNvSpPr>
          <p:nvPr/>
        </p:nvSpPr>
        <p:spPr bwMode="auto">
          <a:xfrm>
            <a:off x="4495800" y="39624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a:cs typeface="Times New Roman" panose="02020603050405020304" pitchFamily="18" charset="0"/>
              </a:rPr>
              <a:t>3</a:t>
            </a:r>
            <a:endParaRPr lang="en-US" altLang="en-US" sz="1600" dirty="0"/>
          </a:p>
        </p:txBody>
      </p:sp>
      <p:sp>
        <p:nvSpPr>
          <p:cNvPr id="45" name="Line 81"/>
          <p:cNvSpPr>
            <a:spLocks noChangeShapeType="1"/>
          </p:cNvSpPr>
          <p:nvPr/>
        </p:nvSpPr>
        <p:spPr bwMode="auto">
          <a:xfrm>
            <a:off x="4883150" y="2770188"/>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 name="Line 80"/>
          <p:cNvSpPr>
            <a:spLocks noChangeShapeType="1"/>
          </p:cNvSpPr>
          <p:nvPr/>
        </p:nvSpPr>
        <p:spPr bwMode="auto">
          <a:xfrm flipV="1">
            <a:off x="4886325" y="6246812"/>
            <a:ext cx="38766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 name="Line 74"/>
          <p:cNvSpPr>
            <a:spLocks noChangeAspect="1" noChangeShapeType="1"/>
          </p:cNvSpPr>
          <p:nvPr/>
        </p:nvSpPr>
        <p:spPr bwMode="auto">
          <a:xfrm>
            <a:off x="5124450" y="2871788"/>
            <a:ext cx="2632075" cy="2754312"/>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 name="Text Box 90"/>
          <p:cNvSpPr txBox="1">
            <a:spLocks noChangeArrowheads="1"/>
          </p:cNvSpPr>
          <p:nvPr/>
        </p:nvSpPr>
        <p:spPr bwMode="auto">
          <a:xfrm>
            <a:off x="7172325" y="63246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sz="1600" dirty="0">
                <a:cs typeface="Times New Roman" panose="02020603050405020304" pitchFamily="18" charset="0"/>
              </a:rPr>
              <a:t>28</a:t>
            </a:r>
            <a:endParaRPr lang="en-US" altLang="en-US" sz="1600" dirty="0"/>
          </a:p>
        </p:txBody>
      </p:sp>
      <p:sp>
        <p:nvSpPr>
          <p:cNvPr id="49" name="Text Box 91"/>
          <p:cNvSpPr txBox="1">
            <a:spLocks noChangeArrowheads="1"/>
          </p:cNvSpPr>
          <p:nvPr/>
        </p:nvSpPr>
        <p:spPr bwMode="auto">
          <a:xfrm>
            <a:off x="8315325" y="6324600"/>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Q</a:t>
            </a:r>
            <a:endParaRPr lang="en-US" altLang="en-US" sz="1600"/>
          </a:p>
        </p:txBody>
      </p:sp>
      <p:sp>
        <p:nvSpPr>
          <p:cNvPr id="50" name="Text Box 92"/>
          <p:cNvSpPr txBox="1">
            <a:spLocks noChangeArrowheads="1"/>
          </p:cNvSpPr>
          <p:nvPr/>
        </p:nvSpPr>
        <p:spPr bwMode="auto">
          <a:xfrm>
            <a:off x="7705725" y="55626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D</a:t>
            </a:r>
            <a:r>
              <a:rPr lang="en-US" altLang="en-US" sz="1600" i="1" baseline="30000">
                <a:solidFill>
                  <a:srgbClr val="000000"/>
                </a:solidFill>
                <a:cs typeface="Times New Roman" panose="02020603050405020304" pitchFamily="18" charset="0"/>
              </a:rPr>
              <a:t>R</a:t>
            </a:r>
            <a:endParaRPr lang="en-US" altLang="en-US" sz="1600" baseline="30000"/>
          </a:p>
        </p:txBody>
      </p:sp>
      <p:sp>
        <p:nvSpPr>
          <p:cNvPr id="51" name="Text Box 93"/>
          <p:cNvSpPr txBox="1">
            <a:spLocks noChangeArrowheads="1"/>
          </p:cNvSpPr>
          <p:nvPr/>
        </p:nvSpPr>
        <p:spPr bwMode="auto">
          <a:xfrm>
            <a:off x="4505325" y="28956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i</a:t>
            </a:r>
            <a:r>
              <a:rPr lang="en-US" altLang="en-US" sz="1600" i="1" baseline="-25000">
                <a:solidFill>
                  <a:srgbClr val="000000"/>
                </a:solidFill>
                <a:cs typeface="Times New Roman" panose="02020603050405020304" pitchFamily="18" charset="0"/>
              </a:rPr>
              <a:t>ff</a:t>
            </a:r>
            <a:endParaRPr lang="en-US" altLang="en-US" sz="1600" baseline="-25000"/>
          </a:p>
        </p:txBody>
      </p:sp>
      <p:sp>
        <p:nvSpPr>
          <p:cNvPr id="52227"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52228"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52229" name="Rectangle 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89096" name="Rectangle 8"/>
          <p:cNvSpPr>
            <a:spLocks noChangeArrowheads="1"/>
          </p:cNvSpPr>
          <p:nvPr/>
        </p:nvSpPr>
        <p:spPr bwMode="auto">
          <a:xfrm>
            <a:off x="304800" y="762000"/>
            <a:ext cx="86106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71475" indent="-371475">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marL="0" indent="0" eaLnBrk="1" hangingPunct="1">
              <a:buNone/>
            </a:pPr>
            <a:r>
              <a:rPr lang="en-US" altLang="en-US" dirty="0" smtClean="0"/>
              <a:t>The equilibrium occurs when demand intersects supply, which can occur on the</a:t>
            </a:r>
          </a:p>
          <a:p>
            <a:pPr eaLnBrk="1" hangingPunct="1"/>
            <a:r>
              <a:rPr lang="en-US" altLang="en-US" dirty="0" smtClean="0"/>
              <a:t>Vertical section of supply (Normal Mode)</a:t>
            </a:r>
          </a:p>
          <a:p>
            <a:pPr eaLnBrk="1" hangingPunct="1"/>
            <a:r>
              <a:rPr lang="en-US" altLang="en-US" dirty="0" smtClean="0"/>
              <a:t>Horizontal section (Emergency Mode) </a:t>
            </a:r>
            <a:endParaRPr lang="en-US" altLang="en-US" dirty="0"/>
          </a:p>
        </p:txBody>
      </p:sp>
      <p:graphicFrame>
        <p:nvGraphicFramePr>
          <p:cNvPr id="89126" name="Object 38"/>
          <p:cNvGraphicFramePr>
            <a:graphicFrameLocks noChangeAspect="1"/>
          </p:cNvGraphicFramePr>
          <p:nvPr/>
        </p:nvGraphicFramePr>
        <p:xfrm>
          <a:off x="1447800" y="2514600"/>
          <a:ext cx="1133475" cy="371475"/>
        </p:xfrm>
        <a:graphic>
          <a:graphicData uri="http://schemas.openxmlformats.org/presentationml/2006/ole">
            <mc:AlternateContent xmlns:mc="http://schemas.openxmlformats.org/markup-compatibility/2006">
              <mc:Choice xmlns:v="urn:schemas-microsoft-com:vml" Requires="v">
                <p:oleObj spid="_x0000_s52371" name="Equation" r:id="rId3" imgW="1130300" imgH="368300" progId="Equation.DSMT4">
                  <p:embed/>
                </p:oleObj>
              </mc:Choice>
              <mc:Fallback>
                <p:oleObj name="Equation" r:id="rId3" imgW="1130300" imgH="368300" progId="Equation.DSMT4">
                  <p:embed/>
                  <p:pic>
                    <p:nvPicPr>
                      <p:cNvPr id="0" name="Object 3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2514600"/>
                        <a:ext cx="113347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9145" name="Line 57"/>
          <p:cNvSpPr>
            <a:spLocks noChangeShapeType="1"/>
          </p:cNvSpPr>
          <p:nvPr/>
        </p:nvSpPr>
        <p:spPr bwMode="auto">
          <a:xfrm>
            <a:off x="4879182" y="5247359"/>
            <a:ext cx="2514600" cy="1588"/>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89149" name="Line 61"/>
          <p:cNvSpPr>
            <a:spLocks noChangeShapeType="1"/>
          </p:cNvSpPr>
          <p:nvPr/>
        </p:nvSpPr>
        <p:spPr bwMode="auto">
          <a:xfrm>
            <a:off x="7391401" y="5248268"/>
            <a:ext cx="0" cy="99060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89156" name="Text Box 68"/>
          <p:cNvSpPr txBox="1">
            <a:spLocks noChangeArrowheads="1"/>
          </p:cNvSpPr>
          <p:nvPr/>
        </p:nvSpPr>
        <p:spPr bwMode="auto">
          <a:xfrm>
            <a:off x="4508500" y="5110163"/>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a:cs typeface="Times New Roman" panose="02020603050405020304" pitchFamily="18" charset="0"/>
              </a:rPr>
              <a:t>2</a:t>
            </a:r>
            <a:endParaRPr lang="en-US" altLang="en-US" sz="1600" dirty="0"/>
          </a:p>
        </p:txBody>
      </p:sp>
      <p:sp>
        <p:nvSpPr>
          <p:cNvPr id="89166" name="Oval 78"/>
          <p:cNvSpPr>
            <a:spLocks noChangeArrowheads="1"/>
          </p:cNvSpPr>
          <p:nvPr/>
        </p:nvSpPr>
        <p:spPr bwMode="auto">
          <a:xfrm>
            <a:off x="7323139" y="5176038"/>
            <a:ext cx="136525" cy="136525"/>
          </a:xfrm>
          <a:prstGeom prst="ellipse">
            <a:avLst/>
          </a:prstGeom>
          <a:noFill/>
          <a:ln w="2857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89167" name="Line 79"/>
          <p:cNvSpPr>
            <a:spLocks noChangeShapeType="1"/>
          </p:cNvSpPr>
          <p:nvPr/>
        </p:nvSpPr>
        <p:spPr bwMode="auto">
          <a:xfrm>
            <a:off x="7390608" y="5310552"/>
            <a:ext cx="0" cy="941832"/>
          </a:xfrm>
          <a:prstGeom prst="line">
            <a:avLst/>
          </a:prstGeom>
          <a:noFill/>
          <a:ln w="38100">
            <a:solidFill>
              <a:schemeClr val="folHlink"/>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9168" name="Line 80"/>
          <p:cNvSpPr>
            <a:spLocks noChangeShapeType="1"/>
          </p:cNvSpPr>
          <p:nvPr/>
        </p:nvSpPr>
        <p:spPr bwMode="auto">
          <a:xfrm flipH="1">
            <a:off x="4876800" y="5251944"/>
            <a:ext cx="2449513" cy="0"/>
          </a:xfrm>
          <a:prstGeom prst="line">
            <a:avLst/>
          </a:prstGeom>
          <a:noFill/>
          <a:ln w="38100">
            <a:solidFill>
              <a:schemeClr val="folHlink"/>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9169" name="Text Box 81"/>
          <p:cNvSpPr txBox="1">
            <a:spLocks noChangeArrowheads="1"/>
          </p:cNvSpPr>
          <p:nvPr/>
        </p:nvSpPr>
        <p:spPr bwMode="auto">
          <a:xfrm>
            <a:off x="7543800" y="5105400"/>
            <a:ext cx="1371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b="1" i="1" dirty="0">
                <a:solidFill>
                  <a:schemeClr val="folHlink"/>
                </a:solidFill>
                <a:cs typeface="Times New Roman" panose="02020603050405020304" pitchFamily="18" charset="0"/>
              </a:rPr>
              <a:t>Equilibrium</a:t>
            </a:r>
            <a:endParaRPr lang="en-US" altLang="en-US" sz="1600" b="1" i="1" dirty="0">
              <a:solidFill>
                <a:schemeClr val="folHlink"/>
              </a:solidFill>
            </a:endParaRPr>
          </a:p>
        </p:txBody>
      </p:sp>
      <p:sp>
        <p:nvSpPr>
          <p:cNvPr id="38" name="Rectangle 2"/>
          <p:cNvSpPr>
            <a:spLocks noGrp="1" noChangeArrowheads="1"/>
          </p:cNvSpPr>
          <p:nvPr>
            <p:ph type="title"/>
          </p:nvPr>
        </p:nvSpPr>
        <p:spPr>
          <a:xfrm>
            <a:off x="457200" y="76200"/>
            <a:ext cx="8229600" cy="685800"/>
          </a:xfrm>
          <a:noFill/>
        </p:spPr>
        <p:txBody>
          <a:bodyPr/>
          <a:lstStyle/>
          <a:p>
            <a:pPr eaLnBrk="1" hangingPunct="1"/>
            <a:r>
              <a:rPr lang="en-US" altLang="en-US" dirty="0"/>
              <a:t>Federal funds market </a:t>
            </a:r>
            <a:r>
              <a:rPr lang="en-US" altLang="en-US" dirty="0" smtClean="0"/>
              <a:t>equilibrium</a:t>
            </a:r>
          </a:p>
        </p:txBody>
      </p:sp>
      <p:sp>
        <p:nvSpPr>
          <p:cNvPr id="52" name="Text Box 68"/>
          <p:cNvSpPr txBox="1">
            <a:spLocks noChangeArrowheads="1"/>
          </p:cNvSpPr>
          <p:nvPr/>
        </p:nvSpPr>
        <p:spPr bwMode="auto">
          <a:xfrm>
            <a:off x="2253398" y="2449517"/>
            <a:ext cx="457200" cy="392112"/>
          </a:xfrm>
          <a:prstGeom prst="rect">
            <a:avLst/>
          </a:prstGeom>
          <a:solidFill>
            <a:schemeClr val="bg1"/>
          </a:solidFill>
          <a:ln>
            <a:noFill/>
          </a:ln>
          <a:extLst/>
        </p:spPr>
        <p:txBody>
          <a:bodyPr tIns="0" bIns="0" anchor="ctr" anchorCtr="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900" dirty="0" smtClean="0">
                <a:cs typeface="Times New Roman" panose="02020603050405020304" pitchFamily="18" charset="0"/>
              </a:rPr>
              <a:t>28</a:t>
            </a:r>
            <a:endParaRPr lang="en-US" altLang="en-US" sz="1900" dirty="0"/>
          </a:p>
        </p:txBody>
      </p:sp>
      <p:sp>
        <p:nvSpPr>
          <p:cNvPr id="53" name="Text Box 68"/>
          <p:cNvSpPr txBox="1">
            <a:spLocks noChangeArrowheads="1"/>
          </p:cNvSpPr>
          <p:nvPr/>
        </p:nvSpPr>
        <p:spPr bwMode="auto">
          <a:xfrm>
            <a:off x="2590800" y="2447926"/>
            <a:ext cx="762000" cy="392112"/>
          </a:xfrm>
          <a:prstGeom prst="rect">
            <a:avLst/>
          </a:prstGeom>
          <a:noFill/>
          <a:ln>
            <a:noFill/>
          </a:ln>
          <a:extLst/>
        </p:spPr>
        <p:txBody>
          <a:bodyPr tIns="0" bIns="0" anchor="ctr" anchorCtr="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900" dirty="0" smtClean="0">
                <a:cs typeface="Times New Roman" panose="02020603050405020304" pitchFamily="18" charset="0"/>
              </a:rPr>
              <a:t>= 2</a:t>
            </a:r>
            <a:endParaRPr lang="en-US" altLang="en-US" sz="190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91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par>
                          <p:cTn id="15" fill="hold" nodeType="afterGroup">
                            <p:stCondLst>
                              <p:cond delay="0"/>
                            </p:stCondLst>
                            <p:childTnLst>
                              <p:par>
                                <p:cTn id="16" presetID="22" presetClass="entr" presetSubtype="4" fill="hold" grpId="0" nodeType="afterEffect">
                                  <p:stCondLst>
                                    <p:cond delay="0"/>
                                  </p:stCondLst>
                                  <p:childTnLst>
                                    <p:set>
                                      <p:cBhvr>
                                        <p:cTn id="17" dur="1" fill="hold">
                                          <p:stCondLst>
                                            <p:cond delay="0"/>
                                          </p:stCondLst>
                                        </p:cTn>
                                        <p:tgtEl>
                                          <p:spTgt spid="89149"/>
                                        </p:tgtEl>
                                        <p:attrNameLst>
                                          <p:attrName>style.visibility</p:attrName>
                                        </p:attrNameLst>
                                      </p:cBhvr>
                                      <p:to>
                                        <p:strVal val="visible"/>
                                      </p:to>
                                    </p:set>
                                    <p:animEffect transition="in" filter="wipe(down)">
                                      <p:cBhvr>
                                        <p:cTn id="18" dur="500"/>
                                        <p:tgtEl>
                                          <p:spTgt spid="89149"/>
                                        </p:tgtEl>
                                      </p:cBhvr>
                                    </p:animEffect>
                                  </p:childTnLst>
                                </p:cTn>
                              </p:par>
                            </p:childTnLst>
                          </p:cTn>
                        </p:par>
                        <p:par>
                          <p:cTn id="19" fill="hold" nodeType="afterGroup">
                            <p:stCondLst>
                              <p:cond delay="500"/>
                            </p:stCondLst>
                            <p:childTnLst>
                              <p:par>
                                <p:cTn id="20" presetID="22" presetClass="entr" presetSubtype="2" fill="hold" grpId="0" nodeType="afterEffect">
                                  <p:stCondLst>
                                    <p:cond delay="0"/>
                                  </p:stCondLst>
                                  <p:childTnLst>
                                    <p:set>
                                      <p:cBhvr>
                                        <p:cTn id="21" dur="1" fill="hold">
                                          <p:stCondLst>
                                            <p:cond delay="0"/>
                                          </p:stCondLst>
                                        </p:cTn>
                                        <p:tgtEl>
                                          <p:spTgt spid="89145"/>
                                        </p:tgtEl>
                                        <p:attrNameLst>
                                          <p:attrName>style.visibility</p:attrName>
                                        </p:attrNameLst>
                                      </p:cBhvr>
                                      <p:to>
                                        <p:strVal val="visible"/>
                                      </p:to>
                                    </p:set>
                                    <p:animEffect transition="in" filter="wipe(right)">
                                      <p:cBhvr>
                                        <p:cTn id="22" dur="500"/>
                                        <p:tgtEl>
                                          <p:spTgt spid="89145"/>
                                        </p:tgtEl>
                                      </p:cBhvr>
                                    </p:animEffect>
                                  </p:childTnLst>
                                </p:cTn>
                              </p:par>
                            </p:childTnLst>
                          </p:cTn>
                        </p:par>
                        <p:par>
                          <p:cTn id="23" fill="hold" nodeType="afterGroup">
                            <p:stCondLst>
                              <p:cond delay="1000"/>
                            </p:stCondLst>
                            <p:childTnLst>
                              <p:par>
                                <p:cTn id="24" presetID="1" presetClass="entr" presetSubtype="0" fill="hold" grpId="0" nodeType="afterEffect">
                                  <p:stCondLst>
                                    <p:cond delay="0"/>
                                  </p:stCondLst>
                                  <p:childTnLst>
                                    <p:set>
                                      <p:cBhvr>
                                        <p:cTn id="25" dur="1" fill="hold">
                                          <p:stCondLst>
                                            <p:cond delay="0"/>
                                          </p:stCondLst>
                                        </p:cTn>
                                        <p:tgtEl>
                                          <p:spTgt spid="89156"/>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89169"/>
                                        </p:tgtEl>
                                        <p:attrNameLst>
                                          <p:attrName>style.visibility</p:attrName>
                                        </p:attrNameLst>
                                      </p:cBhvr>
                                      <p:to>
                                        <p:strVal val="visible"/>
                                      </p:to>
                                    </p:set>
                                  </p:childTnLst>
                                </p:cTn>
                              </p:par>
                            </p:childTnLst>
                          </p:cTn>
                        </p:par>
                        <p:par>
                          <p:cTn id="30" fill="hold" nodeType="afterGroup">
                            <p:stCondLst>
                              <p:cond delay="0"/>
                            </p:stCondLst>
                            <p:childTnLst>
                              <p:par>
                                <p:cTn id="31" presetID="1" presetClass="entr" presetSubtype="0" fill="hold" grpId="0" nodeType="afterEffect">
                                  <p:stCondLst>
                                    <p:cond delay="0"/>
                                  </p:stCondLst>
                                  <p:childTnLst>
                                    <p:set>
                                      <p:cBhvr>
                                        <p:cTn id="32" dur="1" fill="hold">
                                          <p:stCondLst>
                                            <p:cond delay="0"/>
                                          </p:stCondLst>
                                        </p:cTn>
                                        <p:tgtEl>
                                          <p:spTgt spid="89166"/>
                                        </p:tgtEl>
                                        <p:attrNameLst>
                                          <p:attrName>style.visibility</p:attrName>
                                        </p:attrNameLst>
                                      </p:cBhvr>
                                      <p:to>
                                        <p:strVal val="visible"/>
                                      </p:to>
                                    </p:set>
                                  </p:childTnLst>
                                </p:cTn>
                              </p:par>
                            </p:childTnLst>
                          </p:cTn>
                        </p:par>
                        <p:par>
                          <p:cTn id="33" fill="hold" nodeType="afterGroup">
                            <p:stCondLst>
                              <p:cond delay="0"/>
                            </p:stCondLst>
                            <p:childTnLst>
                              <p:par>
                                <p:cTn id="34" presetID="22" presetClass="entr" presetSubtype="1" fill="hold" grpId="0" nodeType="afterEffect">
                                  <p:stCondLst>
                                    <p:cond delay="0"/>
                                  </p:stCondLst>
                                  <p:childTnLst>
                                    <p:set>
                                      <p:cBhvr>
                                        <p:cTn id="35" dur="1" fill="hold">
                                          <p:stCondLst>
                                            <p:cond delay="0"/>
                                          </p:stCondLst>
                                        </p:cTn>
                                        <p:tgtEl>
                                          <p:spTgt spid="89167"/>
                                        </p:tgtEl>
                                        <p:attrNameLst>
                                          <p:attrName>style.visibility</p:attrName>
                                        </p:attrNameLst>
                                      </p:cBhvr>
                                      <p:to>
                                        <p:strVal val="visible"/>
                                      </p:to>
                                    </p:set>
                                    <p:animEffect transition="in" filter="wipe(up)">
                                      <p:cBhvr>
                                        <p:cTn id="36" dur="500"/>
                                        <p:tgtEl>
                                          <p:spTgt spid="89167"/>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89168"/>
                                        </p:tgtEl>
                                        <p:attrNameLst>
                                          <p:attrName>style.visibility</p:attrName>
                                        </p:attrNameLst>
                                      </p:cBhvr>
                                      <p:to>
                                        <p:strVal val="visible"/>
                                      </p:to>
                                    </p:set>
                                    <p:animEffect transition="in" filter="wipe(right)">
                                      <p:cBhvr>
                                        <p:cTn id="39" dur="500"/>
                                        <p:tgtEl>
                                          <p:spTgt spid="89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145" grpId="0" animBg="1"/>
      <p:bldP spid="89149" grpId="0" animBg="1"/>
      <p:bldP spid="89156" grpId="0"/>
      <p:bldP spid="89166" grpId="0" animBg="1"/>
      <p:bldP spid="89167" grpId="0" animBg="1"/>
      <p:bldP spid="89168" grpId="0" animBg="1"/>
      <p:bldP spid="89169" grpId="0"/>
      <p:bldP spid="52" grpId="0" animBg="1"/>
      <p:bldP spid="5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 Box 19"/>
          <p:cNvSpPr txBox="1">
            <a:spLocks noChangeArrowheads="1"/>
          </p:cNvSpPr>
          <p:nvPr/>
        </p:nvSpPr>
        <p:spPr bwMode="auto">
          <a:xfrm>
            <a:off x="8338040" y="39624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dirty="0">
                <a:solidFill>
                  <a:srgbClr val="000000"/>
                </a:solidFill>
                <a:cs typeface="Times New Roman" panose="02020603050405020304" pitchFamily="18" charset="0"/>
              </a:rPr>
              <a:t>S</a:t>
            </a:r>
            <a:r>
              <a:rPr lang="en-US" altLang="en-US" sz="1600" i="1" baseline="30000" dirty="0">
                <a:solidFill>
                  <a:srgbClr val="000000"/>
                </a:solidFill>
                <a:cs typeface="Times New Roman" panose="02020603050405020304" pitchFamily="18" charset="0"/>
              </a:rPr>
              <a:t>R</a:t>
            </a:r>
            <a:endParaRPr lang="en-US" altLang="en-US" sz="1600" baseline="30000" dirty="0"/>
          </a:p>
        </p:txBody>
      </p:sp>
      <p:sp>
        <p:nvSpPr>
          <p:cNvPr id="35" name="Line 15"/>
          <p:cNvSpPr>
            <a:spLocks noChangeShapeType="1"/>
          </p:cNvSpPr>
          <p:nvPr/>
        </p:nvSpPr>
        <p:spPr bwMode="auto">
          <a:xfrm>
            <a:off x="7391400" y="4121465"/>
            <a:ext cx="0" cy="2103120"/>
          </a:xfrm>
          <a:prstGeom prst="line">
            <a:avLst/>
          </a:prstGeom>
          <a:noFill/>
          <a:ln w="28575">
            <a:solidFill>
              <a:srgbClr val="000000"/>
            </a:solidFill>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32" name="Line 11"/>
          <p:cNvSpPr>
            <a:spLocks noChangeShapeType="1"/>
          </p:cNvSpPr>
          <p:nvPr/>
        </p:nvSpPr>
        <p:spPr bwMode="auto">
          <a:xfrm>
            <a:off x="4903176" y="4114800"/>
            <a:ext cx="32766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4" name="Line 10"/>
          <p:cNvSpPr>
            <a:spLocks noChangeShapeType="1"/>
          </p:cNvSpPr>
          <p:nvPr/>
        </p:nvSpPr>
        <p:spPr bwMode="auto">
          <a:xfrm>
            <a:off x="7391400" y="4114800"/>
            <a:ext cx="100584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 name="Text Box 22"/>
          <p:cNvSpPr txBox="1">
            <a:spLocks noChangeArrowheads="1"/>
          </p:cNvSpPr>
          <p:nvPr/>
        </p:nvSpPr>
        <p:spPr bwMode="auto">
          <a:xfrm>
            <a:off x="4495800" y="39624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a:cs typeface="Times New Roman" panose="02020603050405020304" pitchFamily="18" charset="0"/>
              </a:rPr>
              <a:t>3</a:t>
            </a:r>
            <a:endParaRPr lang="en-US" altLang="en-US" sz="1600" dirty="0"/>
          </a:p>
        </p:txBody>
      </p:sp>
      <p:sp>
        <p:nvSpPr>
          <p:cNvPr id="93186" name="Line 2"/>
          <p:cNvSpPr>
            <a:spLocks noChangeShapeType="1"/>
          </p:cNvSpPr>
          <p:nvPr/>
        </p:nvSpPr>
        <p:spPr bwMode="auto">
          <a:xfrm>
            <a:off x="7391400" y="3276600"/>
            <a:ext cx="1005840"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54"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53255"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53256" name="Rectangle 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53257" name="Rectangle 8"/>
          <p:cNvSpPr>
            <a:spLocks noChangeArrowheads="1"/>
          </p:cNvSpPr>
          <p:nvPr/>
        </p:nvSpPr>
        <p:spPr bwMode="auto">
          <a:xfrm>
            <a:off x="304800" y="762000"/>
            <a:ext cx="8610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71475" indent="-371475">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b="1" dirty="0" smtClean="0"/>
              <a:t>Example</a:t>
            </a:r>
            <a:r>
              <a:rPr lang="en-US" altLang="en-US" dirty="0" smtClean="0"/>
              <a:t> </a:t>
            </a:r>
            <a:r>
              <a:rPr lang="en-US" altLang="en-US" b="1" dirty="0"/>
              <a:t>(</a:t>
            </a:r>
            <a:r>
              <a:rPr lang="en-US" altLang="en-US" b="1" i="1" dirty="0"/>
              <a:t>continued</a:t>
            </a:r>
            <a:r>
              <a:rPr lang="en-US" altLang="en-US" sz="800" b="1" i="1" dirty="0"/>
              <a:t> </a:t>
            </a:r>
            <a:r>
              <a:rPr lang="en-US" altLang="en-US" b="1" dirty="0"/>
              <a:t>):</a:t>
            </a:r>
            <a:r>
              <a:rPr lang="en-US" altLang="en-US" dirty="0"/>
              <a:t> S</a:t>
            </a:r>
            <a:r>
              <a:rPr lang="en-US" altLang="en-US" dirty="0" smtClean="0"/>
              <a:t>uppose </a:t>
            </a:r>
            <a:r>
              <a:rPr lang="en-US" altLang="en-US" dirty="0"/>
              <a:t>the Fed increases the discount rate to </a:t>
            </a:r>
            <a:r>
              <a:rPr lang="en-US" altLang="en-US" dirty="0" smtClean="0"/>
              <a:t>3.3 </a:t>
            </a:r>
            <a:r>
              <a:rPr lang="en-US" altLang="en-US" dirty="0"/>
              <a:t>(percent). Show the affect of this policy change in the figure below.</a:t>
            </a:r>
          </a:p>
        </p:txBody>
      </p:sp>
      <p:sp>
        <p:nvSpPr>
          <p:cNvPr id="93214" name="Text Box 30"/>
          <p:cNvSpPr txBox="1">
            <a:spLocks noChangeArrowheads="1"/>
          </p:cNvSpPr>
          <p:nvPr/>
        </p:nvSpPr>
        <p:spPr bwMode="auto">
          <a:xfrm>
            <a:off x="8432800" y="3095625"/>
            <a:ext cx="2682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dirty="0">
                <a:solidFill>
                  <a:schemeClr val="folHlink"/>
                </a:solidFill>
                <a:cs typeface="Times New Roman" panose="02020603050405020304" pitchFamily="18" charset="0"/>
              </a:rPr>
              <a:t>S</a:t>
            </a:r>
            <a:r>
              <a:rPr lang="en-US" altLang="en-US" sz="1600" i="1" baseline="30000" dirty="0">
                <a:solidFill>
                  <a:schemeClr val="folHlink"/>
                </a:solidFill>
                <a:cs typeface="Times New Roman" panose="02020603050405020304" pitchFamily="18" charset="0"/>
              </a:rPr>
              <a:t>R</a:t>
            </a:r>
            <a:endParaRPr lang="en-US" altLang="en-US" sz="1600" baseline="30000" dirty="0">
              <a:solidFill>
                <a:schemeClr val="folHlink"/>
              </a:solidFill>
            </a:endParaRPr>
          </a:p>
        </p:txBody>
      </p:sp>
      <p:sp>
        <p:nvSpPr>
          <p:cNvPr id="93215" name="Line 31"/>
          <p:cNvSpPr>
            <a:spLocks noChangeShapeType="1"/>
          </p:cNvSpPr>
          <p:nvPr/>
        </p:nvSpPr>
        <p:spPr bwMode="auto">
          <a:xfrm flipH="1">
            <a:off x="4876800" y="3276600"/>
            <a:ext cx="3474720" cy="0"/>
          </a:xfrm>
          <a:prstGeom prst="line">
            <a:avLst/>
          </a:prstGeom>
          <a:noFill/>
          <a:ln w="9525">
            <a:solidFill>
              <a:schemeClr val="folHlink"/>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93216" name="Text Box 32"/>
          <p:cNvSpPr txBox="1">
            <a:spLocks noChangeArrowheads="1"/>
          </p:cNvSpPr>
          <p:nvPr/>
        </p:nvSpPr>
        <p:spPr bwMode="auto">
          <a:xfrm>
            <a:off x="4495800" y="32004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smtClean="0">
                <a:solidFill>
                  <a:schemeClr val="folHlink"/>
                </a:solidFill>
                <a:cs typeface="Times New Roman" panose="02020603050405020304" pitchFamily="18" charset="0"/>
              </a:rPr>
              <a:t>3.3</a:t>
            </a:r>
            <a:endParaRPr lang="en-US" altLang="en-US" sz="1600" dirty="0">
              <a:solidFill>
                <a:schemeClr val="folHlink"/>
              </a:solidFill>
            </a:endParaRPr>
          </a:p>
        </p:txBody>
      </p:sp>
      <p:sp>
        <p:nvSpPr>
          <p:cNvPr id="93222" name="Rectangle 38"/>
          <p:cNvSpPr>
            <a:spLocks noChangeArrowheads="1"/>
          </p:cNvSpPr>
          <p:nvPr/>
        </p:nvSpPr>
        <p:spPr bwMode="auto">
          <a:xfrm>
            <a:off x="1066800" y="2590800"/>
            <a:ext cx="2209800" cy="6397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u="sng" dirty="0"/>
              <a:t>The horizontal section  </a:t>
            </a:r>
          </a:p>
          <a:p>
            <a:pPr algn="ctr" eaLnBrk="1" hangingPunct="1">
              <a:spcBef>
                <a:spcPct val="0"/>
              </a:spcBef>
              <a:buFontTx/>
              <a:buNone/>
            </a:pPr>
            <a:endParaRPr lang="en-US" altLang="en-US" sz="400" u="sng" dirty="0"/>
          </a:p>
          <a:p>
            <a:pPr algn="ctr" eaLnBrk="1" hangingPunct="1">
              <a:spcBef>
                <a:spcPct val="0"/>
              </a:spcBef>
              <a:buFontTx/>
              <a:buNone/>
            </a:pPr>
            <a:r>
              <a:rPr lang="en-US" altLang="en-US" i="1" dirty="0"/>
              <a:t>i</a:t>
            </a:r>
            <a:r>
              <a:rPr lang="en-US" altLang="en-US" i="1" baseline="-25000" dirty="0"/>
              <a:t>d </a:t>
            </a:r>
            <a:r>
              <a:rPr lang="en-US" altLang="en-US" dirty="0"/>
              <a:t>= </a:t>
            </a:r>
            <a:r>
              <a:rPr lang="en-US" altLang="en-US" dirty="0" smtClean="0"/>
              <a:t>3.3</a:t>
            </a:r>
            <a:endParaRPr lang="en-US" altLang="en-US" dirty="0"/>
          </a:p>
        </p:txBody>
      </p:sp>
      <p:sp>
        <p:nvSpPr>
          <p:cNvPr id="93223" name="Rectangle 39"/>
          <p:cNvSpPr>
            <a:spLocks noChangeArrowheads="1"/>
          </p:cNvSpPr>
          <p:nvPr/>
        </p:nvSpPr>
        <p:spPr bwMode="auto">
          <a:xfrm>
            <a:off x="990600" y="3779838"/>
            <a:ext cx="2209800" cy="6397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u="sng"/>
              <a:t>The vertical section  </a:t>
            </a:r>
          </a:p>
          <a:p>
            <a:pPr algn="ctr" eaLnBrk="1" hangingPunct="1">
              <a:spcBef>
                <a:spcPct val="0"/>
              </a:spcBef>
              <a:buFontTx/>
              <a:buNone/>
            </a:pPr>
            <a:r>
              <a:rPr lang="en-US" altLang="en-US" sz="500"/>
              <a:t/>
            </a:r>
            <a:br>
              <a:rPr lang="en-US" altLang="en-US" sz="500"/>
            </a:br>
            <a:r>
              <a:rPr lang="en-US" altLang="en-US"/>
              <a:t>no change</a:t>
            </a:r>
          </a:p>
        </p:txBody>
      </p:sp>
      <p:sp>
        <p:nvSpPr>
          <p:cNvPr id="93224" name="Rectangle 40"/>
          <p:cNvSpPr>
            <a:spLocks noChangeArrowheads="1"/>
          </p:cNvSpPr>
          <p:nvPr/>
        </p:nvSpPr>
        <p:spPr bwMode="auto">
          <a:xfrm>
            <a:off x="685800" y="4800600"/>
            <a:ext cx="2819400" cy="1676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i="1" dirty="0"/>
              <a:t>Starting on 1/1/03 the Fed</a:t>
            </a:r>
          </a:p>
          <a:p>
            <a:pPr algn="ctr" eaLnBrk="1" hangingPunct="1">
              <a:spcBef>
                <a:spcPct val="0"/>
              </a:spcBef>
              <a:buFontTx/>
              <a:buNone/>
            </a:pPr>
            <a:r>
              <a:rPr lang="en-US" altLang="en-US" i="1" dirty="0"/>
              <a:t>began setting the discount</a:t>
            </a:r>
          </a:p>
          <a:p>
            <a:pPr algn="ctr" eaLnBrk="1" hangingPunct="1">
              <a:spcBef>
                <a:spcPct val="0"/>
              </a:spcBef>
              <a:buFontTx/>
              <a:buNone/>
            </a:pPr>
            <a:r>
              <a:rPr lang="en-US" altLang="en-US" i="1" dirty="0"/>
              <a:t>rate 100 basis points (</a:t>
            </a:r>
            <a:r>
              <a:rPr lang="en-US" altLang="en-US" i="1" dirty="0" smtClean="0"/>
              <a:t>1 pct. </a:t>
            </a:r>
            <a:br>
              <a:rPr lang="en-US" altLang="en-US" i="1" dirty="0" smtClean="0"/>
            </a:br>
            <a:r>
              <a:rPr lang="en-US" altLang="en-US" i="1" dirty="0" smtClean="0"/>
              <a:t>point) above </a:t>
            </a:r>
            <a:r>
              <a:rPr lang="en-US" altLang="en-US" i="1" dirty="0"/>
              <a:t>its federal funds </a:t>
            </a:r>
          </a:p>
          <a:p>
            <a:pPr algn="ctr" eaLnBrk="1" hangingPunct="1">
              <a:spcBef>
                <a:spcPct val="0"/>
              </a:spcBef>
              <a:buFontTx/>
              <a:buNone/>
            </a:pPr>
            <a:r>
              <a:rPr lang="en-US" altLang="en-US" i="1" dirty="0"/>
              <a:t>rate target</a:t>
            </a:r>
            <a:endParaRPr lang="en-US" altLang="en-US" dirty="0"/>
          </a:p>
        </p:txBody>
      </p:sp>
      <p:sp>
        <p:nvSpPr>
          <p:cNvPr id="31" name="Rectangle 2"/>
          <p:cNvSpPr>
            <a:spLocks noGrp="1" noChangeArrowheads="1"/>
          </p:cNvSpPr>
          <p:nvPr>
            <p:ph type="title"/>
          </p:nvPr>
        </p:nvSpPr>
        <p:spPr>
          <a:xfrm>
            <a:off x="457200" y="76200"/>
            <a:ext cx="8229600" cy="685800"/>
          </a:xfrm>
          <a:noFill/>
        </p:spPr>
        <p:txBody>
          <a:bodyPr/>
          <a:lstStyle/>
          <a:p>
            <a:pPr eaLnBrk="1" hangingPunct="1"/>
            <a:r>
              <a:rPr lang="en-US" altLang="en-US" dirty="0" smtClean="0"/>
              <a:t>Discount Rate</a:t>
            </a:r>
          </a:p>
        </p:txBody>
      </p:sp>
      <p:sp>
        <p:nvSpPr>
          <p:cNvPr id="33" name="Rectangle 83"/>
          <p:cNvSpPr>
            <a:spLocks noChangeArrowheads="1"/>
          </p:cNvSpPr>
          <p:nvPr/>
        </p:nvSpPr>
        <p:spPr bwMode="auto">
          <a:xfrm>
            <a:off x="5572125" y="2559050"/>
            <a:ext cx="220345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u="sng" dirty="0">
                <a:cs typeface="Times New Roman" panose="02020603050405020304" pitchFamily="18" charset="0"/>
              </a:rPr>
              <a:t>Federal Funds Market</a:t>
            </a:r>
            <a:endParaRPr lang="en-US" altLang="en-US" sz="1400" dirty="0"/>
          </a:p>
          <a:p>
            <a:pPr>
              <a:spcBef>
                <a:spcPct val="0"/>
              </a:spcBef>
              <a:buFontTx/>
              <a:buNone/>
            </a:pPr>
            <a:endParaRPr lang="en-US" altLang="en-US" sz="2800" dirty="0"/>
          </a:p>
        </p:txBody>
      </p:sp>
      <p:sp>
        <p:nvSpPr>
          <p:cNvPr id="38" name="Line 81"/>
          <p:cNvSpPr>
            <a:spLocks noChangeShapeType="1"/>
          </p:cNvSpPr>
          <p:nvPr/>
        </p:nvSpPr>
        <p:spPr bwMode="auto">
          <a:xfrm>
            <a:off x="4883150" y="2770188"/>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 name="Line 80"/>
          <p:cNvSpPr>
            <a:spLocks noChangeShapeType="1"/>
          </p:cNvSpPr>
          <p:nvPr/>
        </p:nvSpPr>
        <p:spPr bwMode="auto">
          <a:xfrm flipV="1">
            <a:off x="4886325" y="6246812"/>
            <a:ext cx="38766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 name="Line 74"/>
          <p:cNvSpPr>
            <a:spLocks noChangeAspect="1" noChangeShapeType="1"/>
          </p:cNvSpPr>
          <p:nvPr/>
        </p:nvSpPr>
        <p:spPr bwMode="auto">
          <a:xfrm>
            <a:off x="5124450" y="2871788"/>
            <a:ext cx="2632075" cy="2754312"/>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 name="Text Box 92"/>
          <p:cNvSpPr txBox="1">
            <a:spLocks noChangeArrowheads="1"/>
          </p:cNvSpPr>
          <p:nvPr/>
        </p:nvSpPr>
        <p:spPr bwMode="auto">
          <a:xfrm>
            <a:off x="7705725" y="55626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D</a:t>
            </a:r>
            <a:r>
              <a:rPr lang="en-US" altLang="en-US" sz="1600" i="1" baseline="30000">
                <a:solidFill>
                  <a:srgbClr val="000000"/>
                </a:solidFill>
                <a:cs typeface="Times New Roman" panose="02020603050405020304" pitchFamily="18" charset="0"/>
              </a:rPr>
              <a:t>R</a:t>
            </a:r>
            <a:endParaRPr lang="en-US" altLang="en-US" sz="1600" baseline="30000"/>
          </a:p>
        </p:txBody>
      </p:sp>
      <p:sp>
        <p:nvSpPr>
          <p:cNvPr id="43" name="Text Box 93"/>
          <p:cNvSpPr txBox="1">
            <a:spLocks noChangeArrowheads="1"/>
          </p:cNvSpPr>
          <p:nvPr/>
        </p:nvSpPr>
        <p:spPr bwMode="auto">
          <a:xfrm>
            <a:off x="4505325" y="28956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i</a:t>
            </a:r>
            <a:r>
              <a:rPr lang="en-US" altLang="en-US" sz="1600" i="1" baseline="-25000">
                <a:solidFill>
                  <a:srgbClr val="000000"/>
                </a:solidFill>
                <a:cs typeface="Times New Roman" panose="02020603050405020304" pitchFamily="18" charset="0"/>
              </a:rPr>
              <a:t>ff</a:t>
            </a:r>
            <a:endParaRPr lang="en-US" altLang="en-US" sz="1600" baseline="-25000"/>
          </a:p>
        </p:txBody>
      </p:sp>
      <p:sp>
        <p:nvSpPr>
          <p:cNvPr id="44" name="Line 57"/>
          <p:cNvSpPr>
            <a:spLocks noChangeShapeType="1"/>
          </p:cNvSpPr>
          <p:nvPr/>
        </p:nvSpPr>
        <p:spPr bwMode="auto">
          <a:xfrm>
            <a:off x="4879182" y="5247359"/>
            <a:ext cx="2514600" cy="1588"/>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46" name="Text Box 68"/>
          <p:cNvSpPr txBox="1">
            <a:spLocks noChangeArrowheads="1"/>
          </p:cNvSpPr>
          <p:nvPr/>
        </p:nvSpPr>
        <p:spPr bwMode="auto">
          <a:xfrm>
            <a:off x="4508500" y="5110163"/>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a:cs typeface="Times New Roman" panose="02020603050405020304" pitchFamily="18" charset="0"/>
              </a:rPr>
              <a:t>2</a:t>
            </a:r>
            <a:endParaRPr lang="en-US" altLang="en-US" sz="1600" dirty="0"/>
          </a:p>
        </p:txBody>
      </p:sp>
      <p:sp>
        <p:nvSpPr>
          <p:cNvPr id="93213" name="Line 29"/>
          <p:cNvSpPr>
            <a:spLocks noChangeShapeType="1"/>
          </p:cNvSpPr>
          <p:nvPr/>
        </p:nvSpPr>
        <p:spPr bwMode="auto">
          <a:xfrm>
            <a:off x="7389813" y="3289300"/>
            <a:ext cx="0" cy="2944368"/>
          </a:xfrm>
          <a:prstGeom prst="line">
            <a:avLst/>
          </a:prstGeom>
          <a:noFill/>
          <a:ln w="28575">
            <a:solidFill>
              <a:schemeClr val="folHlink"/>
            </a:solidFill>
            <a:round/>
            <a:headEnd type="oval" w="lg" len="lg"/>
            <a:tailEnd type="none" w="lg" len="lg"/>
          </a:ln>
          <a:extLst>
            <a:ext uri="{909E8E84-426E-40DD-AFC4-6F175D3DCCD1}">
              <a14:hiddenFill xmlns:a14="http://schemas.microsoft.com/office/drawing/2010/main">
                <a:noFill/>
              </a14:hiddenFill>
            </a:ext>
          </a:extLst>
        </p:spPr>
        <p:txBody>
          <a:bodyPr/>
          <a:lstStyle/>
          <a:p>
            <a:endParaRPr lang="en-US"/>
          </a:p>
        </p:txBody>
      </p:sp>
      <p:sp>
        <p:nvSpPr>
          <p:cNvPr id="41" name="Text Box 90"/>
          <p:cNvSpPr txBox="1">
            <a:spLocks noChangeArrowheads="1"/>
          </p:cNvSpPr>
          <p:nvPr/>
        </p:nvSpPr>
        <p:spPr bwMode="auto">
          <a:xfrm>
            <a:off x="7172325" y="63246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sz="1600" dirty="0">
                <a:cs typeface="Times New Roman" panose="02020603050405020304" pitchFamily="18" charset="0"/>
              </a:rPr>
              <a:t>28</a:t>
            </a:r>
            <a:endParaRPr lang="en-US" altLang="en-US" sz="1600" dirty="0"/>
          </a:p>
        </p:txBody>
      </p:sp>
      <p:sp>
        <p:nvSpPr>
          <p:cNvPr id="45" name="Line 61"/>
          <p:cNvSpPr>
            <a:spLocks noChangeShapeType="1"/>
          </p:cNvSpPr>
          <p:nvPr/>
        </p:nvSpPr>
        <p:spPr bwMode="auto">
          <a:xfrm>
            <a:off x="7391401" y="5248268"/>
            <a:ext cx="0" cy="73152"/>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47" name="Oval 78"/>
          <p:cNvSpPr>
            <a:spLocks noChangeArrowheads="1"/>
          </p:cNvSpPr>
          <p:nvPr/>
        </p:nvSpPr>
        <p:spPr bwMode="auto">
          <a:xfrm>
            <a:off x="7323139" y="5176038"/>
            <a:ext cx="136525" cy="136525"/>
          </a:xfrm>
          <a:prstGeom prst="ellipse">
            <a:avLst/>
          </a:prstGeom>
          <a:noFill/>
          <a:ln w="2857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322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3216"/>
                                        </p:tgtEl>
                                        <p:attrNameLst>
                                          <p:attrName>style.visibility</p:attrName>
                                        </p:attrNameLst>
                                      </p:cBhvr>
                                      <p:to>
                                        <p:strVal val="visible"/>
                                      </p:to>
                                    </p:set>
                                  </p:childTnLst>
                                </p:cTn>
                              </p:par>
                            </p:childTnLst>
                          </p:cTn>
                        </p:par>
                        <p:par>
                          <p:cTn id="11" fill="hold" nodeType="afterGroup">
                            <p:stCondLst>
                              <p:cond delay="0"/>
                            </p:stCondLst>
                            <p:childTnLst>
                              <p:par>
                                <p:cTn id="12" presetID="22" presetClass="entr" presetSubtype="8" fill="hold" grpId="0" nodeType="afterEffect">
                                  <p:stCondLst>
                                    <p:cond delay="0"/>
                                  </p:stCondLst>
                                  <p:childTnLst>
                                    <p:set>
                                      <p:cBhvr>
                                        <p:cTn id="13" dur="1" fill="hold">
                                          <p:stCondLst>
                                            <p:cond delay="0"/>
                                          </p:stCondLst>
                                        </p:cTn>
                                        <p:tgtEl>
                                          <p:spTgt spid="93215"/>
                                        </p:tgtEl>
                                        <p:attrNameLst>
                                          <p:attrName>style.visibility</p:attrName>
                                        </p:attrNameLst>
                                      </p:cBhvr>
                                      <p:to>
                                        <p:strVal val="visible"/>
                                      </p:to>
                                    </p:set>
                                    <p:animEffect transition="in" filter="wipe(left)">
                                      <p:cBhvr>
                                        <p:cTn id="14" dur="500"/>
                                        <p:tgtEl>
                                          <p:spTgt spid="93215"/>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322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93213"/>
                                        </p:tgtEl>
                                        <p:attrNameLst>
                                          <p:attrName>style.visibility</p:attrName>
                                        </p:attrNameLst>
                                      </p:cBhvr>
                                      <p:to>
                                        <p:strVal val="visible"/>
                                      </p:to>
                                    </p:set>
                                    <p:animEffect transition="in" filter="wipe(down)">
                                      <p:cBhvr>
                                        <p:cTn id="23" dur="500"/>
                                        <p:tgtEl>
                                          <p:spTgt spid="93213"/>
                                        </p:tgtEl>
                                      </p:cBhvr>
                                    </p:animEffect>
                                  </p:childTnLst>
                                </p:cTn>
                              </p:par>
                            </p:childTnLst>
                          </p:cTn>
                        </p:par>
                        <p:par>
                          <p:cTn id="24" fill="hold" nodeType="afterGroup">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93186"/>
                                        </p:tgtEl>
                                        <p:attrNameLst>
                                          <p:attrName>style.visibility</p:attrName>
                                        </p:attrNameLst>
                                      </p:cBhvr>
                                      <p:to>
                                        <p:strVal val="visible"/>
                                      </p:to>
                                    </p:set>
                                    <p:animEffect transition="in" filter="wipe(left)">
                                      <p:cBhvr>
                                        <p:cTn id="27" dur="500"/>
                                        <p:tgtEl>
                                          <p:spTgt spid="93186"/>
                                        </p:tgtEl>
                                      </p:cBhvr>
                                    </p:animEffect>
                                  </p:childTnLst>
                                </p:cTn>
                              </p:par>
                            </p:childTnLst>
                          </p:cTn>
                        </p:par>
                        <p:par>
                          <p:cTn id="28" fill="hold" nodeType="afterGroup">
                            <p:stCondLst>
                              <p:cond delay="1000"/>
                            </p:stCondLst>
                            <p:childTnLst>
                              <p:par>
                                <p:cTn id="29" presetID="1" presetClass="entr" presetSubtype="0" fill="hold" grpId="0" nodeType="afterEffect">
                                  <p:stCondLst>
                                    <p:cond delay="0"/>
                                  </p:stCondLst>
                                  <p:childTnLst>
                                    <p:set>
                                      <p:cBhvr>
                                        <p:cTn id="30" dur="1" fill="hold">
                                          <p:stCondLst>
                                            <p:cond delay="0"/>
                                          </p:stCondLst>
                                        </p:cTn>
                                        <p:tgtEl>
                                          <p:spTgt spid="93214"/>
                                        </p:tgtEl>
                                        <p:attrNameLst>
                                          <p:attrName>style.visibility</p:attrName>
                                        </p:attrNameLst>
                                      </p:cBhvr>
                                      <p:to>
                                        <p:strVal val="visible"/>
                                      </p:to>
                                    </p:set>
                                  </p:childTnLst>
                                </p:cTn>
                              </p:par>
                              <p:par>
                                <p:cTn id="31" presetID="1" presetClass="exit"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32"/>
                                        </p:tgtEl>
                                        <p:attrNameLst>
                                          <p:attrName>style.visibility</p:attrName>
                                        </p:attrNameLst>
                                      </p:cBhvr>
                                      <p:to>
                                        <p:strVal val="hidden"/>
                                      </p:to>
                                    </p:set>
                                  </p:childTnLst>
                                </p:cTn>
                              </p:par>
                              <p:par>
                                <p:cTn id="35" presetID="1" presetClass="exit" presetSubtype="0" fill="hold" grpId="0" nodeType="withEffect">
                                  <p:stCondLst>
                                    <p:cond delay="0"/>
                                  </p:stCondLst>
                                  <p:childTnLst>
                                    <p:set>
                                      <p:cBhvr>
                                        <p:cTn id="36" dur="1" fill="hold">
                                          <p:stCondLst>
                                            <p:cond delay="0"/>
                                          </p:stCondLst>
                                        </p:cTn>
                                        <p:tgtEl>
                                          <p:spTgt spid="34"/>
                                        </p:tgtEl>
                                        <p:attrNameLst>
                                          <p:attrName>style.visibility</p:attrName>
                                        </p:attrNameLst>
                                      </p:cBhvr>
                                      <p:to>
                                        <p:strVal val="hidden"/>
                                      </p:to>
                                    </p:set>
                                  </p:childTnLst>
                                </p:cTn>
                              </p:par>
                              <p:par>
                                <p:cTn id="37" presetID="1" presetClass="exit" presetSubtype="0" fill="hold" grpId="0" nodeType="withEffect">
                                  <p:stCondLst>
                                    <p:cond delay="0"/>
                                  </p:stCondLst>
                                  <p:childTnLst>
                                    <p:set>
                                      <p:cBhvr>
                                        <p:cTn id="38" dur="1" fill="hold">
                                          <p:stCondLst>
                                            <p:cond delay="0"/>
                                          </p:stCondLst>
                                        </p:cTn>
                                        <p:tgtEl>
                                          <p:spTgt spid="37"/>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35"/>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932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5" grpId="0" animBg="1"/>
      <p:bldP spid="32" grpId="0" animBg="1"/>
      <p:bldP spid="34" grpId="0" animBg="1"/>
      <p:bldP spid="37" grpId="0"/>
      <p:bldP spid="93186" grpId="0" animBg="1"/>
      <p:bldP spid="93214" grpId="0"/>
      <p:bldP spid="93215" grpId="0" animBg="1"/>
      <p:bldP spid="93216" grpId="0"/>
      <p:bldP spid="93222" grpId="0" animBg="1"/>
      <p:bldP spid="93223" grpId="0" animBg="1"/>
      <p:bldP spid="93224" grpId="0" animBg="1"/>
      <p:bldP spid="9321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71" name="Line 59"/>
          <p:cNvSpPr>
            <a:spLocks noChangeAspect="1" noChangeShapeType="1"/>
          </p:cNvSpPr>
          <p:nvPr/>
        </p:nvSpPr>
        <p:spPr bwMode="auto">
          <a:xfrm>
            <a:off x="7041942" y="2895599"/>
            <a:ext cx="1416258" cy="1482031"/>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76" name="Rectangle 2"/>
          <p:cNvSpPr>
            <a:spLocks noGrp="1" noChangeArrowheads="1"/>
          </p:cNvSpPr>
          <p:nvPr>
            <p:ph type="title"/>
          </p:nvPr>
        </p:nvSpPr>
        <p:spPr>
          <a:xfrm>
            <a:off x="457200" y="76200"/>
            <a:ext cx="8229600" cy="685800"/>
          </a:xfrm>
          <a:noFill/>
        </p:spPr>
        <p:txBody>
          <a:bodyPr/>
          <a:lstStyle/>
          <a:p>
            <a:pPr eaLnBrk="1" hangingPunct="1"/>
            <a:r>
              <a:rPr lang="en-US" altLang="en-US" dirty="0" smtClean="0"/>
              <a:t>Required </a:t>
            </a:r>
            <a:r>
              <a:rPr lang="en-US" altLang="en-US" dirty="0"/>
              <a:t>R</a:t>
            </a:r>
            <a:r>
              <a:rPr lang="en-US" altLang="en-US" dirty="0" smtClean="0"/>
              <a:t>eserves Ratio </a:t>
            </a:r>
          </a:p>
        </p:txBody>
      </p:sp>
      <p:sp>
        <p:nvSpPr>
          <p:cNvPr id="54277" name="Rectangle 3"/>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54278"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54279"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54280" name="Rectangle 6"/>
          <p:cNvSpPr>
            <a:spLocks noChangeArrowheads="1"/>
          </p:cNvSpPr>
          <p:nvPr/>
        </p:nvSpPr>
        <p:spPr bwMode="auto">
          <a:xfrm>
            <a:off x="304800" y="762000"/>
            <a:ext cx="8610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71475" indent="-371475">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b="1" dirty="0" smtClean="0"/>
              <a:t>Example</a:t>
            </a:r>
            <a:r>
              <a:rPr lang="en-US" altLang="en-US" dirty="0" smtClean="0"/>
              <a:t> </a:t>
            </a:r>
            <a:r>
              <a:rPr lang="en-US" altLang="en-US" b="1" dirty="0"/>
              <a:t>(</a:t>
            </a:r>
            <a:r>
              <a:rPr lang="en-US" altLang="en-US" b="1" i="1" dirty="0"/>
              <a:t>continued</a:t>
            </a:r>
            <a:r>
              <a:rPr lang="en-US" altLang="en-US" sz="800" b="1" i="1" dirty="0"/>
              <a:t> </a:t>
            </a:r>
            <a:r>
              <a:rPr lang="en-US" altLang="en-US" b="1" dirty="0"/>
              <a:t>):</a:t>
            </a:r>
            <a:r>
              <a:rPr lang="en-US" altLang="en-US" dirty="0"/>
              <a:t> </a:t>
            </a:r>
            <a:r>
              <a:rPr lang="en-US" altLang="en-US" dirty="0" smtClean="0"/>
              <a:t>Instead, suppose the </a:t>
            </a:r>
            <a:r>
              <a:rPr lang="en-US" altLang="en-US" dirty="0"/>
              <a:t>Fed increases the required reserve ratio to 14%. Show the affect of this policy change in the figure below.</a:t>
            </a:r>
          </a:p>
        </p:txBody>
      </p:sp>
      <p:graphicFrame>
        <p:nvGraphicFramePr>
          <p:cNvPr id="54294" name="Object 51"/>
          <p:cNvGraphicFramePr>
            <a:graphicFrameLocks noChangeAspect="1"/>
          </p:cNvGraphicFramePr>
          <p:nvPr>
            <p:extLst>
              <p:ext uri="{D42A27DB-BD31-4B8C-83A1-F6EECF244321}">
                <p14:modId xmlns:p14="http://schemas.microsoft.com/office/powerpoint/2010/main" val="3788442481"/>
              </p:ext>
            </p:extLst>
          </p:nvPr>
        </p:nvGraphicFramePr>
        <p:xfrm>
          <a:off x="1066800" y="1828800"/>
          <a:ext cx="1990725" cy="371475"/>
        </p:xfrm>
        <a:graphic>
          <a:graphicData uri="http://schemas.openxmlformats.org/presentationml/2006/ole">
            <mc:AlternateContent xmlns:mc="http://schemas.openxmlformats.org/markup-compatibility/2006">
              <mc:Choice xmlns:v="urn:schemas-microsoft-com:vml" Requires="v">
                <p:oleObj spid="_x0000_s54623" name="Equation" r:id="rId4" imgW="1993900" imgH="368300" progId="Equation.DSMT4">
                  <p:embed/>
                </p:oleObj>
              </mc:Choice>
              <mc:Fallback>
                <p:oleObj name="Equation" r:id="rId4" imgW="1993900" imgH="368300" progId="Equation.DSMT4">
                  <p:embed/>
                  <p:pic>
                    <p:nvPicPr>
                      <p:cNvPr id="0" name="Object 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828800"/>
                        <a:ext cx="199072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0164" name="Object 52"/>
          <p:cNvGraphicFramePr>
            <a:graphicFrameLocks noChangeAspect="1"/>
          </p:cNvGraphicFramePr>
          <p:nvPr>
            <p:extLst>
              <p:ext uri="{D42A27DB-BD31-4B8C-83A1-F6EECF244321}">
                <p14:modId xmlns:p14="http://schemas.microsoft.com/office/powerpoint/2010/main" val="3910876543"/>
              </p:ext>
            </p:extLst>
          </p:nvPr>
        </p:nvGraphicFramePr>
        <p:xfrm>
          <a:off x="1295400" y="2514600"/>
          <a:ext cx="1544638" cy="371475"/>
        </p:xfrm>
        <a:graphic>
          <a:graphicData uri="http://schemas.openxmlformats.org/presentationml/2006/ole">
            <mc:AlternateContent xmlns:mc="http://schemas.openxmlformats.org/markup-compatibility/2006">
              <mc:Choice xmlns:v="urn:schemas-microsoft-com:vml" Requires="v">
                <p:oleObj spid="_x0000_s54624" name="Equation" r:id="rId6" imgW="1549080" imgH="368280" progId="Equation.DSMT4">
                  <p:embed/>
                </p:oleObj>
              </mc:Choice>
              <mc:Fallback>
                <p:oleObj name="Equation" r:id="rId6" imgW="1549080" imgH="368280" progId="Equation.DSMT4">
                  <p:embed/>
                  <p:pic>
                    <p:nvPicPr>
                      <p:cNvPr id="0" name="Object 52"/>
                      <p:cNvPicPr>
                        <a:picLocks noChangeAspect="1" noChangeArrowheads="1"/>
                      </p:cNvPicPr>
                      <p:nvPr/>
                    </p:nvPicPr>
                    <p:blipFill>
                      <a:blip r:embed="rId7"/>
                      <a:srcRect/>
                      <a:stretch>
                        <a:fillRect/>
                      </a:stretch>
                    </p:blipFill>
                    <p:spPr bwMode="auto">
                      <a:xfrm>
                        <a:off x="1295400" y="2514600"/>
                        <a:ext cx="1544638"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0165" name="Object 53"/>
          <p:cNvGraphicFramePr>
            <a:graphicFrameLocks noChangeAspect="1"/>
          </p:cNvGraphicFramePr>
          <p:nvPr>
            <p:extLst>
              <p:ext uri="{D42A27DB-BD31-4B8C-83A1-F6EECF244321}">
                <p14:modId xmlns:p14="http://schemas.microsoft.com/office/powerpoint/2010/main" val="771606273"/>
              </p:ext>
            </p:extLst>
          </p:nvPr>
        </p:nvGraphicFramePr>
        <p:xfrm>
          <a:off x="1460500" y="3276600"/>
          <a:ext cx="1133475" cy="371475"/>
        </p:xfrm>
        <a:graphic>
          <a:graphicData uri="http://schemas.openxmlformats.org/presentationml/2006/ole">
            <mc:AlternateContent xmlns:mc="http://schemas.openxmlformats.org/markup-compatibility/2006">
              <mc:Choice xmlns:v="urn:schemas-microsoft-com:vml" Requires="v">
                <p:oleObj spid="_x0000_s54625" name="Equation" r:id="rId8" imgW="1130040" imgH="368280" progId="Equation.DSMT4">
                  <p:embed/>
                </p:oleObj>
              </mc:Choice>
              <mc:Fallback>
                <p:oleObj name="Equation" r:id="rId8" imgW="1130040" imgH="368280" progId="Equation.DSMT4">
                  <p:embed/>
                  <p:pic>
                    <p:nvPicPr>
                      <p:cNvPr id="0" name="Object 53"/>
                      <p:cNvPicPr>
                        <a:picLocks noChangeAspect="1" noChangeArrowheads="1"/>
                      </p:cNvPicPr>
                      <p:nvPr/>
                    </p:nvPicPr>
                    <p:blipFill>
                      <a:blip r:embed="rId9"/>
                      <a:srcRect/>
                      <a:stretch>
                        <a:fillRect/>
                      </a:stretch>
                    </p:blipFill>
                    <p:spPr bwMode="auto">
                      <a:xfrm>
                        <a:off x="1460500" y="3276600"/>
                        <a:ext cx="113347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0167" name="Rectangle 55"/>
          <p:cNvSpPr>
            <a:spLocks noChangeArrowheads="1"/>
          </p:cNvSpPr>
          <p:nvPr/>
        </p:nvSpPr>
        <p:spPr bwMode="auto">
          <a:xfrm>
            <a:off x="1545306" y="1855120"/>
            <a:ext cx="265112" cy="255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b="1" dirty="0">
                <a:solidFill>
                  <a:schemeClr val="folHlink"/>
                </a:solidFill>
                <a:latin typeface="Arial" panose="020B0604020202020204" pitchFamily="34" charset="0"/>
              </a:rPr>
              <a:t>.14</a:t>
            </a:r>
          </a:p>
        </p:txBody>
      </p:sp>
      <p:graphicFrame>
        <p:nvGraphicFramePr>
          <p:cNvPr id="90168" name="Object 56"/>
          <p:cNvGraphicFramePr>
            <a:graphicFrameLocks noChangeAspect="1"/>
          </p:cNvGraphicFramePr>
          <p:nvPr>
            <p:extLst>
              <p:ext uri="{D42A27DB-BD31-4B8C-83A1-F6EECF244321}">
                <p14:modId xmlns:p14="http://schemas.microsoft.com/office/powerpoint/2010/main" val="1934951894"/>
              </p:ext>
            </p:extLst>
          </p:nvPr>
        </p:nvGraphicFramePr>
        <p:xfrm>
          <a:off x="1384300" y="4114800"/>
          <a:ext cx="1350963" cy="346075"/>
        </p:xfrm>
        <a:graphic>
          <a:graphicData uri="http://schemas.openxmlformats.org/presentationml/2006/ole">
            <mc:AlternateContent xmlns:mc="http://schemas.openxmlformats.org/markup-compatibility/2006">
              <mc:Choice xmlns:v="urn:schemas-microsoft-com:vml" Requires="v">
                <p:oleObj spid="_x0000_s54626" name="Equation" r:id="rId10" imgW="1346040" imgH="342720" progId="Equation.DSMT4">
                  <p:embed/>
                </p:oleObj>
              </mc:Choice>
              <mc:Fallback>
                <p:oleObj name="Equation" r:id="rId10" imgW="1346040" imgH="342720" progId="Equation.DSMT4">
                  <p:embed/>
                  <p:pic>
                    <p:nvPicPr>
                      <p:cNvPr id="0" name="Object 56"/>
                      <p:cNvPicPr>
                        <a:picLocks noChangeAspect="1" noChangeArrowheads="1"/>
                      </p:cNvPicPr>
                      <p:nvPr/>
                    </p:nvPicPr>
                    <p:blipFill>
                      <a:blip r:embed="rId11"/>
                      <a:srcRect/>
                      <a:stretch>
                        <a:fillRect/>
                      </a:stretch>
                    </p:blipFill>
                    <p:spPr bwMode="auto">
                      <a:xfrm>
                        <a:off x="1384300" y="4114800"/>
                        <a:ext cx="1350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0169" name="Line 57"/>
          <p:cNvSpPr>
            <a:spLocks noChangeShapeType="1"/>
          </p:cNvSpPr>
          <p:nvPr/>
        </p:nvSpPr>
        <p:spPr bwMode="auto">
          <a:xfrm>
            <a:off x="7388224" y="3278250"/>
            <a:ext cx="0" cy="838200"/>
          </a:xfrm>
          <a:prstGeom prst="line">
            <a:avLst/>
          </a:prstGeom>
          <a:noFill/>
          <a:ln w="9525">
            <a:solidFill>
              <a:srgbClr val="000000"/>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90172" name="Text Box 60"/>
          <p:cNvSpPr txBox="1">
            <a:spLocks noChangeArrowheads="1"/>
          </p:cNvSpPr>
          <p:nvPr/>
        </p:nvSpPr>
        <p:spPr bwMode="auto">
          <a:xfrm>
            <a:off x="8430512" y="4379219"/>
            <a:ext cx="268287"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dirty="0">
                <a:solidFill>
                  <a:schemeClr val="folHlink"/>
                </a:solidFill>
                <a:cs typeface="Times New Roman" panose="02020603050405020304" pitchFamily="18" charset="0"/>
              </a:rPr>
              <a:t>D</a:t>
            </a:r>
            <a:r>
              <a:rPr lang="en-US" altLang="en-US" sz="1600" i="1" baseline="30000" dirty="0">
                <a:solidFill>
                  <a:schemeClr val="folHlink"/>
                </a:solidFill>
                <a:cs typeface="Times New Roman" panose="02020603050405020304" pitchFamily="18" charset="0"/>
              </a:rPr>
              <a:t>R</a:t>
            </a:r>
            <a:endParaRPr lang="en-US" altLang="en-US" sz="1600" baseline="30000" dirty="0">
              <a:solidFill>
                <a:schemeClr val="folHlink"/>
              </a:solidFill>
            </a:endParaRPr>
          </a:p>
        </p:txBody>
      </p:sp>
      <p:sp>
        <p:nvSpPr>
          <p:cNvPr id="90170" name="Line 58"/>
          <p:cNvSpPr>
            <a:spLocks noChangeShapeType="1"/>
          </p:cNvSpPr>
          <p:nvPr/>
        </p:nvSpPr>
        <p:spPr bwMode="auto">
          <a:xfrm flipH="1">
            <a:off x="4857748" y="3256849"/>
            <a:ext cx="2524125"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0173" name="Text Box 61"/>
          <p:cNvSpPr txBox="1">
            <a:spLocks noChangeArrowheads="1"/>
          </p:cNvSpPr>
          <p:nvPr/>
        </p:nvSpPr>
        <p:spPr bwMode="auto">
          <a:xfrm>
            <a:off x="4491037" y="31496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smtClean="0">
                <a:cs typeface="Times New Roman" panose="02020603050405020304" pitchFamily="18" charset="0"/>
              </a:rPr>
              <a:t>5</a:t>
            </a:r>
            <a:endParaRPr lang="en-US" altLang="en-US" sz="1600" dirty="0"/>
          </a:p>
        </p:txBody>
      </p:sp>
      <p:sp>
        <p:nvSpPr>
          <p:cNvPr id="90174" name="Line 62"/>
          <p:cNvSpPr>
            <a:spLocks noChangeShapeType="1"/>
          </p:cNvSpPr>
          <p:nvPr/>
        </p:nvSpPr>
        <p:spPr bwMode="auto">
          <a:xfrm flipH="1">
            <a:off x="8220075" y="4127500"/>
            <a:ext cx="9525" cy="210312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0175" name="Text Box 63"/>
          <p:cNvSpPr txBox="1">
            <a:spLocks noChangeArrowheads="1"/>
          </p:cNvSpPr>
          <p:nvPr/>
        </p:nvSpPr>
        <p:spPr bwMode="auto">
          <a:xfrm>
            <a:off x="8001000" y="63246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sz="1600" dirty="0" smtClean="0">
                <a:cs typeface="Times New Roman" panose="02020603050405020304" pitchFamily="18" charset="0"/>
              </a:rPr>
              <a:t>30</a:t>
            </a:r>
            <a:endParaRPr lang="en-US" altLang="en-US" sz="1600" dirty="0"/>
          </a:p>
        </p:txBody>
      </p:sp>
      <p:sp>
        <p:nvSpPr>
          <p:cNvPr id="90176" name="Oval 64"/>
          <p:cNvSpPr>
            <a:spLocks noChangeArrowheads="1"/>
          </p:cNvSpPr>
          <p:nvPr/>
        </p:nvSpPr>
        <p:spPr bwMode="auto">
          <a:xfrm>
            <a:off x="8158925" y="4051300"/>
            <a:ext cx="136525" cy="136525"/>
          </a:xfrm>
          <a:prstGeom prst="ellipse">
            <a:avLst/>
          </a:prstGeom>
          <a:noFill/>
          <a:ln w="2857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graphicFrame>
        <p:nvGraphicFramePr>
          <p:cNvPr id="90177" name="Object 65"/>
          <p:cNvGraphicFramePr>
            <a:graphicFrameLocks noChangeAspect="1"/>
          </p:cNvGraphicFramePr>
          <p:nvPr>
            <p:extLst>
              <p:ext uri="{D42A27DB-BD31-4B8C-83A1-F6EECF244321}">
                <p14:modId xmlns:p14="http://schemas.microsoft.com/office/powerpoint/2010/main" val="1693892748"/>
              </p:ext>
            </p:extLst>
          </p:nvPr>
        </p:nvGraphicFramePr>
        <p:xfrm>
          <a:off x="1536700" y="5673725"/>
          <a:ext cx="1019175" cy="346075"/>
        </p:xfrm>
        <a:graphic>
          <a:graphicData uri="http://schemas.openxmlformats.org/presentationml/2006/ole">
            <mc:AlternateContent xmlns:mc="http://schemas.openxmlformats.org/markup-compatibility/2006">
              <mc:Choice xmlns:v="urn:schemas-microsoft-com:vml" Requires="v">
                <p:oleObj spid="_x0000_s54627" name="Equation" r:id="rId12" imgW="1015920" imgH="342720" progId="Equation.DSMT4">
                  <p:embed/>
                </p:oleObj>
              </mc:Choice>
              <mc:Fallback>
                <p:oleObj name="Equation" r:id="rId12" imgW="1015920" imgH="342720" progId="Equation.DSMT4">
                  <p:embed/>
                  <p:pic>
                    <p:nvPicPr>
                      <p:cNvPr id="0" name="Object 65"/>
                      <p:cNvPicPr>
                        <a:picLocks noChangeAspect="1" noChangeArrowheads="1"/>
                      </p:cNvPicPr>
                      <p:nvPr/>
                    </p:nvPicPr>
                    <p:blipFill>
                      <a:blip r:embed="rId13"/>
                      <a:srcRect/>
                      <a:stretch>
                        <a:fillRect/>
                      </a:stretch>
                    </p:blipFill>
                    <p:spPr bwMode="auto">
                      <a:xfrm>
                        <a:off x="1536700" y="5673725"/>
                        <a:ext cx="101917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0178" name="Object 66"/>
          <p:cNvGraphicFramePr>
            <a:graphicFrameLocks noChangeAspect="1"/>
          </p:cNvGraphicFramePr>
          <p:nvPr>
            <p:extLst>
              <p:ext uri="{D42A27DB-BD31-4B8C-83A1-F6EECF244321}">
                <p14:modId xmlns:p14="http://schemas.microsoft.com/office/powerpoint/2010/main" val="3982613426"/>
              </p:ext>
            </p:extLst>
          </p:nvPr>
        </p:nvGraphicFramePr>
        <p:xfrm>
          <a:off x="1320800" y="6130925"/>
          <a:ext cx="1439863" cy="346075"/>
        </p:xfrm>
        <a:graphic>
          <a:graphicData uri="http://schemas.openxmlformats.org/presentationml/2006/ole">
            <mc:AlternateContent xmlns:mc="http://schemas.openxmlformats.org/markup-compatibility/2006">
              <mc:Choice xmlns:v="urn:schemas-microsoft-com:vml" Requires="v">
                <p:oleObj spid="_x0000_s54628" name="Equation" r:id="rId14" imgW="1434960" imgH="342720" progId="Equation.DSMT4">
                  <p:embed/>
                </p:oleObj>
              </mc:Choice>
              <mc:Fallback>
                <p:oleObj name="Equation" r:id="rId14" imgW="1434960" imgH="342720" progId="Equation.DSMT4">
                  <p:embed/>
                  <p:pic>
                    <p:nvPicPr>
                      <p:cNvPr id="0" name="Object 66"/>
                      <p:cNvPicPr>
                        <a:picLocks noChangeAspect="1" noChangeArrowheads="1"/>
                      </p:cNvPicPr>
                      <p:nvPr/>
                    </p:nvPicPr>
                    <p:blipFill>
                      <a:blip r:embed="rId15"/>
                      <a:srcRect/>
                      <a:stretch>
                        <a:fillRect/>
                      </a:stretch>
                    </p:blipFill>
                    <p:spPr bwMode="auto">
                      <a:xfrm>
                        <a:off x="1320800" y="6130925"/>
                        <a:ext cx="14398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0179" name="Rectangle 67"/>
          <p:cNvSpPr>
            <a:spLocks noChangeArrowheads="1"/>
          </p:cNvSpPr>
          <p:nvPr/>
        </p:nvSpPr>
        <p:spPr bwMode="auto">
          <a:xfrm>
            <a:off x="914400" y="4881563"/>
            <a:ext cx="2209800" cy="6397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u="sng"/>
              <a:t>The new equilibrium: </a:t>
            </a:r>
          </a:p>
          <a:p>
            <a:pPr algn="ctr" eaLnBrk="1" hangingPunct="1">
              <a:spcBef>
                <a:spcPct val="0"/>
              </a:spcBef>
              <a:buFontTx/>
              <a:buNone/>
            </a:pPr>
            <a:endParaRPr lang="en-US" altLang="en-US" sz="400" u="sng"/>
          </a:p>
          <a:p>
            <a:pPr algn="ctr" eaLnBrk="1" hangingPunct="1">
              <a:spcBef>
                <a:spcPct val="0"/>
              </a:spcBef>
              <a:buFontTx/>
              <a:buNone/>
            </a:pPr>
            <a:r>
              <a:rPr lang="en-US" altLang="en-US" i="1"/>
              <a:t>i</a:t>
            </a:r>
            <a:r>
              <a:rPr lang="en-US" altLang="en-US" i="1" baseline="-25000"/>
              <a:t>ff</a:t>
            </a:r>
            <a:r>
              <a:rPr lang="en-US" altLang="en-US"/>
              <a:t> = 3</a:t>
            </a:r>
          </a:p>
        </p:txBody>
      </p:sp>
      <p:sp>
        <p:nvSpPr>
          <p:cNvPr id="39" name="Rectangle 3"/>
          <p:cNvSpPr txBox="1">
            <a:spLocks noChangeArrowheads="1"/>
          </p:cNvSpPr>
          <p:nvPr/>
        </p:nvSpPr>
        <p:spPr bwMode="auto">
          <a:xfrm>
            <a:off x="7003349" y="1076166"/>
            <a:ext cx="1695450" cy="1406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Wingdings" panose="05000000000000000000" pitchFamily="2" charset="2"/>
              <a:buNone/>
              <a:defRPr>
                <a:solidFill>
                  <a:schemeClr val="tx1"/>
                </a:solidFill>
                <a:latin typeface="+mn-lt"/>
                <a:ea typeface="+mn-ea"/>
                <a:cs typeface="+mn-cs"/>
              </a:defRPr>
            </a:lvl1pPr>
            <a:lvl2pPr marL="457200" indent="0" algn="ctr" rtl="0" eaLnBrk="0" fontAlgn="base" hangingPunct="0">
              <a:spcBef>
                <a:spcPct val="20000"/>
              </a:spcBef>
              <a:spcAft>
                <a:spcPct val="0"/>
              </a:spcAft>
              <a:buFont typeface="Wingdings" panose="05000000000000000000" pitchFamily="2" charset="2"/>
              <a:buNone/>
              <a:defRPr>
                <a:solidFill>
                  <a:schemeClr val="tx1"/>
                </a:solidFill>
                <a:latin typeface="+mn-lt"/>
                <a:cs typeface="+mn-cs"/>
              </a:defRPr>
            </a:lvl2pPr>
            <a:lvl3pPr marL="914400" indent="0" algn="ctr" rtl="0" eaLnBrk="0" fontAlgn="base" hangingPunct="0">
              <a:spcBef>
                <a:spcPct val="20000"/>
              </a:spcBef>
              <a:spcAft>
                <a:spcPct val="0"/>
              </a:spcAft>
              <a:buFont typeface="Times New Roman" panose="02020603050405020304" pitchFamily="18" charset="0"/>
              <a:buNone/>
              <a:defRPr>
                <a:solidFill>
                  <a:schemeClr val="tx1"/>
                </a:solidFill>
                <a:latin typeface="+mn-lt"/>
                <a:cs typeface="+mn-cs"/>
              </a:defRPr>
            </a:lvl3pPr>
            <a:lvl4pPr marL="1371600" indent="0" algn="ctr" rtl="0" eaLnBrk="0" fontAlgn="base" hangingPunct="0">
              <a:spcBef>
                <a:spcPct val="20000"/>
              </a:spcBef>
              <a:spcAft>
                <a:spcPct val="0"/>
              </a:spcAft>
              <a:buFont typeface="Times New Roman" panose="02020603050405020304" pitchFamily="18" charset="0"/>
              <a:buNone/>
              <a:defRPr>
                <a:solidFill>
                  <a:schemeClr val="tx1"/>
                </a:solidFill>
                <a:latin typeface="+mn-lt"/>
                <a:cs typeface="+mn-cs"/>
              </a:defRPr>
            </a:lvl4pPr>
            <a:lvl5pPr marL="1828800" indent="0" algn="ctr" rtl="0" eaLnBrk="0" fontAlgn="base" hangingPunct="0">
              <a:spcBef>
                <a:spcPct val="20000"/>
              </a:spcBef>
              <a:spcAft>
                <a:spcPct val="0"/>
              </a:spcAft>
              <a:buFont typeface="Times New Roman" panose="02020603050405020304" pitchFamily="18" charset="0"/>
              <a:buNone/>
              <a:defRPr>
                <a:solidFill>
                  <a:schemeClr val="tx1"/>
                </a:solidFill>
                <a:latin typeface="+mn-lt"/>
                <a:cs typeface="+mn-cs"/>
              </a:defRPr>
            </a:lvl5pPr>
            <a:lvl6pPr marL="2286000" indent="0" algn="ctr" rtl="0" fontAlgn="base">
              <a:spcBef>
                <a:spcPct val="20000"/>
              </a:spcBef>
              <a:spcAft>
                <a:spcPct val="0"/>
              </a:spcAft>
              <a:buFont typeface="Times New Roman" pitchFamily="18" charset="0"/>
              <a:buNone/>
              <a:defRPr>
                <a:solidFill>
                  <a:schemeClr val="tx1"/>
                </a:solidFill>
                <a:latin typeface="+mn-lt"/>
                <a:cs typeface="+mn-cs"/>
              </a:defRPr>
            </a:lvl6pPr>
            <a:lvl7pPr marL="2743200" indent="0" algn="ctr" rtl="0" fontAlgn="base">
              <a:spcBef>
                <a:spcPct val="20000"/>
              </a:spcBef>
              <a:spcAft>
                <a:spcPct val="0"/>
              </a:spcAft>
              <a:buFont typeface="Times New Roman" pitchFamily="18" charset="0"/>
              <a:buNone/>
              <a:defRPr>
                <a:solidFill>
                  <a:schemeClr val="tx1"/>
                </a:solidFill>
                <a:latin typeface="+mn-lt"/>
                <a:cs typeface="+mn-cs"/>
              </a:defRPr>
            </a:lvl7pPr>
            <a:lvl8pPr marL="3200400" indent="0" algn="ctr" rtl="0" fontAlgn="base">
              <a:spcBef>
                <a:spcPct val="20000"/>
              </a:spcBef>
              <a:spcAft>
                <a:spcPct val="0"/>
              </a:spcAft>
              <a:buFont typeface="Times New Roman" pitchFamily="18" charset="0"/>
              <a:buNone/>
              <a:defRPr>
                <a:solidFill>
                  <a:schemeClr val="tx1"/>
                </a:solidFill>
                <a:latin typeface="+mn-lt"/>
                <a:cs typeface="+mn-cs"/>
              </a:defRPr>
            </a:lvl8pPr>
            <a:lvl9pPr marL="3657600" indent="0" algn="ctr" rtl="0" fontAlgn="base">
              <a:spcBef>
                <a:spcPct val="20000"/>
              </a:spcBef>
              <a:spcAft>
                <a:spcPct val="0"/>
              </a:spcAft>
              <a:buFont typeface="Times New Roman" pitchFamily="18" charset="0"/>
              <a:buNone/>
              <a:defRPr>
                <a:solidFill>
                  <a:schemeClr val="tx1"/>
                </a:solidFill>
                <a:latin typeface="+mn-lt"/>
                <a:cs typeface="+mn-cs"/>
              </a:defRPr>
            </a:lvl9pPr>
          </a:lstStyle>
          <a:p>
            <a:pPr marL="0" lvl="3" eaLnBrk="1" hangingPunct="1">
              <a:spcBef>
                <a:spcPts val="0"/>
              </a:spcBef>
            </a:pPr>
            <a:r>
              <a:rPr lang="en-US" i="1" kern="0" dirty="0" smtClean="0">
                <a:solidFill>
                  <a:srgbClr val="FF0000"/>
                </a:solidFill>
                <a:latin typeface="+mj-lt"/>
              </a:rPr>
              <a:t>When </a:t>
            </a:r>
            <a:r>
              <a:rPr lang="en-US" i="1" kern="0" dirty="0" smtClean="0">
                <a:solidFill>
                  <a:srgbClr val="FF0000"/>
                </a:solidFill>
                <a:latin typeface="Symbol" panose="05050102010706020507" pitchFamily="18" charset="2"/>
              </a:rPr>
              <a:t>r</a:t>
            </a:r>
            <a:r>
              <a:rPr lang="en-US" i="1" kern="0" dirty="0" smtClean="0">
                <a:solidFill>
                  <a:srgbClr val="FF0000"/>
                </a:solidFill>
              </a:rPr>
              <a:t> </a:t>
            </a:r>
            <a:r>
              <a:rPr lang="en-US" i="1" kern="0" dirty="0">
                <a:solidFill>
                  <a:srgbClr val="FF0000"/>
                </a:solidFill>
              </a:rPr>
              <a:t>is adjusted up or </a:t>
            </a:r>
            <a:r>
              <a:rPr lang="en-US" i="1" kern="0" dirty="0" smtClean="0">
                <a:solidFill>
                  <a:srgbClr val="FF0000"/>
                </a:solidFill>
              </a:rPr>
              <a:t>down </a:t>
            </a:r>
            <a:r>
              <a:rPr lang="en-US" altLang="en-US" i="1" kern="0" dirty="0" smtClean="0">
                <a:solidFill>
                  <a:srgbClr val="FF0000"/>
                </a:solidFill>
              </a:rPr>
              <a:t>S increases</a:t>
            </a:r>
          </a:p>
          <a:p>
            <a:pPr marL="828675" lvl="1" indent="-371475" eaLnBrk="1" hangingPunct="1">
              <a:spcBef>
                <a:spcPts val="0"/>
              </a:spcBef>
              <a:buFont typeface="Wingdings" panose="05000000000000000000" pitchFamily="2" charset="2"/>
              <a:buChar char="ú"/>
            </a:pPr>
            <a:endParaRPr lang="en-US" altLang="en-US" sz="400" i="1" kern="0" dirty="0" smtClean="0"/>
          </a:p>
        </p:txBody>
      </p:sp>
      <p:sp>
        <p:nvSpPr>
          <p:cNvPr id="40" name="Rectangle 55"/>
          <p:cNvSpPr>
            <a:spLocks noChangeArrowheads="1"/>
          </p:cNvSpPr>
          <p:nvPr/>
        </p:nvSpPr>
        <p:spPr bwMode="auto">
          <a:xfrm>
            <a:off x="2274125" y="1841455"/>
            <a:ext cx="237744" cy="255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b="1" dirty="0" smtClean="0">
                <a:solidFill>
                  <a:schemeClr val="folHlink"/>
                </a:solidFill>
                <a:latin typeface="Arial" panose="020B0604020202020204" pitchFamily="34" charset="0"/>
              </a:rPr>
              <a:t>26</a:t>
            </a:r>
            <a:endParaRPr lang="en-US" altLang="en-US" sz="1600" b="1" dirty="0">
              <a:solidFill>
                <a:schemeClr val="folHlink"/>
              </a:solidFill>
              <a:latin typeface="Arial" panose="020B0604020202020204" pitchFamily="34" charset="0"/>
            </a:endParaRPr>
          </a:p>
        </p:txBody>
      </p:sp>
      <p:sp>
        <p:nvSpPr>
          <p:cNvPr id="41" name="Line 11"/>
          <p:cNvSpPr>
            <a:spLocks noChangeShapeType="1"/>
          </p:cNvSpPr>
          <p:nvPr/>
        </p:nvSpPr>
        <p:spPr bwMode="auto">
          <a:xfrm>
            <a:off x="4903176" y="4114800"/>
            <a:ext cx="32766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42" name="Rectangle 83"/>
          <p:cNvSpPr>
            <a:spLocks noChangeArrowheads="1"/>
          </p:cNvSpPr>
          <p:nvPr/>
        </p:nvSpPr>
        <p:spPr bwMode="auto">
          <a:xfrm>
            <a:off x="5572125" y="2559050"/>
            <a:ext cx="220345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u="sng" dirty="0">
                <a:cs typeface="Times New Roman" panose="02020603050405020304" pitchFamily="18" charset="0"/>
              </a:rPr>
              <a:t>Federal Funds Market</a:t>
            </a:r>
            <a:endParaRPr lang="en-US" altLang="en-US" sz="1400" dirty="0"/>
          </a:p>
          <a:p>
            <a:pPr>
              <a:spcBef>
                <a:spcPct val="0"/>
              </a:spcBef>
              <a:buFontTx/>
              <a:buNone/>
            </a:pPr>
            <a:endParaRPr lang="en-US" altLang="en-US" sz="2800" dirty="0"/>
          </a:p>
        </p:txBody>
      </p:sp>
      <p:sp>
        <p:nvSpPr>
          <p:cNvPr id="43" name="Line 10"/>
          <p:cNvSpPr>
            <a:spLocks noChangeShapeType="1"/>
          </p:cNvSpPr>
          <p:nvPr/>
        </p:nvSpPr>
        <p:spPr bwMode="auto">
          <a:xfrm>
            <a:off x="7391400" y="4114800"/>
            <a:ext cx="100584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4" name="Line 15"/>
          <p:cNvSpPr>
            <a:spLocks noChangeShapeType="1"/>
          </p:cNvSpPr>
          <p:nvPr/>
        </p:nvSpPr>
        <p:spPr bwMode="auto">
          <a:xfrm>
            <a:off x="7391400" y="4121465"/>
            <a:ext cx="0" cy="2103120"/>
          </a:xfrm>
          <a:prstGeom prst="line">
            <a:avLst/>
          </a:prstGeom>
          <a:noFill/>
          <a:ln w="28575">
            <a:solidFill>
              <a:srgbClr val="000000"/>
            </a:solidFill>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45" name="Text Box 22"/>
          <p:cNvSpPr txBox="1">
            <a:spLocks noChangeArrowheads="1"/>
          </p:cNvSpPr>
          <p:nvPr/>
        </p:nvSpPr>
        <p:spPr bwMode="auto">
          <a:xfrm>
            <a:off x="4495800" y="39624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a:cs typeface="Times New Roman" panose="02020603050405020304" pitchFamily="18" charset="0"/>
              </a:rPr>
              <a:t>3</a:t>
            </a:r>
            <a:endParaRPr lang="en-US" altLang="en-US" sz="1600" dirty="0"/>
          </a:p>
        </p:txBody>
      </p:sp>
      <p:sp>
        <p:nvSpPr>
          <p:cNvPr id="46" name="Line 81"/>
          <p:cNvSpPr>
            <a:spLocks noChangeShapeType="1"/>
          </p:cNvSpPr>
          <p:nvPr/>
        </p:nvSpPr>
        <p:spPr bwMode="auto">
          <a:xfrm>
            <a:off x="4883150" y="2770188"/>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 name="Line 80"/>
          <p:cNvSpPr>
            <a:spLocks noChangeShapeType="1"/>
          </p:cNvSpPr>
          <p:nvPr/>
        </p:nvSpPr>
        <p:spPr bwMode="auto">
          <a:xfrm flipV="1">
            <a:off x="4886325" y="6246812"/>
            <a:ext cx="38766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 name="Line 74"/>
          <p:cNvSpPr>
            <a:spLocks noChangeAspect="1" noChangeShapeType="1"/>
          </p:cNvSpPr>
          <p:nvPr/>
        </p:nvSpPr>
        <p:spPr bwMode="auto">
          <a:xfrm>
            <a:off x="5124450" y="2871788"/>
            <a:ext cx="2632075" cy="2754312"/>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 name="Text Box 90"/>
          <p:cNvSpPr txBox="1">
            <a:spLocks noChangeArrowheads="1"/>
          </p:cNvSpPr>
          <p:nvPr/>
        </p:nvSpPr>
        <p:spPr bwMode="auto">
          <a:xfrm>
            <a:off x="7172325" y="63246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sz="1600" dirty="0">
                <a:cs typeface="Times New Roman" panose="02020603050405020304" pitchFamily="18" charset="0"/>
              </a:rPr>
              <a:t>28</a:t>
            </a:r>
            <a:endParaRPr lang="en-US" altLang="en-US" sz="1600" dirty="0"/>
          </a:p>
        </p:txBody>
      </p:sp>
      <p:sp>
        <p:nvSpPr>
          <p:cNvPr id="50" name="Text Box 92"/>
          <p:cNvSpPr txBox="1">
            <a:spLocks noChangeArrowheads="1"/>
          </p:cNvSpPr>
          <p:nvPr/>
        </p:nvSpPr>
        <p:spPr bwMode="auto">
          <a:xfrm>
            <a:off x="7705725" y="55626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D</a:t>
            </a:r>
            <a:r>
              <a:rPr lang="en-US" altLang="en-US" sz="1600" i="1" baseline="30000">
                <a:solidFill>
                  <a:srgbClr val="000000"/>
                </a:solidFill>
                <a:cs typeface="Times New Roman" panose="02020603050405020304" pitchFamily="18" charset="0"/>
              </a:rPr>
              <a:t>R</a:t>
            </a:r>
            <a:endParaRPr lang="en-US" altLang="en-US" sz="1600" baseline="30000"/>
          </a:p>
        </p:txBody>
      </p:sp>
      <p:sp>
        <p:nvSpPr>
          <p:cNvPr id="51" name="Text Box 93"/>
          <p:cNvSpPr txBox="1">
            <a:spLocks noChangeArrowheads="1"/>
          </p:cNvSpPr>
          <p:nvPr/>
        </p:nvSpPr>
        <p:spPr bwMode="auto">
          <a:xfrm>
            <a:off x="4505325" y="28956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i</a:t>
            </a:r>
            <a:r>
              <a:rPr lang="en-US" altLang="en-US" sz="1600" i="1" baseline="-25000">
                <a:solidFill>
                  <a:srgbClr val="000000"/>
                </a:solidFill>
                <a:cs typeface="Times New Roman" panose="02020603050405020304" pitchFamily="18" charset="0"/>
              </a:rPr>
              <a:t>ff</a:t>
            </a:r>
            <a:endParaRPr lang="en-US" altLang="en-US" sz="1600" baseline="-25000"/>
          </a:p>
        </p:txBody>
      </p:sp>
      <p:sp>
        <p:nvSpPr>
          <p:cNvPr id="52" name="Line 57"/>
          <p:cNvSpPr>
            <a:spLocks noChangeShapeType="1"/>
          </p:cNvSpPr>
          <p:nvPr/>
        </p:nvSpPr>
        <p:spPr bwMode="auto">
          <a:xfrm>
            <a:off x="4879182" y="5247359"/>
            <a:ext cx="2514600" cy="1588"/>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3" name="Line 61"/>
          <p:cNvSpPr>
            <a:spLocks noChangeShapeType="1"/>
          </p:cNvSpPr>
          <p:nvPr/>
        </p:nvSpPr>
        <p:spPr bwMode="auto">
          <a:xfrm>
            <a:off x="7391401" y="5248268"/>
            <a:ext cx="0" cy="99060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54" name="Text Box 68"/>
          <p:cNvSpPr txBox="1">
            <a:spLocks noChangeArrowheads="1"/>
          </p:cNvSpPr>
          <p:nvPr/>
        </p:nvSpPr>
        <p:spPr bwMode="auto">
          <a:xfrm>
            <a:off x="4508500" y="5110163"/>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a:cs typeface="Times New Roman" panose="02020603050405020304" pitchFamily="18" charset="0"/>
              </a:rPr>
              <a:t>2</a:t>
            </a:r>
            <a:endParaRPr lang="en-US" altLang="en-US" sz="1600" dirty="0"/>
          </a:p>
        </p:txBody>
      </p:sp>
      <p:sp>
        <p:nvSpPr>
          <p:cNvPr id="55" name="Oval 78"/>
          <p:cNvSpPr>
            <a:spLocks noChangeArrowheads="1"/>
          </p:cNvSpPr>
          <p:nvPr/>
        </p:nvSpPr>
        <p:spPr bwMode="auto">
          <a:xfrm>
            <a:off x="7323139" y="5176038"/>
            <a:ext cx="136525" cy="136525"/>
          </a:xfrm>
          <a:prstGeom prst="ellipse">
            <a:avLst/>
          </a:prstGeom>
          <a:noFill/>
          <a:ln w="2857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58" name="Text Box 19"/>
          <p:cNvSpPr txBox="1">
            <a:spLocks noChangeArrowheads="1"/>
          </p:cNvSpPr>
          <p:nvPr/>
        </p:nvSpPr>
        <p:spPr bwMode="auto">
          <a:xfrm>
            <a:off x="8338040" y="39624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dirty="0">
                <a:solidFill>
                  <a:srgbClr val="000000"/>
                </a:solidFill>
                <a:cs typeface="Times New Roman" panose="02020603050405020304" pitchFamily="18" charset="0"/>
              </a:rPr>
              <a:t>S</a:t>
            </a:r>
            <a:r>
              <a:rPr lang="en-US" altLang="en-US" sz="1600" i="1" baseline="30000" dirty="0">
                <a:solidFill>
                  <a:srgbClr val="000000"/>
                </a:solidFill>
                <a:cs typeface="Times New Roman" panose="02020603050405020304" pitchFamily="18" charset="0"/>
              </a:rPr>
              <a:t>R</a:t>
            </a:r>
            <a:endParaRPr lang="en-US" altLang="en-US" sz="1600" baseline="3000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016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39">
                                            <p:txEl>
                                              <p:pRg st="0" end="0"/>
                                            </p:txEl>
                                          </p:spTgt>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90164"/>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9016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90171"/>
                                        </p:tgtEl>
                                        <p:attrNameLst>
                                          <p:attrName>style.visibility</p:attrName>
                                        </p:attrNameLst>
                                      </p:cBhvr>
                                      <p:to>
                                        <p:strVal val="visible"/>
                                      </p:to>
                                    </p:set>
                                    <p:animEffect transition="in" filter="wipe(left)">
                                      <p:cBhvr>
                                        <p:cTn id="29" dur="500"/>
                                        <p:tgtEl>
                                          <p:spTgt spid="90171"/>
                                        </p:tgtEl>
                                      </p:cBhvr>
                                    </p:animEffect>
                                  </p:childTnLst>
                                </p:cTn>
                              </p:par>
                            </p:childTnLst>
                          </p:cTn>
                        </p:par>
                        <p:par>
                          <p:cTn id="30" fill="hold" nodeType="withGroup">
                            <p:stCondLst>
                              <p:cond delay="500"/>
                            </p:stCondLst>
                            <p:childTnLst>
                              <p:par>
                                <p:cTn id="31" presetID="1" presetClass="entr" presetSubtype="0" fill="hold" grpId="0" nodeType="afterEffect">
                                  <p:stCondLst>
                                    <p:cond delay="0"/>
                                  </p:stCondLst>
                                  <p:childTnLst>
                                    <p:set>
                                      <p:cBhvr>
                                        <p:cTn id="32" dur="1" fill="hold">
                                          <p:stCondLst>
                                            <p:cond delay="0"/>
                                          </p:stCondLst>
                                        </p:cTn>
                                        <p:tgtEl>
                                          <p:spTgt spid="9017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90168"/>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90169"/>
                                        </p:tgtEl>
                                        <p:attrNameLst>
                                          <p:attrName>style.visibility</p:attrName>
                                        </p:attrNameLst>
                                      </p:cBhvr>
                                      <p:to>
                                        <p:strVal val="visible"/>
                                      </p:to>
                                    </p:set>
                                    <p:animEffect transition="in" filter="wipe(down)">
                                      <p:cBhvr>
                                        <p:cTn id="41" dur="500"/>
                                        <p:tgtEl>
                                          <p:spTgt spid="90169"/>
                                        </p:tgtEl>
                                      </p:cBhvr>
                                    </p:animEffect>
                                  </p:childTnLst>
                                </p:cTn>
                              </p:par>
                            </p:childTnLst>
                          </p:cTn>
                        </p:par>
                        <p:par>
                          <p:cTn id="42" fill="hold" nodeType="afterGroup">
                            <p:stCondLst>
                              <p:cond delay="500"/>
                            </p:stCondLst>
                            <p:childTnLst>
                              <p:par>
                                <p:cTn id="43" presetID="22" presetClass="entr" presetSubtype="2" fill="hold" grpId="0" nodeType="afterEffect">
                                  <p:stCondLst>
                                    <p:cond delay="0"/>
                                  </p:stCondLst>
                                  <p:childTnLst>
                                    <p:set>
                                      <p:cBhvr>
                                        <p:cTn id="44" dur="1" fill="hold">
                                          <p:stCondLst>
                                            <p:cond delay="0"/>
                                          </p:stCondLst>
                                        </p:cTn>
                                        <p:tgtEl>
                                          <p:spTgt spid="90170"/>
                                        </p:tgtEl>
                                        <p:attrNameLst>
                                          <p:attrName>style.visibility</p:attrName>
                                        </p:attrNameLst>
                                      </p:cBhvr>
                                      <p:to>
                                        <p:strVal val="visible"/>
                                      </p:to>
                                    </p:set>
                                    <p:animEffect transition="in" filter="wipe(right)">
                                      <p:cBhvr>
                                        <p:cTn id="45" dur="500"/>
                                        <p:tgtEl>
                                          <p:spTgt spid="90170"/>
                                        </p:tgtEl>
                                      </p:cBhvr>
                                    </p:animEffect>
                                  </p:childTnLst>
                                </p:cTn>
                              </p:par>
                            </p:childTnLst>
                          </p:cTn>
                        </p:par>
                        <p:par>
                          <p:cTn id="46" fill="hold" nodeType="afterGroup">
                            <p:stCondLst>
                              <p:cond delay="1000"/>
                            </p:stCondLst>
                            <p:childTnLst>
                              <p:par>
                                <p:cTn id="47" presetID="1" presetClass="entr" presetSubtype="0" fill="hold" grpId="0" nodeType="afterEffect">
                                  <p:stCondLst>
                                    <p:cond delay="0"/>
                                  </p:stCondLst>
                                  <p:childTnLst>
                                    <p:set>
                                      <p:cBhvr>
                                        <p:cTn id="48" dur="1" fill="hold">
                                          <p:stCondLst>
                                            <p:cond delay="0"/>
                                          </p:stCondLst>
                                        </p:cTn>
                                        <p:tgtEl>
                                          <p:spTgt spid="90173"/>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90179"/>
                                        </p:tgtEl>
                                        <p:attrNameLst>
                                          <p:attrName>style.visibility</p:attrName>
                                        </p:attrNameLst>
                                      </p:cBhvr>
                                      <p:to>
                                        <p:strVal val="visible"/>
                                      </p:to>
                                    </p:set>
                                  </p:childTnLst>
                                </p:cTn>
                              </p:par>
                              <p:par>
                                <p:cTn id="53" presetID="1" presetClass="exit" presetSubtype="0" fill="hold" grpId="1" nodeType="withEffect">
                                  <p:stCondLst>
                                    <p:cond delay="0"/>
                                  </p:stCondLst>
                                  <p:childTnLst>
                                    <p:set>
                                      <p:cBhvr>
                                        <p:cTn id="54" dur="1" fill="hold">
                                          <p:stCondLst>
                                            <p:cond delay="0"/>
                                          </p:stCondLst>
                                        </p:cTn>
                                        <p:tgtEl>
                                          <p:spTgt spid="90170"/>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90169"/>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90173"/>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90176"/>
                                        </p:tgtEl>
                                        <p:attrNameLst>
                                          <p:attrName>style.visibility</p:attrName>
                                        </p:attrNameLst>
                                      </p:cBhvr>
                                      <p:to>
                                        <p:strVal val="visible"/>
                                      </p:to>
                                    </p:set>
                                  </p:childTnLst>
                                </p:cTn>
                              </p:par>
                            </p:childTnLst>
                          </p:cTn>
                        </p:par>
                        <p:par>
                          <p:cTn id="63" fill="hold" nodeType="afterGroup">
                            <p:stCondLst>
                              <p:cond delay="0"/>
                            </p:stCondLst>
                            <p:childTnLst>
                              <p:par>
                                <p:cTn id="64" presetID="22" presetClass="entr" presetSubtype="1" fill="hold" grpId="0" nodeType="afterEffect">
                                  <p:stCondLst>
                                    <p:cond delay="0"/>
                                  </p:stCondLst>
                                  <p:childTnLst>
                                    <p:set>
                                      <p:cBhvr>
                                        <p:cTn id="65" dur="1" fill="hold">
                                          <p:stCondLst>
                                            <p:cond delay="0"/>
                                          </p:stCondLst>
                                        </p:cTn>
                                        <p:tgtEl>
                                          <p:spTgt spid="90174"/>
                                        </p:tgtEl>
                                        <p:attrNameLst>
                                          <p:attrName>style.visibility</p:attrName>
                                        </p:attrNameLst>
                                      </p:cBhvr>
                                      <p:to>
                                        <p:strVal val="visible"/>
                                      </p:to>
                                    </p:set>
                                    <p:animEffect transition="in" filter="wipe(up)">
                                      <p:cBhvr>
                                        <p:cTn id="66" dur="500"/>
                                        <p:tgtEl>
                                          <p:spTgt spid="90174"/>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nodeType="clickEffect">
                                  <p:stCondLst>
                                    <p:cond delay="0"/>
                                  </p:stCondLst>
                                  <p:childTnLst>
                                    <p:set>
                                      <p:cBhvr>
                                        <p:cTn id="70" dur="1" fill="hold">
                                          <p:stCondLst>
                                            <p:cond delay="0"/>
                                          </p:stCondLst>
                                        </p:cTn>
                                        <p:tgtEl>
                                          <p:spTgt spid="90177"/>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nodeType="clickEffect">
                                  <p:stCondLst>
                                    <p:cond delay="0"/>
                                  </p:stCondLst>
                                  <p:childTnLst>
                                    <p:set>
                                      <p:cBhvr>
                                        <p:cTn id="74" dur="1" fill="hold">
                                          <p:stCondLst>
                                            <p:cond delay="0"/>
                                          </p:stCondLst>
                                        </p:cTn>
                                        <p:tgtEl>
                                          <p:spTgt spid="90178"/>
                                        </p:tgtEl>
                                        <p:attrNameLst>
                                          <p:attrName>style.visibility</p:attrName>
                                        </p:attrNameLst>
                                      </p:cBhvr>
                                      <p:to>
                                        <p:strVal val="visible"/>
                                      </p:to>
                                    </p:set>
                                  </p:childTnLst>
                                </p:cTn>
                              </p:par>
                            </p:childTnLst>
                          </p:cTn>
                        </p:par>
                        <p:par>
                          <p:cTn id="75" fill="hold" nodeType="afterGroup">
                            <p:stCondLst>
                              <p:cond delay="0"/>
                            </p:stCondLst>
                            <p:childTnLst>
                              <p:par>
                                <p:cTn id="76" presetID="1" presetClass="entr" presetSubtype="0" fill="hold" grpId="0" nodeType="afterEffect">
                                  <p:stCondLst>
                                    <p:cond delay="0"/>
                                  </p:stCondLst>
                                  <p:childTnLst>
                                    <p:set>
                                      <p:cBhvr>
                                        <p:cTn id="77" dur="1" fill="hold">
                                          <p:stCondLst>
                                            <p:cond delay="0"/>
                                          </p:stCondLst>
                                        </p:cTn>
                                        <p:tgtEl>
                                          <p:spTgt spid="901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71" grpId="0" animBg="1"/>
      <p:bldP spid="90167" grpId="0" animBg="1"/>
      <p:bldP spid="90169" grpId="0" animBg="1"/>
      <p:bldP spid="90169" grpId="1" animBg="1"/>
      <p:bldP spid="90172" grpId="0"/>
      <p:bldP spid="90170" grpId="0" animBg="1"/>
      <p:bldP spid="90170" grpId="1" animBg="1"/>
      <p:bldP spid="90173" grpId="0"/>
      <p:bldP spid="90173" grpId="1"/>
      <p:bldP spid="90174" grpId="0" animBg="1"/>
      <p:bldP spid="90175" grpId="0"/>
      <p:bldP spid="90176" grpId="0" animBg="1"/>
      <p:bldP spid="90179" grpId="0" animBg="1"/>
      <p:bldP spid="39" grpId="0" build="allAtOnce"/>
      <p:bldP spid="4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4"/>
          <p:cNvSpPr>
            <a:spLocks noGrp="1" noChangeArrowheads="1"/>
          </p:cNvSpPr>
          <p:nvPr>
            <p:ph type="title"/>
          </p:nvPr>
        </p:nvSpPr>
        <p:spPr>
          <a:xfrm>
            <a:off x="457200" y="76200"/>
            <a:ext cx="8229600" cy="685800"/>
          </a:xfrm>
          <a:noFill/>
        </p:spPr>
        <p:txBody>
          <a:bodyPr/>
          <a:lstStyle/>
          <a:p>
            <a:pPr eaLnBrk="1" hangingPunct="1"/>
            <a:r>
              <a:rPr lang="en-US" altLang="en-US" dirty="0" smtClean="0"/>
              <a:t>Required Reserves Ratio  </a:t>
            </a:r>
          </a:p>
        </p:txBody>
      </p:sp>
      <p:sp>
        <p:nvSpPr>
          <p:cNvPr id="55300"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55301"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55302" name="Rectangle 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55303" name="Rectangle 8"/>
          <p:cNvSpPr>
            <a:spLocks noChangeArrowheads="1"/>
          </p:cNvSpPr>
          <p:nvPr/>
        </p:nvSpPr>
        <p:spPr bwMode="auto">
          <a:xfrm>
            <a:off x="304800" y="762000"/>
            <a:ext cx="8610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71475" indent="-371475">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b="1" dirty="0" smtClean="0"/>
              <a:t>Example</a:t>
            </a:r>
            <a:r>
              <a:rPr lang="en-US" altLang="en-US" dirty="0" smtClean="0"/>
              <a:t> </a:t>
            </a:r>
            <a:r>
              <a:rPr lang="en-US" altLang="en-US" b="1" dirty="0"/>
              <a:t>(</a:t>
            </a:r>
            <a:r>
              <a:rPr lang="en-US" altLang="en-US" b="1" i="1" dirty="0"/>
              <a:t>continued</a:t>
            </a:r>
            <a:r>
              <a:rPr lang="en-US" altLang="en-US" sz="800" b="1" i="1" dirty="0"/>
              <a:t> </a:t>
            </a:r>
            <a:r>
              <a:rPr lang="en-US" altLang="en-US" b="1" dirty="0"/>
              <a:t>):</a:t>
            </a:r>
            <a:r>
              <a:rPr lang="en-US" altLang="en-US" dirty="0"/>
              <a:t> </a:t>
            </a:r>
            <a:r>
              <a:rPr lang="en-US" altLang="en-US" dirty="0" smtClean="0"/>
              <a:t>Instead, suppose the </a:t>
            </a:r>
            <a:r>
              <a:rPr lang="en-US" altLang="en-US" dirty="0"/>
              <a:t>Fed increases the required reserve ratio to 14%. Show the affect of this policy change in the figure below.</a:t>
            </a:r>
          </a:p>
        </p:txBody>
      </p:sp>
      <p:sp>
        <p:nvSpPr>
          <p:cNvPr id="94247" name="Rectangle 39"/>
          <p:cNvSpPr>
            <a:spLocks noChangeArrowheads="1"/>
          </p:cNvSpPr>
          <p:nvPr/>
        </p:nvSpPr>
        <p:spPr bwMode="auto">
          <a:xfrm>
            <a:off x="381000" y="2100064"/>
            <a:ext cx="3810000" cy="430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i="1" dirty="0"/>
              <a:t>In the past, the Fed has tried slowing the economy by increasing </a:t>
            </a:r>
            <a:r>
              <a:rPr lang="en-US" altLang="en-US" i="1" dirty="0">
                <a:latin typeface="Symbol" panose="05050102010706020507" pitchFamily="18" charset="2"/>
              </a:rPr>
              <a:t>r</a:t>
            </a:r>
            <a:r>
              <a:rPr lang="en-US" altLang="en-US" i="1" dirty="0"/>
              <a:t>. </a:t>
            </a:r>
          </a:p>
          <a:p>
            <a:pPr eaLnBrk="1" hangingPunct="1">
              <a:spcBef>
                <a:spcPct val="0"/>
              </a:spcBef>
              <a:buFontTx/>
              <a:buNone/>
            </a:pPr>
            <a:endParaRPr lang="en-US" altLang="en-US" sz="1000" i="1" dirty="0"/>
          </a:p>
          <a:p>
            <a:pPr eaLnBrk="1" hangingPunct="1">
              <a:spcBef>
                <a:spcPct val="0"/>
              </a:spcBef>
              <a:buFontTx/>
              <a:buNone/>
            </a:pPr>
            <a:r>
              <a:rPr lang="en-US" altLang="en-US" i="1" dirty="0"/>
              <a:t>Doing this creates a big collapse in bank lending to businesses and consumers. </a:t>
            </a:r>
          </a:p>
          <a:p>
            <a:pPr eaLnBrk="1" hangingPunct="1">
              <a:spcBef>
                <a:spcPct val="0"/>
              </a:spcBef>
              <a:buFontTx/>
              <a:buNone/>
            </a:pPr>
            <a:endParaRPr lang="en-US" altLang="en-US" sz="1000" i="1" dirty="0"/>
          </a:p>
          <a:p>
            <a:pPr eaLnBrk="1" hangingPunct="1">
              <a:spcBef>
                <a:spcPct val="0"/>
              </a:spcBef>
              <a:buFontTx/>
              <a:buNone/>
            </a:pPr>
            <a:r>
              <a:rPr lang="en-US" altLang="en-US" i="1" dirty="0"/>
              <a:t>In addition, the Fed has to make discount loans to </a:t>
            </a:r>
            <a:r>
              <a:rPr lang="en-US" altLang="en-US" i="1" dirty="0" smtClean="0"/>
              <a:t>banks.</a:t>
            </a:r>
            <a:endParaRPr lang="en-US" altLang="en-US" i="1" dirty="0"/>
          </a:p>
          <a:p>
            <a:pPr eaLnBrk="1" hangingPunct="1">
              <a:spcBef>
                <a:spcPct val="0"/>
              </a:spcBef>
              <a:buFontTx/>
              <a:buNone/>
            </a:pPr>
            <a:endParaRPr lang="en-US" altLang="en-US" sz="1000" i="1" dirty="0"/>
          </a:p>
          <a:p>
            <a:pPr eaLnBrk="1" hangingPunct="1">
              <a:spcBef>
                <a:spcPct val="0"/>
              </a:spcBef>
              <a:buFontTx/>
              <a:buNone/>
            </a:pPr>
            <a:r>
              <a:rPr lang="en-US" altLang="en-US" i="1" dirty="0"/>
              <a:t>So even though total reserves have increased via discount lending </a:t>
            </a:r>
            <a:r>
              <a:rPr lang="en-US" altLang="en-US" i="1" dirty="0" smtClean="0"/>
              <a:t>($2 </a:t>
            </a:r>
            <a:r>
              <a:rPr lang="en-US" altLang="en-US" i="1" dirty="0"/>
              <a:t>billion in the diagram above), this cash is sitting idle. </a:t>
            </a:r>
          </a:p>
          <a:p>
            <a:pPr eaLnBrk="1" hangingPunct="1">
              <a:spcBef>
                <a:spcPct val="0"/>
              </a:spcBef>
              <a:buFontTx/>
              <a:buNone/>
            </a:pPr>
            <a:endParaRPr lang="en-US" altLang="en-US" sz="1000" i="1" dirty="0"/>
          </a:p>
          <a:p>
            <a:pPr eaLnBrk="1" hangingPunct="1">
              <a:spcBef>
                <a:spcPct val="0"/>
              </a:spcBef>
              <a:buFontTx/>
              <a:buNone/>
            </a:pPr>
            <a:r>
              <a:rPr lang="en-US" altLang="en-US" i="1" dirty="0"/>
              <a:t>The effect is a reduction in money supply.</a:t>
            </a:r>
            <a:r>
              <a:rPr lang="en-US" altLang="en-US" dirty="0"/>
              <a:t> </a:t>
            </a:r>
          </a:p>
        </p:txBody>
      </p:sp>
      <p:sp>
        <p:nvSpPr>
          <p:cNvPr id="41" name="Line 59"/>
          <p:cNvSpPr>
            <a:spLocks noChangeAspect="1" noChangeShapeType="1"/>
          </p:cNvSpPr>
          <p:nvPr/>
        </p:nvSpPr>
        <p:spPr bwMode="auto">
          <a:xfrm>
            <a:off x="7041942" y="2895599"/>
            <a:ext cx="1416258" cy="1482031"/>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 name="Line 57"/>
          <p:cNvSpPr>
            <a:spLocks noChangeShapeType="1"/>
          </p:cNvSpPr>
          <p:nvPr/>
        </p:nvSpPr>
        <p:spPr bwMode="auto">
          <a:xfrm>
            <a:off x="7388224" y="3278250"/>
            <a:ext cx="0" cy="838200"/>
          </a:xfrm>
          <a:prstGeom prst="line">
            <a:avLst/>
          </a:prstGeom>
          <a:noFill/>
          <a:ln w="9525">
            <a:solidFill>
              <a:srgbClr val="000000"/>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44" name="Text Box 60"/>
          <p:cNvSpPr txBox="1">
            <a:spLocks noChangeArrowheads="1"/>
          </p:cNvSpPr>
          <p:nvPr/>
        </p:nvSpPr>
        <p:spPr bwMode="auto">
          <a:xfrm>
            <a:off x="8430512" y="4379219"/>
            <a:ext cx="268287"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dirty="0">
                <a:solidFill>
                  <a:schemeClr val="folHlink"/>
                </a:solidFill>
                <a:cs typeface="Times New Roman" panose="02020603050405020304" pitchFamily="18" charset="0"/>
              </a:rPr>
              <a:t>D</a:t>
            </a:r>
            <a:r>
              <a:rPr lang="en-US" altLang="en-US" sz="1600" i="1" baseline="30000" dirty="0">
                <a:solidFill>
                  <a:schemeClr val="folHlink"/>
                </a:solidFill>
                <a:cs typeface="Times New Roman" panose="02020603050405020304" pitchFamily="18" charset="0"/>
              </a:rPr>
              <a:t>R</a:t>
            </a:r>
            <a:endParaRPr lang="en-US" altLang="en-US" sz="1600" baseline="30000" dirty="0">
              <a:solidFill>
                <a:schemeClr val="folHlink"/>
              </a:solidFill>
            </a:endParaRPr>
          </a:p>
        </p:txBody>
      </p:sp>
      <p:sp>
        <p:nvSpPr>
          <p:cNvPr id="48" name="Line 58"/>
          <p:cNvSpPr>
            <a:spLocks noChangeShapeType="1"/>
          </p:cNvSpPr>
          <p:nvPr/>
        </p:nvSpPr>
        <p:spPr bwMode="auto">
          <a:xfrm flipH="1">
            <a:off x="4857748" y="3256849"/>
            <a:ext cx="2524125"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49" name="Text Box 61"/>
          <p:cNvSpPr txBox="1">
            <a:spLocks noChangeArrowheads="1"/>
          </p:cNvSpPr>
          <p:nvPr/>
        </p:nvSpPr>
        <p:spPr bwMode="auto">
          <a:xfrm>
            <a:off x="4491037" y="31496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smtClean="0">
                <a:cs typeface="Times New Roman" panose="02020603050405020304" pitchFamily="18" charset="0"/>
              </a:rPr>
              <a:t>5</a:t>
            </a:r>
            <a:endParaRPr lang="en-US" altLang="en-US" sz="1600" dirty="0"/>
          </a:p>
        </p:txBody>
      </p:sp>
      <p:sp>
        <p:nvSpPr>
          <p:cNvPr id="50" name="Line 62"/>
          <p:cNvSpPr>
            <a:spLocks noChangeShapeType="1"/>
          </p:cNvSpPr>
          <p:nvPr/>
        </p:nvSpPr>
        <p:spPr bwMode="auto">
          <a:xfrm flipH="1">
            <a:off x="8220075" y="4127500"/>
            <a:ext cx="9525" cy="210312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51" name="Text Box 63"/>
          <p:cNvSpPr txBox="1">
            <a:spLocks noChangeArrowheads="1"/>
          </p:cNvSpPr>
          <p:nvPr/>
        </p:nvSpPr>
        <p:spPr bwMode="auto">
          <a:xfrm>
            <a:off x="8001000" y="63246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sz="1600" dirty="0" smtClean="0">
                <a:cs typeface="Times New Roman" panose="02020603050405020304" pitchFamily="18" charset="0"/>
              </a:rPr>
              <a:t>30</a:t>
            </a:r>
            <a:endParaRPr lang="en-US" altLang="en-US" sz="1600" dirty="0"/>
          </a:p>
        </p:txBody>
      </p:sp>
      <p:sp>
        <p:nvSpPr>
          <p:cNvPr id="52" name="Oval 64"/>
          <p:cNvSpPr>
            <a:spLocks noChangeArrowheads="1"/>
          </p:cNvSpPr>
          <p:nvPr/>
        </p:nvSpPr>
        <p:spPr bwMode="auto">
          <a:xfrm>
            <a:off x="8158925" y="4051300"/>
            <a:ext cx="136525" cy="136525"/>
          </a:xfrm>
          <a:prstGeom prst="ellipse">
            <a:avLst/>
          </a:prstGeom>
          <a:noFill/>
          <a:ln w="2857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53" name="Line 11"/>
          <p:cNvSpPr>
            <a:spLocks noChangeShapeType="1"/>
          </p:cNvSpPr>
          <p:nvPr/>
        </p:nvSpPr>
        <p:spPr bwMode="auto">
          <a:xfrm>
            <a:off x="4903176" y="4114800"/>
            <a:ext cx="32766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4" name="Rectangle 83"/>
          <p:cNvSpPr>
            <a:spLocks noChangeArrowheads="1"/>
          </p:cNvSpPr>
          <p:nvPr/>
        </p:nvSpPr>
        <p:spPr bwMode="auto">
          <a:xfrm>
            <a:off x="5572125" y="2559050"/>
            <a:ext cx="220345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u="sng" dirty="0">
                <a:cs typeface="Times New Roman" panose="02020603050405020304" pitchFamily="18" charset="0"/>
              </a:rPr>
              <a:t>Federal Funds Market</a:t>
            </a:r>
            <a:endParaRPr lang="en-US" altLang="en-US" sz="1400" dirty="0"/>
          </a:p>
          <a:p>
            <a:pPr>
              <a:spcBef>
                <a:spcPct val="0"/>
              </a:spcBef>
              <a:buFontTx/>
              <a:buNone/>
            </a:pPr>
            <a:endParaRPr lang="en-US" altLang="en-US" sz="2800" dirty="0"/>
          </a:p>
        </p:txBody>
      </p:sp>
      <p:sp>
        <p:nvSpPr>
          <p:cNvPr id="55" name="Line 10"/>
          <p:cNvSpPr>
            <a:spLocks noChangeShapeType="1"/>
          </p:cNvSpPr>
          <p:nvPr/>
        </p:nvSpPr>
        <p:spPr bwMode="auto">
          <a:xfrm>
            <a:off x="7391400" y="4114800"/>
            <a:ext cx="100584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 name="Line 15"/>
          <p:cNvSpPr>
            <a:spLocks noChangeShapeType="1"/>
          </p:cNvSpPr>
          <p:nvPr/>
        </p:nvSpPr>
        <p:spPr bwMode="auto">
          <a:xfrm>
            <a:off x="7391400" y="4121465"/>
            <a:ext cx="0" cy="2103120"/>
          </a:xfrm>
          <a:prstGeom prst="line">
            <a:avLst/>
          </a:prstGeom>
          <a:noFill/>
          <a:ln w="28575">
            <a:solidFill>
              <a:srgbClr val="000000"/>
            </a:solidFill>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57" name="Text Box 22"/>
          <p:cNvSpPr txBox="1">
            <a:spLocks noChangeArrowheads="1"/>
          </p:cNvSpPr>
          <p:nvPr/>
        </p:nvSpPr>
        <p:spPr bwMode="auto">
          <a:xfrm>
            <a:off x="4495800" y="39624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a:cs typeface="Times New Roman" panose="02020603050405020304" pitchFamily="18" charset="0"/>
              </a:rPr>
              <a:t>3</a:t>
            </a:r>
            <a:endParaRPr lang="en-US" altLang="en-US" sz="1600" dirty="0"/>
          </a:p>
        </p:txBody>
      </p:sp>
      <p:sp>
        <p:nvSpPr>
          <p:cNvPr id="58" name="Line 81"/>
          <p:cNvSpPr>
            <a:spLocks noChangeShapeType="1"/>
          </p:cNvSpPr>
          <p:nvPr/>
        </p:nvSpPr>
        <p:spPr bwMode="auto">
          <a:xfrm>
            <a:off x="4883150" y="2770188"/>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 name="Line 80"/>
          <p:cNvSpPr>
            <a:spLocks noChangeShapeType="1"/>
          </p:cNvSpPr>
          <p:nvPr/>
        </p:nvSpPr>
        <p:spPr bwMode="auto">
          <a:xfrm flipV="1">
            <a:off x="4886325" y="6246812"/>
            <a:ext cx="38766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 name="Line 74"/>
          <p:cNvSpPr>
            <a:spLocks noChangeAspect="1" noChangeShapeType="1"/>
          </p:cNvSpPr>
          <p:nvPr/>
        </p:nvSpPr>
        <p:spPr bwMode="auto">
          <a:xfrm>
            <a:off x="5124450" y="2871788"/>
            <a:ext cx="2632075" cy="2754312"/>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 name="Text Box 90"/>
          <p:cNvSpPr txBox="1">
            <a:spLocks noChangeArrowheads="1"/>
          </p:cNvSpPr>
          <p:nvPr/>
        </p:nvSpPr>
        <p:spPr bwMode="auto">
          <a:xfrm>
            <a:off x="7172325" y="63246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sz="1600" dirty="0">
                <a:cs typeface="Times New Roman" panose="02020603050405020304" pitchFamily="18" charset="0"/>
              </a:rPr>
              <a:t>28</a:t>
            </a:r>
            <a:endParaRPr lang="en-US" altLang="en-US" sz="1600" dirty="0"/>
          </a:p>
        </p:txBody>
      </p:sp>
      <p:sp>
        <p:nvSpPr>
          <p:cNvPr id="62" name="Text Box 92"/>
          <p:cNvSpPr txBox="1">
            <a:spLocks noChangeArrowheads="1"/>
          </p:cNvSpPr>
          <p:nvPr/>
        </p:nvSpPr>
        <p:spPr bwMode="auto">
          <a:xfrm>
            <a:off x="7705725" y="55626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D</a:t>
            </a:r>
            <a:r>
              <a:rPr lang="en-US" altLang="en-US" sz="1600" i="1" baseline="30000">
                <a:solidFill>
                  <a:srgbClr val="000000"/>
                </a:solidFill>
                <a:cs typeface="Times New Roman" panose="02020603050405020304" pitchFamily="18" charset="0"/>
              </a:rPr>
              <a:t>R</a:t>
            </a:r>
            <a:endParaRPr lang="en-US" altLang="en-US" sz="1600" baseline="30000"/>
          </a:p>
        </p:txBody>
      </p:sp>
      <p:sp>
        <p:nvSpPr>
          <p:cNvPr id="63" name="Text Box 93"/>
          <p:cNvSpPr txBox="1">
            <a:spLocks noChangeArrowheads="1"/>
          </p:cNvSpPr>
          <p:nvPr/>
        </p:nvSpPr>
        <p:spPr bwMode="auto">
          <a:xfrm>
            <a:off x="4505325" y="28956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i</a:t>
            </a:r>
            <a:r>
              <a:rPr lang="en-US" altLang="en-US" sz="1600" i="1" baseline="-25000">
                <a:solidFill>
                  <a:srgbClr val="000000"/>
                </a:solidFill>
                <a:cs typeface="Times New Roman" panose="02020603050405020304" pitchFamily="18" charset="0"/>
              </a:rPr>
              <a:t>ff</a:t>
            </a:r>
            <a:endParaRPr lang="en-US" altLang="en-US" sz="1600" baseline="-25000"/>
          </a:p>
        </p:txBody>
      </p:sp>
      <p:sp>
        <p:nvSpPr>
          <p:cNvPr id="64" name="Line 57"/>
          <p:cNvSpPr>
            <a:spLocks noChangeShapeType="1"/>
          </p:cNvSpPr>
          <p:nvPr/>
        </p:nvSpPr>
        <p:spPr bwMode="auto">
          <a:xfrm>
            <a:off x="4879182" y="5247359"/>
            <a:ext cx="2514600" cy="1588"/>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5" name="Line 61"/>
          <p:cNvSpPr>
            <a:spLocks noChangeShapeType="1"/>
          </p:cNvSpPr>
          <p:nvPr/>
        </p:nvSpPr>
        <p:spPr bwMode="auto">
          <a:xfrm>
            <a:off x="7391401" y="5248268"/>
            <a:ext cx="0" cy="99060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66" name="Text Box 68"/>
          <p:cNvSpPr txBox="1">
            <a:spLocks noChangeArrowheads="1"/>
          </p:cNvSpPr>
          <p:nvPr/>
        </p:nvSpPr>
        <p:spPr bwMode="auto">
          <a:xfrm>
            <a:off x="4508500" y="5110163"/>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a:cs typeface="Times New Roman" panose="02020603050405020304" pitchFamily="18" charset="0"/>
              </a:rPr>
              <a:t>2</a:t>
            </a:r>
            <a:endParaRPr lang="en-US" altLang="en-US" sz="1600" dirty="0"/>
          </a:p>
        </p:txBody>
      </p:sp>
      <p:sp>
        <p:nvSpPr>
          <p:cNvPr id="67" name="Oval 78"/>
          <p:cNvSpPr>
            <a:spLocks noChangeArrowheads="1"/>
          </p:cNvSpPr>
          <p:nvPr/>
        </p:nvSpPr>
        <p:spPr bwMode="auto">
          <a:xfrm>
            <a:off x="7323139" y="5176038"/>
            <a:ext cx="136525" cy="136525"/>
          </a:xfrm>
          <a:prstGeom prst="ellipse">
            <a:avLst/>
          </a:prstGeom>
          <a:noFill/>
          <a:ln w="2857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8" name="Text Box 19"/>
          <p:cNvSpPr txBox="1">
            <a:spLocks noChangeArrowheads="1"/>
          </p:cNvSpPr>
          <p:nvPr/>
        </p:nvSpPr>
        <p:spPr bwMode="auto">
          <a:xfrm>
            <a:off x="8338040" y="39624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dirty="0">
                <a:solidFill>
                  <a:srgbClr val="000000"/>
                </a:solidFill>
                <a:cs typeface="Times New Roman" panose="02020603050405020304" pitchFamily="18" charset="0"/>
              </a:rPr>
              <a:t>S</a:t>
            </a:r>
            <a:r>
              <a:rPr lang="en-US" altLang="en-US" sz="1600" i="1" baseline="30000" dirty="0">
                <a:solidFill>
                  <a:srgbClr val="000000"/>
                </a:solidFill>
                <a:cs typeface="Times New Roman" panose="02020603050405020304" pitchFamily="18" charset="0"/>
              </a:rPr>
              <a:t>R</a:t>
            </a:r>
            <a:endParaRPr lang="en-US" altLang="en-US" sz="1600" baseline="3000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4247">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4247">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4247">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424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Line 2"/>
          <p:cNvSpPr>
            <a:spLocks noChangeShapeType="1"/>
          </p:cNvSpPr>
          <p:nvPr/>
        </p:nvSpPr>
        <p:spPr bwMode="auto">
          <a:xfrm flipH="1" flipV="1">
            <a:off x="7100888" y="3276600"/>
            <a:ext cx="0" cy="289560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23" name="Rectangle 3"/>
          <p:cNvSpPr>
            <a:spLocks noGrp="1" noChangeArrowheads="1"/>
          </p:cNvSpPr>
          <p:nvPr>
            <p:ph type="title"/>
          </p:nvPr>
        </p:nvSpPr>
        <p:spPr>
          <a:xfrm>
            <a:off x="457200" y="76200"/>
            <a:ext cx="8229600" cy="685800"/>
          </a:xfrm>
          <a:noFill/>
        </p:spPr>
        <p:txBody>
          <a:bodyPr/>
          <a:lstStyle/>
          <a:p>
            <a:pPr eaLnBrk="1" hangingPunct="1"/>
            <a:r>
              <a:rPr lang="en-US" altLang="en-US" dirty="0" smtClean="0"/>
              <a:t>Required Reserves Ratio  </a:t>
            </a:r>
          </a:p>
        </p:txBody>
      </p:sp>
      <p:sp>
        <p:nvSpPr>
          <p:cNvPr id="56324"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56325"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56326"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56327" name="Rectangle 7"/>
          <p:cNvSpPr>
            <a:spLocks noChangeArrowheads="1"/>
          </p:cNvSpPr>
          <p:nvPr/>
        </p:nvSpPr>
        <p:spPr bwMode="auto">
          <a:xfrm>
            <a:off x="304800" y="762000"/>
            <a:ext cx="8610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71475" indent="-371475">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b="1" dirty="0" smtClean="0"/>
              <a:t>Example</a:t>
            </a:r>
            <a:r>
              <a:rPr lang="en-US" altLang="en-US" dirty="0" smtClean="0"/>
              <a:t> </a:t>
            </a:r>
            <a:r>
              <a:rPr lang="en-US" altLang="en-US" b="1" dirty="0"/>
              <a:t>(</a:t>
            </a:r>
            <a:r>
              <a:rPr lang="en-US" altLang="en-US" b="1" i="1" dirty="0"/>
              <a:t>continued</a:t>
            </a:r>
            <a:r>
              <a:rPr lang="en-US" altLang="en-US" sz="800" b="1" i="1" dirty="0"/>
              <a:t> </a:t>
            </a:r>
            <a:r>
              <a:rPr lang="en-US" altLang="en-US" b="1" dirty="0"/>
              <a:t>):</a:t>
            </a:r>
            <a:r>
              <a:rPr lang="en-US" altLang="en-US" dirty="0"/>
              <a:t> </a:t>
            </a:r>
            <a:r>
              <a:rPr lang="en-US" altLang="en-US" dirty="0" smtClean="0"/>
              <a:t>Instead, suppose the </a:t>
            </a:r>
            <a:r>
              <a:rPr lang="en-US" altLang="en-US" dirty="0"/>
              <a:t>Fed increases the required reserve ratio to 14%. Show the affect of this policy change in the figure below.</a:t>
            </a:r>
          </a:p>
        </p:txBody>
      </p:sp>
      <p:sp>
        <p:nvSpPr>
          <p:cNvPr id="56328" name="Line 8"/>
          <p:cNvSpPr>
            <a:spLocks noChangeShapeType="1"/>
          </p:cNvSpPr>
          <p:nvPr/>
        </p:nvSpPr>
        <p:spPr bwMode="auto">
          <a:xfrm>
            <a:off x="4883150" y="2693988"/>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29" name="Line 9"/>
          <p:cNvSpPr>
            <a:spLocks noChangeShapeType="1"/>
          </p:cNvSpPr>
          <p:nvPr/>
        </p:nvSpPr>
        <p:spPr bwMode="auto">
          <a:xfrm flipV="1">
            <a:off x="4886325" y="6170613"/>
            <a:ext cx="3876675"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30" name="Rectangle 10"/>
          <p:cNvSpPr>
            <a:spLocks noChangeArrowheads="1"/>
          </p:cNvSpPr>
          <p:nvPr/>
        </p:nvSpPr>
        <p:spPr bwMode="auto">
          <a:xfrm>
            <a:off x="6178550" y="2362200"/>
            <a:ext cx="831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u="sng">
                <a:cs typeface="Times New Roman" panose="02020603050405020304" pitchFamily="18" charset="0"/>
              </a:rPr>
              <a:t>Money</a:t>
            </a:r>
            <a:endParaRPr lang="en-US" altLang="en-US" sz="2800"/>
          </a:p>
        </p:txBody>
      </p:sp>
      <p:sp>
        <p:nvSpPr>
          <p:cNvPr id="56331" name="Text Box 12"/>
          <p:cNvSpPr txBox="1">
            <a:spLocks noChangeArrowheads="1"/>
          </p:cNvSpPr>
          <p:nvPr/>
        </p:nvSpPr>
        <p:spPr bwMode="auto">
          <a:xfrm>
            <a:off x="6858000" y="6248400"/>
            <a:ext cx="53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M</a:t>
            </a:r>
            <a:r>
              <a:rPr lang="en-US" altLang="en-US" sz="1600" baseline="-25000">
                <a:solidFill>
                  <a:srgbClr val="000000"/>
                </a:solidFill>
                <a:cs typeface="Times New Roman" panose="02020603050405020304" pitchFamily="18" charset="0"/>
              </a:rPr>
              <a:t>0</a:t>
            </a:r>
            <a:endParaRPr lang="en-US" altLang="en-US" sz="1600" baseline="-25000"/>
          </a:p>
        </p:txBody>
      </p:sp>
      <p:sp>
        <p:nvSpPr>
          <p:cNvPr id="56332" name="Text Box 13"/>
          <p:cNvSpPr txBox="1">
            <a:spLocks noChangeArrowheads="1"/>
          </p:cNvSpPr>
          <p:nvPr/>
        </p:nvSpPr>
        <p:spPr bwMode="auto">
          <a:xfrm>
            <a:off x="4495800" y="45720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i</a:t>
            </a:r>
            <a:r>
              <a:rPr lang="en-US" altLang="en-US" sz="1600" baseline="-25000">
                <a:solidFill>
                  <a:srgbClr val="000000"/>
                </a:solidFill>
                <a:cs typeface="Times New Roman" panose="02020603050405020304" pitchFamily="18" charset="0"/>
              </a:rPr>
              <a:t>0</a:t>
            </a:r>
            <a:endParaRPr lang="en-US" altLang="en-US" sz="1600" baseline="-25000"/>
          </a:p>
        </p:txBody>
      </p:sp>
      <p:sp>
        <p:nvSpPr>
          <p:cNvPr id="56333" name="Line 14"/>
          <p:cNvSpPr>
            <a:spLocks noChangeShapeType="1"/>
          </p:cNvSpPr>
          <p:nvPr/>
        </p:nvSpPr>
        <p:spPr bwMode="auto">
          <a:xfrm>
            <a:off x="5181600" y="3341688"/>
            <a:ext cx="2819400" cy="20574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34" name="Line 16"/>
          <p:cNvSpPr>
            <a:spLocks noChangeShapeType="1"/>
          </p:cNvSpPr>
          <p:nvPr/>
        </p:nvSpPr>
        <p:spPr bwMode="auto">
          <a:xfrm>
            <a:off x="7086600" y="3276600"/>
            <a:ext cx="0" cy="2895600"/>
          </a:xfrm>
          <a:prstGeom prst="line">
            <a:avLst/>
          </a:prstGeom>
          <a:noFill/>
          <a:ln w="28575">
            <a:solidFill>
              <a:srgbClr val="000000"/>
            </a:solidFill>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56335" name="Text Box 17"/>
          <p:cNvSpPr txBox="1">
            <a:spLocks noChangeArrowheads="1"/>
          </p:cNvSpPr>
          <p:nvPr/>
        </p:nvSpPr>
        <p:spPr bwMode="auto">
          <a:xfrm>
            <a:off x="6858000" y="29718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MS</a:t>
            </a:r>
            <a:endParaRPr lang="en-US" altLang="en-US" sz="1600" baseline="30000"/>
          </a:p>
        </p:txBody>
      </p:sp>
      <p:sp>
        <p:nvSpPr>
          <p:cNvPr id="56336" name="Text Box 19"/>
          <p:cNvSpPr txBox="1">
            <a:spLocks noChangeArrowheads="1"/>
          </p:cNvSpPr>
          <p:nvPr/>
        </p:nvSpPr>
        <p:spPr bwMode="auto">
          <a:xfrm>
            <a:off x="8001000" y="5410200"/>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cs typeface="Times New Roman" panose="02020603050405020304" pitchFamily="18" charset="0"/>
              </a:rPr>
              <a:t>MD</a:t>
            </a:r>
            <a:endParaRPr lang="en-US" altLang="en-US" sz="1600" baseline="30000"/>
          </a:p>
        </p:txBody>
      </p:sp>
      <p:sp>
        <p:nvSpPr>
          <p:cNvPr id="95252" name="Line 20"/>
          <p:cNvSpPr>
            <a:spLocks noChangeShapeType="1"/>
          </p:cNvSpPr>
          <p:nvPr/>
        </p:nvSpPr>
        <p:spPr bwMode="auto">
          <a:xfrm flipH="1">
            <a:off x="4876800" y="4343400"/>
            <a:ext cx="1676400" cy="0"/>
          </a:xfrm>
          <a:prstGeom prst="line">
            <a:avLst/>
          </a:prstGeom>
          <a:noFill/>
          <a:ln w="9525">
            <a:solidFill>
              <a:schemeClr val="folHlink"/>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5255" name="Rectangle 23"/>
          <p:cNvSpPr>
            <a:spLocks noChangeArrowheads="1"/>
          </p:cNvSpPr>
          <p:nvPr/>
        </p:nvSpPr>
        <p:spPr bwMode="auto">
          <a:xfrm>
            <a:off x="685800" y="4114800"/>
            <a:ext cx="3276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i="1"/>
              <a:t>This increases r provided inflation remains unchanged. </a:t>
            </a:r>
          </a:p>
        </p:txBody>
      </p:sp>
      <p:sp>
        <p:nvSpPr>
          <p:cNvPr id="56339" name="Line 24"/>
          <p:cNvSpPr>
            <a:spLocks noChangeShapeType="1"/>
          </p:cNvSpPr>
          <p:nvPr/>
        </p:nvSpPr>
        <p:spPr bwMode="auto">
          <a:xfrm flipH="1">
            <a:off x="4876800" y="4724400"/>
            <a:ext cx="220980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5257" name="Text Box 25"/>
          <p:cNvSpPr txBox="1">
            <a:spLocks noChangeArrowheads="1"/>
          </p:cNvSpPr>
          <p:nvPr/>
        </p:nvSpPr>
        <p:spPr bwMode="auto">
          <a:xfrm>
            <a:off x="6324600" y="29718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cs typeface="Times New Roman" panose="02020603050405020304" pitchFamily="18" charset="0"/>
              </a:rPr>
              <a:t>MS’</a:t>
            </a:r>
            <a:endParaRPr lang="en-US" altLang="en-US" sz="1600" baseline="30000"/>
          </a:p>
        </p:txBody>
      </p:sp>
      <p:sp>
        <p:nvSpPr>
          <p:cNvPr id="95264" name="Text Box 32"/>
          <p:cNvSpPr txBox="1">
            <a:spLocks noChangeArrowheads="1"/>
          </p:cNvSpPr>
          <p:nvPr/>
        </p:nvSpPr>
        <p:spPr bwMode="auto">
          <a:xfrm>
            <a:off x="6324600" y="6248400"/>
            <a:ext cx="45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M</a:t>
            </a:r>
            <a:r>
              <a:rPr lang="en-US" altLang="en-US" sz="1600" baseline="-25000">
                <a:solidFill>
                  <a:srgbClr val="000000"/>
                </a:solidFill>
                <a:cs typeface="Times New Roman" panose="02020603050405020304" pitchFamily="18" charset="0"/>
              </a:rPr>
              <a:t>1</a:t>
            </a:r>
            <a:endParaRPr lang="en-US" altLang="en-US" sz="1600" baseline="-25000"/>
          </a:p>
        </p:txBody>
      </p:sp>
      <p:sp>
        <p:nvSpPr>
          <p:cNvPr id="95265" name="Text Box 33"/>
          <p:cNvSpPr txBox="1">
            <a:spLocks noChangeArrowheads="1"/>
          </p:cNvSpPr>
          <p:nvPr/>
        </p:nvSpPr>
        <p:spPr bwMode="auto">
          <a:xfrm>
            <a:off x="4495800" y="414655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i</a:t>
            </a:r>
            <a:r>
              <a:rPr lang="en-US" altLang="en-US" sz="1600" baseline="-25000">
                <a:solidFill>
                  <a:srgbClr val="000000"/>
                </a:solidFill>
                <a:cs typeface="Times New Roman" panose="02020603050405020304" pitchFamily="18" charset="0"/>
              </a:rPr>
              <a:t>1</a:t>
            </a:r>
            <a:endParaRPr lang="en-US" altLang="en-US" sz="1600" baseline="-2500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95234"/>
                                        </p:tgtEl>
                                        <p:attrNameLst>
                                          <p:attrName>style.visibility</p:attrName>
                                        </p:attrNameLst>
                                      </p:cBhvr>
                                      <p:to>
                                        <p:strVal val="visible"/>
                                      </p:to>
                                    </p:set>
                                    <p:animEffect transition="in" filter="dissolve">
                                      <p:cBhvr>
                                        <p:cTn id="7" dur="500"/>
                                        <p:tgtEl>
                                          <p:spTgt spid="95234"/>
                                        </p:tgtEl>
                                      </p:cBhvr>
                                    </p:animEffect>
                                  </p:childTnLst>
                                </p:cTn>
                              </p:par>
                              <p:par>
                                <p:cTn id="8" presetID="0" presetClass="path" presetSubtype="0" accel="50000" decel="50000" fill="hold" grpId="1" nodeType="withEffect">
                                  <p:stCondLst>
                                    <p:cond delay="0"/>
                                  </p:stCondLst>
                                  <p:childTnLst>
                                    <p:animMotion origin="layout" path="M 0 1.32948E-6 L -0.05833 1.32948E-6 " pathEditMode="relative" ptsTypes="AA">
                                      <p:cBhvr>
                                        <p:cTn id="9" dur="2000" fill="hold"/>
                                        <p:tgtEl>
                                          <p:spTgt spid="95234"/>
                                        </p:tgtEl>
                                        <p:attrNameLst>
                                          <p:attrName>ppt_x</p:attrName>
                                          <p:attrName>ppt_y</p:attrName>
                                        </p:attrNameLst>
                                      </p:cBhvr>
                                    </p:animMotion>
                                  </p:childTnLst>
                                </p:cTn>
                              </p:par>
                            </p:childTnLst>
                          </p:cTn>
                        </p:par>
                        <p:par>
                          <p:cTn id="10" fill="hold" nodeType="afterGroup">
                            <p:stCondLst>
                              <p:cond delay="2000"/>
                            </p:stCondLst>
                            <p:childTnLst>
                              <p:par>
                                <p:cTn id="11" presetID="1" presetClass="entr" presetSubtype="0" fill="hold" grpId="0" nodeType="afterEffect">
                                  <p:stCondLst>
                                    <p:cond delay="0"/>
                                  </p:stCondLst>
                                  <p:childTnLst>
                                    <p:set>
                                      <p:cBhvr>
                                        <p:cTn id="12" dur="1" fill="hold">
                                          <p:stCondLst>
                                            <p:cond delay="0"/>
                                          </p:stCondLst>
                                        </p:cTn>
                                        <p:tgtEl>
                                          <p:spTgt spid="9525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526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2" fill="hold" grpId="0" nodeType="clickEffect">
                                  <p:stCondLst>
                                    <p:cond delay="0"/>
                                  </p:stCondLst>
                                  <p:childTnLst>
                                    <p:set>
                                      <p:cBhvr>
                                        <p:cTn id="18" dur="1" fill="hold">
                                          <p:stCondLst>
                                            <p:cond delay="0"/>
                                          </p:stCondLst>
                                        </p:cTn>
                                        <p:tgtEl>
                                          <p:spTgt spid="95252"/>
                                        </p:tgtEl>
                                        <p:attrNameLst>
                                          <p:attrName>style.visibility</p:attrName>
                                        </p:attrNameLst>
                                      </p:cBhvr>
                                      <p:to>
                                        <p:strVal val="visible"/>
                                      </p:to>
                                    </p:set>
                                    <p:animEffect transition="in" filter="wipe(right)">
                                      <p:cBhvr>
                                        <p:cTn id="19" dur="500"/>
                                        <p:tgtEl>
                                          <p:spTgt spid="95252"/>
                                        </p:tgtEl>
                                      </p:cBhvr>
                                    </p:animEffect>
                                  </p:childTnLst>
                                </p:cTn>
                              </p:par>
                            </p:childTnLst>
                          </p:cTn>
                        </p:par>
                        <p:par>
                          <p:cTn id="20" fill="hold" nodeType="afterGroup">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9526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9525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4" grpId="0" animBg="1"/>
      <p:bldP spid="95234" grpId="1" animBg="1"/>
      <p:bldP spid="95252" grpId="0" animBg="1"/>
      <p:bldP spid="95257" grpId="0"/>
      <p:bldP spid="95264" grpId="0"/>
      <p:bldP spid="9526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Line 23"/>
          <p:cNvSpPr>
            <a:spLocks noChangeShapeType="1"/>
          </p:cNvSpPr>
          <p:nvPr/>
        </p:nvSpPr>
        <p:spPr bwMode="auto">
          <a:xfrm flipH="1">
            <a:off x="5257800" y="3505200"/>
            <a:ext cx="2819400" cy="2362200"/>
          </a:xfrm>
          <a:prstGeom prst="line">
            <a:avLst/>
          </a:prstGeom>
          <a:noFill/>
          <a:ln w="28575">
            <a:solidFill>
              <a:srgbClr val="000000"/>
            </a:solidFill>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96258" name="Line 2"/>
          <p:cNvSpPr>
            <a:spLocks noChangeShapeType="1"/>
          </p:cNvSpPr>
          <p:nvPr/>
        </p:nvSpPr>
        <p:spPr bwMode="auto">
          <a:xfrm flipH="1" flipV="1">
            <a:off x="4876800" y="4267200"/>
            <a:ext cx="2819400" cy="160020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48" name="Rectangle 3"/>
          <p:cNvSpPr>
            <a:spLocks noGrp="1" noChangeArrowheads="1"/>
          </p:cNvSpPr>
          <p:nvPr>
            <p:ph type="title"/>
          </p:nvPr>
        </p:nvSpPr>
        <p:spPr>
          <a:xfrm>
            <a:off x="457200" y="76200"/>
            <a:ext cx="8229600" cy="685800"/>
          </a:xfrm>
          <a:noFill/>
        </p:spPr>
        <p:txBody>
          <a:bodyPr/>
          <a:lstStyle/>
          <a:p>
            <a:pPr eaLnBrk="1" hangingPunct="1"/>
            <a:r>
              <a:rPr lang="en-US" altLang="en-US" dirty="0" smtClean="0"/>
              <a:t>Required Reserves Ratio </a:t>
            </a:r>
          </a:p>
        </p:txBody>
      </p:sp>
      <p:sp>
        <p:nvSpPr>
          <p:cNvPr id="57349"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57350"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57351"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96263" name="Rectangle 7"/>
          <p:cNvSpPr>
            <a:spLocks noChangeArrowheads="1"/>
          </p:cNvSpPr>
          <p:nvPr/>
        </p:nvSpPr>
        <p:spPr bwMode="auto">
          <a:xfrm>
            <a:off x="304800" y="762000"/>
            <a:ext cx="8610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71475" indent="-371475">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b="1" dirty="0" smtClean="0"/>
              <a:t>Example</a:t>
            </a:r>
            <a:r>
              <a:rPr lang="en-US" altLang="en-US" dirty="0" smtClean="0"/>
              <a:t> </a:t>
            </a:r>
            <a:r>
              <a:rPr lang="en-US" altLang="en-US" b="1" dirty="0"/>
              <a:t>(</a:t>
            </a:r>
            <a:r>
              <a:rPr lang="en-US" altLang="en-US" b="1" i="1" dirty="0"/>
              <a:t>continued</a:t>
            </a:r>
            <a:r>
              <a:rPr lang="en-US" altLang="en-US" sz="800" b="1" i="1" dirty="0"/>
              <a:t> </a:t>
            </a:r>
            <a:r>
              <a:rPr lang="en-US" altLang="en-US" b="1" dirty="0"/>
              <a:t>):</a:t>
            </a:r>
            <a:r>
              <a:rPr lang="en-US" altLang="en-US" dirty="0"/>
              <a:t> </a:t>
            </a:r>
            <a:r>
              <a:rPr lang="en-US" altLang="en-US" dirty="0" smtClean="0"/>
              <a:t>Instead, suppose </a:t>
            </a:r>
            <a:r>
              <a:rPr lang="en-US" altLang="en-US" dirty="0"/>
              <a:t>the Fed increases the required reserve ratio to 14 (percent). Show the affect of this policy change in the figure below.</a:t>
            </a:r>
          </a:p>
          <a:p>
            <a:pPr eaLnBrk="1" hangingPunct="1">
              <a:buFont typeface="Wingdings" panose="05000000000000000000" pitchFamily="2" charset="2"/>
              <a:buNone/>
            </a:pPr>
            <a:endParaRPr lang="en-US" altLang="en-US" sz="1600" i="1" dirty="0">
              <a:ea typeface="MS Mincho" panose="02020609040205080304" pitchFamily="49" charset="-128"/>
            </a:endParaRPr>
          </a:p>
          <a:p>
            <a:pPr eaLnBrk="1" hangingPunct="1">
              <a:buFont typeface="Wingdings" panose="05000000000000000000" pitchFamily="2" charset="2"/>
              <a:buNone/>
            </a:pPr>
            <a:endParaRPr lang="en-US" altLang="en-US" sz="1600" i="1" dirty="0">
              <a:ea typeface="MS Mincho" panose="02020609040205080304" pitchFamily="49" charset="-128"/>
            </a:endParaRPr>
          </a:p>
          <a:p>
            <a:pPr eaLnBrk="1" hangingPunct="1">
              <a:buFont typeface="Wingdings" panose="05000000000000000000" pitchFamily="2" charset="2"/>
              <a:buNone/>
            </a:pPr>
            <a:endParaRPr lang="en-US" altLang="en-US" sz="1600" i="1" dirty="0">
              <a:ea typeface="MS Mincho" panose="02020609040205080304" pitchFamily="49" charset="-128"/>
            </a:endParaRPr>
          </a:p>
          <a:p>
            <a:pPr eaLnBrk="1" hangingPunct="1">
              <a:buFont typeface="Wingdings" panose="05000000000000000000" pitchFamily="2" charset="2"/>
              <a:buNone/>
            </a:pPr>
            <a:endParaRPr lang="en-US" altLang="en-US" sz="1600" i="1" dirty="0">
              <a:ea typeface="MS Mincho" panose="02020609040205080304" pitchFamily="49" charset="-128"/>
            </a:endParaRPr>
          </a:p>
          <a:p>
            <a:pPr eaLnBrk="1" hangingPunct="1">
              <a:buFont typeface="Wingdings" panose="05000000000000000000" pitchFamily="2" charset="2"/>
              <a:buNone/>
            </a:pPr>
            <a:endParaRPr lang="en-US" altLang="en-US" sz="2400" i="1" dirty="0" smtClean="0">
              <a:ea typeface="MS Mincho" panose="02020609040205080304" pitchFamily="49" charset="-128"/>
            </a:endParaRPr>
          </a:p>
        </p:txBody>
      </p:sp>
      <p:sp>
        <p:nvSpPr>
          <p:cNvPr id="57353" name="Line 8"/>
          <p:cNvSpPr>
            <a:spLocks noChangeShapeType="1"/>
          </p:cNvSpPr>
          <p:nvPr/>
        </p:nvSpPr>
        <p:spPr bwMode="auto">
          <a:xfrm>
            <a:off x="4876800" y="2693988"/>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54" name="Line 9"/>
          <p:cNvSpPr>
            <a:spLocks noChangeShapeType="1"/>
          </p:cNvSpPr>
          <p:nvPr/>
        </p:nvSpPr>
        <p:spPr bwMode="auto">
          <a:xfrm flipV="1">
            <a:off x="4886325" y="6170613"/>
            <a:ext cx="3876675"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267" name="Text Box 11"/>
          <p:cNvSpPr txBox="1">
            <a:spLocks noChangeArrowheads="1"/>
          </p:cNvSpPr>
          <p:nvPr/>
        </p:nvSpPr>
        <p:spPr bwMode="auto">
          <a:xfrm>
            <a:off x="6750050" y="6248400"/>
            <a:ext cx="53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Y</a:t>
            </a:r>
            <a:r>
              <a:rPr lang="en-US" altLang="en-US" sz="1600" baseline="-25000">
                <a:solidFill>
                  <a:srgbClr val="000000"/>
                </a:solidFill>
                <a:cs typeface="Times New Roman" panose="02020603050405020304" pitchFamily="18" charset="0"/>
              </a:rPr>
              <a:t>0</a:t>
            </a:r>
            <a:endParaRPr lang="en-US" altLang="en-US" sz="1600" baseline="-25000"/>
          </a:p>
        </p:txBody>
      </p:sp>
      <p:sp>
        <p:nvSpPr>
          <p:cNvPr id="96268" name="Text Box 12"/>
          <p:cNvSpPr txBox="1">
            <a:spLocks noChangeArrowheads="1"/>
          </p:cNvSpPr>
          <p:nvPr/>
        </p:nvSpPr>
        <p:spPr bwMode="auto">
          <a:xfrm>
            <a:off x="4419600" y="48768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PL</a:t>
            </a:r>
            <a:r>
              <a:rPr lang="en-US" altLang="en-US" sz="1600" baseline="-25000">
                <a:solidFill>
                  <a:srgbClr val="000000"/>
                </a:solidFill>
                <a:cs typeface="Times New Roman" panose="02020603050405020304" pitchFamily="18" charset="0"/>
              </a:rPr>
              <a:t>1</a:t>
            </a:r>
            <a:endParaRPr lang="en-US" altLang="en-US" sz="1600" baseline="-25000"/>
          </a:p>
        </p:txBody>
      </p:sp>
      <p:sp>
        <p:nvSpPr>
          <p:cNvPr id="96269" name="Line 13"/>
          <p:cNvSpPr>
            <a:spLocks noChangeShapeType="1"/>
          </p:cNvSpPr>
          <p:nvPr/>
        </p:nvSpPr>
        <p:spPr bwMode="auto">
          <a:xfrm>
            <a:off x="4876800" y="3352800"/>
            <a:ext cx="2819400" cy="16002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58" name="Line 14"/>
          <p:cNvSpPr>
            <a:spLocks noChangeShapeType="1"/>
          </p:cNvSpPr>
          <p:nvPr/>
        </p:nvSpPr>
        <p:spPr bwMode="auto">
          <a:xfrm>
            <a:off x="6553200" y="3276600"/>
            <a:ext cx="0" cy="2895600"/>
          </a:xfrm>
          <a:prstGeom prst="line">
            <a:avLst/>
          </a:prstGeom>
          <a:noFill/>
          <a:ln w="28575">
            <a:solidFill>
              <a:srgbClr val="000000"/>
            </a:solidFill>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57359" name="Text Box 15"/>
          <p:cNvSpPr txBox="1">
            <a:spLocks noChangeArrowheads="1"/>
          </p:cNvSpPr>
          <p:nvPr/>
        </p:nvSpPr>
        <p:spPr bwMode="auto">
          <a:xfrm>
            <a:off x="6400800" y="62484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Y</a:t>
            </a:r>
            <a:r>
              <a:rPr lang="en-US" altLang="en-US" sz="1600" i="1" baseline="-25000">
                <a:solidFill>
                  <a:srgbClr val="000000"/>
                </a:solidFill>
                <a:cs typeface="Times New Roman" panose="02020603050405020304" pitchFamily="18" charset="0"/>
              </a:rPr>
              <a:t>F</a:t>
            </a:r>
            <a:endParaRPr lang="en-US" altLang="en-US" sz="1600" baseline="-25000"/>
          </a:p>
        </p:txBody>
      </p:sp>
      <p:sp>
        <p:nvSpPr>
          <p:cNvPr id="96272" name="Text Box 16"/>
          <p:cNvSpPr txBox="1">
            <a:spLocks noChangeArrowheads="1"/>
          </p:cNvSpPr>
          <p:nvPr/>
        </p:nvSpPr>
        <p:spPr bwMode="auto">
          <a:xfrm>
            <a:off x="7696200" y="4876800"/>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cs typeface="Times New Roman" panose="02020603050405020304" pitchFamily="18" charset="0"/>
              </a:rPr>
              <a:t>AD</a:t>
            </a:r>
            <a:endParaRPr lang="en-US" altLang="en-US" sz="1600" baseline="30000"/>
          </a:p>
        </p:txBody>
      </p:sp>
      <p:sp>
        <p:nvSpPr>
          <p:cNvPr id="96273" name="Line 17"/>
          <p:cNvSpPr>
            <a:spLocks noChangeShapeType="1"/>
          </p:cNvSpPr>
          <p:nvPr/>
        </p:nvSpPr>
        <p:spPr bwMode="auto">
          <a:xfrm flipH="1" flipV="1">
            <a:off x="4876800" y="5029200"/>
            <a:ext cx="1360488" cy="11113"/>
          </a:xfrm>
          <a:prstGeom prst="line">
            <a:avLst/>
          </a:prstGeom>
          <a:noFill/>
          <a:ln w="9525">
            <a:solidFill>
              <a:schemeClr val="folHlink"/>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6274" name="Rectangle 18"/>
          <p:cNvSpPr>
            <a:spLocks noChangeArrowheads="1"/>
          </p:cNvSpPr>
          <p:nvPr/>
        </p:nvSpPr>
        <p:spPr bwMode="auto">
          <a:xfrm>
            <a:off x="685800" y="1967101"/>
            <a:ext cx="3048000"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dirty="0"/>
              <a:t>Higher r decreases </a:t>
            </a:r>
            <a:r>
              <a:rPr lang="en-US" altLang="en-US" sz="1600" i="1" dirty="0" smtClean="0"/>
              <a:t>I and X, </a:t>
            </a:r>
            <a:r>
              <a:rPr lang="en-US" altLang="en-US" sz="1600" i="1" dirty="0"/>
              <a:t>and both of these collapse AD</a:t>
            </a:r>
            <a:r>
              <a:rPr lang="en-US" altLang="en-US" sz="1600" dirty="0" smtClean="0"/>
              <a:t>.</a:t>
            </a:r>
          </a:p>
          <a:p>
            <a:pPr eaLnBrk="1" hangingPunct="1">
              <a:spcBef>
                <a:spcPct val="0"/>
              </a:spcBef>
              <a:buFontTx/>
              <a:buNone/>
            </a:pPr>
            <a:endParaRPr lang="en-US" altLang="en-US" sz="1600" i="1" dirty="0"/>
          </a:p>
          <a:p>
            <a:pPr eaLnBrk="1" hangingPunct="1">
              <a:spcBef>
                <a:spcPct val="0"/>
              </a:spcBef>
              <a:buFontTx/>
              <a:buNone/>
            </a:pPr>
            <a:endParaRPr lang="en-US" altLang="en-US" sz="1600" i="1" dirty="0" smtClean="0"/>
          </a:p>
          <a:p>
            <a:pPr eaLnBrk="1" hangingPunct="1">
              <a:spcBef>
                <a:spcPct val="0"/>
              </a:spcBef>
              <a:buFontTx/>
              <a:buNone/>
            </a:pPr>
            <a:endParaRPr lang="en-US" altLang="en-US" sz="1600" i="1" dirty="0"/>
          </a:p>
          <a:p>
            <a:pPr eaLnBrk="1" hangingPunct="1">
              <a:spcBef>
                <a:spcPct val="0"/>
              </a:spcBef>
              <a:buFontTx/>
              <a:buNone/>
            </a:pPr>
            <a:endParaRPr lang="en-US" altLang="en-US" sz="1600" i="1" dirty="0"/>
          </a:p>
          <a:p>
            <a:pPr eaLnBrk="1" hangingPunct="1">
              <a:spcBef>
                <a:spcPct val="0"/>
              </a:spcBef>
              <a:buFontTx/>
              <a:buNone/>
            </a:pPr>
            <a:r>
              <a:rPr lang="en-US" altLang="en-US" sz="1600" i="1" dirty="0"/>
              <a:t>This results in lower prices and real GDP.</a:t>
            </a:r>
          </a:p>
          <a:p>
            <a:pPr eaLnBrk="1" hangingPunct="1">
              <a:spcBef>
                <a:spcPct val="0"/>
              </a:spcBef>
              <a:buFontTx/>
              <a:buNone/>
            </a:pPr>
            <a:endParaRPr lang="en-US" altLang="en-US" sz="1600" i="1" dirty="0"/>
          </a:p>
          <a:p>
            <a:pPr eaLnBrk="1" hangingPunct="1">
              <a:spcBef>
                <a:spcPct val="0"/>
              </a:spcBef>
              <a:buFontTx/>
              <a:buNone/>
            </a:pPr>
            <a:r>
              <a:rPr lang="en-US" altLang="en-US" sz="1600" i="1" dirty="0"/>
              <a:t>In the past, small increases in </a:t>
            </a:r>
            <a:r>
              <a:rPr lang="en-US" altLang="en-US" sz="1600" i="1" dirty="0">
                <a:latin typeface="Symbol" panose="05050102010706020507" pitchFamily="18" charset="2"/>
              </a:rPr>
              <a:t>r</a:t>
            </a:r>
            <a:r>
              <a:rPr lang="en-US" altLang="en-US" sz="1600" i="1" dirty="0"/>
              <a:t> have put a “hot” economy (one that is growing too fast) into a recessionary gap</a:t>
            </a:r>
            <a:r>
              <a:rPr lang="en-US" altLang="en-US" sz="1600" dirty="0"/>
              <a:t>.</a:t>
            </a:r>
          </a:p>
          <a:p>
            <a:pPr eaLnBrk="1" hangingPunct="1">
              <a:spcBef>
                <a:spcPct val="0"/>
              </a:spcBef>
              <a:buFontTx/>
              <a:buNone/>
            </a:pPr>
            <a:endParaRPr lang="en-US" altLang="en-US" sz="1600" i="1" dirty="0"/>
          </a:p>
          <a:p>
            <a:pPr eaLnBrk="1" hangingPunct="1">
              <a:spcBef>
                <a:spcPct val="0"/>
              </a:spcBef>
              <a:buFontTx/>
              <a:buNone/>
            </a:pPr>
            <a:r>
              <a:rPr lang="en-US" altLang="en-US" sz="1600" i="1" dirty="0"/>
              <a:t>The Fed has not changed the </a:t>
            </a:r>
            <a:r>
              <a:rPr lang="en-US" altLang="en-US" sz="1600" i="1" dirty="0">
                <a:latin typeface="Symbol" panose="05050102010706020507" pitchFamily="18" charset="2"/>
              </a:rPr>
              <a:t>r </a:t>
            </a:r>
            <a:r>
              <a:rPr lang="en-US" altLang="en-US" sz="1600" i="1" dirty="0"/>
              <a:t>since 1992</a:t>
            </a:r>
            <a:r>
              <a:rPr lang="en-US" altLang="en-US" sz="1600" dirty="0"/>
              <a:t> </a:t>
            </a:r>
          </a:p>
        </p:txBody>
      </p:sp>
      <p:sp>
        <p:nvSpPr>
          <p:cNvPr id="96275" name="Line 19"/>
          <p:cNvSpPr>
            <a:spLocks noChangeShapeType="1"/>
          </p:cNvSpPr>
          <p:nvPr/>
        </p:nvSpPr>
        <p:spPr bwMode="auto">
          <a:xfrm flipH="1">
            <a:off x="4876800" y="4495800"/>
            <a:ext cx="2046288"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6276" name="Text Box 20"/>
          <p:cNvSpPr txBox="1">
            <a:spLocks noChangeArrowheads="1"/>
          </p:cNvSpPr>
          <p:nvPr/>
        </p:nvSpPr>
        <p:spPr bwMode="auto">
          <a:xfrm>
            <a:off x="7608888" y="5737225"/>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cs typeface="Times New Roman" panose="02020603050405020304" pitchFamily="18" charset="0"/>
              </a:rPr>
              <a:t>AD’</a:t>
            </a:r>
            <a:endParaRPr lang="en-US" altLang="en-US" sz="1600" baseline="30000"/>
          </a:p>
        </p:txBody>
      </p:sp>
      <p:sp>
        <p:nvSpPr>
          <p:cNvPr id="96277" name="Text Box 21"/>
          <p:cNvSpPr txBox="1">
            <a:spLocks noChangeArrowheads="1"/>
          </p:cNvSpPr>
          <p:nvPr/>
        </p:nvSpPr>
        <p:spPr bwMode="auto">
          <a:xfrm>
            <a:off x="6019800" y="6248400"/>
            <a:ext cx="45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Y</a:t>
            </a:r>
            <a:r>
              <a:rPr lang="en-US" altLang="en-US" sz="1600" baseline="-25000">
                <a:solidFill>
                  <a:srgbClr val="000000"/>
                </a:solidFill>
                <a:cs typeface="Times New Roman" panose="02020603050405020304" pitchFamily="18" charset="0"/>
              </a:rPr>
              <a:t>1</a:t>
            </a:r>
            <a:endParaRPr lang="en-US" altLang="en-US" sz="1600" baseline="-25000"/>
          </a:p>
        </p:txBody>
      </p:sp>
      <p:sp>
        <p:nvSpPr>
          <p:cNvPr id="96278" name="Text Box 22"/>
          <p:cNvSpPr txBox="1">
            <a:spLocks noChangeArrowheads="1"/>
          </p:cNvSpPr>
          <p:nvPr/>
        </p:nvSpPr>
        <p:spPr bwMode="auto">
          <a:xfrm>
            <a:off x="4419600" y="43434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PL</a:t>
            </a:r>
            <a:r>
              <a:rPr lang="en-US" altLang="en-US" sz="1600" baseline="-25000">
                <a:solidFill>
                  <a:srgbClr val="000000"/>
                </a:solidFill>
                <a:cs typeface="Times New Roman" panose="02020603050405020304" pitchFamily="18" charset="0"/>
              </a:rPr>
              <a:t>0</a:t>
            </a:r>
            <a:endParaRPr lang="en-US" altLang="en-US" sz="1600" baseline="-25000"/>
          </a:p>
        </p:txBody>
      </p:sp>
      <p:sp>
        <p:nvSpPr>
          <p:cNvPr id="96280" name="Line 24"/>
          <p:cNvSpPr>
            <a:spLocks noChangeShapeType="1"/>
          </p:cNvSpPr>
          <p:nvPr/>
        </p:nvSpPr>
        <p:spPr bwMode="auto">
          <a:xfrm flipH="1">
            <a:off x="6911975" y="4495800"/>
            <a:ext cx="9525" cy="1676400"/>
          </a:xfrm>
          <a:prstGeom prst="line">
            <a:avLst/>
          </a:prstGeom>
          <a:noFill/>
          <a:ln w="9525">
            <a:solidFill>
              <a:srgbClr val="000000"/>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96281" name="Line 25"/>
          <p:cNvSpPr>
            <a:spLocks noChangeShapeType="1"/>
          </p:cNvSpPr>
          <p:nvPr/>
        </p:nvSpPr>
        <p:spPr bwMode="auto">
          <a:xfrm flipH="1">
            <a:off x="6248400" y="5029200"/>
            <a:ext cx="0" cy="1143000"/>
          </a:xfrm>
          <a:prstGeom prst="line">
            <a:avLst/>
          </a:prstGeom>
          <a:noFill/>
          <a:ln w="9525">
            <a:solidFill>
              <a:schemeClr val="folHlink"/>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57369" name="Text Box 26"/>
          <p:cNvSpPr txBox="1">
            <a:spLocks noChangeArrowheads="1"/>
          </p:cNvSpPr>
          <p:nvPr/>
        </p:nvSpPr>
        <p:spPr bwMode="auto">
          <a:xfrm>
            <a:off x="7977188" y="3275013"/>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cs typeface="Times New Roman" panose="02020603050405020304" pitchFamily="18" charset="0"/>
              </a:rPr>
              <a:t>AS</a:t>
            </a:r>
            <a:endParaRPr lang="en-US" altLang="en-US" sz="1600" baseline="30000"/>
          </a:p>
        </p:txBody>
      </p:sp>
      <p:sp>
        <p:nvSpPr>
          <p:cNvPr id="57370" name="Rectangle 38"/>
          <p:cNvSpPr>
            <a:spLocks noChangeArrowheads="1"/>
          </p:cNvSpPr>
          <p:nvPr/>
        </p:nvSpPr>
        <p:spPr bwMode="auto">
          <a:xfrm>
            <a:off x="6019800" y="2362200"/>
            <a:ext cx="12731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a:cs typeface="Times New Roman" panose="02020603050405020304" pitchFamily="18" charset="0"/>
              </a:rPr>
              <a:t>AD-AS-</a:t>
            </a:r>
            <a:r>
              <a:rPr lang="en-US" altLang="en-US" i="1">
                <a:cs typeface="Times New Roman" panose="02020603050405020304" pitchFamily="18" charset="0"/>
              </a:rPr>
              <a:t>Y</a:t>
            </a:r>
            <a:r>
              <a:rPr lang="en-US" altLang="en-US" i="1" baseline="-25000">
                <a:cs typeface="Times New Roman" panose="02020603050405020304" pitchFamily="18" charset="0"/>
              </a:rPr>
              <a:t>FE</a:t>
            </a:r>
            <a:endParaRPr lang="en-US" altLang="en-US" sz="2800" i="1" baseline="-25000"/>
          </a:p>
        </p:txBody>
      </p:sp>
      <p:sp>
        <p:nvSpPr>
          <p:cNvPr id="57371" name="Line 39"/>
          <p:cNvSpPr>
            <a:spLocks noChangeShapeType="1"/>
          </p:cNvSpPr>
          <p:nvPr/>
        </p:nvSpPr>
        <p:spPr bwMode="auto">
          <a:xfrm>
            <a:off x="6089650" y="2698750"/>
            <a:ext cx="1066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 name="Line 64"/>
          <p:cNvSpPr>
            <a:spLocks noChangeShapeType="1"/>
          </p:cNvSpPr>
          <p:nvPr/>
        </p:nvSpPr>
        <p:spPr bwMode="auto">
          <a:xfrm flipH="1" flipV="1">
            <a:off x="3619500" y="2597150"/>
            <a:ext cx="0" cy="274638"/>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9" name="Line 64"/>
          <p:cNvSpPr>
            <a:spLocks noChangeShapeType="1"/>
          </p:cNvSpPr>
          <p:nvPr/>
        </p:nvSpPr>
        <p:spPr bwMode="auto">
          <a:xfrm flipH="1">
            <a:off x="3333750" y="2606214"/>
            <a:ext cx="0" cy="274638"/>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34" name="Object 33"/>
          <p:cNvGraphicFramePr>
            <a:graphicFrameLocks noChangeAspect="1"/>
          </p:cNvGraphicFramePr>
          <p:nvPr>
            <p:extLst>
              <p:ext uri="{D42A27DB-BD31-4B8C-83A1-F6EECF244321}">
                <p14:modId xmlns:p14="http://schemas.microsoft.com/office/powerpoint/2010/main" val="1965148138"/>
              </p:ext>
            </p:extLst>
          </p:nvPr>
        </p:nvGraphicFramePr>
        <p:xfrm>
          <a:off x="195263" y="2825933"/>
          <a:ext cx="4491037" cy="277812"/>
        </p:xfrm>
        <a:graphic>
          <a:graphicData uri="http://schemas.openxmlformats.org/presentationml/2006/ole">
            <mc:AlternateContent xmlns:mc="http://schemas.openxmlformats.org/markup-compatibility/2006">
              <mc:Choice xmlns:v="urn:schemas-microsoft-com:vml" Requires="v">
                <p:oleObj spid="_x0000_s113678" name="Equation" r:id="rId3" imgW="3555720" imgH="215640" progId="Equation.DSMT4">
                  <p:embed/>
                </p:oleObj>
              </mc:Choice>
              <mc:Fallback>
                <p:oleObj name="Equation" r:id="rId3" imgW="3555720" imgH="215640" progId="Equation.DSMT4">
                  <p:embed/>
                  <p:pic>
                    <p:nvPicPr>
                      <p:cNvPr id="0" name=""/>
                      <p:cNvPicPr>
                        <a:picLocks noChangeAspect="1" noChangeArrowheads="1"/>
                      </p:cNvPicPr>
                      <p:nvPr/>
                    </p:nvPicPr>
                    <p:blipFill>
                      <a:blip r:embed="rId4"/>
                      <a:srcRect/>
                      <a:stretch>
                        <a:fillRect/>
                      </a:stretch>
                    </p:blipFill>
                    <p:spPr bwMode="auto">
                      <a:xfrm>
                        <a:off x="195263" y="2825933"/>
                        <a:ext cx="4491037" cy="277812"/>
                      </a:xfrm>
                      <a:prstGeom prst="rect">
                        <a:avLst/>
                      </a:prstGeom>
                      <a:noFill/>
                    </p:spPr>
                  </p:pic>
                </p:oleObj>
              </mc:Fallback>
            </mc:AlternateContent>
          </a:graphicData>
        </a:graphic>
      </p:graphicFrame>
      <p:sp>
        <p:nvSpPr>
          <p:cNvPr id="39" name="Line 64"/>
          <p:cNvSpPr>
            <a:spLocks noChangeShapeType="1"/>
          </p:cNvSpPr>
          <p:nvPr/>
        </p:nvSpPr>
        <p:spPr bwMode="auto">
          <a:xfrm flipH="1">
            <a:off x="4538202" y="2606214"/>
            <a:ext cx="0" cy="274638"/>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6258"/>
                                        </p:tgtEl>
                                        <p:attrNameLst>
                                          <p:attrName>style.visibility</p:attrName>
                                        </p:attrNameLst>
                                      </p:cBhvr>
                                      <p:to>
                                        <p:strVal val="visible"/>
                                      </p:to>
                                    </p:set>
                                    <p:animEffect transition="in" filter="wipe(left)">
                                      <p:cBhvr>
                                        <p:cTn id="15" dur="500"/>
                                        <p:tgtEl>
                                          <p:spTgt spid="96258"/>
                                        </p:tgtEl>
                                      </p:cBhvr>
                                    </p:animEffect>
                                  </p:childTnLst>
                                </p:cTn>
                              </p:par>
                            </p:childTnLst>
                          </p:cTn>
                        </p:par>
                        <p:par>
                          <p:cTn id="16" fill="hold" nodeType="afterGroup">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9627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96273"/>
                                        </p:tgtEl>
                                        <p:attrNameLst>
                                          <p:attrName>style.visibility</p:attrName>
                                        </p:attrNameLst>
                                      </p:cBhvr>
                                      <p:to>
                                        <p:strVal val="visible"/>
                                      </p:to>
                                    </p:set>
                                    <p:animEffect transition="in" filter="wipe(right)">
                                      <p:cBhvr>
                                        <p:cTn id="23" dur="500"/>
                                        <p:tgtEl>
                                          <p:spTgt spid="96273"/>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96281"/>
                                        </p:tgtEl>
                                        <p:attrNameLst>
                                          <p:attrName>style.visibility</p:attrName>
                                        </p:attrNameLst>
                                      </p:cBhvr>
                                      <p:to>
                                        <p:strVal val="visible"/>
                                      </p:to>
                                    </p:set>
                                    <p:animEffect transition="in" filter="wipe(up)">
                                      <p:cBhvr>
                                        <p:cTn id="26" dur="500"/>
                                        <p:tgtEl>
                                          <p:spTgt spid="96281"/>
                                        </p:tgtEl>
                                      </p:cBhvr>
                                    </p:animEffect>
                                  </p:childTnLst>
                                </p:cTn>
                              </p:par>
                            </p:childTnLst>
                          </p:cTn>
                        </p:par>
                        <p:par>
                          <p:cTn id="27" fill="hold" nodeType="afterGroup">
                            <p:stCondLst>
                              <p:cond delay="500"/>
                            </p:stCondLst>
                            <p:childTnLst>
                              <p:par>
                                <p:cTn id="28" presetID="1" presetClass="entr" presetSubtype="0" fill="hold" grpId="0" nodeType="afterEffect">
                                  <p:stCondLst>
                                    <p:cond delay="0"/>
                                  </p:stCondLst>
                                  <p:childTnLst>
                                    <p:set>
                                      <p:cBhvr>
                                        <p:cTn id="29" dur="1" fill="hold">
                                          <p:stCondLst>
                                            <p:cond delay="0"/>
                                          </p:stCondLst>
                                        </p:cTn>
                                        <p:tgtEl>
                                          <p:spTgt spid="96277"/>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96268"/>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grpId="1" nodeType="clickEffect">
                                  <p:stCondLst>
                                    <p:cond delay="0"/>
                                  </p:stCondLst>
                                  <p:childTnLst>
                                    <p:set>
                                      <p:cBhvr>
                                        <p:cTn id="35" dur="1" fill="hold">
                                          <p:stCondLst>
                                            <p:cond delay="0"/>
                                          </p:stCondLst>
                                        </p:cTn>
                                        <p:tgtEl>
                                          <p:spTgt spid="28"/>
                                        </p:tgtEl>
                                        <p:attrNameLst>
                                          <p:attrName>style.visibility</p:attrName>
                                        </p:attrNameLst>
                                      </p:cBhvr>
                                      <p:to>
                                        <p:strVal val="hidden"/>
                                      </p:to>
                                    </p:set>
                                  </p:childTnLst>
                                </p:cTn>
                              </p:par>
                              <p:par>
                                <p:cTn id="36" presetID="1" presetClass="exit" presetSubtype="0" fill="hold" grpId="1" nodeType="withEffect">
                                  <p:stCondLst>
                                    <p:cond delay="0"/>
                                  </p:stCondLst>
                                  <p:childTnLst>
                                    <p:set>
                                      <p:cBhvr>
                                        <p:cTn id="37" dur="1" fill="hold">
                                          <p:stCondLst>
                                            <p:cond delay="0"/>
                                          </p:stCondLst>
                                        </p:cTn>
                                        <p:tgtEl>
                                          <p:spTgt spid="29"/>
                                        </p:tgtEl>
                                        <p:attrNameLst>
                                          <p:attrName>style.visibility</p:attrName>
                                        </p:attrNameLst>
                                      </p:cBhvr>
                                      <p:to>
                                        <p:strVal val="hidden"/>
                                      </p:to>
                                    </p:set>
                                  </p:childTnLst>
                                </p:cTn>
                              </p:par>
                              <p:par>
                                <p:cTn id="38" presetID="1" presetClass="exit" presetSubtype="0" fill="hold" grpId="1" nodeType="withEffect">
                                  <p:stCondLst>
                                    <p:cond delay="0"/>
                                  </p:stCondLst>
                                  <p:childTnLst>
                                    <p:set>
                                      <p:cBhvr>
                                        <p:cTn id="39" dur="1" fill="hold">
                                          <p:stCondLst>
                                            <p:cond delay="0"/>
                                          </p:stCondLst>
                                        </p:cTn>
                                        <p:tgtEl>
                                          <p:spTgt spid="39"/>
                                        </p:tgtEl>
                                        <p:attrNameLst>
                                          <p:attrName>style.visibility</p:attrName>
                                        </p:attrNameLst>
                                      </p:cBhvr>
                                      <p:to>
                                        <p:strVal val="hidden"/>
                                      </p:to>
                                    </p:set>
                                  </p:childTnLst>
                                </p:cTn>
                              </p:par>
                              <p:par>
                                <p:cTn id="40" presetID="1" presetClass="exit" presetSubtype="0" fill="hold" nodeType="withEffect">
                                  <p:stCondLst>
                                    <p:cond delay="0"/>
                                  </p:stCondLst>
                                  <p:childTnLst>
                                    <p:set>
                                      <p:cBhvr>
                                        <p:cTn id="41" dur="1" fill="hold">
                                          <p:stCondLst>
                                            <p:cond delay="0"/>
                                          </p:stCondLst>
                                        </p:cTn>
                                        <p:tgtEl>
                                          <p:spTgt spid="34"/>
                                        </p:tgtEl>
                                        <p:attrNameLst>
                                          <p:attrName>style.visibility</p:attrName>
                                        </p:attrNameLst>
                                      </p:cBhvr>
                                      <p:to>
                                        <p:strVal val="hidden"/>
                                      </p:to>
                                    </p:set>
                                  </p:childTnLst>
                                </p:cTn>
                              </p:par>
                              <p:par>
                                <p:cTn id="42" presetID="1" presetClass="entr" presetSubtype="0" fill="hold" nodeType="withEffect">
                                  <p:stCondLst>
                                    <p:cond delay="0"/>
                                  </p:stCondLst>
                                  <p:childTnLst>
                                    <p:set>
                                      <p:cBhvr>
                                        <p:cTn id="43" dur="1" fill="hold">
                                          <p:stCondLst>
                                            <p:cond delay="0"/>
                                          </p:stCondLst>
                                        </p:cTn>
                                        <p:tgtEl>
                                          <p:spTgt spid="96274">
                                            <p:txEl>
                                              <p:pRg st="5" end="5"/>
                                            </p:txEl>
                                          </p:spTgt>
                                        </p:tgtEl>
                                        <p:attrNameLst>
                                          <p:attrName>style.visibility</p:attrName>
                                        </p:attrNameLst>
                                      </p:cBhvr>
                                      <p:to>
                                        <p:strVal val="visible"/>
                                      </p:to>
                                    </p:set>
                                  </p:childTnLst>
                                </p:cTn>
                              </p:par>
                              <p:par>
                                <p:cTn id="44" presetID="9" presetClass="exit" presetSubtype="0" fill="hold" grpId="0" nodeType="withEffect">
                                  <p:stCondLst>
                                    <p:cond delay="0"/>
                                  </p:stCondLst>
                                  <p:childTnLst>
                                    <p:animEffect transition="out" filter="dissolve">
                                      <p:cBhvr>
                                        <p:cTn id="45" dur="500"/>
                                        <p:tgtEl>
                                          <p:spTgt spid="96269"/>
                                        </p:tgtEl>
                                      </p:cBhvr>
                                    </p:animEffect>
                                    <p:set>
                                      <p:cBhvr>
                                        <p:cTn id="46" dur="1" fill="hold">
                                          <p:stCondLst>
                                            <p:cond delay="499"/>
                                          </p:stCondLst>
                                        </p:cTn>
                                        <p:tgtEl>
                                          <p:spTgt spid="96269"/>
                                        </p:tgtEl>
                                        <p:attrNameLst>
                                          <p:attrName>style.visibility</p:attrName>
                                        </p:attrNameLst>
                                      </p:cBhvr>
                                      <p:to>
                                        <p:strVal val="hidden"/>
                                      </p:to>
                                    </p:set>
                                  </p:childTnLst>
                                </p:cTn>
                              </p:par>
                              <p:par>
                                <p:cTn id="47" presetID="9" presetClass="exit" presetSubtype="0" fill="hold" grpId="0" nodeType="withEffect">
                                  <p:stCondLst>
                                    <p:cond delay="0"/>
                                  </p:stCondLst>
                                  <p:childTnLst>
                                    <p:animEffect transition="out" filter="dissolve">
                                      <p:cBhvr>
                                        <p:cTn id="48" dur="500"/>
                                        <p:tgtEl>
                                          <p:spTgt spid="96272"/>
                                        </p:tgtEl>
                                      </p:cBhvr>
                                    </p:animEffect>
                                    <p:set>
                                      <p:cBhvr>
                                        <p:cTn id="49" dur="1" fill="hold">
                                          <p:stCondLst>
                                            <p:cond delay="499"/>
                                          </p:stCondLst>
                                        </p:cTn>
                                        <p:tgtEl>
                                          <p:spTgt spid="96272"/>
                                        </p:tgtEl>
                                        <p:attrNameLst>
                                          <p:attrName>style.visibility</p:attrName>
                                        </p:attrNameLst>
                                      </p:cBhvr>
                                      <p:to>
                                        <p:strVal val="hidden"/>
                                      </p:to>
                                    </p:set>
                                  </p:childTnLst>
                                </p:cTn>
                              </p:par>
                              <p:par>
                                <p:cTn id="50" presetID="9" presetClass="exit" presetSubtype="0" fill="hold" grpId="0" nodeType="withEffect">
                                  <p:stCondLst>
                                    <p:cond delay="0"/>
                                  </p:stCondLst>
                                  <p:childTnLst>
                                    <p:animEffect transition="out" filter="dissolve">
                                      <p:cBhvr>
                                        <p:cTn id="51" dur="500"/>
                                        <p:tgtEl>
                                          <p:spTgt spid="96267"/>
                                        </p:tgtEl>
                                      </p:cBhvr>
                                    </p:animEffect>
                                    <p:set>
                                      <p:cBhvr>
                                        <p:cTn id="52" dur="1" fill="hold">
                                          <p:stCondLst>
                                            <p:cond delay="499"/>
                                          </p:stCondLst>
                                        </p:cTn>
                                        <p:tgtEl>
                                          <p:spTgt spid="96267"/>
                                        </p:tgtEl>
                                        <p:attrNameLst>
                                          <p:attrName>style.visibility</p:attrName>
                                        </p:attrNameLst>
                                      </p:cBhvr>
                                      <p:to>
                                        <p:strVal val="hidden"/>
                                      </p:to>
                                    </p:set>
                                  </p:childTnLst>
                                </p:cTn>
                              </p:par>
                              <p:par>
                                <p:cTn id="53" presetID="9" presetClass="exit" presetSubtype="0" fill="hold" grpId="0" nodeType="withEffect">
                                  <p:stCondLst>
                                    <p:cond delay="0"/>
                                  </p:stCondLst>
                                  <p:childTnLst>
                                    <p:animEffect transition="out" filter="dissolve">
                                      <p:cBhvr>
                                        <p:cTn id="54" dur="500"/>
                                        <p:tgtEl>
                                          <p:spTgt spid="96280"/>
                                        </p:tgtEl>
                                      </p:cBhvr>
                                    </p:animEffect>
                                    <p:set>
                                      <p:cBhvr>
                                        <p:cTn id="55" dur="1" fill="hold">
                                          <p:stCondLst>
                                            <p:cond delay="499"/>
                                          </p:stCondLst>
                                        </p:cTn>
                                        <p:tgtEl>
                                          <p:spTgt spid="96280"/>
                                        </p:tgtEl>
                                        <p:attrNameLst>
                                          <p:attrName>style.visibility</p:attrName>
                                        </p:attrNameLst>
                                      </p:cBhvr>
                                      <p:to>
                                        <p:strVal val="hidden"/>
                                      </p:to>
                                    </p:set>
                                  </p:childTnLst>
                                </p:cTn>
                              </p:par>
                              <p:par>
                                <p:cTn id="56" presetID="9" presetClass="exit" presetSubtype="0" fill="hold" grpId="0" nodeType="withEffect">
                                  <p:stCondLst>
                                    <p:cond delay="0"/>
                                  </p:stCondLst>
                                  <p:childTnLst>
                                    <p:animEffect transition="out" filter="dissolve">
                                      <p:cBhvr>
                                        <p:cTn id="57" dur="500"/>
                                        <p:tgtEl>
                                          <p:spTgt spid="96275"/>
                                        </p:tgtEl>
                                      </p:cBhvr>
                                    </p:animEffect>
                                    <p:set>
                                      <p:cBhvr>
                                        <p:cTn id="58" dur="1" fill="hold">
                                          <p:stCondLst>
                                            <p:cond delay="499"/>
                                          </p:stCondLst>
                                        </p:cTn>
                                        <p:tgtEl>
                                          <p:spTgt spid="96275"/>
                                        </p:tgtEl>
                                        <p:attrNameLst>
                                          <p:attrName>style.visibility</p:attrName>
                                        </p:attrNameLst>
                                      </p:cBhvr>
                                      <p:to>
                                        <p:strVal val="hidden"/>
                                      </p:to>
                                    </p:set>
                                  </p:childTnLst>
                                </p:cTn>
                              </p:par>
                              <p:par>
                                <p:cTn id="59" presetID="9" presetClass="exit" presetSubtype="0" fill="hold" grpId="0" nodeType="withEffect">
                                  <p:stCondLst>
                                    <p:cond delay="0"/>
                                  </p:stCondLst>
                                  <p:childTnLst>
                                    <p:animEffect transition="out" filter="dissolve">
                                      <p:cBhvr>
                                        <p:cTn id="60" dur="500"/>
                                        <p:tgtEl>
                                          <p:spTgt spid="96278"/>
                                        </p:tgtEl>
                                      </p:cBhvr>
                                    </p:animEffect>
                                    <p:set>
                                      <p:cBhvr>
                                        <p:cTn id="61" dur="1" fill="hold">
                                          <p:stCondLst>
                                            <p:cond delay="499"/>
                                          </p:stCondLst>
                                        </p:cTn>
                                        <p:tgtEl>
                                          <p:spTgt spid="96278"/>
                                        </p:tgtEl>
                                        <p:attrNameLst>
                                          <p:attrName>style.visibility</p:attrName>
                                        </p:attrNameLst>
                                      </p:cBhvr>
                                      <p:to>
                                        <p:strVal val="hidden"/>
                                      </p:to>
                                    </p:set>
                                  </p:childTnLst>
                                </p:cTn>
                              </p:par>
                            </p:childTnLst>
                          </p:cTn>
                        </p:par>
                      </p:childTnLst>
                    </p:cTn>
                  </p:par>
                  <p:par>
                    <p:cTn id="62" fill="hold" nodeType="clickPar">
                      <p:stCondLst>
                        <p:cond delay="indefinite"/>
                      </p:stCondLst>
                      <p:childTnLst>
                        <p:par>
                          <p:cTn id="63" fill="hold" nodeType="withGroup">
                            <p:stCondLst>
                              <p:cond delay="0"/>
                            </p:stCondLst>
                            <p:childTnLst>
                              <p:par>
                                <p:cTn id="64" presetID="1" presetClass="entr" presetSubtype="0" fill="hold" nodeType="clickEffect">
                                  <p:stCondLst>
                                    <p:cond delay="0"/>
                                  </p:stCondLst>
                                  <p:childTnLst>
                                    <p:set>
                                      <p:cBhvr>
                                        <p:cTn id="65" dur="1" fill="hold">
                                          <p:stCondLst>
                                            <p:cond delay="0"/>
                                          </p:stCondLst>
                                        </p:cTn>
                                        <p:tgtEl>
                                          <p:spTgt spid="96274">
                                            <p:txEl>
                                              <p:pRg st="7" end="7"/>
                                            </p:txEl>
                                          </p:spTgt>
                                        </p:tgtEl>
                                        <p:attrNameLst>
                                          <p:attrName>style.visibility</p:attrName>
                                        </p:attrNameLst>
                                      </p:cBhvr>
                                      <p:to>
                                        <p:strVal val="visible"/>
                                      </p:to>
                                    </p:set>
                                  </p:childTnLst>
                                </p:cTn>
                              </p:par>
                            </p:childTnLst>
                          </p:cTn>
                        </p:par>
                      </p:childTnLst>
                    </p:cTn>
                  </p:par>
                  <p:par>
                    <p:cTn id="66" fill="hold" nodeType="clickPar">
                      <p:stCondLst>
                        <p:cond delay="indefinite"/>
                      </p:stCondLst>
                      <p:childTnLst>
                        <p:par>
                          <p:cTn id="67" fill="hold" nodeType="withGroup">
                            <p:stCondLst>
                              <p:cond delay="0"/>
                            </p:stCondLst>
                            <p:childTnLst>
                              <p:par>
                                <p:cTn id="68" presetID="1" presetClass="entr" presetSubtype="0" fill="hold" nodeType="clickEffect">
                                  <p:stCondLst>
                                    <p:cond delay="0"/>
                                  </p:stCondLst>
                                  <p:childTnLst>
                                    <p:set>
                                      <p:cBhvr>
                                        <p:cTn id="69" dur="1" fill="hold">
                                          <p:stCondLst>
                                            <p:cond delay="0"/>
                                          </p:stCondLst>
                                        </p:cTn>
                                        <p:tgtEl>
                                          <p:spTgt spid="9627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8" grpId="0" animBg="1"/>
      <p:bldP spid="96267" grpId="0"/>
      <p:bldP spid="96268" grpId="0"/>
      <p:bldP spid="96269" grpId="0" animBg="1"/>
      <p:bldP spid="96272" grpId="0"/>
      <p:bldP spid="96273" grpId="0" animBg="1"/>
      <p:bldP spid="96275" grpId="0" animBg="1"/>
      <p:bldP spid="96276" grpId="0"/>
      <p:bldP spid="96277" grpId="0"/>
      <p:bldP spid="96278" grpId="0"/>
      <p:bldP spid="96280" grpId="0" animBg="1"/>
      <p:bldP spid="96281" grpId="0" animBg="1"/>
      <p:bldP spid="28" grpId="0" animBg="1"/>
      <p:bldP spid="28" grpId="1" animBg="1"/>
      <p:bldP spid="29" grpId="0" animBg="1"/>
      <p:bldP spid="29" grpId="1" animBg="1"/>
      <p:bldP spid="39" grpId="0" animBg="1"/>
      <p:bldP spid="39" grpId="1"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76200"/>
            <a:ext cx="8229600" cy="685800"/>
          </a:xfrm>
          <a:noFill/>
        </p:spPr>
        <p:txBody>
          <a:bodyPr/>
          <a:lstStyle/>
          <a:p>
            <a:pPr eaLnBrk="1" hangingPunct="1"/>
            <a:r>
              <a:rPr lang="en-US" altLang="en-US" dirty="0" smtClean="0"/>
              <a:t>Open Market Operations</a:t>
            </a:r>
          </a:p>
        </p:txBody>
      </p:sp>
      <p:sp>
        <p:nvSpPr>
          <p:cNvPr id="98307" name="Rectangle 3"/>
          <p:cNvSpPr>
            <a:spLocks noGrp="1" noChangeArrowheads="1"/>
          </p:cNvSpPr>
          <p:nvPr>
            <p:ph type="body" idx="1"/>
          </p:nvPr>
        </p:nvSpPr>
        <p:spPr>
          <a:xfrm>
            <a:off x="304800" y="762000"/>
            <a:ext cx="8458200" cy="5486400"/>
          </a:xfrm>
          <a:noFill/>
        </p:spPr>
        <p:txBody>
          <a:bodyPr/>
          <a:lstStyle/>
          <a:p>
            <a:pPr marL="371475" indent="-371475" algn="l" eaLnBrk="1" hangingPunct="1">
              <a:buFont typeface="Wingdings" panose="05000000000000000000" pitchFamily="2" charset="2"/>
              <a:buChar char="§"/>
            </a:pPr>
            <a:r>
              <a:rPr lang="en-US" altLang="en-US" dirty="0" smtClean="0"/>
              <a:t>The Fed conducts an Open Market Purchase (OMP) by buying Treasuries from banks </a:t>
            </a:r>
          </a:p>
          <a:p>
            <a:pPr marL="828675" lvl="1" indent="-371475" algn="l" eaLnBrk="1" hangingPunct="1">
              <a:buFont typeface="Wingdings" panose="05000000000000000000" pitchFamily="2" charset="2"/>
              <a:buChar char="ú"/>
            </a:pPr>
            <a:r>
              <a:rPr lang="en-US" altLang="en-US" dirty="0" smtClean="0"/>
              <a:t>Cash flows from the Fed to Banks</a:t>
            </a:r>
          </a:p>
          <a:p>
            <a:pPr marL="828675" lvl="1" indent="-371475" algn="l" eaLnBrk="1" hangingPunct="1">
              <a:buFont typeface="Wingdings" panose="05000000000000000000" pitchFamily="2" charset="2"/>
              <a:buChar char="ú"/>
            </a:pPr>
            <a:r>
              <a:rPr lang="en-US" altLang="en-US" dirty="0" smtClean="0"/>
              <a:t>The quantity of reserves in the federal funds market rises</a:t>
            </a:r>
          </a:p>
          <a:p>
            <a:pPr marL="828675" lvl="1" indent="-371475" algn="l" eaLnBrk="1" hangingPunct="1">
              <a:buFont typeface="Wingdings" panose="05000000000000000000" pitchFamily="2" charset="2"/>
              <a:buChar char="ú"/>
            </a:pPr>
            <a:r>
              <a:rPr lang="en-US" altLang="en-US" dirty="0" smtClean="0"/>
              <a:t>The federal funds interest rate declines</a:t>
            </a:r>
          </a:p>
          <a:p>
            <a:pPr marL="828675" lvl="1" indent="-371475" algn="l" eaLnBrk="1" hangingPunct="1">
              <a:buFont typeface="Wingdings" panose="05000000000000000000" pitchFamily="2" charset="2"/>
              <a:buChar char="ú"/>
            </a:pPr>
            <a:r>
              <a:rPr lang="en-US" altLang="en-US" dirty="0" smtClean="0"/>
              <a:t>This is</a:t>
            </a:r>
            <a:r>
              <a:rPr lang="en-US" altLang="en-US" b="1" i="1" dirty="0" smtClean="0"/>
              <a:t> </a:t>
            </a:r>
            <a:r>
              <a:rPr lang="en-US" altLang="en-US" b="1" i="1" dirty="0" err="1" smtClean="0"/>
              <a:t>ex</a:t>
            </a:r>
            <a:r>
              <a:rPr lang="en-US" altLang="en-US" b="1" i="1" dirty="0" err="1" smtClean="0">
                <a:solidFill>
                  <a:srgbClr val="FF0000"/>
                </a:solidFill>
              </a:rPr>
              <a:t>P</a:t>
            </a:r>
            <a:r>
              <a:rPr lang="en-US" altLang="en-US" b="1" i="1" dirty="0" err="1" smtClean="0"/>
              <a:t>ansionary</a:t>
            </a:r>
            <a:r>
              <a:rPr lang="en-US" altLang="en-US" b="1" i="1" dirty="0" smtClean="0"/>
              <a:t> monetary policy</a:t>
            </a:r>
            <a:endParaRPr lang="en-US" altLang="en-US" dirty="0" smtClean="0"/>
          </a:p>
          <a:p>
            <a:pPr marL="371475" indent="-371475" algn="l" eaLnBrk="1" hangingPunct="1">
              <a:buFont typeface="Wingdings" panose="05000000000000000000" pitchFamily="2" charset="2"/>
              <a:buChar char="§"/>
            </a:pPr>
            <a:r>
              <a:rPr lang="en-US" altLang="en-US" dirty="0" smtClean="0"/>
              <a:t>The Fed conducts an Open Market Sale (OMS) by selling Treasury bonds to banks </a:t>
            </a:r>
          </a:p>
          <a:p>
            <a:pPr marL="828675" lvl="1" indent="-371475" algn="l" eaLnBrk="1" hangingPunct="1">
              <a:buFont typeface="Wingdings" panose="05000000000000000000" pitchFamily="2" charset="2"/>
              <a:buChar char="ú"/>
            </a:pPr>
            <a:r>
              <a:rPr lang="en-US" altLang="en-US" dirty="0" smtClean="0"/>
              <a:t>The Fed has bonds to sell because it purchased them directly from</a:t>
            </a:r>
          </a:p>
          <a:p>
            <a:pPr marL="1285875" lvl="2" indent="-371475" algn="l" eaLnBrk="1" hangingPunct="1">
              <a:buFont typeface="Times New Roman" panose="02020603050405020304" pitchFamily="18" charset="0"/>
              <a:buChar char="­"/>
            </a:pPr>
            <a:r>
              <a:rPr lang="en-US" altLang="en-US" dirty="0" smtClean="0"/>
              <a:t>Treasury in the primary market (this is called monetizing the debt)</a:t>
            </a:r>
          </a:p>
          <a:p>
            <a:pPr marL="1285875" lvl="2" indent="-371475" algn="l" eaLnBrk="1" hangingPunct="1">
              <a:buFont typeface="Times New Roman" panose="02020603050405020304" pitchFamily="18" charset="0"/>
              <a:buChar char="­"/>
            </a:pPr>
            <a:r>
              <a:rPr lang="en-US" altLang="en-US" dirty="0" smtClean="0"/>
              <a:t>Banks in the secondary market in a previous OMP</a:t>
            </a:r>
          </a:p>
          <a:p>
            <a:pPr marL="828675" lvl="1" indent="-371475" algn="l" eaLnBrk="1" hangingPunct="1">
              <a:buFont typeface="Wingdings" panose="05000000000000000000" pitchFamily="2" charset="2"/>
              <a:buChar char="ú"/>
            </a:pPr>
            <a:r>
              <a:rPr lang="en-US" altLang="en-US" dirty="0" smtClean="0"/>
              <a:t>Banks give cash (reserves) to the Fed in exchange for Treasury bonds</a:t>
            </a:r>
          </a:p>
          <a:p>
            <a:pPr marL="828675" lvl="1" indent="-371475" algn="l" eaLnBrk="1" hangingPunct="1">
              <a:buFont typeface="Wingdings" panose="05000000000000000000" pitchFamily="2" charset="2"/>
              <a:buChar char="ú"/>
            </a:pPr>
            <a:r>
              <a:rPr lang="en-US" altLang="en-US" dirty="0" smtClean="0"/>
              <a:t>The quantity of reserves in the federal funds market declines</a:t>
            </a:r>
          </a:p>
          <a:p>
            <a:pPr marL="828675" lvl="1" indent="-371475" algn="l" eaLnBrk="1" hangingPunct="1">
              <a:buFont typeface="Wingdings" panose="05000000000000000000" pitchFamily="2" charset="2"/>
              <a:buChar char="ú"/>
            </a:pPr>
            <a:r>
              <a:rPr lang="en-US" altLang="en-US" dirty="0" smtClean="0"/>
              <a:t>The federal funds interest rate increases</a:t>
            </a:r>
          </a:p>
          <a:p>
            <a:pPr marL="828675" lvl="1" indent="-371475" algn="l" eaLnBrk="1" hangingPunct="1">
              <a:buFont typeface="Wingdings" panose="05000000000000000000" pitchFamily="2" charset="2"/>
              <a:buChar char="ú"/>
            </a:pPr>
            <a:r>
              <a:rPr lang="en-US" altLang="en-US" dirty="0" smtClean="0"/>
              <a:t>This is</a:t>
            </a:r>
            <a:r>
              <a:rPr lang="en-US" altLang="en-US" b="1" i="1" dirty="0" smtClean="0"/>
              <a:t> </a:t>
            </a:r>
            <a:r>
              <a:rPr lang="en-US" altLang="en-US" b="1" i="1" dirty="0" err="1" smtClean="0"/>
              <a:t>re</a:t>
            </a:r>
            <a:r>
              <a:rPr lang="en-US" altLang="en-US" b="1" i="1" dirty="0" err="1" smtClean="0">
                <a:solidFill>
                  <a:srgbClr val="FF0000"/>
                </a:solidFill>
              </a:rPr>
              <a:t>S</a:t>
            </a:r>
            <a:r>
              <a:rPr lang="en-US" altLang="en-US" b="1" i="1" dirty="0" err="1" smtClean="0"/>
              <a:t>trictive</a:t>
            </a:r>
            <a:r>
              <a:rPr lang="en-US" altLang="en-US" b="1" i="1" dirty="0" smtClean="0"/>
              <a:t> monetary policy</a:t>
            </a:r>
          </a:p>
        </p:txBody>
      </p:sp>
      <p:sp>
        <p:nvSpPr>
          <p:cNvPr id="58372"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58373"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58374"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8307">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830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8307">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8307">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98307">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98307">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98307">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98307">
                                            <p:txEl>
                                              <p:pRg st="8" end="8"/>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98307">
                                            <p:txEl>
                                              <p:pRg st="9" end="9"/>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98307">
                                            <p:txEl>
                                              <p:pRg st="10" end="10"/>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98307">
                                            <p:txEl>
                                              <p:pRg st="11" end="11"/>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9830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Line 19"/>
          <p:cNvSpPr>
            <a:spLocks noChangeShapeType="1"/>
          </p:cNvSpPr>
          <p:nvPr/>
        </p:nvSpPr>
        <p:spPr bwMode="auto">
          <a:xfrm>
            <a:off x="4876800" y="4114800"/>
            <a:ext cx="19050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9395" name="Line 4"/>
          <p:cNvSpPr>
            <a:spLocks noChangeShapeType="1"/>
          </p:cNvSpPr>
          <p:nvPr/>
        </p:nvSpPr>
        <p:spPr bwMode="auto">
          <a:xfrm flipH="1">
            <a:off x="4876800" y="4648200"/>
            <a:ext cx="198120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59397"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59398" name="Rectangle 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59399" name="Rectangle 8"/>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59400" name="Rectangle 9"/>
          <p:cNvSpPr>
            <a:spLocks noChangeArrowheads="1"/>
          </p:cNvSpPr>
          <p:nvPr/>
        </p:nvSpPr>
        <p:spPr bwMode="auto">
          <a:xfrm>
            <a:off x="304800" y="762000"/>
            <a:ext cx="8610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71475" indent="-371475">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b="1" dirty="0" smtClean="0"/>
              <a:t>Example</a:t>
            </a:r>
            <a:r>
              <a:rPr lang="en-US" altLang="en-US" dirty="0" smtClean="0"/>
              <a:t> </a:t>
            </a:r>
            <a:r>
              <a:rPr lang="en-US" altLang="en-US" b="1" dirty="0"/>
              <a:t>(</a:t>
            </a:r>
            <a:r>
              <a:rPr lang="en-US" altLang="en-US" b="1" i="1" dirty="0"/>
              <a:t>continued</a:t>
            </a:r>
            <a:r>
              <a:rPr lang="en-US" altLang="en-US" sz="800" b="1" i="1" dirty="0"/>
              <a:t> </a:t>
            </a:r>
            <a:r>
              <a:rPr lang="en-US" altLang="en-US" b="1" dirty="0"/>
              <a:t>):</a:t>
            </a:r>
            <a:r>
              <a:rPr lang="en-US" altLang="en-US" dirty="0"/>
              <a:t> </a:t>
            </a:r>
            <a:r>
              <a:rPr lang="en-US" altLang="en-US" dirty="0" smtClean="0"/>
              <a:t>Instead, suppose </a:t>
            </a:r>
            <a:r>
              <a:rPr lang="en-US" altLang="en-US" dirty="0"/>
              <a:t>of changing </a:t>
            </a:r>
            <a:r>
              <a:rPr lang="en-US" altLang="en-US" i="1" dirty="0"/>
              <a:t>i</a:t>
            </a:r>
            <a:r>
              <a:rPr lang="en-US" altLang="en-US" i="1" baseline="-25000" dirty="0"/>
              <a:t>d</a:t>
            </a:r>
            <a:r>
              <a:rPr lang="en-US" altLang="en-US" dirty="0"/>
              <a:t> or </a:t>
            </a:r>
            <a:r>
              <a:rPr lang="en-US" altLang="en-US" i="1" dirty="0">
                <a:latin typeface="Symbol" panose="05050102010706020507" pitchFamily="18" charset="2"/>
              </a:rPr>
              <a:t>r</a:t>
            </a:r>
            <a:r>
              <a:rPr lang="en-US" altLang="en-US" dirty="0"/>
              <a:t> the Fed performs an OMP by buying a </a:t>
            </a:r>
            <a:r>
              <a:rPr lang="en-US" altLang="en-US" u="sng" dirty="0"/>
              <a:t>half of a billion</a:t>
            </a:r>
            <a:r>
              <a:rPr lang="en-US" altLang="en-US" dirty="0"/>
              <a:t> dollars worth of bonds from banks (</a:t>
            </a:r>
            <a:r>
              <a:rPr lang="en-US" altLang="en-US" i="1" dirty="0"/>
              <a:t>R</a:t>
            </a:r>
            <a:r>
              <a:rPr lang="en-US" altLang="en-US" i="1" baseline="-25000" dirty="0"/>
              <a:t>N</a:t>
            </a:r>
            <a:r>
              <a:rPr lang="en-US" altLang="en-US" dirty="0"/>
              <a:t> = </a:t>
            </a:r>
            <a:r>
              <a:rPr lang="en-US" altLang="en-US" dirty="0" smtClean="0"/>
              <a:t>28 </a:t>
            </a:r>
            <a:r>
              <a:rPr lang="en-US" altLang="en-US" dirty="0"/>
              <a:t>+ </a:t>
            </a:r>
            <a:r>
              <a:rPr lang="en-US" altLang="en-US" b="1" dirty="0">
                <a:solidFill>
                  <a:schemeClr val="hlink"/>
                </a:solidFill>
              </a:rPr>
              <a:t>.5</a:t>
            </a:r>
            <a:r>
              <a:rPr lang="en-US" altLang="en-US" dirty="0">
                <a:solidFill>
                  <a:srgbClr val="000000"/>
                </a:solidFill>
              </a:rPr>
              <a:t> = </a:t>
            </a:r>
            <a:r>
              <a:rPr lang="en-US" altLang="en-US" b="1" dirty="0" smtClean="0">
                <a:solidFill>
                  <a:schemeClr val="hlink"/>
                </a:solidFill>
              </a:rPr>
              <a:t>28.5</a:t>
            </a:r>
            <a:r>
              <a:rPr lang="en-US" altLang="en-US" dirty="0"/>
              <a:t>). Show the affect of this policy change in the figure below.</a:t>
            </a:r>
          </a:p>
        </p:txBody>
      </p:sp>
      <p:sp>
        <p:nvSpPr>
          <p:cNvPr id="59401" name="Line 10"/>
          <p:cNvSpPr>
            <a:spLocks noChangeShapeType="1"/>
          </p:cNvSpPr>
          <p:nvPr/>
        </p:nvSpPr>
        <p:spPr bwMode="auto">
          <a:xfrm>
            <a:off x="4883150" y="2693988"/>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402" name="Line 11"/>
          <p:cNvSpPr>
            <a:spLocks noChangeShapeType="1"/>
          </p:cNvSpPr>
          <p:nvPr/>
        </p:nvSpPr>
        <p:spPr bwMode="auto">
          <a:xfrm flipV="1">
            <a:off x="4886325" y="6170613"/>
            <a:ext cx="3876675"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403" name="Line 12"/>
          <p:cNvSpPr>
            <a:spLocks noChangeAspect="1" noChangeShapeType="1"/>
          </p:cNvSpPr>
          <p:nvPr/>
        </p:nvSpPr>
        <p:spPr bwMode="auto">
          <a:xfrm>
            <a:off x="5029200" y="2743200"/>
            <a:ext cx="2632075" cy="2754313"/>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404" name="Rectangle 13"/>
          <p:cNvSpPr>
            <a:spLocks noChangeArrowheads="1"/>
          </p:cNvSpPr>
          <p:nvPr/>
        </p:nvSpPr>
        <p:spPr bwMode="auto">
          <a:xfrm>
            <a:off x="5572125" y="2482850"/>
            <a:ext cx="220345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u="sng">
                <a:cs typeface="Times New Roman" panose="02020603050405020304" pitchFamily="18" charset="0"/>
              </a:rPr>
              <a:t>Federal Funds Market</a:t>
            </a:r>
            <a:endParaRPr lang="en-US" altLang="en-US" sz="1400"/>
          </a:p>
          <a:p>
            <a:pPr>
              <a:spcBef>
                <a:spcPct val="0"/>
              </a:spcBef>
              <a:buFontTx/>
              <a:buNone/>
            </a:pPr>
            <a:endParaRPr lang="en-US" altLang="en-US" sz="2800"/>
          </a:p>
        </p:txBody>
      </p:sp>
      <p:sp>
        <p:nvSpPr>
          <p:cNvPr id="59405" name="Text Box 14"/>
          <p:cNvSpPr txBox="1">
            <a:spLocks noChangeArrowheads="1"/>
          </p:cNvSpPr>
          <p:nvPr/>
        </p:nvSpPr>
        <p:spPr bwMode="auto">
          <a:xfrm>
            <a:off x="6629400" y="62484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sz="1600">
                <a:cs typeface="Times New Roman" panose="02020603050405020304" pitchFamily="18" charset="0"/>
              </a:rPr>
              <a:t>28</a:t>
            </a:r>
            <a:endParaRPr lang="en-US" altLang="en-US" sz="1600"/>
          </a:p>
        </p:txBody>
      </p:sp>
      <p:sp>
        <p:nvSpPr>
          <p:cNvPr id="59406" name="Text Box 15"/>
          <p:cNvSpPr txBox="1">
            <a:spLocks noChangeArrowheads="1"/>
          </p:cNvSpPr>
          <p:nvPr/>
        </p:nvSpPr>
        <p:spPr bwMode="auto">
          <a:xfrm>
            <a:off x="7804150" y="6248400"/>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Q</a:t>
            </a:r>
            <a:endParaRPr lang="en-US" altLang="en-US" sz="1600"/>
          </a:p>
        </p:txBody>
      </p:sp>
      <p:sp>
        <p:nvSpPr>
          <p:cNvPr id="59407" name="Text Box 16"/>
          <p:cNvSpPr txBox="1">
            <a:spLocks noChangeArrowheads="1"/>
          </p:cNvSpPr>
          <p:nvPr/>
        </p:nvSpPr>
        <p:spPr bwMode="auto">
          <a:xfrm>
            <a:off x="4505325" y="28194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i</a:t>
            </a:r>
            <a:r>
              <a:rPr lang="en-US" altLang="en-US" sz="1600" i="1" baseline="-25000">
                <a:solidFill>
                  <a:srgbClr val="000000"/>
                </a:solidFill>
                <a:cs typeface="Times New Roman" panose="02020603050405020304" pitchFamily="18" charset="0"/>
              </a:rPr>
              <a:t>ff</a:t>
            </a:r>
            <a:endParaRPr lang="en-US" altLang="en-US" sz="1600" baseline="-25000"/>
          </a:p>
        </p:txBody>
      </p:sp>
      <p:sp>
        <p:nvSpPr>
          <p:cNvPr id="59408" name="Line 18"/>
          <p:cNvSpPr>
            <a:spLocks noChangeShapeType="1"/>
          </p:cNvSpPr>
          <p:nvPr/>
        </p:nvSpPr>
        <p:spPr bwMode="auto">
          <a:xfrm>
            <a:off x="6858000" y="4114800"/>
            <a:ext cx="137160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409" name="Line 20"/>
          <p:cNvSpPr>
            <a:spLocks noChangeShapeType="1"/>
          </p:cNvSpPr>
          <p:nvPr/>
        </p:nvSpPr>
        <p:spPr bwMode="auto">
          <a:xfrm>
            <a:off x="6858000" y="4114800"/>
            <a:ext cx="0" cy="2057400"/>
          </a:xfrm>
          <a:prstGeom prst="line">
            <a:avLst/>
          </a:prstGeom>
          <a:noFill/>
          <a:ln w="28575">
            <a:solidFill>
              <a:srgbClr val="000000"/>
            </a:solidFill>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7301" name="Text Box 21"/>
          <p:cNvSpPr txBox="1">
            <a:spLocks noChangeArrowheads="1"/>
          </p:cNvSpPr>
          <p:nvPr/>
        </p:nvSpPr>
        <p:spPr bwMode="auto">
          <a:xfrm>
            <a:off x="8153400" y="39624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S</a:t>
            </a:r>
            <a:r>
              <a:rPr lang="en-US" altLang="en-US" sz="1600" i="1" baseline="30000">
                <a:solidFill>
                  <a:srgbClr val="000000"/>
                </a:solidFill>
                <a:cs typeface="Times New Roman" panose="02020603050405020304" pitchFamily="18" charset="0"/>
              </a:rPr>
              <a:t>R</a:t>
            </a:r>
            <a:endParaRPr lang="en-US" altLang="en-US" sz="1600" baseline="30000"/>
          </a:p>
        </p:txBody>
      </p:sp>
      <p:sp>
        <p:nvSpPr>
          <p:cNvPr id="59411" name="Text Box 22"/>
          <p:cNvSpPr txBox="1">
            <a:spLocks noChangeArrowheads="1"/>
          </p:cNvSpPr>
          <p:nvPr/>
        </p:nvSpPr>
        <p:spPr bwMode="auto">
          <a:xfrm>
            <a:off x="4562475" y="44958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a:cs typeface="Times New Roman" panose="02020603050405020304" pitchFamily="18" charset="0"/>
              </a:rPr>
              <a:t>2</a:t>
            </a:r>
            <a:endParaRPr lang="en-US" altLang="en-US" sz="1600"/>
          </a:p>
        </p:txBody>
      </p:sp>
      <p:sp>
        <p:nvSpPr>
          <p:cNvPr id="59412" name="Text Box 23"/>
          <p:cNvSpPr txBox="1">
            <a:spLocks noChangeArrowheads="1"/>
          </p:cNvSpPr>
          <p:nvPr/>
        </p:nvSpPr>
        <p:spPr bwMode="auto">
          <a:xfrm>
            <a:off x="7588250" y="54102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D</a:t>
            </a:r>
            <a:r>
              <a:rPr lang="en-US" altLang="en-US" sz="1600" i="1" baseline="30000">
                <a:solidFill>
                  <a:srgbClr val="000000"/>
                </a:solidFill>
                <a:cs typeface="Times New Roman" panose="02020603050405020304" pitchFamily="18" charset="0"/>
              </a:rPr>
              <a:t>R</a:t>
            </a:r>
            <a:endParaRPr lang="en-US" altLang="en-US" sz="1600" baseline="30000"/>
          </a:p>
        </p:txBody>
      </p:sp>
      <p:sp>
        <p:nvSpPr>
          <p:cNvPr id="97305" name="Text Box 25"/>
          <p:cNvSpPr txBox="1">
            <a:spLocks noChangeArrowheads="1"/>
          </p:cNvSpPr>
          <p:nvPr/>
        </p:nvSpPr>
        <p:spPr bwMode="auto">
          <a:xfrm>
            <a:off x="8240713" y="3962400"/>
            <a:ext cx="268287"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chemeClr val="folHlink"/>
                </a:solidFill>
                <a:cs typeface="Times New Roman" panose="02020603050405020304" pitchFamily="18" charset="0"/>
              </a:rPr>
              <a:t>S</a:t>
            </a:r>
            <a:r>
              <a:rPr lang="en-US" altLang="en-US" sz="1600" i="1" baseline="30000">
                <a:solidFill>
                  <a:schemeClr val="folHlink"/>
                </a:solidFill>
                <a:cs typeface="Times New Roman" panose="02020603050405020304" pitchFamily="18" charset="0"/>
              </a:rPr>
              <a:t>R</a:t>
            </a:r>
            <a:endParaRPr lang="en-US" altLang="en-US" sz="1600" baseline="30000">
              <a:solidFill>
                <a:schemeClr val="folHlink"/>
              </a:solidFill>
            </a:endParaRPr>
          </a:p>
        </p:txBody>
      </p:sp>
      <p:sp>
        <p:nvSpPr>
          <p:cNvPr id="97306" name="Line 26"/>
          <p:cNvSpPr>
            <a:spLocks noChangeShapeType="1"/>
          </p:cNvSpPr>
          <p:nvPr/>
        </p:nvSpPr>
        <p:spPr bwMode="auto">
          <a:xfrm flipH="1">
            <a:off x="4876800" y="5126038"/>
            <a:ext cx="2438400" cy="0"/>
          </a:xfrm>
          <a:prstGeom prst="line">
            <a:avLst/>
          </a:prstGeom>
          <a:noFill/>
          <a:ln w="9525">
            <a:solidFill>
              <a:schemeClr val="folHlink"/>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7307" name="Text Box 27"/>
          <p:cNvSpPr txBox="1">
            <a:spLocks noChangeArrowheads="1"/>
          </p:cNvSpPr>
          <p:nvPr/>
        </p:nvSpPr>
        <p:spPr bwMode="auto">
          <a:xfrm>
            <a:off x="4495800" y="50292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a:solidFill>
                  <a:schemeClr val="folHlink"/>
                </a:solidFill>
                <a:cs typeface="Times New Roman" panose="02020603050405020304" pitchFamily="18" charset="0"/>
              </a:rPr>
              <a:t>1.5</a:t>
            </a:r>
            <a:endParaRPr lang="en-US" altLang="en-US" sz="1600">
              <a:solidFill>
                <a:schemeClr val="folHlink"/>
              </a:solidFill>
            </a:endParaRPr>
          </a:p>
        </p:txBody>
      </p:sp>
      <p:sp>
        <p:nvSpPr>
          <p:cNvPr id="97282" name="Line 2"/>
          <p:cNvSpPr>
            <a:spLocks noChangeShapeType="1"/>
          </p:cNvSpPr>
          <p:nvPr/>
        </p:nvSpPr>
        <p:spPr bwMode="auto">
          <a:xfrm>
            <a:off x="7315200" y="4114800"/>
            <a:ext cx="0" cy="2057400"/>
          </a:xfrm>
          <a:prstGeom prst="line">
            <a:avLst/>
          </a:prstGeom>
          <a:noFill/>
          <a:ln w="28575">
            <a:solidFill>
              <a:schemeClr val="folHlink"/>
            </a:solidFill>
            <a:round/>
            <a:headEnd type="oval" w="lg" len="lg"/>
            <a:tailEnd type="none" w="lg" len="lg"/>
          </a:ln>
          <a:extLst>
            <a:ext uri="{909E8E84-426E-40DD-AFC4-6F175D3DCCD1}">
              <a14:hiddenFill xmlns:a14="http://schemas.microsoft.com/office/drawing/2010/main">
                <a:noFill/>
              </a14:hiddenFill>
            </a:ext>
          </a:extLst>
        </p:spPr>
        <p:txBody>
          <a:bodyPr/>
          <a:lstStyle/>
          <a:p>
            <a:endParaRPr lang="en-US"/>
          </a:p>
        </p:txBody>
      </p:sp>
      <p:sp>
        <p:nvSpPr>
          <p:cNvPr id="97283" name="Line 3"/>
          <p:cNvSpPr>
            <a:spLocks noChangeShapeType="1"/>
          </p:cNvSpPr>
          <p:nvPr/>
        </p:nvSpPr>
        <p:spPr bwMode="auto">
          <a:xfrm>
            <a:off x="7315200" y="4114800"/>
            <a:ext cx="914400"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7311" name="Text Box 31"/>
          <p:cNvSpPr txBox="1">
            <a:spLocks noChangeArrowheads="1"/>
          </p:cNvSpPr>
          <p:nvPr/>
        </p:nvSpPr>
        <p:spPr bwMode="auto">
          <a:xfrm>
            <a:off x="6977063" y="6248400"/>
            <a:ext cx="685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sz="1600">
                <a:cs typeface="Times New Roman" panose="02020603050405020304" pitchFamily="18" charset="0"/>
              </a:rPr>
              <a:t>28.5</a:t>
            </a:r>
            <a:endParaRPr lang="en-US" altLang="en-US" sz="1600"/>
          </a:p>
        </p:txBody>
      </p:sp>
      <p:sp>
        <p:nvSpPr>
          <p:cNvPr id="59419" name="Text Box 32"/>
          <p:cNvSpPr txBox="1">
            <a:spLocks noChangeArrowheads="1"/>
          </p:cNvSpPr>
          <p:nvPr/>
        </p:nvSpPr>
        <p:spPr bwMode="auto">
          <a:xfrm>
            <a:off x="4572000" y="39624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a:cs typeface="Times New Roman" panose="02020603050405020304" pitchFamily="18" charset="0"/>
              </a:rPr>
              <a:t>3</a:t>
            </a:r>
            <a:endParaRPr lang="en-US" altLang="en-US" sz="1600"/>
          </a:p>
        </p:txBody>
      </p:sp>
      <p:sp>
        <p:nvSpPr>
          <p:cNvPr id="97316" name="Rectangle 36"/>
          <p:cNvSpPr>
            <a:spLocks noChangeArrowheads="1"/>
          </p:cNvSpPr>
          <p:nvPr/>
        </p:nvSpPr>
        <p:spPr bwMode="auto">
          <a:xfrm>
            <a:off x="1066800" y="2590800"/>
            <a:ext cx="2209800" cy="6397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u="sng"/>
              <a:t>The horizontal section  </a:t>
            </a:r>
          </a:p>
          <a:p>
            <a:pPr algn="ctr" eaLnBrk="1" hangingPunct="1">
              <a:spcBef>
                <a:spcPct val="0"/>
              </a:spcBef>
              <a:buFontTx/>
              <a:buNone/>
            </a:pPr>
            <a:endParaRPr lang="en-US" altLang="en-US" sz="400" u="sng"/>
          </a:p>
          <a:p>
            <a:pPr algn="ctr" eaLnBrk="1" hangingPunct="1">
              <a:spcBef>
                <a:spcPct val="0"/>
              </a:spcBef>
              <a:buFontTx/>
              <a:buNone/>
            </a:pPr>
            <a:endParaRPr lang="en-US" altLang="en-US" sz="600"/>
          </a:p>
          <a:p>
            <a:pPr algn="ctr" eaLnBrk="1" hangingPunct="1">
              <a:spcBef>
                <a:spcPct val="0"/>
              </a:spcBef>
              <a:buFontTx/>
              <a:buNone/>
            </a:pPr>
            <a:r>
              <a:rPr lang="en-US" altLang="en-US"/>
              <a:t>no change</a:t>
            </a:r>
          </a:p>
        </p:txBody>
      </p:sp>
      <p:sp>
        <p:nvSpPr>
          <p:cNvPr id="97317" name="Rectangle 37"/>
          <p:cNvSpPr>
            <a:spLocks noChangeArrowheads="1"/>
          </p:cNvSpPr>
          <p:nvPr/>
        </p:nvSpPr>
        <p:spPr bwMode="auto">
          <a:xfrm>
            <a:off x="1035050" y="3779838"/>
            <a:ext cx="2209800" cy="6397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u="sng" dirty="0"/>
              <a:t>The vertical section </a:t>
            </a:r>
          </a:p>
          <a:p>
            <a:pPr algn="ctr" eaLnBrk="1" hangingPunct="1">
              <a:spcBef>
                <a:spcPct val="0"/>
              </a:spcBef>
              <a:buFontTx/>
              <a:buNone/>
            </a:pPr>
            <a:r>
              <a:rPr lang="en-US" altLang="en-US" sz="700" dirty="0"/>
              <a:t/>
            </a:r>
            <a:br>
              <a:rPr lang="en-US" altLang="en-US" sz="700" dirty="0"/>
            </a:br>
            <a:r>
              <a:rPr lang="en-US" altLang="en-US" dirty="0"/>
              <a:t> </a:t>
            </a:r>
            <a:r>
              <a:rPr lang="en-US" altLang="en-US" i="1" dirty="0"/>
              <a:t>R</a:t>
            </a:r>
            <a:r>
              <a:rPr lang="en-US" altLang="en-US" i="1" baseline="-25000" dirty="0"/>
              <a:t>N</a:t>
            </a:r>
            <a:r>
              <a:rPr lang="en-US" altLang="en-US" dirty="0"/>
              <a:t> + </a:t>
            </a:r>
            <a:r>
              <a:rPr lang="en-US" altLang="en-US" i="1" dirty="0"/>
              <a:t>R</a:t>
            </a:r>
            <a:r>
              <a:rPr lang="en-US" altLang="en-US" i="1" baseline="-25000" dirty="0"/>
              <a:t>B</a:t>
            </a:r>
            <a:r>
              <a:rPr lang="en-US" altLang="en-US" dirty="0"/>
              <a:t> = </a:t>
            </a:r>
            <a:r>
              <a:rPr lang="en-US" altLang="en-US" dirty="0">
                <a:solidFill>
                  <a:srgbClr val="000000"/>
                </a:solidFill>
              </a:rPr>
              <a:t>(</a:t>
            </a:r>
            <a:r>
              <a:rPr lang="en-US" altLang="en-US" dirty="0" smtClean="0">
                <a:solidFill>
                  <a:srgbClr val="000000"/>
                </a:solidFill>
              </a:rPr>
              <a:t>28 </a:t>
            </a:r>
            <a:r>
              <a:rPr lang="en-US" altLang="en-US" dirty="0">
                <a:solidFill>
                  <a:srgbClr val="000000"/>
                </a:solidFill>
              </a:rPr>
              <a:t>+</a:t>
            </a:r>
            <a:r>
              <a:rPr lang="en-US" altLang="en-US" b="1" dirty="0">
                <a:solidFill>
                  <a:schemeClr val="hlink"/>
                </a:solidFill>
              </a:rPr>
              <a:t> .5</a:t>
            </a:r>
            <a:r>
              <a:rPr lang="en-US" altLang="en-US" dirty="0">
                <a:solidFill>
                  <a:srgbClr val="000000"/>
                </a:solidFill>
              </a:rPr>
              <a:t>)</a:t>
            </a:r>
            <a:r>
              <a:rPr lang="en-US" altLang="en-US" dirty="0"/>
              <a:t> + </a:t>
            </a:r>
            <a:r>
              <a:rPr lang="en-US" altLang="en-US" dirty="0" smtClean="0"/>
              <a:t>0 </a:t>
            </a:r>
            <a:r>
              <a:rPr lang="en-US" altLang="en-US" dirty="0"/>
              <a:t>= 28.5 </a:t>
            </a:r>
          </a:p>
        </p:txBody>
      </p:sp>
      <p:sp>
        <p:nvSpPr>
          <p:cNvPr id="97318" name="Rectangle 38"/>
          <p:cNvSpPr>
            <a:spLocks noChangeArrowheads="1"/>
          </p:cNvSpPr>
          <p:nvPr/>
        </p:nvSpPr>
        <p:spPr bwMode="auto">
          <a:xfrm>
            <a:off x="685800" y="4953000"/>
            <a:ext cx="2819400" cy="45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i="1" u="sng"/>
              <a:t>New equilibrium</a:t>
            </a:r>
            <a:endParaRPr lang="en-US" altLang="en-US" u="sng"/>
          </a:p>
        </p:txBody>
      </p:sp>
      <p:sp>
        <p:nvSpPr>
          <p:cNvPr id="97319" name="Rectangle 39"/>
          <p:cNvSpPr>
            <a:spLocks noChangeArrowheads="1"/>
          </p:cNvSpPr>
          <p:nvPr/>
        </p:nvSpPr>
        <p:spPr bwMode="auto">
          <a:xfrm>
            <a:off x="2895600" y="4191000"/>
            <a:ext cx="762000"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graphicFrame>
        <p:nvGraphicFramePr>
          <p:cNvPr id="97320" name="Object 40"/>
          <p:cNvGraphicFramePr>
            <a:graphicFrameLocks noChangeAspect="1"/>
          </p:cNvGraphicFramePr>
          <p:nvPr/>
        </p:nvGraphicFramePr>
        <p:xfrm>
          <a:off x="1536700" y="5419725"/>
          <a:ext cx="1133475" cy="371475"/>
        </p:xfrm>
        <a:graphic>
          <a:graphicData uri="http://schemas.openxmlformats.org/presentationml/2006/ole">
            <mc:AlternateContent xmlns:mc="http://schemas.openxmlformats.org/markup-compatibility/2006">
              <mc:Choice xmlns:v="urn:schemas-microsoft-com:vml" Requires="v">
                <p:oleObj spid="_x0000_s59565" name="Equation" r:id="rId3" imgW="1130300" imgH="368300" progId="Equation.DSMT4">
                  <p:embed/>
                </p:oleObj>
              </mc:Choice>
              <mc:Fallback>
                <p:oleObj name="Equation" r:id="rId3" imgW="1130300" imgH="368300" progId="Equation.DSMT4">
                  <p:embed/>
                  <p:pic>
                    <p:nvPicPr>
                      <p:cNvPr id="0" name="Object 4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6700" y="5419725"/>
                        <a:ext cx="113347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7321" name="Object 41"/>
          <p:cNvGraphicFramePr>
            <a:graphicFrameLocks noChangeAspect="1"/>
          </p:cNvGraphicFramePr>
          <p:nvPr/>
        </p:nvGraphicFramePr>
        <p:xfrm>
          <a:off x="1444625" y="5943600"/>
          <a:ext cx="1235075" cy="346075"/>
        </p:xfrm>
        <a:graphic>
          <a:graphicData uri="http://schemas.openxmlformats.org/presentationml/2006/ole">
            <mc:AlternateContent xmlns:mc="http://schemas.openxmlformats.org/markup-compatibility/2006">
              <mc:Choice xmlns:v="urn:schemas-microsoft-com:vml" Requires="v">
                <p:oleObj spid="_x0000_s59566" name="Equation" r:id="rId5" imgW="1231366" imgH="342751" progId="Equation.DSMT4">
                  <p:embed/>
                </p:oleObj>
              </mc:Choice>
              <mc:Fallback>
                <p:oleObj name="Equation" r:id="rId5" imgW="1231366" imgH="342751" progId="Equation.DSMT4">
                  <p:embed/>
                  <p:pic>
                    <p:nvPicPr>
                      <p:cNvPr id="0" name="Object 4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44625" y="5943600"/>
                        <a:ext cx="123507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7322" name="Object 42"/>
          <p:cNvGraphicFramePr>
            <a:graphicFrameLocks noChangeAspect="1"/>
          </p:cNvGraphicFramePr>
          <p:nvPr/>
        </p:nvGraphicFramePr>
        <p:xfrm>
          <a:off x="1689100" y="6400800"/>
          <a:ext cx="712788" cy="346075"/>
        </p:xfrm>
        <a:graphic>
          <a:graphicData uri="http://schemas.openxmlformats.org/presentationml/2006/ole">
            <mc:AlternateContent xmlns:mc="http://schemas.openxmlformats.org/markup-compatibility/2006">
              <mc:Choice xmlns:v="urn:schemas-microsoft-com:vml" Requires="v">
                <p:oleObj spid="_x0000_s59567" name="Equation" r:id="rId7" imgW="710891" imgH="342751" progId="Equation.DSMT4">
                  <p:embed/>
                </p:oleObj>
              </mc:Choice>
              <mc:Fallback>
                <p:oleObj name="Equation" r:id="rId7" imgW="710891" imgH="342751" progId="Equation.DSMT4">
                  <p:embed/>
                  <p:pic>
                    <p:nvPicPr>
                      <p:cNvPr id="0" name="Object 4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89100" y="6400800"/>
                        <a:ext cx="712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 name="Rectangle 2"/>
          <p:cNvSpPr txBox="1">
            <a:spLocks noChangeArrowheads="1"/>
          </p:cNvSpPr>
          <p:nvPr/>
        </p:nvSpPr>
        <p:spPr bwMode="auto">
          <a:xfrm>
            <a:off x="457200" y="762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eaLnBrk="1" hangingPunct="1"/>
            <a:r>
              <a:rPr lang="en-US" altLang="en-US" kern="0" dirty="0" smtClean="0"/>
              <a:t>Open Market Purchase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3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731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97319"/>
                                        </p:tgtEl>
                                        <p:attrNameLst>
                                          <p:attrName>style.visibility</p:attrName>
                                        </p:attrNameLst>
                                      </p:cBhvr>
                                      <p:to>
                                        <p:strVal val="hidden"/>
                                      </p:to>
                                    </p:set>
                                  </p:childTnLst>
                                </p:cTn>
                              </p:par>
                            </p:childTnLst>
                          </p:cTn>
                        </p:par>
                        <p:par>
                          <p:cTn id="15" fill="hold" nodeType="afterGroup">
                            <p:stCondLst>
                              <p:cond delay="0"/>
                            </p:stCondLst>
                            <p:childTnLst>
                              <p:par>
                                <p:cTn id="16" presetID="1" presetClass="entr" presetSubtype="0" fill="hold" grpId="0" nodeType="afterEffect">
                                  <p:stCondLst>
                                    <p:cond delay="0"/>
                                  </p:stCondLst>
                                  <p:childTnLst>
                                    <p:set>
                                      <p:cBhvr>
                                        <p:cTn id="17" dur="1" fill="hold">
                                          <p:stCondLst>
                                            <p:cond delay="0"/>
                                          </p:stCondLst>
                                        </p:cTn>
                                        <p:tgtEl>
                                          <p:spTgt spid="97311"/>
                                        </p:tgtEl>
                                        <p:attrNameLst>
                                          <p:attrName>style.visibility</p:attrName>
                                        </p:attrNameLst>
                                      </p:cBhvr>
                                      <p:to>
                                        <p:strVal val="visible"/>
                                      </p:to>
                                    </p:set>
                                  </p:childTnLst>
                                </p:cTn>
                              </p:par>
                            </p:childTnLst>
                          </p:cTn>
                        </p:par>
                        <p:par>
                          <p:cTn id="18" fill="hold" nodeType="afterGroup">
                            <p:stCondLst>
                              <p:cond delay="0"/>
                            </p:stCondLst>
                            <p:childTnLst>
                              <p:par>
                                <p:cTn id="19" presetID="22" presetClass="entr" presetSubtype="4" fill="hold" grpId="0" nodeType="afterEffect">
                                  <p:stCondLst>
                                    <p:cond delay="0"/>
                                  </p:stCondLst>
                                  <p:childTnLst>
                                    <p:set>
                                      <p:cBhvr>
                                        <p:cTn id="20" dur="1" fill="hold">
                                          <p:stCondLst>
                                            <p:cond delay="0"/>
                                          </p:stCondLst>
                                        </p:cTn>
                                        <p:tgtEl>
                                          <p:spTgt spid="97282"/>
                                        </p:tgtEl>
                                        <p:attrNameLst>
                                          <p:attrName>style.visibility</p:attrName>
                                        </p:attrNameLst>
                                      </p:cBhvr>
                                      <p:to>
                                        <p:strVal val="visible"/>
                                      </p:to>
                                    </p:set>
                                    <p:animEffect transition="in" filter="wipe(down)">
                                      <p:cBhvr>
                                        <p:cTn id="21" dur="500"/>
                                        <p:tgtEl>
                                          <p:spTgt spid="97282"/>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97283"/>
                                        </p:tgtEl>
                                        <p:attrNameLst>
                                          <p:attrName>style.visibility</p:attrName>
                                        </p:attrNameLst>
                                      </p:cBhvr>
                                      <p:to>
                                        <p:strVal val="visible"/>
                                      </p:to>
                                    </p:set>
                                    <p:animEffect transition="in" filter="wipe(left)">
                                      <p:cBhvr>
                                        <p:cTn id="25" dur="500"/>
                                        <p:tgtEl>
                                          <p:spTgt spid="97283"/>
                                        </p:tgtEl>
                                      </p:cBhvr>
                                    </p:animEffect>
                                  </p:childTnLst>
                                </p:cTn>
                              </p:par>
                            </p:childTnLst>
                          </p:cTn>
                        </p:par>
                        <p:par>
                          <p:cTn id="26" fill="hold" nodeType="afterGroup">
                            <p:stCondLst>
                              <p:cond delay="1000"/>
                            </p:stCondLst>
                            <p:childTnLst>
                              <p:par>
                                <p:cTn id="27" presetID="1" presetClass="exit" presetSubtype="0" fill="hold" grpId="0" nodeType="afterEffect">
                                  <p:stCondLst>
                                    <p:cond delay="0"/>
                                  </p:stCondLst>
                                  <p:childTnLst>
                                    <p:set>
                                      <p:cBhvr>
                                        <p:cTn id="28" dur="1" fill="hold">
                                          <p:stCondLst>
                                            <p:cond delay="0"/>
                                          </p:stCondLst>
                                        </p:cTn>
                                        <p:tgtEl>
                                          <p:spTgt spid="97301"/>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9730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7318"/>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97320"/>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97321"/>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97322"/>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2" fill="hold" grpId="0" nodeType="clickEffect">
                                  <p:stCondLst>
                                    <p:cond delay="0"/>
                                  </p:stCondLst>
                                  <p:childTnLst>
                                    <p:set>
                                      <p:cBhvr>
                                        <p:cTn id="50" dur="1" fill="hold">
                                          <p:stCondLst>
                                            <p:cond delay="0"/>
                                          </p:stCondLst>
                                        </p:cTn>
                                        <p:tgtEl>
                                          <p:spTgt spid="97306"/>
                                        </p:tgtEl>
                                        <p:attrNameLst>
                                          <p:attrName>style.visibility</p:attrName>
                                        </p:attrNameLst>
                                      </p:cBhvr>
                                      <p:to>
                                        <p:strVal val="visible"/>
                                      </p:to>
                                    </p:set>
                                    <p:animEffect transition="in" filter="wipe(right)">
                                      <p:cBhvr>
                                        <p:cTn id="51" dur="500"/>
                                        <p:tgtEl>
                                          <p:spTgt spid="97306"/>
                                        </p:tgtEl>
                                      </p:cBhvr>
                                    </p:animEffect>
                                  </p:childTnLst>
                                </p:cTn>
                              </p:par>
                            </p:childTnLst>
                          </p:cTn>
                        </p:par>
                        <p:par>
                          <p:cTn id="52" fill="hold" nodeType="afterGroup">
                            <p:stCondLst>
                              <p:cond delay="500"/>
                            </p:stCondLst>
                            <p:childTnLst>
                              <p:par>
                                <p:cTn id="53" presetID="1" presetClass="entr" presetSubtype="0" fill="hold" grpId="0" nodeType="afterEffect">
                                  <p:stCondLst>
                                    <p:cond delay="0"/>
                                  </p:stCondLst>
                                  <p:childTnLst>
                                    <p:set>
                                      <p:cBhvr>
                                        <p:cTn id="54" dur="1" fill="hold">
                                          <p:stCondLst>
                                            <p:cond delay="0"/>
                                          </p:stCondLst>
                                        </p:cTn>
                                        <p:tgtEl>
                                          <p:spTgt spid="973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301" grpId="0"/>
      <p:bldP spid="97305" grpId="0"/>
      <p:bldP spid="97306" grpId="0" animBg="1"/>
      <p:bldP spid="97307" grpId="0"/>
      <p:bldP spid="97282" grpId="0" animBg="1"/>
      <p:bldP spid="97283" grpId="0" animBg="1"/>
      <p:bldP spid="97311" grpId="0"/>
      <p:bldP spid="97316" grpId="0" animBg="1"/>
      <p:bldP spid="97317" grpId="0" animBg="1"/>
      <p:bldP spid="97318" grpId="0" animBg="1"/>
      <p:bldP spid="97319"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36"/>
          <p:cNvSpPr txBox="1">
            <a:spLocks noChangeArrowheads="1"/>
          </p:cNvSpPr>
          <p:nvPr/>
        </p:nvSpPr>
        <p:spPr bwMode="auto">
          <a:xfrm>
            <a:off x="8153400" y="39624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cs typeface="Times New Roman" panose="02020603050405020304" pitchFamily="18" charset="0"/>
              </a:rPr>
              <a:t>S</a:t>
            </a:r>
            <a:r>
              <a:rPr lang="en-US" altLang="en-US" sz="1600" i="1" baseline="30000">
                <a:cs typeface="Times New Roman" panose="02020603050405020304" pitchFamily="18" charset="0"/>
              </a:rPr>
              <a:t>R</a:t>
            </a:r>
            <a:endParaRPr lang="en-US" altLang="en-US" sz="1600" baseline="30000"/>
          </a:p>
        </p:txBody>
      </p:sp>
      <p:sp>
        <p:nvSpPr>
          <p:cNvPr id="60419" name="Line 2"/>
          <p:cNvSpPr>
            <a:spLocks noChangeShapeType="1"/>
          </p:cNvSpPr>
          <p:nvPr/>
        </p:nvSpPr>
        <p:spPr bwMode="auto">
          <a:xfrm>
            <a:off x="4876800" y="4114800"/>
            <a:ext cx="24384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99331" name="Line 3"/>
          <p:cNvSpPr>
            <a:spLocks noChangeShapeType="1"/>
          </p:cNvSpPr>
          <p:nvPr/>
        </p:nvSpPr>
        <p:spPr bwMode="auto">
          <a:xfrm flipH="1">
            <a:off x="4876800" y="4648200"/>
            <a:ext cx="198120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60422"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0423"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0424" name="Rectangle 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0425" name="Rectangle 8"/>
          <p:cNvSpPr>
            <a:spLocks noChangeArrowheads="1"/>
          </p:cNvSpPr>
          <p:nvPr/>
        </p:nvSpPr>
        <p:spPr bwMode="auto">
          <a:xfrm>
            <a:off x="304800" y="762000"/>
            <a:ext cx="8610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71475" indent="-371475">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b="1" dirty="0" smtClean="0"/>
              <a:t>Example</a:t>
            </a:r>
            <a:r>
              <a:rPr lang="en-US" altLang="en-US" dirty="0" smtClean="0"/>
              <a:t> </a:t>
            </a:r>
            <a:r>
              <a:rPr lang="en-US" altLang="en-US" b="1" dirty="0"/>
              <a:t>(</a:t>
            </a:r>
            <a:r>
              <a:rPr lang="en-US" altLang="en-US" b="1" i="1" dirty="0"/>
              <a:t>continued</a:t>
            </a:r>
            <a:r>
              <a:rPr lang="en-US" altLang="en-US" sz="800" b="1" i="1" dirty="0"/>
              <a:t> </a:t>
            </a:r>
            <a:r>
              <a:rPr lang="en-US" altLang="en-US" b="1" dirty="0"/>
              <a:t>):</a:t>
            </a:r>
            <a:r>
              <a:rPr lang="en-US" altLang="en-US" dirty="0"/>
              <a:t> </a:t>
            </a:r>
            <a:r>
              <a:rPr lang="en-US" altLang="en-US" dirty="0" smtClean="0"/>
              <a:t>Instead, suppose of </a:t>
            </a:r>
            <a:r>
              <a:rPr lang="en-US" altLang="en-US" dirty="0"/>
              <a:t>changing </a:t>
            </a:r>
            <a:r>
              <a:rPr lang="en-US" altLang="en-US" i="1" dirty="0"/>
              <a:t>i</a:t>
            </a:r>
            <a:r>
              <a:rPr lang="en-US" altLang="en-US" i="1" baseline="-25000" dirty="0"/>
              <a:t>d</a:t>
            </a:r>
            <a:r>
              <a:rPr lang="en-US" altLang="en-US" dirty="0"/>
              <a:t> or </a:t>
            </a:r>
            <a:r>
              <a:rPr lang="en-US" altLang="en-US" i="1" dirty="0">
                <a:latin typeface="Symbol" panose="05050102010706020507" pitchFamily="18" charset="2"/>
              </a:rPr>
              <a:t>r</a:t>
            </a:r>
            <a:r>
              <a:rPr lang="en-US" altLang="en-US" dirty="0"/>
              <a:t> the Fed performs an OMP by buying a half (billion $) worth of bonds from banks. Show the affect of this policy change in the figure below.</a:t>
            </a:r>
          </a:p>
        </p:txBody>
      </p:sp>
      <p:sp>
        <p:nvSpPr>
          <p:cNvPr id="60426" name="Line 9"/>
          <p:cNvSpPr>
            <a:spLocks noChangeShapeType="1"/>
          </p:cNvSpPr>
          <p:nvPr/>
        </p:nvSpPr>
        <p:spPr bwMode="auto">
          <a:xfrm>
            <a:off x="4883150" y="2693988"/>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27" name="Line 10"/>
          <p:cNvSpPr>
            <a:spLocks noChangeShapeType="1"/>
          </p:cNvSpPr>
          <p:nvPr/>
        </p:nvSpPr>
        <p:spPr bwMode="auto">
          <a:xfrm flipV="1">
            <a:off x="4886325" y="6170613"/>
            <a:ext cx="3876675"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28" name="Line 11"/>
          <p:cNvSpPr>
            <a:spLocks noChangeAspect="1" noChangeShapeType="1"/>
          </p:cNvSpPr>
          <p:nvPr/>
        </p:nvSpPr>
        <p:spPr bwMode="auto">
          <a:xfrm>
            <a:off x="5029200" y="2743200"/>
            <a:ext cx="2632075" cy="2754313"/>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29" name="Rectangle 12"/>
          <p:cNvSpPr>
            <a:spLocks noChangeArrowheads="1"/>
          </p:cNvSpPr>
          <p:nvPr/>
        </p:nvSpPr>
        <p:spPr bwMode="auto">
          <a:xfrm>
            <a:off x="5572125" y="2482850"/>
            <a:ext cx="220345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u="sng">
                <a:cs typeface="Times New Roman" panose="02020603050405020304" pitchFamily="18" charset="0"/>
              </a:rPr>
              <a:t>Federal Funds Market</a:t>
            </a:r>
            <a:endParaRPr lang="en-US" altLang="en-US" sz="1400"/>
          </a:p>
          <a:p>
            <a:pPr>
              <a:spcBef>
                <a:spcPct val="0"/>
              </a:spcBef>
              <a:buFontTx/>
              <a:buNone/>
            </a:pPr>
            <a:endParaRPr lang="en-US" altLang="en-US" sz="2800"/>
          </a:p>
        </p:txBody>
      </p:sp>
      <p:sp>
        <p:nvSpPr>
          <p:cNvPr id="60430" name="Text Box 13"/>
          <p:cNvSpPr txBox="1">
            <a:spLocks noChangeArrowheads="1"/>
          </p:cNvSpPr>
          <p:nvPr/>
        </p:nvSpPr>
        <p:spPr bwMode="auto">
          <a:xfrm>
            <a:off x="6629400" y="62484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sz="1600">
                <a:cs typeface="Times New Roman" panose="02020603050405020304" pitchFamily="18" charset="0"/>
              </a:rPr>
              <a:t>28</a:t>
            </a:r>
            <a:endParaRPr lang="en-US" altLang="en-US" sz="1600"/>
          </a:p>
        </p:txBody>
      </p:sp>
      <p:sp>
        <p:nvSpPr>
          <p:cNvPr id="60431" name="Text Box 14"/>
          <p:cNvSpPr txBox="1">
            <a:spLocks noChangeArrowheads="1"/>
          </p:cNvSpPr>
          <p:nvPr/>
        </p:nvSpPr>
        <p:spPr bwMode="auto">
          <a:xfrm>
            <a:off x="7804150" y="6248400"/>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Q</a:t>
            </a:r>
            <a:endParaRPr lang="en-US" altLang="en-US" sz="1600"/>
          </a:p>
        </p:txBody>
      </p:sp>
      <p:sp>
        <p:nvSpPr>
          <p:cNvPr id="60432" name="Text Box 15"/>
          <p:cNvSpPr txBox="1">
            <a:spLocks noChangeArrowheads="1"/>
          </p:cNvSpPr>
          <p:nvPr/>
        </p:nvSpPr>
        <p:spPr bwMode="auto">
          <a:xfrm>
            <a:off x="4505325" y="28194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i</a:t>
            </a:r>
            <a:r>
              <a:rPr lang="en-US" altLang="en-US" sz="1600" i="1" baseline="-25000">
                <a:solidFill>
                  <a:srgbClr val="000000"/>
                </a:solidFill>
                <a:cs typeface="Times New Roman" panose="02020603050405020304" pitchFamily="18" charset="0"/>
              </a:rPr>
              <a:t>ff</a:t>
            </a:r>
            <a:endParaRPr lang="en-US" altLang="en-US" sz="1600" baseline="-25000"/>
          </a:p>
        </p:txBody>
      </p:sp>
      <p:sp>
        <p:nvSpPr>
          <p:cNvPr id="60433" name="Line 16"/>
          <p:cNvSpPr>
            <a:spLocks noChangeShapeType="1"/>
          </p:cNvSpPr>
          <p:nvPr/>
        </p:nvSpPr>
        <p:spPr bwMode="auto">
          <a:xfrm>
            <a:off x="6858000" y="4114800"/>
            <a:ext cx="137160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34" name="Line 17"/>
          <p:cNvSpPr>
            <a:spLocks noChangeShapeType="1"/>
          </p:cNvSpPr>
          <p:nvPr/>
        </p:nvSpPr>
        <p:spPr bwMode="auto">
          <a:xfrm>
            <a:off x="6858000" y="4114800"/>
            <a:ext cx="0" cy="2057400"/>
          </a:xfrm>
          <a:prstGeom prst="line">
            <a:avLst/>
          </a:prstGeom>
          <a:noFill/>
          <a:ln w="28575">
            <a:solidFill>
              <a:srgbClr val="000000"/>
            </a:solidFill>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60435" name="Text Box 18"/>
          <p:cNvSpPr txBox="1">
            <a:spLocks noChangeArrowheads="1"/>
          </p:cNvSpPr>
          <p:nvPr/>
        </p:nvSpPr>
        <p:spPr bwMode="auto">
          <a:xfrm>
            <a:off x="8153400" y="39624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chemeClr val="hlink"/>
                </a:solidFill>
                <a:cs typeface="Times New Roman" panose="02020603050405020304" pitchFamily="18" charset="0"/>
              </a:rPr>
              <a:t>S</a:t>
            </a:r>
            <a:r>
              <a:rPr lang="en-US" altLang="en-US" sz="1600" i="1" baseline="30000">
                <a:solidFill>
                  <a:schemeClr val="hlink"/>
                </a:solidFill>
                <a:cs typeface="Times New Roman" panose="02020603050405020304" pitchFamily="18" charset="0"/>
              </a:rPr>
              <a:t>R</a:t>
            </a:r>
            <a:endParaRPr lang="en-US" altLang="en-US" sz="1600" baseline="30000">
              <a:solidFill>
                <a:schemeClr val="hlink"/>
              </a:solidFill>
            </a:endParaRPr>
          </a:p>
        </p:txBody>
      </p:sp>
      <p:sp>
        <p:nvSpPr>
          <p:cNvPr id="99347" name="Text Box 19"/>
          <p:cNvSpPr txBox="1">
            <a:spLocks noChangeArrowheads="1"/>
          </p:cNvSpPr>
          <p:nvPr/>
        </p:nvSpPr>
        <p:spPr bwMode="auto">
          <a:xfrm>
            <a:off x="4562475" y="44958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a:cs typeface="Times New Roman" panose="02020603050405020304" pitchFamily="18" charset="0"/>
              </a:rPr>
              <a:t>2</a:t>
            </a:r>
            <a:endParaRPr lang="en-US" altLang="en-US" sz="1600"/>
          </a:p>
        </p:txBody>
      </p:sp>
      <p:sp>
        <p:nvSpPr>
          <p:cNvPr id="60437" name="Text Box 20"/>
          <p:cNvSpPr txBox="1">
            <a:spLocks noChangeArrowheads="1"/>
          </p:cNvSpPr>
          <p:nvPr/>
        </p:nvSpPr>
        <p:spPr bwMode="auto">
          <a:xfrm>
            <a:off x="7588250" y="54102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D</a:t>
            </a:r>
            <a:r>
              <a:rPr lang="en-US" altLang="en-US" sz="1600" i="1" baseline="30000">
                <a:solidFill>
                  <a:srgbClr val="000000"/>
                </a:solidFill>
                <a:cs typeface="Times New Roman" panose="02020603050405020304" pitchFamily="18" charset="0"/>
              </a:rPr>
              <a:t>R</a:t>
            </a:r>
            <a:endParaRPr lang="en-US" altLang="en-US" sz="1600" baseline="30000"/>
          </a:p>
        </p:txBody>
      </p:sp>
      <p:sp>
        <p:nvSpPr>
          <p:cNvPr id="60438" name="Line 22"/>
          <p:cNvSpPr>
            <a:spLocks noChangeShapeType="1"/>
          </p:cNvSpPr>
          <p:nvPr/>
        </p:nvSpPr>
        <p:spPr bwMode="auto">
          <a:xfrm flipH="1">
            <a:off x="4876800" y="5126038"/>
            <a:ext cx="2438400" cy="0"/>
          </a:xfrm>
          <a:prstGeom prst="line">
            <a:avLst/>
          </a:prstGeom>
          <a:noFill/>
          <a:ln w="9525">
            <a:solidFill>
              <a:schemeClr val="folHlink"/>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60439" name="Text Box 23"/>
          <p:cNvSpPr txBox="1">
            <a:spLocks noChangeArrowheads="1"/>
          </p:cNvSpPr>
          <p:nvPr/>
        </p:nvSpPr>
        <p:spPr bwMode="auto">
          <a:xfrm>
            <a:off x="4495800" y="50292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a:solidFill>
                  <a:schemeClr val="folHlink"/>
                </a:solidFill>
                <a:cs typeface="Times New Roman" panose="02020603050405020304" pitchFamily="18" charset="0"/>
              </a:rPr>
              <a:t>1.5</a:t>
            </a:r>
            <a:endParaRPr lang="en-US" altLang="en-US" sz="1600">
              <a:solidFill>
                <a:schemeClr val="folHlink"/>
              </a:solidFill>
            </a:endParaRPr>
          </a:p>
        </p:txBody>
      </p:sp>
      <p:sp>
        <p:nvSpPr>
          <p:cNvPr id="60440" name="Line 24"/>
          <p:cNvSpPr>
            <a:spLocks noChangeShapeType="1"/>
          </p:cNvSpPr>
          <p:nvPr/>
        </p:nvSpPr>
        <p:spPr bwMode="auto">
          <a:xfrm>
            <a:off x="7315200" y="4114800"/>
            <a:ext cx="0" cy="2057400"/>
          </a:xfrm>
          <a:prstGeom prst="line">
            <a:avLst/>
          </a:prstGeom>
          <a:noFill/>
          <a:ln w="28575">
            <a:solidFill>
              <a:schemeClr val="folHlink"/>
            </a:solidFill>
            <a:round/>
            <a:headEnd type="oval" w="lg" len="lg"/>
            <a:tailEnd type="none" w="lg" len="lg"/>
          </a:ln>
          <a:extLst>
            <a:ext uri="{909E8E84-426E-40DD-AFC4-6F175D3DCCD1}">
              <a14:hiddenFill xmlns:a14="http://schemas.microsoft.com/office/drawing/2010/main">
                <a:noFill/>
              </a14:hiddenFill>
            </a:ext>
          </a:extLst>
        </p:spPr>
        <p:txBody>
          <a:bodyPr/>
          <a:lstStyle/>
          <a:p>
            <a:endParaRPr lang="en-US"/>
          </a:p>
        </p:txBody>
      </p:sp>
      <p:sp>
        <p:nvSpPr>
          <p:cNvPr id="60441" name="Line 25"/>
          <p:cNvSpPr>
            <a:spLocks noChangeShapeType="1"/>
          </p:cNvSpPr>
          <p:nvPr/>
        </p:nvSpPr>
        <p:spPr bwMode="auto">
          <a:xfrm>
            <a:off x="7315200" y="4114800"/>
            <a:ext cx="914400"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42" name="Text Box 26"/>
          <p:cNvSpPr txBox="1">
            <a:spLocks noChangeArrowheads="1"/>
          </p:cNvSpPr>
          <p:nvPr/>
        </p:nvSpPr>
        <p:spPr bwMode="auto">
          <a:xfrm>
            <a:off x="6977063" y="6248400"/>
            <a:ext cx="685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sz="1600">
                <a:cs typeface="Times New Roman" panose="02020603050405020304" pitchFamily="18" charset="0"/>
              </a:rPr>
              <a:t>28.5</a:t>
            </a:r>
            <a:endParaRPr lang="en-US" altLang="en-US" sz="1600"/>
          </a:p>
        </p:txBody>
      </p:sp>
      <p:sp>
        <p:nvSpPr>
          <p:cNvPr id="60443" name="Text Box 27"/>
          <p:cNvSpPr txBox="1">
            <a:spLocks noChangeArrowheads="1"/>
          </p:cNvSpPr>
          <p:nvPr/>
        </p:nvSpPr>
        <p:spPr bwMode="auto">
          <a:xfrm>
            <a:off x="4572000" y="39624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a:cs typeface="Times New Roman" panose="02020603050405020304" pitchFamily="18" charset="0"/>
              </a:rPr>
              <a:t>3</a:t>
            </a:r>
            <a:endParaRPr lang="en-US" altLang="en-US" sz="1600"/>
          </a:p>
        </p:txBody>
      </p:sp>
      <p:sp>
        <p:nvSpPr>
          <p:cNvPr id="99363" name="Rectangle 35"/>
          <p:cNvSpPr>
            <a:spLocks noChangeArrowheads="1"/>
          </p:cNvSpPr>
          <p:nvPr/>
        </p:nvSpPr>
        <p:spPr bwMode="auto">
          <a:xfrm>
            <a:off x="838200" y="2819400"/>
            <a:ext cx="28194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i="1" dirty="0"/>
              <a:t>Starting on 1/1/03 the Fed</a:t>
            </a:r>
          </a:p>
          <a:p>
            <a:pPr eaLnBrk="1" hangingPunct="1">
              <a:spcBef>
                <a:spcPct val="0"/>
              </a:spcBef>
              <a:buFontTx/>
              <a:buNone/>
            </a:pPr>
            <a:r>
              <a:rPr lang="en-US" altLang="en-US" i="1" dirty="0"/>
              <a:t>began setting the discount</a:t>
            </a:r>
          </a:p>
          <a:p>
            <a:pPr eaLnBrk="1" hangingPunct="1">
              <a:spcBef>
                <a:spcPct val="0"/>
              </a:spcBef>
              <a:buFontTx/>
              <a:buNone/>
            </a:pPr>
            <a:r>
              <a:rPr lang="en-US" altLang="en-US" i="1" dirty="0"/>
              <a:t>rate 100 basis points (</a:t>
            </a:r>
            <a:r>
              <a:rPr lang="en-US" altLang="en-US" i="1" dirty="0" smtClean="0"/>
              <a:t>1 pct. point) above </a:t>
            </a:r>
            <a:r>
              <a:rPr lang="en-US" altLang="en-US" i="1" dirty="0"/>
              <a:t>its federal funds </a:t>
            </a:r>
            <a:r>
              <a:rPr lang="en-US" altLang="en-US" i="1" dirty="0" smtClean="0"/>
              <a:t>rate </a:t>
            </a:r>
            <a:r>
              <a:rPr lang="en-US" altLang="en-US" i="1" dirty="0"/>
              <a:t>target.</a:t>
            </a:r>
          </a:p>
        </p:txBody>
      </p:sp>
      <p:sp>
        <p:nvSpPr>
          <p:cNvPr id="30" name="Rectangle 2"/>
          <p:cNvSpPr txBox="1">
            <a:spLocks noChangeArrowheads="1"/>
          </p:cNvSpPr>
          <p:nvPr/>
        </p:nvSpPr>
        <p:spPr bwMode="auto">
          <a:xfrm>
            <a:off x="457200" y="762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eaLnBrk="1" hangingPunct="1"/>
            <a:r>
              <a:rPr lang="en-US" altLang="en-US" kern="0" dirty="0" smtClean="0"/>
              <a:t>Open Market Purchase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xit" presetSubtype="0" fill="hold" grpId="0" nodeType="clickEffect">
                                  <p:stCondLst>
                                    <p:cond delay="0"/>
                                  </p:stCondLst>
                                  <p:childTnLst>
                                    <p:animEffect transition="out" filter="dissolve">
                                      <p:cBhvr>
                                        <p:cTn id="6" dur="500"/>
                                        <p:tgtEl>
                                          <p:spTgt spid="99331"/>
                                        </p:tgtEl>
                                      </p:cBhvr>
                                    </p:animEffect>
                                    <p:set>
                                      <p:cBhvr>
                                        <p:cTn id="7" dur="1" fill="hold">
                                          <p:stCondLst>
                                            <p:cond delay="499"/>
                                          </p:stCondLst>
                                        </p:cTn>
                                        <p:tgtEl>
                                          <p:spTgt spid="99331"/>
                                        </p:tgtEl>
                                        <p:attrNameLst>
                                          <p:attrName>style.visibility</p:attrName>
                                        </p:attrNameLst>
                                      </p:cBhvr>
                                      <p:to>
                                        <p:strVal val="hidden"/>
                                      </p:to>
                                    </p:set>
                                  </p:childTnLst>
                                </p:cTn>
                              </p:par>
                              <p:par>
                                <p:cTn id="8" presetID="9" presetClass="exit" presetSubtype="0" fill="hold" grpId="0" nodeType="withEffect">
                                  <p:stCondLst>
                                    <p:cond delay="0"/>
                                  </p:stCondLst>
                                  <p:childTnLst>
                                    <p:animEffect transition="out" filter="dissolve">
                                      <p:cBhvr>
                                        <p:cTn id="9" dur="500"/>
                                        <p:tgtEl>
                                          <p:spTgt spid="99347"/>
                                        </p:tgtEl>
                                      </p:cBhvr>
                                    </p:animEffect>
                                    <p:set>
                                      <p:cBhvr>
                                        <p:cTn id="10" dur="1" fill="hold">
                                          <p:stCondLst>
                                            <p:cond delay="499"/>
                                          </p:stCondLst>
                                        </p:cTn>
                                        <p:tgtEl>
                                          <p:spTgt spid="99347"/>
                                        </p:tgtEl>
                                        <p:attrNameLst>
                                          <p:attrName>style.visibility</p:attrName>
                                        </p:attrNameLst>
                                      </p:cBhvr>
                                      <p:to>
                                        <p:strVal val="hidden"/>
                                      </p:to>
                                    </p:set>
                                  </p:childTnLst>
                                </p:cTn>
                              </p:par>
                            </p:childTnLst>
                          </p:cTn>
                        </p:par>
                        <p:par>
                          <p:cTn id="11" fill="hold" nodeType="afterGroup">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993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animBg="1"/>
      <p:bldP spid="99347" grpId="0"/>
      <p:bldP spid="9936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37"/>
          <p:cNvSpPr txBox="1">
            <a:spLocks noChangeArrowheads="1"/>
          </p:cNvSpPr>
          <p:nvPr/>
        </p:nvSpPr>
        <p:spPr bwMode="auto">
          <a:xfrm>
            <a:off x="8153400" y="39624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cs typeface="Times New Roman" panose="02020603050405020304" pitchFamily="18" charset="0"/>
              </a:rPr>
              <a:t>S</a:t>
            </a:r>
            <a:r>
              <a:rPr lang="en-US" altLang="en-US" sz="1600" i="1" baseline="30000">
                <a:cs typeface="Times New Roman" panose="02020603050405020304" pitchFamily="18" charset="0"/>
              </a:rPr>
              <a:t>R</a:t>
            </a:r>
            <a:endParaRPr lang="en-US" altLang="en-US" sz="1600" baseline="30000"/>
          </a:p>
        </p:txBody>
      </p:sp>
      <p:sp>
        <p:nvSpPr>
          <p:cNvPr id="100370" name="Text Box 18"/>
          <p:cNvSpPr txBox="1">
            <a:spLocks noChangeArrowheads="1"/>
          </p:cNvSpPr>
          <p:nvPr/>
        </p:nvSpPr>
        <p:spPr bwMode="auto">
          <a:xfrm>
            <a:off x="8153400" y="39624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chemeClr val="hlink"/>
                </a:solidFill>
                <a:cs typeface="Times New Roman" panose="02020603050405020304" pitchFamily="18" charset="0"/>
              </a:rPr>
              <a:t>S</a:t>
            </a:r>
            <a:r>
              <a:rPr lang="en-US" altLang="en-US" sz="1600" i="1" baseline="30000">
                <a:solidFill>
                  <a:schemeClr val="hlink"/>
                </a:solidFill>
                <a:cs typeface="Times New Roman" panose="02020603050405020304" pitchFamily="18" charset="0"/>
              </a:rPr>
              <a:t>R</a:t>
            </a:r>
            <a:endParaRPr lang="en-US" altLang="en-US" sz="1600" baseline="30000">
              <a:solidFill>
                <a:schemeClr val="hlink"/>
              </a:solidFill>
            </a:endParaRPr>
          </a:p>
        </p:txBody>
      </p:sp>
      <p:sp>
        <p:nvSpPr>
          <p:cNvPr id="61444" name="Text Box 39"/>
          <p:cNvSpPr txBox="1">
            <a:spLocks noChangeArrowheads="1"/>
          </p:cNvSpPr>
          <p:nvPr/>
        </p:nvSpPr>
        <p:spPr bwMode="auto">
          <a:xfrm>
            <a:off x="6629400" y="62484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sz="1600">
                <a:cs typeface="Times New Roman" panose="02020603050405020304" pitchFamily="18" charset="0"/>
              </a:rPr>
              <a:t>28</a:t>
            </a:r>
            <a:endParaRPr lang="en-US" altLang="en-US" sz="1600"/>
          </a:p>
        </p:txBody>
      </p:sp>
      <p:sp>
        <p:nvSpPr>
          <p:cNvPr id="61445" name="Line 40"/>
          <p:cNvSpPr>
            <a:spLocks noChangeShapeType="1"/>
          </p:cNvSpPr>
          <p:nvPr/>
        </p:nvSpPr>
        <p:spPr bwMode="auto">
          <a:xfrm>
            <a:off x="6858000" y="4114800"/>
            <a:ext cx="137160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0393" name="Text Box 41"/>
          <p:cNvSpPr txBox="1">
            <a:spLocks noChangeArrowheads="1"/>
          </p:cNvSpPr>
          <p:nvPr/>
        </p:nvSpPr>
        <p:spPr bwMode="auto">
          <a:xfrm>
            <a:off x="4572000" y="39624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a:cs typeface="Times New Roman" panose="02020603050405020304" pitchFamily="18" charset="0"/>
              </a:rPr>
              <a:t>3</a:t>
            </a:r>
            <a:endParaRPr lang="en-US" altLang="en-US" sz="1600"/>
          </a:p>
        </p:txBody>
      </p:sp>
      <p:sp>
        <p:nvSpPr>
          <p:cNvPr id="100382" name="Line 30"/>
          <p:cNvSpPr>
            <a:spLocks noChangeShapeType="1"/>
          </p:cNvSpPr>
          <p:nvPr/>
        </p:nvSpPr>
        <p:spPr bwMode="auto">
          <a:xfrm>
            <a:off x="4876800" y="4114800"/>
            <a:ext cx="24384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0355" name="Line 3"/>
          <p:cNvSpPr>
            <a:spLocks noChangeShapeType="1"/>
          </p:cNvSpPr>
          <p:nvPr/>
        </p:nvSpPr>
        <p:spPr bwMode="auto">
          <a:xfrm flipH="1">
            <a:off x="4876800" y="4419600"/>
            <a:ext cx="2438400" cy="0"/>
          </a:xfrm>
          <a:prstGeom prst="line">
            <a:avLst/>
          </a:prstGeom>
          <a:noFill/>
          <a:ln w="9525">
            <a:solidFill>
              <a:srgbClr val="000000"/>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61450"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1451"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1452" name="Rectangle 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1453" name="Rectangle 8"/>
          <p:cNvSpPr>
            <a:spLocks noChangeArrowheads="1"/>
          </p:cNvSpPr>
          <p:nvPr/>
        </p:nvSpPr>
        <p:spPr bwMode="auto">
          <a:xfrm>
            <a:off x="304800" y="762000"/>
            <a:ext cx="8610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71475" indent="-371475">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b="1" dirty="0" smtClean="0"/>
              <a:t>Example</a:t>
            </a:r>
            <a:r>
              <a:rPr lang="en-US" altLang="en-US" dirty="0" smtClean="0"/>
              <a:t> </a:t>
            </a:r>
            <a:r>
              <a:rPr lang="en-US" altLang="en-US" b="1" dirty="0"/>
              <a:t>(</a:t>
            </a:r>
            <a:r>
              <a:rPr lang="en-US" altLang="en-US" b="1" i="1" dirty="0"/>
              <a:t>continued</a:t>
            </a:r>
            <a:r>
              <a:rPr lang="en-US" altLang="en-US" sz="800" b="1" i="1" dirty="0"/>
              <a:t> </a:t>
            </a:r>
            <a:r>
              <a:rPr lang="en-US" altLang="en-US" b="1" dirty="0"/>
              <a:t>):</a:t>
            </a:r>
            <a:r>
              <a:rPr lang="en-US" altLang="en-US" dirty="0"/>
              <a:t> </a:t>
            </a:r>
            <a:r>
              <a:rPr lang="en-US" altLang="en-US" dirty="0" smtClean="0"/>
              <a:t>Instead, suppose </a:t>
            </a:r>
            <a:r>
              <a:rPr lang="en-US" altLang="en-US" dirty="0"/>
              <a:t>of changing </a:t>
            </a:r>
            <a:r>
              <a:rPr lang="en-US" altLang="en-US" i="1" dirty="0"/>
              <a:t>i</a:t>
            </a:r>
            <a:r>
              <a:rPr lang="en-US" altLang="en-US" i="1" baseline="-25000" dirty="0"/>
              <a:t>d</a:t>
            </a:r>
            <a:r>
              <a:rPr lang="en-US" altLang="en-US" dirty="0"/>
              <a:t> or </a:t>
            </a:r>
            <a:r>
              <a:rPr lang="en-US" altLang="en-US" i="1" dirty="0">
                <a:latin typeface="Symbol" panose="05050102010706020507" pitchFamily="18" charset="2"/>
              </a:rPr>
              <a:t>r</a:t>
            </a:r>
            <a:r>
              <a:rPr lang="en-US" altLang="en-US" dirty="0"/>
              <a:t> the Fed performs an OMP by buying a half (billion $) worth of bonds from banks. Show the affect of this policy change in the figure below.</a:t>
            </a:r>
          </a:p>
        </p:txBody>
      </p:sp>
      <p:sp>
        <p:nvSpPr>
          <p:cNvPr id="61454" name="Line 9"/>
          <p:cNvSpPr>
            <a:spLocks noChangeShapeType="1"/>
          </p:cNvSpPr>
          <p:nvPr/>
        </p:nvSpPr>
        <p:spPr bwMode="auto">
          <a:xfrm>
            <a:off x="4883150" y="2693988"/>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455" name="Line 10"/>
          <p:cNvSpPr>
            <a:spLocks noChangeShapeType="1"/>
          </p:cNvSpPr>
          <p:nvPr/>
        </p:nvSpPr>
        <p:spPr bwMode="auto">
          <a:xfrm flipV="1">
            <a:off x="4886325" y="6170613"/>
            <a:ext cx="3876675"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456" name="Line 11"/>
          <p:cNvSpPr>
            <a:spLocks noChangeAspect="1" noChangeShapeType="1"/>
          </p:cNvSpPr>
          <p:nvPr/>
        </p:nvSpPr>
        <p:spPr bwMode="auto">
          <a:xfrm>
            <a:off x="5029200" y="2743200"/>
            <a:ext cx="2632075" cy="2754313"/>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457" name="Rectangle 12"/>
          <p:cNvSpPr>
            <a:spLocks noChangeArrowheads="1"/>
          </p:cNvSpPr>
          <p:nvPr/>
        </p:nvSpPr>
        <p:spPr bwMode="auto">
          <a:xfrm>
            <a:off x="5572125" y="2482850"/>
            <a:ext cx="220345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u="sng">
                <a:cs typeface="Times New Roman" panose="02020603050405020304" pitchFamily="18" charset="0"/>
              </a:rPr>
              <a:t>Federal Funds Market</a:t>
            </a:r>
            <a:endParaRPr lang="en-US" altLang="en-US" sz="1400"/>
          </a:p>
          <a:p>
            <a:pPr>
              <a:spcBef>
                <a:spcPct val="0"/>
              </a:spcBef>
              <a:buFontTx/>
              <a:buNone/>
            </a:pPr>
            <a:endParaRPr lang="en-US" altLang="en-US" sz="2800"/>
          </a:p>
        </p:txBody>
      </p:sp>
      <p:sp>
        <p:nvSpPr>
          <p:cNvPr id="61458" name="Text Box 14"/>
          <p:cNvSpPr txBox="1">
            <a:spLocks noChangeArrowheads="1"/>
          </p:cNvSpPr>
          <p:nvPr/>
        </p:nvSpPr>
        <p:spPr bwMode="auto">
          <a:xfrm>
            <a:off x="7804150" y="6248400"/>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Q</a:t>
            </a:r>
            <a:endParaRPr lang="en-US" altLang="en-US" sz="1600"/>
          </a:p>
        </p:txBody>
      </p:sp>
      <p:sp>
        <p:nvSpPr>
          <p:cNvPr id="61459" name="Text Box 15"/>
          <p:cNvSpPr txBox="1">
            <a:spLocks noChangeArrowheads="1"/>
          </p:cNvSpPr>
          <p:nvPr/>
        </p:nvSpPr>
        <p:spPr bwMode="auto">
          <a:xfrm>
            <a:off x="4505325" y="28194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i</a:t>
            </a:r>
            <a:r>
              <a:rPr lang="en-US" altLang="en-US" sz="1600" i="1" baseline="-25000">
                <a:solidFill>
                  <a:srgbClr val="000000"/>
                </a:solidFill>
                <a:cs typeface="Times New Roman" panose="02020603050405020304" pitchFamily="18" charset="0"/>
              </a:rPr>
              <a:t>ff</a:t>
            </a:r>
            <a:endParaRPr lang="en-US" altLang="en-US" sz="1600" baseline="-25000"/>
          </a:p>
        </p:txBody>
      </p:sp>
      <p:sp>
        <p:nvSpPr>
          <p:cNvPr id="100368" name="Line 16"/>
          <p:cNvSpPr>
            <a:spLocks noChangeShapeType="1"/>
          </p:cNvSpPr>
          <p:nvPr/>
        </p:nvSpPr>
        <p:spPr bwMode="auto">
          <a:xfrm>
            <a:off x="7315200" y="4414838"/>
            <a:ext cx="914400" cy="0"/>
          </a:xfrm>
          <a:prstGeom prst="line">
            <a:avLst/>
          </a:prstGeom>
          <a:noFill/>
          <a:ln w="28575">
            <a:solidFill>
              <a:schemeClr val="folHlink"/>
            </a:solidFill>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00371" name="Text Box 19"/>
          <p:cNvSpPr txBox="1">
            <a:spLocks noChangeArrowheads="1"/>
          </p:cNvSpPr>
          <p:nvPr/>
        </p:nvSpPr>
        <p:spPr bwMode="auto">
          <a:xfrm>
            <a:off x="4495800" y="4262438"/>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a:cs typeface="Times New Roman" panose="02020603050405020304" pitchFamily="18" charset="0"/>
              </a:rPr>
              <a:t>2.5</a:t>
            </a:r>
            <a:endParaRPr lang="en-US" altLang="en-US" sz="1600"/>
          </a:p>
        </p:txBody>
      </p:sp>
      <p:sp>
        <p:nvSpPr>
          <p:cNvPr id="61462" name="Text Box 20"/>
          <p:cNvSpPr txBox="1">
            <a:spLocks noChangeArrowheads="1"/>
          </p:cNvSpPr>
          <p:nvPr/>
        </p:nvSpPr>
        <p:spPr bwMode="auto">
          <a:xfrm>
            <a:off x="7588250" y="54102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D</a:t>
            </a:r>
            <a:r>
              <a:rPr lang="en-US" altLang="en-US" sz="1600" i="1" baseline="30000">
                <a:solidFill>
                  <a:srgbClr val="000000"/>
                </a:solidFill>
                <a:cs typeface="Times New Roman" panose="02020603050405020304" pitchFamily="18" charset="0"/>
              </a:rPr>
              <a:t>R</a:t>
            </a:r>
            <a:endParaRPr lang="en-US" altLang="en-US" sz="1600" baseline="30000"/>
          </a:p>
        </p:txBody>
      </p:sp>
      <p:sp>
        <p:nvSpPr>
          <p:cNvPr id="61463" name="Line 21"/>
          <p:cNvSpPr>
            <a:spLocks noChangeShapeType="1"/>
          </p:cNvSpPr>
          <p:nvPr/>
        </p:nvSpPr>
        <p:spPr bwMode="auto">
          <a:xfrm flipH="1">
            <a:off x="4876800" y="5126038"/>
            <a:ext cx="2438400" cy="0"/>
          </a:xfrm>
          <a:prstGeom prst="line">
            <a:avLst/>
          </a:prstGeom>
          <a:noFill/>
          <a:ln w="9525">
            <a:solidFill>
              <a:schemeClr val="folHlink"/>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61464" name="Text Box 22"/>
          <p:cNvSpPr txBox="1">
            <a:spLocks noChangeArrowheads="1"/>
          </p:cNvSpPr>
          <p:nvPr/>
        </p:nvSpPr>
        <p:spPr bwMode="auto">
          <a:xfrm>
            <a:off x="4495800" y="50292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a:solidFill>
                  <a:schemeClr val="folHlink"/>
                </a:solidFill>
                <a:cs typeface="Times New Roman" panose="02020603050405020304" pitchFamily="18" charset="0"/>
              </a:rPr>
              <a:t>1.5</a:t>
            </a:r>
            <a:endParaRPr lang="en-US" altLang="en-US" sz="1600">
              <a:solidFill>
                <a:schemeClr val="folHlink"/>
              </a:solidFill>
            </a:endParaRPr>
          </a:p>
        </p:txBody>
      </p:sp>
      <p:sp>
        <p:nvSpPr>
          <p:cNvPr id="100375" name="Line 23"/>
          <p:cNvSpPr>
            <a:spLocks noChangeShapeType="1"/>
          </p:cNvSpPr>
          <p:nvPr/>
        </p:nvSpPr>
        <p:spPr bwMode="auto">
          <a:xfrm>
            <a:off x="7315200" y="4114800"/>
            <a:ext cx="0" cy="304800"/>
          </a:xfrm>
          <a:prstGeom prst="line">
            <a:avLst/>
          </a:prstGeom>
          <a:noFill/>
          <a:ln w="28575">
            <a:solidFill>
              <a:schemeClr val="folHlink"/>
            </a:solidFill>
            <a:round/>
            <a:headEnd type="oval" w="lg" len="lg"/>
            <a:tailEnd type="none" w="lg" len="lg"/>
          </a:ln>
          <a:extLst>
            <a:ext uri="{909E8E84-426E-40DD-AFC4-6F175D3DCCD1}">
              <a14:hiddenFill xmlns:a14="http://schemas.microsoft.com/office/drawing/2010/main">
                <a:noFill/>
              </a14:hiddenFill>
            </a:ext>
          </a:extLst>
        </p:spPr>
        <p:txBody>
          <a:bodyPr/>
          <a:lstStyle/>
          <a:p>
            <a:endParaRPr lang="en-US"/>
          </a:p>
        </p:txBody>
      </p:sp>
      <p:sp>
        <p:nvSpPr>
          <p:cNvPr id="100376" name="Line 24"/>
          <p:cNvSpPr>
            <a:spLocks noChangeShapeType="1"/>
          </p:cNvSpPr>
          <p:nvPr/>
        </p:nvSpPr>
        <p:spPr bwMode="auto">
          <a:xfrm>
            <a:off x="7315200" y="4114800"/>
            <a:ext cx="914400"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467" name="Text Box 25"/>
          <p:cNvSpPr txBox="1">
            <a:spLocks noChangeArrowheads="1"/>
          </p:cNvSpPr>
          <p:nvPr/>
        </p:nvSpPr>
        <p:spPr bwMode="auto">
          <a:xfrm>
            <a:off x="6977063" y="6248400"/>
            <a:ext cx="685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sz="1600">
                <a:cs typeface="Times New Roman" panose="02020603050405020304" pitchFamily="18" charset="0"/>
              </a:rPr>
              <a:t>28.5</a:t>
            </a:r>
            <a:endParaRPr lang="en-US" altLang="en-US" sz="1600"/>
          </a:p>
        </p:txBody>
      </p:sp>
      <p:sp>
        <p:nvSpPr>
          <p:cNvPr id="61468" name="Rectangle 27"/>
          <p:cNvSpPr>
            <a:spLocks noChangeArrowheads="1"/>
          </p:cNvSpPr>
          <p:nvPr/>
        </p:nvSpPr>
        <p:spPr bwMode="auto">
          <a:xfrm>
            <a:off x="838200" y="2819400"/>
            <a:ext cx="28194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i="1" dirty="0"/>
              <a:t>Starting on 1/1/03 the Fed</a:t>
            </a:r>
          </a:p>
          <a:p>
            <a:pPr eaLnBrk="1" hangingPunct="1">
              <a:spcBef>
                <a:spcPct val="0"/>
              </a:spcBef>
              <a:buFontTx/>
              <a:buNone/>
            </a:pPr>
            <a:r>
              <a:rPr lang="en-US" altLang="en-US" i="1" dirty="0"/>
              <a:t>began setting the discount</a:t>
            </a:r>
          </a:p>
          <a:p>
            <a:pPr eaLnBrk="1" hangingPunct="1">
              <a:spcBef>
                <a:spcPct val="0"/>
              </a:spcBef>
              <a:buFontTx/>
              <a:buNone/>
            </a:pPr>
            <a:r>
              <a:rPr lang="en-US" altLang="en-US" i="1" dirty="0"/>
              <a:t>rate 100 basis points (</a:t>
            </a:r>
            <a:r>
              <a:rPr lang="en-US" altLang="en-US" i="1" dirty="0" smtClean="0"/>
              <a:t>1 pct. point) above </a:t>
            </a:r>
            <a:r>
              <a:rPr lang="en-US" altLang="en-US" i="1" dirty="0"/>
              <a:t>its federal funds </a:t>
            </a:r>
            <a:r>
              <a:rPr lang="en-US" altLang="en-US" i="1" dirty="0" smtClean="0"/>
              <a:t>rate </a:t>
            </a:r>
            <a:r>
              <a:rPr lang="en-US" altLang="en-US" i="1" dirty="0"/>
              <a:t>target.</a:t>
            </a:r>
          </a:p>
          <a:p>
            <a:pPr eaLnBrk="1" hangingPunct="1">
              <a:spcBef>
                <a:spcPct val="0"/>
              </a:spcBef>
              <a:buFontTx/>
              <a:buNone/>
            </a:pPr>
            <a:endParaRPr lang="en-US" altLang="en-US" i="1" dirty="0"/>
          </a:p>
          <a:p>
            <a:pPr eaLnBrk="1" hangingPunct="1">
              <a:spcBef>
                <a:spcPct val="0"/>
              </a:spcBef>
              <a:buFontTx/>
              <a:buNone/>
            </a:pPr>
            <a:r>
              <a:rPr lang="en-US" altLang="en-US" i="1" dirty="0"/>
              <a:t>So the Fed lowers the discount rate to 2.5</a:t>
            </a:r>
          </a:p>
        </p:txBody>
      </p:sp>
      <p:sp>
        <p:nvSpPr>
          <p:cNvPr id="61469" name="Line 28"/>
          <p:cNvSpPr>
            <a:spLocks noChangeShapeType="1"/>
          </p:cNvSpPr>
          <p:nvPr/>
        </p:nvSpPr>
        <p:spPr bwMode="auto">
          <a:xfrm>
            <a:off x="7315200" y="4419600"/>
            <a:ext cx="0" cy="1752600"/>
          </a:xfrm>
          <a:prstGeom prst="line">
            <a:avLst/>
          </a:prstGeom>
          <a:noFill/>
          <a:ln w="28575">
            <a:solidFill>
              <a:schemeClr val="folHlink"/>
            </a:solidFill>
            <a:round/>
            <a:headEnd type="none" w="lg" len="lg"/>
            <a:tailEnd type="none" w="lg" len="lg"/>
          </a:ln>
          <a:extLst>
            <a:ext uri="{909E8E84-426E-40DD-AFC4-6F175D3DCCD1}">
              <a14:hiddenFill xmlns:a14="http://schemas.microsoft.com/office/drawing/2010/main">
                <a:noFill/>
              </a14:hiddenFill>
            </a:ext>
          </a:extLst>
        </p:spPr>
        <p:txBody>
          <a:bodyPr/>
          <a:lstStyle/>
          <a:p>
            <a:endParaRPr lang="en-US"/>
          </a:p>
        </p:txBody>
      </p:sp>
      <p:sp>
        <p:nvSpPr>
          <p:cNvPr id="100381" name="Text Box 29"/>
          <p:cNvSpPr txBox="1">
            <a:spLocks noChangeArrowheads="1"/>
          </p:cNvSpPr>
          <p:nvPr/>
        </p:nvSpPr>
        <p:spPr bwMode="auto">
          <a:xfrm>
            <a:off x="8153400" y="4289425"/>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chemeClr val="hlink"/>
                </a:solidFill>
                <a:cs typeface="Times New Roman" panose="02020603050405020304" pitchFamily="18" charset="0"/>
              </a:rPr>
              <a:t>S</a:t>
            </a:r>
            <a:r>
              <a:rPr lang="en-US" altLang="en-US" sz="1600" i="1" baseline="30000">
                <a:solidFill>
                  <a:schemeClr val="hlink"/>
                </a:solidFill>
                <a:cs typeface="Times New Roman" panose="02020603050405020304" pitchFamily="18" charset="0"/>
              </a:rPr>
              <a:t>R</a:t>
            </a:r>
            <a:endParaRPr lang="en-US" altLang="en-US" sz="1600" baseline="30000">
              <a:solidFill>
                <a:schemeClr val="hlink"/>
              </a:solidFill>
            </a:endParaRPr>
          </a:p>
        </p:txBody>
      </p:sp>
      <p:sp>
        <p:nvSpPr>
          <p:cNvPr id="61471" name="Line 42"/>
          <p:cNvSpPr>
            <a:spLocks noChangeShapeType="1"/>
          </p:cNvSpPr>
          <p:nvPr/>
        </p:nvSpPr>
        <p:spPr bwMode="auto">
          <a:xfrm>
            <a:off x="6858000" y="4114800"/>
            <a:ext cx="0" cy="2057400"/>
          </a:xfrm>
          <a:prstGeom prst="line">
            <a:avLst/>
          </a:prstGeom>
          <a:noFill/>
          <a:ln w="28575">
            <a:solidFill>
              <a:srgbClr val="000000"/>
            </a:solidFill>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33" name="Rectangle 2"/>
          <p:cNvSpPr txBox="1">
            <a:spLocks noChangeArrowheads="1"/>
          </p:cNvSpPr>
          <p:nvPr/>
        </p:nvSpPr>
        <p:spPr bwMode="auto">
          <a:xfrm>
            <a:off x="457200" y="762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eaLnBrk="1" hangingPunct="1"/>
            <a:r>
              <a:rPr lang="en-US" altLang="en-US" kern="0" dirty="0" smtClean="0"/>
              <a:t>Open Market Purchase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371"/>
                                        </p:tgtEl>
                                        <p:attrNameLst>
                                          <p:attrName>style.visibility</p:attrName>
                                        </p:attrNameLst>
                                      </p:cBhvr>
                                      <p:to>
                                        <p:strVal val="visible"/>
                                      </p:to>
                                    </p:set>
                                  </p:childTnLst>
                                </p:cTn>
                              </p:par>
                            </p:childTnLst>
                          </p:cTn>
                        </p:par>
                        <p:par>
                          <p:cTn id="7" fill="hold" nodeType="afterGroup">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100355"/>
                                        </p:tgtEl>
                                        <p:attrNameLst>
                                          <p:attrName>style.visibility</p:attrName>
                                        </p:attrNameLst>
                                      </p:cBhvr>
                                      <p:to>
                                        <p:strVal val="visible"/>
                                      </p:to>
                                    </p:set>
                                    <p:animEffect transition="in" filter="wipe(left)">
                                      <p:cBhvr>
                                        <p:cTn id="10" dur="500"/>
                                        <p:tgtEl>
                                          <p:spTgt spid="100355"/>
                                        </p:tgtEl>
                                      </p:cBhvr>
                                    </p:animEffect>
                                  </p:childTnLst>
                                </p:cTn>
                              </p:par>
                            </p:childTnLst>
                          </p:cTn>
                        </p:par>
                        <p:par>
                          <p:cTn id="11" fill="hold" nodeType="afterGroup">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00368"/>
                                        </p:tgtEl>
                                        <p:attrNameLst>
                                          <p:attrName>style.visibility</p:attrName>
                                        </p:attrNameLst>
                                      </p:cBhvr>
                                      <p:to>
                                        <p:strVal val="visible"/>
                                      </p:to>
                                    </p:set>
                                    <p:animEffect transition="in" filter="wipe(left)">
                                      <p:cBhvr>
                                        <p:cTn id="14" dur="500"/>
                                        <p:tgtEl>
                                          <p:spTgt spid="100368"/>
                                        </p:tgtEl>
                                      </p:cBhvr>
                                    </p:animEffect>
                                  </p:childTnLst>
                                </p:cTn>
                              </p:par>
                            </p:childTnLst>
                          </p:cTn>
                        </p:par>
                        <p:par>
                          <p:cTn id="15" fill="hold" nodeType="afterGroup">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100381"/>
                                        </p:tgtEl>
                                        <p:attrNameLst>
                                          <p:attrName>style.visibility</p:attrName>
                                        </p:attrNameLst>
                                      </p:cBhvr>
                                      <p:to>
                                        <p:strVal val="visible"/>
                                      </p:to>
                                    </p:set>
                                  </p:childTnLst>
                                </p:cTn>
                              </p:par>
                            </p:childTnLst>
                          </p:cTn>
                        </p:par>
                        <p:par>
                          <p:cTn id="18" fill="hold" nodeType="afterGroup">
                            <p:stCondLst>
                              <p:cond delay="1000"/>
                            </p:stCondLst>
                            <p:childTnLst>
                              <p:par>
                                <p:cTn id="19" presetID="9" presetClass="exit" presetSubtype="0" fill="hold" grpId="0" nodeType="afterEffect">
                                  <p:stCondLst>
                                    <p:cond delay="0"/>
                                  </p:stCondLst>
                                  <p:childTnLst>
                                    <p:animEffect transition="out" filter="dissolve">
                                      <p:cBhvr>
                                        <p:cTn id="20" dur="1000"/>
                                        <p:tgtEl>
                                          <p:spTgt spid="100382"/>
                                        </p:tgtEl>
                                      </p:cBhvr>
                                    </p:animEffect>
                                    <p:set>
                                      <p:cBhvr>
                                        <p:cTn id="21" dur="1" fill="hold">
                                          <p:stCondLst>
                                            <p:cond delay="999"/>
                                          </p:stCondLst>
                                        </p:cTn>
                                        <p:tgtEl>
                                          <p:spTgt spid="100382"/>
                                        </p:tgtEl>
                                        <p:attrNameLst>
                                          <p:attrName>style.visibility</p:attrName>
                                        </p:attrNameLst>
                                      </p:cBhvr>
                                      <p:to>
                                        <p:strVal val="hidden"/>
                                      </p:to>
                                    </p:set>
                                  </p:childTnLst>
                                </p:cTn>
                              </p:par>
                              <p:par>
                                <p:cTn id="22" presetID="9" presetClass="exit" presetSubtype="0" fill="hold" grpId="0" nodeType="withEffect">
                                  <p:stCondLst>
                                    <p:cond delay="0"/>
                                  </p:stCondLst>
                                  <p:childTnLst>
                                    <p:animEffect transition="out" filter="dissolve">
                                      <p:cBhvr>
                                        <p:cTn id="23" dur="1000"/>
                                        <p:tgtEl>
                                          <p:spTgt spid="100375"/>
                                        </p:tgtEl>
                                      </p:cBhvr>
                                    </p:animEffect>
                                    <p:set>
                                      <p:cBhvr>
                                        <p:cTn id="24" dur="1" fill="hold">
                                          <p:stCondLst>
                                            <p:cond delay="999"/>
                                          </p:stCondLst>
                                        </p:cTn>
                                        <p:tgtEl>
                                          <p:spTgt spid="100375"/>
                                        </p:tgtEl>
                                        <p:attrNameLst>
                                          <p:attrName>style.visibility</p:attrName>
                                        </p:attrNameLst>
                                      </p:cBhvr>
                                      <p:to>
                                        <p:strVal val="hidden"/>
                                      </p:to>
                                    </p:set>
                                  </p:childTnLst>
                                </p:cTn>
                              </p:par>
                              <p:par>
                                <p:cTn id="25" presetID="9" presetClass="exit" presetSubtype="0" fill="hold" grpId="0" nodeType="withEffect">
                                  <p:stCondLst>
                                    <p:cond delay="0"/>
                                  </p:stCondLst>
                                  <p:childTnLst>
                                    <p:animEffect transition="out" filter="dissolve">
                                      <p:cBhvr>
                                        <p:cTn id="26" dur="1000"/>
                                        <p:tgtEl>
                                          <p:spTgt spid="100376"/>
                                        </p:tgtEl>
                                      </p:cBhvr>
                                    </p:animEffect>
                                    <p:set>
                                      <p:cBhvr>
                                        <p:cTn id="27" dur="1" fill="hold">
                                          <p:stCondLst>
                                            <p:cond delay="999"/>
                                          </p:stCondLst>
                                        </p:cTn>
                                        <p:tgtEl>
                                          <p:spTgt spid="100376"/>
                                        </p:tgtEl>
                                        <p:attrNameLst>
                                          <p:attrName>style.visibility</p:attrName>
                                        </p:attrNameLst>
                                      </p:cBhvr>
                                      <p:to>
                                        <p:strVal val="hidden"/>
                                      </p:to>
                                    </p:set>
                                  </p:childTnLst>
                                </p:cTn>
                              </p:par>
                              <p:par>
                                <p:cTn id="28" presetID="9" presetClass="exit" presetSubtype="0" fill="hold" grpId="0" nodeType="withEffect">
                                  <p:stCondLst>
                                    <p:cond delay="0"/>
                                  </p:stCondLst>
                                  <p:childTnLst>
                                    <p:animEffect transition="out" filter="dissolve">
                                      <p:cBhvr>
                                        <p:cTn id="29" dur="1000"/>
                                        <p:tgtEl>
                                          <p:spTgt spid="100370"/>
                                        </p:tgtEl>
                                      </p:cBhvr>
                                    </p:animEffect>
                                    <p:set>
                                      <p:cBhvr>
                                        <p:cTn id="30" dur="1" fill="hold">
                                          <p:stCondLst>
                                            <p:cond delay="999"/>
                                          </p:stCondLst>
                                        </p:cTn>
                                        <p:tgtEl>
                                          <p:spTgt spid="100370"/>
                                        </p:tgtEl>
                                        <p:attrNameLst>
                                          <p:attrName>style.visibility</p:attrName>
                                        </p:attrNameLst>
                                      </p:cBhvr>
                                      <p:to>
                                        <p:strVal val="hidden"/>
                                      </p:to>
                                    </p:set>
                                  </p:childTnLst>
                                </p:cTn>
                              </p:par>
                              <p:par>
                                <p:cTn id="31" presetID="9" presetClass="exit" presetSubtype="0" fill="hold" grpId="0" nodeType="withEffect">
                                  <p:stCondLst>
                                    <p:cond delay="0"/>
                                  </p:stCondLst>
                                  <p:childTnLst>
                                    <p:animEffect transition="out" filter="dissolve">
                                      <p:cBhvr>
                                        <p:cTn id="32" dur="500"/>
                                        <p:tgtEl>
                                          <p:spTgt spid="100393"/>
                                        </p:tgtEl>
                                      </p:cBhvr>
                                    </p:animEffect>
                                    <p:set>
                                      <p:cBhvr>
                                        <p:cTn id="33" dur="1" fill="hold">
                                          <p:stCondLst>
                                            <p:cond delay="499"/>
                                          </p:stCondLst>
                                        </p:cTn>
                                        <p:tgtEl>
                                          <p:spTgt spid="100393"/>
                                        </p:tgtEl>
                                        <p:attrNameLst>
                                          <p:attrName>style.visibility</p:attrName>
                                        </p:attrNameLst>
                                      </p:cBhvr>
                                      <p:to>
                                        <p:strVal val="hidden"/>
                                      </p:to>
                                    </p:set>
                                  </p:childTnLst>
                                </p:cTn>
                              </p:par>
                              <p:par>
                                <p:cTn id="34" presetID="9" presetClass="exit" presetSubtype="0" fill="hold" grpId="1" nodeType="withEffect">
                                  <p:stCondLst>
                                    <p:cond delay="0"/>
                                  </p:stCondLst>
                                  <p:childTnLst>
                                    <p:animEffect transition="out" filter="dissolve">
                                      <p:cBhvr>
                                        <p:cTn id="35" dur="500"/>
                                        <p:tgtEl>
                                          <p:spTgt spid="100382"/>
                                        </p:tgtEl>
                                      </p:cBhvr>
                                    </p:animEffect>
                                    <p:set>
                                      <p:cBhvr>
                                        <p:cTn id="36" dur="1" fill="hold">
                                          <p:stCondLst>
                                            <p:cond delay="499"/>
                                          </p:stCondLst>
                                        </p:cTn>
                                        <p:tgtEl>
                                          <p:spTgt spid="1003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70" grpId="0"/>
      <p:bldP spid="100393" grpId="0"/>
      <p:bldP spid="100382" grpId="0" animBg="1"/>
      <p:bldP spid="100382" grpId="1" animBg="1"/>
      <p:bldP spid="100355" grpId="0" animBg="1"/>
      <p:bldP spid="100368" grpId="0" animBg="1"/>
      <p:bldP spid="100371" grpId="0"/>
      <p:bldP spid="100375" grpId="0" animBg="1"/>
      <p:bldP spid="100376" grpId="0" animBg="1"/>
      <p:bldP spid="100381"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2468" name="Rectangle 11"/>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2469" name="Rectangle 1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2470" name="Rectangle 13"/>
          <p:cNvSpPr>
            <a:spLocks noChangeArrowheads="1"/>
          </p:cNvSpPr>
          <p:nvPr/>
        </p:nvSpPr>
        <p:spPr bwMode="auto">
          <a:xfrm>
            <a:off x="304800" y="762000"/>
            <a:ext cx="8610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71475" indent="-371475">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b="1" dirty="0" smtClean="0"/>
              <a:t>Example</a:t>
            </a:r>
            <a:r>
              <a:rPr lang="en-US" altLang="en-US" dirty="0" smtClean="0"/>
              <a:t> </a:t>
            </a:r>
            <a:r>
              <a:rPr lang="en-US" altLang="en-US" b="1" dirty="0"/>
              <a:t>(</a:t>
            </a:r>
            <a:r>
              <a:rPr lang="en-US" altLang="en-US" b="1" i="1" dirty="0"/>
              <a:t>continued</a:t>
            </a:r>
            <a:r>
              <a:rPr lang="en-US" altLang="en-US" sz="800" b="1" i="1" dirty="0"/>
              <a:t> </a:t>
            </a:r>
            <a:r>
              <a:rPr lang="en-US" altLang="en-US" b="1" dirty="0"/>
              <a:t>):</a:t>
            </a:r>
            <a:r>
              <a:rPr lang="en-US" altLang="en-US" dirty="0"/>
              <a:t> </a:t>
            </a:r>
            <a:r>
              <a:rPr lang="en-US" altLang="en-US" dirty="0" smtClean="0"/>
              <a:t>Instead, suppose </a:t>
            </a:r>
            <a:r>
              <a:rPr lang="en-US" altLang="en-US" dirty="0"/>
              <a:t>of changing </a:t>
            </a:r>
            <a:r>
              <a:rPr lang="en-US" altLang="en-US" i="1" dirty="0"/>
              <a:t>i</a:t>
            </a:r>
            <a:r>
              <a:rPr lang="en-US" altLang="en-US" i="1" baseline="-25000" dirty="0"/>
              <a:t>d</a:t>
            </a:r>
            <a:r>
              <a:rPr lang="en-US" altLang="en-US" dirty="0"/>
              <a:t> or </a:t>
            </a:r>
            <a:r>
              <a:rPr lang="en-US" altLang="en-US" i="1" dirty="0">
                <a:latin typeface="Symbol" panose="05050102010706020507" pitchFamily="18" charset="2"/>
              </a:rPr>
              <a:t>r</a:t>
            </a:r>
            <a:r>
              <a:rPr lang="en-US" altLang="en-US" dirty="0"/>
              <a:t> the Fed performs an OMP by buying a half (billion $) worth of bonds from banks. Show the affect of this policy change in the figure below.</a:t>
            </a:r>
          </a:p>
        </p:txBody>
      </p:sp>
      <p:sp>
        <p:nvSpPr>
          <p:cNvPr id="101404" name="Rectangle 28"/>
          <p:cNvSpPr>
            <a:spLocks noChangeArrowheads="1"/>
          </p:cNvSpPr>
          <p:nvPr/>
        </p:nvSpPr>
        <p:spPr bwMode="auto">
          <a:xfrm>
            <a:off x="304800" y="2401193"/>
            <a:ext cx="3505200" cy="384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i="1" dirty="0"/>
              <a:t>Increased R</a:t>
            </a:r>
            <a:r>
              <a:rPr lang="en-US" altLang="en-US" i="1" baseline="-25000" dirty="0"/>
              <a:t>N</a:t>
            </a:r>
            <a:r>
              <a:rPr lang="en-US" altLang="en-US" i="1" dirty="0"/>
              <a:t> means banks have more cash to lend to consumers and business. </a:t>
            </a:r>
          </a:p>
          <a:p>
            <a:pPr eaLnBrk="1" hangingPunct="1">
              <a:spcBef>
                <a:spcPct val="0"/>
              </a:spcBef>
              <a:buFontTx/>
              <a:buNone/>
            </a:pPr>
            <a:endParaRPr lang="en-US" altLang="en-US" i="1" dirty="0"/>
          </a:p>
          <a:p>
            <a:pPr eaLnBrk="1" hangingPunct="1">
              <a:spcBef>
                <a:spcPct val="0"/>
              </a:spcBef>
              <a:buFontTx/>
              <a:buNone/>
            </a:pPr>
            <a:r>
              <a:rPr lang="en-US" altLang="en-US" i="1" dirty="0"/>
              <a:t>The money supply increases via increased </a:t>
            </a:r>
            <a:r>
              <a:rPr lang="en-US" altLang="en-US" i="1" dirty="0" smtClean="0"/>
              <a:t>lending</a:t>
            </a:r>
          </a:p>
          <a:p>
            <a:pPr eaLnBrk="1" hangingPunct="1">
              <a:spcBef>
                <a:spcPct val="0"/>
              </a:spcBef>
              <a:buFontTx/>
              <a:buNone/>
            </a:pPr>
            <a:endParaRPr lang="en-US" altLang="en-US" i="1" dirty="0"/>
          </a:p>
          <a:p>
            <a:pPr eaLnBrk="1" hangingPunct="1">
              <a:spcBef>
                <a:spcPct val="0"/>
              </a:spcBef>
              <a:buFontTx/>
              <a:buNone/>
            </a:pPr>
            <a:r>
              <a:rPr lang="en-US" altLang="en-US" i="1" dirty="0" smtClean="0"/>
              <a:t>If m</a:t>
            </a:r>
            <a:r>
              <a:rPr lang="en-US" altLang="en-US" dirty="0" smtClean="0"/>
              <a:t> = 4</a:t>
            </a:r>
            <a:r>
              <a:rPr lang="en-US" altLang="en-US" i="1" dirty="0" smtClean="0"/>
              <a:t>, then  </a:t>
            </a:r>
            <a:br>
              <a:rPr lang="en-US" altLang="en-US" i="1" dirty="0" smtClean="0"/>
            </a:br>
            <a:endParaRPr lang="en-US" altLang="en-US" sz="500" i="1" dirty="0" smtClean="0"/>
          </a:p>
          <a:p>
            <a:pPr algn="ctr" eaLnBrk="1" hangingPunct="1">
              <a:spcBef>
                <a:spcPct val="0"/>
              </a:spcBef>
              <a:buFontTx/>
              <a:buNone/>
            </a:pPr>
            <a:r>
              <a:rPr lang="en-US" altLang="en-US" dirty="0" smtClean="0">
                <a:latin typeface="Symbol" panose="05050102010706020507" pitchFamily="18" charset="2"/>
              </a:rPr>
              <a:t>D</a:t>
            </a:r>
            <a:r>
              <a:rPr lang="en-US" altLang="en-US" i="1" dirty="0" smtClean="0"/>
              <a:t>MS</a:t>
            </a:r>
            <a:r>
              <a:rPr lang="en-US" altLang="en-US" dirty="0" smtClean="0"/>
              <a:t> </a:t>
            </a:r>
            <a:r>
              <a:rPr lang="en-US" altLang="en-US" dirty="0"/>
              <a:t>= 4</a:t>
            </a:r>
            <a:r>
              <a:rPr lang="en-US" altLang="en-US" dirty="0" smtClean="0"/>
              <a:t>(0.5)</a:t>
            </a:r>
            <a:r>
              <a:rPr lang="en-US" altLang="en-US" i="1" dirty="0"/>
              <a:t> </a:t>
            </a:r>
            <a:br>
              <a:rPr lang="en-US" altLang="en-US" i="1" dirty="0"/>
            </a:br>
            <a:endParaRPr lang="en-US" altLang="en-US" sz="500" i="1" dirty="0"/>
          </a:p>
          <a:p>
            <a:pPr algn="ctr" eaLnBrk="1" hangingPunct="1">
              <a:spcBef>
                <a:spcPct val="0"/>
              </a:spcBef>
              <a:buFontTx/>
              <a:buNone/>
            </a:pPr>
            <a:r>
              <a:rPr lang="en-US" altLang="en-US" dirty="0">
                <a:latin typeface="Symbol" panose="05050102010706020507" pitchFamily="18" charset="2"/>
              </a:rPr>
              <a:t>D</a:t>
            </a:r>
            <a:r>
              <a:rPr lang="en-US" altLang="en-US" i="1" dirty="0"/>
              <a:t>MS</a:t>
            </a:r>
            <a:r>
              <a:rPr lang="en-US" altLang="en-US" dirty="0"/>
              <a:t> = </a:t>
            </a:r>
            <a:r>
              <a:rPr lang="en-US" altLang="en-US" dirty="0" smtClean="0"/>
              <a:t>2</a:t>
            </a:r>
            <a:endParaRPr lang="en-US" altLang="en-US" dirty="0"/>
          </a:p>
          <a:p>
            <a:pPr algn="ctr" eaLnBrk="1" hangingPunct="1">
              <a:spcBef>
                <a:spcPct val="0"/>
              </a:spcBef>
              <a:buFontTx/>
              <a:buNone/>
            </a:pPr>
            <a:r>
              <a:rPr lang="en-US" altLang="en-US" i="1" dirty="0" smtClean="0"/>
              <a:t>  </a:t>
            </a:r>
            <a:endParaRPr lang="en-US" altLang="en-US" i="1" dirty="0"/>
          </a:p>
          <a:p>
            <a:pPr eaLnBrk="1" hangingPunct="1">
              <a:spcBef>
                <a:spcPct val="0"/>
              </a:spcBef>
              <a:buFontTx/>
              <a:buNone/>
            </a:pPr>
            <a:r>
              <a:rPr lang="en-US" altLang="en-US" i="1" dirty="0"/>
              <a:t>If inflation remains unchanged,</a:t>
            </a:r>
            <a:r>
              <a:rPr lang="en-US" altLang="en-US" i="1" dirty="0">
                <a:latin typeface="Arial" panose="020B0604020202020204" pitchFamily="34" charset="0"/>
              </a:rPr>
              <a:t> </a:t>
            </a:r>
            <a:r>
              <a:rPr lang="en-US" altLang="en-US" i="1" dirty="0"/>
              <a:t>r will fall too, increasing I (and X</a:t>
            </a:r>
            <a:r>
              <a:rPr lang="en-US" altLang="en-US" i="1" dirty="0" smtClean="0"/>
              <a:t>).</a:t>
            </a:r>
            <a:endParaRPr lang="en-US" altLang="en-US" i="1" dirty="0"/>
          </a:p>
        </p:txBody>
      </p:sp>
      <p:sp>
        <p:nvSpPr>
          <p:cNvPr id="101422" name="Line 46"/>
          <p:cNvSpPr>
            <a:spLocks noChangeShapeType="1"/>
          </p:cNvSpPr>
          <p:nvPr/>
        </p:nvSpPr>
        <p:spPr bwMode="auto">
          <a:xfrm flipH="1" flipV="1">
            <a:off x="7086600" y="3276600"/>
            <a:ext cx="0" cy="289560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473" name="Line 47"/>
          <p:cNvSpPr>
            <a:spLocks noChangeShapeType="1"/>
          </p:cNvSpPr>
          <p:nvPr/>
        </p:nvSpPr>
        <p:spPr bwMode="auto">
          <a:xfrm>
            <a:off x="4883150" y="2693988"/>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474" name="Line 48"/>
          <p:cNvSpPr>
            <a:spLocks noChangeShapeType="1"/>
          </p:cNvSpPr>
          <p:nvPr/>
        </p:nvSpPr>
        <p:spPr bwMode="auto">
          <a:xfrm flipV="1">
            <a:off x="4886325" y="6170613"/>
            <a:ext cx="3876675"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475" name="Rectangle 49"/>
          <p:cNvSpPr>
            <a:spLocks noChangeArrowheads="1"/>
          </p:cNvSpPr>
          <p:nvPr/>
        </p:nvSpPr>
        <p:spPr bwMode="auto">
          <a:xfrm>
            <a:off x="6178550" y="2362200"/>
            <a:ext cx="831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u="sng">
                <a:cs typeface="Times New Roman" panose="02020603050405020304" pitchFamily="18" charset="0"/>
              </a:rPr>
              <a:t>Money</a:t>
            </a:r>
            <a:endParaRPr lang="en-US" altLang="en-US" sz="2800"/>
          </a:p>
        </p:txBody>
      </p:sp>
      <p:sp>
        <p:nvSpPr>
          <p:cNvPr id="62476" name="Text Box 50"/>
          <p:cNvSpPr txBox="1">
            <a:spLocks noChangeArrowheads="1"/>
          </p:cNvSpPr>
          <p:nvPr/>
        </p:nvSpPr>
        <p:spPr bwMode="auto">
          <a:xfrm>
            <a:off x="6858000" y="6248400"/>
            <a:ext cx="53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smtClean="0">
                <a:solidFill>
                  <a:srgbClr val="000000"/>
                </a:solidFill>
                <a:cs typeface="Times New Roman" panose="02020603050405020304" pitchFamily="18" charset="0"/>
              </a:rPr>
              <a:t>500</a:t>
            </a:r>
            <a:endParaRPr lang="en-US" altLang="en-US" sz="1600" baseline="-25000" dirty="0"/>
          </a:p>
        </p:txBody>
      </p:sp>
      <p:sp>
        <p:nvSpPr>
          <p:cNvPr id="62477" name="Text Box 51"/>
          <p:cNvSpPr txBox="1">
            <a:spLocks noChangeArrowheads="1"/>
          </p:cNvSpPr>
          <p:nvPr/>
        </p:nvSpPr>
        <p:spPr bwMode="auto">
          <a:xfrm>
            <a:off x="4343400" y="4572000"/>
            <a:ext cx="685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smtClean="0">
                <a:solidFill>
                  <a:srgbClr val="000000"/>
                </a:solidFill>
                <a:cs typeface="Times New Roman" panose="02020603050405020304" pitchFamily="18" charset="0"/>
              </a:rPr>
              <a:t>3.85</a:t>
            </a:r>
            <a:endParaRPr lang="en-US" altLang="en-US" sz="1600" baseline="-25000" dirty="0"/>
          </a:p>
        </p:txBody>
      </p:sp>
      <p:sp>
        <p:nvSpPr>
          <p:cNvPr id="62478" name="Line 52"/>
          <p:cNvSpPr>
            <a:spLocks noChangeShapeType="1"/>
          </p:cNvSpPr>
          <p:nvPr/>
        </p:nvSpPr>
        <p:spPr bwMode="auto">
          <a:xfrm>
            <a:off x="5181600" y="3341688"/>
            <a:ext cx="2819400" cy="20574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479" name="Line 53"/>
          <p:cNvSpPr>
            <a:spLocks noChangeShapeType="1"/>
          </p:cNvSpPr>
          <p:nvPr/>
        </p:nvSpPr>
        <p:spPr bwMode="auto">
          <a:xfrm>
            <a:off x="7086600" y="3276600"/>
            <a:ext cx="0" cy="2895600"/>
          </a:xfrm>
          <a:prstGeom prst="line">
            <a:avLst/>
          </a:prstGeom>
          <a:noFill/>
          <a:ln w="28575">
            <a:solidFill>
              <a:srgbClr val="000000"/>
            </a:solidFill>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62480" name="Text Box 54"/>
          <p:cNvSpPr txBox="1">
            <a:spLocks noChangeArrowheads="1"/>
          </p:cNvSpPr>
          <p:nvPr/>
        </p:nvSpPr>
        <p:spPr bwMode="auto">
          <a:xfrm>
            <a:off x="6858000" y="29718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MS</a:t>
            </a:r>
            <a:endParaRPr lang="en-US" altLang="en-US" sz="1600" baseline="30000"/>
          </a:p>
        </p:txBody>
      </p:sp>
      <p:sp>
        <p:nvSpPr>
          <p:cNvPr id="62481" name="Text Box 55"/>
          <p:cNvSpPr txBox="1">
            <a:spLocks noChangeArrowheads="1"/>
          </p:cNvSpPr>
          <p:nvPr/>
        </p:nvSpPr>
        <p:spPr bwMode="auto">
          <a:xfrm>
            <a:off x="8001000" y="5410200"/>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cs typeface="Times New Roman" panose="02020603050405020304" pitchFamily="18" charset="0"/>
              </a:rPr>
              <a:t>MD</a:t>
            </a:r>
            <a:endParaRPr lang="en-US" altLang="en-US" sz="1600" baseline="30000"/>
          </a:p>
        </p:txBody>
      </p:sp>
      <p:sp>
        <p:nvSpPr>
          <p:cNvPr id="101432" name="Line 56"/>
          <p:cNvSpPr>
            <a:spLocks noChangeShapeType="1"/>
          </p:cNvSpPr>
          <p:nvPr/>
        </p:nvSpPr>
        <p:spPr bwMode="auto">
          <a:xfrm flipH="1">
            <a:off x="4876800" y="5018088"/>
            <a:ext cx="2590800" cy="0"/>
          </a:xfrm>
          <a:prstGeom prst="line">
            <a:avLst/>
          </a:prstGeom>
          <a:noFill/>
          <a:ln w="9525">
            <a:solidFill>
              <a:schemeClr val="folHlink"/>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62483" name="Line 57"/>
          <p:cNvSpPr>
            <a:spLocks noChangeShapeType="1"/>
          </p:cNvSpPr>
          <p:nvPr/>
        </p:nvSpPr>
        <p:spPr bwMode="auto">
          <a:xfrm flipH="1">
            <a:off x="4876800" y="4724400"/>
            <a:ext cx="220980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01434" name="Text Box 58"/>
          <p:cNvSpPr txBox="1">
            <a:spLocks noChangeArrowheads="1"/>
          </p:cNvSpPr>
          <p:nvPr/>
        </p:nvSpPr>
        <p:spPr bwMode="auto">
          <a:xfrm>
            <a:off x="7239000" y="29718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cs typeface="Times New Roman" panose="02020603050405020304" pitchFamily="18" charset="0"/>
              </a:rPr>
              <a:t>MS’</a:t>
            </a:r>
            <a:endParaRPr lang="en-US" altLang="en-US" sz="1600" baseline="30000"/>
          </a:p>
        </p:txBody>
      </p:sp>
      <p:sp>
        <p:nvSpPr>
          <p:cNvPr id="101435" name="Text Box 59"/>
          <p:cNvSpPr txBox="1">
            <a:spLocks noChangeArrowheads="1"/>
          </p:cNvSpPr>
          <p:nvPr/>
        </p:nvSpPr>
        <p:spPr bwMode="auto">
          <a:xfrm>
            <a:off x="7315200" y="6248400"/>
            <a:ext cx="838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smtClean="0">
                <a:solidFill>
                  <a:srgbClr val="000000"/>
                </a:solidFill>
                <a:cs typeface="Times New Roman" panose="02020603050405020304" pitchFamily="18" charset="0"/>
              </a:rPr>
              <a:t>502</a:t>
            </a:r>
            <a:endParaRPr lang="en-US" altLang="en-US" sz="1600" baseline="-25000" dirty="0"/>
          </a:p>
        </p:txBody>
      </p:sp>
      <p:sp>
        <p:nvSpPr>
          <p:cNvPr id="101436" name="Text Box 60"/>
          <p:cNvSpPr txBox="1">
            <a:spLocks noChangeArrowheads="1"/>
          </p:cNvSpPr>
          <p:nvPr/>
        </p:nvSpPr>
        <p:spPr bwMode="auto">
          <a:xfrm>
            <a:off x="4343400" y="48768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smtClean="0">
                <a:solidFill>
                  <a:srgbClr val="FF0000"/>
                </a:solidFill>
                <a:cs typeface="Times New Roman" panose="02020603050405020304" pitchFamily="18" charset="0"/>
              </a:rPr>
              <a:t>2.75</a:t>
            </a:r>
            <a:endParaRPr lang="en-US" altLang="en-US" sz="1600" baseline="-25000" dirty="0">
              <a:solidFill>
                <a:srgbClr val="FF0000"/>
              </a:solidFill>
            </a:endParaRPr>
          </a:p>
        </p:txBody>
      </p:sp>
      <p:sp>
        <p:nvSpPr>
          <p:cNvPr id="24" name="Rectangle 2"/>
          <p:cNvSpPr txBox="1">
            <a:spLocks noChangeArrowheads="1"/>
          </p:cNvSpPr>
          <p:nvPr/>
        </p:nvSpPr>
        <p:spPr bwMode="auto">
          <a:xfrm>
            <a:off x="457200" y="762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eaLnBrk="1" hangingPunct="1"/>
            <a:r>
              <a:rPr lang="en-US" altLang="en-US" kern="0" dirty="0" smtClean="0"/>
              <a:t>Open Market Purchase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140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140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140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1404">
                                            <p:txEl>
                                              <p:pRg st="6" end="6"/>
                                            </p:txEl>
                                          </p:spTgt>
                                        </p:tgtEl>
                                        <p:attrNameLst>
                                          <p:attrName>style.visibility</p:attrName>
                                        </p:attrNameLst>
                                      </p:cBhvr>
                                      <p:to>
                                        <p:strVal val="visible"/>
                                      </p:to>
                                    </p:set>
                                  </p:childTnLst>
                                </p:cTn>
                              </p:par>
                              <p:par>
                                <p:cTn id="19" presetID="9" presetClass="entr" presetSubtype="0" fill="hold" grpId="0" nodeType="withEffect">
                                  <p:stCondLst>
                                    <p:cond delay="0"/>
                                  </p:stCondLst>
                                  <p:childTnLst>
                                    <p:set>
                                      <p:cBhvr>
                                        <p:cTn id="20" dur="1" fill="hold">
                                          <p:stCondLst>
                                            <p:cond delay="0"/>
                                          </p:stCondLst>
                                        </p:cTn>
                                        <p:tgtEl>
                                          <p:spTgt spid="101422"/>
                                        </p:tgtEl>
                                        <p:attrNameLst>
                                          <p:attrName>style.visibility</p:attrName>
                                        </p:attrNameLst>
                                      </p:cBhvr>
                                      <p:to>
                                        <p:strVal val="visible"/>
                                      </p:to>
                                    </p:set>
                                    <p:animEffect transition="in" filter="dissolve">
                                      <p:cBhvr>
                                        <p:cTn id="21" dur="500"/>
                                        <p:tgtEl>
                                          <p:spTgt spid="101422"/>
                                        </p:tgtEl>
                                      </p:cBhvr>
                                    </p:animEffect>
                                  </p:childTnLst>
                                </p:cTn>
                              </p:par>
                              <p:par>
                                <p:cTn id="22" presetID="0" presetClass="path" presetSubtype="0" accel="50000" decel="50000" fill="hold" grpId="1" nodeType="withEffect">
                                  <p:stCondLst>
                                    <p:cond delay="0"/>
                                  </p:stCondLst>
                                  <p:childTnLst>
                                    <p:animMotion origin="layout" path="M 3.33333E-6 -1.7341E-6 L 0.04166 -1.7341E-6 " pathEditMode="relative" ptsTypes="AA">
                                      <p:cBhvr>
                                        <p:cTn id="23" dur="2000" fill="hold"/>
                                        <p:tgtEl>
                                          <p:spTgt spid="101422"/>
                                        </p:tgtEl>
                                        <p:attrNameLst>
                                          <p:attrName>ppt_x</p:attrName>
                                          <p:attrName>ppt_y</p:attrName>
                                        </p:attrNameLst>
                                      </p:cBhvr>
                                    </p:animMotion>
                                  </p:childTnLst>
                                </p:cTn>
                              </p:par>
                            </p:childTnLst>
                          </p:cTn>
                        </p:par>
                        <p:par>
                          <p:cTn id="24" fill="hold" nodeType="afterGroup">
                            <p:stCondLst>
                              <p:cond delay="2000"/>
                            </p:stCondLst>
                            <p:childTnLst>
                              <p:par>
                                <p:cTn id="25" presetID="1" presetClass="entr" presetSubtype="0" fill="hold" grpId="0" nodeType="afterEffect">
                                  <p:stCondLst>
                                    <p:cond delay="0"/>
                                  </p:stCondLst>
                                  <p:childTnLst>
                                    <p:set>
                                      <p:cBhvr>
                                        <p:cTn id="26" dur="1" fill="hold">
                                          <p:stCondLst>
                                            <p:cond delay="0"/>
                                          </p:stCondLst>
                                        </p:cTn>
                                        <p:tgtEl>
                                          <p:spTgt spid="10143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1435"/>
                                        </p:tgtEl>
                                        <p:attrNameLst>
                                          <p:attrName>style.visibility</p:attrName>
                                        </p:attrNameLst>
                                      </p:cBhvr>
                                      <p:to>
                                        <p:strVal val="visible"/>
                                      </p:to>
                                    </p:set>
                                  </p:childTnLst>
                                </p:cTn>
                              </p:par>
                            </p:childTnLst>
                          </p:cTn>
                        </p:par>
                        <p:par>
                          <p:cTn id="29" fill="hold" nodeType="afterGroup">
                            <p:stCondLst>
                              <p:cond delay="2000"/>
                            </p:stCondLst>
                            <p:childTnLst>
                              <p:par>
                                <p:cTn id="30" presetID="22" presetClass="entr" presetSubtype="2" fill="hold" grpId="0" nodeType="afterEffect">
                                  <p:stCondLst>
                                    <p:cond delay="0"/>
                                  </p:stCondLst>
                                  <p:childTnLst>
                                    <p:set>
                                      <p:cBhvr>
                                        <p:cTn id="31" dur="1" fill="hold">
                                          <p:stCondLst>
                                            <p:cond delay="0"/>
                                          </p:stCondLst>
                                        </p:cTn>
                                        <p:tgtEl>
                                          <p:spTgt spid="101432"/>
                                        </p:tgtEl>
                                        <p:attrNameLst>
                                          <p:attrName>style.visibility</p:attrName>
                                        </p:attrNameLst>
                                      </p:cBhvr>
                                      <p:to>
                                        <p:strVal val="visible"/>
                                      </p:to>
                                    </p:set>
                                    <p:animEffect transition="in" filter="wipe(right)">
                                      <p:cBhvr>
                                        <p:cTn id="32" dur="500"/>
                                        <p:tgtEl>
                                          <p:spTgt spid="101432"/>
                                        </p:tgtEl>
                                      </p:cBhvr>
                                    </p:animEffect>
                                  </p:childTnLst>
                                </p:cTn>
                              </p:par>
                            </p:childTnLst>
                          </p:cTn>
                        </p:par>
                        <p:par>
                          <p:cTn id="33" fill="hold" nodeType="afterGroup">
                            <p:stCondLst>
                              <p:cond delay="2500"/>
                            </p:stCondLst>
                            <p:childTnLst>
                              <p:par>
                                <p:cTn id="34" presetID="1" presetClass="entr" presetSubtype="0" fill="hold" grpId="0" nodeType="afterEffect">
                                  <p:stCondLst>
                                    <p:cond delay="0"/>
                                  </p:stCondLst>
                                  <p:childTnLst>
                                    <p:set>
                                      <p:cBhvr>
                                        <p:cTn id="35" dur="1" fill="hold">
                                          <p:stCondLst>
                                            <p:cond delay="0"/>
                                          </p:stCondLst>
                                        </p:cTn>
                                        <p:tgtEl>
                                          <p:spTgt spid="101436"/>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nodeType="clickEffect">
                                  <p:stCondLst>
                                    <p:cond delay="0"/>
                                  </p:stCondLst>
                                  <p:childTnLst>
                                    <p:set>
                                      <p:cBhvr>
                                        <p:cTn id="39" dur="1" fill="hold">
                                          <p:stCondLst>
                                            <p:cond delay="0"/>
                                          </p:stCondLst>
                                        </p:cTn>
                                        <p:tgtEl>
                                          <p:spTgt spid="10140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422" grpId="0" animBg="1"/>
      <p:bldP spid="101422" grpId="1" animBg="1"/>
      <p:bldP spid="101432" grpId="0" animBg="1"/>
      <p:bldP spid="101434" grpId="0"/>
      <p:bldP spid="101435" grpId="0"/>
      <p:bldP spid="10143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3"/>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3492"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3493"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02406" name="Rectangle 6"/>
          <p:cNvSpPr>
            <a:spLocks noChangeArrowheads="1"/>
          </p:cNvSpPr>
          <p:nvPr/>
        </p:nvSpPr>
        <p:spPr bwMode="auto">
          <a:xfrm>
            <a:off x="304800" y="7620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71475" indent="-371475">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b="1" dirty="0" smtClean="0"/>
              <a:t>Example</a:t>
            </a:r>
            <a:r>
              <a:rPr lang="en-US" altLang="en-US" dirty="0" smtClean="0"/>
              <a:t> </a:t>
            </a:r>
            <a:r>
              <a:rPr lang="en-US" altLang="en-US" b="1" dirty="0"/>
              <a:t>(</a:t>
            </a:r>
            <a:r>
              <a:rPr lang="en-US" altLang="en-US" b="1" i="1" dirty="0"/>
              <a:t>continued</a:t>
            </a:r>
            <a:r>
              <a:rPr lang="en-US" altLang="en-US" sz="800" b="1" i="1" dirty="0"/>
              <a:t> </a:t>
            </a:r>
            <a:r>
              <a:rPr lang="en-US" altLang="en-US" b="1" dirty="0"/>
              <a:t>):</a:t>
            </a:r>
            <a:r>
              <a:rPr lang="en-US" altLang="en-US" dirty="0"/>
              <a:t> </a:t>
            </a:r>
            <a:r>
              <a:rPr lang="en-US" altLang="en-US" dirty="0" smtClean="0"/>
              <a:t>Instead, suppose </a:t>
            </a:r>
            <a:r>
              <a:rPr lang="en-US" altLang="en-US" dirty="0"/>
              <a:t>of changing </a:t>
            </a:r>
            <a:r>
              <a:rPr lang="en-US" altLang="en-US" i="1" dirty="0"/>
              <a:t>i</a:t>
            </a:r>
            <a:r>
              <a:rPr lang="en-US" altLang="en-US" i="1" baseline="-25000" dirty="0"/>
              <a:t>d</a:t>
            </a:r>
            <a:r>
              <a:rPr lang="en-US" altLang="en-US" dirty="0"/>
              <a:t> or </a:t>
            </a:r>
            <a:r>
              <a:rPr lang="en-US" altLang="en-US" i="1" dirty="0">
                <a:latin typeface="Symbol" panose="05050102010706020507" pitchFamily="18" charset="2"/>
              </a:rPr>
              <a:t>r</a:t>
            </a:r>
            <a:r>
              <a:rPr lang="en-US" altLang="en-US" dirty="0"/>
              <a:t> the Fed performs an OMP by buying a half (billion $) worth of bonds from banks. Show the affect of this policy change in the figure below.</a:t>
            </a:r>
          </a:p>
          <a:p>
            <a:pPr eaLnBrk="1" hangingPunct="1">
              <a:buFont typeface="Wingdings" panose="05000000000000000000" pitchFamily="2" charset="2"/>
              <a:buNone/>
            </a:pPr>
            <a:endParaRPr lang="en-US" altLang="en-US" dirty="0"/>
          </a:p>
          <a:p>
            <a:pPr eaLnBrk="1" hangingPunct="1">
              <a:buFont typeface="Wingdings" panose="05000000000000000000" pitchFamily="2" charset="2"/>
              <a:buNone/>
            </a:pPr>
            <a:endParaRPr lang="en-US" altLang="en-US" sz="1600" i="1" dirty="0">
              <a:ea typeface="MS Mincho" panose="02020609040205080304" pitchFamily="49" charset="-128"/>
            </a:endParaRPr>
          </a:p>
        </p:txBody>
      </p:sp>
      <p:sp>
        <p:nvSpPr>
          <p:cNvPr id="102407" name="Rectangle 7"/>
          <p:cNvSpPr>
            <a:spLocks noChangeArrowheads="1"/>
          </p:cNvSpPr>
          <p:nvPr/>
        </p:nvSpPr>
        <p:spPr bwMode="auto">
          <a:xfrm>
            <a:off x="762000" y="2286000"/>
            <a:ext cx="2819400"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i="1" dirty="0"/>
              <a:t>Increases in I and X, and lower r increase AD.</a:t>
            </a:r>
          </a:p>
          <a:p>
            <a:pPr eaLnBrk="1" hangingPunct="1">
              <a:spcBef>
                <a:spcPct val="0"/>
              </a:spcBef>
              <a:buFontTx/>
              <a:buNone/>
            </a:pPr>
            <a:endParaRPr lang="en-US" altLang="en-US" sz="900" i="1" dirty="0"/>
          </a:p>
          <a:p>
            <a:pPr eaLnBrk="1" hangingPunct="1">
              <a:spcBef>
                <a:spcPct val="0"/>
              </a:spcBef>
              <a:buFontTx/>
              <a:buNone/>
            </a:pPr>
            <a:endParaRPr lang="en-US" altLang="en-US" sz="900" i="1" dirty="0" smtClean="0"/>
          </a:p>
          <a:p>
            <a:pPr eaLnBrk="1" hangingPunct="1">
              <a:spcBef>
                <a:spcPct val="0"/>
              </a:spcBef>
              <a:buFontTx/>
              <a:buNone/>
            </a:pPr>
            <a:endParaRPr lang="en-US" altLang="en-US" sz="900" i="1" dirty="0"/>
          </a:p>
          <a:p>
            <a:pPr eaLnBrk="1" hangingPunct="1">
              <a:spcBef>
                <a:spcPct val="0"/>
              </a:spcBef>
              <a:buFontTx/>
              <a:buNone/>
            </a:pPr>
            <a:endParaRPr lang="en-US" altLang="en-US" sz="900" i="1" dirty="0" smtClean="0"/>
          </a:p>
          <a:p>
            <a:pPr eaLnBrk="1" hangingPunct="1">
              <a:spcBef>
                <a:spcPct val="0"/>
              </a:spcBef>
              <a:buFontTx/>
              <a:buNone/>
            </a:pPr>
            <a:endParaRPr lang="en-US" altLang="en-US" sz="900" i="1" dirty="0"/>
          </a:p>
          <a:p>
            <a:pPr eaLnBrk="1" hangingPunct="1">
              <a:spcBef>
                <a:spcPct val="0"/>
              </a:spcBef>
              <a:buFontTx/>
              <a:buNone/>
            </a:pPr>
            <a:endParaRPr lang="en-US" altLang="en-US" sz="900" i="1" dirty="0" smtClean="0"/>
          </a:p>
          <a:p>
            <a:pPr eaLnBrk="1" hangingPunct="1">
              <a:spcBef>
                <a:spcPct val="0"/>
              </a:spcBef>
              <a:buFontTx/>
              <a:buNone/>
            </a:pPr>
            <a:endParaRPr lang="en-US" altLang="en-US" sz="900" i="1" dirty="0"/>
          </a:p>
          <a:p>
            <a:pPr eaLnBrk="1" hangingPunct="1">
              <a:spcBef>
                <a:spcPct val="0"/>
              </a:spcBef>
              <a:buFontTx/>
              <a:buNone/>
            </a:pPr>
            <a:endParaRPr lang="en-US" altLang="en-US" sz="900" i="1" dirty="0"/>
          </a:p>
          <a:p>
            <a:pPr eaLnBrk="1" hangingPunct="1">
              <a:spcBef>
                <a:spcPct val="0"/>
              </a:spcBef>
              <a:buFontTx/>
              <a:buNone/>
            </a:pPr>
            <a:endParaRPr lang="en-US" altLang="en-US" sz="900" i="1" dirty="0"/>
          </a:p>
          <a:p>
            <a:pPr eaLnBrk="1" hangingPunct="1">
              <a:spcBef>
                <a:spcPct val="0"/>
              </a:spcBef>
              <a:buFontTx/>
              <a:buNone/>
            </a:pPr>
            <a:r>
              <a:rPr lang="en-US" altLang="en-US" i="1" dirty="0"/>
              <a:t>This results in higher GDP, lower unemployment, and higher prices</a:t>
            </a:r>
          </a:p>
        </p:txBody>
      </p:sp>
      <p:sp>
        <p:nvSpPr>
          <p:cNvPr id="63496" name="Line 23"/>
          <p:cNvSpPr>
            <a:spLocks noChangeShapeType="1"/>
          </p:cNvSpPr>
          <p:nvPr/>
        </p:nvSpPr>
        <p:spPr bwMode="auto">
          <a:xfrm flipH="1">
            <a:off x="5257800" y="3276600"/>
            <a:ext cx="2819400" cy="2362200"/>
          </a:xfrm>
          <a:prstGeom prst="line">
            <a:avLst/>
          </a:prstGeom>
          <a:noFill/>
          <a:ln w="28575">
            <a:solidFill>
              <a:srgbClr val="000000"/>
            </a:solidFill>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102424" name="Line 24"/>
          <p:cNvSpPr>
            <a:spLocks noChangeShapeType="1"/>
          </p:cNvSpPr>
          <p:nvPr/>
        </p:nvSpPr>
        <p:spPr bwMode="auto">
          <a:xfrm flipH="1" flipV="1">
            <a:off x="4876800" y="3048000"/>
            <a:ext cx="2819400" cy="160020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3498" name="Line 25"/>
          <p:cNvSpPr>
            <a:spLocks noChangeShapeType="1"/>
          </p:cNvSpPr>
          <p:nvPr/>
        </p:nvSpPr>
        <p:spPr bwMode="auto">
          <a:xfrm>
            <a:off x="4876800" y="2465388"/>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3499" name="Line 26"/>
          <p:cNvSpPr>
            <a:spLocks noChangeShapeType="1"/>
          </p:cNvSpPr>
          <p:nvPr/>
        </p:nvSpPr>
        <p:spPr bwMode="auto">
          <a:xfrm flipV="1">
            <a:off x="4886325" y="5931503"/>
            <a:ext cx="3876675"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27" name="Text Box 27"/>
          <p:cNvSpPr txBox="1">
            <a:spLocks noChangeArrowheads="1"/>
          </p:cNvSpPr>
          <p:nvPr/>
        </p:nvSpPr>
        <p:spPr bwMode="auto">
          <a:xfrm>
            <a:off x="6226175" y="5933090"/>
            <a:ext cx="53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smtClean="0">
                <a:solidFill>
                  <a:srgbClr val="000000"/>
                </a:solidFill>
                <a:cs typeface="Times New Roman" panose="02020603050405020304" pitchFamily="18" charset="0"/>
              </a:rPr>
              <a:t>14</a:t>
            </a:r>
            <a:endParaRPr lang="en-US" altLang="en-US" sz="1600" baseline="-25000" dirty="0"/>
          </a:p>
        </p:txBody>
      </p:sp>
      <p:sp>
        <p:nvSpPr>
          <p:cNvPr id="102428" name="Text Box 28"/>
          <p:cNvSpPr txBox="1">
            <a:spLocks noChangeArrowheads="1"/>
          </p:cNvSpPr>
          <p:nvPr/>
        </p:nvSpPr>
        <p:spPr bwMode="auto">
          <a:xfrm>
            <a:off x="4419600" y="40386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smtClean="0">
                <a:solidFill>
                  <a:srgbClr val="000000"/>
                </a:solidFill>
                <a:cs typeface="Times New Roman" panose="02020603050405020304" pitchFamily="18" charset="0"/>
              </a:rPr>
              <a:t>225</a:t>
            </a:r>
            <a:endParaRPr lang="en-US" altLang="en-US" sz="1600" baseline="-25000" dirty="0"/>
          </a:p>
        </p:txBody>
      </p:sp>
      <p:sp>
        <p:nvSpPr>
          <p:cNvPr id="102429" name="Line 29"/>
          <p:cNvSpPr>
            <a:spLocks noChangeShapeType="1"/>
          </p:cNvSpPr>
          <p:nvPr/>
        </p:nvSpPr>
        <p:spPr bwMode="auto">
          <a:xfrm>
            <a:off x="4876800" y="3810000"/>
            <a:ext cx="2819400" cy="16002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3503" name="Line 30"/>
          <p:cNvSpPr>
            <a:spLocks noChangeShapeType="1"/>
          </p:cNvSpPr>
          <p:nvPr/>
        </p:nvSpPr>
        <p:spPr bwMode="auto">
          <a:xfrm>
            <a:off x="6934200" y="3048000"/>
            <a:ext cx="0" cy="2895600"/>
          </a:xfrm>
          <a:prstGeom prst="line">
            <a:avLst/>
          </a:prstGeom>
          <a:noFill/>
          <a:ln w="28575">
            <a:solidFill>
              <a:srgbClr val="000000"/>
            </a:solidFill>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63504" name="Text Box 31"/>
          <p:cNvSpPr txBox="1">
            <a:spLocks noChangeArrowheads="1"/>
          </p:cNvSpPr>
          <p:nvPr/>
        </p:nvSpPr>
        <p:spPr bwMode="auto">
          <a:xfrm>
            <a:off x="6781800" y="5933090"/>
            <a:ext cx="53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smtClean="0">
                <a:solidFill>
                  <a:srgbClr val="000000"/>
                </a:solidFill>
                <a:cs typeface="Times New Roman" panose="02020603050405020304" pitchFamily="18" charset="0"/>
              </a:rPr>
              <a:t>15</a:t>
            </a:r>
            <a:endParaRPr lang="en-US" altLang="en-US" sz="1600" baseline="-25000" dirty="0"/>
          </a:p>
        </p:txBody>
      </p:sp>
      <p:sp>
        <p:nvSpPr>
          <p:cNvPr id="102432" name="Text Box 32"/>
          <p:cNvSpPr txBox="1">
            <a:spLocks noChangeArrowheads="1"/>
          </p:cNvSpPr>
          <p:nvPr/>
        </p:nvSpPr>
        <p:spPr bwMode="auto">
          <a:xfrm>
            <a:off x="7696200" y="5334000"/>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cs typeface="Times New Roman" panose="02020603050405020304" pitchFamily="18" charset="0"/>
              </a:rPr>
              <a:t>AD</a:t>
            </a:r>
            <a:endParaRPr lang="en-US" altLang="en-US" sz="1600" baseline="30000"/>
          </a:p>
        </p:txBody>
      </p:sp>
      <p:sp>
        <p:nvSpPr>
          <p:cNvPr id="102433" name="Line 33"/>
          <p:cNvSpPr>
            <a:spLocks noChangeShapeType="1"/>
          </p:cNvSpPr>
          <p:nvPr/>
        </p:nvSpPr>
        <p:spPr bwMode="auto">
          <a:xfrm flipH="1" flipV="1">
            <a:off x="4887913" y="4213225"/>
            <a:ext cx="2046287" cy="11113"/>
          </a:xfrm>
          <a:prstGeom prst="line">
            <a:avLst/>
          </a:prstGeom>
          <a:noFill/>
          <a:ln w="9525">
            <a:solidFill>
              <a:schemeClr val="folHlink"/>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02434" name="Line 34"/>
          <p:cNvSpPr>
            <a:spLocks noChangeShapeType="1"/>
          </p:cNvSpPr>
          <p:nvPr/>
        </p:nvSpPr>
        <p:spPr bwMode="auto">
          <a:xfrm flipH="1">
            <a:off x="4876800" y="4681538"/>
            <a:ext cx="1512888"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02435" name="Text Box 35"/>
          <p:cNvSpPr txBox="1">
            <a:spLocks noChangeArrowheads="1"/>
          </p:cNvSpPr>
          <p:nvPr/>
        </p:nvSpPr>
        <p:spPr bwMode="auto">
          <a:xfrm>
            <a:off x="7620000" y="45720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cs typeface="Times New Roman" panose="02020603050405020304" pitchFamily="18" charset="0"/>
              </a:rPr>
              <a:t>AD’</a:t>
            </a:r>
            <a:endParaRPr lang="en-US" altLang="en-US" sz="1600" baseline="30000"/>
          </a:p>
        </p:txBody>
      </p:sp>
      <p:sp>
        <p:nvSpPr>
          <p:cNvPr id="102437" name="Text Box 37"/>
          <p:cNvSpPr txBox="1">
            <a:spLocks noChangeArrowheads="1"/>
          </p:cNvSpPr>
          <p:nvPr/>
        </p:nvSpPr>
        <p:spPr bwMode="auto">
          <a:xfrm>
            <a:off x="4419600" y="454025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smtClean="0">
                <a:solidFill>
                  <a:srgbClr val="000000"/>
                </a:solidFill>
                <a:cs typeface="Times New Roman" panose="02020603050405020304" pitchFamily="18" charset="0"/>
              </a:rPr>
              <a:t>215</a:t>
            </a:r>
            <a:endParaRPr lang="en-US" altLang="en-US" sz="1600" baseline="-25000" dirty="0"/>
          </a:p>
        </p:txBody>
      </p:sp>
      <p:sp>
        <p:nvSpPr>
          <p:cNvPr id="102438" name="Line 38"/>
          <p:cNvSpPr>
            <a:spLocks noChangeShapeType="1"/>
          </p:cNvSpPr>
          <p:nvPr/>
        </p:nvSpPr>
        <p:spPr bwMode="auto">
          <a:xfrm>
            <a:off x="6389688" y="4670425"/>
            <a:ext cx="0" cy="1273175"/>
          </a:xfrm>
          <a:prstGeom prst="line">
            <a:avLst/>
          </a:prstGeom>
          <a:noFill/>
          <a:ln w="9525">
            <a:solidFill>
              <a:srgbClr val="000000"/>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63511" name="Text Box 40"/>
          <p:cNvSpPr txBox="1">
            <a:spLocks noChangeArrowheads="1"/>
          </p:cNvSpPr>
          <p:nvPr/>
        </p:nvSpPr>
        <p:spPr bwMode="auto">
          <a:xfrm>
            <a:off x="7977188" y="3046413"/>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cs typeface="Times New Roman" panose="02020603050405020304" pitchFamily="18" charset="0"/>
              </a:rPr>
              <a:t>AS</a:t>
            </a:r>
            <a:endParaRPr lang="en-US" altLang="en-US" sz="1600" baseline="30000"/>
          </a:p>
        </p:txBody>
      </p:sp>
      <p:sp>
        <p:nvSpPr>
          <p:cNvPr id="63512" name="Rectangle 41"/>
          <p:cNvSpPr>
            <a:spLocks noChangeArrowheads="1"/>
          </p:cNvSpPr>
          <p:nvPr/>
        </p:nvSpPr>
        <p:spPr bwMode="auto">
          <a:xfrm>
            <a:off x="6019800" y="2133600"/>
            <a:ext cx="12731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a:cs typeface="Times New Roman" panose="02020603050405020304" pitchFamily="18" charset="0"/>
              </a:rPr>
              <a:t>AD-AS-</a:t>
            </a:r>
            <a:r>
              <a:rPr lang="en-US" altLang="en-US" i="1">
                <a:cs typeface="Times New Roman" panose="02020603050405020304" pitchFamily="18" charset="0"/>
              </a:rPr>
              <a:t>Y</a:t>
            </a:r>
            <a:r>
              <a:rPr lang="en-US" altLang="en-US" i="1" baseline="-25000">
                <a:cs typeface="Times New Roman" panose="02020603050405020304" pitchFamily="18" charset="0"/>
              </a:rPr>
              <a:t>FE</a:t>
            </a:r>
            <a:endParaRPr lang="en-US" altLang="en-US" sz="2800" i="1" baseline="-25000"/>
          </a:p>
        </p:txBody>
      </p:sp>
      <p:sp>
        <p:nvSpPr>
          <p:cNvPr id="63513" name="Line 42"/>
          <p:cNvSpPr>
            <a:spLocks noChangeShapeType="1"/>
          </p:cNvSpPr>
          <p:nvPr/>
        </p:nvSpPr>
        <p:spPr bwMode="auto">
          <a:xfrm>
            <a:off x="6089650" y="2470150"/>
            <a:ext cx="1066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 name="Rectangle 2"/>
          <p:cNvSpPr txBox="1">
            <a:spLocks noChangeArrowheads="1"/>
          </p:cNvSpPr>
          <p:nvPr/>
        </p:nvSpPr>
        <p:spPr bwMode="auto">
          <a:xfrm>
            <a:off x="457200" y="762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eaLnBrk="1" hangingPunct="1"/>
            <a:r>
              <a:rPr lang="en-US" altLang="en-US" kern="0" dirty="0" smtClean="0"/>
              <a:t>Open Market Purchase</a:t>
            </a:r>
          </a:p>
        </p:txBody>
      </p:sp>
      <p:sp>
        <p:nvSpPr>
          <p:cNvPr id="26" name="Line 64"/>
          <p:cNvSpPr>
            <a:spLocks noChangeShapeType="1"/>
          </p:cNvSpPr>
          <p:nvPr/>
        </p:nvSpPr>
        <p:spPr bwMode="auto">
          <a:xfrm flipH="1">
            <a:off x="3500437" y="2943225"/>
            <a:ext cx="0" cy="274638"/>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7" name="Line 64"/>
          <p:cNvSpPr>
            <a:spLocks noChangeShapeType="1"/>
          </p:cNvSpPr>
          <p:nvPr/>
        </p:nvSpPr>
        <p:spPr bwMode="auto">
          <a:xfrm flipH="1" flipV="1">
            <a:off x="3214687" y="2952289"/>
            <a:ext cx="0" cy="274638"/>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28" name="Object 27"/>
          <p:cNvGraphicFramePr>
            <a:graphicFrameLocks noChangeAspect="1"/>
          </p:cNvGraphicFramePr>
          <p:nvPr>
            <p:extLst>
              <p:ext uri="{D42A27DB-BD31-4B8C-83A1-F6EECF244321}">
                <p14:modId xmlns:p14="http://schemas.microsoft.com/office/powerpoint/2010/main" val="3694682694"/>
              </p:ext>
            </p:extLst>
          </p:nvPr>
        </p:nvGraphicFramePr>
        <p:xfrm>
          <a:off x="76200" y="3200583"/>
          <a:ext cx="4491037" cy="277812"/>
        </p:xfrm>
        <a:graphic>
          <a:graphicData uri="http://schemas.openxmlformats.org/presentationml/2006/ole">
            <mc:AlternateContent xmlns:mc="http://schemas.openxmlformats.org/markup-compatibility/2006">
              <mc:Choice xmlns:v="urn:schemas-microsoft-com:vml" Requires="v">
                <p:oleObj spid="_x0000_s114702" name="Equation" r:id="rId3" imgW="3555720" imgH="215640" progId="Equation.DSMT4">
                  <p:embed/>
                </p:oleObj>
              </mc:Choice>
              <mc:Fallback>
                <p:oleObj name="Equation" r:id="rId3" imgW="3555720" imgH="215640" progId="Equation.DSMT4">
                  <p:embed/>
                  <p:pic>
                    <p:nvPicPr>
                      <p:cNvPr id="0" name=""/>
                      <p:cNvPicPr>
                        <a:picLocks noChangeAspect="1" noChangeArrowheads="1"/>
                      </p:cNvPicPr>
                      <p:nvPr/>
                    </p:nvPicPr>
                    <p:blipFill>
                      <a:blip r:embed="rId4"/>
                      <a:srcRect/>
                      <a:stretch>
                        <a:fillRect/>
                      </a:stretch>
                    </p:blipFill>
                    <p:spPr bwMode="auto">
                      <a:xfrm>
                        <a:off x="76200" y="3200583"/>
                        <a:ext cx="4491037" cy="277812"/>
                      </a:xfrm>
                      <a:prstGeom prst="rect">
                        <a:avLst/>
                      </a:prstGeom>
                      <a:noFill/>
                    </p:spPr>
                  </p:pic>
                </p:oleObj>
              </mc:Fallback>
            </mc:AlternateContent>
          </a:graphicData>
        </a:graphic>
      </p:graphicFrame>
      <p:sp>
        <p:nvSpPr>
          <p:cNvPr id="29" name="Line 64"/>
          <p:cNvSpPr>
            <a:spLocks noChangeShapeType="1"/>
          </p:cNvSpPr>
          <p:nvPr/>
        </p:nvSpPr>
        <p:spPr bwMode="auto">
          <a:xfrm flipH="1" flipV="1">
            <a:off x="4419139" y="2952289"/>
            <a:ext cx="0" cy="274638"/>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02424"/>
                                        </p:tgtEl>
                                        <p:attrNameLst>
                                          <p:attrName>style.visibility</p:attrName>
                                        </p:attrNameLst>
                                      </p:cBhvr>
                                      <p:to>
                                        <p:strVal val="visible"/>
                                      </p:to>
                                    </p:set>
                                    <p:animEffect transition="in" filter="wipe(left)">
                                      <p:cBhvr>
                                        <p:cTn id="15" dur="500"/>
                                        <p:tgtEl>
                                          <p:spTgt spid="102424"/>
                                        </p:tgtEl>
                                      </p:cBhvr>
                                    </p:animEffect>
                                  </p:childTnLst>
                                </p:cTn>
                              </p:par>
                            </p:childTnLst>
                          </p:cTn>
                        </p:par>
                        <p:par>
                          <p:cTn id="16" fill="hold" nodeType="afterGroup">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102435"/>
                                        </p:tgtEl>
                                        <p:attrNameLst>
                                          <p:attrName>style.visibility</p:attrName>
                                        </p:attrNameLst>
                                      </p:cBhvr>
                                      <p:to>
                                        <p:strVal val="visible"/>
                                      </p:to>
                                    </p:set>
                                  </p:childTnLst>
                                </p:cTn>
                              </p:par>
                            </p:childTnLst>
                          </p:cTn>
                        </p:par>
                        <p:par>
                          <p:cTn id="19" fill="hold" nodeType="afterGroup">
                            <p:stCondLst>
                              <p:cond delay="500"/>
                            </p:stCondLst>
                            <p:childTnLst>
                              <p:par>
                                <p:cTn id="20" presetID="22" presetClass="entr" presetSubtype="2" fill="hold" grpId="0" nodeType="afterEffect">
                                  <p:stCondLst>
                                    <p:cond delay="0"/>
                                  </p:stCondLst>
                                  <p:childTnLst>
                                    <p:set>
                                      <p:cBhvr>
                                        <p:cTn id="21" dur="1" fill="hold">
                                          <p:stCondLst>
                                            <p:cond delay="0"/>
                                          </p:stCondLst>
                                        </p:cTn>
                                        <p:tgtEl>
                                          <p:spTgt spid="102433"/>
                                        </p:tgtEl>
                                        <p:attrNameLst>
                                          <p:attrName>style.visibility</p:attrName>
                                        </p:attrNameLst>
                                      </p:cBhvr>
                                      <p:to>
                                        <p:strVal val="visible"/>
                                      </p:to>
                                    </p:set>
                                    <p:animEffect transition="in" filter="wipe(right)">
                                      <p:cBhvr>
                                        <p:cTn id="22" dur="500"/>
                                        <p:tgtEl>
                                          <p:spTgt spid="102433"/>
                                        </p:tgtEl>
                                      </p:cBhvr>
                                    </p:animEffect>
                                  </p:childTnLst>
                                </p:cTn>
                              </p:par>
                            </p:childTnLst>
                          </p:cTn>
                        </p:par>
                        <p:par>
                          <p:cTn id="23" fill="hold" nodeType="afterGroup">
                            <p:stCondLst>
                              <p:cond delay="1000"/>
                            </p:stCondLst>
                            <p:childTnLst>
                              <p:par>
                                <p:cTn id="24" presetID="1" presetClass="entr" presetSubtype="0" fill="hold" grpId="0" nodeType="afterEffect">
                                  <p:stCondLst>
                                    <p:cond delay="0"/>
                                  </p:stCondLst>
                                  <p:childTnLst>
                                    <p:set>
                                      <p:cBhvr>
                                        <p:cTn id="25" dur="1" fill="hold">
                                          <p:stCondLst>
                                            <p:cond delay="0"/>
                                          </p:stCondLst>
                                        </p:cTn>
                                        <p:tgtEl>
                                          <p:spTgt spid="102428"/>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nodeType="clickEffect">
                                  <p:stCondLst>
                                    <p:cond delay="0"/>
                                  </p:stCondLst>
                                  <p:childTnLst>
                                    <p:set>
                                      <p:cBhvr>
                                        <p:cTn id="29" dur="1" fill="hold">
                                          <p:stCondLst>
                                            <p:cond delay="0"/>
                                          </p:stCondLst>
                                        </p:cTn>
                                        <p:tgtEl>
                                          <p:spTgt spid="102407">
                                            <p:txEl>
                                              <p:pRg st="10" end="10"/>
                                            </p:txEl>
                                          </p:spTgt>
                                        </p:tgtEl>
                                        <p:attrNameLst>
                                          <p:attrName>style.visibility</p:attrName>
                                        </p:attrNameLst>
                                      </p:cBhvr>
                                      <p:to>
                                        <p:strVal val="visible"/>
                                      </p:to>
                                    </p:set>
                                  </p:childTnLst>
                                </p:cTn>
                              </p:par>
                              <p:par>
                                <p:cTn id="30" presetID="1" presetClass="exit" presetSubtype="0" fill="hold" grpId="1" nodeType="withEffect">
                                  <p:stCondLst>
                                    <p:cond delay="0"/>
                                  </p:stCondLst>
                                  <p:childTnLst>
                                    <p:set>
                                      <p:cBhvr>
                                        <p:cTn id="31" dur="1" fill="hold">
                                          <p:stCondLst>
                                            <p:cond delay="0"/>
                                          </p:stCondLst>
                                        </p:cTn>
                                        <p:tgtEl>
                                          <p:spTgt spid="26"/>
                                        </p:tgtEl>
                                        <p:attrNameLst>
                                          <p:attrName>style.visibility</p:attrName>
                                        </p:attrNameLst>
                                      </p:cBhvr>
                                      <p:to>
                                        <p:strVal val="hidden"/>
                                      </p:to>
                                    </p:set>
                                  </p:childTnLst>
                                </p:cTn>
                              </p:par>
                              <p:par>
                                <p:cTn id="32" presetID="1" presetClass="exit" presetSubtype="0" fill="hold" grpId="1" nodeType="withEffect">
                                  <p:stCondLst>
                                    <p:cond delay="0"/>
                                  </p:stCondLst>
                                  <p:childTnLst>
                                    <p:set>
                                      <p:cBhvr>
                                        <p:cTn id="33" dur="1" fill="hold">
                                          <p:stCondLst>
                                            <p:cond delay="0"/>
                                          </p:stCondLst>
                                        </p:cTn>
                                        <p:tgtEl>
                                          <p:spTgt spid="27"/>
                                        </p:tgtEl>
                                        <p:attrNameLst>
                                          <p:attrName>style.visibility</p:attrName>
                                        </p:attrNameLst>
                                      </p:cBhvr>
                                      <p:to>
                                        <p:strVal val="hidden"/>
                                      </p:to>
                                    </p:set>
                                  </p:childTnLst>
                                </p:cTn>
                              </p:par>
                              <p:par>
                                <p:cTn id="34" presetID="1" presetClass="exit" presetSubtype="0" fill="hold" grpId="1" nodeType="withEffect">
                                  <p:stCondLst>
                                    <p:cond delay="0"/>
                                  </p:stCondLst>
                                  <p:childTnLst>
                                    <p:set>
                                      <p:cBhvr>
                                        <p:cTn id="35" dur="1" fill="hold">
                                          <p:stCondLst>
                                            <p:cond delay="0"/>
                                          </p:stCondLst>
                                        </p:cTn>
                                        <p:tgtEl>
                                          <p:spTgt spid="29"/>
                                        </p:tgtEl>
                                        <p:attrNameLst>
                                          <p:attrName>style.visibility</p:attrName>
                                        </p:attrNameLst>
                                      </p:cBhvr>
                                      <p:to>
                                        <p:strVal val="hidden"/>
                                      </p:to>
                                    </p:set>
                                  </p:childTnLst>
                                </p:cTn>
                              </p:par>
                              <p:par>
                                <p:cTn id="36" presetID="1" presetClass="exit" presetSubtype="0" fill="hold" nodeType="withEffect">
                                  <p:stCondLst>
                                    <p:cond delay="0"/>
                                  </p:stCondLst>
                                  <p:childTnLst>
                                    <p:set>
                                      <p:cBhvr>
                                        <p:cTn id="37" dur="1" fill="hold">
                                          <p:stCondLst>
                                            <p:cond delay="0"/>
                                          </p:stCondLst>
                                        </p:cTn>
                                        <p:tgtEl>
                                          <p:spTgt spid="28"/>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02429"/>
                                        </p:tgtEl>
                                      </p:cBhvr>
                                    </p:animEffect>
                                    <p:set>
                                      <p:cBhvr>
                                        <p:cTn id="42" dur="1" fill="hold">
                                          <p:stCondLst>
                                            <p:cond delay="499"/>
                                          </p:stCondLst>
                                        </p:cTn>
                                        <p:tgtEl>
                                          <p:spTgt spid="102429"/>
                                        </p:tgtEl>
                                        <p:attrNameLst>
                                          <p:attrName>style.visibility</p:attrName>
                                        </p:attrNameLst>
                                      </p:cBhvr>
                                      <p:to>
                                        <p:strVal val="hidden"/>
                                      </p:to>
                                    </p:set>
                                  </p:childTnLst>
                                </p:cTn>
                              </p:par>
                              <p:par>
                                <p:cTn id="43" presetID="9" presetClass="exit" presetSubtype="0" fill="hold" grpId="0" nodeType="withEffect">
                                  <p:stCondLst>
                                    <p:cond delay="0"/>
                                  </p:stCondLst>
                                  <p:childTnLst>
                                    <p:animEffect transition="out" filter="dissolve">
                                      <p:cBhvr>
                                        <p:cTn id="44" dur="500"/>
                                        <p:tgtEl>
                                          <p:spTgt spid="102432"/>
                                        </p:tgtEl>
                                      </p:cBhvr>
                                    </p:animEffect>
                                    <p:set>
                                      <p:cBhvr>
                                        <p:cTn id="45" dur="1" fill="hold">
                                          <p:stCondLst>
                                            <p:cond delay="499"/>
                                          </p:stCondLst>
                                        </p:cTn>
                                        <p:tgtEl>
                                          <p:spTgt spid="102432"/>
                                        </p:tgtEl>
                                        <p:attrNameLst>
                                          <p:attrName>style.visibility</p:attrName>
                                        </p:attrNameLst>
                                      </p:cBhvr>
                                      <p:to>
                                        <p:strVal val="hidden"/>
                                      </p:to>
                                    </p:set>
                                  </p:childTnLst>
                                </p:cTn>
                              </p:par>
                              <p:par>
                                <p:cTn id="46" presetID="9" presetClass="exit" presetSubtype="0" fill="hold" grpId="0" nodeType="withEffect">
                                  <p:stCondLst>
                                    <p:cond delay="0"/>
                                  </p:stCondLst>
                                  <p:childTnLst>
                                    <p:animEffect transition="out" filter="dissolve">
                                      <p:cBhvr>
                                        <p:cTn id="47" dur="500"/>
                                        <p:tgtEl>
                                          <p:spTgt spid="102427"/>
                                        </p:tgtEl>
                                      </p:cBhvr>
                                    </p:animEffect>
                                    <p:set>
                                      <p:cBhvr>
                                        <p:cTn id="48" dur="1" fill="hold">
                                          <p:stCondLst>
                                            <p:cond delay="499"/>
                                          </p:stCondLst>
                                        </p:cTn>
                                        <p:tgtEl>
                                          <p:spTgt spid="102427"/>
                                        </p:tgtEl>
                                        <p:attrNameLst>
                                          <p:attrName>style.visibility</p:attrName>
                                        </p:attrNameLst>
                                      </p:cBhvr>
                                      <p:to>
                                        <p:strVal val="hidden"/>
                                      </p:to>
                                    </p:set>
                                  </p:childTnLst>
                                </p:cTn>
                              </p:par>
                              <p:par>
                                <p:cTn id="49" presetID="9" presetClass="exit" presetSubtype="0" fill="hold" grpId="0" nodeType="withEffect">
                                  <p:stCondLst>
                                    <p:cond delay="0"/>
                                  </p:stCondLst>
                                  <p:childTnLst>
                                    <p:animEffect transition="out" filter="dissolve">
                                      <p:cBhvr>
                                        <p:cTn id="50" dur="500"/>
                                        <p:tgtEl>
                                          <p:spTgt spid="102438"/>
                                        </p:tgtEl>
                                      </p:cBhvr>
                                    </p:animEffect>
                                    <p:set>
                                      <p:cBhvr>
                                        <p:cTn id="51" dur="1" fill="hold">
                                          <p:stCondLst>
                                            <p:cond delay="499"/>
                                          </p:stCondLst>
                                        </p:cTn>
                                        <p:tgtEl>
                                          <p:spTgt spid="102438"/>
                                        </p:tgtEl>
                                        <p:attrNameLst>
                                          <p:attrName>style.visibility</p:attrName>
                                        </p:attrNameLst>
                                      </p:cBhvr>
                                      <p:to>
                                        <p:strVal val="hidden"/>
                                      </p:to>
                                    </p:set>
                                  </p:childTnLst>
                                </p:cTn>
                              </p:par>
                              <p:par>
                                <p:cTn id="52" presetID="9" presetClass="exit" presetSubtype="0" fill="hold" grpId="0" nodeType="withEffect">
                                  <p:stCondLst>
                                    <p:cond delay="0"/>
                                  </p:stCondLst>
                                  <p:childTnLst>
                                    <p:animEffect transition="out" filter="dissolve">
                                      <p:cBhvr>
                                        <p:cTn id="53" dur="500"/>
                                        <p:tgtEl>
                                          <p:spTgt spid="102434"/>
                                        </p:tgtEl>
                                      </p:cBhvr>
                                    </p:animEffect>
                                    <p:set>
                                      <p:cBhvr>
                                        <p:cTn id="54" dur="1" fill="hold">
                                          <p:stCondLst>
                                            <p:cond delay="499"/>
                                          </p:stCondLst>
                                        </p:cTn>
                                        <p:tgtEl>
                                          <p:spTgt spid="102434"/>
                                        </p:tgtEl>
                                        <p:attrNameLst>
                                          <p:attrName>style.visibility</p:attrName>
                                        </p:attrNameLst>
                                      </p:cBhvr>
                                      <p:to>
                                        <p:strVal val="hidden"/>
                                      </p:to>
                                    </p:set>
                                  </p:childTnLst>
                                </p:cTn>
                              </p:par>
                              <p:par>
                                <p:cTn id="55" presetID="9" presetClass="exit" presetSubtype="0" fill="hold" grpId="0" nodeType="withEffect">
                                  <p:stCondLst>
                                    <p:cond delay="0"/>
                                  </p:stCondLst>
                                  <p:childTnLst>
                                    <p:animEffect transition="out" filter="dissolve">
                                      <p:cBhvr>
                                        <p:cTn id="56" dur="500"/>
                                        <p:tgtEl>
                                          <p:spTgt spid="102437"/>
                                        </p:tgtEl>
                                      </p:cBhvr>
                                    </p:animEffect>
                                    <p:set>
                                      <p:cBhvr>
                                        <p:cTn id="57" dur="1" fill="hold">
                                          <p:stCondLst>
                                            <p:cond delay="499"/>
                                          </p:stCondLst>
                                        </p:cTn>
                                        <p:tgtEl>
                                          <p:spTgt spid="1024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4" grpId="0" animBg="1"/>
      <p:bldP spid="102427" grpId="0"/>
      <p:bldP spid="102428" grpId="0"/>
      <p:bldP spid="102429" grpId="0" animBg="1"/>
      <p:bldP spid="102432" grpId="0"/>
      <p:bldP spid="102433" grpId="0" animBg="1"/>
      <p:bldP spid="102434" grpId="0" animBg="1"/>
      <p:bldP spid="102435" grpId="0"/>
      <p:bldP spid="102437" grpId="0"/>
      <p:bldP spid="102438" grpId="0" animBg="1"/>
      <p:bldP spid="26" grpId="0" animBg="1"/>
      <p:bldP spid="26" grpId="1" animBg="1"/>
      <p:bldP spid="27" grpId="0" animBg="1"/>
      <p:bldP spid="27" grpId="1" animBg="1"/>
      <p:bldP spid="29" grpId="0" animBg="1"/>
      <p:bldP spid="29" grpId="1"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Line 19"/>
          <p:cNvSpPr>
            <a:spLocks noChangeShapeType="1"/>
          </p:cNvSpPr>
          <p:nvPr/>
        </p:nvSpPr>
        <p:spPr bwMode="auto">
          <a:xfrm>
            <a:off x="4876800" y="4114800"/>
            <a:ext cx="19050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9395" name="Line 4"/>
          <p:cNvSpPr>
            <a:spLocks noChangeShapeType="1"/>
          </p:cNvSpPr>
          <p:nvPr/>
        </p:nvSpPr>
        <p:spPr bwMode="auto">
          <a:xfrm flipH="1">
            <a:off x="4876800" y="4648200"/>
            <a:ext cx="198120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59397"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59398" name="Rectangle 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59399" name="Rectangle 8"/>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59400" name="Rectangle 9"/>
          <p:cNvSpPr>
            <a:spLocks noChangeArrowheads="1"/>
          </p:cNvSpPr>
          <p:nvPr/>
        </p:nvSpPr>
        <p:spPr bwMode="auto">
          <a:xfrm>
            <a:off x="304800" y="762000"/>
            <a:ext cx="8610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71475" indent="-371475">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b="1" dirty="0" smtClean="0"/>
              <a:t>Example</a:t>
            </a:r>
            <a:r>
              <a:rPr lang="en-US" altLang="en-US" dirty="0" smtClean="0"/>
              <a:t> </a:t>
            </a:r>
            <a:r>
              <a:rPr lang="en-US" altLang="en-US" b="1" dirty="0"/>
              <a:t>(</a:t>
            </a:r>
            <a:r>
              <a:rPr lang="en-US" altLang="en-US" b="1" i="1" dirty="0"/>
              <a:t>continued</a:t>
            </a:r>
            <a:r>
              <a:rPr lang="en-US" altLang="en-US" sz="800" b="1" i="1" dirty="0"/>
              <a:t> </a:t>
            </a:r>
            <a:r>
              <a:rPr lang="en-US" altLang="en-US" b="1" dirty="0"/>
              <a:t>):</a:t>
            </a:r>
            <a:r>
              <a:rPr lang="en-US" altLang="en-US" dirty="0"/>
              <a:t> </a:t>
            </a:r>
            <a:r>
              <a:rPr lang="en-US" altLang="en-US" dirty="0" smtClean="0"/>
              <a:t>Suppose the </a:t>
            </a:r>
            <a:r>
              <a:rPr lang="en-US" altLang="en-US" dirty="0"/>
              <a:t>Fed performs an </a:t>
            </a:r>
            <a:r>
              <a:rPr lang="en-US" altLang="en-US" dirty="0" smtClean="0"/>
              <a:t>OMS </a:t>
            </a:r>
            <a:r>
              <a:rPr lang="en-US" altLang="en-US" dirty="0"/>
              <a:t>by </a:t>
            </a:r>
            <a:r>
              <a:rPr lang="en-US" altLang="en-US" dirty="0" smtClean="0"/>
              <a:t>selling a </a:t>
            </a:r>
            <a:r>
              <a:rPr lang="en-US" altLang="en-US" u="sng" dirty="0"/>
              <a:t>half of a billion</a:t>
            </a:r>
            <a:r>
              <a:rPr lang="en-US" altLang="en-US" dirty="0"/>
              <a:t> dollars worth of bonds </a:t>
            </a:r>
            <a:r>
              <a:rPr lang="en-US" altLang="en-US" dirty="0" smtClean="0"/>
              <a:t>to </a:t>
            </a:r>
            <a:r>
              <a:rPr lang="en-US" altLang="en-US" dirty="0"/>
              <a:t>banks (</a:t>
            </a:r>
            <a:r>
              <a:rPr lang="en-US" altLang="en-US" i="1" dirty="0"/>
              <a:t>R</a:t>
            </a:r>
            <a:r>
              <a:rPr lang="en-US" altLang="en-US" i="1" baseline="-25000" dirty="0"/>
              <a:t>N</a:t>
            </a:r>
            <a:r>
              <a:rPr lang="en-US" altLang="en-US" dirty="0"/>
              <a:t> = </a:t>
            </a:r>
            <a:r>
              <a:rPr lang="en-US" altLang="en-US" dirty="0" smtClean="0"/>
              <a:t>28 – </a:t>
            </a:r>
            <a:r>
              <a:rPr lang="en-US" altLang="en-US" b="1" dirty="0">
                <a:solidFill>
                  <a:schemeClr val="hlink"/>
                </a:solidFill>
              </a:rPr>
              <a:t>.5</a:t>
            </a:r>
            <a:r>
              <a:rPr lang="en-US" altLang="en-US" dirty="0">
                <a:solidFill>
                  <a:srgbClr val="000000"/>
                </a:solidFill>
              </a:rPr>
              <a:t> = </a:t>
            </a:r>
            <a:r>
              <a:rPr lang="en-US" altLang="en-US" b="1" dirty="0" smtClean="0">
                <a:solidFill>
                  <a:schemeClr val="hlink"/>
                </a:solidFill>
              </a:rPr>
              <a:t>27.5</a:t>
            </a:r>
            <a:r>
              <a:rPr lang="en-US" altLang="en-US" dirty="0"/>
              <a:t>). Show the affect of this policy change in the figure below.</a:t>
            </a:r>
          </a:p>
        </p:txBody>
      </p:sp>
      <p:sp>
        <p:nvSpPr>
          <p:cNvPr id="59401" name="Line 10"/>
          <p:cNvSpPr>
            <a:spLocks noChangeShapeType="1"/>
          </p:cNvSpPr>
          <p:nvPr/>
        </p:nvSpPr>
        <p:spPr bwMode="auto">
          <a:xfrm>
            <a:off x="4883150" y="2693988"/>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402" name="Line 11"/>
          <p:cNvSpPr>
            <a:spLocks noChangeShapeType="1"/>
          </p:cNvSpPr>
          <p:nvPr/>
        </p:nvSpPr>
        <p:spPr bwMode="auto">
          <a:xfrm flipV="1">
            <a:off x="4886325" y="6170613"/>
            <a:ext cx="3876675"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403" name="Line 12"/>
          <p:cNvSpPr>
            <a:spLocks noChangeAspect="1" noChangeShapeType="1"/>
          </p:cNvSpPr>
          <p:nvPr/>
        </p:nvSpPr>
        <p:spPr bwMode="auto">
          <a:xfrm>
            <a:off x="5029200" y="2743200"/>
            <a:ext cx="2632075" cy="2754313"/>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404" name="Rectangle 13"/>
          <p:cNvSpPr>
            <a:spLocks noChangeArrowheads="1"/>
          </p:cNvSpPr>
          <p:nvPr/>
        </p:nvSpPr>
        <p:spPr bwMode="auto">
          <a:xfrm>
            <a:off x="5572125" y="2482850"/>
            <a:ext cx="220345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u="sng">
                <a:cs typeface="Times New Roman" panose="02020603050405020304" pitchFamily="18" charset="0"/>
              </a:rPr>
              <a:t>Federal Funds Market</a:t>
            </a:r>
            <a:endParaRPr lang="en-US" altLang="en-US" sz="1400"/>
          </a:p>
          <a:p>
            <a:pPr>
              <a:spcBef>
                <a:spcPct val="0"/>
              </a:spcBef>
              <a:buFontTx/>
              <a:buNone/>
            </a:pPr>
            <a:endParaRPr lang="en-US" altLang="en-US" sz="2800"/>
          </a:p>
        </p:txBody>
      </p:sp>
      <p:sp>
        <p:nvSpPr>
          <p:cNvPr id="59405" name="Text Box 14"/>
          <p:cNvSpPr txBox="1">
            <a:spLocks noChangeArrowheads="1"/>
          </p:cNvSpPr>
          <p:nvPr/>
        </p:nvSpPr>
        <p:spPr bwMode="auto">
          <a:xfrm>
            <a:off x="6667500" y="62484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sz="1600">
                <a:cs typeface="Times New Roman" panose="02020603050405020304" pitchFamily="18" charset="0"/>
              </a:rPr>
              <a:t>28</a:t>
            </a:r>
            <a:endParaRPr lang="en-US" altLang="en-US" sz="1600"/>
          </a:p>
        </p:txBody>
      </p:sp>
      <p:sp>
        <p:nvSpPr>
          <p:cNvPr id="59406" name="Text Box 15"/>
          <p:cNvSpPr txBox="1">
            <a:spLocks noChangeArrowheads="1"/>
          </p:cNvSpPr>
          <p:nvPr/>
        </p:nvSpPr>
        <p:spPr bwMode="auto">
          <a:xfrm>
            <a:off x="7804150" y="6248400"/>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Q</a:t>
            </a:r>
            <a:endParaRPr lang="en-US" altLang="en-US" sz="1600"/>
          </a:p>
        </p:txBody>
      </p:sp>
      <p:sp>
        <p:nvSpPr>
          <p:cNvPr id="59407" name="Text Box 16"/>
          <p:cNvSpPr txBox="1">
            <a:spLocks noChangeArrowheads="1"/>
          </p:cNvSpPr>
          <p:nvPr/>
        </p:nvSpPr>
        <p:spPr bwMode="auto">
          <a:xfrm>
            <a:off x="4505325" y="28194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i</a:t>
            </a:r>
            <a:r>
              <a:rPr lang="en-US" altLang="en-US" sz="1600" i="1" baseline="-25000">
                <a:solidFill>
                  <a:srgbClr val="000000"/>
                </a:solidFill>
                <a:cs typeface="Times New Roman" panose="02020603050405020304" pitchFamily="18" charset="0"/>
              </a:rPr>
              <a:t>ff</a:t>
            </a:r>
            <a:endParaRPr lang="en-US" altLang="en-US" sz="1600" baseline="-25000"/>
          </a:p>
        </p:txBody>
      </p:sp>
      <p:sp>
        <p:nvSpPr>
          <p:cNvPr id="59408" name="Line 18"/>
          <p:cNvSpPr>
            <a:spLocks noChangeShapeType="1"/>
          </p:cNvSpPr>
          <p:nvPr/>
        </p:nvSpPr>
        <p:spPr bwMode="auto">
          <a:xfrm>
            <a:off x="6858000" y="4114800"/>
            <a:ext cx="137160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409" name="Line 20"/>
          <p:cNvSpPr>
            <a:spLocks noChangeShapeType="1"/>
          </p:cNvSpPr>
          <p:nvPr/>
        </p:nvSpPr>
        <p:spPr bwMode="auto">
          <a:xfrm>
            <a:off x="6858000" y="4114800"/>
            <a:ext cx="0" cy="2057400"/>
          </a:xfrm>
          <a:prstGeom prst="line">
            <a:avLst/>
          </a:prstGeom>
          <a:noFill/>
          <a:ln w="38100">
            <a:solidFill>
              <a:srgbClr val="000000"/>
            </a:solidFill>
            <a:round/>
            <a:headEnd type="oval" w="med" len="med"/>
            <a:tailEnd/>
          </a:ln>
          <a:extLst>
            <a:ext uri="{909E8E84-426E-40DD-AFC4-6F175D3DCCD1}">
              <a14:hiddenFill xmlns:a14="http://schemas.microsoft.com/office/drawing/2010/main">
                <a:noFill/>
              </a14:hiddenFill>
            </a:ext>
          </a:extLst>
        </p:spPr>
        <p:txBody>
          <a:bodyPr/>
          <a:lstStyle/>
          <a:p>
            <a:endParaRPr lang="en-US"/>
          </a:p>
        </p:txBody>
      </p:sp>
      <p:sp>
        <p:nvSpPr>
          <p:cNvPr id="97301" name="Text Box 21"/>
          <p:cNvSpPr txBox="1">
            <a:spLocks noChangeArrowheads="1"/>
          </p:cNvSpPr>
          <p:nvPr/>
        </p:nvSpPr>
        <p:spPr bwMode="auto">
          <a:xfrm>
            <a:off x="8153400" y="39624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S</a:t>
            </a:r>
            <a:r>
              <a:rPr lang="en-US" altLang="en-US" sz="1600" i="1" baseline="30000">
                <a:solidFill>
                  <a:srgbClr val="000000"/>
                </a:solidFill>
                <a:cs typeface="Times New Roman" panose="02020603050405020304" pitchFamily="18" charset="0"/>
              </a:rPr>
              <a:t>R</a:t>
            </a:r>
            <a:endParaRPr lang="en-US" altLang="en-US" sz="1600" baseline="30000"/>
          </a:p>
        </p:txBody>
      </p:sp>
      <p:sp>
        <p:nvSpPr>
          <p:cNvPr id="59411" name="Text Box 22"/>
          <p:cNvSpPr txBox="1">
            <a:spLocks noChangeArrowheads="1"/>
          </p:cNvSpPr>
          <p:nvPr/>
        </p:nvSpPr>
        <p:spPr bwMode="auto">
          <a:xfrm>
            <a:off x="4562475" y="44958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a:cs typeface="Times New Roman" panose="02020603050405020304" pitchFamily="18" charset="0"/>
              </a:rPr>
              <a:t>2</a:t>
            </a:r>
            <a:endParaRPr lang="en-US" altLang="en-US" sz="1600"/>
          </a:p>
        </p:txBody>
      </p:sp>
      <p:sp>
        <p:nvSpPr>
          <p:cNvPr id="59412" name="Text Box 23"/>
          <p:cNvSpPr txBox="1">
            <a:spLocks noChangeArrowheads="1"/>
          </p:cNvSpPr>
          <p:nvPr/>
        </p:nvSpPr>
        <p:spPr bwMode="auto">
          <a:xfrm>
            <a:off x="7588250" y="54102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D</a:t>
            </a:r>
            <a:r>
              <a:rPr lang="en-US" altLang="en-US" sz="1600" i="1" baseline="30000">
                <a:solidFill>
                  <a:srgbClr val="000000"/>
                </a:solidFill>
                <a:cs typeface="Times New Roman" panose="02020603050405020304" pitchFamily="18" charset="0"/>
              </a:rPr>
              <a:t>R</a:t>
            </a:r>
            <a:endParaRPr lang="en-US" altLang="en-US" sz="1600" baseline="30000"/>
          </a:p>
        </p:txBody>
      </p:sp>
      <p:sp>
        <p:nvSpPr>
          <p:cNvPr id="97306" name="Line 26"/>
          <p:cNvSpPr>
            <a:spLocks noChangeShapeType="1"/>
          </p:cNvSpPr>
          <p:nvPr/>
        </p:nvSpPr>
        <p:spPr bwMode="auto">
          <a:xfrm flipH="1">
            <a:off x="4886324" y="4383086"/>
            <a:ext cx="1721653" cy="0"/>
          </a:xfrm>
          <a:prstGeom prst="line">
            <a:avLst/>
          </a:prstGeom>
          <a:noFill/>
          <a:ln w="9525">
            <a:solidFill>
              <a:schemeClr val="folHlink"/>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7307" name="Text Box 27"/>
          <p:cNvSpPr txBox="1">
            <a:spLocks noChangeArrowheads="1"/>
          </p:cNvSpPr>
          <p:nvPr/>
        </p:nvSpPr>
        <p:spPr bwMode="auto">
          <a:xfrm>
            <a:off x="4505325" y="4235294"/>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a:solidFill>
                  <a:schemeClr val="folHlink"/>
                </a:solidFill>
                <a:cs typeface="Times New Roman" panose="02020603050405020304" pitchFamily="18" charset="0"/>
              </a:rPr>
              <a:t>2</a:t>
            </a:r>
            <a:r>
              <a:rPr lang="en-US" altLang="en-US" sz="1600" dirty="0" smtClean="0">
                <a:solidFill>
                  <a:schemeClr val="folHlink"/>
                </a:solidFill>
                <a:cs typeface="Times New Roman" panose="02020603050405020304" pitchFamily="18" charset="0"/>
              </a:rPr>
              <a:t>.5</a:t>
            </a:r>
            <a:endParaRPr lang="en-US" altLang="en-US" sz="1600" dirty="0">
              <a:solidFill>
                <a:schemeClr val="folHlink"/>
              </a:solidFill>
            </a:endParaRPr>
          </a:p>
        </p:txBody>
      </p:sp>
      <p:sp>
        <p:nvSpPr>
          <p:cNvPr id="97311" name="Text Box 31"/>
          <p:cNvSpPr txBox="1">
            <a:spLocks noChangeArrowheads="1"/>
          </p:cNvSpPr>
          <p:nvPr/>
        </p:nvSpPr>
        <p:spPr bwMode="auto">
          <a:xfrm>
            <a:off x="6172200" y="6248400"/>
            <a:ext cx="685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sz="1600" dirty="0" smtClean="0">
                <a:cs typeface="Times New Roman" panose="02020603050405020304" pitchFamily="18" charset="0"/>
              </a:rPr>
              <a:t>27.5</a:t>
            </a:r>
            <a:endParaRPr lang="en-US" altLang="en-US" sz="1600" dirty="0"/>
          </a:p>
        </p:txBody>
      </p:sp>
      <p:sp>
        <p:nvSpPr>
          <p:cNvPr id="59419" name="Text Box 32"/>
          <p:cNvSpPr txBox="1">
            <a:spLocks noChangeArrowheads="1"/>
          </p:cNvSpPr>
          <p:nvPr/>
        </p:nvSpPr>
        <p:spPr bwMode="auto">
          <a:xfrm>
            <a:off x="4572000" y="39624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a:cs typeface="Times New Roman" panose="02020603050405020304" pitchFamily="18" charset="0"/>
              </a:rPr>
              <a:t>3</a:t>
            </a:r>
            <a:endParaRPr lang="en-US" altLang="en-US" sz="1600"/>
          </a:p>
        </p:txBody>
      </p:sp>
      <p:sp>
        <p:nvSpPr>
          <p:cNvPr id="97316" name="Rectangle 36"/>
          <p:cNvSpPr>
            <a:spLocks noChangeArrowheads="1"/>
          </p:cNvSpPr>
          <p:nvPr/>
        </p:nvSpPr>
        <p:spPr bwMode="auto">
          <a:xfrm>
            <a:off x="1066800" y="2590800"/>
            <a:ext cx="2209800" cy="6397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u="sng"/>
              <a:t>The horizontal section  </a:t>
            </a:r>
          </a:p>
          <a:p>
            <a:pPr algn="ctr" eaLnBrk="1" hangingPunct="1">
              <a:spcBef>
                <a:spcPct val="0"/>
              </a:spcBef>
              <a:buFontTx/>
              <a:buNone/>
            </a:pPr>
            <a:endParaRPr lang="en-US" altLang="en-US" sz="400" u="sng"/>
          </a:p>
          <a:p>
            <a:pPr algn="ctr" eaLnBrk="1" hangingPunct="1">
              <a:spcBef>
                <a:spcPct val="0"/>
              </a:spcBef>
              <a:buFontTx/>
              <a:buNone/>
            </a:pPr>
            <a:endParaRPr lang="en-US" altLang="en-US" sz="600"/>
          </a:p>
          <a:p>
            <a:pPr algn="ctr" eaLnBrk="1" hangingPunct="1">
              <a:spcBef>
                <a:spcPct val="0"/>
              </a:spcBef>
              <a:buFontTx/>
              <a:buNone/>
            </a:pPr>
            <a:r>
              <a:rPr lang="en-US" altLang="en-US"/>
              <a:t>no change</a:t>
            </a:r>
          </a:p>
        </p:txBody>
      </p:sp>
      <p:sp>
        <p:nvSpPr>
          <p:cNvPr id="97318" name="Rectangle 38"/>
          <p:cNvSpPr>
            <a:spLocks noChangeArrowheads="1"/>
          </p:cNvSpPr>
          <p:nvPr/>
        </p:nvSpPr>
        <p:spPr bwMode="auto">
          <a:xfrm>
            <a:off x="685800" y="4953000"/>
            <a:ext cx="2819400" cy="45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i="1" u="sng"/>
              <a:t>New equilibrium</a:t>
            </a:r>
            <a:endParaRPr lang="en-US" altLang="en-US" u="sng"/>
          </a:p>
        </p:txBody>
      </p:sp>
      <p:graphicFrame>
        <p:nvGraphicFramePr>
          <p:cNvPr id="97320" name="Object 40"/>
          <p:cNvGraphicFramePr>
            <a:graphicFrameLocks noChangeAspect="1"/>
          </p:cNvGraphicFramePr>
          <p:nvPr/>
        </p:nvGraphicFramePr>
        <p:xfrm>
          <a:off x="1536700" y="5419725"/>
          <a:ext cx="1133475" cy="371475"/>
        </p:xfrm>
        <a:graphic>
          <a:graphicData uri="http://schemas.openxmlformats.org/presentationml/2006/ole">
            <mc:AlternateContent xmlns:mc="http://schemas.openxmlformats.org/markup-compatibility/2006">
              <mc:Choice xmlns:v="urn:schemas-microsoft-com:vml" Requires="v">
                <p:oleObj spid="_x0000_s75931" name="Equation" r:id="rId3" imgW="1130300" imgH="368300" progId="Equation.DSMT4">
                  <p:embed/>
                </p:oleObj>
              </mc:Choice>
              <mc:Fallback>
                <p:oleObj name="Equation" r:id="rId3" imgW="1130300" imgH="3683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6700" y="5419725"/>
                        <a:ext cx="113347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7321" name="Object 41"/>
          <p:cNvGraphicFramePr>
            <a:graphicFrameLocks noChangeAspect="1"/>
          </p:cNvGraphicFramePr>
          <p:nvPr>
            <p:extLst>
              <p:ext uri="{D42A27DB-BD31-4B8C-83A1-F6EECF244321}">
                <p14:modId xmlns:p14="http://schemas.microsoft.com/office/powerpoint/2010/main" val="4050202715"/>
              </p:ext>
            </p:extLst>
          </p:nvPr>
        </p:nvGraphicFramePr>
        <p:xfrm>
          <a:off x="1444625" y="5943600"/>
          <a:ext cx="1235075" cy="346075"/>
        </p:xfrm>
        <a:graphic>
          <a:graphicData uri="http://schemas.openxmlformats.org/presentationml/2006/ole">
            <mc:AlternateContent xmlns:mc="http://schemas.openxmlformats.org/markup-compatibility/2006">
              <mc:Choice xmlns:v="urn:schemas-microsoft-com:vml" Requires="v">
                <p:oleObj spid="_x0000_s75932" name="Equation" r:id="rId5" imgW="1231560" imgH="342720" progId="Equation.DSMT4">
                  <p:embed/>
                </p:oleObj>
              </mc:Choice>
              <mc:Fallback>
                <p:oleObj name="Equation" r:id="rId5" imgW="1231560" imgH="342720" progId="Equation.DSMT4">
                  <p:embed/>
                  <p:pic>
                    <p:nvPicPr>
                      <p:cNvPr id="0" name=""/>
                      <p:cNvPicPr>
                        <a:picLocks noChangeAspect="1" noChangeArrowheads="1"/>
                      </p:cNvPicPr>
                      <p:nvPr/>
                    </p:nvPicPr>
                    <p:blipFill>
                      <a:blip r:embed="rId6"/>
                      <a:srcRect/>
                      <a:stretch>
                        <a:fillRect/>
                      </a:stretch>
                    </p:blipFill>
                    <p:spPr bwMode="auto">
                      <a:xfrm>
                        <a:off x="1444625" y="5943600"/>
                        <a:ext cx="123507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7322" name="Object 42"/>
          <p:cNvGraphicFramePr>
            <a:graphicFrameLocks noChangeAspect="1"/>
          </p:cNvGraphicFramePr>
          <p:nvPr>
            <p:extLst>
              <p:ext uri="{D42A27DB-BD31-4B8C-83A1-F6EECF244321}">
                <p14:modId xmlns:p14="http://schemas.microsoft.com/office/powerpoint/2010/main" val="1413481225"/>
              </p:ext>
            </p:extLst>
          </p:nvPr>
        </p:nvGraphicFramePr>
        <p:xfrm>
          <a:off x="1676400" y="6400800"/>
          <a:ext cx="738188" cy="346075"/>
        </p:xfrm>
        <a:graphic>
          <a:graphicData uri="http://schemas.openxmlformats.org/presentationml/2006/ole">
            <mc:AlternateContent xmlns:mc="http://schemas.openxmlformats.org/markup-compatibility/2006">
              <mc:Choice xmlns:v="urn:schemas-microsoft-com:vml" Requires="v">
                <p:oleObj spid="_x0000_s75933" name="Equation" r:id="rId7" imgW="736560" imgH="342720" progId="Equation.DSMT4">
                  <p:embed/>
                </p:oleObj>
              </mc:Choice>
              <mc:Fallback>
                <p:oleObj name="Equation" r:id="rId7" imgW="736560" imgH="342720" progId="Equation.DSMT4">
                  <p:embed/>
                  <p:pic>
                    <p:nvPicPr>
                      <p:cNvPr id="0" name=""/>
                      <p:cNvPicPr>
                        <a:picLocks noChangeAspect="1" noChangeArrowheads="1"/>
                      </p:cNvPicPr>
                      <p:nvPr/>
                    </p:nvPicPr>
                    <p:blipFill>
                      <a:blip r:embed="rId8"/>
                      <a:srcRect/>
                      <a:stretch>
                        <a:fillRect/>
                      </a:stretch>
                    </p:blipFill>
                    <p:spPr bwMode="auto">
                      <a:xfrm>
                        <a:off x="1676400" y="6400800"/>
                        <a:ext cx="7381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 name="Rectangle 2"/>
          <p:cNvSpPr txBox="1">
            <a:spLocks noChangeArrowheads="1"/>
          </p:cNvSpPr>
          <p:nvPr/>
        </p:nvSpPr>
        <p:spPr bwMode="auto">
          <a:xfrm>
            <a:off x="457200" y="762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eaLnBrk="1" hangingPunct="1"/>
            <a:r>
              <a:rPr lang="en-US" altLang="en-US" kern="0" dirty="0" smtClean="0"/>
              <a:t>Open Market Sale</a:t>
            </a:r>
          </a:p>
        </p:txBody>
      </p:sp>
      <p:sp>
        <p:nvSpPr>
          <p:cNvPr id="35" name="Text Box 25"/>
          <p:cNvSpPr txBox="1">
            <a:spLocks noChangeArrowheads="1"/>
          </p:cNvSpPr>
          <p:nvPr/>
        </p:nvSpPr>
        <p:spPr bwMode="auto">
          <a:xfrm>
            <a:off x="8245691" y="3968594"/>
            <a:ext cx="268287"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dirty="0">
                <a:solidFill>
                  <a:schemeClr val="folHlink"/>
                </a:solidFill>
                <a:cs typeface="Times New Roman" panose="02020603050405020304" pitchFamily="18" charset="0"/>
              </a:rPr>
              <a:t>S</a:t>
            </a:r>
            <a:r>
              <a:rPr lang="en-US" altLang="en-US" sz="1600" i="1" baseline="30000" dirty="0">
                <a:solidFill>
                  <a:schemeClr val="folHlink"/>
                </a:solidFill>
                <a:cs typeface="Times New Roman" panose="02020603050405020304" pitchFamily="18" charset="0"/>
              </a:rPr>
              <a:t>R</a:t>
            </a:r>
            <a:endParaRPr lang="en-US" altLang="en-US" sz="1600" baseline="30000" dirty="0">
              <a:solidFill>
                <a:schemeClr val="folHlink"/>
              </a:solidFill>
            </a:endParaRPr>
          </a:p>
        </p:txBody>
      </p:sp>
      <p:sp>
        <p:nvSpPr>
          <p:cNvPr id="39" name="Rectangle 37"/>
          <p:cNvSpPr>
            <a:spLocks noChangeArrowheads="1"/>
          </p:cNvSpPr>
          <p:nvPr/>
        </p:nvSpPr>
        <p:spPr bwMode="auto">
          <a:xfrm>
            <a:off x="1035050" y="3779838"/>
            <a:ext cx="2209800" cy="6397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u="sng" dirty="0"/>
              <a:t>The vertical section </a:t>
            </a:r>
          </a:p>
          <a:p>
            <a:pPr algn="ctr" eaLnBrk="1" hangingPunct="1">
              <a:spcBef>
                <a:spcPct val="0"/>
              </a:spcBef>
              <a:buFontTx/>
              <a:buNone/>
            </a:pPr>
            <a:r>
              <a:rPr lang="en-US" altLang="en-US" sz="700" dirty="0"/>
              <a:t/>
            </a:r>
            <a:br>
              <a:rPr lang="en-US" altLang="en-US" sz="700" dirty="0"/>
            </a:br>
            <a:r>
              <a:rPr lang="en-US" altLang="en-US" dirty="0"/>
              <a:t> </a:t>
            </a:r>
            <a:r>
              <a:rPr lang="en-US" altLang="en-US" i="1" dirty="0"/>
              <a:t>R</a:t>
            </a:r>
            <a:r>
              <a:rPr lang="en-US" altLang="en-US" i="1" baseline="-25000" dirty="0"/>
              <a:t>N</a:t>
            </a:r>
            <a:r>
              <a:rPr lang="en-US" altLang="en-US" dirty="0"/>
              <a:t> + </a:t>
            </a:r>
            <a:r>
              <a:rPr lang="en-US" altLang="en-US" i="1" dirty="0"/>
              <a:t>R</a:t>
            </a:r>
            <a:r>
              <a:rPr lang="en-US" altLang="en-US" i="1" baseline="-25000" dirty="0"/>
              <a:t>B</a:t>
            </a:r>
            <a:r>
              <a:rPr lang="en-US" altLang="en-US" dirty="0"/>
              <a:t> = </a:t>
            </a:r>
            <a:r>
              <a:rPr lang="en-US" altLang="en-US" dirty="0">
                <a:solidFill>
                  <a:srgbClr val="000000"/>
                </a:solidFill>
              </a:rPr>
              <a:t>(</a:t>
            </a:r>
            <a:r>
              <a:rPr lang="en-US" altLang="en-US" dirty="0" smtClean="0">
                <a:solidFill>
                  <a:srgbClr val="000000"/>
                </a:solidFill>
              </a:rPr>
              <a:t>28 –</a:t>
            </a:r>
            <a:r>
              <a:rPr lang="en-US" altLang="en-US" b="1" dirty="0" smtClean="0">
                <a:solidFill>
                  <a:schemeClr val="hlink"/>
                </a:solidFill>
              </a:rPr>
              <a:t> </a:t>
            </a:r>
            <a:r>
              <a:rPr lang="en-US" altLang="en-US" b="1" dirty="0">
                <a:solidFill>
                  <a:schemeClr val="hlink"/>
                </a:solidFill>
              </a:rPr>
              <a:t>.5</a:t>
            </a:r>
            <a:r>
              <a:rPr lang="en-US" altLang="en-US" dirty="0">
                <a:solidFill>
                  <a:srgbClr val="000000"/>
                </a:solidFill>
              </a:rPr>
              <a:t>)</a:t>
            </a:r>
            <a:r>
              <a:rPr lang="en-US" altLang="en-US" dirty="0"/>
              <a:t> + </a:t>
            </a:r>
            <a:r>
              <a:rPr lang="en-US" altLang="en-US" dirty="0" smtClean="0"/>
              <a:t>0 </a:t>
            </a:r>
            <a:r>
              <a:rPr lang="en-US" altLang="en-US" dirty="0"/>
              <a:t>= </a:t>
            </a:r>
            <a:r>
              <a:rPr lang="en-US" altLang="en-US" dirty="0" smtClean="0"/>
              <a:t>27.5 </a:t>
            </a:r>
            <a:endParaRPr lang="en-US" altLang="en-US" dirty="0"/>
          </a:p>
        </p:txBody>
      </p:sp>
      <p:sp>
        <p:nvSpPr>
          <p:cNvPr id="40" name="Rectangle 39"/>
          <p:cNvSpPr>
            <a:spLocks noChangeArrowheads="1"/>
          </p:cNvSpPr>
          <p:nvPr/>
        </p:nvSpPr>
        <p:spPr bwMode="auto">
          <a:xfrm>
            <a:off x="2895600" y="4191000"/>
            <a:ext cx="762000"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45" name="Line 3"/>
          <p:cNvSpPr>
            <a:spLocks noChangeShapeType="1"/>
          </p:cNvSpPr>
          <p:nvPr/>
        </p:nvSpPr>
        <p:spPr bwMode="auto">
          <a:xfrm>
            <a:off x="6612742" y="4116357"/>
            <a:ext cx="0" cy="2054256"/>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 name="Line 2"/>
          <p:cNvSpPr>
            <a:spLocks noChangeShapeType="1"/>
          </p:cNvSpPr>
          <p:nvPr/>
        </p:nvSpPr>
        <p:spPr bwMode="auto">
          <a:xfrm>
            <a:off x="6612730" y="4114800"/>
            <a:ext cx="1630580" cy="0"/>
          </a:xfrm>
          <a:prstGeom prst="line">
            <a:avLst/>
          </a:prstGeom>
          <a:noFill/>
          <a:ln w="38100">
            <a:solidFill>
              <a:schemeClr val="folHlink"/>
            </a:solidFill>
            <a:round/>
            <a:headEnd type="oval" w="med" len="med"/>
            <a:tailEnd type="none" w="lg" len="lg"/>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8453355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3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childTnLst>
                          </p:cTn>
                        </p:par>
                      </p:childTnLst>
                    </p:cTn>
                  </p:par>
                  <p:par>
                    <p:cTn id="11" fill="hold">
                      <p:stCondLst>
                        <p:cond delay="indefinite"/>
                      </p:stCondLst>
                      <p:childTnLst>
                        <p:par>
                          <p:cTn id="12" fill="hold" nodeType="after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4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7311"/>
                                        </p:tgtEl>
                                        <p:attrNameLst>
                                          <p:attrName>style.visibility</p:attrName>
                                        </p:attrNameLst>
                                      </p:cBhvr>
                                      <p:to>
                                        <p:strVal val="visible"/>
                                      </p:to>
                                    </p:set>
                                  </p:childTnLst>
                                </p:cTn>
                              </p:par>
                              <p:par>
                                <p:cTn id="19" presetID="22" presetClass="entr" presetSubtype="4"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wipe(down)">
                                      <p:cBhvr>
                                        <p:cTn id="21" dur="500"/>
                                        <p:tgtEl>
                                          <p:spTgt spid="45"/>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wipe(left)">
                                      <p:cBhvr>
                                        <p:cTn id="25" dur="500"/>
                                        <p:tgtEl>
                                          <p:spTgt spid="46"/>
                                        </p:tgtEl>
                                      </p:cBhvr>
                                    </p:animEffect>
                                  </p:childTnLst>
                                </p:cTn>
                              </p:par>
                            </p:childTnLst>
                          </p:cTn>
                        </p:par>
                        <p:par>
                          <p:cTn id="26" fill="hold">
                            <p:stCondLst>
                              <p:cond delay="1000"/>
                            </p:stCondLst>
                            <p:childTnLst>
                              <p:par>
                                <p:cTn id="27" presetID="1" presetClass="entr" presetSubtype="0" fill="hold" grpId="0" nodeType="after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xit" presetSubtype="0" fill="hold" grpId="0" nodeType="withEffect">
                                  <p:stCondLst>
                                    <p:cond delay="0"/>
                                  </p:stCondLst>
                                  <p:childTnLst>
                                    <p:set>
                                      <p:cBhvr>
                                        <p:cTn id="30" dur="1" fill="hold">
                                          <p:stCondLst>
                                            <p:cond delay="0"/>
                                          </p:stCondLst>
                                        </p:cTn>
                                        <p:tgtEl>
                                          <p:spTgt spid="97301"/>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7318"/>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97320"/>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97321"/>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97322"/>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2" fill="hold" grpId="0" nodeType="clickEffect">
                                  <p:stCondLst>
                                    <p:cond delay="0"/>
                                  </p:stCondLst>
                                  <p:childTnLst>
                                    <p:set>
                                      <p:cBhvr>
                                        <p:cTn id="50" dur="1" fill="hold">
                                          <p:stCondLst>
                                            <p:cond delay="0"/>
                                          </p:stCondLst>
                                        </p:cTn>
                                        <p:tgtEl>
                                          <p:spTgt spid="97306"/>
                                        </p:tgtEl>
                                        <p:attrNameLst>
                                          <p:attrName>style.visibility</p:attrName>
                                        </p:attrNameLst>
                                      </p:cBhvr>
                                      <p:to>
                                        <p:strVal val="visible"/>
                                      </p:to>
                                    </p:set>
                                    <p:animEffect transition="in" filter="wipe(right)">
                                      <p:cBhvr>
                                        <p:cTn id="51" dur="500"/>
                                        <p:tgtEl>
                                          <p:spTgt spid="97306"/>
                                        </p:tgtEl>
                                      </p:cBhvr>
                                    </p:animEffect>
                                  </p:childTnLst>
                                </p:cTn>
                              </p:par>
                            </p:childTnLst>
                          </p:cTn>
                        </p:par>
                        <p:par>
                          <p:cTn id="52" fill="hold" nodeType="afterGroup">
                            <p:stCondLst>
                              <p:cond delay="500"/>
                            </p:stCondLst>
                            <p:childTnLst>
                              <p:par>
                                <p:cTn id="53" presetID="1" presetClass="entr" presetSubtype="0" fill="hold" grpId="0" nodeType="afterEffect">
                                  <p:stCondLst>
                                    <p:cond delay="0"/>
                                  </p:stCondLst>
                                  <p:childTnLst>
                                    <p:set>
                                      <p:cBhvr>
                                        <p:cTn id="54" dur="1" fill="hold">
                                          <p:stCondLst>
                                            <p:cond delay="0"/>
                                          </p:stCondLst>
                                        </p:cTn>
                                        <p:tgtEl>
                                          <p:spTgt spid="97307"/>
                                        </p:tgtEl>
                                        <p:attrNameLst>
                                          <p:attrName>style.visibility</p:attrName>
                                        </p:attrNameLst>
                                      </p:cBhvr>
                                      <p:to>
                                        <p:strVal val="visible"/>
                                      </p:to>
                                    </p:set>
                                  </p:childTnLst>
                                </p:cTn>
                              </p:par>
                            </p:childTnLst>
                          </p:cTn>
                        </p:par>
                        <p:par>
                          <p:cTn id="55" fill="hold">
                            <p:stCondLst>
                              <p:cond delay="500"/>
                            </p:stCondLst>
                            <p:childTnLst>
                              <p:par>
                                <p:cTn id="56" presetID="10" presetClass="exit" presetSubtype="0" fill="hold" grpId="0" nodeType="afterEffect">
                                  <p:stCondLst>
                                    <p:cond delay="0"/>
                                  </p:stCondLst>
                                  <p:childTnLst>
                                    <p:animEffect transition="out" filter="fade">
                                      <p:cBhvr>
                                        <p:cTn id="57" dur="500"/>
                                        <p:tgtEl>
                                          <p:spTgt spid="59395"/>
                                        </p:tgtEl>
                                      </p:cBhvr>
                                    </p:animEffect>
                                    <p:set>
                                      <p:cBhvr>
                                        <p:cTn id="58" dur="1" fill="hold">
                                          <p:stCondLst>
                                            <p:cond delay="499"/>
                                          </p:stCondLst>
                                        </p:cTn>
                                        <p:tgtEl>
                                          <p:spTgt spid="59395"/>
                                        </p:tgtEl>
                                        <p:attrNameLst>
                                          <p:attrName>style.visibility</p:attrName>
                                        </p:attrNameLst>
                                      </p:cBhvr>
                                      <p:to>
                                        <p:strVal val="hidden"/>
                                      </p:to>
                                    </p:set>
                                  </p:childTnLst>
                                </p:cTn>
                              </p:par>
                              <p:par>
                                <p:cTn id="59" presetID="10" presetClass="exit" presetSubtype="0" fill="hold" grpId="0" nodeType="withEffect">
                                  <p:stCondLst>
                                    <p:cond delay="0"/>
                                  </p:stCondLst>
                                  <p:childTnLst>
                                    <p:animEffect transition="out" filter="fade">
                                      <p:cBhvr>
                                        <p:cTn id="60" dur="500"/>
                                        <p:tgtEl>
                                          <p:spTgt spid="59411"/>
                                        </p:tgtEl>
                                      </p:cBhvr>
                                    </p:animEffect>
                                    <p:set>
                                      <p:cBhvr>
                                        <p:cTn id="61" dur="1" fill="hold">
                                          <p:stCondLst>
                                            <p:cond delay="499"/>
                                          </p:stCondLst>
                                        </p:cTn>
                                        <p:tgtEl>
                                          <p:spTgt spid="594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animBg="1"/>
      <p:bldP spid="97301" grpId="0"/>
      <p:bldP spid="59411" grpId="0"/>
      <p:bldP spid="97306" grpId="0" animBg="1"/>
      <p:bldP spid="97307" grpId="0"/>
      <p:bldP spid="97311" grpId="0"/>
      <p:bldP spid="97316" grpId="0" animBg="1"/>
      <p:bldP spid="97318" grpId="0" animBg="1"/>
      <p:bldP spid="35" grpId="0"/>
      <p:bldP spid="39" grpId="0" animBg="1"/>
      <p:bldP spid="40" grpId="0" animBg="1"/>
      <p:bldP spid="45" grpId="0" animBg="1"/>
      <p:bldP spid="46"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Line 19"/>
          <p:cNvSpPr>
            <a:spLocks noChangeShapeType="1"/>
          </p:cNvSpPr>
          <p:nvPr/>
        </p:nvSpPr>
        <p:spPr bwMode="auto">
          <a:xfrm>
            <a:off x="4876800" y="4114800"/>
            <a:ext cx="19050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0422"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0423"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0424" name="Rectangle 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30" name="Rectangle 2"/>
          <p:cNvSpPr txBox="1">
            <a:spLocks noChangeArrowheads="1"/>
          </p:cNvSpPr>
          <p:nvPr/>
        </p:nvSpPr>
        <p:spPr bwMode="auto">
          <a:xfrm>
            <a:off x="457200" y="762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eaLnBrk="1" hangingPunct="1"/>
            <a:r>
              <a:rPr lang="en-US" altLang="en-US" kern="0" dirty="0" smtClean="0"/>
              <a:t>Open Market Sale</a:t>
            </a:r>
          </a:p>
        </p:txBody>
      </p:sp>
      <p:sp>
        <p:nvSpPr>
          <p:cNvPr id="32" name="Line 10"/>
          <p:cNvSpPr>
            <a:spLocks noChangeShapeType="1"/>
          </p:cNvSpPr>
          <p:nvPr/>
        </p:nvSpPr>
        <p:spPr bwMode="auto">
          <a:xfrm>
            <a:off x="4883150" y="2693988"/>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 name="Line 11"/>
          <p:cNvSpPr>
            <a:spLocks noChangeShapeType="1"/>
          </p:cNvSpPr>
          <p:nvPr/>
        </p:nvSpPr>
        <p:spPr bwMode="auto">
          <a:xfrm flipV="1">
            <a:off x="4886325" y="6170613"/>
            <a:ext cx="3876675"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 name="Line 12"/>
          <p:cNvSpPr>
            <a:spLocks noChangeAspect="1" noChangeShapeType="1"/>
          </p:cNvSpPr>
          <p:nvPr/>
        </p:nvSpPr>
        <p:spPr bwMode="auto">
          <a:xfrm>
            <a:off x="5029200" y="2743200"/>
            <a:ext cx="2632075" cy="2754313"/>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 name="Rectangle 13"/>
          <p:cNvSpPr>
            <a:spLocks noChangeArrowheads="1"/>
          </p:cNvSpPr>
          <p:nvPr/>
        </p:nvSpPr>
        <p:spPr bwMode="auto">
          <a:xfrm>
            <a:off x="5572125" y="2482850"/>
            <a:ext cx="220345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u="sng" dirty="0">
                <a:cs typeface="Times New Roman" panose="02020603050405020304" pitchFamily="18" charset="0"/>
              </a:rPr>
              <a:t>Federal Funds Market</a:t>
            </a:r>
            <a:endParaRPr lang="en-US" altLang="en-US" sz="1400" dirty="0"/>
          </a:p>
          <a:p>
            <a:pPr>
              <a:spcBef>
                <a:spcPct val="0"/>
              </a:spcBef>
              <a:buFontTx/>
              <a:buNone/>
            </a:pPr>
            <a:endParaRPr lang="en-US" altLang="en-US" sz="2800" dirty="0"/>
          </a:p>
        </p:txBody>
      </p:sp>
      <p:sp>
        <p:nvSpPr>
          <p:cNvPr id="36" name="Text Box 14"/>
          <p:cNvSpPr txBox="1">
            <a:spLocks noChangeArrowheads="1"/>
          </p:cNvSpPr>
          <p:nvPr/>
        </p:nvSpPr>
        <p:spPr bwMode="auto">
          <a:xfrm>
            <a:off x="6667500" y="62484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sz="1600">
                <a:cs typeface="Times New Roman" panose="02020603050405020304" pitchFamily="18" charset="0"/>
              </a:rPr>
              <a:t>28</a:t>
            </a:r>
            <a:endParaRPr lang="en-US" altLang="en-US" sz="1600"/>
          </a:p>
        </p:txBody>
      </p:sp>
      <p:sp>
        <p:nvSpPr>
          <p:cNvPr id="37" name="Text Box 15"/>
          <p:cNvSpPr txBox="1">
            <a:spLocks noChangeArrowheads="1"/>
          </p:cNvSpPr>
          <p:nvPr/>
        </p:nvSpPr>
        <p:spPr bwMode="auto">
          <a:xfrm>
            <a:off x="7804150" y="6248400"/>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Q</a:t>
            </a:r>
            <a:endParaRPr lang="en-US" altLang="en-US" sz="1600"/>
          </a:p>
        </p:txBody>
      </p:sp>
      <p:sp>
        <p:nvSpPr>
          <p:cNvPr id="38" name="Text Box 16"/>
          <p:cNvSpPr txBox="1">
            <a:spLocks noChangeArrowheads="1"/>
          </p:cNvSpPr>
          <p:nvPr/>
        </p:nvSpPr>
        <p:spPr bwMode="auto">
          <a:xfrm>
            <a:off x="4505325" y="28194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i</a:t>
            </a:r>
            <a:r>
              <a:rPr lang="en-US" altLang="en-US" sz="1600" i="1" baseline="-25000">
                <a:solidFill>
                  <a:srgbClr val="000000"/>
                </a:solidFill>
                <a:cs typeface="Times New Roman" panose="02020603050405020304" pitchFamily="18" charset="0"/>
              </a:rPr>
              <a:t>ff</a:t>
            </a:r>
            <a:endParaRPr lang="en-US" altLang="en-US" sz="1600" baseline="-25000"/>
          </a:p>
        </p:txBody>
      </p:sp>
      <p:sp>
        <p:nvSpPr>
          <p:cNvPr id="40" name="Line 20"/>
          <p:cNvSpPr>
            <a:spLocks noChangeShapeType="1"/>
          </p:cNvSpPr>
          <p:nvPr/>
        </p:nvSpPr>
        <p:spPr bwMode="auto">
          <a:xfrm>
            <a:off x="6858000" y="4114800"/>
            <a:ext cx="0" cy="2057400"/>
          </a:xfrm>
          <a:prstGeom prst="line">
            <a:avLst/>
          </a:prstGeom>
          <a:noFill/>
          <a:ln w="38100">
            <a:solidFill>
              <a:srgbClr val="000000"/>
            </a:solidFill>
            <a:round/>
            <a:headEnd type="oval" w="med" len="med"/>
            <a:tailEnd/>
          </a:ln>
          <a:extLst>
            <a:ext uri="{909E8E84-426E-40DD-AFC4-6F175D3DCCD1}">
              <a14:hiddenFill xmlns:a14="http://schemas.microsoft.com/office/drawing/2010/main">
                <a:noFill/>
              </a14:hiddenFill>
            </a:ext>
          </a:extLst>
        </p:spPr>
        <p:txBody>
          <a:bodyPr/>
          <a:lstStyle/>
          <a:p>
            <a:endParaRPr lang="en-US"/>
          </a:p>
        </p:txBody>
      </p:sp>
      <p:sp>
        <p:nvSpPr>
          <p:cNvPr id="43" name="Text Box 23"/>
          <p:cNvSpPr txBox="1">
            <a:spLocks noChangeArrowheads="1"/>
          </p:cNvSpPr>
          <p:nvPr/>
        </p:nvSpPr>
        <p:spPr bwMode="auto">
          <a:xfrm>
            <a:off x="7588250" y="54102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D</a:t>
            </a:r>
            <a:r>
              <a:rPr lang="en-US" altLang="en-US" sz="1600" i="1" baseline="30000">
                <a:solidFill>
                  <a:srgbClr val="000000"/>
                </a:solidFill>
                <a:cs typeface="Times New Roman" panose="02020603050405020304" pitchFamily="18" charset="0"/>
              </a:rPr>
              <a:t>R</a:t>
            </a:r>
            <a:endParaRPr lang="en-US" altLang="en-US" sz="1600" baseline="30000"/>
          </a:p>
        </p:txBody>
      </p:sp>
      <p:sp>
        <p:nvSpPr>
          <p:cNvPr id="44" name="Line 26"/>
          <p:cNvSpPr>
            <a:spLocks noChangeShapeType="1"/>
          </p:cNvSpPr>
          <p:nvPr/>
        </p:nvSpPr>
        <p:spPr bwMode="auto">
          <a:xfrm flipH="1">
            <a:off x="4886324" y="4383086"/>
            <a:ext cx="1721653" cy="0"/>
          </a:xfrm>
          <a:prstGeom prst="line">
            <a:avLst/>
          </a:prstGeom>
          <a:noFill/>
          <a:ln w="9525">
            <a:solidFill>
              <a:schemeClr val="folHlink"/>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45" name="Text Box 27"/>
          <p:cNvSpPr txBox="1">
            <a:spLocks noChangeArrowheads="1"/>
          </p:cNvSpPr>
          <p:nvPr/>
        </p:nvSpPr>
        <p:spPr bwMode="auto">
          <a:xfrm>
            <a:off x="4505325" y="4235294"/>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a:solidFill>
                  <a:schemeClr val="folHlink"/>
                </a:solidFill>
                <a:cs typeface="Times New Roman" panose="02020603050405020304" pitchFamily="18" charset="0"/>
              </a:rPr>
              <a:t>2</a:t>
            </a:r>
            <a:r>
              <a:rPr lang="en-US" altLang="en-US" sz="1600" dirty="0" smtClean="0">
                <a:solidFill>
                  <a:schemeClr val="folHlink"/>
                </a:solidFill>
                <a:cs typeface="Times New Roman" panose="02020603050405020304" pitchFamily="18" charset="0"/>
              </a:rPr>
              <a:t>.5</a:t>
            </a:r>
            <a:endParaRPr lang="en-US" altLang="en-US" sz="1600" dirty="0">
              <a:solidFill>
                <a:schemeClr val="folHlink"/>
              </a:solidFill>
            </a:endParaRPr>
          </a:p>
        </p:txBody>
      </p:sp>
      <p:sp>
        <p:nvSpPr>
          <p:cNvPr id="46" name="Text Box 31"/>
          <p:cNvSpPr txBox="1">
            <a:spLocks noChangeArrowheads="1"/>
          </p:cNvSpPr>
          <p:nvPr/>
        </p:nvSpPr>
        <p:spPr bwMode="auto">
          <a:xfrm>
            <a:off x="6172200" y="6248400"/>
            <a:ext cx="685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sz="1600" dirty="0" smtClean="0">
                <a:cs typeface="Times New Roman" panose="02020603050405020304" pitchFamily="18" charset="0"/>
              </a:rPr>
              <a:t>27.5</a:t>
            </a:r>
            <a:endParaRPr lang="en-US" altLang="en-US" sz="1600" dirty="0"/>
          </a:p>
        </p:txBody>
      </p:sp>
      <p:sp>
        <p:nvSpPr>
          <p:cNvPr id="51" name="Rectangle 9"/>
          <p:cNvSpPr>
            <a:spLocks noChangeArrowheads="1"/>
          </p:cNvSpPr>
          <p:nvPr/>
        </p:nvSpPr>
        <p:spPr bwMode="auto">
          <a:xfrm>
            <a:off x="304800" y="762000"/>
            <a:ext cx="8610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71475" indent="-371475">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b="1" dirty="0" smtClean="0"/>
              <a:t>Example</a:t>
            </a:r>
            <a:r>
              <a:rPr lang="en-US" altLang="en-US" dirty="0" smtClean="0"/>
              <a:t> </a:t>
            </a:r>
            <a:r>
              <a:rPr lang="en-US" altLang="en-US" b="1" dirty="0"/>
              <a:t>(</a:t>
            </a:r>
            <a:r>
              <a:rPr lang="en-US" altLang="en-US" b="1" i="1" dirty="0"/>
              <a:t>continued</a:t>
            </a:r>
            <a:r>
              <a:rPr lang="en-US" altLang="en-US" sz="800" b="1" i="1" dirty="0"/>
              <a:t> </a:t>
            </a:r>
            <a:r>
              <a:rPr lang="en-US" altLang="en-US" b="1" dirty="0"/>
              <a:t>):</a:t>
            </a:r>
            <a:r>
              <a:rPr lang="en-US" altLang="en-US" dirty="0"/>
              <a:t> </a:t>
            </a:r>
            <a:r>
              <a:rPr lang="en-US" altLang="en-US" dirty="0" smtClean="0"/>
              <a:t>Suppose the </a:t>
            </a:r>
            <a:r>
              <a:rPr lang="en-US" altLang="en-US" dirty="0"/>
              <a:t>Fed performs an </a:t>
            </a:r>
            <a:r>
              <a:rPr lang="en-US" altLang="en-US" dirty="0" smtClean="0"/>
              <a:t>OMS </a:t>
            </a:r>
            <a:r>
              <a:rPr lang="en-US" altLang="en-US" dirty="0"/>
              <a:t>by </a:t>
            </a:r>
            <a:r>
              <a:rPr lang="en-US" altLang="en-US" dirty="0" smtClean="0"/>
              <a:t>selling a </a:t>
            </a:r>
            <a:r>
              <a:rPr lang="en-US" altLang="en-US" u="sng" dirty="0"/>
              <a:t>half of a billion</a:t>
            </a:r>
            <a:r>
              <a:rPr lang="en-US" altLang="en-US" dirty="0"/>
              <a:t> dollars worth of bonds </a:t>
            </a:r>
            <a:r>
              <a:rPr lang="en-US" altLang="en-US" dirty="0" smtClean="0"/>
              <a:t>to </a:t>
            </a:r>
            <a:r>
              <a:rPr lang="en-US" altLang="en-US" dirty="0"/>
              <a:t>banks (</a:t>
            </a:r>
            <a:r>
              <a:rPr lang="en-US" altLang="en-US" i="1" dirty="0"/>
              <a:t>R</a:t>
            </a:r>
            <a:r>
              <a:rPr lang="en-US" altLang="en-US" i="1" baseline="-25000" dirty="0"/>
              <a:t>N</a:t>
            </a:r>
            <a:r>
              <a:rPr lang="en-US" altLang="en-US" dirty="0"/>
              <a:t> = </a:t>
            </a:r>
            <a:r>
              <a:rPr lang="en-US" altLang="en-US" dirty="0" smtClean="0"/>
              <a:t>28 – </a:t>
            </a:r>
            <a:r>
              <a:rPr lang="en-US" altLang="en-US" b="1" dirty="0">
                <a:solidFill>
                  <a:schemeClr val="hlink"/>
                </a:solidFill>
              </a:rPr>
              <a:t>.5</a:t>
            </a:r>
            <a:r>
              <a:rPr lang="en-US" altLang="en-US" dirty="0">
                <a:solidFill>
                  <a:srgbClr val="000000"/>
                </a:solidFill>
              </a:rPr>
              <a:t> = </a:t>
            </a:r>
            <a:r>
              <a:rPr lang="en-US" altLang="en-US" b="1" dirty="0" smtClean="0">
                <a:solidFill>
                  <a:schemeClr val="hlink"/>
                </a:solidFill>
              </a:rPr>
              <a:t>27.5</a:t>
            </a:r>
            <a:r>
              <a:rPr lang="en-US" altLang="en-US" dirty="0"/>
              <a:t>). Show the affect of this policy change in the figure below.</a:t>
            </a:r>
          </a:p>
        </p:txBody>
      </p:sp>
      <p:sp>
        <p:nvSpPr>
          <p:cNvPr id="52" name="Line 3"/>
          <p:cNvSpPr>
            <a:spLocks noChangeShapeType="1"/>
          </p:cNvSpPr>
          <p:nvPr/>
        </p:nvSpPr>
        <p:spPr bwMode="auto">
          <a:xfrm>
            <a:off x="6612742" y="4116357"/>
            <a:ext cx="0" cy="2054256"/>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 name="Rectangle 27"/>
          <p:cNvSpPr>
            <a:spLocks noChangeArrowheads="1"/>
          </p:cNvSpPr>
          <p:nvPr/>
        </p:nvSpPr>
        <p:spPr bwMode="auto">
          <a:xfrm>
            <a:off x="838200" y="2819400"/>
            <a:ext cx="28194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i="1" dirty="0"/>
              <a:t>Starting on 1/1/03 the Fed</a:t>
            </a:r>
          </a:p>
          <a:p>
            <a:pPr eaLnBrk="1" hangingPunct="1">
              <a:spcBef>
                <a:spcPct val="0"/>
              </a:spcBef>
              <a:buFontTx/>
              <a:buNone/>
            </a:pPr>
            <a:r>
              <a:rPr lang="en-US" altLang="en-US" i="1" dirty="0"/>
              <a:t>began setting the discount</a:t>
            </a:r>
          </a:p>
          <a:p>
            <a:pPr eaLnBrk="1" hangingPunct="1">
              <a:spcBef>
                <a:spcPct val="0"/>
              </a:spcBef>
              <a:buFontTx/>
              <a:buNone/>
            </a:pPr>
            <a:r>
              <a:rPr lang="en-US" altLang="en-US" i="1" dirty="0"/>
              <a:t>rate 100 basis points (</a:t>
            </a:r>
            <a:r>
              <a:rPr lang="en-US" altLang="en-US" i="1" dirty="0" smtClean="0"/>
              <a:t>1 pct. points) above </a:t>
            </a:r>
            <a:r>
              <a:rPr lang="en-US" altLang="en-US" i="1" dirty="0"/>
              <a:t>its federal funds </a:t>
            </a:r>
            <a:r>
              <a:rPr lang="en-US" altLang="en-US" i="1" dirty="0" smtClean="0"/>
              <a:t>rate </a:t>
            </a:r>
            <a:r>
              <a:rPr lang="en-US" altLang="en-US" i="1" dirty="0"/>
              <a:t>target.</a:t>
            </a:r>
          </a:p>
          <a:p>
            <a:pPr eaLnBrk="1" hangingPunct="1">
              <a:spcBef>
                <a:spcPct val="0"/>
              </a:spcBef>
              <a:buFontTx/>
              <a:buNone/>
            </a:pPr>
            <a:endParaRPr lang="en-US" altLang="en-US" i="1" dirty="0"/>
          </a:p>
          <a:p>
            <a:pPr eaLnBrk="1" hangingPunct="1">
              <a:spcBef>
                <a:spcPct val="0"/>
              </a:spcBef>
              <a:buFontTx/>
              <a:buNone/>
            </a:pPr>
            <a:r>
              <a:rPr lang="en-US" altLang="en-US" i="1" dirty="0"/>
              <a:t>So the Fed </a:t>
            </a:r>
            <a:r>
              <a:rPr lang="en-US" altLang="en-US" i="1" dirty="0" smtClean="0"/>
              <a:t>raises the </a:t>
            </a:r>
            <a:r>
              <a:rPr lang="en-US" altLang="en-US" i="1" dirty="0"/>
              <a:t>discount rate to </a:t>
            </a:r>
            <a:r>
              <a:rPr lang="en-US" altLang="en-US" i="1" dirty="0" smtClean="0"/>
              <a:t>3.5</a:t>
            </a:r>
            <a:endParaRPr lang="en-US" altLang="en-US" i="1" dirty="0"/>
          </a:p>
        </p:txBody>
      </p:sp>
      <p:sp>
        <p:nvSpPr>
          <p:cNvPr id="55" name="Line 18"/>
          <p:cNvSpPr>
            <a:spLocks noChangeShapeType="1"/>
          </p:cNvSpPr>
          <p:nvPr/>
        </p:nvSpPr>
        <p:spPr bwMode="auto">
          <a:xfrm>
            <a:off x="6860381" y="4114800"/>
            <a:ext cx="1371600" cy="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 name="Text Box 41"/>
          <p:cNvSpPr txBox="1">
            <a:spLocks noChangeArrowheads="1"/>
          </p:cNvSpPr>
          <p:nvPr/>
        </p:nvSpPr>
        <p:spPr bwMode="auto">
          <a:xfrm>
            <a:off x="4574381" y="39624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a:cs typeface="Times New Roman" panose="02020603050405020304" pitchFamily="18" charset="0"/>
              </a:rPr>
              <a:t>3</a:t>
            </a:r>
            <a:endParaRPr lang="en-US" altLang="en-US" sz="1600" dirty="0"/>
          </a:p>
        </p:txBody>
      </p:sp>
      <p:sp>
        <p:nvSpPr>
          <p:cNvPr id="58" name="Text Box 29"/>
          <p:cNvSpPr txBox="1">
            <a:spLocks noChangeArrowheads="1"/>
          </p:cNvSpPr>
          <p:nvPr/>
        </p:nvSpPr>
        <p:spPr bwMode="auto">
          <a:xfrm>
            <a:off x="8155781" y="36576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dirty="0">
                <a:solidFill>
                  <a:schemeClr val="hlink"/>
                </a:solidFill>
                <a:cs typeface="Times New Roman" panose="02020603050405020304" pitchFamily="18" charset="0"/>
              </a:rPr>
              <a:t>S</a:t>
            </a:r>
            <a:r>
              <a:rPr lang="en-US" altLang="en-US" sz="1600" i="1" baseline="30000" dirty="0">
                <a:solidFill>
                  <a:schemeClr val="hlink"/>
                </a:solidFill>
                <a:cs typeface="Times New Roman" panose="02020603050405020304" pitchFamily="18" charset="0"/>
              </a:rPr>
              <a:t>R</a:t>
            </a:r>
            <a:endParaRPr lang="en-US" altLang="en-US" sz="1600" baseline="30000" dirty="0">
              <a:solidFill>
                <a:schemeClr val="hlink"/>
              </a:solidFill>
            </a:endParaRPr>
          </a:p>
        </p:txBody>
      </p:sp>
      <p:sp>
        <p:nvSpPr>
          <p:cNvPr id="59" name="Line 19"/>
          <p:cNvSpPr>
            <a:spLocks noChangeShapeType="1"/>
          </p:cNvSpPr>
          <p:nvPr/>
        </p:nvSpPr>
        <p:spPr bwMode="auto">
          <a:xfrm>
            <a:off x="4879180" y="3810000"/>
            <a:ext cx="3368891"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0" name="Line 18"/>
          <p:cNvSpPr>
            <a:spLocks noChangeShapeType="1"/>
          </p:cNvSpPr>
          <p:nvPr/>
        </p:nvSpPr>
        <p:spPr bwMode="auto">
          <a:xfrm>
            <a:off x="6860381" y="4114800"/>
            <a:ext cx="137160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 name="Text Box 32"/>
          <p:cNvSpPr txBox="1">
            <a:spLocks noChangeArrowheads="1"/>
          </p:cNvSpPr>
          <p:nvPr/>
        </p:nvSpPr>
        <p:spPr bwMode="auto">
          <a:xfrm>
            <a:off x="4498181" y="36576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smtClean="0">
                <a:cs typeface="Times New Roman" panose="02020603050405020304" pitchFamily="18" charset="0"/>
              </a:rPr>
              <a:t>3.5</a:t>
            </a:r>
            <a:endParaRPr lang="en-US" altLang="en-US" sz="1600" dirty="0"/>
          </a:p>
        </p:txBody>
      </p:sp>
      <p:sp>
        <p:nvSpPr>
          <p:cNvPr id="62" name="Text Box 25"/>
          <p:cNvSpPr txBox="1">
            <a:spLocks noChangeArrowheads="1"/>
          </p:cNvSpPr>
          <p:nvPr/>
        </p:nvSpPr>
        <p:spPr bwMode="auto">
          <a:xfrm>
            <a:off x="8248072" y="3968594"/>
            <a:ext cx="268287"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dirty="0">
                <a:solidFill>
                  <a:schemeClr val="folHlink"/>
                </a:solidFill>
                <a:cs typeface="Times New Roman" panose="02020603050405020304" pitchFamily="18" charset="0"/>
              </a:rPr>
              <a:t>S</a:t>
            </a:r>
            <a:r>
              <a:rPr lang="en-US" altLang="en-US" sz="1600" i="1" baseline="30000" dirty="0">
                <a:solidFill>
                  <a:schemeClr val="folHlink"/>
                </a:solidFill>
                <a:cs typeface="Times New Roman" panose="02020603050405020304" pitchFamily="18" charset="0"/>
              </a:rPr>
              <a:t>R</a:t>
            </a:r>
            <a:endParaRPr lang="en-US" altLang="en-US" sz="1600" baseline="30000" dirty="0">
              <a:solidFill>
                <a:schemeClr val="folHlink"/>
              </a:solidFill>
            </a:endParaRPr>
          </a:p>
        </p:txBody>
      </p:sp>
      <p:sp>
        <p:nvSpPr>
          <p:cNvPr id="63" name="Line 2"/>
          <p:cNvSpPr>
            <a:spLocks noChangeShapeType="1"/>
          </p:cNvSpPr>
          <p:nvPr/>
        </p:nvSpPr>
        <p:spPr bwMode="auto">
          <a:xfrm>
            <a:off x="6611744" y="4114800"/>
            <a:ext cx="1630580" cy="0"/>
          </a:xfrm>
          <a:prstGeom prst="line">
            <a:avLst/>
          </a:prstGeom>
          <a:noFill/>
          <a:ln w="38100">
            <a:solidFill>
              <a:schemeClr val="folHlink"/>
            </a:solidFill>
            <a:round/>
            <a:headEnd type="oval" w="med" len="med"/>
            <a:tailEnd type="none" w="lg" len="lg"/>
          </a:ln>
          <a:extLst>
            <a:ext uri="{909E8E84-426E-40DD-AFC4-6F175D3DCCD1}">
              <a14:hiddenFill xmlns:a14="http://schemas.microsoft.com/office/drawing/2010/main">
                <a:noFill/>
              </a14:hiddenFill>
            </a:ext>
          </a:extLst>
        </p:spPr>
        <p:txBody>
          <a:bodyPr/>
          <a:lstStyle/>
          <a:p>
            <a:endParaRPr lang="en-US"/>
          </a:p>
        </p:txBody>
      </p:sp>
      <p:sp>
        <p:nvSpPr>
          <p:cNvPr id="65" name="Line 16"/>
          <p:cNvSpPr>
            <a:spLocks noChangeShapeType="1"/>
          </p:cNvSpPr>
          <p:nvPr/>
        </p:nvSpPr>
        <p:spPr bwMode="auto">
          <a:xfrm>
            <a:off x="6610349" y="3810000"/>
            <a:ext cx="1630580" cy="0"/>
          </a:xfrm>
          <a:prstGeom prst="line">
            <a:avLst/>
          </a:prstGeom>
          <a:noFill/>
          <a:ln w="38100">
            <a:solidFill>
              <a:schemeClr val="folHlink"/>
            </a:solidFill>
            <a:round/>
            <a:headEnd type="none" w="med" len="med"/>
            <a:tailEnd type="none" w="med" len="med"/>
          </a:ln>
          <a:extLst>
            <a:ext uri="{909E8E84-426E-40DD-AFC4-6F175D3DCCD1}">
              <a14:hiddenFill xmlns:a14="http://schemas.microsoft.com/office/drawing/2010/main">
                <a:noFill/>
              </a14:hiddenFill>
            </a:ext>
          </a:extLst>
        </p:spPr>
        <p:txBody>
          <a:bodyPr/>
          <a:lstStyle/>
          <a:p>
            <a:endParaRPr lang="en-US"/>
          </a:p>
        </p:txBody>
      </p:sp>
      <p:sp>
        <p:nvSpPr>
          <p:cNvPr id="66" name="Text Box 25"/>
          <p:cNvSpPr txBox="1">
            <a:spLocks noChangeArrowheads="1"/>
          </p:cNvSpPr>
          <p:nvPr/>
        </p:nvSpPr>
        <p:spPr bwMode="auto">
          <a:xfrm>
            <a:off x="8247474" y="3970529"/>
            <a:ext cx="268287"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dirty="0">
                <a:cs typeface="Times New Roman" panose="02020603050405020304" pitchFamily="18" charset="0"/>
              </a:rPr>
              <a:t>S</a:t>
            </a:r>
            <a:r>
              <a:rPr lang="en-US" altLang="en-US" sz="1600" i="1" baseline="30000" dirty="0">
                <a:cs typeface="Times New Roman" panose="02020603050405020304" pitchFamily="18" charset="0"/>
              </a:rPr>
              <a:t>R</a:t>
            </a:r>
            <a:endParaRPr lang="en-US" altLang="en-US" sz="1600" baseline="30000" dirty="0"/>
          </a:p>
        </p:txBody>
      </p:sp>
      <p:sp>
        <p:nvSpPr>
          <p:cNvPr id="68" name="Line 3"/>
          <p:cNvSpPr>
            <a:spLocks noChangeShapeType="1"/>
          </p:cNvSpPr>
          <p:nvPr/>
        </p:nvSpPr>
        <p:spPr bwMode="auto">
          <a:xfrm flipH="1">
            <a:off x="6612738" y="3809175"/>
            <a:ext cx="0" cy="573911"/>
          </a:xfrm>
          <a:prstGeom prst="line">
            <a:avLst/>
          </a:prstGeom>
          <a:noFill/>
          <a:ln w="38100">
            <a:solidFill>
              <a:schemeClr val="hlink"/>
            </a:solidFill>
            <a:round/>
            <a:headEnd type="oval"/>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204132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56"/>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67"/>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61"/>
                                        </p:tgtEl>
                                        <p:attrNameLst>
                                          <p:attrName>style.visibility</p:attrName>
                                        </p:attrNameLst>
                                      </p:cBhvr>
                                      <p:to>
                                        <p:strVal val="visible"/>
                                      </p:to>
                                    </p:set>
                                  </p:childTnLst>
                                </p:cTn>
                              </p:par>
                            </p:childTnLst>
                          </p:cTn>
                        </p:par>
                        <p:par>
                          <p:cTn id="15" fill="hold">
                            <p:stCondLst>
                              <p:cond delay="0"/>
                            </p:stCondLst>
                            <p:childTnLst>
                              <p:par>
                                <p:cTn id="16" presetID="22" presetClass="entr" presetSubtype="8" fill="hold" grpId="0" nodeType="after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wipe(left)">
                                      <p:cBhvr>
                                        <p:cTn id="18" dur="500"/>
                                        <p:tgtEl>
                                          <p:spTgt spid="59"/>
                                        </p:tgtEl>
                                      </p:cBhvr>
                                    </p:animEffect>
                                  </p:childTnLst>
                                </p:cTn>
                              </p:par>
                            </p:childTnLst>
                          </p:cTn>
                        </p:par>
                        <p:par>
                          <p:cTn id="19" fill="hold">
                            <p:stCondLst>
                              <p:cond delay="500"/>
                            </p:stCondLst>
                            <p:childTnLst>
                              <p:par>
                                <p:cTn id="20" presetID="22" presetClass="entr" presetSubtype="4" fill="hold" grpId="0" nodeType="after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wipe(down)">
                                      <p:cBhvr>
                                        <p:cTn id="22" dur="500"/>
                                        <p:tgtEl>
                                          <p:spTgt spid="68"/>
                                        </p:tgtEl>
                                      </p:cBhvr>
                                    </p:animEffect>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65"/>
                                        </p:tgtEl>
                                        <p:attrNameLst>
                                          <p:attrName>style.visibility</p:attrName>
                                        </p:attrNameLst>
                                      </p:cBhvr>
                                      <p:to>
                                        <p:strVal val="visible"/>
                                      </p:to>
                                    </p:set>
                                    <p:animEffect transition="in" filter="wipe(left)">
                                      <p:cBhvr>
                                        <p:cTn id="26" dur="500"/>
                                        <p:tgtEl>
                                          <p:spTgt spid="65"/>
                                        </p:tgtEl>
                                      </p:cBhvr>
                                    </p:animEffect>
                                  </p:childTnLst>
                                </p:cTn>
                              </p:par>
                            </p:childTnLst>
                          </p:cTn>
                        </p:par>
                        <p:par>
                          <p:cTn id="27" fill="hold">
                            <p:stCondLst>
                              <p:cond delay="1500"/>
                            </p:stCondLst>
                            <p:childTnLst>
                              <p:par>
                                <p:cTn id="28" presetID="1" presetClass="entr" presetSubtype="0" fill="hold" grpId="0" nodeType="afterEffect">
                                  <p:stCondLst>
                                    <p:cond delay="0"/>
                                  </p:stCondLst>
                                  <p:childTnLst>
                                    <p:set>
                                      <p:cBhvr>
                                        <p:cTn id="29" dur="1" fill="hold">
                                          <p:stCondLst>
                                            <p:cond delay="0"/>
                                          </p:stCondLst>
                                        </p:cTn>
                                        <p:tgtEl>
                                          <p:spTgt spid="58"/>
                                        </p:tgtEl>
                                        <p:attrNameLst>
                                          <p:attrName>style.visibility</p:attrName>
                                        </p:attrNameLst>
                                      </p:cBhvr>
                                      <p:to>
                                        <p:strVal val="visible"/>
                                      </p:to>
                                    </p:set>
                                  </p:childTnLst>
                                </p:cTn>
                              </p:par>
                            </p:childTnLst>
                          </p:cTn>
                        </p:par>
                        <p:par>
                          <p:cTn id="30" fill="hold">
                            <p:stCondLst>
                              <p:cond delay="1500"/>
                            </p:stCondLst>
                            <p:childTnLst>
                              <p:par>
                                <p:cTn id="31" presetID="1" presetClass="entr" presetSubtype="0" fill="hold" grpId="0" nodeType="afterEffect">
                                  <p:stCondLst>
                                    <p:cond delay="0"/>
                                  </p:stCondLst>
                                  <p:childTnLst>
                                    <p:set>
                                      <p:cBhvr>
                                        <p:cTn id="32" dur="1" fill="hold">
                                          <p:stCondLst>
                                            <p:cond delay="0"/>
                                          </p:stCondLst>
                                        </p:cTn>
                                        <p:tgtEl>
                                          <p:spTgt spid="66"/>
                                        </p:tgtEl>
                                        <p:attrNameLst>
                                          <p:attrName>style.visibility</p:attrName>
                                        </p:attrNameLst>
                                      </p:cBhvr>
                                      <p:to>
                                        <p:strVal val="visible"/>
                                      </p:to>
                                    </p:set>
                                  </p:childTnLst>
                                </p:cTn>
                              </p:par>
                              <p:par>
                                <p:cTn id="33" presetID="1" presetClass="exit" presetSubtype="0" fill="hold" grpId="0" nodeType="withEffect">
                                  <p:stCondLst>
                                    <p:cond delay="0"/>
                                  </p:stCondLst>
                                  <p:childTnLst>
                                    <p:set>
                                      <p:cBhvr>
                                        <p:cTn id="34" dur="1" fill="hold">
                                          <p:stCondLst>
                                            <p:cond delay="0"/>
                                          </p:stCondLst>
                                        </p:cTn>
                                        <p:tgtEl>
                                          <p:spTgt spid="60"/>
                                        </p:tgtEl>
                                        <p:attrNameLst>
                                          <p:attrName>style.visibility</p:attrName>
                                        </p:attrNameLst>
                                      </p:cBhvr>
                                      <p:to>
                                        <p:strVal val="hidden"/>
                                      </p:to>
                                    </p:set>
                                  </p:childTnLst>
                                </p:cTn>
                              </p:par>
                              <p:par>
                                <p:cTn id="35" presetID="1" presetClass="exit" presetSubtype="0" fill="hold" grpId="0" nodeType="withEffect">
                                  <p:stCondLst>
                                    <p:cond delay="0"/>
                                  </p:stCondLst>
                                  <p:childTnLst>
                                    <p:set>
                                      <p:cBhvr>
                                        <p:cTn id="36" dur="1" fill="hold">
                                          <p:stCondLst>
                                            <p:cond delay="0"/>
                                          </p:stCondLst>
                                        </p:cTn>
                                        <p:tgtEl>
                                          <p:spTgt spid="62"/>
                                        </p:tgtEl>
                                        <p:attrNameLst>
                                          <p:attrName>style.visibility</p:attrName>
                                        </p:attrNameLst>
                                      </p:cBhvr>
                                      <p:to>
                                        <p:strVal val="hidden"/>
                                      </p:to>
                                    </p:set>
                                  </p:childTnLst>
                                </p:cTn>
                              </p:par>
                              <p:par>
                                <p:cTn id="37" presetID="1" presetClass="exit" presetSubtype="0" fill="hold" grpId="0" nodeType="withEffect">
                                  <p:stCondLst>
                                    <p:cond delay="0"/>
                                  </p:stCondLst>
                                  <p:childTnLst>
                                    <p:set>
                                      <p:cBhvr>
                                        <p:cTn id="38" dur="1" fill="hold">
                                          <p:stCondLst>
                                            <p:cond delay="0"/>
                                          </p:stCondLst>
                                        </p:cTn>
                                        <p:tgtEl>
                                          <p:spTgt spid="6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56" grpId="0"/>
      <p:bldP spid="58" grpId="0"/>
      <p:bldP spid="59" grpId="0" animBg="1"/>
      <p:bldP spid="60" grpId="0" animBg="1"/>
      <p:bldP spid="61" grpId="0"/>
      <p:bldP spid="62" grpId="0"/>
      <p:bldP spid="63" grpId="0" animBg="1"/>
      <p:bldP spid="65" grpId="0" animBg="1"/>
      <p:bldP spid="66" grpId="0"/>
      <p:bldP spid="68"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79" name="Line 53"/>
          <p:cNvSpPr>
            <a:spLocks noChangeShapeType="1"/>
          </p:cNvSpPr>
          <p:nvPr/>
        </p:nvSpPr>
        <p:spPr bwMode="auto">
          <a:xfrm>
            <a:off x="7086600" y="3276600"/>
            <a:ext cx="0" cy="2895600"/>
          </a:xfrm>
          <a:prstGeom prst="line">
            <a:avLst/>
          </a:prstGeom>
          <a:noFill/>
          <a:ln w="28575">
            <a:solidFill>
              <a:srgbClr val="000000"/>
            </a:solidFill>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62467" name="Rectangle 10"/>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2468" name="Rectangle 11"/>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2469" name="Rectangle 1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01404" name="Rectangle 28"/>
          <p:cNvSpPr>
            <a:spLocks noChangeArrowheads="1"/>
          </p:cNvSpPr>
          <p:nvPr/>
        </p:nvSpPr>
        <p:spPr bwMode="auto">
          <a:xfrm>
            <a:off x="381000" y="2590800"/>
            <a:ext cx="3581400" cy="384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i="1" dirty="0" smtClean="0"/>
              <a:t>Lower R</a:t>
            </a:r>
            <a:r>
              <a:rPr lang="en-US" altLang="en-US" i="1" baseline="-25000" dirty="0" smtClean="0"/>
              <a:t>N</a:t>
            </a:r>
            <a:r>
              <a:rPr lang="en-US" altLang="en-US" i="1" dirty="0" smtClean="0"/>
              <a:t> </a:t>
            </a:r>
            <a:r>
              <a:rPr lang="en-US" altLang="en-US" i="1" dirty="0"/>
              <a:t>means banks have </a:t>
            </a:r>
            <a:r>
              <a:rPr lang="en-US" altLang="en-US" i="1" dirty="0" smtClean="0"/>
              <a:t>less </a:t>
            </a:r>
            <a:r>
              <a:rPr lang="en-US" altLang="en-US" i="1" dirty="0"/>
              <a:t>cash to lend to consumers and business. </a:t>
            </a:r>
          </a:p>
          <a:p>
            <a:pPr eaLnBrk="1" hangingPunct="1">
              <a:spcBef>
                <a:spcPct val="0"/>
              </a:spcBef>
              <a:buFontTx/>
              <a:buNone/>
            </a:pPr>
            <a:endParaRPr lang="en-US" altLang="en-US" i="1" dirty="0"/>
          </a:p>
          <a:p>
            <a:pPr eaLnBrk="1" hangingPunct="1">
              <a:spcBef>
                <a:spcPct val="0"/>
              </a:spcBef>
              <a:buFontTx/>
              <a:buNone/>
            </a:pPr>
            <a:r>
              <a:rPr lang="en-US" altLang="en-US" i="1" dirty="0"/>
              <a:t>The money supply </a:t>
            </a:r>
            <a:r>
              <a:rPr lang="en-US" altLang="en-US" i="1" dirty="0" smtClean="0"/>
              <a:t>decreases </a:t>
            </a:r>
            <a:r>
              <a:rPr lang="en-US" altLang="en-US" i="1" dirty="0"/>
              <a:t>via </a:t>
            </a:r>
            <a:r>
              <a:rPr lang="en-US" altLang="en-US" i="1" dirty="0" smtClean="0"/>
              <a:t>decreased </a:t>
            </a:r>
            <a:r>
              <a:rPr lang="en-US" altLang="en-US" i="1" dirty="0"/>
              <a:t>lending</a:t>
            </a:r>
          </a:p>
          <a:p>
            <a:pPr eaLnBrk="1" hangingPunct="1">
              <a:spcBef>
                <a:spcPct val="0"/>
              </a:spcBef>
              <a:buFontTx/>
              <a:buNone/>
            </a:pPr>
            <a:endParaRPr lang="en-US" altLang="en-US" i="1" dirty="0"/>
          </a:p>
          <a:p>
            <a:pPr eaLnBrk="1" hangingPunct="1">
              <a:spcBef>
                <a:spcPct val="0"/>
              </a:spcBef>
              <a:buFontTx/>
              <a:buNone/>
            </a:pPr>
            <a:r>
              <a:rPr lang="en-US" altLang="en-US" i="1" dirty="0"/>
              <a:t>If m</a:t>
            </a:r>
            <a:r>
              <a:rPr lang="en-US" altLang="en-US" dirty="0"/>
              <a:t> = </a:t>
            </a:r>
            <a:r>
              <a:rPr lang="en-US" altLang="en-US" dirty="0" smtClean="0"/>
              <a:t>4</a:t>
            </a:r>
            <a:r>
              <a:rPr lang="en-US" altLang="en-US" i="1" dirty="0" smtClean="0"/>
              <a:t>, then </a:t>
            </a:r>
            <a:r>
              <a:rPr lang="en-US" altLang="en-US" i="1" dirty="0"/>
              <a:t/>
            </a:r>
            <a:br>
              <a:rPr lang="en-US" altLang="en-US" i="1" dirty="0"/>
            </a:br>
            <a:endParaRPr lang="en-US" altLang="en-US" sz="500" i="1" dirty="0"/>
          </a:p>
          <a:p>
            <a:pPr algn="ctr" eaLnBrk="1" hangingPunct="1">
              <a:spcBef>
                <a:spcPct val="0"/>
              </a:spcBef>
              <a:buFontTx/>
              <a:buNone/>
            </a:pPr>
            <a:r>
              <a:rPr lang="en-US" altLang="en-US" dirty="0">
                <a:latin typeface="Symbol" panose="05050102010706020507" pitchFamily="18" charset="2"/>
              </a:rPr>
              <a:t>D</a:t>
            </a:r>
            <a:r>
              <a:rPr lang="en-US" altLang="en-US" i="1" dirty="0"/>
              <a:t>MS</a:t>
            </a:r>
            <a:r>
              <a:rPr lang="en-US" altLang="en-US" dirty="0"/>
              <a:t> = 4</a:t>
            </a:r>
            <a:r>
              <a:rPr lang="en-US" altLang="en-US" dirty="0" smtClean="0"/>
              <a:t>(-0.5</a:t>
            </a:r>
            <a:r>
              <a:rPr lang="en-US" altLang="en-US" dirty="0"/>
              <a:t>)</a:t>
            </a:r>
            <a:r>
              <a:rPr lang="en-US" altLang="en-US" i="1" dirty="0"/>
              <a:t> </a:t>
            </a:r>
            <a:br>
              <a:rPr lang="en-US" altLang="en-US" i="1" dirty="0"/>
            </a:br>
            <a:endParaRPr lang="en-US" altLang="en-US" sz="500" i="1" dirty="0"/>
          </a:p>
          <a:p>
            <a:pPr algn="ctr" eaLnBrk="1" hangingPunct="1">
              <a:spcBef>
                <a:spcPct val="0"/>
              </a:spcBef>
              <a:buFontTx/>
              <a:buNone/>
            </a:pPr>
            <a:r>
              <a:rPr lang="en-US" altLang="en-US" dirty="0">
                <a:latin typeface="Symbol" panose="05050102010706020507" pitchFamily="18" charset="2"/>
              </a:rPr>
              <a:t>D</a:t>
            </a:r>
            <a:r>
              <a:rPr lang="en-US" altLang="en-US" i="1" dirty="0"/>
              <a:t>MS</a:t>
            </a:r>
            <a:r>
              <a:rPr lang="en-US" altLang="en-US" dirty="0"/>
              <a:t> = </a:t>
            </a:r>
            <a:r>
              <a:rPr lang="en-US" altLang="en-US" dirty="0" smtClean="0"/>
              <a:t>-2</a:t>
            </a:r>
            <a:endParaRPr lang="en-US" altLang="en-US" dirty="0"/>
          </a:p>
          <a:p>
            <a:pPr algn="ctr" eaLnBrk="1" hangingPunct="1">
              <a:spcBef>
                <a:spcPct val="0"/>
              </a:spcBef>
              <a:buFontTx/>
              <a:buNone/>
            </a:pPr>
            <a:r>
              <a:rPr lang="en-US" altLang="en-US" i="1" dirty="0"/>
              <a:t>  </a:t>
            </a:r>
          </a:p>
          <a:p>
            <a:pPr eaLnBrk="1" hangingPunct="1">
              <a:spcBef>
                <a:spcPct val="0"/>
              </a:spcBef>
              <a:buFontTx/>
              <a:buNone/>
            </a:pPr>
            <a:r>
              <a:rPr lang="en-US" altLang="en-US" i="1" dirty="0" smtClean="0"/>
              <a:t>If </a:t>
            </a:r>
            <a:r>
              <a:rPr lang="en-US" altLang="en-US" i="1" dirty="0"/>
              <a:t>inflation remains unchanged,</a:t>
            </a:r>
            <a:r>
              <a:rPr lang="en-US" altLang="en-US" i="1" dirty="0">
                <a:latin typeface="Arial" panose="020B0604020202020204" pitchFamily="34" charset="0"/>
              </a:rPr>
              <a:t> </a:t>
            </a:r>
            <a:r>
              <a:rPr lang="en-US" altLang="en-US" i="1" dirty="0"/>
              <a:t>r </a:t>
            </a:r>
            <a:r>
              <a:rPr lang="en-US" altLang="en-US" i="1" dirty="0" smtClean="0"/>
              <a:t>rises with </a:t>
            </a:r>
            <a:r>
              <a:rPr lang="en-US" altLang="en-US" i="1" dirty="0" err="1" smtClean="0"/>
              <a:t>i</a:t>
            </a:r>
            <a:r>
              <a:rPr lang="en-US" altLang="en-US" i="1" dirty="0" smtClean="0"/>
              <a:t>, and I </a:t>
            </a:r>
            <a:r>
              <a:rPr lang="en-US" altLang="en-US" i="1" dirty="0"/>
              <a:t>(and X</a:t>
            </a:r>
            <a:r>
              <a:rPr lang="en-US" altLang="en-US" i="1" dirty="0" smtClean="0"/>
              <a:t>) will fall.</a:t>
            </a:r>
            <a:endParaRPr lang="en-US" altLang="en-US" i="1" dirty="0"/>
          </a:p>
        </p:txBody>
      </p:sp>
      <p:sp>
        <p:nvSpPr>
          <p:cNvPr id="101422" name="Line 46"/>
          <p:cNvSpPr>
            <a:spLocks noChangeShapeType="1"/>
          </p:cNvSpPr>
          <p:nvPr/>
        </p:nvSpPr>
        <p:spPr bwMode="auto">
          <a:xfrm flipH="1" flipV="1">
            <a:off x="6705600" y="3276600"/>
            <a:ext cx="0" cy="289560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473" name="Line 47"/>
          <p:cNvSpPr>
            <a:spLocks noChangeShapeType="1"/>
          </p:cNvSpPr>
          <p:nvPr/>
        </p:nvSpPr>
        <p:spPr bwMode="auto">
          <a:xfrm>
            <a:off x="4883150" y="2693988"/>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474" name="Line 48"/>
          <p:cNvSpPr>
            <a:spLocks noChangeShapeType="1"/>
          </p:cNvSpPr>
          <p:nvPr/>
        </p:nvSpPr>
        <p:spPr bwMode="auto">
          <a:xfrm flipV="1">
            <a:off x="4886325" y="6170613"/>
            <a:ext cx="3876675"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475" name="Rectangle 49"/>
          <p:cNvSpPr>
            <a:spLocks noChangeArrowheads="1"/>
          </p:cNvSpPr>
          <p:nvPr/>
        </p:nvSpPr>
        <p:spPr bwMode="auto">
          <a:xfrm>
            <a:off x="6178550" y="2362200"/>
            <a:ext cx="831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u="sng">
                <a:cs typeface="Times New Roman" panose="02020603050405020304" pitchFamily="18" charset="0"/>
              </a:rPr>
              <a:t>Money</a:t>
            </a:r>
            <a:endParaRPr lang="en-US" altLang="en-US" sz="2800"/>
          </a:p>
        </p:txBody>
      </p:sp>
      <p:sp>
        <p:nvSpPr>
          <p:cNvPr id="62477" name="Text Box 51"/>
          <p:cNvSpPr txBox="1">
            <a:spLocks noChangeArrowheads="1"/>
          </p:cNvSpPr>
          <p:nvPr/>
        </p:nvSpPr>
        <p:spPr bwMode="auto">
          <a:xfrm>
            <a:off x="4343400" y="4572000"/>
            <a:ext cx="685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smtClean="0">
                <a:solidFill>
                  <a:srgbClr val="000000"/>
                </a:solidFill>
                <a:cs typeface="Times New Roman" panose="02020603050405020304" pitchFamily="18" charset="0"/>
              </a:rPr>
              <a:t>2.75</a:t>
            </a:r>
            <a:endParaRPr lang="en-US" altLang="en-US" sz="1600" baseline="-25000" dirty="0"/>
          </a:p>
        </p:txBody>
      </p:sp>
      <p:sp>
        <p:nvSpPr>
          <p:cNvPr id="62478" name="Line 52"/>
          <p:cNvSpPr>
            <a:spLocks noChangeShapeType="1"/>
          </p:cNvSpPr>
          <p:nvPr/>
        </p:nvSpPr>
        <p:spPr bwMode="auto">
          <a:xfrm>
            <a:off x="5181600" y="3341688"/>
            <a:ext cx="2819400" cy="20574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480" name="Text Box 54"/>
          <p:cNvSpPr txBox="1">
            <a:spLocks noChangeArrowheads="1"/>
          </p:cNvSpPr>
          <p:nvPr/>
        </p:nvSpPr>
        <p:spPr bwMode="auto">
          <a:xfrm>
            <a:off x="6858000" y="29718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MS</a:t>
            </a:r>
            <a:endParaRPr lang="en-US" altLang="en-US" sz="1600" baseline="30000"/>
          </a:p>
        </p:txBody>
      </p:sp>
      <p:sp>
        <p:nvSpPr>
          <p:cNvPr id="62481" name="Text Box 55"/>
          <p:cNvSpPr txBox="1">
            <a:spLocks noChangeArrowheads="1"/>
          </p:cNvSpPr>
          <p:nvPr/>
        </p:nvSpPr>
        <p:spPr bwMode="auto">
          <a:xfrm>
            <a:off x="8001000" y="5410200"/>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cs typeface="Times New Roman" panose="02020603050405020304" pitchFamily="18" charset="0"/>
              </a:rPr>
              <a:t>MD</a:t>
            </a:r>
            <a:endParaRPr lang="en-US" altLang="en-US" sz="1600" baseline="30000"/>
          </a:p>
        </p:txBody>
      </p:sp>
      <p:sp>
        <p:nvSpPr>
          <p:cNvPr id="101432" name="Line 56"/>
          <p:cNvSpPr>
            <a:spLocks noChangeShapeType="1"/>
          </p:cNvSpPr>
          <p:nvPr/>
        </p:nvSpPr>
        <p:spPr bwMode="auto">
          <a:xfrm flipH="1">
            <a:off x="4886324" y="4448258"/>
            <a:ext cx="1819275" cy="0"/>
          </a:xfrm>
          <a:prstGeom prst="line">
            <a:avLst/>
          </a:prstGeom>
          <a:noFill/>
          <a:ln w="9525">
            <a:solidFill>
              <a:schemeClr val="folHlink"/>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62483" name="Line 57"/>
          <p:cNvSpPr>
            <a:spLocks noChangeShapeType="1"/>
          </p:cNvSpPr>
          <p:nvPr/>
        </p:nvSpPr>
        <p:spPr bwMode="auto">
          <a:xfrm flipH="1">
            <a:off x="4876800" y="4724400"/>
            <a:ext cx="220980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01434" name="Text Box 58"/>
          <p:cNvSpPr txBox="1">
            <a:spLocks noChangeArrowheads="1"/>
          </p:cNvSpPr>
          <p:nvPr/>
        </p:nvSpPr>
        <p:spPr bwMode="auto">
          <a:xfrm>
            <a:off x="6438900" y="2953407"/>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dirty="0">
                <a:cs typeface="Times New Roman" panose="02020603050405020304" pitchFamily="18" charset="0"/>
              </a:rPr>
              <a:t>MS’</a:t>
            </a:r>
            <a:endParaRPr lang="en-US" altLang="en-US" sz="1600" baseline="30000" dirty="0"/>
          </a:p>
        </p:txBody>
      </p:sp>
      <p:sp>
        <p:nvSpPr>
          <p:cNvPr id="101436" name="Text Box 60"/>
          <p:cNvSpPr txBox="1">
            <a:spLocks noChangeArrowheads="1"/>
          </p:cNvSpPr>
          <p:nvPr/>
        </p:nvSpPr>
        <p:spPr bwMode="auto">
          <a:xfrm>
            <a:off x="4343400" y="4257758"/>
            <a:ext cx="685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smtClean="0">
                <a:solidFill>
                  <a:srgbClr val="000000"/>
                </a:solidFill>
                <a:cs typeface="Times New Roman" panose="02020603050405020304" pitchFamily="18" charset="0"/>
              </a:rPr>
              <a:t>3.75</a:t>
            </a:r>
            <a:endParaRPr lang="en-US" altLang="en-US" sz="1600" baseline="-25000" dirty="0"/>
          </a:p>
        </p:txBody>
      </p:sp>
      <p:sp>
        <p:nvSpPr>
          <p:cNvPr id="24" name="Rectangle 2"/>
          <p:cNvSpPr txBox="1">
            <a:spLocks noChangeArrowheads="1"/>
          </p:cNvSpPr>
          <p:nvPr/>
        </p:nvSpPr>
        <p:spPr bwMode="auto">
          <a:xfrm>
            <a:off x="457200" y="762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eaLnBrk="1" hangingPunct="1"/>
            <a:r>
              <a:rPr lang="en-US" altLang="en-US" kern="0" dirty="0" smtClean="0"/>
              <a:t>Open Market Sale</a:t>
            </a:r>
          </a:p>
        </p:txBody>
      </p:sp>
      <p:sp>
        <p:nvSpPr>
          <p:cNvPr id="23" name="Rectangle 9"/>
          <p:cNvSpPr>
            <a:spLocks noChangeArrowheads="1"/>
          </p:cNvSpPr>
          <p:nvPr/>
        </p:nvSpPr>
        <p:spPr bwMode="auto">
          <a:xfrm>
            <a:off x="304800" y="762000"/>
            <a:ext cx="8610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71475" indent="-371475">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b="1" dirty="0" smtClean="0"/>
              <a:t>Example</a:t>
            </a:r>
            <a:r>
              <a:rPr lang="en-US" altLang="en-US" dirty="0" smtClean="0"/>
              <a:t> </a:t>
            </a:r>
            <a:r>
              <a:rPr lang="en-US" altLang="en-US" b="1" dirty="0"/>
              <a:t>(</a:t>
            </a:r>
            <a:r>
              <a:rPr lang="en-US" altLang="en-US" b="1" i="1" dirty="0"/>
              <a:t>continued</a:t>
            </a:r>
            <a:r>
              <a:rPr lang="en-US" altLang="en-US" sz="800" b="1" i="1" dirty="0"/>
              <a:t> </a:t>
            </a:r>
            <a:r>
              <a:rPr lang="en-US" altLang="en-US" b="1" dirty="0"/>
              <a:t>):</a:t>
            </a:r>
            <a:r>
              <a:rPr lang="en-US" altLang="en-US" dirty="0"/>
              <a:t> </a:t>
            </a:r>
            <a:r>
              <a:rPr lang="en-US" altLang="en-US" dirty="0" smtClean="0"/>
              <a:t>Suppose the </a:t>
            </a:r>
            <a:r>
              <a:rPr lang="en-US" altLang="en-US" dirty="0"/>
              <a:t>Fed performs an </a:t>
            </a:r>
            <a:r>
              <a:rPr lang="en-US" altLang="en-US" dirty="0" smtClean="0"/>
              <a:t>OMS </a:t>
            </a:r>
            <a:r>
              <a:rPr lang="en-US" altLang="en-US" dirty="0"/>
              <a:t>by </a:t>
            </a:r>
            <a:r>
              <a:rPr lang="en-US" altLang="en-US" dirty="0" smtClean="0"/>
              <a:t>selling a </a:t>
            </a:r>
            <a:r>
              <a:rPr lang="en-US" altLang="en-US" u="sng" dirty="0"/>
              <a:t>half of a billion</a:t>
            </a:r>
            <a:r>
              <a:rPr lang="en-US" altLang="en-US" dirty="0"/>
              <a:t> dollars worth of bonds </a:t>
            </a:r>
            <a:r>
              <a:rPr lang="en-US" altLang="en-US" dirty="0" smtClean="0"/>
              <a:t>to </a:t>
            </a:r>
            <a:r>
              <a:rPr lang="en-US" altLang="en-US" dirty="0"/>
              <a:t>banks (</a:t>
            </a:r>
            <a:r>
              <a:rPr lang="en-US" altLang="en-US" i="1" dirty="0"/>
              <a:t>R</a:t>
            </a:r>
            <a:r>
              <a:rPr lang="en-US" altLang="en-US" i="1" baseline="-25000" dirty="0"/>
              <a:t>N</a:t>
            </a:r>
            <a:r>
              <a:rPr lang="en-US" altLang="en-US" dirty="0"/>
              <a:t> = </a:t>
            </a:r>
            <a:r>
              <a:rPr lang="en-US" altLang="en-US" dirty="0" smtClean="0"/>
              <a:t>28 – </a:t>
            </a:r>
            <a:r>
              <a:rPr lang="en-US" altLang="en-US" b="1" dirty="0">
                <a:solidFill>
                  <a:schemeClr val="hlink"/>
                </a:solidFill>
              </a:rPr>
              <a:t>.5</a:t>
            </a:r>
            <a:r>
              <a:rPr lang="en-US" altLang="en-US" dirty="0">
                <a:solidFill>
                  <a:srgbClr val="000000"/>
                </a:solidFill>
              </a:rPr>
              <a:t> = </a:t>
            </a:r>
            <a:r>
              <a:rPr lang="en-US" altLang="en-US" b="1" dirty="0" smtClean="0">
                <a:solidFill>
                  <a:schemeClr val="hlink"/>
                </a:solidFill>
              </a:rPr>
              <a:t>27.5</a:t>
            </a:r>
            <a:r>
              <a:rPr lang="en-US" altLang="en-US" dirty="0"/>
              <a:t>). Show the affect of this policy change in the figure below.</a:t>
            </a:r>
          </a:p>
        </p:txBody>
      </p:sp>
      <p:sp>
        <p:nvSpPr>
          <p:cNvPr id="25" name="Text Box 50"/>
          <p:cNvSpPr txBox="1">
            <a:spLocks noChangeArrowheads="1"/>
          </p:cNvSpPr>
          <p:nvPr/>
        </p:nvSpPr>
        <p:spPr bwMode="auto">
          <a:xfrm>
            <a:off x="6858000" y="6248400"/>
            <a:ext cx="53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smtClean="0">
                <a:solidFill>
                  <a:srgbClr val="000000"/>
                </a:solidFill>
                <a:cs typeface="Times New Roman" panose="02020603050405020304" pitchFamily="18" charset="0"/>
              </a:rPr>
              <a:t>500</a:t>
            </a:r>
            <a:endParaRPr lang="en-US" altLang="en-US" sz="1600" baseline="-25000" dirty="0"/>
          </a:p>
        </p:txBody>
      </p:sp>
      <p:sp>
        <p:nvSpPr>
          <p:cNvPr id="26" name="Text Box 59"/>
          <p:cNvSpPr txBox="1">
            <a:spLocks noChangeArrowheads="1"/>
          </p:cNvSpPr>
          <p:nvPr/>
        </p:nvSpPr>
        <p:spPr bwMode="auto">
          <a:xfrm>
            <a:off x="6477000" y="6256280"/>
            <a:ext cx="838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smtClean="0">
                <a:solidFill>
                  <a:srgbClr val="000000"/>
                </a:solidFill>
                <a:cs typeface="Times New Roman" panose="02020603050405020304" pitchFamily="18" charset="0"/>
              </a:rPr>
              <a:t>498</a:t>
            </a:r>
            <a:endParaRPr lang="en-US" altLang="en-US" sz="1600" baseline="-25000" dirty="0"/>
          </a:p>
        </p:txBody>
      </p:sp>
    </p:spTree>
    <p:extLst>
      <p:ext uri="{BB962C8B-B14F-4D97-AF65-F5344CB8AC3E}">
        <p14:creationId xmlns:p14="http://schemas.microsoft.com/office/powerpoint/2010/main" val="31362665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140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140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140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1404">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par>
                          <p:cTn id="21" fill="hold">
                            <p:stCondLst>
                              <p:cond delay="0"/>
                            </p:stCondLst>
                            <p:childTnLst>
                              <p:par>
                                <p:cTn id="22" presetID="22" presetClass="entr" presetSubtype="4" fill="hold" grpId="0" nodeType="afterEffect">
                                  <p:stCondLst>
                                    <p:cond delay="0"/>
                                  </p:stCondLst>
                                  <p:childTnLst>
                                    <p:set>
                                      <p:cBhvr>
                                        <p:cTn id="23" dur="1" fill="hold">
                                          <p:stCondLst>
                                            <p:cond delay="0"/>
                                          </p:stCondLst>
                                        </p:cTn>
                                        <p:tgtEl>
                                          <p:spTgt spid="101422"/>
                                        </p:tgtEl>
                                        <p:attrNameLst>
                                          <p:attrName>style.visibility</p:attrName>
                                        </p:attrNameLst>
                                      </p:cBhvr>
                                      <p:to>
                                        <p:strVal val="visible"/>
                                      </p:to>
                                    </p:set>
                                    <p:animEffect transition="in" filter="wipe(down)">
                                      <p:cBhvr>
                                        <p:cTn id="24" dur="500"/>
                                        <p:tgtEl>
                                          <p:spTgt spid="101422"/>
                                        </p:tgtEl>
                                      </p:cBhvr>
                                    </p:animEffect>
                                  </p:childTnLst>
                                </p:cTn>
                              </p:par>
                            </p:childTnLst>
                          </p:cTn>
                        </p:par>
                        <p:par>
                          <p:cTn id="25" fill="hold" nodeType="afterGroup">
                            <p:stCondLst>
                              <p:cond delay="500"/>
                            </p:stCondLst>
                            <p:childTnLst>
                              <p:par>
                                <p:cTn id="26" presetID="1" presetClass="entr" presetSubtype="0" fill="hold" grpId="0" nodeType="afterEffect">
                                  <p:stCondLst>
                                    <p:cond delay="0"/>
                                  </p:stCondLst>
                                  <p:childTnLst>
                                    <p:set>
                                      <p:cBhvr>
                                        <p:cTn id="27" dur="1" fill="hold">
                                          <p:stCondLst>
                                            <p:cond delay="0"/>
                                          </p:stCondLst>
                                        </p:cTn>
                                        <p:tgtEl>
                                          <p:spTgt spid="101434"/>
                                        </p:tgtEl>
                                        <p:attrNameLst>
                                          <p:attrName>style.visibility</p:attrName>
                                        </p:attrNameLst>
                                      </p:cBhvr>
                                      <p:to>
                                        <p:strVal val="visible"/>
                                      </p:to>
                                    </p:set>
                                  </p:childTnLst>
                                </p:cTn>
                              </p:par>
                            </p:childTnLst>
                          </p:cTn>
                        </p:par>
                        <p:par>
                          <p:cTn id="28" fill="hold" nodeType="afterGroup">
                            <p:stCondLst>
                              <p:cond delay="500"/>
                            </p:stCondLst>
                            <p:childTnLst>
                              <p:par>
                                <p:cTn id="29" presetID="22" presetClass="entr" presetSubtype="2" fill="hold" grpId="0" nodeType="afterEffect">
                                  <p:stCondLst>
                                    <p:cond delay="0"/>
                                  </p:stCondLst>
                                  <p:childTnLst>
                                    <p:set>
                                      <p:cBhvr>
                                        <p:cTn id="30" dur="1" fill="hold">
                                          <p:stCondLst>
                                            <p:cond delay="0"/>
                                          </p:stCondLst>
                                        </p:cTn>
                                        <p:tgtEl>
                                          <p:spTgt spid="101432"/>
                                        </p:tgtEl>
                                        <p:attrNameLst>
                                          <p:attrName>style.visibility</p:attrName>
                                        </p:attrNameLst>
                                      </p:cBhvr>
                                      <p:to>
                                        <p:strVal val="visible"/>
                                      </p:to>
                                    </p:set>
                                    <p:animEffect transition="in" filter="wipe(right)">
                                      <p:cBhvr>
                                        <p:cTn id="31" dur="500"/>
                                        <p:tgtEl>
                                          <p:spTgt spid="101432"/>
                                        </p:tgtEl>
                                      </p:cBhvr>
                                    </p:animEffect>
                                  </p:childTnLst>
                                </p:cTn>
                              </p:par>
                            </p:childTnLst>
                          </p:cTn>
                        </p:par>
                        <p:par>
                          <p:cTn id="32" fill="hold">
                            <p:stCondLst>
                              <p:cond delay="1000"/>
                            </p:stCondLst>
                            <p:childTnLst>
                              <p:par>
                                <p:cTn id="33" presetID="1" presetClass="entr" presetSubtype="0" fill="hold" grpId="0" nodeType="afterEffect">
                                  <p:stCondLst>
                                    <p:cond delay="0"/>
                                  </p:stCondLst>
                                  <p:childTnLst>
                                    <p:set>
                                      <p:cBhvr>
                                        <p:cTn id="34" dur="1" fill="hold">
                                          <p:stCondLst>
                                            <p:cond delay="0"/>
                                          </p:stCondLst>
                                        </p:cTn>
                                        <p:tgtEl>
                                          <p:spTgt spid="101436"/>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0140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422" grpId="0" animBg="1"/>
      <p:bldP spid="101432" grpId="0" animBg="1"/>
      <p:bldP spid="101434" grpId="0"/>
      <p:bldP spid="101436" grpId="0"/>
      <p:bldP spid="2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3"/>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3492"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3493"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02407" name="Rectangle 7"/>
          <p:cNvSpPr>
            <a:spLocks noChangeArrowheads="1"/>
          </p:cNvSpPr>
          <p:nvPr/>
        </p:nvSpPr>
        <p:spPr bwMode="auto">
          <a:xfrm>
            <a:off x="719138" y="2090678"/>
            <a:ext cx="28194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i="1" dirty="0" smtClean="0"/>
              <a:t>Falling I </a:t>
            </a:r>
            <a:r>
              <a:rPr lang="en-US" altLang="en-US" i="1" dirty="0"/>
              <a:t>and X, and </a:t>
            </a:r>
            <a:r>
              <a:rPr lang="en-US" altLang="en-US" i="1" dirty="0" smtClean="0"/>
              <a:t>rising r decrease </a:t>
            </a:r>
            <a:r>
              <a:rPr lang="en-US" altLang="en-US" i="1" dirty="0"/>
              <a:t>AD</a:t>
            </a:r>
            <a:r>
              <a:rPr lang="en-US" altLang="en-US" i="1" dirty="0" smtClean="0"/>
              <a:t>.</a:t>
            </a:r>
          </a:p>
          <a:p>
            <a:pPr eaLnBrk="1" hangingPunct="1">
              <a:spcBef>
                <a:spcPct val="0"/>
              </a:spcBef>
              <a:buFontTx/>
              <a:buNone/>
            </a:pPr>
            <a:endParaRPr lang="en-US" altLang="en-US" i="1" dirty="0"/>
          </a:p>
          <a:p>
            <a:pPr eaLnBrk="1" hangingPunct="1">
              <a:spcBef>
                <a:spcPct val="0"/>
              </a:spcBef>
              <a:buFontTx/>
              <a:buNone/>
            </a:pPr>
            <a:endParaRPr lang="en-US" altLang="en-US" i="1" dirty="0" smtClean="0"/>
          </a:p>
          <a:p>
            <a:pPr eaLnBrk="1" hangingPunct="1">
              <a:spcBef>
                <a:spcPct val="0"/>
              </a:spcBef>
              <a:buFontTx/>
              <a:buNone/>
            </a:pPr>
            <a:endParaRPr lang="en-US" altLang="en-US" i="1" dirty="0"/>
          </a:p>
          <a:p>
            <a:pPr eaLnBrk="1" hangingPunct="1">
              <a:spcBef>
                <a:spcPct val="0"/>
              </a:spcBef>
              <a:buFontTx/>
              <a:buNone/>
            </a:pPr>
            <a:r>
              <a:rPr lang="en-US" altLang="en-US" i="1" dirty="0" smtClean="0"/>
              <a:t>This </a:t>
            </a:r>
            <a:r>
              <a:rPr lang="en-US" altLang="en-US" i="1" dirty="0"/>
              <a:t>results in </a:t>
            </a:r>
            <a:r>
              <a:rPr lang="en-US" altLang="en-US" i="1" dirty="0" smtClean="0"/>
              <a:t>lower </a:t>
            </a:r>
            <a:r>
              <a:rPr lang="en-US" altLang="en-US" i="1" dirty="0"/>
              <a:t>GDP, </a:t>
            </a:r>
            <a:r>
              <a:rPr lang="en-US" altLang="en-US" i="1" dirty="0" smtClean="0"/>
              <a:t>higher unemployment</a:t>
            </a:r>
            <a:r>
              <a:rPr lang="en-US" altLang="en-US" i="1" dirty="0"/>
              <a:t>, and </a:t>
            </a:r>
            <a:r>
              <a:rPr lang="en-US" altLang="en-US" i="1" dirty="0" smtClean="0"/>
              <a:t>lower prices</a:t>
            </a:r>
            <a:endParaRPr lang="en-US" altLang="en-US" i="1" dirty="0"/>
          </a:p>
        </p:txBody>
      </p:sp>
      <p:sp>
        <p:nvSpPr>
          <p:cNvPr id="63496" name="Line 23"/>
          <p:cNvSpPr>
            <a:spLocks noChangeShapeType="1"/>
          </p:cNvSpPr>
          <p:nvPr/>
        </p:nvSpPr>
        <p:spPr bwMode="auto">
          <a:xfrm flipH="1">
            <a:off x="5372104" y="3276600"/>
            <a:ext cx="2819400" cy="2362200"/>
          </a:xfrm>
          <a:prstGeom prst="line">
            <a:avLst/>
          </a:prstGeom>
          <a:noFill/>
          <a:ln w="28575">
            <a:solidFill>
              <a:srgbClr val="000000"/>
            </a:solidFill>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102424" name="Line 24"/>
          <p:cNvSpPr>
            <a:spLocks noChangeShapeType="1"/>
          </p:cNvSpPr>
          <p:nvPr/>
        </p:nvSpPr>
        <p:spPr bwMode="auto">
          <a:xfrm flipH="1" flipV="1">
            <a:off x="4876800" y="3505200"/>
            <a:ext cx="2819400" cy="160020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3498" name="Line 25"/>
          <p:cNvSpPr>
            <a:spLocks noChangeShapeType="1"/>
          </p:cNvSpPr>
          <p:nvPr/>
        </p:nvSpPr>
        <p:spPr bwMode="auto">
          <a:xfrm>
            <a:off x="4876800" y="2465388"/>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3499" name="Line 26"/>
          <p:cNvSpPr>
            <a:spLocks noChangeShapeType="1"/>
          </p:cNvSpPr>
          <p:nvPr/>
        </p:nvSpPr>
        <p:spPr bwMode="auto">
          <a:xfrm flipV="1">
            <a:off x="4886325" y="5942013"/>
            <a:ext cx="3876675"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27" name="Text Box 27"/>
          <p:cNvSpPr txBox="1">
            <a:spLocks noChangeArrowheads="1"/>
          </p:cNvSpPr>
          <p:nvPr/>
        </p:nvSpPr>
        <p:spPr bwMode="auto">
          <a:xfrm>
            <a:off x="7119937" y="5943600"/>
            <a:ext cx="53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smtClean="0">
                <a:solidFill>
                  <a:srgbClr val="000000"/>
                </a:solidFill>
                <a:cs typeface="Times New Roman" panose="02020603050405020304" pitchFamily="18" charset="0"/>
              </a:rPr>
              <a:t>16</a:t>
            </a:r>
            <a:endParaRPr lang="en-US" altLang="en-US" sz="1600" baseline="-25000" dirty="0"/>
          </a:p>
        </p:txBody>
      </p:sp>
      <p:sp>
        <p:nvSpPr>
          <p:cNvPr id="102428" name="Text Box 28"/>
          <p:cNvSpPr txBox="1">
            <a:spLocks noChangeArrowheads="1"/>
          </p:cNvSpPr>
          <p:nvPr/>
        </p:nvSpPr>
        <p:spPr bwMode="auto">
          <a:xfrm>
            <a:off x="4419600" y="43815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smtClean="0">
                <a:solidFill>
                  <a:srgbClr val="000000"/>
                </a:solidFill>
                <a:cs typeface="Times New Roman" panose="02020603050405020304" pitchFamily="18" charset="0"/>
              </a:rPr>
              <a:t>215</a:t>
            </a:r>
            <a:endParaRPr lang="en-US" altLang="en-US" sz="1600" baseline="-25000" dirty="0"/>
          </a:p>
        </p:txBody>
      </p:sp>
      <p:sp>
        <p:nvSpPr>
          <p:cNvPr id="102429" name="Line 29"/>
          <p:cNvSpPr>
            <a:spLocks noChangeShapeType="1"/>
          </p:cNvSpPr>
          <p:nvPr/>
        </p:nvSpPr>
        <p:spPr bwMode="auto">
          <a:xfrm>
            <a:off x="4876800" y="2667000"/>
            <a:ext cx="2819400" cy="16002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3503" name="Line 30"/>
          <p:cNvSpPr>
            <a:spLocks noChangeShapeType="1"/>
          </p:cNvSpPr>
          <p:nvPr/>
        </p:nvSpPr>
        <p:spPr bwMode="auto">
          <a:xfrm>
            <a:off x="6691311" y="3048000"/>
            <a:ext cx="0" cy="2895600"/>
          </a:xfrm>
          <a:prstGeom prst="line">
            <a:avLst/>
          </a:prstGeom>
          <a:noFill/>
          <a:ln w="28575">
            <a:solidFill>
              <a:srgbClr val="000000"/>
            </a:solidFill>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63504" name="Text Box 31"/>
          <p:cNvSpPr txBox="1">
            <a:spLocks noChangeArrowheads="1"/>
          </p:cNvSpPr>
          <p:nvPr/>
        </p:nvSpPr>
        <p:spPr bwMode="auto">
          <a:xfrm>
            <a:off x="6515100" y="5946774"/>
            <a:ext cx="53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smtClean="0">
                <a:solidFill>
                  <a:srgbClr val="000000"/>
                </a:solidFill>
                <a:cs typeface="Times New Roman" panose="02020603050405020304" pitchFamily="18" charset="0"/>
              </a:rPr>
              <a:t>15</a:t>
            </a:r>
            <a:endParaRPr lang="en-US" altLang="en-US" sz="1600" baseline="-25000" dirty="0"/>
          </a:p>
        </p:txBody>
      </p:sp>
      <p:sp>
        <p:nvSpPr>
          <p:cNvPr id="102432" name="Text Box 32"/>
          <p:cNvSpPr txBox="1">
            <a:spLocks noChangeArrowheads="1"/>
          </p:cNvSpPr>
          <p:nvPr/>
        </p:nvSpPr>
        <p:spPr bwMode="auto">
          <a:xfrm>
            <a:off x="7653337" y="4191000"/>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dirty="0">
                <a:cs typeface="Times New Roman" panose="02020603050405020304" pitchFamily="18" charset="0"/>
              </a:rPr>
              <a:t>AD</a:t>
            </a:r>
            <a:endParaRPr lang="en-US" altLang="en-US" sz="1600" baseline="30000" dirty="0"/>
          </a:p>
        </p:txBody>
      </p:sp>
      <p:sp>
        <p:nvSpPr>
          <p:cNvPr id="102433" name="Line 33"/>
          <p:cNvSpPr>
            <a:spLocks noChangeShapeType="1"/>
          </p:cNvSpPr>
          <p:nvPr/>
        </p:nvSpPr>
        <p:spPr bwMode="auto">
          <a:xfrm flipH="1" flipV="1">
            <a:off x="4876799" y="4533903"/>
            <a:ext cx="1812924" cy="0"/>
          </a:xfrm>
          <a:prstGeom prst="line">
            <a:avLst/>
          </a:prstGeom>
          <a:noFill/>
          <a:ln w="9525">
            <a:solidFill>
              <a:schemeClr val="folHlink"/>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02434" name="Line 34"/>
          <p:cNvSpPr>
            <a:spLocks noChangeShapeType="1"/>
          </p:cNvSpPr>
          <p:nvPr/>
        </p:nvSpPr>
        <p:spPr bwMode="auto">
          <a:xfrm flipH="1">
            <a:off x="4876800" y="4038600"/>
            <a:ext cx="2416175"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02435" name="Text Box 35"/>
          <p:cNvSpPr txBox="1">
            <a:spLocks noChangeArrowheads="1"/>
          </p:cNvSpPr>
          <p:nvPr/>
        </p:nvSpPr>
        <p:spPr bwMode="auto">
          <a:xfrm>
            <a:off x="7567615" y="50292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dirty="0">
                <a:cs typeface="Times New Roman" panose="02020603050405020304" pitchFamily="18" charset="0"/>
              </a:rPr>
              <a:t>AD’</a:t>
            </a:r>
            <a:endParaRPr lang="en-US" altLang="en-US" sz="1600" baseline="30000" dirty="0"/>
          </a:p>
        </p:txBody>
      </p:sp>
      <p:sp>
        <p:nvSpPr>
          <p:cNvPr id="102437" name="Text Box 37"/>
          <p:cNvSpPr txBox="1">
            <a:spLocks noChangeArrowheads="1"/>
          </p:cNvSpPr>
          <p:nvPr/>
        </p:nvSpPr>
        <p:spPr bwMode="auto">
          <a:xfrm>
            <a:off x="4419600" y="38862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smtClean="0">
                <a:solidFill>
                  <a:srgbClr val="000000"/>
                </a:solidFill>
                <a:cs typeface="Times New Roman" panose="02020603050405020304" pitchFamily="18" charset="0"/>
              </a:rPr>
              <a:t>225</a:t>
            </a:r>
            <a:endParaRPr lang="en-US" altLang="en-US" sz="1600" baseline="-25000" dirty="0"/>
          </a:p>
        </p:txBody>
      </p:sp>
      <p:sp>
        <p:nvSpPr>
          <p:cNvPr id="102438" name="Line 38"/>
          <p:cNvSpPr>
            <a:spLocks noChangeShapeType="1"/>
          </p:cNvSpPr>
          <p:nvPr/>
        </p:nvSpPr>
        <p:spPr bwMode="auto">
          <a:xfrm>
            <a:off x="7294561" y="4046532"/>
            <a:ext cx="6350" cy="1885955"/>
          </a:xfrm>
          <a:prstGeom prst="line">
            <a:avLst/>
          </a:prstGeom>
          <a:noFill/>
          <a:ln w="9525">
            <a:solidFill>
              <a:srgbClr val="000000"/>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63511" name="Text Box 40"/>
          <p:cNvSpPr txBox="1">
            <a:spLocks noChangeArrowheads="1"/>
          </p:cNvSpPr>
          <p:nvPr/>
        </p:nvSpPr>
        <p:spPr bwMode="auto">
          <a:xfrm>
            <a:off x="7977188" y="3046413"/>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cs typeface="Times New Roman" panose="02020603050405020304" pitchFamily="18" charset="0"/>
              </a:rPr>
              <a:t>AS</a:t>
            </a:r>
            <a:endParaRPr lang="en-US" altLang="en-US" sz="1600" baseline="30000"/>
          </a:p>
        </p:txBody>
      </p:sp>
      <p:sp>
        <p:nvSpPr>
          <p:cNvPr id="63512" name="Rectangle 41"/>
          <p:cNvSpPr>
            <a:spLocks noChangeArrowheads="1"/>
          </p:cNvSpPr>
          <p:nvPr/>
        </p:nvSpPr>
        <p:spPr bwMode="auto">
          <a:xfrm>
            <a:off x="6019800" y="2133600"/>
            <a:ext cx="12731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a:cs typeface="Times New Roman" panose="02020603050405020304" pitchFamily="18" charset="0"/>
              </a:rPr>
              <a:t>AD-AS-</a:t>
            </a:r>
            <a:r>
              <a:rPr lang="en-US" altLang="en-US" i="1">
                <a:cs typeface="Times New Roman" panose="02020603050405020304" pitchFamily="18" charset="0"/>
              </a:rPr>
              <a:t>Y</a:t>
            </a:r>
            <a:r>
              <a:rPr lang="en-US" altLang="en-US" i="1" baseline="-25000">
                <a:cs typeface="Times New Roman" panose="02020603050405020304" pitchFamily="18" charset="0"/>
              </a:rPr>
              <a:t>FE</a:t>
            </a:r>
            <a:endParaRPr lang="en-US" altLang="en-US" sz="2800" i="1" baseline="-25000"/>
          </a:p>
        </p:txBody>
      </p:sp>
      <p:sp>
        <p:nvSpPr>
          <p:cNvPr id="63513" name="Line 42"/>
          <p:cNvSpPr>
            <a:spLocks noChangeShapeType="1"/>
          </p:cNvSpPr>
          <p:nvPr/>
        </p:nvSpPr>
        <p:spPr bwMode="auto">
          <a:xfrm>
            <a:off x="6089650" y="2470150"/>
            <a:ext cx="1066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 name="Rectangle 2"/>
          <p:cNvSpPr txBox="1">
            <a:spLocks noChangeArrowheads="1"/>
          </p:cNvSpPr>
          <p:nvPr/>
        </p:nvSpPr>
        <p:spPr bwMode="auto">
          <a:xfrm>
            <a:off x="457200" y="762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eaLnBrk="1" hangingPunct="1"/>
            <a:r>
              <a:rPr lang="en-US" altLang="en-US" kern="0" dirty="0" smtClean="0"/>
              <a:t>Open Market Sale</a:t>
            </a:r>
          </a:p>
        </p:txBody>
      </p:sp>
      <p:sp>
        <p:nvSpPr>
          <p:cNvPr id="29" name="Rectangle 9"/>
          <p:cNvSpPr>
            <a:spLocks noChangeArrowheads="1"/>
          </p:cNvSpPr>
          <p:nvPr/>
        </p:nvSpPr>
        <p:spPr bwMode="auto">
          <a:xfrm>
            <a:off x="304800" y="762000"/>
            <a:ext cx="8610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71475" indent="-371475">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b="1" dirty="0" smtClean="0"/>
              <a:t>Example</a:t>
            </a:r>
            <a:r>
              <a:rPr lang="en-US" altLang="en-US" dirty="0" smtClean="0"/>
              <a:t> </a:t>
            </a:r>
            <a:r>
              <a:rPr lang="en-US" altLang="en-US" b="1" dirty="0"/>
              <a:t>(</a:t>
            </a:r>
            <a:r>
              <a:rPr lang="en-US" altLang="en-US" b="1" i="1" dirty="0"/>
              <a:t>continued</a:t>
            </a:r>
            <a:r>
              <a:rPr lang="en-US" altLang="en-US" sz="800" b="1" i="1" dirty="0"/>
              <a:t> </a:t>
            </a:r>
            <a:r>
              <a:rPr lang="en-US" altLang="en-US" b="1" dirty="0"/>
              <a:t>):</a:t>
            </a:r>
            <a:r>
              <a:rPr lang="en-US" altLang="en-US" dirty="0"/>
              <a:t> </a:t>
            </a:r>
            <a:r>
              <a:rPr lang="en-US" altLang="en-US" dirty="0" smtClean="0"/>
              <a:t>Suppose the </a:t>
            </a:r>
            <a:r>
              <a:rPr lang="en-US" altLang="en-US" dirty="0"/>
              <a:t>Fed performs an </a:t>
            </a:r>
            <a:r>
              <a:rPr lang="en-US" altLang="en-US" dirty="0" smtClean="0"/>
              <a:t>OMS </a:t>
            </a:r>
            <a:r>
              <a:rPr lang="en-US" altLang="en-US" dirty="0"/>
              <a:t>by </a:t>
            </a:r>
            <a:r>
              <a:rPr lang="en-US" altLang="en-US" dirty="0" smtClean="0"/>
              <a:t>selling a </a:t>
            </a:r>
            <a:r>
              <a:rPr lang="en-US" altLang="en-US" u="sng" dirty="0"/>
              <a:t>half of a billion</a:t>
            </a:r>
            <a:r>
              <a:rPr lang="en-US" altLang="en-US" dirty="0"/>
              <a:t> dollars worth of bonds </a:t>
            </a:r>
            <a:r>
              <a:rPr lang="en-US" altLang="en-US" dirty="0" smtClean="0"/>
              <a:t>to </a:t>
            </a:r>
            <a:r>
              <a:rPr lang="en-US" altLang="en-US" dirty="0"/>
              <a:t>banks (</a:t>
            </a:r>
            <a:r>
              <a:rPr lang="en-US" altLang="en-US" i="1" dirty="0"/>
              <a:t>R</a:t>
            </a:r>
            <a:r>
              <a:rPr lang="en-US" altLang="en-US" i="1" baseline="-25000" dirty="0"/>
              <a:t>N</a:t>
            </a:r>
            <a:r>
              <a:rPr lang="en-US" altLang="en-US" dirty="0"/>
              <a:t> = </a:t>
            </a:r>
            <a:r>
              <a:rPr lang="en-US" altLang="en-US" dirty="0" smtClean="0"/>
              <a:t>28 – </a:t>
            </a:r>
            <a:r>
              <a:rPr lang="en-US" altLang="en-US" b="1" dirty="0">
                <a:solidFill>
                  <a:schemeClr val="hlink"/>
                </a:solidFill>
              </a:rPr>
              <a:t>.5</a:t>
            </a:r>
            <a:r>
              <a:rPr lang="en-US" altLang="en-US" dirty="0">
                <a:solidFill>
                  <a:srgbClr val="000000"/>
                </a:solidFill>
              </a:rPr>
              <a:t> = </a:t>
            </a:r>
            <a:r>
              <a:rPr lang="en-US" altLang="en-US" b="1" dirty="0" smtClean="0">
                <a:solidFill>
                  <a:schemeClr val="hlink"/>
                </a:solidFill>
              </a:rPr>
              <a:t>27.5</a:t>
            </a:r>
            <a:r>
              <a:rPr lang="en-US" altLang="en-US" dirty="0"/>
              <a:t>). Show the affect of this policy change in the figure below.</a:t>
            </a:r>
          </a:p>
        </p:txBody>
      </p:sp>
      <p:sp>
        <p:nvSpPr>
          <p:cNvPr id="26" name="Line 64"/>
          <p:cNvSpPr>
            <a:spLocks noChangeShapeType="1"/>
          </p:cNvSpPr>
          <p:nvPr/>
        </p:nvSpPr>
        <p:spPr bwMode="auto">
          <a:xfrm flipH="1" flipV="1">
            <a:off x="3505200" y="2617605"/>
            <a:ext cx="0" cy="274638"/>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7" name="Line 64"/>
          <p:cNvSpPr>
            <a:spLocks noChangeShapeType="1"/>
          </p:cNvSpPr>
          <p:nvPr/>
        </p:nvSpPr>
        <p:spPr bwMode="auto">
          <a:xfrm flipH="1">
            <a:off x="3219450" y="2626669"/>
            <a:ext cx="0" cy="274638"/>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28" name="Object 27"/>
          <p:cNvGraphicFramePr>
            <a:graphicFrameLocks noChangeAspect="1"/>
          </p:cNvGraphicFramePr>
          <p:nvPr>
            <p:extLst>
              <p:ext uri="{D42A27DB-BD31-4B8C-83A1-F6EECF244321}">
                <p14:modId xmlns:p14="http://schemas.microsoft.com/office/powerpoint/2010/main" val="2762007602"/>
              </p:ext>
            </p:extLst>
          </p:nvPr>
        </p:nvGraphicFramePr>
        <p:xfrm>
          <a:off x="80963" y="2846388"/>
          <a:ext cx="4491037" cy="277812"/>
        </p:xfrm>
        <a:graphic>
          <a:graphicData uri="http://schemas.openxmlformats.org/presentationml/2006/ole">
            <mc:AlternateContent xmlns:mc="http://schemas.openxmlformats.org/markup-compatibility/2006">
              <mc:Choice xmlns:v="urn:schemas-microsoft-com:vml" Requires="v">
                <p:oleObj spid="_x0000_s115725" name="Equation" r:id="rId3" imgW="3555720" imgH="215640" progId="Equation.DSMT4">
                  <p:embed/>
                </p:oleObj>
              </mc:Choice>
              <mc:Fallback>
                <p:oleObj name="Equation" r:id="rId3" imgW="3555720" imgH="215640" progId="Equation.DSMT4">
                  <p:embed/>
                  <p:pic>
                    <p:nvPicPr>
                      <p:cNvPr id="0" name=""/>
                      <p:cNvPicPr>
                        <a:picLocks noChangeAspect="1" noChangeArrowheads="1"/>
                      </p:cNvPicPr>
                      <p:nvPr/>
                    </p:nvPicPr>
                    <p:blipFill>
                      <a:blip r:embed="rId4"/>
                      <a:srcRect/>
                      <a:stretch>
                        <a:fillRect/>
                      </a:stretch>
                    </p:blipFill>
                    <p:spPr bwMode="auto">
                      <a:xfrm>
                        <a:off x="80963" y="2846388"/>
                        <a:ext cx="4491037" cy="277812"/>
                      </a:xfrm>
                      <a:prstGeom prst="rect">
                        <a:avLst/>
                      </a:prstGeom>
                      <a:noFill/>
                    </p:spPr>
                  </p:pic>
                </p:oleObj>
              </mc:Fallback>
            </mc:AlternateContent>
          </a:graphicData>
        </a:graphic>
      </p:graphicFrame>
      <p:sp>
        <p:nvSpPr>
          <p:cNvPr id="31" name="Line 64"/>
          <p:cNvSpPr>
            <a:spLocks noChangeShapeType="1"/>
          </p:cNvSpPr>
          <p:nvPr/>
        </p:nvSpPr>
        <p:spPr bwMode="auto">
          <a:xfrm flipH="1">
            <a:off x="4423902" y="2626669"/>
            <a:ext cx="0" cy="274638"/>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19805961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02424"/>
                                        </p:tgtEl>
                                        <p:attrNameLst>
                                          <p:attrName>style.visibility</p:attrName>
                                        </p:attrNameLst>
                                      </p:cBhvr>
                                      <p:to>
                                        <p:strVal val="visible"/>
                                      </p:to>
                                    </p:set>
                                    <p:animEffect transition="in" filter="wipe(left)">
                                      <p:cBhvr>
                                        <p:cTn id="15" dur="500"/>
                                        <p:tgtEl>
                                          <p:spTgt spid="102424"/>
                                        </p:tgtEl>
                                      </p:cBhvr>
                                    </p:animEffect>
                                  </p:childTnLst>
                                </p:cTn>
                              </p:par>
                            </p:childTnLst>
                          </p:cTn>
                        </p:par>
                        <p:par>
                          <p:cTn id="16" fill="hold" nodeType="afterGroup">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102435"/>
                                        </p:tgtEl>
                                        <p:attrNameLst>
                                          <p:attrName>style.visibility</p:attrName>
                                        </p:attrNameLst>
                                      </p:cBhvr>
                                      <p:to>
                                        <p:strVal val="visible"/>
                                      </p:to>
                                    </p:set>
                                  </p:childTnLst>
                                </p:cTn>
                              </p:par>
                            </p:childTnLst>
                          </p:cTn>
                        </p:par>
                        <p:par>
                          <p:cTn id="19" fill="hold" nodeType="afterGroup">
                            <p:stCondLst>
                              <p:cond delay="500"/>
                            </p:stCondLst>
                            <p:childTnLst>
                              <p:par>
                                <p:cTn id="20" presetID="22" presetClass="entr" presetSubtype="2" fill="hold" grpId="0" nodeType="afterEffect">
                                  <p:stCondLst>
                                    <p:cond delay="0"/>
                                  </p:stCondLst>
                                  <p:childTnLst>
                                    <p:set>
                                      <p:cBhvr>
                                        <p:cTn id="21" dur="1" fill="hold">
                                          <p:stCondLst>
                                            <p:cond delay="0"/>
                                          </p:stCondLst>
                                        </p:cTn>
                                        <p:tgtEl>
                                          <p:spTgt spid="102433"/>
                                        </p:tgtEl>
                                        <p:attrNameLst>
                                          <p:attrName>style.visibility</p:attrName>
                                        </p:attrNameLst>
                                      </p:cBhvr>
                                      <p:to>
                                        <p:strVal val="visible"/>
                                      </p:to>
                                    </p:set>
                                    <p:animEffect transition="in" filter="wipe(right)">
                                      <p:cBhvr>
                                        <p:cTn id="22" dur="500"/>
                                        <p:tgtEl>
                                          <p:spTgt spid="102433"/>
                                        </p:tgtEl>
                                      </p:cBhvr>
                                    </p:animEffect>
                                  </p:childTnLst>
                                </p:cTn>
                              </p:par>
                            </p:childTnLst>
                          </p:cTn>
                        </p:par>
                        <p:par>
                          <p:cTn id="23" fill="hold" nodeType="afterGroup">
                            <p:stCondLst>
                              <p:cond delay="1000"/>
                            </p:stCondLst>
                            <p:childTnLst>
                              <p:par>
                                <p:cTn id="24" presetID="1" presetClass="entr" presetSubtype="0" fill="hold" grpId="0" nodeType="afterEffect">
                                  <p:stCondLst>
                                    <p:cond delay="0"/>
                                  </p:stCondLst>
                                  <p:childTnLst>
                                    <p:set>
                                      <p:cBhvr>
                                        <p:cTn id="25" dur="1" fill="hold">
                                          <p:stCondLst>
                                            <p:cond delay="0"/>
                                          </p:stCondLst>
                                        </p:cTn>
                                        <p:tgtEl>
                                          <p:spTgt spid="102428"/>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nodeType="clickEffect">
                                  <p:stCondLst>
                                    <p:cond delay="0"/>
                                  </p:stCondLst>
                                  <p:childTnLst>
                                    <p:set>
                                      <p:cBhvr>
                                        <p:cTn id="29" dur="1" fill="hold">
                                          <p:stCondLst>
                                            <p:cond delay="0"/>
                                          </p:stCondLst>
                                        </p:cTn>
                                        <p:tgtEl>
                                          <p:spTgt spid="102407">
                                            <p:txEl>
                                              <p:pRg st="4" end="4"/>
                                            </p:txEl>
                                          </p:spTgt>
                                        </p:tgtEl>
                                        <p:attrNameLst>
                                          <p:attrName>style.visibility</p:attrName>
                                        </p:attrNameLst>
                                      </p:cBhvr>
                                      <p:to>
                                        <p:strVal val="visible"/>
                                      </p:to>
                                    </p:set>
                                  </p:childTnLst>
                                </p:cTn>
                              </p:par>
                              <p:par>
                                <p:cTn id="30" presetID="1" presetClass="exit" presetSubtype="0" fill="hold" grpId="1" nodeType="withEffect">
                                  <p:stCondLst>
                                    <p:cond delay="0"/>
                                  </p:stCondLst>
                                  <p:childTnLst>
                                    <p:set>
                                      <p:cBhvr>
                                        <p:cTn id="31" dur="1" fill="hold">
                                          <p:stCondLst>
                                            <p:cond delay="0"/>
                                          </p:stCondLst>
                                        </p:cTn>
                                        <p:tgtEl>
                                          <p:spTgt spid="26"/>
                                        </p:tgtEl>
                                        <p:attrNameLst>
                                          <p:attrName>style.visibility</p:attrName>
                                        </p:attrNameLst>
                                      </p:cBhvr>
                                      <p:to>
                                        <p:strVal val="hidden"/>
                                      </p:to>
                                    </p:set>
                                  </p:childTnLst>
                                </p:cTn>
                              </p:par>
                              <p:par>
                                <p:cTn id="32" presetID="1" presetClass="exit" presetSubtype="0" fill="hold" grpId="1" nodeType="withEffect">
                                  <p:stCondLst>
                                    <p:cond delay="0"/>
                                  </p:stCondLst>
                                  <p:childTnLst>
                                    <p:set>
                                      <p:cBhvr>
                                        <p:cTn id="33" dur="1" fill="hold">
                                          <p:stCondLst>
                                            <p:cond delay="0"/>
                                          </p:stCondLst>
                                        </p:cTn>
                                        <p:tgtEl>
                                          <p:spTgt spid="27"/>
                                        </p:tgtEl>
                                        <p:attrNameLst>
                                          <p:attrName>style.visibility</p:attrName>
                                        </p:attrNameLst>
                                      </p:cBhvr>
                                      <p:to>
                                        <p:strVal val="hidden"/>
                                      </p:to>
                                    </p:set>
                                  </p:childTnLst>
                                </p:cTn>
                              </p:par>
                              <p:par>
                                <p:cTn id="34" presetID="1" presetClass="exit" presetSubtype="0" fill="hold" grpId="1" nodeType="withEffect">
                                  <p:stCondLst>
                                    <p:cond delay="0"/>
                                  </p:stCondLst>
                                  <p:childTnLst>
                                    <p:set>
                                      <p:cBhvr>
                                        <p:cTn id="35" dur="1" fill="hold">
                                          <p:stCondLst>
                                            <p:cond delay="0"/>
                                          </p:stCondLst>
                                        </p:cTn>
                                        <p:tgtEl>
                                          <p:spTgt spid="31"/>
                                        </p:tgtEl>
                                        <p:attrNameLst>
                                          <p:attrName>style.visibility</p:attrName>
                                        </p:attrNameLst>
                                      </p:cBhvr>
                                      <p:to>
                                        <p:strVal val="hidden"/>
                                      </p:to>
                                    </p:set>
                                  </p:childTnLst>
                                </p:cTn>
                              </p:par>
                              <p:par>
                                <p:cTn id="36" presetID="1" presetClass="exit" presetSubtype="0" fill="hold" nodeType="withEffect">
                                  <p:stCondLst>
                                    <p:cond delay="0"/>
                                  </p:stCondLst>
                                  <p:childTnLst>
                                    <p:set>
                                      <p:cBhvr>
                                        <p:cTn id="37" dur="1" fill="hold">
                                          <p:stCondLst>
                                            <p:cond delay="0"/>
                                          </p:stCondLst>
                                        </p:cTn>
                                        <p:tgtEl>
                                          <p:spTgt spid="28"/>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02429"/>
                                        </p:tgtEl>
                                      </p:cBhvr>
                                    </p:animEffect>
                                    <p:set>
                                      <p:cBhvr>
                                        <p:cTn id="42" dur="1" fill="hold">
                                          <p:stCondLst>
                                            <p:cond delay="499"/>
                                          </p:stCondLst>
                                        </p:cTn>
                                        <p:tgtEl>
                                          <p:spTgt spid="102429"/>
                                        </p:tgtEl>
                                        <p:attrNameLst>
                                          <p:attrName>style.visibility</p:attrName>
                                        </p:attrNameLst>
                                      </p:cBhvr>
                                      <p:to>
                                        <p:strVal val="hidden"/>
                                      </p:to>
                                    </p:set>
                                  </p:childTnLst>
                                </p:cTn>
                              </p:par>
                              <p:par>
                                <p:cTn id="43" presetID="9" presetClass="exit" presetSubtype="0" fill="hold" grpId="0" nodeType="withEffect">
                                  <p:stCondLst>
                                    <p:cond delay="0"/>
                                  </p:stCondLst>
                                  <p:childTnLst>
                                    <p:animEffect transition="out" filter="dissolve">
                                      <p:cBhvr>
                                        <p:cTn id="44" dur="500"/>
                                        <p:tgtEl>
                                          <p:spTgt spid="102432"/>
                                        </p:tgtEl>
                                      </p:cBhvr>
                                    </p:animEffect>
                                    <p:set>
                                      <p:cBhvr>
                                        <p:cTn id="45" dur="1" fill="hold">
                                          <p:stCondLst>
                                            <p:cond delay="499"/>
                                          </p:stCondLst>
                                        </p:cTn>
                                        <p:tgtEl>
                                          <p:spTgt spid="102432"/>
                                        </p:tgtEl>
                                        <p:attrNameLst>
                                          <p:attrName>style.visibility</p:attrName>
                                        </p:attrNameLst>
                                      </p:cBhvr>
                                      <p:to>
                                        <p:strVal val="hidden"/>
                                      </p:to>
                                    </p:set>
                                  </p:childTnLst>
                                </p:cTn>
                              </p:par>
                              <p:par>
                                <p:cTn id="46" presetID="9" presetClass="exit" presetSubtype="0" fill="hold" grpId="0" nodeType="withEffect">
                                  <p:stCondLst>
                                    <p:cond delay="0"/>
                                  </p:stCondLst>
                                  <p:childTnLst>
                                    <p:animEffect transition="out" filter="dissolve">
                                      <p:cBhvr>
                                        <p:cTn id="47" dur="500"/>
                                        <p:tgtEl>
                                          <p:spTgt spid="102427"/>
                                        </p:tgtEl>
                                      </p:cBhvr>
                                    </p:animEffect>
                                    <p:set>
                                      <p:cBhvr>
                                        <p:cTn id="48" dur="1" fill="hold">
                                          <p:stCondLst>
                                            <p:cond delay="499"/>
                                          </p:stCondLst>
                                        </p:cTn>
                                        <p:tgtEl>
                                          <p:spTgt spid="102427"/>
                                        </p:tgtEl>
                                        <p:attrNameLst>
                                          <p:attrName>style.visibility</p:attrName>
                                        </p:attrNameLst>
                                      </p:cBhvr>
                                      <p:to>
                                        <p:strVal val="hidden"/>
                                      </p:to>
                                    </p:set>
                                  </p:childTnLst>
                                </p:cTn>
                              </p:par>
                              <p:par>
                                <p:cTn id="49" presetID="9" presetClass="exit" presetSubtype="0" fill="hold" grpId="0" nodeType="withEffect">
                                  <p:stCondLst>
                                    <p:cond delay="0"/>
                                  </p:stCondLst>
                                  <p:childTnLst>
                                    <p:animEffect transition="out" filter="dissolve">
                                      <p:cBhvr>
                                        <p:cTn id="50" dur="500"/>
                                        <p:tgtEl>
                                          <p:spTgt spid="102438"/>
                                        </p:tgtEl>
                                      </p:cBhvr>
                                    </p:animEffect>
                                    <p:set>
                                      <p:cBhvr>
                                        <p:cTn id="51" dur="1" fill="hold">
                                          <p:stCondLst>
                                            <p:cond delay="499"/>
                                          </p:stCondLst>
                                        </p:cTn>
                                        <p:tgtEl>
                                          <p:spTgt spid="102438"/>
                                        </p:tgtEl>
                                        <p:attrNameLst>
                                          <p:attrName>style.visibility</p:attrName>
                                        </p:attrNameLst>
                                      </p:cBhvr>
                                      <p:to>
                                        <p:strVal val="hidden"/>
                                      </p:to>
                                    </p:set>
                                  </p:childTnLst>
                                </p:cTn>
                              </p:par>
                              <p:par>
                                <p:cTn id="52" presetID="9" presetClass="exit" presetSubtype="0" fill="hold" grpId="0" nodeType="withEffect">
                                  <p:stCondLst>
                                    <p:cond delay="0"/>
                                  </p:stCondLst>
                                  <p:childTnLst>
                                    <p:animEffect transition="out" filter="dissolve">
                                      <p:cBhvr>
                                        <p:cTn id="53" dur="500"/>
                                        <p:tgtEl>
                                          <p:spTgt spid="102434"/>
                                        </p:tgtEl>
                                      </p:cBhvr>
                                    </p:animEffect>
                                    <p:set>
                                      <p:cBhvr>
                                        <p:cTn id="54" dur="1" fill="hold">
                                          <p:stCondLst>
                                            <p:cond delay="499"/>
                                          </p:stCondLst>
                                        </p:cTn>
                                        <p:tgtEl>
                                          <p:spTgt spid="102434"/>
                                        </p:tgtEl>
                                        <p:attrNameLst>
                                          <p:attrName>style.visibility</p:attrName>
                                        </p:attrNameLst>
                                      </p:cBhvr>
                                      <p:to>
                                        <p:strVal val="hidden"/>
                                      </p:to>
                                    </p:set>
                                  </p:childTnLst>
                                </p:cTn>
                              </p:par>
                              <p:par>
                                <p:cTn id="55" presetID="9" presetClass="exit" presetSubtype="0" fill="hold" grpId="0" nodeType="withEffect">
                                  <p:stCondLst>
                                    <p:cond delay="0"/>
                                  </p:stCondLst>
                                  <p:childTnLst>
                                    <p:animEffect transition="out" filter="dissolve">
                                      <p:cBhvr>
                                        <p:cTn id="56" dur="500"/>
                                        <p:tgtEl>
                                          <p:spTgt spid="102437"/>
                                        </p:tgtEl>
                                      </p:cBhvr>
                                    </p:animEffect>
                                    <p:set>
                                      <p:cBhvr>
                                        <p:cTn id="57" dur="1" fill="hold">
                                          <p:stCondLst>
                                            <p:cond delay="499"/>
                                          </p:stCondLst>
                                        </p:cTn>
                                        <p:tgtEl>
                                          <p:spTgt spid="1024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4" grpId="0" animBg="1"/>
      <p:bldP spid="102427" grpId="0"/>
      <p:bldP spid="102428" grpId="0"/>
      <p:bldP spid="102429" grpId="0" animBg="1"/>
      <p:bldP spid="102432" grpId="0"/>
      <p:bldP spid="102433" grpId="0" animBg="1"/>
      <p:bldP spid="102434" grpId="0" animBg="1"/>
      <p:bldP spid="102435" grpId="0"/>
      <p:bldP spid="102437" grpId="0"/>
      <p:bldP spid="102438" grpId="0" animBg="1"/>
      <p:bldP spid="26" grpId="0" animBg="1"/>
      <p:bldP spid="26" grpId="1" animBg="1"/>
      <p:bldP spid="27" grpId="0" animBg="1"/>
      <p:bldP spid="27" grpId="1" animBg="1"/>
      <p:bldP spid="31" grpId="0" animBg="1"/>
      <p:bldP spid="31" grpId="1"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1" name="Rectangle 41"/>
          <p:cNvSpPr>
            <a:spLocks noChangeArrowheads="1"/>
          </p:cNvSpPr>
          <p:nvPr/>
        </p:nvSpPr>
        <p:spPr bwMode="auto">
          <a:xfrm>
            <a:off x="609600" y="2819400"/>
            <a:ext cx="32004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i="1" dirty="0"/>
              <a:t>To prevent this in October of 2008, the Fed began paying </a:t>
            </a:r>
            <a:r>
              <a:rPr lang="en-US" altLang="en-US" i="1" dirty="0" smtClean="0"/>
              <a:t>interest </a:t>
            </a:r>
            <a:r>
              <a:rPr lang="en-US" altLang="en-US" i="1" dirty="0"/>
              <a:t>on </a:t>
            </a:r>
            <a:r>
              <a:rPr lang="en-US" altLang="en-US" i="1" dirty="0" smtClean="0"/>
              <a:t>reserves (</a:t>
            </a:r>
            <a:r>
              <a:rPr lang="en-US" altLang="en-US" i="1" dirty="0" err="1" smtClean="0"/>
              <a:t>i</a:t>
            </a:r>
            <a:r>
              <a:rPr lang="en-US" altLang="en-US" i="1" baseline="-25000" dirty="0" err="1" smtClean="0"/>
              <a:t>or</a:t>
            </a:r>
            <a:r>
              <a:rPr lang="en-US" altLang="en-US" i="1" dirty="0" smtClean="0"/>
              <a:t>), </a:t>
            </a:r>
            <a:r>
              <a:rPr lang="en-US" altLang="en-US" i="1" dirty="0"/>
              <a:t>which is currently about 0.25%</a:t>
            </a:r>
          </a:p>
        </p:txBody>
      </p:sp>
      <p:sp>
        <p:nvSpPr>
          <p:cNvPr id="67587" name="Line 7"/>
          <p:cNvSpPr>
            <a:spLocks noChangeShapeType="1"/>
          </p:cNvSpPr>
          <p:nvPr/>
        </p:nvSpPr>
        <p:spPr bwMode="auto">
          <a:xfrm>
            <a:off x="4891088" y="3948113"/>
            <a:ext cx="3338512"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 name="Group 33"/>
          <p:cNvGrpSpPr>
            <a:grpSpLocks/>
          </p:cNvGrpSpPr>
          <p:nvPr/>
        </p:nvGrpSpPr>
        <p:grpSpPr bwMode="auto">
          <a:xfrm>
            <a:off x="6705600" y="3957638"/>
            <a:ext cx="1600200" cy="2057400"/>
            <a:chOff x="4224" y="2496"/>
            <a:chExt cx="1008" cy="1296"/>
          </a:xfrm>
        </p:grpSpPr>
        <p:sp>
          <p:nvSpPr>
            <p:cNvPr id="67616" name="Line 31"/>
            <p:cNvSpPr>
              <a:spLocks noChangeShapeType="1"/>
            </p:cNvSpPr>
            <p:nvPr/>
          </p:nvSpPr>
          <p:spPr bwMode="auto">
            <a:xfrm>
              <a:off x="4224" y="2496"/>
              <a:ext cx="0" cy="1296"/>
            </a:xfrm>
            <a:prstGeom prst="line">
              <a:avLst/>
            </a:prstGeom>
            <a:noFill/>
            <a:ln w="28575">
              <a:solidFill>
                <a:schemeClr val="folHlink"/>
              </a:solidFill>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67617" name="Line 32"/>
            <p:cNvSpPr>
              <a:spLocks noChangeShapeType="1"/>
            </p:cNvSpPr>
            <p:nvPr/>
          </p:nvSpPr>
          <p:spPr bwMode="auto">
            <a:xfrm>
              <a:off x="4224" y="2496"/>
              <a:ext cx="1008" cy="0"/>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2888" name="Line 8"/>
          <p:cNvSpPr>
            <a:spLocks noChangeAspect="1" noChangeShapeType="1"/>
          </p:cNvSpPr>
          <p:nvPr/>
        </p:nvSpPr>
        <p:spPr bwMode="auto">
          <a:xfrm flipH="1">
            <a:off x="4876800" y="4295775"/>
            <a:ext cx="1828800" cy="0"/>
          </a:xfrm>
          <a:prstGeom prst="line">
            <a:avLst/>
          </a:prstGeom>
          <a:noFill/>
          <a:ln w="9525">
            <a:solidFill>
              <a:srgbClr val="000000"/>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67590" name="Line 16"/>
          <p:cNvSpPr>
            <a:spLocks noChangeAspect="1" noChangeShapeType="1"/>
          </p:cNvSpPr>
          <p:nvPr/>
        </p:nvSpPr>
        <p:spPr bwMode="auto">
          <a:xfrm>
            <a:off x="5259388" y="2786063"/>
            <a:ext cx="1455737" cy="152400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3" name="Group 38"/>
          <p:cNvGrpSpPr>
            <a:grpSpLocks/>
          </p:cNvGrpSpPr>
          <p:nvPr/>
        </p:nvGrpSpPr>
        <p:grpSpPr bwMode="auto">
          <a:xfrm>
            <a:off x="6691313" y="3948113"/>
            <a:ext cx="1614487" cy="2057400"/>
            <a:chOff x="4215" y="2487"/>
            <a:chExt cx="1017" cy="1296"/>
          </a:xfrm>
        </p:grpSpPr>
        <p:sp>
          <p:nvSpPr>
            <p:cNvPr id="67614" name="Line 5"/>
            <p:cNvSpPr>
              <a:spLocks noChangeShapeType="1"/>
            </p:cNvSpPr>
            <p:nvPr/>
          </p:nvSpPr>
          <p:spPr bwMode="auto">
            <a:xfrm>
              <a:off x="4215" y="2487"/>
              <a:ext cx="1017"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7615" name="Line 25"/>
            <p:cNvSpPr>
              <a:spLocks noChangeShapeType="1"/>
            </p:cNvSpPr>
            <p:nvPr/>
          </p:nvSpPr>
          <p:spPr bwMode="auto">
            <a:xfrm>
              <a:off x="4221" y="2487"/>
              <a:ext cx="0" cy="1296"/>
            </a:xfrm>
            <a:prstGeom prst="line">
              <a:avLst/>
            </a:prstGeom>
            <a:noFill/>
            <a:ln w="28575">
              <a:solidFill>
                <a:schemeClr val="tx1"/>
              </a:solidFill>
              <a:round/>
              <a:headEnd type="oval" w="lg" len="lg"/>
              <a:tailEnd type="none" w="lg" len="lg"/>
            </a:ln>
            <a:extLst>
              <a:ext uri="{909E8E84-426E-40DD-AFC4-6F175D3DCCD1}">
                <a14:hiddenFill xmlns:a14="http://schemas.microsoft.com/office/drawing/2010/main">
                  <a:noFill/>
                </a14:hiddenFill>
              </a:ext>
            </a:extLst>
          </p:spPr>
          <p:txBody>
            <a:bodyPr/>
            <a:lstStyle/>
            <a:p>
              <a:endParaRPr lang="en-US"/>
            </a:p>
          </p:txBody>
        </p:sp>
      </p:grpSp>
      <p:sp>
        <p:nvSpPr>
          <p:cNvPr id="67592" name="Text Box 6"/>
          <p:cNvSpPr txBox="1">
            <a:spLocks noChangeArrowheads="1"/>
          </p:cNvSpPr>
          <p:nvPr/>
        </p:nvSpPr>
        <p:spPr bwMode="auto">
          <a:xfrm>
            <a:off x="4572000" y="3767138"/>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cs typeface="Times New Roman" panose="02020603050405020304" pitchFamily="18" charset="0"/>
              </a:rPr>
              <a:t>i</a:t>
            </a:r>
            <a:r>
              <a:rPr lang="en-US" altLang="en-US" sz="1600" i="1" baseline="-25000">
                <a:cs typeface="Times New Roman" panose="02020603050405020304" pitchFamily="18" charset="0"/>
              </a:rPr>
              <a:t>d</a:t>
            </a:r>
            <a:endParaRPr lang="en-US" altLang="en-US" sz="1600" i="1" baseline="-25000"/>
          </a:p>
        </p:txBody>
      </p:sp>
      <p:sp>
        <p:nvSpPr>
          <p:cNvPr id="67593" name="Rectangle 9"/>
          <p:cNvSpPr>
            <a:spLocks noGrp="1" noChangeArrowheads="1"/>
          </p:cNvSpPr>
          <p:nvPr>
            <p:ph type="title"/>
          </p:nvPr>
        </p:nvSpPr>
        <p:spPr>
          <a:xfrm>
            <a:off x="457200" y="76200"/>
            <a:ext cx="8229600" cy="685800"/>
          </a:xfrm>
          <a:noFill/>
        </p:spPr>
        <p:txBody>
          <a:bodyPr/>
          <a:lstStyle/>
          <a:p>
            <a:pPr eaLnBrk="1" hangingPunct="1"/>
            <a:r>
              <a:rPr lang="en-US" altLang="en-US" dirty="0"/>
              <a:t>Interest on </a:t>
            </a:r>
            <a:r>
              <a:rPr lang="en-US" altLang="en-US" dirty="0" smtClean="0"/>
              <a:t>Reserves</a:t>
            </a:r>
          </a:p>
        </p:txBody>
      </p:sp>
      <p:sp>
        <p:nvSpPr>
          <p:cNvPr id="67594" name="Rectangle 10"/>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7595" name="Rectangle 11"/>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7596" name="Rectangle 1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7597" name="Rectangle 13"/>
          <p:cNvSpPr>
            <a:spLocks noChangeArrowheads="1"/>
          </p:cNvSpPr>
          <p:nvPr/>
        </p:nvSpPr>
        <p:spPr bwMode="auto">
          <a:xfrm>
            <a:off x="304800" y="762000"/>
            <a:ext cx="8610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71475" indent="-371475">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dirty="0" smtClean="0"/>
              <a:t>The </a:t>
            </a:r>
            <a:r>
              <a:rPr lang="en-US" altLang="en-US" dirty="0"/>
              <a:t>Fed’s rescue of the financial system in 2008-2009 included purchasing enough securities to increase the supply of reserves so much that it would drive the federal funds rate negative.</a:t>
            </a:r>
          </a:p>
        </p:txBody>
      </p:sp>
      <p:sp>
        <p:nvSpPr>
          <p:cNvPr id="67598" name="Line 15"/>
          <p:cNvSpPr>
            <a:spLocks noChangeShapeType="1"/>
          </p:cNvSpPr>
          <p:nvPr/>
        </p:nvSpPr>
        <p:spPr bwMode="auto">
          <a:xfrm flipV="1">
            <a:off x="4886325" y="4648200"/>
            <a:ext cx="387667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7599" name="Rectangle 17"/>
          <p:cNvSpPr>
            <a:spLocks noChangeArrowheads="1"/>
          </p:cNvSpPr>
          <p:nvPr/>
        </p:nvSpPr>
        <p:spPr bwMode="auto">
          <a:xfrm>
            <a:off x="5562600" y="1981200"/>
            <a:ext cx="220345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u="sng">
                <a:cs typeface="Times New Roman" panose="02020603050405020304" pitchFamily="18" charset="0"/>
              </a:rPr>
              <a:t>Federal Funds Market</a:t>
            </a:r>
            <a:endParaRPr lang="en-US" altLang="en-US" sz="1400"/>
          </a:p>
          <a:p>
            <a:pPr>
              <a:spcBef>
                <a:spcPct val="0"/>
              </a:spcBef>
              <a:buFontTx/>
              <a:buNone/>
            </a:pPr>
            <a:endParaRPr lang="en-US" altLang="en-US" sz="2800"/>
          </a:p>
        </p:txBody>
      </p:sp>
      <p:sp>
        <p:nvSpPr>
          <p:cNvPr id="67600" name="Text Box 18"/>
          <p:cNvSpPr txBox="1">
            <a:spLocks noChangeArrowheads="1"/>
          </p:cNvSpPr>
          <p:nvPr/>
        </p:nvSpPr>
        <p:spPr bwMode="auto">
          <a:xfrm>
            <a:off x="8534400" y="4643438"/>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Q</a:t>
            </a:r>
            <a:endParaRPr lang="en-US" altLang="en-US" sz="1600"/>
          </a:p>
        </p:txBody>
      </p:sp>
      <p:sp>
        <p:nvSpPr>
          <p:cNvPr id="122901" name="Text Box 21"/>
          <p:cNvSpPr txBox="1">
            <a:spLocks noChangeArrowheads="1"/>
          </p:cNvSpPr>
          <p:nvPr/>
        </p:nvSpPr>
        <p:spPr bwMode="auto">
          <a:xfrm>
            <a:off x="4564858" y="4129080"/>
            <a:ext cx="37147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dirty="0" err="1">
                <a:cs typeface="Times New Roman" panose="02020603050405020304" pitchFamily="18" charset="0"/>
              </a:rPr>
              <a:t>i</a:t>
            </a:r>
            <a:r>
              <a:rPr lang="en-US" altLang="en-US" sz="1600" i="1" baseline="-25000" dirty="0" err="1">
                <a:cs typeface="Times New Roman" panose="02020603050405020304" pitchFamily="18" charset="0"/>
              </a:rPr>
              <a:t>ff</a:t>
            </a:r>
            <a:endParaRPr lang="en-US" altLang="en-US" sz="1600" dirty="0"/>
          </a:p>
        </p:txBody>
      </p:sp>
      <p:sp>
        <p:nvSpPr>
          <p:cNvPr id="67602" name="Text Box 22"/>
          <p:cNvSpPr txBox="1">
            <a:spLocks noChangeArrowheads="1"/>
          </p:cNvSpPr>
          <p:nvPr/>
        </p:nvSpPr>
        <p:spPr bwMode="auto">
          <a:xfrm>
            <a:off x="5024438" y="257175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D</a:t>
            </a:r>
            <a:r>
              <a:rPr lang="en-US" altLang="en-US" sz="1600" i="1" baseline="30000">
                <a:solidFill>
                  <a:srgbClr val="000000"/>
                </a:solidFill>
                <a:cs typeface="Times New Roman" panose="02020603050405020304" pitchFamily="18" charset="0"/>
              </a:rPr>
              <a:t>R</a:t>
            </a:r>
            <a:endParaRPr lang="en-US" altLang="en-US" sz="1600" baseline="30000"/>
          </a:p>
        </p:txBody>
      </p:sp>
      <p:sp>
        <p:nvSpPr>
          <p:cNvPr id="122904" name="Text Box 24"/>
          <p:cNvSpPr txBox="1">
            <a:spLocks noChangeArrowheads="1"/>
          </p:cNvSpPr>
          <p:nvPr/>
        </p:nvSpPr>
        <p:spPr bwMode="auto">
          <a:xfrm>
            <a:off x="4495800" y="50292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a:solidFill>
                  <a:schemeClr val="folHlink"/>
                </a:solidFill>
                <a:cs typeface="Times New Roman" panose="02020603050405020304" pitchFamily="18" charset="0"/>
              </a:rPr>
              <a:t>-</a:t>
            </a:r>
            <a:r>
              <a:rPr lang="en-US" altLang="en-US" sz="1600" i="1">
                <a:solidFill>
                  <a:schemeClr val="folHlink"/>
                </a:solidFill>
                <a:cs typeface="Times New Roman" panose="02020603050405020304" pitchFamily="18" charset="0"/>
              </a:rPr>
              <a:t>i</a:t>
            </a:r>
            <a:r>
              <a:rPr lang="en-US" altLang="en-US" sz="1600" i="1" baseline="-25000">
                <a:solidFill>
                  <a:schemeClr val="folHlink"/>
                </a:solidFill>
                <a:cs typeface="Times New Roman" panose="02020603050405020304" pitchFamily="18" charset="0"/>
              </a:rPr>
              <a:t>ff</a:t>
            </a:r>
            <a:endParaRPr lang="en-US" altLang="en-US" sz="1600" i="1" baseline="-25000">
              <a:solidFill>
                <a:schemeClr val="folHlink"/>
              </a:solidFill>
            </a:endParaRPr>
          </a:p>
        </p:txBody>
      </p:sp>
      <p:sp>
        <p:nvSpPr>
          <p:cNvPr id="67604" name="Text Box 34"/>
          <p:cNvSpPr txBox="1">
            <a:spLocks noChangeArrowheads="1"/>
          </p:cNvSpPr>
          <p:nvPr/>
        </p:nvSpPr>
        <p:spPr bwMode="auto">
          <a:xfrm>
            <a:off x="4614863" y="4529138"/>
            <a:ext cx="44767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a:cs typeface="Times New Roman" panose="02020603050405020304" pitchFamily="18" charset="0"/>
              </a:rPr>
              <a:t>0</a:t>
            </a:r>
            <a:endParaRPr lang="en-US" altLang="en-US" sz="1600"/>
          </a:p>
        </p:txBody>
      </p:sp>
      <p:sp>
        <p:nvSpPr>
          <p:cNvPr id="122915" name="Line 35"/>
          <p:cNvSpPr>
            <a:spLocks noChangeAspect="1" noChangeShapeType="1"/>
          </p:cNvSpPr>
          <p:nvPr/>
        </p:nvSpPr>
        <p:spPr bwMode="auto">
          <a:xfrm>
            <a:off x="6705600" y="4295775"/>
            <a:ext cx="1752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919" name="Line 39"/>
          <p:cNvSpPr>
            <a:spLocks noChangeAspect="1" noChangeShapeType="1"/>
          </p:cNvSpPr>
          <p:nvPr/>
        </p:nvSpPr>
        <p:spPr bwMode="auto">
          <a:xfrm>
            <a:off x="6705600" y="4300538"/>
            <a:ext cx="1065213" cy="1114425"/>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903" name="Line 23"/>
          <p:cNvSpPr>
            <a:spLocks noChangeShapeType="1"/>
          </p:cNvSpPr>
          <p:nvPr/>
        </p:nvSpPr>
        <p:spPr bwMode="auto">
          <a:xfrm flipH="1">
            <a:off x="4929188" y="5153025"/>
            <a:ext cx="2605087" cy="0"/>
          </a:xfrm>
          <a:prstGeom prst="line">
            <a:avLst/>
          </a:prstGeom>
          <a:noFill/>
          <a:ln w="9525">
            <a:solidFill>
              <a:schemeClr val="folHlink"/>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67608" name="Text Box 42"/>
          <p:cNvSpPr txBox="1">
            <a:spLocks noChangeArrowheads="1"/>
          </p:cNvSpPr>
          <p:nvPr/>
        </p:nvSpPr>
        <p:spPr bwMode="auto">
          <a:xfrm>
            <a:off x="8286750" y="3852863"/>
            <a:ext cx="857250" cy="6429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cs typeface="Times New Roman" panose="02020603050405020304" pitchFamily="18" charset="0"/>
              </a:rPr>
              <a:t>S</a:t>
            </a:r>
            <a:r>
              <a:rPr lang="en-US" altLang="en-US" sz="1600" i="1" baseline="30000">
                <a:cs typeface="Times New Roman" panose="02020603050405020304" pitchFamily="18" charset="0"/>
              </a:rPr>
              <a:t>R</a:t>
            </a:r>
            <a:endParaRPr lang="en-US" altLang="en-US" sz="1600" baseline="30000"/>
          </a:p>
        </p:txBody>
      </p:sp>
      <p:sp>
        <p:nvSpPr>
          <p:cNvPr id="67610" name="Line 44"/>
          <p:cNvSpPr>
            <a:spLocks noChangeShapeType="1"/>
          </p:cNvSpPr>
          <p:nvPr/>
        </p:nvSpPr>
        <p:spPr bwMode="auto">
          <a:xfrm flipH="1">
            <a:off x="4933950" y="2084388"/>
            <a:ext cx="0" cy="3859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7611" name="Rectangle 45"/>
          <p:cNvSpPr>
            <a:spLocks noChangeArrowheads="1"/>
          </p:cNvSpPr>
          <p:nvPr/>
        </p:nvSpPr>
        <p:spPr bwMode="auto">
          <a:xfrm>
            <a:off x="4853589" y="3276600"/>
            <a:ext cx="76200" cy="1143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7612" name="Text Box 46"/>
          <p:cNvSpPr txBox="1">
            <a:spLocks noChangeArrowheads="1"/>
          </p:cNvSpPr>
          <p:nvPr/>
        </p:nvSpPr>
        <p:spPr bwMode="auto">
          <a:xfrm>
            <a:off x="4505325" y="22098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i</a:t>
            </a:r>
            <a:r>
              <a:rPr lang="en-US" altLang="en-US" sz="1600" i="1" baseline="-25000">
                <a:solidFill>
                  <a:srgbClr val="000000"/>
                </a:solidFill>
                <a:cs typeface="Times New Roman" panose="02020603050405020304" pitchFamily="18" charset="0"/>
              </a:rPr>
              <a:t>ff</a:t>
            </a:r>
            <a:endParaRPr lang="en-US" altLang="en-US" sz="1600" baseline="-25000"/>
          </a:p>
        </p:txBody>
      </p:sp>
      <p:sp>
        <p:nvSpPr>
          <p:cNvPr id="33" name="Text Box 13"/>
          <p:cNvSpPr txBox="1">
            <a:spLocks noChangeArrowheads="1"/>
          </p:cNvSpPr>
          <p:nvPr/>
        </p:nvSpPr>
        <p:spPr bwMode="auto">
          <a:xfrm>
            <a:off x="6754813" y="2806700"/>
            <a:ext cx="1857375" cy="369888"/>
          </a:xfrm>
          <a:prstGeom prst="rect">
            <a:avLst/>
          </a:prstGeom>
          <a:solidFill>
            <a:schemeClr val="bg1"/>
          </a:solidFill>
          <a:ln w="28575">
            <a:solidFill>
              <a:srgbClr val="990099"/>
            </a:solidFill>
            <a:miter lim="800000"/>
            <a:headEnd/>
            <a:tailEnd/>
          </a:ln>
        </p:spPr>
        <p:txBody>
          <a:bodyP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FontTx/>
              <a:buNone/>
            </a:pPr>
            <a:r>
              <a:rPr lang="en-US" altLang="en-US" b="1">
                <a:solidFill>
                  <a:srgbClr val="990099"/>
                </a:solidFill>
                <a:latin typeface="Arial" panose="020B0604020202020204" pitchFamily="34" charset="0"/>
              </a:rPr>
              <a:t>Crisis mode</a:t>
            </a:r>
          </a:p>
        </p:txBody>
      </p:sp>
      <p:sp>
        <p:nvSpPr>
          <p:cNvPr id="35" name="Text Box 43"/>
          <p:cNvSpPr txBox="1">
            <a:spLocks noChangeArrowheads="1"/>
          </p:cNvSpPr>
          <p:nvPr/>
        </p:nvSpPr>
        <p:spPr bwMode="auto">
          <a:xfrm>
            <a:off x="4561490" y="4128925"/>
            <a:ext cx="76200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00" i="1" dirty="0">
                <a:cs typeface="Times New Roman" panose="02020603050405020304" pitchFamily="18" charset="0"/>
              </a:rPr>
              <a:t> </a:t>
            </a:r>
            <a:r>
              <a:rPr lang="en-US" altLang="en-US" sz="1600" i="1" dirty="0" err="1" smtClean="0">
                <a:cs typeface="Times New Roman" panose="02020603050405020304" pitchFamily="18" charset="0"/>
              </a:rPr>
              <a:t>i</a:t>
            </a:r>
            <a:r>
              <a:rPr lang="en-US" altLang="en-US" sz="1600" i="1" baseline="-25000" dirty="0" err="1" smtClean="0">
                <a:cs typeface="Times New Roman" panose="02020603050405020304" pitchFamily="18" charset="0"/>
              </a:rPr>
              <a:t>or</a:t>
            </a:r>
            <a:endParaRPr lang="en-US" altLang="en-US" sz="1600" baseline="-2500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nodeType="afterGroup">
                            <p:stCondLst>
                              <p:cond delay="0"/>
                            </p:stCondLst>
                            <p:childTnLst>
                              <p:par>
                                <p:cTn id="8" presetID="0" presetClass="path" presetSubtype="0" accel="50000" decel="50000" fill="hold" nodeType="afterEffect">
                                  <p:stCondLst>
                                    <p:cond delay="0"/>
                                  </p:stCondLst>
                                  <p:childTnLst>
                                    <p:animMotion origin="layout" path="M -1.38778E-17 -5.66474E-6 L 0.09167 -5.66474E-6 " pathEditMode="relative" ptsTypes="AA">
                                      <p:cBhvr>
                                        <p:cTn id="9" dur="2000" fill="hold"/>
                                        <p:tgtEl>
                                          <p:spTgt spid="2"/>
                                        </p:tgtEl>
                                        <p:attrNameLst>
                                          <p:attrName>ppt_x</p:attrName>
                                          <p:attrName>ppt_y</p:attrName>
                                        </p:attrNameLst>
                                      </p:cBhvr>
                                    </p:animMotion>
                                  </p:childTnLst>
                                </p:cTn>
                              </p:par>
                              <p:par>
                                <p:cTn id="10" presetID="9" presetClass="exit" presetSubtype="0" fill="hold" nodeType="withEffect">
                                  <p:stCondLst>
                                    <p:cond delay="0"/>
                                  </p:stCondLst>
                                  <p:childTnLst>
                                    <p:animEffect transition="out" filter="dissolv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22888"/>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122901"/>
                                        </p:tgtEl>
                                        <p:attrNameLst>
                                          <p:attrName>style.visibility</p:attrName>
                                        </p:attrNameLst>
                                      </p:cBhvr>
                                      <p:to>
                                        <p:strVal val="hidden"/>
                                      </p:to>
                                    </p:set>
                                  </p:childTnLst>
                                </p:cTn>
                              </p:par>
                            </p:childTnLst>
                          </p:cTn>
                        </p:par>
                        <p:par>
                          <p:cTn id="17" fill="hold" nodeType="afterGroup">
                            <p:stCondLst>
                              <p:cond delay="2000"/>
                            </p:stCondLst>
                            <p:childTnLst>
                              <p:par>
                                <p:cTn id="18" presetID="22" presetClass="entr" presetSubtype="2" fill="hold" grpId="0" nodeType="afterEffect">
                                  <p:stCondLst>
                                    <p:cond delay="0"/>
                                  </p:stCondLst>
                                  <p:childTnLst>
                                    <p:set>
                                      <p:cBhvr>
                                        <p:cTn id="19" dur="1" fill="hold">
                                          <p:stCondLst>
                                            <p:cond delay="0"/>
                                          </p:stCondLst>
                                        </p:cTn>
                                        <p:tgtEl>
                                          <p:spTgt spid="122903"/>
                                        </p:tgtEl>
                                        <p:attrNameLst>
                                          <p:attrName>style.visibility</p:attrName>
                                        </p:attrNameLst>
                                      </p:cBhvr>
                                      <p:to>
                                        <p:strVal val="visible"/>
                                      </p:to>
                                    </p:set>
                                    <p:animEffect transition="in" filter="wipe(right)">
                                      <p:cBhvr>
                                        <p:cTn id="20" dur="500"/>
                                        <p:tgtEl>
                                          <p:spTgt spid="122903"/>
                                        </p:tgtEl>
                                      </p:cBhvr>
                                    </p:animEffect>
                                  </p:childTnLst>
                                </p:cTn>
                              </p:par>
                            </p:childTnLst>
                          </p:cTn>
                        </p:par>
                        <p:par>
                          <p:cTn id="21" fill="hold" nodeType="afterGroup">
                            <p:stCondLst>
                              <p:cond delay="2500"/>
                            </p:stCondLst>
                            <p:childTnLst>
                              <p:par>
                                <p:cTn id="22" presetID="1" presetClass="entr" presetSubtype="0" fill="hold" grpId="0" nodeType="afterEffect">
                                  <p:stCondLst>
                                    <p:cond delay="0"/>
                                  </p:stCondLst>
                                  <p:childTnLst>
                                    <p:set>
                                      <p:cBhvr>
                                        <p:cTn id="23" dur="1" fill="hold">
                                          <p:stCondLst>
                                            <p:cond delay="0"/>
                                          </p:stCondLst>
                                        </p:cTn>
                                        <p:tgtEl>
                                          <p:spTgt spid="122904"/>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22921"/>
                                        </p:tgtEl>
                                        <p:attrNameLst>
                                          <p:attrName>style.visibility</p:attrName>
                                        </p:attrNameLst>
                                      </p:cBhvr>
                                      <p:to>
                                        <p:strVal val="visible"/>
                                      </p:to>
                                    </p:set>
                                  </p:childTnLst>
                                </p:cTn>
                              </p:par>
                              <p:par>
                                <p:cTn id="28" presetID="1" presetClass="exit" presetSubtype="0" fill="hold" grpId="1" nodeType="withEffect">
                                  <p:stCondLst>
                                    <p:cond delay="0"/>
                                  </p:stCondLst>
                                  <p:childTnLst>
                                    <p:set>
                                      <p:cBhvr>
                                        <p:cTn id="29" dur="1" fill="hold">
                                          <p:stCondLst>
                                            <p:cond delay="0"/>
                                          </p:stCondLst>
                                        </p:cTn>
                                        <p:tgtEl>
                                          <p:spTgt spid="122903"/>
                                        </p:tgtEl>
                                        <p:attrNameLst>
                                          <p:attrName>style.visibility</p:attrName>
                                        </p:attrNameLst>
                                      </p:cBhvr>
                                      <p:to>
                                        <p:strVal val="hidden"/>
                                      </p:to>
                                    </p:set>
                                  </p:childTnLst>
                                </p:cTn>
                              </p:par>
                              <p:par>
                                <p:cTn id="30" presetID="1" presetClass="exit" presetSubtype="0" fill="hold" grpId="1" nodeType="withEffect">
                                  <p:stCondLst>
                                    <p:cond delay="0"/>
                                  </p:stCondLst>
                                  <p:childTnLst>
                                    <p:set>
                                      <p:cBhvr>
                                        <p:cTn id="31" dur="1" fill="hold">
                                          <p:stCondLst>
                                            <p:cond delay="0"/>
                                          </p:stCondLst>
                                        </p:cTn>
                                        <p:tgtEl>
                                          <p:spTgt spid="122904"/>
                                        </p:tgtEl>
                                        <p:attrNameLst>
                                          <p:attrName>style.visibility</p:attrName>
                                        </p:attrNameLst>
                                      </p:cBhvr>
                                      <p:to>
                                        <p:strVal val="hidden"/>
                                      </p:to>
                                    </p:set>
                                  </p:childTnLst>
                                </p:cTn>
                              </p:par>
                              <p:par>
                                <p:cTn id="32" presetID="1" presetClass="entr" presetSubtype="0"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childTnLst>
                                </p:cTn>
                              </p:par>
                            </p:childTnLst>
                          </p:cTn>
                        </p:par>
                        <p:par>
                          <p:cTn id="34" fill="hold" nodeType="afterGroup">
                            <p:stCondLst>
                              <p:cond delay="0"/>
                            </p:stCondLst>
                            <p:childTnLst>
                              <p:par>
                                <p:cTn id="35" presetID="22" presetClass="entr" presetSubtype="8" fill="hold" grpId="1" nodeType="afterEffect">
                                  <p:stCondLst>
                                    <p:cond delay="0"/>
                                  </p:stCondLst>
                                  <p:childTnLst>
                                    <p:set>
                                      <p:cBhvr>
                                        <p:cTn id="36" dur="1" fill="hold">
                                          <p:stCondLst>
                                            <p:cond delay="0"/>
                                          </p:stCondLst>
                                        </p:cTn>
                                        <p:tgtEl>
                                          <p:spTgt spid="122888"/>
                                        </p:tgtEl>
                                        <p:attrNameLst>
                                          <p:attrName>style.visibility</p:attrName>
                                        </p:attrNameLst>
                                      </p:cBhvr>
                                      <p:to>
                                        <p:strVal val="visible"/>
                                      </p:to>
                                    </p:set>
                                    <p:animEffect transition="in" filter="wipe(left)">
                                      <p:cBhvr>
                                        <p:cTn id="37" dur="500"/>
                                        <p:tgtEl>
                                          <p:spTgt spid="122888"/>
                                        </p:tgtEl>
                                      </p:cBhvr>
                                    </p:animEffect>
                                  </p:childTnLst>
                                </p:cTn>
                              </p:par>
                            </p:childTnLst>
                          </p:cTn>
                        </p:par>
                        <p:par>
                          <p:cTn id="38" fill="hold" nodeType="afterGroup">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122915"/>
                                        </p:tgtEl>
                                        <p:attrNameLst>
                                          <p:attrName>style.visibility</p:attrName>
                                        </p:attrNameLst>
                                      </p:cBhvr>
                                      <p:to>
                                        <p:strVal val="visible"/>
                                      </p:to>
                                    </p:set>
                                    <p:animEffect transition="in" filter="wipe(left)">
                                      <p:cBhvr>
                                        <p:cTn id="41" dur="500"/>
                                        <p:tgtEl>
                                          <p:spTgt spid="122915"/>
                                        </p:tgtEl>
                                      </p:cBhvr>
                                    </p:animEffect>
                                  </p:childTnLst>
                                </p:cTn>
                              </p:par>
                              <p:par>
                                <p:cTn id="42" presetID="9" presetClass="exit" presetSubtype="0" fill="hold" grpId="0" nodeType="withEffect">
                                  <p:stCondLst>
                                    <p:cond delay="0"/>
                                  </p:stCondLst>
                                  <p:childTnLst>
                                    <p:animEffect transition="out" filter="dissolve">
                                      <p:cBhvr>
                                        <p:cTn id="43" dur="500"/>
                                        <p:tgtEl>
                                          <p:spTgt spid="122919"/>
                                        </p:tgtEl>
                                      </p:cBhvr>
                                    </p:animEffect>
                                    <p:set>
                                      <p:cBhvr>
                                        <p:cTn id="44" dur="1" fill="hold">
                                          <p:stCondLst>
                                            <p:cond delay="499"/>
                                          </p:stCondLst>
                                        </p:cTn>
                                        <p:tgtEl>
                                          <p:spTgt spid="122919"/>
                                        </p:tgtEl>
                                        <p:attrNameLst>
                                          <p:attrName>style.visibility</p:attrName>
                                        </p:attrNameLst>
                                      </p:cBhvr>
                                      <p:to>
                                        <p:strVal val="hidden"/>
                                      </p:to>
                                    </p:set>
                                  </p:childTnLst>
                                </p:cTn>
                              </p:par>
                            </p:childTnLst>
                          </p:cTn>
                        </p:par>
                        <p:par>
                          <p:cTn id="45" fill="hold" nodeType="afterGroup">
                            <p:stCondLst>
                              <p:cond delay="1000"/>
                            </p:stCondLst>
                            <p:childTnLst>
                              <p:par>
                                <p:cTn id="46" presetID="1" presetClass="entr" presetSubtype="0" fill="hold" grpId="0" nodeType="afterEffect">
                                  <p:stCondLst>
                                    <p:cond delay="0"/>
                                  </p:stCondLst>
                                  <p:childTnLst>
                                    <p:set>
                                      <p:cBhvr>
                                        <p:cTn id="47"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1" grpId="0"/>
      <p:bldP spid="122888" grpId="0" animBg="1"/>
      <p:bldP spid="122888" grpId="1" animBg="1"/>
      <p:bldP spid="122901" grpId="0"/>
      <p:bldP spid="122904" grpId="0"/>
      <p:bldP spid="122904" grpId="1"/>
      <p:bldP spid="122915" grpId="0" animBg="1"/>
      <p:bldP spid="122919" grpId="0" animBg="1"/>
      <p:bldP spid="122903" grpId="0" animBg="1"/>
      <p:bldP spid="122903" grpId="1" animBg="1"/>
      <p:bldP spid="33" grpId="0" animBg="1"/>
      <p:bldP spid="3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Line 2"/>
          <p:cNvSpPr>
            <a:spLocks noChangeShapeType="1"/>
          </p:cNvSpPr>
          <p:nvPr/>
        </p:nvSpPr>
        <p:spPr bwMode="auto">
          <a:xfrm>
            <a:off x="4891088" y="3948113"/>
            <a:ext cx="3338512"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grpSp>
        <p:nvGrpSpPr>
          <p:cNvPr id="68611" name="Group 3"/>
          <p:cNvGrpSpPr>
            <a:grpSpLocks/>
          </p:cNvGrpSpPr>
          <p:nvPr/>
        </p:nvGrpSpPr>
        <p:grpSpPr bwMode="auto">
          <a:xfrm>
            <a:off x="7924800" y="3948113"/>
            <a:ext cx="762000" cy="2057400"/>
            <a:chOff x="4224" y="2496"/>
            <a:chExt cx="1008" cy="1296"/>
          </a:xfrm>
        </p:grpSpPr>
        <p:sp>
          <p:nvSpPr>
            <p:cNvPr id="68632" name="Line 4"/>
            <p:cNvSpPr>
              <a:spLocks noChangeShapeType="1"/>
            </p:cNvSpPr>
            <p:nvPr/>
          </p:nvSpPr>
          <p:spPr bwMode="auto">
            <a:xfrm>
              <a:off x="4224" y="2496"/>
              <a:ext cx="0" cy="1296"/>
            </a:xfrm>
            <a:prstGeom prst="line">
              <a:avLst/>
            </a:prstGeom>
            <a:noFill/>
            <a:ln w="28575">
              <a:solidFill>
                <a:schemeClr val="folHlink"/>
              </a:solidFill>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68633" name="Line 5"/>
            <p:cNvSpPr>
              <a:spLocks noChangeShapeType="1"/>
            </p:cNvSpPr>
            <p:nvPr/>
          </p:nvSpPr>
          <p:spPr bwMode="auto">
            <a:xfrm>
              <a:off x="4224" y="2496"/>
              <a:ext cx="1008" cy="0"/>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8612" name="Line 6"/>
          <p:cNvSpPr>
            <a:spLocks noChangeAspect="1" noChangeShapeType="1"/>
          </p:cNvSpPr>
          <p:nvPr/>
        </p:nvSpPr>
        <p:spPr bwMode="auto">
          <a:xfrm flipH="1">
            <a:off x="4876800" y="4295775"/>
            <a:ext cx="1828800" cy="0"/>
          </a:xfrm>
          <a:prstGeom prst="line">
            <a:avLst/>
          </a:prstGeom>
          <a:noFill/>
          <a:ln w="9525">
            <a:solidFill>
              <a:srgbClr val="000000"/>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68613" name="Line 7"/>
          <p:cNvSpPr>
            <a:spLocks noChangeAspect="1" noChangeShapeType="1"/>
          </p:cNvSpPr>
          <p:nvPr/>
        </p:nvSpPr>
        <p:spPr bwMode="auto">
          <a:xfrm>
            <a:off x="5259388" y="2786063"/>
            <a:ext cx="1455737" cy="152400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14" name="Text Box 12"/>
          <p:cNvSpPr txBox="1">
            <a:spLocks noChangeArrowheads="1"/>
          </p:cNvSpPr>
          <p:nvPr/>
        </p:nvSpPr>
        <p:spPr bwMode="auto">
          <a:xfrm>
            <a:off x="4572000" y="3767138"/>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cs typeface="Times New Roman" panose="02020603050405020304" pitchFamily="18" charset="0"/>
              </a:rPr>
              <a:t>i</a:t>
            </a:r>
            <a:r>
              <a:rPr lang="en-US" altLang="en-US" sz="1600" i="1" baseline="-25000">
                <a:cs typeface="Times New Roman" panose="02020603050405020304" pitchFamily="18" charset="0"/>
              </a:rPr>
              <a:t>d</a:t>
            </a:r>
            <a:endParaRPr lang="en-US" altLang="en-US" sz="1600" i="1" baseline="-25000"/>
          </a:p>
        </p:txBody>
      </p:sp>
      <p:sp>
        <p:nvSpPr>
          <p:cNvPr id="68615" name="Rectangle 13"/>
          <p:cNvSpPr>
            <a:spLocks noGrp="1" noChangeArrowheads="1"/>
          </p:cNvSpPr>
          <p:nvPr>
            <p:ph type="title"/>
          </p:nvPr>
        </p:nvSpPr>
        <p:spPr>
          <a:xfrm>
            <a:off x="457200" y="76200"/>
            <a:ext cx="8229600" cy="685800"/>
          </a:xfrm>
          <a:noFill/>
        </p:spPr>
        <p:txBody>
          <a:bodyPr/>
          <a:lstStyle/>
          <a:p>
            <a:pPr eaLnBrk="1" hangingPunct="1"/>
            <a:r>
              <a:rPr lang="en-US" altLang="en-US" dirty="0"/>
              <a:t>Interest on Reserves</a:t>
            </a:r>
            <a:endParaRPr lang="en-US" altLang="en-US" b="0" dirty="0" smtClean="0"/>
          </a:p>
        </p:txBody>
      </p:sp>
      <p:sp>
        <p:nvSpPr>
          <p:cNvPr id="68616" name="Rectangle 1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8617" name="Rectangle 1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8618" name="Rectangle 1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8619" name="Rectangle 17"/>
          <p:cNvSpPr>
            <a:spLocks noChangeArrowheads="1"/>
          </p:cNvSpPr>
          <p:nvPr/>
        </p:nvSpPr>
        <p:spPr bwMode="auto">
          <a:xfrm>
            <a:off x="304800" y="762000"/>
            <a:ext cx="8610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71475" indent="-371475">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dirty="0" smtClean="0"/>
              <a:t>The </a:t>
            </a:r>
            <a:r>
              <a:rPr lang="en-US" altLang="en-US" dirty="0"/>
              <a:t>Fed’s rescue of the financial system in 2008-2009 included purchasing enough securities to increase the supply of reserves so much that it would drive the federal funds rate negative.</a:t>
            </a:r>
          </a:p>
        </p:txBody>
      </p:sp>
      <p:sp>
        <p:nvSpPr>
          <p:cNvPr id="68620" name="Line 19"/>
          <p:cNvSpPr>
            <a:spLocks noChangeShapeType="1"/>
          </p:cNvSpPr>
          <p:nvPr/>
        </p:nvSpPr>
        <p:spPr bwMode="auto">
          <a:xfrm flipV="1">
            <a:off x="4886325" y="4648200"/>
            <a:ext cx="387667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21" name="Rectangle 20"/>
          <p:cNvSpPr>
            <a:spLocks noChangeArrowheads="1"/>
          </p:cNvSpPr>
          <p:nvPr/>
        </p:nvSpPr>
        <p:spPr bwMode="auto">
          <a:xfrm>
            <a:off x="5562600" y="1981200"/>
            <a:ext cx="220345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u="sng">
                <a:cs typeface="Times New Roman" panose="02020603050405020304" pitchFamily="18" charset="0"/>
              </a:rPr>
              <a:t>Federal Funds Market</a:t>
            </a:r>
            <a:endParaRPr lang="en-US" altLang="en-US" sz="1400"/>
          </a:p>
          <a:p>
            <a:pPr>
              <a:spcBef>
                <a:spcPct val="0"/>
              </a:spcBef>
              <a:buFontTx/>
              <a:buNone/>
            </a:pPr>
            <a:endParaRPr lang="en-US" altLang="en-US" sz="2800"/>
          </a:p>
        </p:txBody>
      </p:sp>
      <p:sp>
        <p:nvSpPr>
          <p:cNvPr id="68622" name="Text Box 21"/>
          <p:cNvSpPr txBox="1">
            <a:spLocks noChangeArrowheads="1"/>
          </p:cNvSpPr>
          <p:nvPr/>
        </p:nvSpPr>
        <p:spPr bwMode="auto">
          <a:xfrm>
            <a:off x="8534400" y="4643438"/>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Q</a:t>
            </a:r>
            <a:endParaRPr lang="en-US" altLang="en-US" sz="1600"/>
          </a:p>
        </p:txBody>
      </p:sp>
      <p:sp>
        <p:nvSpPr>
          <p:cNvPr id="68623" name="Text Box 29"/>
          <p:cNvSpPr txBox="1">
            <a:spLocks noChangeArrowheads="1"/>
          </p:cNvSpPr>
          <p:nvPr/>
        </p:nvSpPr>
        <p:spPr bwMode="auto">
          <a:xfrm>
            <a:off x="4614863" y="4529138"/>
            <a:ext cx="44767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a:cs typeface="Times New Roman" panose="02020603050405020304" pitchFamily="18" charset="0"/>
              </a:rPr>
              <a:t>0</a:t>
            </a:r>
            <a:endParaRPr lang="en-US" altLang="en-US" sz="1600"/>
          </a:p>
        </p:txBody>
      </p:sp>
      <p:sp>
        <p:nvSpPr>
          <p:cNvPr id="68624" name="Line 30"/>
          <p:cNvSpPr>
            <a:spLocks noChangeAspect="1" noChangeShapeType="1"/>
          </p:cNvSpPr>
          <p:nvPr/>
        </p:nvSpPr>
        <p:spPr bwMode="auto">
          <a:xfrm>
            <a:off x="6705600" y="4295775"/>
            <a:ext cx="1752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25" name="Text Box 34"/>
          <p:cNvSpPr txBox="1">
            <a:spLocks noChangeArrowheads="1"/>
          </p:cNvSpPr>
          <p:nvPr/>
        </p:nvSpPr>
        <p:spPr bwMode="auto">
          <a:xfrm>
            <a:off x="5024438" y="257175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D</a:t>
            </a:r>
            <a:r>
              <a:rPr lang="en-US" altLang="en-US" sz="1600" i="1" baseline="30000">
                <a:solidFill>
                  <a:srgbClr val="000000"/>
                </a:solidFill>
                <a:cs typeface="Times New Roman" panose="02020603050405020304" pitchFamily="18" charset="0"/>
              </a:rPr>
              <a:t>R</a:t>
            </a:r>
            <a:endParaRPr lang="en-US" altLang="en-US" sz="1600" baseline="30000"/>
          </a:p>
        </p:txBody>
      </p:sp>
      <p:sp>
        <p:nvSpPr>
          <p:cNvPr id="68626" name="Rectangle 35"/>
          <p:cNvSpPr>
            <a:spLocks noChangeArrowheads="1"/>
          </p:cNvSpPr>
          <p:nvPr/>
        </p:nvSpPr>
        <p:spPr bwMode="auto">
          <a:xfrm>
            <a:off x="609600" y="2819400"/>
            <a:ext cx="3200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i="1"/>
              <a:t>This allows the Fed to </a:t>
            </a:r>
            <a:r>
              <a:rPr lang="en-US" altLang="en-US" b="1" i="1">
                <a:solidFill>
                  <a:schemeClr val="folHlink"/>
                </a:solidFill>
              </a:rPr>
              <a:t>buy</a:t>
            </a:r>
            <a:endParaRPr lang="en-US" altLang="en-US" i="1"/>
          </a:p>
        </p:txBody>
      </p:sp>
      <p:sp>
        <p:nvSpPr>
          <p:cNvPr id="68627" name="Text Box 36"/>
          <p:cNvSpPr txBox="1">
            <a:spLocks noChangeArrowheads="1"/>
          </p:cNvSpPr>
          <p:nvPr/>
        </p:nvSpPr>
        <p:spPr bwMode="auto">
          <a:xfrm>
            <a:off x="8286750" y="3852863"/>
            <a:ext cx="857250" cy="6429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cs typeface="Times New Roman" panose="02020603050405020304" pitchFamily="18" charset="0"/>
              </a:rPr>
              <a:t>S</a:t>
            </a:r>
            <a:r>
              <a:rPr lang="en-US" altLang="en-US" sz="1600" i="1" baseline="30000">
                <a:cs typeface="Times New Roman" panose="02020603050405020304" pitchFamily="18" charset="0"/>
              </a:rPr>
              <a:t>R</a:t>
            </a:r>
            <a:endParaRPr lang="en-US" altLang="en-US" sz="1600" baseline="30000"/>
          </a:p>
        </p:txBody>
      </p:sp>
      <p:sp>
        <p:nvSpPr>
          <p:cNvPr id="68629" name="Line 38"/>
          <p:cNvSpPr>
            <a:spLocks noChangeShapeType="1"/>
          </p:cNvSpPr>
          <p:nvPr/>
        </p:nvSpPr>
        <p:spPr bwMode="auto">
          <a:xfrm flipH="1">
            <a:off x="4933950" y="2084388"/>
            <a:ext cx="0" cy="3859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31" name="Text Box 40"/>
          <p:cNvSpPr txBox="1">
            <a:spLocks noChangeArrowheads="1"/>
          </p:cNvSpPr>
          <p:nvPr/>
        </p:nvSpPr>
        <p:spPr bwMode="auto">
          <a:xfrm>
            <a:off x="4505325" y="22098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i</a:t>
            </a:r>
            <a:r>
              <a:rPr lang="en-US" altLang="en-US" sz="1600" i="1" baseline="-25000">
                <a:solidFill>
                  <a:srgbClr val="000000"/>
                </a:solidFill>
                <a:cs typeface="Times New Roman" panose="02020603050405020304" pitchFamily="18" charset="0"/>
              </a:rPr>
              <a:t>ff</a:t>
            </a:r>
            <a:endParaRPr lang="en-US" altLang="en-US" sz="1600" baseline="-25000"/>
          </a:p>
        </p:txBody>
      </p:sp>
      <p:sp>
        <p:nvSpPr>
          <p:cNvPr id="26" name="Text Box 43"/>
          <p:cNvSpPr txBox="1">
            <a:spLocks noChangeArrowheads="1"/>
          </p:cNvSpPr>
          <p:nvPr/>
        </p:nvSpPr>
        <p:spPr bwMode="auto">
          <a:xfrm>
            <a:off x="4561490" y="4128925"/>
            <a:ext cx="76200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00" i="1" dirty="0">
                <a:cs typeface="Times New Roman" panose="02020603050405020304" pitchFamily="18" charset="0"/>
              </a:rPr>
              <a:t> </a:t>
            </a:r>
            <a:r>
              <a:rPr lang="en-US" altLang="en-US" sz="1600" i="1" dirty="0" err="1" smtClean="0">
                <a:cs typeface="Times New Roman" panose="02020603050405020304" pitchFamily="18" charset="0"/>
              </a:rPr>
              <a:t>i</a:t>
            </a:r>
            <a:r>
              <a:rPr lang="en-US" altLang="en-US" sz="1600" i="1" baseline="-25000" dirty="0" err="1" smtClean="0">
                <a:cs typeface="Times New Roman" panose="02020603050405020304" pitchFamily="18" charset="0"/>
              </a:rPr>
              <a:t>or</a:t>
            </a:r>
            <a:endParaRPr lang="en-US" altLang="en-US" sz="1600" baseline="-25000" dirty="0"/>
          </a:p>
        </p:txBody>
      </p:sp>
      <p:sp>
        <p:nvSpPr>
          <p:cNvPr id="27" name="Rectangle 45"/>
          <p:cNvSpPr>
            <a:spLocks noChangeArrowheads="1"/>
          </p:cNvSpPr>
          <p:nvPr/>
        </p:nvSpPr>
        <p:spPr bwMode="auto">
          <a:xfrm>
            <a:off x="4853589" y="3276600"/>
            <a:ext cx="76200" cy="1143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Line 3"/>
          <p:cNvSpPr>
            <a:spLocks noChangeShapeType="1"/>
          </p:cNvSpPr>
          <p:nvPr/>
        </p:nvSpPr>
        <p:spPr bwMode="auto">
          <a:xfrm>
            <a:off x="4891088" y="3948113"/>
            <a:ext cx="3338512"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grpSp>
        <p:nvGrpSpPr>
          <p:cNvPr id="69636" name="Group 4"/>
          <p:cNvGrpSpPr>
            <a:grpSpLocks/>
          </p:cNvGrpSpPr>
          <p:nvPr/>
        </p:nvGrpSpPr>
        <p:grpSpPr bwMode="auto">
          <a:xfrm>
            <a:off x="7505700" y="3948113"/>
            <a:ext cx="762000" cy="2057400"/>
            <a:chOff x="4224" y="2496"/>
            <a:chExt cx="1008" cy="1296"/>
          </a:xfrm>
        </p:grpSpPr>
        <p:sp>
          <p:nvSpPr>
            <p:cNvPr id="69656" name="Line 5"/>
            <p:cNvSpPr>
              <a:spLocks noChangeShapeType="1"/>
            </p:cNvSpPr>
            <p:nvPr/>
          </p:nvSpPr>
          <p:spPr bwMode="auto">
            <a:xfrm>
              <a:off x="4224" y="2496"/>
              <a:ext cx="0" cy="1296"/>
            </a:xfrm>
            <a:prstGeom prst="line">
              <a:avLst/>
            </a:prstGeom>
            <a:noFill/>
            <a:ln w="28575">
              <a:solidFill>
                <a:schemeClr val="folHlink"/>
              </a:solidFill>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69657" name="Line 6"/>
            <p:cNvSpPr>
              <a:spLocks noChangeShapeType="1"/>
            </p:cNvSpPr>
            <p:nvPr/>
          </p:nvSpPr>
          <p:spPr bwMode="auto">
            <a:xfrm>
              <a:off x="4224" y="2496"/>
              <a:ext cx="1008" cy="0"/>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9637" name="Line 7"/>
          <p:cNvSpPr>
            <a:spLocks noChangeAspect="1" noChangeShapeType="1"/>
          </p:cNvSpPr>
          <p:nvPr/>
        </p:nvSpPr>
        <p:spPr bwMode="auto">
          <a:xfrm flipH="1">
            <a:off x="4876800" y="4295775"/>
            <a:ext cx="1828800" cy="0"/>
          </a:xfrm>
          <a:prstGeom prst="line">
            <a:avLst/>
          </a:prstGeom>
          <a:noFill/>
          <a:ln w="9525">
            <a:solidFill>
              <a:srgbClr val="000000"/>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69638" name="Line 8"/>
          <p:cNvSpPr>
            <a:spLocks noChangeAspect="1" noChangeShapeType="1"/>
          </p:cNvSpPr>
          <p:nvPr/>
        </p:nvSpPr>
        <p:spPr bwMode="auto">
          <a:xfrm>
            <a:off x="5259388" y="2786063"/>
            <a:ext cx="1455737" cy="152400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39" name="Text Box 10"/>
          <p:cNvSpPr txBox="1">
            <a:spLocks noChangeArrowheads="1"/>
          </p:cNvSpPr>
          <p:nvPr/>
        </p:nvSpPr>
        <p:spPr bwMode="auto">
          <a:xfrm>
            <a:off x="4572000" y="3767138"/>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cs typeface="Times New Roman" panose="02020603050405020304" pitchFamily="18" charset="0"/>
              </a:rPr>
              <a:t>i</a:t>
            </a:r>
            <a:r>
              <a:rPr lang="en-US" altLang="en-US" sz="1600" i="1" baseline="-25000">
                <a:cs typeface="Times New Roman" panose="02020603050405020304" pitchFamily="18" charset="0"/>
              </a:rPr>
              <a:t>d</a:t>
            </a:r>
            <a:endParaRPr lang="en-US" altLang="en-US" sz="1600" i="1" baseline="-25000"/>
          </a:p>
        </p:txBody>
      </p:sp>
      <p:sp>
        <p:nvSpPr>
          <p:cNvPr id="69640" name="Rectangle 11"/>
          <p:cNvSpPr>
            <a:spLocks noGrp="1" noChangeArrowheads="1"/>
          </p:cNvSpPr>
          <p:nvPr>
            <p:ph type="title"/>
          </p:nvPr>
        </p:nvSpPr>
        <p:spPr>
          <a:xfrm>
            <a:off x="457200" y="76200"/>
            <a:ext cx="8229600" cy="685800"/>
          </a:xfrm>
          <a:noFill/>
        </p:spPr>
        <p:txBody>
          <a:bodyPr/>
          <a:lstStyle/>
          <a:p>
            <a:pPr eaLnBrk="1" hangingPunct="1"/>
            <a:r>
              <a:rPr lang="en-US" altLang="en-US" dirty="0"/>
              <a:t>Interest on Reserves</a:t>
            </a:r>
            <a:endParaRPr lang="en-US" altLang="en-US" b="0" dirty="0" smtClean="0"/>
          </a:p>
        </p:txBody>
      </p:sp>
      <p:sp>
        <p:nvSpPr>
          <p:cNvPr id="69641" name="Rectangle 1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9642" name="Rectangle 13"/>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9643" name="Rectangle 1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9644" name="Rectangle 15"/>
          <p:cNvSpPr>
            <a:spLocks noChangeArrowheads="1"/>
          </p:cNvSpPr>
          <p:nvPr/>
        </p:nvSpPr>
        <p:spPr bwMode="auto">
          <a:xfrm>
            <a:off x="304800" y="762000"/>
            <a:ext cx="8610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71475" indent="-371475">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dirty="0" smtClean="0"/>
              <a:t>The </a:t>
            </a:r>
            <a:r>
              <a:rPr lang="en-US" altLang="en-US" dirty="0"/>
              <a:t>Fed’s rescue of the financial system in 2008-2009 included purchasing enough securities to increase the supply of reserves so much that it would drive the federal funds rate negative.</a:t>
            </a:r>
          </a:p>
        </p:txBody>
      </p:sp>
      <p:sp>
        <p:nvSpPr>
          <p:cNvPr id="69645" name="Line 17"/>
          <p:cNvSpPr>
            <a:spLocks noChangeShapeType="1"/>
          </p:cNvSpPr>
          <p:nvPr/>
        </p:nvSpPr>
        <p:spPr bwMode="auto">
          <a:xfrm flipV="1">
            <a:off x="4886325" y="4648200"/>
            <a:ext cx="387667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46" name="Rectangle 18"/>
          <p:cNvSpPr>
            <a:spLocks noChangeArrowheads="1"/>
          </p:cNvSpPr>
          <p:nvPr/>
        </p:nvSpPr>
        <p:spPr bwMode="auto">
          <a:xfrm>
            <a:off x="5562600" y="1981200"/>
            <a:ext cx="220345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u="sng">
                <a:cs typeface="Times New Roman" panose="02020603050405020304" pitchFamily="18" charset="0"/>
              </a:rPr>
              <a:t>Federal Funds Market</a:t>
            </a:r>
            <a:endParaRPr lang="en-US" altLang="en-US" sz="1400"/>
          </a:p>
          <a:p>
            <a:pPr>
              <a:spcBef>
                <a:spcPct val="0"/>
              </a:spcBef>
              <a:buFontTx/>
              <a:buNone/>
            </a:pPr>
            <a:endParaRPr lang="en-US" altLang="en-US" sz="2800"/>
          </a:p>
        </p:txBody>
      </p:sp>
      <p:sp>
        <p:nvSpPr>
          <p:cNvPr id="69647" name="Text Box 19"/>
          <p:cNvSpPr txBox="1">
            <a:spLocks noChangeArrowheads="1"/>
          </p:cNvSpPr>
          <p:nvPr/>
        </p:nvSpPr>
        <p:spPr bwMode="auto">
          <a:xfrm>
            <a:off x="8534400" y="4643438"/>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Q</a:t>
            </a:r>
            <a:endParaRPr lang="en-US" altLang="en-US" sz="1600"/>
          </a:p>
        </p:txBody>
      </p:sp>
      <p:sp>
        <p:nvSpPr>
          <p:cNvPr id="69648" name="Text Box 23"/>
          <p:cNvSpPr txBox="1">
            <a:spLocks noChangeArrowheads="1"/>
          </p:cNvSpPr>
          <p:nvPr/>
        </p:nvSpPr>
        <p:spPr bwMode="auto">
          <a:xfrm>
            <a:off x="4614863" y="4529138"/>
            <a:ext cx="44767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a:cs typeface="Times New Roman" panose="02020603050405020304" pitchFamily="18" charset="0"/>
              </a:rPr>
              <a:t>0</a:t>
            </a:r>
            <a:endParaRPr lang="en-US" altLang="en-US" sz="1600"/>
          </a:p>
        </p:txBody>
      </p:sp>
      <p:sp>
        <p:nvSpPr>
          <p:cNvPr id="69649" name="Line 24"/>
          <p:cNvSpPr>
            <a:spLocks noChangeAspect="1" noChangeShapeType="1"/>
          </p:cNvSpPr>
          <p:nvPr/>
        </p:nvSpPr>
        <p:spPr bwMode="auto">
          <a:xfrm>
            <a:off x="6705600" y="4295775"/>
            <a:ext cx="1905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50" name="Text Box 25"/>
          <p:cNvSpPr txBox="1">
            <a:spLocks noChangeArrowheads="1"/>
          </p:cNvSpPr>
          <p:nvPr/>
        </p:nvSpPr>
        <p:spPr bwMode="auto">
          <a:xfrm>
            <a:off x="5024438" y="257175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D</a:t>
            </a:r>
            <a:r>
              <a:rPr lang="en-US" altLang="en-US" sz="1600" i="1" baseline="30000">
                <a:solidFill>
                  <a:srgbClr val="000000"/>
                </a:solidFill>
                <a:cs typeface="Times New Roman" panose="02020603050405020304" pitchFamily="18" charset="0"/>
              </a:rPr>
              <a:t>R</a:t>
            </a:r>
            <a:endParaRPr lang="en-US" altLang="en-US" sz="1600" baseline="30000"/>
          </a:p>
        </p:txBody>
      </p:sp>
      <p:sp>
        <p:nvSpPr>
          <p:cNvPr id="69651" name="Rectangle 26"/>
          <p:cNvSpPr>
            <a:spLocks noChangeArrowheads="1"/>
          </p:cNvSpPr>
          <p:nvPr/>
        </p:nvSpPr>
        <p:spPr bwMode="auto">
          <a:xfrm>
            <a:off x="609600" y="2819400"/>
            <a:ext cx="32004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i="1" dirty="0"/>
              <a:t>This allows the Fed to </a:t>
            </a:r>
            <a:r>
              <a:rPr lang="en-US" altLang="en-US" b="1" i="1" dirty="0">
                <a:solidFill>
                  <a:srgbClr val="000000"/>
                </a:solidFill>
              </a:rPr>
              <a:t>buy</a:t>
            </a:r>
            <a:r>
              <a:rPr lang="en-US" altLang="en-US" i="1" dirty="0">
                <a:solidFill>
                  <a:srgbClr val="000000"/>
                </a:solidFill>
              </a:rPr>
              <a:t> or</a:t>
            </a:r>
            <a:r>
              <a:rPr lang="en-US" altLang="en-US" b="1" i="1" dirty="0">
                <a:solidFill>
                  <a:schemeClr val="folHlink"/>
                </a:solidFill>
              </a:rPr>
              <a:t> sell </a:t>
            </a:r>
            <a:r>
              <a:rPr lang="en-US" altLang="en-US" i="1" dirty="0">
                <a:solidFill>
                  <a:srgbClr val="000000"/>
                </a:solidFill>
              </a:rPr>
              <a:t>as many securities as it wants without changing the federal funds rate.</a:t>
            </a:r>
          </a:p>
        </p:txBody>
      </p:sp>
      <p:sp>
        <p:nvSpPr>
          <p:cNvPr id="69652" name="Text Box 27"/>
          <p:cNvSpPr txBox="1">
            <a:spLocks noChangeArrowheads="1"/>
          </p:cNvSpPr>
          <p:nvPr/>
        </p:nvSpPr>
        <p:spPr bwMode="auto">
          <a:xfrm>
            <a:off x="8286750" y="3852863"/>
            <a:ext cx="857250" cy="6429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cs typeface="Times New Roman" panose="02020603050405020304" pitchFamily="18" charset="0"/>
              </a:rPr>
              <a:t>S</a:t>
            </a:r>
            <a:r>
              <a:rPr lang="en-US" altLang="en-US" sz="1600" i="1" baseline="30000">
                <a:cs typeface="Times New Roman" panose="02020603050405020304" pitchFamily="18" charset="0"/>
              </a:rPr>
              <a:t>R</a:t>
            </a:r>
            <a:endParaRPr lang="en-US" altLang="en-US" sz="1600" baseline="30000"/>
          </a:p>
        </p:txBody>
      </p:sp>
      <p:sp>
        <p:nvSpPr>
          <p:cNvPr id="69653" name="Line 28"/>
          <p:cNvSpPr>
            <a:spLocks noChangeShapeType="1"/>
          </p:cNvSpPr>
          <p:nvPr/>
        </p:nvSpPr>
        <p:spPr bwMode="auto">
          <a:xfrm flipH="1">
            <a:off x="4933950" y="2084388"/>
            <a:ext cx="0" cy="3859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55" name="Text Box 30"/>
          <p:cNvSpPr txBox="1">
            <a:spLocks noChangeArrowheads="1"/>
          </p:cNvSpPr>
          <p:nvPr/>
        </p:nvSpPr>
        <p:spPr bwMode="auto">
          <a:xfrm>
            <a:off x="4505325" y="22098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i</a:t>
            </a:r>
            <a:r>
              <a:rPr lang="en-US" altLang="en-US" sz="1600" i="1" baseline="-25000">
                <a:solidFill>
                  <a:srgbClr val="000000"/>
                </a:solidFill>
                <a:cs typeface="Times New Roman" panose="02020603050405020304" pitchFamily="18" charset="0"/>
              </a:rPr>
              <a:t>ff</a:t>
            </a:r>
            <a:endParaRPr lang="en-US" altLang="en-US" sz="1600" baseline="-25000"/>
          </a:p>
        </p:txBody>
      </p:sp>
      <p:sp>
        <p:nvSpPr>
          <p:cNvPr id="26" name="Text Box 43"/>
          <p:cNvSpPr txBox="1">
            <a:spLocks noChangeArrowheads="1"/>
          </p:cNvSpPr>
          <p:nvPr/>
        </p:nvSpPr>
        <p:spPr bwMode="auto">
          <a:xfrm>
            <a:off x="4561490" y="4128925"/>
            <a:ext cx="76200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00" i="1" dirty="0">
                <a:cs typeface="Times New Roman" panose="02020603050405020304" pitchFamily="18" charset="0"/>
              </a:rPr>
              <a:t> </a:t>
            </a:r>
            <a:r>
              <a:rPr lang="en-US" altLang="en-US" sz="1600" i="1" dirty="0" err="1" smtClean="0">
                <a:cs typeface="Times New Roman" panose="02020603050405020304" pitchFamily="18" charset="0"/>
              </a:rPr>
              <a:t>i</a:t>
            </a:r>
            <a:r>
              <a:rPr lang="en-US" altLang="en-US" sz="1600" i="1" baseline="-25000" dirty="0" err="1" smtClean="0">
                <a:cs typeface="Times New Roman" panose="02020603050405020304" pitchFamily="18" charset="0"/>
              </a:rPr>
              <a:t>or</a:t>
            </a:r>
            <a:endParaRPr lang="en-US" altLang="en-US" sz="1600" baseline="-25000" dirty="0"/>
          </a:p>
        </p:txBody>
      </p:sp>
      <p:sp>
        <p:nvSpPr>
          <p:cNvPr id="27" name="Rectangle 45"/>
          <p:cNvSpPr>
            <a:spLocks noChangeArrowheads="1"/>
          </p:cNvSpPr>
          <p:nvPr/>
        </p:nvSpPr>
        <p:spPr bwMode="auto">
          <a:xfrm>
            <a:off x="4853589" y="3276600"/>
            <a:ext cx="76200" cy="1143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Line 2"/>
          <p:cNvSpPr>
            <a:spLocks noChangeShapeType="1"/>
          </p:cNvSpPr>
          <p:nvPr/>
        </p:nvSpPr>
        <p:spPr bwMode="auto">
          <a:xfrm>
            <a:off x="4891088" y="3948113"/>
            <a:ext cx="3338512"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grpSp>
        <p:nvGrpSpPr>
          <p:cNvPr id="68611" name="Group 3"/>
          <p:cNvGrpSpPr>
            <a:grpSpLocks/>
          </p:cNvGrpSpPr>
          <p:nvPr/>
        </p:nvGrpSpPr>
        <p:grpSpPr bwMode="auto">
          <a:xfrm>
            <a:off x="7924800" y="3948113"/>
            <a:ext cx="762000" cy="2057400"/>
            <a:chOff x="4224" y="2496"/>
            <a:chExt cx="1008" cy="1296"/>
          </a:xfrm>
        </p:grpSpPr>
        <p:sp>
          <p:nvSpPr>
            <p:cNvPr id="68632" name="Line 4"/>
            <p:cNvSpPr>
              <a:spLocks noChangeShapeType="1"/>
            </p:cNvSpPr>
            <p:nvPr/>
          </p:nvSpPr>
          <p:spPr bwMode="auto">
            <a:xfrm>
              <a:off x="4224" y="2496"/>
              <a:ext cx="0" cy="1296"/>
            </a:xfrm>
            <a:prstGeom prst="line">
              <a:avLst/>
            </a:prstGeom>
            <a:noFill/>
            <a:ln w="28575">
              <a:solidFill>
                <a:schemeClr val="folHlink"/>
              </a:solidFill>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68633" name="Line 5"/>
            <p:cNvSpPr>
              <a:spLocks noChangeShapeType="1"/>
            </p:cNvSpPr>
            <p:nvPr/>
          </p:nvSpPr>
          <p:spPr bwMode="auto">
            <a:xfrm>
              <a:off x="4224" y="2496"/>
              <a:ext cx="1008" cy="0"/>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8612" name="Line 6"/>
          <p:cNvSpPr>
            <a:spLocks noChangeAspect="1" noChangeShapeType="1"/>
          </p:cNvSpPr>
          <p:nvPr/>
        </p:nvSpPr>
        <p:spPr bwMode="auto">
          <a:xfrm flipH="1">
            <a:off x="4876800" y="4295775"/>
            <a:ext cx="1828800" cy="0"/>
          </a:xfrm>
          <a:prstGeom prst="line">
            <a:avLst/>
          </a:prstGeom>
          <a:noFill/>
          <a:ln w="9525">
            <a:solidFill>
              <a:srgbClr val="000000"/>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68613" name="Line 7"/>
          <p:cNvSpPr>
            <a:spLocks noChangeAspect="1" noChangeShapeType="1"/>
          </p:cNvSpPr>
          <p:nvPr/>
        </p:nvSpPr>
        <p:spPr bwMode="auto">
          <a:xfrm>
            <a:off x="5259388" y="2786063"/>
            <a:ext cx="1455737" cy="152400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14" name="Text Box 12"/>
          <p:cNvSpPr txBox="1">
            <a:spLocks noChangeArrowheads="1"/>
          </p:cNvSpPr>
          <p:nvPr/>
        </p:nvSpPr>
        <p:spPr bwMode="auto">
          <a:xfrm>
            <a:off x="4572000" y="3767138"/>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cs typeface="Times New Roman" panose="02020603050405020304" pitchFamily="18" charset="0"/>
              </a:rPr>
              <a:t>i</a:t>
            </a:r>
            <a:r>
              <a:rPr lang="en-US" altLang="en-US" sz="1600" i="1" baseline="-25000">
                <a:cs typeface="Times New Roman" panose="02020603050405020304" pitchFamily="18" charset="0"/>
              </a:rPr>
              <a:t>d</a:t>
            </a:r>
            <a:endParaRPr lang="en-US" altLang="en-US" sz="1600" i="1" baseline="-25000"/>
          </a:p>
        </p:txBody>
      </p:sp>
      <p:sp>
        <p:nvSpPr>
          <p:cNvPr id="68615" name="Rectangle 13"/>
          <p:cNvSpPr>
            <a:spLocks noGrp="1" noChangeArrowheads="1"/>
          </p:cNvSpPr>
          <p:nvPr>
            <p:ph type="title"/>
          </p:nvPr>
        </p:nvSpPr>
        <p:spPr>
          <a:xfrm>
            <a:off x="457200" y="76200"/>
            <a:ext cx="8229600" cy="685800"/>
          </a:xfrm>
          <a:noFill/>
        </p:spPr>
        <p:txBody>
          <a:bodyPr/>
          <a:lstStyle/>
          <a:p>
            <a:pPr eaLnBrk="1" hangingPunct="1"/>
            <a:r>
              <a:rPr lang="en-US" altLang="en-US" dirty="0"/>
              <a:t>Interest on Reserves</a:t>
            </a:r>
            <a:endParaRPr lang="en-US" altLang="en-US" b="0" dirty="0" smtClean="0"/>
          </a:p>
        </p:txBody>
      </p:sp>
      <p:sp>
        <p:nvSpPr>
          <p:cNvPr id="68616" name="Rectangle 1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8617" name="Rectangle 1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8618" name="Rectangle 1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8619" name="Rectangle 17"/>
          <p:cNvSpPr>
            <a:spLocks noChangeArrowheads="1"/>
          </p:cNvSpPr>
          <p:nvPr/>
        </p:nvSpPr>
        <p:spPr bwMode="auto">
          <a:xfrm>
            <a:off x="304800" y="762000"/>
            <a:ext cx="8610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71475" indent="-371475">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dirty="0" smtClean="0"/>
              <a:t>The </a:t>
            </a:r>
            <a:r>
              <a:rPr lang="en-US" altLang="en-US" dirty="0"/>
              <a:t>Fed’s rescue of the financial system in 2008-2009 included purchasing enough securities to increase the supply of reserves so much that it would drive the federal funds rate negative.</a:t>
            </a:r>
          </a:p>
        </p:txBody>
      </p:sp>
      <p:sp>
        <p:nvSpPr>
          <p:cNvPr id="68620" name="Line 19"/>
          <p:cNvSpPr>
            <a:spLocks noChangeShapeType="1"/>
          </p:cNvSpPr>
          <p:nvPr/>
        </p:nvSpPr>
        <p:spPr bwMode="auto">
          <a:xfrm flipV="1">
            <a:off x="4886325" y="4648200"/>
            <a:ext cx="387667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21" name="Rectangle 20"/>
          <p:cNvSpPr>
            <a:spLocks noChangeArrowheads="1"/>
          </p:cNvSpPr>
          <p:nvPr/>
        </p:nvSpPr>
        <p:spPr bwMode="auto">
          <a:xfrm>
            <a:off x="5562600" y="1981200"/>
            <a:ext cx="220345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u="sng">
                <a:cs typeface="Times New Roman" panose="02020603050405020304" pitchFamily="18" charset="0"/>
              </a:rPr>
              <a:t>Federal Funds Market</a:t>
            </a:r>
            <a:endParaRPr lang="en-US" altLang="en-US" sz="1400"/>
          </a:p>
          <a:p>
            <a:pPr>
              <a:spcBef>
                <a:spcPct val="0"/>
              </a:spcBef>
              <a:buFontTx/>
              <a:buNone/>
            </a:pPr>
            <a:endParaRPr lang="en-US" altLang="en-US" sz="2800"/>
          </a:p>
        </p:txBody>
      </p:sp>
      <p:sp>
        <p:nvSpPr>
          <p:cNvPr id="68622" name="Text Box 21"/>
          <p:cNvSpPr txBox="1">
            <a:spLocks noChangeArrowheads="1"/>
          </p:cNvSpPr>
          <p:nvPr/>
        </p:nvSpPr>
        <p:spPr bwMode="auto">
          <a:xfrm>
            <a:off x="8534400" y="4643438"/>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Q</a:t>
            </a:r>
            <a:endParaRPr lang="en-US" altLang="en-US" sz="1600"/>
          </a:p>
        </p:txBody>
      </p:sp>
      <p:sp>
        <p:nvSpPr>
          <p:cNvPr id="68623" name="Text Box 29"/>
          <p:cNvSpPr txBox="1">
            <a:spLocks noChangeArrowheads="1"/>
          </p:cNvSpPr>
          <p:nvPr/>
        </p:nvSpPr>
        <p:spPr bwMode="auto">
          <a:xfrm>
            <a:off x="4614863" y="4529138"/>
            <a:ext cx="44767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a:cs typeface="Times New Roman" panose="02020603050405020304" pitchFamily="18" charset="0"/>
              </a:rPr>
              <a:t>0</a:t>
            </a:r>
            <a:endParaRPr lang="en-US" altLang="en-US" sz="1600"/>
          </a:p>
        </p:txBody>
      </p:sp>
      <p:sp>
        <p:nvSpPr>
          <p:cNvPr id="68624" name="Line 30"/>
          <p:cNvSpPr>
            <a:spLocks noChangeAspect="1" noChangeShapeType="1"/>
          </p:cNvSpPr>
          <p:nvPr/>
        </p:nvSpPr>
        <p:spPr bwMode="auto">
          <a:xfrm>
            <a:off x="6705600" y="4295775"/>
            <a:ext cx="1752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25" name="Text Box 34"/>
          <p:cNvSpPr txBox="1">
            <a:spLocks noChangeArrowheads="1"/>
          </p:cNvSpPr>
          <p:nvPr/>
        </p:nvSpPr>
        <p:spPr bwMode="auto">
          <a:xfrm>
            <a:off x="5024438" y="257175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D</a:t>
            </a:r>
            <a:r>
              <a:rPr lang="en-US" altLang="en-US" sz="1600" i="1" baseline="30000">
                <a:solidFill>
                  <a:srgbClr val="000000"/>
                </a:solidFill>
                <a:cs typeface="Times New Roman" panose="02020603050405020304" pitchFamily="18" charset="0"/>
              </a:rPr>
              <a:t>R</a:t>
            </a:r>
            <a:endParaRPr lang="en-US" altLang="en-US" sz="1600" baseline="30000"/>
          </a:p>
        </p:txBody>
      </p:sp>
      <p:sp>
        <p:nvSpPr>
          <p:cNvPr id="68627" name="Text Box 36"/>
          <p:cNvSpPr txBox="1">
            <a:spLocks noChangeArrowheads="1"/>
          </p:cNvSpPr>
          <p:nvPr/>
        </p:nvSpPr>
        <p:spPr bwMode="auto">
          <a:xfrm>
            <a:off x="8286750" y="3852863"/>
            <a:ext cx="857250" cy="6429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cs typeface="Times New Roman" panose="02020603050405020304" pitchFamily="18" charset="0"/>
              </a:rPr>
              <a:t>S</a:t>
            </a:r>
            <a:r>
              <a:rPr lang="en-US" altLang="en-US" sz="1600" i="1" baseline="30000">
                <a:cs typeface="Times New Roman" panose="02020603050405020304" pitchFamily="18" charset="0"/>
              </a:rPr>
              <a:t>R</a:t>
            </a:r>
            <a:endParaRPr lang="en-US" altLang="en-US" sz="1600" baseline="30000"/>
          </a:p>
        </p:txBody>
      </p:sp>
      <p:sp>
        <p:nvSpPr>
          <p:cNvPr id="68629" name="Line 38"/>
          <p:cNvSpPr>
            <a:spLocks noChangeShapeType="1"/>
          </p:cNvSpPr>
          <p:nvPr/>
        </p:nvSpPr>
        <p:spPr bwMode="auto">
          <a:xfrm flipH="1">
            <a:off x="4933950" y="2084388"/>
            <a:ext cx="0" cy="3859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31" name="Text Box 40"/>
          <p:cNvSpPr txBox="1">
            <a:spLocks noChangeArrowheads="1"/>
          </p:cNvSpPr>
          <p:nvPr/>
        </p:nvSpPr>
        <p:spPr bwMode="auto">
          <a:xfrm>
            <a:off x="4505325" y="22098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i</a:t>
            </a:r>
            <a:r>
              <a:rPr lang="en-US" altLang="en-US" sz="1600" i="1" baseline="-25000">
                <a:solidFill>
                  <a:srgbClr val="000000"/>
                </a:solidFill>
                <a:cs typeface="Times New Roman" panose="02020603050405020304" pitchFamily="18" charset="0"/>
              </a:rPr>
              <a:t>ff</a:t>
            </a:r>
            <a:endParaRPr lang="en-US" altLang="en-US" sz="1600" baseline="-25000"/>
          </a:p>
        </p:txBody>
      </p:sp>
      <p:sp>
        <p:nvSpPr>
          <p:cNvPr id="26" name="Rectangle 26"/>
          <p:cNvSpPr>
            <a:spLocks noChangeArrowheads="1"/>
          </p:cNvSpPr>
          <p:nvPr/>
        </p:nvSpPr>
        <p:spPr bwMode="auto">
          <a:xfrm>
            <a:off x="609600" y="2819400"/>
            <a:ext cx="32004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i="1" dirty="0"/>
              <a:t>This allows the Fed to </a:t>
            </a:r>
            <a:r>
              <a:rPr lang="en-US" altLang="en-US" b="1" i="1" dirty="0">
                <a:solidFill>
                  <a:srgbClr val="FF0000"/>
                </a:solidFill>
              </a:rPr>
              <a:t>buy</a:t>
            </a:r>
            <a:r>
              <a:rPr lang="en-US" altLang="en-US" i="1" dirty="0">
                <a:solidFill>
                  <a:srgbClr val="000000"/>
                </a:solidFill>
              </a:rPr>
              <a:t> or</a:t>
            </a:r>
            <a:r>
              <a:rPr lang="en-US" altLang="en-US" b="1" i="1" dirty="0">
                <a:solidFill>
                  <a:schemeClr val="folHlink"/>
                </a:solidFill>
              </a:rPr>
              <a:t> </a:t>
            </a:r>
            <a:r>
              <a:rPr lang="en-US" altLang="en-US" b="1" i="1" dirty="0"/>
              <a:t>sell</a:t>
            </a:r>
            <a:r>
              <a:rPr lang="en-US" altLang="en-US" b="1" i="1" dirty="0">
                <a:solidFill>
                  <a:schemeClr val="folHlink"/>
                </a:solidFill>
              </a:rPr>
              <a:t> </a:t>
            </a:r>
            <a:r>
              <a:rPr lang="en-US" altLang="en-US" i="1" dirty="0">
                <a:solidFill>
                  <a:srgbClr val="000000"/>
                </a:solidFill>
              </a:rPr>
              <a:t>as many securities as it wants without changing the federal funds rate.</a:t>
            </a:r>
          </a:p>
        </p:txBody>
      </p:sp>
      <p:sp>
        <p:nvSpPr>
          <p:cNvPr id="27" name="Text Box 43"/>
          <p:cNvSpPr txBox="1">
            <a:spLocks noChangeArrowheads="1"/>
          </p:cNvSpPr>
          <p:nvPr/>
        </p:nvSpPr>
        <p:spPr bwMode="auto">
          <a:xfrm>
            <a:off x="4561490" y="4128925"/>
            <a:ext cx="76200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00" i="1" dirty="0">
                <a:cs typeface="Times New Roman" panose="02020603050405020304" pitchFamily="18" charset="0"/>
              </a:rPr>
              <a:t> </a:t>
            </a:r>
            <a:r>
              <a:rPr lang="en-US" altLang="en-US" sz="1600" i="1" dirty="0" err="1" smtClean="0">
                <a:cs typeface="Times New Roman" panose="02020603050405020304" pitchFamily="18" charset="0"/>
              </a:rPr>
              <a:t>i</a:t>
            </a:r>
            <a:r>
              <a:rPr lang="en-US" altLang="en-US" sz="1600" i="1" baseline="-25000" dirty="0" err="1" smtClean="0">
                <a:cs typeface="Times New Roman" panose="02020603050405020304" pitchFamily="18" charset="0"/>
              </a:rPr>
              <a:t>or</a:t>
            </a:r>
            <a:endParaRPr lang="en-US" altLang="en-US" sz="1600" baseline="-25000" dirty="0"/>
          </a:p>
        </p:txBody>
      </p:sp>
      <p:sp>
        <p:nvSpPr>
          <p:cNvPr id="28" name="Rectangle 45"/>
          <p:cNvSpPr>
            <a:spLocks noChangeArrowheads="1"/>
          </p:cNvSpPr>
          <p:nvPr/>
        </p:nvSpPr>
        <p:spPr bwMode="auto">
          <a:xfrm>
            <a:off x="4853589" y="3276600"/>
            <a:ext cx="76200" cy="1143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Tree>
    <p:extLst>
      <p:ext uri="{BB962C8B-B14F-4D97-AF65-F5344CB8AC3E}">
        <p14:creationId xmlns:p14="http://schemas.microsoft.com/office/powerpoint/2010/main" val="36745221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Line 3"/>
          <p:cNvSpPr>
            <a:spLocks noChangeShapeType="1"/>
          </p:cNvSpPr>
          <p:nvPr/>
        </p:nvSpPr>
        <p:spPr bwMode="auto">
          <a:xfrm>
            <a:off x="4891088" y="3948113"/>
            <a:ext cx="3338512"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grpSp>
        <p:nvGrpSpPr>
          <p:cNvPr id="69636" name="Group 4"/>
          <p:cNvGrpSpPr>
            <a:grpSpLocks/>
          </p:cNvGrpSpPr>
          <p:nvPr/>
        </p:nvGrpSpPr>
        <p:grpSpPr bwMode="auto">
          <a:xfrm>
            <a:off x="7505700" y="3948113"/>
            <a:ext cx="762000" cy="2057400"/>
            <a:chOff x="4224" y="2496"/>
            <a:chExt cx="1008" cy="1296"/>
          </a:xfrm>
        </p:grpSpPr>
        <p:sp>
          <p:nvSpPr>
            <p:cNvPr id="69656" name="Line 5"/>
            <p:cNvSpPr>
              <a:spLocks noChangeShapeType="1"/>
            </p:cNvSpPr>
            <p:nvPr/>
          </p:nvSpPr>
          <p:spPr bwMode="auto">
            <a:xfrm>
              <a:off x="4224" y="2496"/>
              <a:ext cx="0" cy="1296"/>
            </a:xfrm>
            <a:prstGeom prst="line">
              <a:avLst/>
            </a:prstGeom>
            <a:noFill/>
            <a:ln w="28575">
              <a:solidFill>
                <a:schemeClr val="folHlink"/>
              </a:solidFill>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69657" name="Line 6"/>
            <p:cNvSpPr>
              <a:spLocks noChangeShapeType="1"/>
            </p:cNvSpPr>
            <p:nvPr/>
          </p:nvSpPr>
          <p:spPr bwMode="auto">
            <a:xfrm>
              <a:off x="4224" y="2496"/>
              <a:ext cx="1008" cy="0"/>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9637" name="Line 7"/>
          <p:cNvSpPr>
            <a:spLocks noChangeAspect="1" noChangeShapeType="1"/>
          </p:cNvSpPr>
          <p:nvPr/>
        </p:nvSpPr>
        <p:spPr bwMode="auto">
          <a:xfrm flipH="1">
            <a:off x="4876800" y="4295775"/>
            <a:ext cx="1828800" cy="0"/>
          </a:xfrm>
          <a:prstGeom prst="line">
            <a:avLst/>
          </a:prstGeom>
          <a:noFill/>
          <a:ln w="9525">
            <a:solidFill>
              <a:srgbClr val="000000"/>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69638" name="Line 8"/>
          <p:cNvSpPr>
            <a:spLocks noChangeAspect="1" noChangeShapeType="1"/>
          </p:cNvSpPr>
          <p:nvPr/>
        </p:nvSpPr>
        <p:spPr bwMode="auto">
          <a:xfrm>
            <a:off x="5259388" y="2786063"/>
            <a:ext cx="1455737" cy="152400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39" name="Text Box 10"/>
          <p:cNvSpPr txBox="1">
            <a:spLocks noChangeArrowheads="1"/>
          </p:cNvSpPr>
          <p:nvPr/>
        </p:nvSpPr>
        <p:spPr bwMode="auto">
          <a:xfrm>
            <a:off x="4572000" y="3767138"/>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cs typeface="Times New Roman" panose="02020603050405020304" pitchFamily="18" charset="0"/>
              </a:rPr>
              <a:t>i</a:t>
            </a:r>
            <a:r>
              <a:rPr lang="en-US" altLang="en-US" sz="1600" i="1" baseline="-25000">
                <a:cs typeface="Times New Roman" panose="02020603050405020304" pitchFamily="18" charset="0"/>
              </a:rPr>
              <a:t>d</a:t>
            </a:r>
            <a:endParaRPr lang="en-US" altLang="en-US" sz="1600" i="1" baseline="-25000"/>
          </a:p>
        </p:txBody>
      </p:sp>
      <p:sp>
        <p:nvSpPr>
          <p:cNvPr id="69640" name="Rectangle 11"/>
          <p:cNvSpPr>
            <a:spLocks noGrp="1" noChangeArrowheads="1"/>
          </p:cNvSpPr>
          <p:nvPr>
            <p:ph type="title"/>
          </p:nvPr>
        </p:nvSpPr>
        <p:spPr>
          <a:xfrm>
            <a:off x="457200" y="76200"/>
            <a:ext cx="8229600" cy="685800"/>
          </a:xfrm>
          <a:noFill/>
        </p:spPr>
        <p:txBody>
          <a:bodyPr/>
          <a:lstStyle/>
          <a:p>
            <a:pPr eaLnBrk="1" hangingPunct="1"/>
            <a:r>
              <a:rPr lang="en-US" altLang="en-US" dirty="0"/>
              <a:t>Interest on Reserves</a:t>
            </a:r>
            <a:endParaRPr lang="en-US" altLang="en-US" b="0" dirty="0" smtClean="0"/>
          </a:p>
        </p:txBody>
      </p:sp>
      <p:sp>
        <p:nvSpPr>
          <p:cNvPr id="69641" name="Rectangle 1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9642" name="Rectangle 13"/>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9643" name="Rectangle 1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9644" name="Rectangle 15"/>
          <p:cNvSpPr>
            <a:spLocks noChangeArrowheads="1"/>
          </p:cNvSpPr>
          <p:nvPr/>
        </p:nvSpPr>
        <p:spPr bwMode="auto">
          <a:xfrm>
            <a:off x="304800" y="762000"/>
            <a:ext cx="8610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71475" indent="-371475">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dirty="0" smtClean="0"/>
              <a:t>The </a:t>
            </a:r>
            <a:r>
              <a:rPr lang="en-US" altLang="en-US" dirty="0"/>
              <a:t>Fed’s rescue of the financial system in 2008-2009 included purchasing enough securities to increase the supply of reserves so much that it would drive the federal funds rate negative.</a:t>
            </a:r>
          </a:p>
        </p:txBody>
      </p:sp>
      <p:sp>
        <p:nvSpPr>
          <p:cNvPr id="69645" name="Line 17"/>
          <p:cNvSpPr>
            <a:spLocks noChangeShapeType="1"/>
          </p:cNvSpPr>
          <p:nvPr/>
        </p:nvSpPr>
        <p:spPr bwMode="auto">
          <a:xfrm flipV="1">
            <a:off x="4886325" y="4648200"/>
            <a:ext cx="387667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46" name="Rectangle 18"/>
          <p:cNvSpPr>
            <a:spLocks noChangeArrowheads="1"/>
          </p:cNvSpPr>
          <p:nvPr/>
        </p:nvSpPr>
        <p:spPr bwMode="auto">
          <a:xfrm>
            <a:off x="5562600" y="1981200"/>
            <a:ext cx="220345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u="sng">
                <a:cs typeface="Times New Roman" panose="02020603050405020304" pitchFamily="18" charset="0"/>
              </a:rPr>
              <a:t>Federal Funds Market</a:t>
            </a:r>
            <a:endParaRPr lang="en-US" altLang="en-US" sz="1400"/>
          </a:p>
          <a:p>
            <a:pPr>
              <a:spcBef>
                <a:spcPct val="0"/>
              </a:spcBef>
              <a:buFontTx/>
              <a:buNone/>
            </a:pPr>
            <a:endParaRPr lang="en-US" altLang="en-US" sz="2800"/>
          </a:p>
        </p:txBody>
      </p:sp>
      <p:sp>
        <p:nvSpPr>
          <p:cNvPr id="69647" name="Text Box 19"/>
          <p:cNvSpPr txBox="1">
            <a:spLocks noChangeArrowheads="1"/>
          </p:cNvSpPr>
          <p:nvPr/>
        </p:nvSpPr>
        <p:spPr bwMode="auto">
          <a:xfrm>
            <a:off x="8534400" y="4643438"/>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Q</a:t>
            </a:r>
            <a:endParaRPr lang="en-US" altLang="en-US" sz="1600"/>
          </a:p>
        </p:txBody>
      </p:sp>
      <p:sp>
        <p:nvSpPr>
          <p:cNvPr id="69648" name="Text Box 23"/>
          <p:cNvSpPr txBox="1">
            <a:spLocks noChangeArrowheads="1"/>
          </p:cNvSpPr>
          <p:nvPr/>
        </p:nvSpPr>
        <p:spPr bwMode="auto">
          <a:xfrm>
            <a:off x="4614863" y="4529138"/>
            <a:ext cx="44767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a:cs typeface="Times New Roman" panose="02020603050405020304" pitchFamily="18" charset="0"/>
              </a:rPr>
              <a:t>0</a:t>
            </a:r>
            <a:endParaRPr lang="en-US" altLang="en-US" sz="1600"/>
          </a:p>
        </p:txBody>
      </p:sp>
      <p:sp>
        <p:nvSpPr>
          <p:cNvPr id="69649" name="Line 24"/>
          <p:cNvSpPr>
            <a:spLocks noChangeAspect="1" noChangeShapeType="1"/>
          </p:cNvSpPr>
          <p:nvPr/>
        </p:nvSpPr>
        <p:spPr bwMode="auto">
          <a:xfrm>
            <a:off x="6705600" y="4295775"/>
            <a:ext cx="1905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50" name="Text Box 25"/>
          <p:cNvSpPr txBox="1">
            <a:spLocks noChangeArrowheads="1"/>
          </p:cNvSpPr>
          <p:nvPr/>
        </p:nvSpPr>
        <p:spPr bwMode="auto">
          <a:xfrm>
            <a:off x="5024438" y="257175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D</a:t>
            </a:r>
            <a:r>
              <a:rPr lang="en-US" altLang="en-US" sz="1600" i="1" baseline="30000">
                <a:solidFill>
                  <a:srgbClr val="000000"/>
                </a:solidFill>
                <a:cs typeface="Times New Roman" panose="02020603050405020304" pitchFamily="18" charset="0"/>
              </a:rPr>
              <a:t>R</a:t>
            </a:r>
            <a:endParaRPr lang="en-US" altLang="en-US" sz="1600" baseline="30000"/>
          </a:p>
        </p:txBody>
      </p:sp>
      <p:sp>
        <p:nvSpPr>
          <p:cNvPr id="69651" name="Rectangle 26"/>
          <p:cNvSpPr>
            <a:spLocks noChangeArrowheads="1"/>
          </p:cNvSpPr>
          <p:nvPr/>
        </p:nvSpPr>
        <p:spPr bwMode="auto">
          <a:xfrm>
            <a:off x="609600" y="2819400"/>
            <a:ext cx="32004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i="1" dirty="0"/>
              <a:t>This allows the Fed to </a:t>
            </a:r>
            <a:r>
              <a:rPr lang="en-US" altLang="en-US" b="1" i="1" dirty="0">
                <a:solidFill>
                  <a:srgbClr val="000000"/>
                </a:solidFill>
              </a:rPr>
              <a:t>buy</a:t>
            </a:r>
            <a:r>
              <a:rPr lang="en-US" altLang="en-US" i="1" dirty="0">
                <a:solidFill>
                  <a:srgbClr val="000000"/>
                </a:solidFill>
              </a:rPr>
              <a:t> or</a:t>
            </a:r>
            <a:r>
              <a:rPr lang="en-US" altLang="en-US" b="1" i="1" dirty="0">
                <a:solidFill>
                  <a:schemeClr val="folHlink"/>
                </a:solidFill>
              </a:rPr>
              <a:t> sell </a:t>
            </a:r>
            <a:r>
              <a:rPr lang="en-US" altLang="en-US" i="1" dirty="0">
                <a:solidFill>
                  <a:srgbClr val="000000"/>
                </a:solidFill>
              </a:rPr>
              <a:t>as many securities as it wants without changing the federal funds rate.</a:t>
            </a:r>
          </a:p>
        </p:txBody>
      </p:sp>
      <p:sp>
        <p:nvSpPr>
          <p:cNvPr id="69652" name="Text Box 27"/>
          <p:cNvSpPr txBox="1">
            <a:spLocks noChangeArrowheads="1"/>
          </p:cNvSpPr>
          <p:nvPr/>
        </p:nvSpPr>
        <p:spPr bwMode="auto">
          <a:xfrm>
            <a:off x="8286750" y="3852863"/>
            <a:ext cx="857250" cy="6429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cs typeface="Times New Roman" panose="02020603050405020304" pitchFamily="18" charset="0"/>
              </a:rPr>
              <a:t>S</a:t>
            </a:r>
            <a:r>
              <a:rPr lang="en-US" altLang="en-US" sz="1600" i="1" baseline="30000">
                <a:cs typeface="Times New Roman" panose="02020603050405020304" pitchFamily="18" charset="0"/>
              </a:rPr>
              <a:t>R</a:t>
            </a:r>
            <a:endParaRPr lang="en-US" altLang="en-US" sz="1600" baseline="30000"/>
          </a:p>
        </p:txBody>
      </p:sp>
      <p:sp>
        <p:nvSpPr>
          <p:cNvPr id="69653" name="Line 28"/>
          <p:cNvSpPr>
            <a:spLocks noChangeShapeType="1"/>
          </p:cNvSpPr>
          <p:nvPr/>
        </p:nvSpPr>
        <p:spPr bwMode="auto">
          <a:xfrm flipH="1">
            <a:off x="4933950" y="2084388"/>
            <a:ext cx="0" cy="3859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55" name="Text Box 30"/>
          <p:cNvSpPr txBox="1">
            <a:spLocks noChangeArrowheads="1"/>
          </p:cNvSpPr>
          <p:nvPr/>
        </p:nvSpPr>
        <p:spPr bwMode="auto">
          <a:xfrm>
            <a:off x="4505325" y="22098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i</a:t>
            </a:r>
            <a:r>
              <a:rPr lang="en-US" altLang="en-US" sz="1600" i="1" baseline="-25000">
                <a:solidFill>
                  <a:srgbClr val="000000"/>
                </a:solidFill>
                <a:cs typeface="Times New Roman" panose="02020603050405020304" pitchFamily="18" charset="0"/>
              </a:rPr>
              <a:t>ff</a:t>
            </a:r>
            <a:endParaRPr lang="en-US" altLang="en-US" sz="1600" baseline="-25000"/>
          </a:p>
        </p:txBody>
      </p:sp>
      <p:sp>
        <p:nvSpPr>
          <p:cNvPr id="26" name="Text Box 43"/>
          <p:cNvSpPr txBox="1">
            <a:spLocks noChangeArrowheads="1"/>
          </p:cNvSpPr>
          <p:nvPr/>
        </p:nvSpPr>
        <p:spPr bwMode="auto">
          <a:xfrm>
            <a:off x="4561490" y="4128925"/>
            <a:ext cx="76200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00" i="1" dirty="0">
                <a:cs typeface="Times New Roman" panose="02020603050405020304" pitchFamily="18" charset="0"/>
              </a:rPr>
              <a:t> </a:t>
            </a:r>
            <a:r>
              <a:rPr lang="en-US" altLang="en-US" sz="1600" i="1" dirty="0" err="1" smtClean="0">
                <a:cs typeface="Times New Roman" panose="02020603050405020304" pitchFamily="18" charset="0"/>
              </a:rPr>
              <a:t>i</a:t>
            </a:r>
            <a:r>
              <a:rPr lang="en-US" altLang="en-US" sz="1600" i="1" baseline="-25000" dirty="0" err="1" smtClean="0">
                <a:cs typeface="Times New Roman" panose="02020603050405020304" pitchFamily="18" charset="0"/>
              </a:rPr>
              <a:t>or</a:t>
            </a:r>
            <a:endParaRPr lang="en-US" altLang="en-US" sz="1600" baseline="-25000" dirty="0"/>
          </a:p>
        </p:txBody>
      </p:sp>
      <p:sp>
        <p:nvSpPr>
          <p:cNvPr id="27" name="Rectangle 45"/>
          <p:cNvSpPr>
            <a:spLocks noChangeArrowheads="1"/>
          </p:cNvSpPr>
          <p:nvPr/>
        </p:nvSpPr>
        <p:spPr bwMode="auto">
          <a:xfrm>
            <a:off x="4853589" y="3276600"/>
            <a:ext cx="76200" cy="1143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Tree>
    <p:extLst>
      <p:ext uri="{BB962C8B-B14F-4D97-AF65-F5344CB8AC3E}">
        <p14:creationId xmlns:p14="http://schemas.microsoft.com/office/powerpoint/2010/main" val="30672303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Line 2"/>
          <p:cNvSpPr>
            <a:spLocks noChangeShapeType="1"/>
          </p:cNvSpPr>
          <p:nvPr/>
        </p:nvSpPr>
        <p:spPr bwMode="auto">
          <a:xfrm>
            <a:off x="4891088" y="3948113"/>
            <a:ext cx="3338512"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grpSp>
        <p:nvGrpSpPr>
          <p:cNvPr id="68611" name="Group 3"/>
          <p:cNvGrpSpPr>
            <a:grpSpLocks/>
          </p:cNvGrpSpPr>
          <p:nvPr/>
        </p:nvGrpSpPr>
        <p:grpSpPr bwMode="auto">
          <a:xfrm>
            <a:off x="7924800" y="3948113"/>
            <a:ext cx="762000" cy="2057400"/>
            <a:chOff x="4224" y="2496"/>
            <a:chExt cx="1008" cy="1296"/>
          </a:xfrm>
        </p:grpSpPr>
        <p:sp>
          <p:nvSpPr>
            <p:cNvPr id="68632" name="Line 4"/>
            <p:cNvSpPr>
              <a:spLocks noChangeShapeType="1"/>
            </p:cNvSpPr>
            <p:nvPr/>
          </p:nvSpPr>
          <p:spPr bwMode="auto">
            <a:xfrm>
              <a:off x="4224" y="2496"/>
              <a:ext cx="0" cy="1296"/>
            </a:xfrm>
            <a:prstGeom prst="line">
              <a:avLst/>
            </a:prstGeom>
            <a:noFill/>
            <a:ln w="28575">
              <a:solidFill>
                <a:schemeClr val="folHlink"/>
              </a:solidFill>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68633" name="Line 5"/>
            <p:cNvSpPr>
              <a:spLocks noChangeShapeType="1"/>
            </p:cNvSpPr>
            <p:nvPr/>
          </p:nvSpPr>
          <p:spPr bwMode="auto">
            <a:xfrm>
              <a:off x="4224" y="2496"/>
              <a:ext cx="1008" cy="0"/>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8612" name="Line 6"/>
          <p:cNvSpPr>
            <a:spLocks noChangeAspect="1" noChangeShapeType="1"/>
          </p:cNvSpPr>
          <p:nvPr/>
        </p:nvSpPr>
        <p:spPr bwMode="auto">
          <a:xfrm flipH="1">
            <a:off x="4876800" y="4295775"/>
            <a:ext cx="1828800" cy="0"/>
          </a:xfrm>
          <a:prstGeom prst="line">
            <a:avLst/>
          </a:prstGeom>
          <a:noFill/>
          <a:ln w="9525">
            <a:solidFill>
              <a:srgbClr val="000000"/>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68613" name="Line 7"/>
          <p:cNvSpPr>
            <a:spLocks noChangeAspect="1" noChangeShapeType="1"/>
          </p:cNvSpPr>
          <p:nvPr/>
        </p:nvSpPr>
        <p:spPr bwMode="auto">
          <a:xfrm>
            <a:off x="5259388" y="2786063"/>
            <a:ext cx="1455737" cy="152400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14" name="Text Box 12"/>
          <p:cNvSpPr txBox="1">
            <a:spLocks noChangeArrowheads="1"/>
          </p:cNvSpPr>
          <p:nvPr/>
        </p:nvSpPr>
        <p:spPr bwMode="auto">
          <a:xfrm>
            <a:off x="4572000" y="3767138"/>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cs typeface="Times New Roman" panose="02020603050405020304" pitchFamily="18" charset="0"/>
              </a:rPr>
              <a:t>i</a:t>
            </a:r>
            <a:r>
              <a:rPr lang="en-US" altLang="en-US" sz="1600" i="1" baseline="-25000">
                <a:cs typeface="Times New Roman" panose="02020603050405020304" pitchFamily="18" charset="0"/>
              </a:rPr>
              <a:t>d</a:t>
            </a:r>
            <a:endParaRPr lang="en-US" altLang="en-US" sz="1600" i="1" baseline="-25000"/>
          </a:p>
        </p:txBody>
      </p:sp>
      <p:sp>
        <p:nvSpPr>
          <p:cNvPr id="68615" name="Rectangle 13"/>
          <p:cNvSpPr>
            <a:spLocks noGrp="1" noChangeArrowheads="1"/>
          </p:cNvSpPr>
          <p:nvPr>
            <p:ph type="title"/>
          </p:nvPr>
        </p:nvSpPr>
        <p:spPr>
          <a:xfrm>
            <a:off x="457200" y="76200"/>
            <a:ext cx="8229600" cy="685800"/>
          </a:xfrm>
          <a:noFill/>
        </p:spPr>
        <p:txBody>
          <a:bodyPr/>
          <a:lstStyle/>
          <a:p>
            <a:pPr eaLnBrk="1" hangingPunct="1"/>
            <a:r>
              <a:rPr lang="en-US" altLang="en-US" dirty="0"/>
              <a:t>Interest on Reserves</a:t>
            </a:r>
            <a:endParaRPr lang="en-US" altLang="en-US" b="0" dirty="0" smtClean="0"/>
          </a:p>
        </p:txBody>
      </p:sp>
      <p:sp>
        <p:nvSpPr>
          <p:cNvPr id="68616" name="Rectangle 1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8617" name="Rectangle 1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8618" name="Rectangle 1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68619" name="Rectangle 17"/>
          <p:cNvSpPr>
            <a:spLocks noChangeArrowheads="1"/>
          </p:cNvSpPr>
          <p:nvPr/>
        </p:nvSpPr>
        <p:spPr bwMode="auto">
          <a:xfrm>
            <a:off x="304800" y="762000"/>
            <a:ext cx="8610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71475" indent="-371475">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dirty="0" smtClean="0"/>
              <a:t>The </a:t>
            </a:r>
            <a:r>
              <a:rPr lang="en-US" altLang="en-US" dirty="0"/>
              <a:t>Fed’s rescue of the financial system in 2008-2009 included purchasing enough securities to increase the supply of reserves so much that it would drive the federal funds rate negative.</a:t>
            </a:r>
          </a:p>
        </p:txBody>
      </p:sp>
      <p:sp>
        <p:nvSpPr>
          <p:cNvPr id="68620" name="Line 19"/>
          <p:cNvSpPr>
            <a:spLocks noChangeShapeType="1"/>
          </p:cNvSpPr>
          <p:nvPr/>
        </p:nvSpPr>
        <p:spPr bwMode="auto">
          <a:xfrm flipV="1">
            <a:off x="4886325" y="4648200"/>
            <a:ext cx="387667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21" name="Rectangle 20"/>
          <p:cNvSpPr>
            <a:spLocks noChangeArrowheads="1"/>
          </p:cNvSpPr>
          <p:nvPr/>
        </p:nvSpPr>
        <p:spPr bwMode="auto">
          <a:xfrm>
            <a:off x="5562600" y="1981200"/>
            <a:ext cx="220345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u="sng">
                <a:cs typeface="Times New Roman" panose="02020603050405020304" pitchFamily="18" charset="0"/>
              </a:rPr>
              <a:t>Federal Funds Market</a:t>
            </a:r>
            <a:endParaRPr lang="en-US" altLang="en-US" sz="1400"/>
          </a:p>
          <a:p>
            <a:pPr>
              <a:spcBef>
                <a:spcPct val="0"/>
              </a:spcBef>
              <a:buFontTx/>
              <a:buNone/>
            </a:pPr>
            <a:endParaRPr lang="en-US" altLang="en-US" sz="2800"/>
          </a:p>
        </p:txBody>
      </p:sp>
      <p:sp>
        <p:nvSpPr>
          <p:cNvPr id="68622" name="Text Box 21"/>
          <p:cNvSpPr txBox="1">
            <a:spLocks noChangeArrowheads="1"/>
          </p:cNvSpPr>
          <p:nvPr/>
        </p:nvSpPr>
        <p:spPr bwMode="auto">
          <a:xfrm>
            <a:off x="8534400" y="4643438"/>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Q</a:t>
            </a:r>
            <a:endParaRPr lang="en-US" altLang="en-US" sz="1600"/>
          </a:p>
        </p:txBody>
      </p:sp>
      <p:sp>
        <p:nvSpPr>
          <p:cNvPr id="68623" name="Text Box 29"/>
          <p:cNvSpPr txBox="1">
            <a:spLocks noChangeArrowheads="1"/>
          </p:cNvSpPr>
          <p:nvPr/>
        </p:nvSpPr>
        <p:spPr bwMode="auto">
          <a:xfrm>
            <a:off x="4614863" y="4529138"/>
            <a:ext cx="44767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a:cs typeface="Times New Roman" panose="02020603050405020304" pitchFamily="18" charset="0"/>
              </a:rPr>
              <a:t>0</a:t>
            </a:r>
            <a:endParaRPr lang="en-US" altLang="en-US" sz="1600"/>
          </a:p>
        </p:txBody>
      </p:sp>
      <p:sp>
        <p:nvSpPr>
          <p:cNvPr id="68624" name="Line 30"/>
          <p:cNvSpPr>
            <a:spLocks noChangeAspect="1" noChangeShapeType="1"/>
          </p:cNvSpPr>
          <p:nvPr/>
        </p:nvSpPr>
        <p:spPr bwMode="auto">
          <a:xfrm>
            <a:off x="6705600" y="4295775"/>
            <a:ext cx="1752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25" name="Text Box 34"/>
          <p:cNvSpPr txBox="1">
            <a:spLocks noChangeArrowheads="1"/>
          </p:cNvSpPr>
          <p:nvPr/>
        </p:nvSpPr>
        <p:spPr bwMode="auto">
          <a:xfrm>
            <a:off x="5024438" y="257175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D</a:t>
            </a:r>
            <a:r>
              <a:rPr lang="en-US" altLang="en-US" sz="1600" i="1" baseline="30000">
                <a:solidFill>
                  <a:srgbClr val="000000"/>
                </a:solidFill>
                <a:cs typeface="Times New Roman" panose="02020603050405020304" pitchFamily="18" charset="0"/>
              </a:rPr>
              <a:t>R</a:t>
            </a:r>
            <a:endParaRPr lang="en-US" altLang="en-US" sz="1600" baseline="30000"/>
          </a:p>
        </p:txBody>
      </p:sp>
      <p:sp>
        <p:nvSpPr>
          <p:cNvPr id="68627" name="Text Box 36"/>
          <p:cNvSpPr txBox="1">
            <a:spLocks noChangeArrowheads="1"/>
          </p:cNvSpPr>
          <p:nvPr/>
        </p:nvSpPr>
        <p:spPr bwMode="auto">
          <a:xfrm>
            <a:off x="8286750" y="3852863"/>
            <a:ext cx="857250" cy="6429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cs typeface="Times New Roman" panose="02020603050405020304" pitchFamily="18" charset="0"/>
              </a:rPr>
              <a:t>S</a:t>
            </a:r>
            <a:r>
              <a:rPr lang="en-US" altLang="en-US" sz="1600" i="1" baseline="30000">
                <a:cs typeface="Times New Roman" panose="02020603050405020304" pitchFamily="18" charset="0"/>
              </a:rPr>
              <a:t>R</a:t>
            </a:r>
            <a:endParaRPr lang="en-US" altLang="en-US" sz="1600" baseline="30000"/>
          </a:p>
        </p:txBody>
      </p:sp>
      <p:sp>
        <p:nvSpPr>
          <p:cNvPr id="68629" name="Line 38"/>
          <p:cNvSpPr>
            <a:spLocks noChangeShapeType="1"/>
          </p:cNvSpPr>
          <p:nvPr/>
        </p:nvSpPr>
        <p:spPr bwMode="auto">
          <a:xfrm flipH="1">
            <a:off x="4933950" y="2084388"/>
            <a:ext cx="0" cy="3859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31" name="Text Box 40"/>
          <p:cNvSpPr txBox="1">
            <a:spLocks noChangeArrowheads="1"/>
          </p:cNvSpPr>
          <p:nvPr/>
        </p:nvSpPr>
        <p:spPr bwMode="auto">
          <a:xfrm>
            <a:off x="4505325" y="22098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i</a:t>
            </a:r>
            <a:r>
              <a:rPr lang="en-US" altLang="en-US" sz="1600" i="1" baseline="-25000">
                <a:solidFill>
                  <a:srgbClr val="000000"/>
                </a:solidFill>
                <a:cs typeface="Times New Roman" panose="02020603050405020304" pitchFamily="18" charset="0"/>
              </a:rPr>
              <a:t>ff</a:t>
            </a:r>
            <a:endParaRPr lang="en-US" altLang="en-US" sz="1600" baseline="-25000"/>
          </a:p>
        </p:txBody>
      </p:sp>
      <p:sp>
        <p:nvSpPr>
          <p:cNvPr id="26" name="Rectangle 26"/>
          <p:cNvSpPr>
            <a:spLocks noChangeArrowheads="1"/>
          </p:cNvSpPr>
          <p:nvPr/>
        </p:nvSpPr>
        <p:spPr bwMode="auto">
          <a:xfrm>
            <a:off x="609600" y="2819400"/>
            <a:ext cx="32004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i="1" dirty="0"/>
              <a:t>This allows the Fed to </a:t>
            </a:r>
            <a:r>
              <a:rPr lang="en-US" altLang="en-US" b="1" i="1" dirty="0">
                <a:solidFill>
                  <a:srgbClr val="FF0000"/>
                </a:solidFill>
              </a:rPr>
              <a:t>buy</a:t>
            </a:r>
            <a:r>
              <a:rPr lang="en-US" altLang="en-US" i="1" dirty="0">
                <a:solidFill>
                  <a:srgbClr val="FF0000"/>
                </a:solidFill>
              </a:rPr>
              <a:t> </a:t>
            </a:r>
            <a:r>
              <a:rPr lang="en-US" altLang="en-US" i="1" dirty="0">
                <a:solidFill>
                  <a:srgbClr val="000000"/>
                </a:solidFill>
              </a:rPr>
              <a:t>or</a:t>
            </a:r>
            <a:r>
              <a:rPr lang="en-US" altLang="en-US" b="1" i="1" dirty="0">
                <a:solidFill>
                  <a:schemeClr val="folHlink"/>
                </a:solidFill>
              </a:rPr>
              <a:t> </a:t>
            </a:r>
            <a:r>
              <a:rPr lang="en-US" altLang="en-US" b="1" i="1" dirty="0"/>
              <a:t>sell</a:t>
            </a:r>
            <a:r>
              <a:rPr lang="en-US" altLang="en-US" b="1" i="1" dirty="0">
                <a:solidFill>
                  <a:schemeClr val="folHlink"/>
                </a:solidFill>
              </a:rPr>
              <a:t> </a:t>
            </a:r>
            <a:r>
              <a:rPr lang="en-US" altLang="en-US" i="1" dirty="0">
                <a:solidFill>
                  <a:srgbClr val="000000"/>
                </a:solidFill>
              </a:rPr>
              <a:t>as many securities as it wants without changing the federal funds rate.</a:t>
            </a:r>
          </a:p>
        </p:txBody>
      </p:sp>
      <p:sp>
        <p:nvSpPr>
          <p:cNvPr id="27" name="Text Box 43"/>
          <p:cNvSpPr txBox="1">
            <a:spLocks noChangeArrowheads="1"/>
          </p:cNvSpPr>
          <p:nvPr/>
        </p:nvSpPr>
        <p:spPr bwMode="auto">
          <a:xfrm>
            <a:off x="4561490" y="4124163"/>
            <a:ext cx="76200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00" i="1" dirty="0">
                <a:cs typeface="Times New Roman" panose="02020603050405020304" pitchFamily="18" charset="0"/>
              </a:rPr>
              <a:t> </a:t>
            </a:r>
            <a:r>
              <a:rPr lang="en-US" altLang="en-US" sz="1600" i="1" dirty="0" err="1" smtClean="0">
                <a:cs typeface="Times New Roman" panose="02020603050405020304" pitchFamily="18" charset="0"/>
              </a:rPr>
              <a:t>i</a:t>
            </a:r>
            <a:r>
              <a:rPr lang="en-US" altLang="en-US" sz="1600" i="1" baseline="-25000" dirty="0" err="1" smtClean="0">
                <a:cs typeface="Times New Roman" panose="02020603050405020304" pitchFamily="18" charset="0"/>
              </a:rPr>
              <a:t>or</a:t>
            </a:r>
            <a:endParaRPr lang="en-US" altLang="en-US" sz="1600" baseline="-25000" dirty="0"/>
          </a:p>
        </p:txBody>
      </p:sp>
      <p:sp>
        <p:nvSpPr>
          <p:cNvPr id="28" name="Rectangle 45"/>
          <p:cNvSpPr>
            <a:spLocks noChangeArrowheads="1"/>
          </p:cNvSpPr>
          <p:nvPr/>
        </p:nvSpPr>
        <p:spPr bwMode="auto">
          <a:xfrm>
            <a:off x="4853589" y="3276600"/>
            <a:ext cx="76200" cy="1143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Tree>
    <p:extLst>
      <p:ext uri="{BB962C8B-B14F-4D97-AF65-F5344CB8AC3E}">
        <p14:creationId xmlns:p14="http://schemas.microsoft.com/office/powerpoint/2010/main" val="9088422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1"/>
          <p:cNvSpPr>
            <a:spLocks noGrp="1" noChangeArrowheads="1"/>
          </p:cNvSpPr>
          <p:nvPr>
            <p:ph type="title"/>
          </p:nvPr>
        </p:nvSpPr>
        <p:spPr>
          <a:xfrm>
            <a:off x="457200" y="76200"/>
            <a:ext cx="8229600" cy="685800"/>
          </a:xfrm>
          <a:noFill/>
        </p:spPr>
        <p:txBody>
          <a:bodyPr/>
          <a:lstStyle/>
          <a:p>
            <a:pPr eaLnBrk="1" hangingPunct="1"/>
            <a:r>
              <a:rPr lang="en-US" altLang="en-US" dirty="0"/>
              <a:t>Interest on Reserves</a:t>
            </a:r>
            <a:endParaRPr lang="en-US" altLang="en-US" b="0" dirty="0" smtClean="0"/>
          </a:p>
        </p:txBody>
      </p:sp>
      <p:sp>
        <p:nvSpPr>
          <p:cNvPr id="70659" name="Rectangle 1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70660" name="Rectangle 13"/>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70661" name="Rectangle 1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70662" name="Rectangle 15"/>
          <p:cNvSpPr>
            <a:spLocks noChangeArrowheads="1"/>
          </p:cNvSpPr>
          <p:nvPr/>
        </p:nvSpPr>
        <p:spPr bwMode="auto">
          <a:xfrm>
            <a:off x="304800" y="762000"/>
            <a:ext cx="8610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71475" indent="-371475">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dirty="0" smtClean="0"/>
              <a:t>The </a:t>
            </a:r>
            <a:r>
              <a:rPr lang="en-US" altLang="en-US" dirty="0"/>
              <a:t>Fed’s rescue of the financial system in 2008-2009 included purchasing enough securities to increase the supply of reserves so much that it would drive the federal funds rate negative.</a:t>
            </a:r>
          </a:p>
        </p:txBody>
      </p:sp>
      <p:sp>
        <p:nvSpPr>
          <p:cNvPr id="70663" name="Rectangle 18"/>
          <p:cNvSpPr>
            <a:spLocks noChangeArrowheads="1"/>
          </p:cNvSpPr>
          <p:nvPr/>
        </p:nvSpPr>
        <p:spPr bwMode="auto">
          <a:xfrm>
            <a:off x="5562600" y="1981200"/>
            <a:ext cx="220345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u="sng">
                <a:cs typeface="Times New Roman" panose="02020603050405020304" pitchFamily="18" charset="0"/>
              </a:rPr>
              <a:t>Federal Funds Market</a:t>
            </a:r>
            <a:endParaRPr lang="en-US" altLang="en-US" sz="1400"/>
          </a:p>
          <a:p>
            <a:pPr>
              <a:spcBef>
                <a:spcPct val="0"/>
              </a:spcBef>
              <a:buFontTx/>
              <a:buNone/>
            </a:pPr>
            <a:endParaRPr lang="en-US" altLang="en-US" sz="2800"/>
          </a:p>
        </p:txBody>
      </p:sp>
      <p:sp>
        <p:nvSpPr>
          <p:cNvPr id="70664" name="Text Box 19"/>
          <p:cNvSpPr txBox="1">
            <a:spLocks noChangeArrowheads="1"/>
          </p:cNvSpPr>
          <p:nvPr/>
        </p:nvSpPr>
        <p:spPr bwMode="auto">
          <a:xfrm>
            <a:off x="8534400" y="4643438"/>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Q</a:t>
            </a:r>
            <a:endParaRPr lang="en-US" altLang="en-US" sz="1600"/>
          </a:p>
        </p:txBody>
      </p:sp>
      <p:sp>
        <p:nvSpPr>
          <p:cNvPr id="70665" name="Text Box 20"/>
          <p:cNvSpPr txBox="1">
            <a:spLocks noChangeArrowheads="1"/>
          </p:cNvSpPr>
          <p:nvPr/>
        </p:nvSpPr>
        <p:spPr bwMode="auto">
          <a:xfrm>
            <a:off x="4505325" y="22098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i</a:t>
            </a:r>
            <a:r>
              <a:rPr lang="en-US" altLang="en-US" sz="1600" i="1" baseline="-25000">
                <a:solidFill>
                  <a:srgbClr val="000000"/>
                </a:solidFill>
                <a:cs typeface="Times New Roman" panose="02020603050405020304" pitchFamily="18" charset="0"/>
              </a:rPr>
              <a:t>ff</a:t>
            </a:r>
            <a:endParaRPr lang="en-US" altLang="en-US" sz="1600" baseline="-25000"/>
          </a:p>
        </p:txBody>
      </p:sp>
      <p:sp>
        <p:nvSpPr>
          <p:cNvPr id="70667" name="Text Box 25"/>
          <p:cNvSpPr txBox="1">
            <a:spLocks noChangeArrowheads="1"/>
          </p:cNvSpPr>
          <p:nvPr/>
        </p:nvSpPr>
        <p:spPr bwMode="auto">
          <a:xfrm>
            <a:off x="5024438" y="257175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D</a:t>
            </a:r>
            <a:r>
              <a:rPr lang="en-US" altLang="en-US" sz="1600" i="1" baseline="30000">
                <a:solidFill>
                  <a:srgbClr val="000000"/>
                </a:solidFill>
                <a:cs typeface="Times New Roman" panose="02020603050405020304" pitchFamily="18" charset="0"/>
              </a:rPr>
              <a:t>R</a:t>
            </a:r>
            <a:endParaRPr lang="en-US" altLang="en-US" sz="1600" baseline="30000"/>
          </a:p>
        </p:txBody>
      </p:sp>
      <p:sp>
        <p:nvSpPr>
          <p:cNvPr id="70669" name="Rectangle 26"/>
          <p:cNvSpPr>
            <a:spLocks noChangeArrowheads="1"/>
          </p:cNvSpPr>
          <p:nvPr/>
        </p:nvSpPr>
        <p:spPr bwMode="auto">
          <a:xfrm>
            <a:off x="609600" y="2819400"/>
            <a:ext cx="32004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i="1"/>
              <a:t>The federal reserve can also raise and lower the </a:t>
            </a:r>
            <a:r>
              <a:rPr lang="en-US" altLang="en-US" i="1">
                <a:solidFill>
                  <a:srgbClr val="000000"/>
                </a:solidFill>
              </a:rPr>
              <a:t>federal funds rate by simply raising IOR and i</a:t>
            </a:r>
            <a:r>
              <a:rPr lang="en-US" altLang="en-US" i="1" baseline="-25000">
                <a:solidFill>
                  <a:srgbClr val="000000"/>
                </a:solidFill>
              </a:rPr>
              <a:t>d</a:t>
            </a:r>
            <a:r>
              <a:rPr lang="en-US" altLang="en-US" i="1">
                <a:solidFill>
                  <a:srgbClr val="000000"/>
                </a:solidFill>
              </a:rPr>
              <a:t> simultaneously.</a:t>
            </a:r>
          </a:p>
        </p:txBody>
      </p:sp>
      <p:sp>
        <p:nvSpPr>
          <p:cNvPr id="70670" name="Line 33"/>
          <p:cNvSpPr>
            <a:spLocks noChangeAspect="1" noChangeShapeType="1"/>
          </p:cNvSpPr>
          <p:nvPr/>
        </p:nvSpPr>
        <p:spPr bwMode="auto">
          <a:xfrm>
            <a:off x="5259388" y="2786063"/>
            <a:ext cx="1455737" cy="152400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 name="Group 36"/>
          <p:cNvGrpSpPr>
            <a:grpSpLocks/>
          </p:cNvGrpSpPr>
          <p:nvPr/>
        </p:nvGrpSpPr>
        <p:grpSpPr bwMode="auto">
          <a:xfrm>
            <a:off x="4876800" y="4295775"/>
            <a:ext cx="4267200" cy="619125"/>
            <a:chOff x="3072" y="2706"/>
            <a:chExt cx="2688" cy="390"/>
          </a:xfrm>
        </p:grpSpPr>
        <p:sp>
          <p:nvSpPr>
            <p:cNvPr id="70683" name="Rectangle 34"/>
            <p:cNvSpPr>
              <a:spLocks noChangeArrowheads="1"/>
            </p:cNvSpPr>
            <p:nvPr/>
          </p:nvSpPr>
          <p:spPr bwMode="auto">
            <a:xfrm>
              <a:off x="4212" y="2712"/>
              <a:ext cx="384" cy="3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grpSp>
          <p:nvGrpSpPr>
            <p:cNvPr id="70684" name="Group 27"/>
            <p:cNvGrpSpPr>
              <a:grpSpLocks/>
            </p:cNvGrpSpPr>
            <p:nvPr/>
          </p:nvGrpSpPr>
          <p:grpSpPr bwMode="auto">
            <a:xfrm>
              <a:off x="3072" y="2706"/>
              <a:ext cx="2688" cy="0"/>
              <a:chOff x="3072" y="2706"/>
              <a:chExt cx="2688" cy="0"/>
            </a:xfrm>
          </p:grpSpPr>
          <p:sp>
            <p:nvSpPr>
              <p:cNvPr id="70686" name="Line 24"/>
              <p:cNvSpPr>
                <a:spLocks noChangeAspect="1" noChangeShapeType="1"/>
              </p:cNvSpPr>
              <p:nvPr/>
            </p:nvSpPr>
            <p:spPr bwMode="auto">
              <a:xfrm>
                <a:off x="4224" y="2706"/>
                <a:ext cx="153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85" name="Line 7"/>
              <p:cNvSpPr>
                <a:spLocks noChangeAspect="1" noChangeShapeType="1"/>
              </p:cNvSpPr>
              <p:nvPr/>
            </p:nvSpPr>
            <p:spPr bwMode="auto">
              <a:xfrm flipH="1">
                <a:off x="3072" y="2706"/>
                <a:ext cx="1152" cy="0"/>
              </a:xfrm>
              <a:prstGeom prst="line">
                <a:avLst/>
              </a:prstGeom>
              <a:noFill/>
              <a:ln w="9525">
                <a:solidFill>
                  <a:srgbClr val="000000"/>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grpSp>
      </p:grpSp>
      <p:sp>
        <p:nvSpPr>
          <p:cNvPr id="70674" name="Line 17"/>
          <p:cNvSpPr>
            <a:spLocks noChangeShapeType="1"/>
          </p:cNvSpPr>
          <p:nvPr/>
        </p:nvSpPr>
        <p:spPr bwMode="auto">
          <a:xfrm flipV="1">
            <a:off x="4886325" y="4648200"/>
            <a:ext cx="387667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4" name="Group 30"/>
          <p:cNvGrpSpPr>
            <a:grpSpLocks/>
          </p:cNvGrpSpPr>
          <p:nvPr/>
        </p:nvGrpSpPr>
        <p:grpSpPr bwMode="auto">
          <a:xfrm>
            <a:off x="4570413" y="3767138"/>
            <a:ext cx="4573588" cy="2238375"/>
            <a:chOff x="2879" y="2373"/>
            <a:chExt cx="2881" cy="1410"/>
          </a:xfrm>
        </p:grpSpPr>
        <p:sp>
          <p:nvSpPr>
            <p:cNvPr id="70676" name="Line 3"/>
            <p:cNvSpPr>
              <a:spLocks noChangeShapeType="1"/>
            </p:cNvSpPr>
            <p:nvPr/>
          </p:nvSpPr>
          <p:spPr bwMode="auto">
            <a:xfrm>
              <a:off x="3081" y="2487"/>
              <a:ext cx="2103"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grpSp>
          <p:nvGrpSpPr>
            <p:cNvPr id="70677" name="Group 4"/>
            <p:cNvGrpSpPr>
              <a:grpSpLocks/>
            </p:cNvGrpSpPr>
            <p:nvPr/>
          </p:nvGrpSpPr>
          <p:grpSpPr bwMode="auto">
            <a:xfrm>
              <a:off x="4728" y="2487"/>
              <a:ext cx="480" cy="1296"/>
              <a:chOff x="4224" y="2496"/>
              <a:chExt cx="1008" cy="1296"/>
            </a:xfrm>
          </p:grpSpPr>
          <p:sp>
            <p:nvSpPr>
              <p:cNvPr id="70681" name="Line 5"/>
              <p:cNvSpPr>
                <a:spLocks noChangeShapeType="1"/>
              </p:cNvSpPr>
              <p:nvPr/>
            </p:nvSpPr>
            <p:spPr bwMode="auto">
              <a:xfrm>
                <a:off x="4224" y="2496"/>
                <a:ext cx="0" cy="1296"/>
              </a:xfrm>
              <a:prstGeom prst="line">
                <a:avLst/>
              </a:prstGeom>
              <a:noFill/>
              <a:ln w="28575">
                <a:solidFill>
                  <a:schemeClr val="folHlink"/>
                </a:solidFill>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70682" name="Line 6"/>
              <p:cNvSpPr>
                <a:spLocks noChangeShapeType="1"/>
              </p:cNvSpPr>
              <p:nvPr/>
            </p:nvSpPr>
            <p:spPr bwMode="auto">
              <a:xfrm>
                <a:off x="4224" y="2496"/>
                <a:ext cx="1008" cy="0"/>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0679" name="Text Box 22"/>
            <p:cNvSpPr txBox="1">
              <a:spLocks noChangeArrowheads="1"/>
            </p:cNvSpPr>
            <p:nvPr/>
          </p:nvSpPr>
          <p:spPr bwMode="auto">
            <a:xfrm>
              <a:off x="5220" y="2427"/>
              <a:ext cx="540" cy="40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cs typeface="Times New Roman" panose="02020603050405020304" pitchFamily="18" charset="0"/>
                </a:rPr>
                <a:t>S</a:t>
              </a:r>
              <a:r>
                <a:rPr lang="en-US" altLang="en-US" sz="1600" i="1" baseline="30000">
                  <a:cs typeface="Times New Roman" panose="02020603050405020304" pitchFamily="18" charset="0"/>
                </a:rPr>
                <a:t>R</a:t>
              </a:r>
              <a:endParaRPr lang="en-US" altLang="en-US" sz="1600" baseline="30000"/>
            </a:p>
          </p:txBody>
        </p:sp>
        <p:sp>
          <p:nvSpPr>
            <p:cNvPr id="70678" name="Text Box 10"/>
            <p:cNvSpPr txBox="1">
              <a:spLocks noChangeArrowheads="1"/>
            </p:cNvSpPr>
            <p:nvPr/>
          </p:nvSpPr>
          <p:spPr bwMode="auto">
            <a:xfrm>
              <a:off x="2880" y="2373"/>
              <a:ext cx="225" cy="24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dirty="0">
                  <a:cs typeface="Times New Roman" panose="02020603050405020304" pitchFamily="18" charset="0"/>
                </a:rPr>
                <a:t>i</a:t>
              </a:r>
              <a:r>
                <a:rPr lang="en-US" altLang="en-US" sz="1600" i="1" baseline="-25000" dirty="0">
                  <a:cs typeface="Times New Roman" panose="02020603050405020304" pitchFamily="18" charset="0"/>
                </a:rPr>
                <a:t>d</a:t>
              </a:r>
              <a:endParaRPr lang="en-US" altLang="en-US" sz="1600" i="1" baseline="-25000" dirty="0"/>
            </a:p>
          </p:txBody>
        </p:sp>
        <p:sp>
          <p:nvSpPr>
            <p:cNvPr id="70680" name="Text Box 29"/>
            <p:cNvSpPr txBox="1">
              <a:spLocks noChangeArrowheads="1"/>
            </p:cNvSpPr>
            <p:nvPr/>
          </p:nvSpPr>
          <p:spPr bwMode="auto">
            <a:xfrm>
              <a:off x="2879" y="2561"/>
              <a:ext cx="230" cy="34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400" i="1" dirty="0">
                  <a:cs typeface="Times New Roman" panose="02020603050405020304" pitchFamily="18" charset="0"/>
                </a:rPr>
                <a:t/>
              </a:r>
              <a:br>
                <a:rPr lang="en-US" altLang="en-US" sz="400" i="1" dirty="0">
                  <a:cs typeface="Times New Roman" panose="02020603050405020304" pitchFamily="18" charset="0"/>
                </a:rPr>
              </a:br>
              <a:r>
                <a:rPr lang="en-US" altLang="en-US" sz="1600" i="1" dirty="0" err="1" smtClean="0">
                  <a:cs typeface="Times New Roman" panose="02020603050405020304" pitchFamily="18" charset="0"/>
                </a:rPr>
                <a:t>i</a:t>
              </a:r>
              <a:r>
                <a:rPr lang="en-US" altLang="en-US" sz="1600" i="1" baseline="-25000" dirty="0" err="1" smtClean="0">
                  <a:cs typeface="Times New Roman" panose="02020603050405020304" pitchFamily="18" charset="0"/>
                </a:rPr>
                <a:t>or</a:t>
              </a:r>
              <a:endParaRPr lang="en-US" altLang="en-US" sz="1600" baseline="-25000" dirty="0"/>
            </a:p>
          </p:txBody>
        </p:sp>
      </p:grpSp>
      <p:sp>
        <p:nvSpPr>
          <p:cNvPr id="33" name="Rectangle 32"/>
          <p:cNvSpPr>
            <a:spLocks noChangeArrowheads="1"/>
          </p:cNvSpPr>
          <p:nvPr/>
        </p:nvSpPr>
        <p:spPr bwMode="auto">
          <a:xfrm>
            <a:off x="3810000" y="3505200"/>
            <a:ext cx="838200" cy="1447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34" name="Line 16"/>
          <p:cNvSpPr>
            <a:spLocks noChangeShapeType="1"/>
          </p:cNvSpPr>
          <p:nvPr/>
        </p:nvSpPr>
        <p:spPr bwMode="auto">
          <a:xfrm flipH="1">
            <a:off x="4933950" y="2084388"/>
            <a:ext cx="0" cy="3859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 name="Text Box 23"/>
          <p:cNvSpPr txBox="1">
            <a:spLocks noChangeArrowheads="1"/>
          </p:cNvSpPr>
          <p:nvPr/>
        </p:nvSpPr>
        <p:spPr bwMode="auto">
          <a:xfrm>
            <a:off x="4614863" y="4529138"/>
            <a:ext cx="44767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dirty="0">
                <a:cs typeface="Times New Roman" panose="02020603050405020304" pitchFamily="18" charset="0"/>
              </a:rPr>
              <a:t>0</a:t>
            </a:r>
            <a:endParaRPr lang="en-US" altLang="en-US" sz="160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4" presetClass="path" presetSubtype="0" accel="50000" decel="50000" fill="hold" nodeType="clickEffect">
                                  <p:stCondLst>
                                    <p:cond delay="0"/>
                                  </p:stCondLst>
                                  <p:childTnLst>
                                    <p:animMotion origin="layout" path="M 3.33333E-6 0 L 3.33333E-6 -0.07917 " pathEditMode="relative" rAng="0" ptsTypes="AA">
                                      <p:cBhvr>
                                        <p:cTn id="6" dur="2000" fill="hold"/>
                                        <p:tgtEl>
                                          <p:spTgt spid="4"/>
                                        </p:tgtEl>
                                        <p:attrNameLst>
                                          <p:attrName>ppt_x</p:attrName>
                                          <p:attrName>ppt_y</p:attrName>
                                        </p:attrNameLst>
                                      </p:cBhvr>
                                      <p:rCtr x="0" y="-3958"/>
                                    </p:animMotion>
                                  </p:childTnLst>
                                </p:cTn>
                              </p:par>
                              <p:par>
                                <p:cTn id="7" presetID="0" presetClass="path" presetSubtype="0" accel="50000" decel="50000" fill="hold" nodeType="withEffect">
                                  <p:stCondLst>
                                    <p:cond delay="0"/>
                                  </p:stCondLst>
                                  <p:childTnLst>
                                    <p:animMotion origin="layout" path="M 3.33333E-6 2.22222E-6 L -0.05 -0.07153 " pathEditMode="relative" rAng="0" ptsTypes="AA">
                                      <p:cBhvr>
                                        <p:cTn id="8" dur="2000" fill="hold"/>
                                        <p:tgtEl>
                                          <p:spTgt spid="2"/>
                                        </p:tgtEl>
                                        <p:attrNameLst>
                                          <p:attrName>ppt_x</p:attrName>
                                          <p:attrName>ppt_y</p:attrName>
                                        </p:attrNameLst>
                                      </p:cBhvr>
                                      <p:rCtr x="-2500" y="-358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8"/>
          <p:cNvGrpSpPr>
            <a:grpSpLocks/>
          </p:cNvGrpSpPr>
          <p:nvPr/>
        </p:nvGrpSpPr>
        <p:grpSpPr bwMode="auto">
          <a:xfrm>
            <a:off x="3398838" y="842963"/>
            <a:ext cx="5716587" cy="3471862"/>
            <a:chOff x="2141" y="531"/>
            <a:chExt cx="3601" cy="2187"/>
          </a:xfrm>
        </p:grpSpPr>
        <p:sp>
          <p:nvSpPr>
            <p:cNvPr id="71711" name="Line 14"/>
            <p:cNvSpPr>
              <a:spLocks noChangeAspect="1" noChangeShapeType="1"/>
            </p:cNvSpPr>
            <p:nvPr/>
          </p:nvSpPr>
          <p:spPr bwMode="auto">
            <a:xfrm>
              <a:off x="2141" y="531"/>
              <a:ext cx="2089" cy="2187"/>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12" name="Line 19"/>
            <p:cNvSpPr>
              <a:spLocks noChangeAspect="1" noChangeShapeType="1"/>
            </p:cNvSpPr>
            <p:nvPr/>
          </p:nvSpPr>
          <p:spPr bwMode="auto">
            <a:xfrm>
              <a:off x="4206" y="2709"/>
              <a:ext cx="153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1683" name="Rectangle 39"/>
          <p:cNvSpPr>
            <a:spLocks noChangeArrowheads="1"/>
          </p:cNvSpPr>
          <p:nvPr/>
        </p:nvSpPr>
        <p:spPr bwMode="auto">
          <a:xfrm>
            <a:off x="2286000" y="0"/>
            <a:ext cx="3048000" cy="3352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71684" name="Rectangle 2"/>
          <p:cNvSpPr>
            <a:spLocks noGrp="1" noChangeArrowheads="1"/>
          </p:cNvSpPr>
          <p:nvPr>
            <p:ph type="title"/>
          </p:nvPr>
        </p:nvSpPr>
        <p:spPr>
          <a:xfrm>
            <a:off x="457200" y="76200"/>
            <a:ext cx="8229600" cy="685800"/>
          </a:xfrm>
          <a:noFill/>
        </p:spPr>
        <p:txBody>
          <a:bodyPr/>
          <a:lstStyle/>
          <a:p>
            <a:pPr eaLnBrk="1" hangingPunct="1"/>
            <a:r>
              <a:rPr lang="en-US" altLang="en-US" dirty="0"/>
              <a:t>Interest on Reserves</a:t>
            </a:r>
            <a:endParaRPr lang="en-US" altLang="en-US" b="0" dirty="0" smtClean="0"/>
          </a:p>
        </p:txBody>
      </p:sp>
      <p:sp>
        <p:nvSpPr>
          <p:cNvPr id="71685" name="Rectangle 3"/>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71686"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71687"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71688" name="Rectangle 6"/>
          <p:cNvSpPr>
            <a:spLocks noChangeArrowheads="1"/>
          </p:cNvSpPr>
          <p:nvPr/>
        </p:nvSpPr>
        <p:spPr bwMode="auto">
          <a:xfrm>
            <a:off x="304800" y="762000"/>
            <a:ext cx="8610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71475" indent="-371475">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dirty="0" smtClean="0"/>
              <a:t>The </a:t>
            </a:r>
            <a:r>
              <a:rPr lang="en-US" altLang="en-US" dirty="0"/>
              <a:t>Fed’s rescue of the financial system in 2008-2009 included purchasing enough securities to increase the supply of reserves so much that it would drive the federal funds rate negative.</a:t>
            </a:r>
          </a:p>
        </p:txBody>
      </p:sp>
      <p:sp>
        <p:nvSpPr>
          <p:cNvPr id="71689" name="Rectangle 7"/>
          <p:cNvSpPr>
            <a:spLocks noChangeArrowheads="1"/>
          </p:cNvSpPr>
          <p:nvPr/>
        </p:nvSpPr>
        <p:spPr bwMode="auto">
          <a:xfrm>
            <a:off x="5562600" y="1981200"/>
            <a:ext cx="220345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u="sng">
                <a:cs typeface="Times New Roman" panose="02020603050405020304" pitchFamily="18" charset="0"/>
              </a:rPr>
              <a:t>Federal Funds Market</a:t>
            </a:r>
            <a:endParaRPr lang="en-US" altLang="en-US" sz="1400"/>
          </a:p>
          <a:p>
            <a:pPr>
              <a:spcBef>
                <a:spcPct val="0"/>
              </a:spcBef>
              <a:buFontTx/>
              <a:buNone/>
            </a:pPr>
            <a:endParaRPr lang="en-US" altLang="en-US" sz="2800"/>
          </a:p>
        </p:txBody>
      </p:sp>
      <p:sp>
        <p:nvSpPr>
          <p:cNvPr id="71690" name="Text Box 9"/>
          <p:cNvSpPr txBox="1">
            <a:spLocks noChangeArrowheads="1"/>
          </p:cNvSpPr>
          <p:nvPr/>
        </p:nvSpPr>
        <p:spPr bwMode="auto">
          <a:xfrm>
            <a:off x="4505325" y="22098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i</a:t>
            </a:r>
            <a:r>
              <a:rPr lang="en-US" altLang="en-US" sz="1600" i="1" baseline="-25000">
                <a:solidFill>
                  <a:srgbClr val="000000"/>
                </a:solidFill>
                <a:cs typeface="Times New Roman" panose="02020603050405020304" pitchFamily="18" charset="0"/>
              </a:rPr>
              <a:t>ff</a:t>
            </a:r>
            <a:endParaRPr lang="en-US" altLang="en-US" sz="1600" baseline="-25000"/>
          </a:p>
        </p:txBody>
      </p:sp>
      <p:sp>
        <p:nvSpPr>
          <p:cNvPr id="71691" name="Text Box 10"/>
          <p:cNvSpPr txBox="1">
            <a:spLocks noChangeArrowheads="1"/>
          </p:cNvSpPr>
          <p:nvPr/>
        </p:nvSpPr>
        <p:spPr bwMode="auto">
          <a:xfrm>
            <a:off x="4614863" y="4529138"/>
            <a:ext cx="44767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a:cs typeface="Times New Roman" panose="02020603050405020304" pitchFamily="18" charset="0"/>
              </a:rPr>
              <a:t>0</a:t>
            </a:r>
            <a:endParaRPr lang="en-US" altLang="en-US" sz="1600"/>
          </a:p>
        </p:txBody>
      </p:sp>
      <p:sp>
        <p:nvSpPr>
          <p:cNvPr id="128011" name="Text Box 11"/>
          <p:cNvSpPr txBox="1">
            <a:spLocks noChangeArrowheads="1"/>
          </p:cNvSpPr>
          <p:nvPr/>
        </p:nvSpPr>
        <p:spPr bwMode="auto">
          <a:xfrm>
            <a:off x="5024438" y="22860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D</a:t>
            </a:r>
            <a:r>
              <a:rPr lang="en-US" altLang="en-US" sz="1600" i="1" baseline="30000">
                <a:solidFill>
                  <a:srgbClr val="000000"/>
                </a:solidFill>
                <a:cs typeface="Times New Roman" panose="02020603050405020304" pitchFamily="18" charset="0"/>
              </a:rPr>
              <a:t>R</a:t>
            </a:r>
            <a:endParaRPr lang="en-US" altLang="en-US" sz="1600" baseline="30000"/>
          </a:p>
        </p:txBody>
      </p:sp>
      <p:sp>
        <p:nvSpPr>
          <p:cNvPr id="71693" name="Rectangle 12"/>
          <p:cNvSpPr>
            <a:spLocks noChangeArrowheads="1"/>
          </p:cNvSpPr>
          <p:nvPr/>
        </p:nvSpPr>
        <p:spPr bwMode="auto">
          <a:xfrm>
            <a:off x="3657600" y="3505200"/>
            <a:ext cx="838200" cy="1447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28013" name="Rectangle 13"/>
          <p:cNvSpPr>
            <a:spLocks noChangeArrowheads="1"/>
          </p:cNvSpPr>
          <p:nvPr/>
        </p:nvSpPr>
        <p:spPr bwMode="auto">
          <a:xfrm>
            <a:off x="609600" y="2819400"/>
            <a:ext cx="32004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i="1" dirty="0"/>
              <a:t>The Fed will need to conduct several controlled OMS while carefully raising IOR to reduce its $2-3 trillion balance </a:t>
            </a:r>
            <a:r>
              <a:rPr lang="en-US" altLang="en-US" i="1" dirty="0" smtClean="0"/>
              <a:t>sheet while </a:t>
            </a:r>
            <a:r>
              <a:rPr lang="en-US" altLang="en-US" i="1" dirty="0"/>
              <a:t>keeping a eye on inflation. </a:t>
            </a:r>
            <a:endParaRPr lang="en-US" altLang="en-US" i="1" dirty="0">
              <a:solidFill>
                <a:srgbClr val="000000"/>
              </a:solidFill>
            </a:endParaRPr>
          </a:p>
        </p:txBody>
      </p:sp>
      <p:sp>
        <p:nvSpPr>
          <p:cNvPr id="71695" name="Line 28"/>
          <p:cNvSpPr>
            <a:spLocks noChangeShapeType="1"/>
          </p:cNvSpPr>
          <p:nvPr/>
        </p:nvSpPr>
        <p:spPr bwMode="auto">
          <a:xfrm flipH="1">
            <a:off x="4933950" y="2084388"/>
            <a:ext cx="0" cy="3859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8040" name="Rectangle 40"/>
          <p:cNvSpPr>
            <a:spLocks noChangeArrowheads="1"/>
          </p:cNvSpPr>
          <p:nvPr/>
        </p:nvSpPr>
        <p:spPr bwMode="auto">
          <a:xfrm>
            <a:off x="6724650" y="3505200"/>
            <a:ext cx="2438400" cy="1295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grpSp>
        <p:nvGrpSpPr>
          <p:cNvPr id="3" name="Group 22"/>
          <p:cNvGrpSpPr>
            <a:grpSpLocks/>
          </p:cNvGrpSpPr>
          <p:nvPr/>
        </p:nvGrpSpPr>
        <p:grpSpPr bwMode="auto">
          <a:xfrm>
            <a:off x="7505700" y="3948113"/>
            <a:ext cx="3086100" cy="2376487"/>
            <a:chOff x="4224" y="2496"/>
            <a:chExt cx="1008" cy="1296"/>
          </a:xfrm>
        </p:grpSpPr>
        <p:sp>
          <p:nvSpPr>
            <p:cNvPr id="71709" name="Line 23"/>
            <p:cNvSpPr>
              <a:spLocks noChangeShapeType="1"/>
            </p:cNvSpPr>
            <p:nvPr/>
          </p:nvSpPr>
          <p:spPr bwMode="auto">
            <a:xfrm>
              <a:off x="4224" y="2496"/>
              <a:ext cx="0" cy="1296"/>
            </a:xfrm>
            <a:prstGeom prst="line">
              <a:avLst/>
            </a:prstGeom>
            <a:noFill/>
            <a:ln w="28575">
              <a:solidFill>
                <a:schemeClr val="folHlink"/>
              </a:solidFill>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71710" name="Line 24"/>
            <p:cNvSpPr>
              <a:spLocks noChangeShapeType="1"/>
            </p:cNvSpPr>
            <p:nvPr/>
          </p:nvSpPr>
          <p:spPr bwMode="auto">
            <a:xfrm>
              <a:off x="4224" y="2496"/>
              <a:ext cx="1008" cy="0"/>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1699" name="Text Box 8"/>
          <p:cNvSpPr txBox="1">
            <a:spLocks noChangeArrowheads="1"/>
          </p:cNvSpPr>
          <p:nvPr/>
        </p:nvSpPr>
        <p:spPr bwMode="auto">
          <a:xfrm>
            <a:off x="8534400" y="4643438"/>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solidFill>
                  <a:srgbClr val="000000"/>
                </a:solidFill>
                <a:cs typeface="Times New Roman" panose="02020603050405020304" pitchFamily="18" charset="0"/>
              </a:rPr>
              <a:t>Q</a:t>
            </a:r>
            <a:endParaRPr lang="en-US" altLang="en-US" sz="1600"/>
          </a:p>
        </p:txBody>
      </p:sp>
      <p:sp>
        <p:nvSpPr>
          <p:cNvPr id="71700" name="Line 29"/>
          <p:cNvSpPr>
            <a:spLocks noChangeShapeType="1"/>
          </p:cNvSpPr>
          <p:nvPr/>
        </p:nvSpPr>
        <p:spPr bwMode="auto">
          <a:xfrm flipV="1">
            <a:off x="4876800" y="4648200"/>
            <a:ext cx="387667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8042" name="Line 42"/>
          <p:cNvSpPr>
            <a:spLocks noChangeAspect="1" noChangeShapeType="1"/>
          </p:cNvSpPr>
          <p:nvPr/>
        </p:nvSpPr>
        <p:spPr bwMode="auto">
          <a:xfrm>
            <a:off x="6145213" y="3352800"/>
            <a:ext cx="1455737" cy="152400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8044" name="Text Box 44"/>
          <p:cNvSpPr txBox="1">
            <a:spLocks noChangeArrowheads="1"/>
          </p:cNvSpPr>
          <p:nvPr/>
        </p:nvSpPr>
        <p:spPr bwMode="auto">
          <a:xfrm>
            <a:off x="4572000" y="3581400"/>
            <a:ext cx="45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cs typeface="Times New Roman" panose="02020603050405020304" pitchFamily="18" charset="0"/>
              </a:rPr>
              <a:t>i</a:t>
            </a:r>
            <a:r>
              <a:rPr lang="en-US" altLang="en-US" sz="1600" i="1" baseline="-25000">
                <a:cs typeface="Times New Roman" panose="02020603050405020304" pitchFamily="18" charset="0"/>
              </a:rPr>
              <a:t>ff</a:t>
            </a:r>
            <a:endParaRPr lang="en-US" altLang="en-US" sz="1600" i="1" baseline="-25000"/>
          </a:p>
        </p:txBody>
      </p:sp>
      <p:sp>
        <p:nvSpPr>
          <p:cNvPr id="128043" name="Line 43"/>
          <p:cNvSpPr>
            <a:spLocks noChangeShapeType="1"/>
          </p:cNvSpPr>
          <p:nvPr/>
        </p:nvSpPr>
        <p:spPr bwMode="auto">
          <a:xfrm>
            <a:off x="4972050" y="3752850"/>
            <a:ext cx="1554163" cy="0"/>
          </a:xfrm>
          <a:prstGeom prst="line">
            <a:avLst/>
          </a:prstGeom>
          <a:noFill/>
          <a:ln w="9525">
            <a:solidFill>
              <a:srgbClr val="000000"/>
            </a:solidFill>
            <a:prstDash val="dash"/>
            <a:round/>
            <a:headEnd/>
            <a:tailEnd type="oval" w="lg" len="lg"/>
          </a:ln>
          <a:extLst>
            <a:ext uri="{909E8E84-426E-40DD-AFC4-6F175D3DCCD1}">
              <a14:hiddenFill xmlns:a14="http://schemas.microsoft.com/office/drawing/2010/main">
                <a:noFill/>
              </a14:hiddenFill>
            </a:ext>
          </a:extLst>
        </p:spPr>
        <p:txBody>
          <a:bodyPr/>
          <a:lstStyle/>
          <a:p>
            <a:endParaRPr lang="en-US"/>
          </a:p>
        </p:txBody>
      </p:sp>
      <p:sp>
        <p:nvSpPr>
          <p:cNvPr id="128045" name="Text Box 45"/>
          <p:cNvSpPr txBox="1">
            <a:spLocks noChangeArrowheads="1"/>
          </p:cNvSpPr>
          <p:nvPr/>
        </p:nvSpPr>
        <p:spPr bwMode="auto">
          <a:xfrm>
            <a:off x="4560888" y="2819400"/>
            <a:ext cx="45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cs typeface="Times New Roman" panose="02020603050405020304" pitchFamily="18" charset="0"/>
              </a:rPr>
              <a:t>i</a:t>
            </a:r>
            <a:r>
              <a:rPr lang="en-US" altLang="en-US" sz="1600" i="1" baseline="-25000">
                <a:cs typeface="Times New Roman" panose="02020603050405020304" pitchFamily="18" charset="0"/>
              </a:rPr>
              <a:t>d</a:t>
            </a:r>
            <a:endParaRPr lang="en-US" altLang="en-US" sz="1600" i="1" baseline="-25000"/>
          </a:p>
        </p:txBody>
      </p:sp>
      <p:sp>
        <p:nvSpPr>
          <p:cNvPr id="128046" name="Line 46"/>
          <p:cNvSpPr>
            <a:spLocks noChangeShapeType="1"/>
          </p:cNvSpPr>
          <p:nvPr/>
        </p:nvSpPr>
        <p:spPr bwMode="auto">
          <a:xfrm>
            <a:off x="4960938" y="3028950"/>
            <a:ext cx="1517650" cy="0"/>
          </a:xfrm>
          <a:prstGeom prst="line">
            <a:avLst/>
          </a:prstGeom>
          <a:noFill/>
          <a:ln w="9525">
            <a:solidFill>
              <a:srgbClr val="000000"/>
            </a:solidFill>
            <a:prstDash val="dash"/>
            <a:round/>
            <a:headEnd/>
            <a:tailEnd type="none" w="lg" len="lg"/>
          </a:ln>
          <a:extLst>
            <a:ext uri="{909E8E84-426E-40DD-AFC4-6F175D3DCCD1}">
              <a14:hiddenFill xmlns:a14="http://schemas.microsoft.com/office/drawing/2010/main">
                <a:noFill/>
              </a14:hiddenFill>
            </a:ext>
          </a:extLst>
        </p:spPr>
        <p:txBody>
          <a:bodyPr/>
          <a:lstStyle/>
          <a:p>
            <a:endParaRPr lang="en-US"/>
          </a:p>
        </p:txBody>
      </p:sp>
      <p:sp>
        <p:nvSpPr>
          <p:cNvPr id="71706" name="Text Box 47"/>
          <p:cNvSpPr txBox="1">
            <a:spLocks noChangeArrowheads="1"/>
          </p:cNvSpPr>
          <p:nvPr/>
        </p:nvSpPr>
        <p:spPr bwMode="auto">
          <a:xfrm>
            <a:off x="8286750" y="2667000"/>
            <a:ext cx="857250" cy="1828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sz="1600" baseline="30000"/>
          </a:p>
        </p:txBody>
      </p:sp>
      <p:sp>
        <p:nvSpPr>
          <p:cNvPr id="128026" name="Text Box 26"/>
          <p:cNvSpPr txBox="1">
            <a:spLocks noChangeArrowheads="1"/>
          </p:cNvSpPr>
          <p:nvPr/>
        </p:nvSpPr>
        <p:spPr bwMode="auto">
          <a:xfrm>
            <a:off x="8286750" y="2938463"/>
            <a:ext cx="857250" cy="4905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600" i="1">
                <a:cs typeface="Times New Roman" panose="02020603050405020304" pitchFamily="18" charset="0"/>
              </a:rPr>
              <a:t>S</a:t>
            </a:r>
            <a:r>
              <a:rPr lang="en-US" altLang="en-US" sz="1600" i="1" baseline="30000">
                <a:cs typeface="Times New Roman" panose="02020603050405020304" pitchFamily="18" charset="0"/>
              </a:rPr>
              <a:t>R</a:t>
            </a:r>
            <a:endParaRPr lang="en-US" altLang="en-US" sz="1600" baseline="30000"/>
          </a:p>
        </p:txBody>
      </p:sp>
      <p:sp>
        <p:nvSpPr>
          <p:cNvPr id="128048" name="Rectangle 48"/>
          <p:cNvSpPr>
            <a:spLocks noChangeArrowheads="1"/>
          </p:cNvSpPr>
          <p:nvPr/>
        </p:nvSpPr>
        <p:spPr bwMode="auto">
          <a:xfrm>
            <a:off x="609600" y="4554538"/>
            <a:ext cx="3200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i="1" dirty="0"/>
              <a:t>This </a:t>
            </a:r>
            <a:r>
              <a:rPr lang="en-US" altLang="en-US" i="1" dirty="0" smtClean="0"/>
              <a:t>(should) return </a:t>
            </a:r>
            <a:r>
              <a:rPr lang="en-US" altLang="en-US" i="1" dirty="0"/>
              <a:t>the federal funds market to </a:t>
            </a:r>
            <a:r>
              <a:rPr lang="en-US" altLang="en-US" i="1" dirty="0" smtClean="0"/>
              <a:t>normal mode.</a:t>
            </a:r>
            <a:endParaRPr lang="en-US" altLang="en-US" i="1" dirty="0">
              <a:solidFill>
                <a:srgbClr val="000000"/>
              </a:solidFill>
            </a:endParaRPr>
          </a:p>
        </p:txBody>
      </p:sp>
      <p:sp>
        <p:nvSpPr>
          <p:cNvPr id="33" name="Rectangle 45"/>
          <p:cNvSpPr>
            <a:spLocks noChangeArrowheads="1"/>
          </p:cNvSpPr>
          <p:nvPr/>
        </p:nvSpPr>
        <p:spPr bwMode="auto">
          <a:xfrm>
            <a:off x="4853589" y="3276600"/>
            <a:ext cx="76200" cy="1143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a:solidFill>
                  <a:schemeClr val="tx1"/>
                </a:solidFill>
                <a:latin typeface="Times New Roman" panose="02020603050405020304" pitchFamily="18" charset="0"/>
                <a:cs typeface="Arial" panose="020B0604020202020204" pitchFamily="34" charset="0"/>
              </a:defRPr>
            </a:lvl1pPr>
            <a:lvl2pPr marL="742950" indent="-285750">
              <a:spcBef>
                <a:spcPct val="20000"/>
              </a:spcBef>
              <a:buFont typeface="Wingdings" panose="05000000000000000000" pitchFamily="2" charset="2"/>
              <a:buChar char="ú"/>
              <a:defRPr>
                <a:solidFill>
                  <a:schemeClr val="tx1"/>
                </a:solidFill>
                <a:latin typeface="Times New Roman" panose="02020603050405020304" pitchFamily="18" charset="0"/>
                <a:cs typeface="Arial" panose="020B0604020202020204" pitchFamily="34" charset="0"/>
              </a:defRPr>
            </a:lvl2pPr>
            <a:lvl3pPr marL="11430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3pPr>
            <a:lvl4pPr marL="16002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4pPr>
            <a:lvl5pPr marL="2057400" indent="-228600">
              <a:spcBef>
                <a:spcPct val="20000"/>
              </a:spcBef>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a:latin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nodeType="clickEffect">
                                  <p:stCondLst>
                                    <p:cond delay="0"/>
                                  </p:stCondLst>
                                  <p:childTnLst>
                                    <p:animMotion origin="layout" path="M -3.33333E-6 -1.48148E-6 L -0.10625 -0.13217 " pathEditMode="relative" rAng="0" ptsTypes="AA">
                                      <p:cBhvr>
                                        <p:cTn id="6" dur="2000" fill="hold"/>
                                        <p:tgtEl>
                                          <p:spTgt spid="3"/>
                                        </p:tgtEl>
                                        <p:attrNameLst>
                                          <p:attrName>ppt_x</p:attrName>
                                          <p:attrName>ppt_y</p:attrName>
                                        </p:attrNameLst>
                                      </p:cBhvr>
                                      <p:rCtr x="-5313" y="-6620"/>
                                    </p:animMotion>
                                  </p:childTnLst>
                                </p:cTn>
                              </p:par>
                              <p:par>
                                <p:cTn id="7" presetID="0" presetClass="path" presetSubtype="0" accel="50000" decel="50000" fill="hold" nodeType="withEffect">
                                  <p:stCondLst>
                                    <p:cond delay="0"/>
                                  </p:stCondLst>
                                  <p:childTnLst>
                                    <p:animMotion origin="layout" path="M -1.38889E-6 4.07407E-6 L -0.00087 -0.05371 " pathEditMode="relative" rAng="0" ptsTypes="AA">
                                      <p:cBhvr>
                                        <p:cTn id="8" dur="2000" fill="hold"/>
                                        <p:tgtEl>
                                          <p:spTgt spid="2"/>
                                        </p:tgtEl>
                                        <p:attrNameLst>
                                          <p:attrName>ppt_x</p:attrName>
                                          <p:attrName>ppt_y</p:attrName>
                                        </p:attrNameLst>
                                      </p:cBhvr>
                                      <p:rCtr x="-52" y="-2685"/>
                                    </p:animMotion>
                                  </p:childTnLst>
                                </p:cTn>
                              </p:par>
                            </p:childTnLst>
                          </p:cTn>
                        </p:par>
                        <p:par>
                          <p:cTn id="9" fill="hold" nodeType="afterGroup">
                            <p:stCondLst>
                              <p:cond delay="2000"/>
                            </p:stCondLst>
                            <p:childTnLst>
                              <p:par>
                                <p:cTn id="10" presetID="1" presetClass="entr" presetSubtype="0" fill="hold" grpId="0" nodeType="afterEffect">
                                  <p:stCondLst>
                                    <p:cond delay="0"/>
                                  </p:stCondLst>
                                  <p:childTnLst>
                                    <p:set>
                                      <p:cBhvr>
                                        <p:cTn id="11" dur="1" fill="hold">
                                          <p:stCondLst>
                                            <p:cond delay="0"/>
                                          </p:stCondLst>
                                        </p:cTn>
                                        <p:tgtEl>
                                          <p:spTgt spid="128026"/>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28011"/>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28048"/>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2804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28042"/>
                                        </p:tgtEl>
                                        <p:attrNameLst>
                                          <p:attrName>style.visibility</p:attrName>
                                        </p:attrNameLst>
                                      </p:cBhvr>
                                      <p:to>
                                        <p:strVal val="visible"/>
                                      </p:to>
                                    </p:set>
                                  </p:childTnLst>
                                </p:cTn>
                              </p:par>
                            </p:childTnLst>
                          </p:cTn>
                        </p:par>
                        <p:par>
                          <p:cTn id="22" fill="hold" nodeType="afterGroup">
                            <p:stCondLst>
                              <p:cond delay="0"/>
                            </p:stCondLst>
                            <p:childTnLst>
                              <p:par>
                                <p:cTn id="23" presetID="22" presetClass="entr" presetSubtype="2" fill="hold" grpId="0" nodeType="afterEffect">
                                  <p:stCondLst>
                                    <p:cond delay="0"/>
                                  </p:stCondLst>
                                  <p:childTnLst>
                                    <p:set>
                                      <p:cBhvr>
                                        <p:cTn id="24" dur="1" fill="hold">
                                          <p:stCondLst>
                                            <p:cond delay="0"/>
                                          </p:stCondLst>
                                        </p:cTn>
                                        <p:tgtEl>
                                          <p:spTgt spid="128043"/>
                                        </p:tgtEl>
                                        <p:attrNameLst>
                                          <p:attrName>style.visibility</p:attrName>
                                        </p:attrNameLst>
                                      </p:cBhvr>
                                      <p:to>
                                        <p:strVal val="visible"/>
                                      </p:to>
                                    </p:set>
                                    <p:animEffect transition="in" filter="wipe(right)">
                                      <p:cBhvr>
                                        <p:cTn id="25" dur="500"/>
                                        <p:tgtEl>
                                          <p:spTgt spid="128043"/>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128046"/>
                                        </p:tgtEl>
                                        <p:attrNameLst>
                                          <p:attrName>style.visibility</p:attrName>
                                        </p:attrNameLst>
                                      </p:cBhvr>
                                      <p:to>
                                        <p:strVal val="visible"/>
                                      </p:to>
                                    </p:set>
                                    <p:animEffect transition="in" filter="wipe(right)">
                                      <p:cBhvr>
                                        <p:cTn id="28" dur="500"/>
                                        <p:tgtEl>
                                          <p:spTgt spid="128046"/>
                                        </p:tgtEl>
                                      </p:cBhvr>
                                    </p:animEffect>
                                  </p:childTnLst>
                                </p:cTn>
                              </p:par>
                            </p:childTnLst>
                          </p:cTn>
                        </p:par>
                        <p:par>
                          <p:cTn id="29" fill="hold" nodeType="afterGroup">
                            <p:stCondLst>
                              <p:cond delay="500"/>
                            </p:stCondLst>
                            <p:childTnLst>
                              <p:par>
                                <p:cTn id="30" presetID="1" presetClass="entr" presetSubtype="0" fill="hold" grpId="0" nodeType="afterEffect">
                                  <p:stCondLst>
                                    <p:cond delay="0"/>
                                  </p:stCondLst>
                                  <p:childTnLst>
                                    <p:set>
                                      <p:cBhvr>
                                        <p:cTn id="31" dur="1" fill="hold">
                                          <p:stCondLst>
                                            <p:cond delay="0"/>
                                          </p:stCondLst>
                                        </p:cTn>
                                        <p:tgtEl>
                                          <p:spTgt spid="128044"/>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280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11" grpId="0"/>
      <p:bldP spid="128040" grpId="0" animBg="1"/>
      <p:bldP spid="128042" grpId="0" animBg="1"/>
      <p:bldP spid="128044" grpId="0"/>
      <p:bldP spid="128043" grpId="0" animBg="1"/>
      <p:bldP spid="128045" grpId="0"/>
      <p:bldP spid="128046" grpId="0" animBg="1"/>
      <p:bldP spid="128026" grpId="0" animBg="1"/>
      <p:bldP spid="128048"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idx="1"/>
          </p:nvPr>
        </p:nvSpPr>
        <p:spPr>
          <a:xfrm>
            <a:off x="457200" y="1257300"/>
            <a:ext cx="8229600" cy="5448300"/>
          </a:xfrm>
        </p:spPr>
        <p:txBody>
          <a:bodyPr>
            <a:normAutofit/>
          </a:bodyPr>
          <a:lstStyle/>
          <a:p>
            <a:pPr marL="0" indent="0" eaLnBrk="1" hangingPunct="1">
              <a:lnSpc>
                <a:spcPct val="110000"/>
              </a:lnSpc>
              <a:spcAft>
                <a:spcPts val="600"/>
              </a:spcAft>
              <a:buNone/>
            </a:pPr>
            <a:r>
              <a:rPr lang="en-US" altLang="en-US" sz="2000" dirty="0" smtClean="0">
                <a:ea typeface="ヒラギノ角ゴ Pro W3" pitchFamily="-65" charset="-128"/>
              </a:rPr>
              <a:t>Government expenditures is paid for by </a:t>
            </a:r>
          </a:p>
          <a:p>
            <a:pPr marL="342900" indent="-342900">
              <a:lnSpc>
                <a:spcPct val="110000"/>
              </a:lnSpc>
              <a:spcAft>
                <a:spcPts val="600"/>
              </a:spcAft>
              <a:buFont typeface="Arial" panose="020B0604020202020204" pitchFamily="34" charset="0"/>
              <a:buChar char="•"/>
            </a:pPr>
            <a:r>
              <a:rPr lang="en-US" altLang="en-US" dirty="0">
                <a:ea typeface="ヒラギノ角ゴ Pro W3" pitchFamily="-65" charset="-128"/>
              </a:rPr>
              <a:t>Raising tax revenue </a:t>
            </a:r>
            <a:endParaRPr lang="en-US" altLang="en-US" dirty="0" smtClean="0">
              <a:ea typeface="ヒラギノ角ゴ Pro W3" pitchFamily="-65" charset="-128"/>
            </a:endParaRPr>
          </a:p>
          <a:p>
            <a:pPr marL="342900" indent="-342900">
              <a:lnSpc>
                <a:spcPct val="110000"/>
              </a:lnSpc>
              <a:spcAft>
                <a:spcPts val="600"/>
              </a:spcAft>
              <a:buFont typeface="Arial" panose="020B0604020202020204" pitchFamily="34" charset="0"/>
              <a:buChar char="•"/>
            </a:pPr>
            <a:r>
              <a:rPr lang="en-US" altLang="en-US" dirty="0" smtClean="0">
                <a:ea typeface="ヒラギノ角ゴ Pro W3" pitchFamily="-65" charset="-128"/>
              </a:rPr>
              <a:t>Treasuries </a:t>
            </a:r>
            <a:r>
              <a:rPr lang="en-US" altLang="en-US" dirty="0">
                <a:ea typeface="ヒラギノ角ゴ Pro W3" pitchFamily="-65" charset="-128"/>
              </a:rPr>
              <a:t>can </a:t>
            </a:r>
            <a:r>
              <a:rPr lang="en-US" altLang="en-US" dirty="0" smtClean="0">
                <a:ea typeface="ヒラギノ角ゴ Pro W3" pitchFamily="-65" charset="-128"/>
              </a:rPr>
              <a:t>print money</a:t>
            </a:r>
            <a:endParaRPr lang="en-US" altLang="en-US" dirty="0">
              <a:ea typeface="ヒラギノ角ゴ Pro W3" pitchFamily="-65" charset="-128"/>
            </a:endParaRPr>
          </a:p>
          <a:p>
            <a:pPr marL="633413" lvl="2" indent="-292100">
              <a:lnSpc>
                <a:spcPct val="110000"/>
              </a:lnSpc>
              <a:buFont typeface="Times New Roman" panose="02020603050405020304" pitchFamily="18" charset="0"/>
              <a:buChar char="‒"/>
            </a:pPr>
            <a:r>
              <a:rPr lang="en-US" altLang="en-US" dirty="0" smtClean="0">
                <a:ea typeface="ヒラギノ角ゴ Pro W3" pitchFamily="-65" charset="-128"/>
              </a:rPr>
              <a:t>In the U.S., the </a:t>
            </a:r>
            <a:r>
              <a:rPr lang="en-US" altLang="en-US" dirty="0">
                <a:ea typeface="ヒラギノ角ゴ Pro W3" pitchFamily="-65" charset="-128"/>
              </a:rPr>
              <a:t>Fed </a:t>
            </a:r>
            <a:r>
              <a:rPr lang="en-US" altLang="en-US" dirty="0" smtClean="0">
                <a:ea typeface="ヒラギノ角ゴ Pro W3" pitchFamily="-65" charset="-128"/>
              </a:rPr>
              <a:t>buys bonds directly from Treasury</a:t>
            </a:r>
            <a:endParaRPr lang="en-US" altLang="en-US" dirty="0">
              <a:ea typeface="ヒラギノ角ゴ Pro W3" pitchFamily="-65" charset="-128"/>
            </a:endParaRPr>
          </a:p>
          <a:p>
            <a:pPr marL="342900" indent="-342900" eaLnBrk="1" hangingPunct="1">
              <a:lnSpc>
                <a:spcPct val="110000"/>
              </a:lnSpc>
              <a:spcAft>
                <a:spcPts val="600"/>
              </a:spcAft>
              <a:buFont typeface="Arial" panose="020B0604020202020204" pitchFamily="34" charset="0"/>
              <a:buChar char="•"/>
            </a:pPr>
            <a:r>
              <a:rPr lang="en-US" altLang="en-US" dirty="0" smtClean="0">
                <a:ea typeface="ヒラギノ角ゴ Pro W3" pitchFamily="-65" charset="-128"/>
              </a:rPr>
              <a:t>Treasuries can sell more bonds </a:t>
            </a:r>
            <a:endParaRPr lang="en-US" altLang="en-US" dirty="0">
              <a:ea typeface="ヒラギノ角ゴ Pro W3" pitchFamily="-65" charset="-128"/>
            </a:endParaRPr>
          </a:p>
          <a:p>
            <a:pPr marL="633413" lvl="2" indent="-292100">
              <a:lnSpc>
                <a:spcPct val="110000"/>
              </a:lnSpc>
              <a:buFont typeface="Times New Roman" panose="02020603050405020304" pitchFamily="18" charset="0"/>
              <a:buChar char="‒"/>
            </a:pPr>
            <a:r>
              <a:rPr lang="en-US" altLang="en-US" dirty="0" smtClean="0">
                <a:ea typeface="ヒラギノ角ゴ Pro W3" pitchFamily="-65" charset="-128"/>
              </a:rPr>
              <a:t>If </a:t>
            </a:r>
            <a:r>
              <a:rPr lang="en-US" altLang="en-US" dirty="0">
                <a:ea typeface="ヒラギノ角ゴ Pro W3" pitchFamily="-65" charset="-128"/>
              </a:rPr>
              <a:t>the </a:t>
            </a:r>
            <a:r>
              <a:rPr lang="en-US" altLang="en-US" dirty="0" smtClean="0">
                <a:ea typeface="ヒラギノ角ゴ Pro W3" pitchFamily="-65" charset="-128"/>
              </a:rPr>
              <a:t>deficit </a:t>
            </a:r>
            <a:r>
              <a:rPr lang="en-US" altLang="en-US" dirty="0">
                <a:ea typeface="ヒラギノ角ゴ Pro W3" pitchFamily="-65" charset="-128"/>
              </a:rPr>
              <a:t>is financed by </a:t>
            </a:r>
            <a:r>
              <a:rPr lang="en-US" altLang="en-US" dirty="0" smtClean="0">
                <a:ea typeface="ヒラギノ角ゴ Pro W3" pitchFamily="-65" charset="-128"/>
              </a:rPr>
              <a:t>selling bonds to </a:t>
            </a:r>
            <a:r>
              <a:rPr lang="en-US" altLang="en-US" dirty="0">
                <a:ea typeface="ヒラギノ角ゴ Pro W3" pitchFamily="-65" charset="-128"/>
              </a:rPr>
              <a:t>the public, there is no effect on the </a:t>
            </a:r>
            <a:r>
              <a:rPr lang="en-US" altLang="en-US" dirty="0" smtClean="0">
                <a:ea typeface="ヒラギノ角ゴ Pro W3" pitchFamily="-65" charset="-128"/>
              </a:rPr>
              <a:t>MB = </a:t>
            </a:r>
            <a:r>
              <a:rPr lang="en-US" altLang="en-US" i="1" dirty="0" smtClean="0">
                <a:ea typeface="ヒラギノ角ゴ Pro W3" pitchFamily="-65" charset="-128"/>
              </a:rPr>
              <a:t>R</a:t>
            </a:r>
            <a:r>
              <a:rPr lang="en-US" altLang="en-US" dirty="0" smtClean="0">
                <a:ea typeface="ヒラギノ角ゴ Pro W3" pitchFamily="-65" charset="-128"/>
              </a:rPr>
              <a:t> + </a:t>
            </a:r>
            <a:r>
              <a:rPr lang="en-US" altLang="en-US" i="1" dirty="0" smtClean="0">
                <a:ea typeface="ヒラギノ角ゴ Pro W3" pitchFamily="-65" charset="-128"/>
              </a:rPr>
              <a:t>C</a:t>
            </a:r>
            <a:r>
              <a:rPr lang="en-US" altLang="en-US" dirty="0">
                <a:ea typeface="ヒラギノ角ゴ Pro W3" pitchFamily="-65" charset="-128"/>
              </a:rPr>
              <a:t>,</a:t>
            </a:r>
            <a:r>
              <a:rPr lang="en-US" altLang="en-US" dirty="0" smtClean="0">
                <a:ea typeface="ヒラギノ角ゴ Pro W3" pitchFamily="-65" charset="-128"/>
              </a:rPr>
              <a:t> and on </a:t>
            </a:r>
            <a:r>
              <a:rPr lang="en-US" altLang="en-US" dirty="0">
                <a:ea typeface="ヒラギノ角ゴ Pro W3" pitchFamily="-65" charset="-128"/>
              </a:rPr>
              <a:t>the </a:t>
            </a:r>
            <a:r>
              <a:rPr lang="en-US" altLang="en-US" dirty="0" smtClean="0">
                <a:ea typeface="ヒラギノ角ゴ Pro W3" pitchFamily="-65" charset="-128"/>
              </a:rPr>
              <a:t>MS</a:t>
            </a:r>
            <a:endParaRPr lang="en-US" altLang="en-US" dirty="0">
              <a:ea typeface="ヒラギノ角ゴ Pro W3" pitchFamily="-65" charset="-128"/>
            </a:endParaRPr>
          </a:p>
          <a:p>
            <a:pPr marL="633413" lvl="2" indent="-292100">
              <a:lnSpc>
                <a:spcPct val="110000"/>
              </a:lnSpc>
              <a:buFont typeface="Times New Roman" panose="02020603050405020304" pitchFamily="18" charset="0"/>
              <a:buChar char="‒"/>
            </a:pPr>
            <a:r>
              <a:rPr lang="en-US" altLang="en-US" dirty="0" smtClean="0">
                <a:ea typeface="ヒラギノ角ゴ Pro W3" pitchFamily="-65" charset="-128"/>
              </a:rPr>
              <a:t>If </a:t>
            </a:r>
            <a:r>
              <a:rPr lang="en-US" altLang="en-US" dirty="0">
                <a:ea typeface="ヒラギノ角ゴ Pro W3" pitchFamily="-65" charset="-128"/>
              </a:rPr>
              <a:t>the deficit is </a:t>
            </a:r>
            <a:r>
              <a:rPr lang="en-US" altLang="en-US" dirty="0" smtClean="0">
                <a:ea typeface="ヒラギノ角ゴ Pro W3" pitchFamily="-65" charset="-128"/>
              </a:rPr>
              <a:t>financed by the Fed buying bonds from banks, </a:t>
            </a:r>
            <a:r>
              <a:rPr lang="en-US" altLang="en-US" dirty="0">
                <a:ea typeface="ヒラギノ角ゴ Pro W3" pitchFamily="-65" charset="-128"/>
              </a:rPr>
              <a:t>the </a:t>
            </a:r>
            <a:r>
              <a:rPr lang="en-US" altLang="en-US" dirty="0" smtClean="0">
                <a:ea typeface="ヒラギノ角ゴ Pro W3" pitchFamily="-65" charset="-128"/>
              </a:rPr>
              <a:t>MB and MS increase</a:t>
            </a:r>
          </a:p>
          <a:p>
            <a:pPr marL="1025525" lvl="2" indent="-392113">
              <a:lnSpc>
                <a:spcPct val="110000"/>
              </a:lnSpc>
              <a:buFont typeface="Courier New" panose="02070309020205020404" pitchFamily="49" charset="0"/>
              <a:buChar char="o"/>
            </a:pPr>
            <a:r>
              <a:rPr lang="en-US" dirty="0" smtClean="0"/>
              <a:t>$1 </a:t>
            </a:r>
            <a:r>
              <a:rPr lang="en-US" dirty="0"/>
              <a:t>could buy 11% more goods in 1912 than in 1776</a:t>
            </a:r>
            <a:endParaRPr lang="en-US" altLang="en-US" dirty="0" smtClean="0">
              <a:ea typeface="ヒラギノ角ゴ Pro W3" pitchFamily="-65" charset="-128"/>
            </a:endParaRPr>
          </a:p>
          <a:p>
            <a:pPr marL="1025525" lvl="2" indent="-392113">
              <a:lnSpc>
                <a:spcPct val="110000"/>
              </a:lnSpc>
              <a:buFont typeface="Courier New" panose="02070309020205020404" pitchFamily="49" charset="0"/>
              <a:buChar char="o"/>
            </a:pPr>
            <a:r>
              <a:rPr lang="en-US" dirty="0" smtClean="0"/>
              <a:t>$1 </a:t>
            </a:r>
            <a:r>
              <a:rPr lang="en-US" dirty="0"/>
              <a:t>could buy 95% fewer goods in 2008 than in </a:t>
            </a:r>
            <a:r>
              <a:rPr lang="en-US" dirty="0" smtClean="0"/>
              <a:t>1913</a:t>
            </a:r>
          </a:p>
          <a:p>
            <a:pPr lvl="2">
              <a:lnSpc>
                <a:spcPct val="110000"/>
              </a:lnSpc>
              <a:buFont typeface="Courier New" panose="02070309020205020404" pitchFamily="49" charset="0"/>
              <a:buChar char="o"/>
            </a:pPr>
            <a:endParaRPr lang="en-US" altLang="en-US" dirty="0">
              <a:ea typeface="ヒラギノ角ゴ Pro W3" pitchFamily="-65" charset="-128"/>
            </a:endParaRPr>
          </a:p>
          <a:p>
            <a:pPr marL="0" indent="0" algn="ctr">
              <a:lnSpc>
                <a:spcPct val="80000"/>
              </a:lnSpc>
              <a:spcAft>
                <a:spcPts val="600"/>
              </a:spcAft>
              <a:buNone/>
            </a:pPr>
            <a:r>
              <a:rPr lang="en-US" i="1" dirty="0" smtClean="0">
                <a:latin typeface="Times New Roman" pitchFamily="48" charset="0"/>
                <a:ea typeface="ヒラギノ角ゴ Pro W3" pitchFamily="-1" charset="-128"/>
                <a:cs typeface="ヒラギノ角ゴ Pro W3" pitchFamily="-1" charset="-128"/>
              </a:rPr>
              <a:t>$1m held from 1913 to 2008 is worth $50k</a:t>
            </a:r>
          </a:p>
          <a:p>
            <a:pPr marL="0" indent="0" algn="ctr">
              <a:lnSpc>
                <a:spcPct val="80000"/>
              </a:lnSpc>
              <a:spcAft>
                <a:spcPts val="600"/>
              </a:spcAft>
              <a:buNone/>
            </a:pPr>
            <a:endParaRPr lang="en-US" altLang="en-US" sz="2600" i="1" dirty="0" smtClean="0">
              <a:ea typeface="ヒラギノ角ゴ Pro W3" pitchFamily="-65" charset="-128"/>
            </a:endParaRPr>
          </a:p>
        </p:txBody>
      </p:sp>
      <p:sp>
        <p:nvSpPr>
          <p:cNvPr id="2" name="Title 1"/>
          <p:cNvSpPr>
            <a:spLocks noGrp="1"/>
          </p:cNvSpPr>
          <p:nvPr>
            <p:ph type="title"/>
          </p:nvPr>
        </p:nvSpPr>
        <p:spPr/>
        <p:txBody>
          <a:bodyPr/>
          <a:lstStyle/>
          <a:p>
            <a:r>
              <a:rPr lang="en-US" altLang="en-US" dirty="0" smtClean="0">
                <a:ea typeface="ヒラギノ角ゴ Pro W3" pitchFamily="-65" charset="-128"/>
              </a:rPr>
              <a:t>Hyperinflation &amp; Discretionary MP</a:t>
            </a:r>
            <a:endParaRPr lang="en-US" dirty="0"/>
          </a:p>
        </p:txBody>
      </p:sp>
      <p:sp>
        <p:nvSpPr>
          <p:cNvPr id="3" name="Rectangle 2"/>
          <p:cNvSpPr/>
          <p:nvPr/>
        </p:nvSpPr>
        <p:spPr>
          <a:xfrm>
            <a:off x="609600" y="6428601"/>
            <a:ext cx="7924800" cy="276999"/>
          </a:xfrm>
          <a:prstGeom prst="rect">
            <a:avLst/>
          </a:prstGeom>
        </p:spPr>
        <p:txBody>
          <a:bodyPr wrap="square">
            <a:spAutoFit/>
          </a:bodyPr>
          <a:lstStyle/>
          <a:p>
            <a:pPr algn="ctr"/>
            <a:r>
              <a:rPr lang="en-US" sz="1200" dirty="0" smtClean="0">
                <a:hlinkClick r:id="rId3"/>
              </a:rPr>
              <a:t>www.lewrockwell.com/2009/07/erik-voorhees/the-record-of-the-federal-reserve/</a:t>
            </a:r>
            <a:endParaRPr lang="en-US" sz="1200" dirty="0"/>
          </a:p>
        </p:txBody>
      </p:sp>
    </p:spTree>
    <p:extLst>
      <p:ext uri="{BB962C8B-B14F-4D97-AF65-F5344CB8AC3E}">
        <p14:creationId xmlns:p14="http://schemas.microsoft.com/office/powerpoint/2010/main" val="1181024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69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69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699">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9699">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969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699">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699">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9699">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9699">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6367046"/>
            <a:ext cx="7924800" cy="369332"/>
          </a:xfrm>
          <a:prstGeom prst="rect">
            <a:avLst/>
          </a:prstGeom>
        </p:spPr>
        <p:txBody>
          <a:bodyPr wrap="square">
            <a:spAutoFit/>
          </a:bodyPr>
          <a:lstStyle/>
          <a:p>
            <a:pPr algn="ctr"/>
            <a:r>
              <a:rPr lang="en-US" sz="1800" dirty="0" smtClean="0">
                <a:hlinkClick r:id="rId3"/>
              </a:rPr>
              <a:t>Example – CPI data from the FRED</a:t>
            </a:r>
            <a:endParaRPr lang="en-US" sz="1800" dirty="0"/>
          </a:p>
        </p:txBody>
      </p:sp>
      <p:pic>
        <p:nvPicPr>
          <p:cNvPr id="92162" name="Picture 2" descr="FRED Grap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552" y="1066800"/>
            <a:ext cx="7943848" cy="476631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a:spLocks noGrp="1"/>
          </p:cNvSpPr>
          <p:nvPr>
            <p:ph type="title"/>
          </p:nvPr>
        </p:nvSpPr>
        <p:spPr>
          <a:xfrm>
            <a:off x="457200" y="76200"/>
            <a:ext cx="8229600" cy="685800"/>
          </a:xfrm>
        </p:spPr>
        <p:txBody>
          <a:bodyPr/>
          <a:lstStyle/>
          <a:p>
            <a:r>
              <a:rPr lang="en-US" altLang="en-US" dirty="0">
                <a:ea typeface="ヒラギノ角ゴ Pro W3" pitchFamily="-65" charset="-128"/>
              </a:rPr>
              <a:t>Hyperinflation &amp; Discretionary MP</a:t>
            </a:r>
            <a:endParaRPr lang="en-US" dirty="0"/>
          </a:p>
        </p:txBody>
      </p:sp>
    </p:spTree>
    <p:extLst>
      <p:ext uri="{BB962C8B-B14F-4D97-AF65-F5344CB8AC3E}">
        <p14:creationId xmlns:p14="http://schemas.microsoft.com/office/powerpoint/2010/main" val="5071516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idx="1"/>
          </p:nvPr>
        </p:nvSpPr>
        <p:spPr>
          <a:xfrm>
            <a:off x="457200" y="1257300"/>
            <a:ext cx="8229600" cy="5600700"/>
          </a:xfrm>
        </p:spPr>
        <p:txBody>
          <a:bodyPr>
            <a:normAutofit fontScale="62500" lnSpcReduction="20000"/>
          </a:bodyPr>
          <a:lstStyle/>
          <a:p>
            <a:pPr marL="0" indent="0" eaLnBrk="1" hangingPunct="1">
              <a:buNone/>
            </a:pPr>
            <a:r>
              <a:rPr lang="en-US" altLang="en-US" sz="3800" b="1" dirty="0" smtClean="0">
                <a:ea typeface="ヒラギノ角ゴ Pro W3" pitchFamily="-65" charset="-128"/>
              </a:rPr>
              <a:t>Hyperinflation </a:t>
            </a:r>
            <a:r>
              <a:rPr lang="en-US" altLang="en-US" sz="3800" dirty="0" smtClean="0">
                <a:ea typeface="ヒラギノ角ゴ Pro W3" pitchFamily="-65" charset="-128"/>
              </a:rPr>
              <a:t>is a period of high inflation (&gt; 50% per month)</a:t>
            </a:r>
          </a:p>
          <a:p>
            <a:pPr eaLnBrk="1" hangingPunct="1">
              <a:buFontTx/>
              <a:buNone/>
            </a:pPr>
            <a:endParaRPr lang="en-US" altLang="en-US" sz="1400" dirty="0" smtClean="0">
              <a:ea typeface="ヒラギノ角ゴ Pro W3" pitchFamily="-65" charset="-128"/>
            </a:endParaRPr>
          </a:p>
          <a:p>
            <a:pPr marL="0" indent="0">
              <a:buNone/>
            </a:pPr>
            <a:r>
              <a:rPr lang="en-US" sz="3800" dirty="0" smtClean="0"/>
              <a:t>Larry </a:t>
            </a:r>
            <a:r>
              <a:rPr lang="en-US" sz="3800" dirty="0"/>
              <a:t>Allen’s </a:t>
            </a:r>
            <a:r>
              <a:rPr lang="en-US" sz="3800" i="1" dirty="0"/>
              <a:t>The Encyclopedia of </a:t>
            </a:r>
            <a:r>
              <a:rPr lang="en-US" sz="3800" i="1" dirty="0" smtClean="0"/>
              <a:t>Money</a:t>
            </a:r>
            <a:r>
              <a:rPr lang="en-US" sz="3800" dirty="0" smtClean="0"/>
              <a:t>:</a:t>
            </a:r>
          </a:p>
          <a:p>
            <a:pPr marL="292100" indent="-292100">
              <a:buFont typeface="Arial" panose="020B0604020202020204" pitchFamily="34" charset="0"/>
              <a:buChar char="•"/>
            </a:pPr>
            <a:r>
              <a:rPr lang="en-US" sz="3200" dirty="0" smtClean="0"/>
              <a:t>Bolshevik Revolution</a:t>
            </a:r>
          </a:p>
          <a:p>
            <a:pPr marL="571500" lvl="2" indent="-279400"/>
            <a:r>
              <a:rPr lang="en-US" sz="3000" dirty="0"/>
              <a:t>Prior to the 1917</a:t>
            </a:r>
            <a:r>
              <a:rPr lang="en-US" sz="3000" dirty="0" smtClean="0"/>
              <a:t>, prices rose 2 to 3 </a:t>
            </a:r>
            <a:r>
              <a:rPr lang="en-US" sz="3000" dirty="0"/>
              <a:t>times faster than wages. </a:t>
            </a:r>
            <a:endParaRPr lang="en-US" sz="3000" dirty="0" smtClean="0"/>
          </a:p>
          <a:p>
            <a:pPr marL="571500" lvl="2" indent="-279400"/>
            <a:r>
              <a:rPr lang="en-US" sz="3000" dirty="0" smtClean="0"/>
              <a:t>After 1917, prices rose by</a:t>
            </a:r>
          </a:p>
          <a:p>
            <a:pPr marL="914400" lvl="2" indent="-342900">
              <a:buFont typeface="Wingdings" panose="05000000000000000000" pitchFamily="2" charset="2"/>
              <a:buChar char="§"/>
            </a:pPr>
            <a:r>
              <a:rPr lang="en-US" sz="2900" dirty="0" smtClean="0"/>
              <a:t>92,300</a:t>
            </a:r>
            <a:r>
              <a:rPr lang="en-US" sz="2900" dirty="0"/>
              <a:t>% </a:t>
            </a:r>
            <a:r>
              <a:rPr lang="en-US" sz="2900" dirty="0" smtClean="0"/>
              <a:t>from 2013 to 1919</a:t>
            </a:r>
          </a:p>
          <a:p>
            <a:pPr marL="914400" lvl="2" indent="-342900">
              <a:buFont typeface="Wingdings" panose="05000000000000000000" pitchFamily="2" charset="2"/>
              <a:buChar char="§"/>
            </a:pPr>
            <a:r>
              <a:rPr lang="en-US" sz="2900" dirty="0" smtClean="0"/>
              <a:t>64,823,000,000</a:t>
            </a:r>
            <a:r>
              <a:rPr lang="en-US" sz="2900" dirty="0"/>
              <a:t>% from 2013 </a:t>
            </a:r>
            <a:r>
              <a:rPr lang="en-US" sz="2900" dirty="0" smtClean="0"/>
              <a:t>to 1923</a:t>
            </a:r>
          </a:p>
          <a:p>
            <a:pPr marL="292100" indent="-292100">
              <a:buFont typeface="Arial" panose="020B0604020202020204" pitchFamily="34" charset="0"/>
              <a:buChar char="•"/>
            </a:pPr>
            <a:r>
              <a:rPr lang="en-US" sz="3200" dirty="0" smtClean="0"/>
              <a:t>Post WWI Germany</a:t>
            </a:r>
          </a:p>
          <a:p>
            <a:pPr marL="571500" lvl="2" indent="-279400"/>
            <a:r>
              <a:rPr lang="en-US" sz="3000" dirty="0"/>
              <a:t>In </a:t>
            </a:r>
            <a:r>
              <a:rPr lang="en-US" sz="3000" dirty="0" smtClean="0"/>
              <a:t>1914, there </a:t>
            </a:r>
            <a:r>
              <a:rPr lang="en-US" sz="3000" dirty="0"/>
              <a:t>were 6,323 million marks </a:t>
            </a:r>
            <a:r>
              <a:rPr lang="en-US" sz="3000" dirty="0" smtClean="0"/>
              <a:t>in circulation</a:t>
            </a:r>
          </a:p>
          <a:p>
            <a:pPr marL="571500" lvl="2" indent="-279400"/>
            <a:r>
              <a:rPr lang="en-US" sz="3000" dirty="0" smtClean="0"/>
              <a:t>By </a:t>
            </a:r>
            <a:r>
              <a:rPr lang="en-US" sz="3000" dirty="0"/>
              <a:t>1923 there were 17,393,000 million. </a:t>
            </a:r>
            <a:endParaRPr lang="en-US" sz="3000" dirty="0" smtClean="0"/>
          </a:p>
          <a:p>
            <a:pPr marL="571500" lvl="2" indent="-279400"/>
            <a:r>
              <a:rPr lang="en-US" sz="3000" dirty="0" smtClean="0"/>
              <a:t>A </a:t>
            </a:r>
            <a:r>
              <a:rPr lang="en-US" sz="3000" dirty="0"/>
              <a:t>newspaper costing one mark in May 1922 cost 1,000 marks 16 months later, and 70 million marks a year and a half later. </a:t>
            </a:r>
            <a:endParaRPr lang="en-US" sz="3000" dirty="0" smtClean="0"/>
          </a:p>
          <a:p>
            <a:pPr marL="571500" lvl="2" indent="-279400"/>
            <a:r>
              <a:rPr lang="en-US" sz="3000" dirty="0" smtClean="0"/>
              <a:t>At its worst, </a:t>
            </a:r>
          </a:p>
          <a:p>
            <a:pPr marL="914400" lvl="2" indent="-342900">
              <a:buFont typeface="Wingdings" panose="05000000000000000000" pitchFamily="2" charset="2"/>
              <a:buChar char="§"/>
            </a:pPr>
            <a:r>
              <a:rPr lang="en-US" sz="2900" dirty="0" smtClean="0"/>
              <a:t>Customers </a:t>
            </a:r>
            <a:r>
              <a:rPr lang="en-US" sz="2900" dirty="0"/>
              <a:t>rolled wheelbarrows full of money to the grocery </a:t>
            </a:r>
            <a:r>
              <a:rPr lang="en-US" sz="2900" dirty="0" smtClean="0"/>
              <a:t>store</a:t>
            </a:r>
          </a:p>
          <a:p>
            <a:pPr marL="914400" lvl="2" indent="-342900">
              <a:buFont typeface="Wingdings" panose="05000000000000000000" pitchFamily="2" charset="2"/>
              <a:buChar char="§"/>
            </a:pPr>
            <a:r>
              <a:rPr lang="en-US" sz="2900" dirty="0" smtClean="0"/>
              <a:t>Customers </a:t>
            </a:r>
            <a:r>
              <a:rPr lang="en-US" sz="2900" dirty="0"/>
              <a:t>and restaurants negotiated the cost of meals in </a:t>
            </a:r>
            <a:r>
              <a:rPr lang="en-US" sz="2900" dirty="0" smtClean="0"/>
              <a:t>advance</a:t>
            </a:r>
          </a:p>
          <a:p>
            <a:pPr marL="914400" lvl="2" indent="-342900">
              <a:buFont typeface="Wingdings" panose="05000000000000000000" pitchFamily="2" charset="2"/>
              <a:buChar char="§"/>
            </a:pPr>
            <a:r>
              <a:rPr lang="en-US" sz="2900" dirty="0" smtClean="0"/>
              <a:t>Printed </a:t>
            </a:r>
            <a:r>
              <a:rPr lang="en-US" sz="2900" dirty="0"/>
              <a:t>money was bailed like hay to heat one’s home. </a:t>
            </a:r>
            <a:endParaRPr lang="en-US" sz="2900" dirty="0" smtClean="0"/>
          </a:p>
          <a:p>
            <a:pPr marL="914400" lvl="2" indent="-342900">
              <a:buFont typeface="Wingdings" panose="05000000000000000000" pitchFamily="2" charset="2"/>
              <a:buChar char="§"/>
            </a:pPr>
            <a:r>
              <a:rPr lang="en-US" sz="2900" dirty="0" smtClean="0"/>
              <a:t>It </a:t>
            </a:r>
            <a:r>
              <a:rPr lang="en-US" sz="2900" dirty="0"/>
              <a:t>took about </a:t>
            </a:r>
            <a:r>
              <a:rPr lang="en-US" sz="2900" dirty="0" smtClean="0"/>
              <a:t>4 </a:t>
            </a:r>
            <a:r>
              <a:rPr lang="en-US" sz="2900" dirty="0"/>
              <a:t>days for prices to </a:t>
            </a:r>
            <a:r>
              <a:rPr lang="en-US" sz="2900" dirty="0" smtClean="0"/>
              <a:t>double</a:t>
            </a:r>
          </a:p>
        </p:txBody>
      </p:sp>
      <p:sp>
        <p:nvSpPr>
          <p:cNvPr id="7" name="Title 1"/>
          <p:cNvSpPr>
            <a:spLocks noGrp="1"/>
          </p:cNvSpPr>
          <p:nvPr>
            <p:ph type="title"/>
          </p:nvPr>
        </p:nvSpPr>
        <p:spPr>
          <a:xfrm>
            <a:off x="457200" y="76200"/>
            <a:ext cx="8229600" cy="685800"/>
          </a:xfrm>
        </p:spPr>
        <p:txBody>
          <a:bodyPr/>
          <a:lstStyle/>
          <a:p>
            <a:r>
              <a:rPr lang="en-US" altLang="en-US" dirty="0">
                <a:ea typeface="ヒラギノ角ゴ Pro W3" pitchFamily="-65" charset="-128"/>
              </a:rPr>
              <a:t>Hyperinflation &amp; Discretionary MP</a:t>
            </a:r>
            <a:endParaRPr lang="en-US" dirty="0"/>
          </a:p>
        </p:txBody>
      </p:sp>
    </p:spTree>
    <p:extLst>
      <p:ext uri="{BB962C8B-B14F-4D97-AF65-F5344CB8AC3E}">
        <p14:creationId xmlns:p14="http://schemas.microsoft.com/office/powerpoint/2010/main" val="19519151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47">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747">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74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747">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747">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747">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1747">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1747">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1747">
                                            <p:txEl>
                                              <p:pRg st="12" end="12"/>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1747">
                                            <p:txEl>
                                              <p:pRg st="13" end="1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1747">
                                            <p:txEl>
                                              <p:pRg st="14" end="1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1747">
                                            <p:txEl>
                                              <p:pRg st="15" end="1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1747">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idx="1"/>
          </p:nvPr>
        </p:nvSpPr>
        <p:spPr>
          <a:xfrm>
            <a:off x="457200" y="1257300"/>
            <a:ext cx="8458200" cy="4914900"/>
          </a:xfrm>
        </p:spPr>
        <p:txBody>
          <a:bodyPr>
            <a:normAutofit fontScale="77500" lnSpcReduction="20000"/>
          </a:bodyPr>
          <a:lstStyle/>
          <a:p>
            <a:pPr marL="0" indent="0" eaLnBrk="1" hangingPunct="1">
              <a:buNone/>
            </a:pPr>
            <a:r>
              <a:rPr lang="en-US" altLang="en-US" sz="3100" b="1" dirty="0" smtClean="0">
                <a:ea typeface="ヒラギノ角ゴ Pro W3" pitchFamily="-65" charset="-128"/>
              </a:rPr>
              <a:t>Hyperinflation </a:t>
            </a:r>
            <a:r>
              <a:rPr lang="en-US" altLang="en-US" sz="3100" dirty="0" smtClean="0">
                <a:ea typeface="ヒラギノ角ゴ Pro W3" pitchFamily="-65" charset="-128"/>
              </a:rPr>
              <a:t>is a period of high inflation (&gt; 50% per month)</a:t>
            </a:r>
          </a:p>
          <a:p>
            <a:pPr eaLnBrk="1" hangingPunct="1">
              <a:buFontTx/>
              <a:buNone/>
            </a:pPr>
            <a:endParaRPr lang="en-US" altLang="en-US" sz="1200" dirty="0" smtClean="0">
              <a:ea typeface="ヒラギノ角ゴ Pro W3" pitchFamily="-65" charset="-128"/>
            </a:endParaRPr>
          </a:p>
          <a:p>
            <a:r>
              <a:rPr lang="en-US" sz="3100" dirty="0"/>
              <a:t>Erich Maria Remarque’s </a:t>
            </a:r>
            <a:r>
              <a:rPr lang="en-US" sz="3100" i="1" dirty="0"/>
              <a:t>The Black </a:t>
            </a:r>
            <a:r>
              <a:rPr lang="en-US" sz="3100" i="1" dirty="0" smtClean="0"/>
              <a:t>Obelisk</a:t>
            </a:r>
            <a:r>
              <a:rPr lang="en-US" sz="3100" dirty="0" smtClean="0"/>
              <a:t>:</a:t>
            </a:r>
            <a:r>
              <a:rPr lang="en-US" sz="3400" dirty="0" smtClean="0"/>
              <a:t> </a:t>
            </a:r>
          </a:p>
          <a:p>
            <a:pPr marL="571500" lvl="2" indent="-279400"/>
            <a:endParaRPr lang="en-US" sz="2600" dirty="0" smtClean="0"/>
          </a:p>
          <a:p>
            <a:pPr marL="0" lvl="1" indent="-565150" algn="ctr">
              <a:buNone/>
            </a:pPr>
            <a:r>
              <a:rPr lang="en-US" sz="2600" i="1" dirty="0"/>
              <a:t>Workmen are given their pay twice a day now--in </a:t>
            </a:r>
            <a:r>
              <a:rPr lang="en-US" sz="2600" i="1" dirty="0" smtClean="0"/>
              <a:t/>
            </a:r>
            <a:br>
              <a:rPr lang="en-US" sz="2600" i="1" dirty="0" smtClean="0"/>
            </a:br>
            <a:r>
              <a:rPr lang="en-US" sz="2600" i="1" dirty="0" smtClean="0"/>
              <a:t>the morning and </a:t>
            </a:r>
            <a:r>
              <a:rPr lang="en-US" sz="2600" i="1" dirty="0"/>
              <a:t>in the afternoon, with a recess </a:t>
            </a:r>
            <a:r>
              <a:rPr lang="en-US" sz="2600" i="1" dirty="0" smtClean="0"/>
              <a:t/>
            </a:r>
            <a:br>
              <a:rPr lang="en-US" sz="2600" i="1" dirty="0" smtClean="0"/>
            </a:br>
            <a:r>
              <a:rPr lang="en-US" sz="2600" i="1" dirty="0" smtClean="0"/>
              <a:t>of a half-hour </a:t>
            </a:r>
            <a:r>
              <a:rPr lang="en-US" sz="2600" i="1" dirty="0"/>
              <a:t>each time so </a:t>
            </a:r>
            <a:r>
              <a:rPr lang="en-US" sz="2600" i="1" dirty="0" smtClean="0"/>
              <a:t>that they can </a:t>
            </a:r>
            <a:r>
              <a:rPr lang="en-US" sz="2600" i="1" dirty="0"/>
              <a:t>rush </a:t>
            </a:r>
            <a:r>
              <a:rPr lang="en-US" sz="2600" i="1" dirty="0" smtClean="0"/>
              <a:t/>
            </a:r>
            <a:br>
              <a:rPr lang="en-US" sz="2600" i="1" dirty="0" smtClean="0"/>
            </a:br>
            <a:r>
              <a:rPr lang="en-US" sz="2600" i="1" dirty="0" smtClean="0"/>
              <a:t>out </a:t>
            </a:r>
            <a:r>
              <a:rPr lang="en-US" sz="2600" i="1" dirty="0"/>
              <a:t>and </a:t>
            </a:r>
            <a:r>
              <a:rPr lang="en-US" sz="2600" i="1" dirty="0" smtClean="0"/>
              <a:t>buy </a:t>
            </a:r>
            <a:r>
              <a:rPr lang="en-US" sz="2600" i="1" dirty="0"/>
              <a:t>things--for if they waited a </a:t>
            </a:r>
            <a:r>
              <a:rPr lang="en-US" sz="2600" i="1" dirty="0" smtClean="0"/>
              <a:t>few</a:t>
            </a:r>
            <a:br>
              <a:rPr lang="en-US" sz="2600" i="1" dirty="0" smtClean="0"/>
            </a:br>
            <a:r>
              <a:rPr lang="en-US" sz="2600" i="1" dirty="0" smtClean="0"/>
              <a:t>hours the value of </a:t>
            </a:r>
            <a:r>
              <a:rPr lang="en-US" sz="2600" i="1" dirty="0"/>
              <a:t>their money would </a:t>
            </a:r>
            <a:r>
              <a:rPr lang="en-US" sz="2600" i="1" dirty="0" smtClean="0"/>
              <a:t>drop</a:t>
            </a:r>
          </a:p>
          <a:p>
            <a:endParaRPr lang="en-US" sz="2600" dirty="0" smtClean="0"/>
          </a:p>
          <a:p>
            <a:r>
              <a:rPr lang="en-US" sz="3100" dirty="0" smtClean="0"/>
              <a:t>Steve </a:t>
            </a:r>
            <a:r>
              <a:rPr lang="en-US" sz="3100" dirty="0" err="1" smtClean="0"/>
              <a:t>Hanke’s</a:t>
            </a:r>
            <a:r>
              <a:rPr lang="en-US" sz="3100" i="1" dirty="0" smtClean="0"/>
              <a:t> R.I.P</a:t>
            </a:r>
            <a:r>
              <a:rPr lang="en-US" sz="3100" i="1" dirty="0"/>
              <a:t>. Zimbabwe </a:t>
            </a:r>
            <a:r>
              <a:rPr lang="en-US" sz="3100" i="1" dirty="0" smtClean="0"/>
              <a:t>Dollar</a:t>
            </a:r>
            <a:r>
              <a:rPr lang="en-US" sz="3100" dirty="0" smtClean="0"/>
              <a:t>:</a:t>
            </a:r>
          </a:p>
          <a:p>
            <a:pPr marL="292100" indent="-292100">
              <a:buFont typeface="Arial" panose="020B0604020202020204" pitchFamily="34" charset="0"/>
              <a:buChar char="•"/>
            </a:pPr>
            <a:r>
              <a:rPr lang="en-US" sz="2600" dirty="0"/>
              <a:t>The time it took for prices to double in</a:t>
            </a:r>
            <a:endParaRPr lang="en-US" sz="2600" i="1" dirty="0"/>
          </a:p>
          <a:p>
            <a:pPr marL="685800" lvl="1" indent="-400050">
              <a:buFont typeface="Courier New" panose="02070309020205020404" pitchFamily="49" charset="0"/>
              <a:buChar char="o"/>
            </a:pPr>
            <a:r>
              <a:rPr lang="en-US" sz="2600" dirty="0"/>
              <a:t>1994 Yugoslavia, 33.6 hours</a:t>
            </a:r>
          </a:p>
          <a:p>
            <a:pPr marL="685800" lvl="1" indent="-400050">
              <a:buFont typeface="Courier New" panose="02070309020205020404" pitchFamily="49" charset="0"/>
              <a:buChar char="o"/>
            </a:pPr>
            <a:r>
              <a:rPr lang="en-US" sz="2600" dirty="0"/>
              <a:t>2008 Zimbabwe, 24.7 hours </a:t>
            </a:r>
          </a:p>
          <a:p>
            <a:pPr marL="685800" lvl="1" indent="-400050">
              <a:buFont typeface="Courier New" panose="02070309020205020404" pitchFamily="49" charset="0"/>
              <a:buChar char="o"/>
            </a:pPr>
            <a:r>
              <a:rPr lang="en-US" sz="2600" dirty="0"/>
              <a:t>1946 Hungary, 15.6 hours</a:t>
            </a:r>
            <a:endParaRPr lang="en-US" sz="2600" dirty="0" smtClean="0"/>
          </a:p>
        </p:txBody>
      </p:sp>
      <p:sp>
        <p:nvSpPr>
          <p:cNvPr id="7" name="Title 1"/>
          <p:cNvSpPr>
            <a:spLocks noGrp="1"/>
          </p:cNvSpPr>
          <p:nvPr>
            <p:ph type="title"/>
          </p:nvPr>
        </p:nvSpPr>
        <p:spPr>
          <a:xfrm>
            <a:off x="457200" y="76200"/>
            <a:ext cx="8229600" cy="685800"/>
          </a:xfrm>
        </p:spPr>
        <p:txBody>
          <a:bodyPr/>
          <a:lstStyle/>
          <a:p>
            <a:r>
              <a:rPr lang="en-US" altLang="en-US" dirty="0">
                <a:ea typeface="ヒラギノ角ゴ Pro W3" pitchFamily="-65" charset="-128"/>
              </a:rPr>
              <a:t>Hyperinflation &amp; Discretionary MP</a:t>
            </a:r>
            <a:endParaRPr lang="en-US" dirty="0"/>
          </a:p>
        </p:txBody>
      </p:sp>
    </p:spTree>
    <p:extLst>
      <p:ext uri="{BB962C8B-B14F-4D97-AF65-F5344CB8AC3E}">
        <p14:creationId xmlns:p14="http://schemas.microsoft.com/office/powerpoint/2010/main" val="22833865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47">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747">
                                            <p:txEl>
                                              <p:pRg st="8" end="8"/>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1747">
                                            <p:txEl>
                                              <p:pRg st="9" end="9"/>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174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8610" name="Object 2"/>
          <p:cNvGraphicFramePr>
            <a:graphicFrameLocks noChangeAspect="1"/>
          </p:cNvGraphicFramePr>
          <p:nvPr/>
        </p:nvGraphicFramePr>
        <p:xfrm>
          <a:off x="457200" y="1838325"/>
          <a:ext cx="3733800" cy="2516188"/>
        </p:xfrm>
        <a:graphic>
          <a:graphicData uri="http://schemas.openxmlformats.org/presentationml/2006/ole">
            <mc:AlternateContent xmlns:mc="http://schemas.openxmlformats.org/markup-compatibility/2006">
              <mc:Choice xmlns:v="urn:schemas-microsoft-com:vml" Requires="v">
                <p:oleObj spid="_x0000_s94310" name="Photo Editor Photo" r:id="rId3" imgW="2629267" imgH="1771429" progId="MSPhotoEd.3">
                  <p:embed/>
                </p:oleObj>
              </mc:Choice>
              <mc:Fallback>
                <p:oleObj name="Photo Editor Photo" r:id="rId3" imgW="2629267" imgH="1771429"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838325"/>
                        <a:ext cx="3733800" cy="2516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8612" name="Text Box 4"/>
          <p:cNvSpPr txBox="1">
            <a:spLocks noChangeArrowheads="1"/>
          </p:cNvSpPr>
          <p:nvPr/>
        </p:nvSpPr>
        <p:spPr bwMode="auto">
          <a:xfrm>
            <a:off x="4533900" y="2128838"/>
            <a:ext cx="1295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a:t>March,1922</a:t>
            </a:r>
          </a:p>
        </p:txBody>
      </p:sp>
      <p:sp>
        <p:nvSpPr>
          <p:cNvPr id="68613" name="Text Box 5"/>
          <p:cNvSpPr txBox="1">
            <a:spLocks noChangeArrowheads="1"/>
          </p:cNvSpPr>
          <p:nvPr/>
        </p:nvSpPr>
        <p:spPr bwMode="auto">
          <a:xfrm>
            <a:off x="3057525" y="1524000"/>
            <a:ext cx="11557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a:t>Feb., 1920</a:t>
            </a:r>
          </a:p>
        </p:txBody>
      </p:sp>
      <p:sp>
        <p:nvSpPr>
          <p:cNvPr id="68614" name="Text Box 6"/>
          <p:cNvSpPr txBox="1">
            <a:spLocks noChangeArrowheads="1"/>
          </p:cNvSpPr>
          <p:nvPr/>
        </p:nvSpPr>
        <p:spPr bwMode="auto">
          <a:xfrm>
            <a:off x="6181725" y="2667000"/>
            <a:ext cx="1149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a:t>Nov.,1922</a:t>
            </a:r>
          </a:p>
        </p:txBody>
      </p:sp>
      <p:graphicFrame>
        <p:nvGraphicFramePr>
          <p:cNvPr id="68615" name="Object 7"/>
          <p:cNvGraphicFramePr>
            <a:graphicFrameLocks noChangeAspect="1"/>
          </p:cNvGraphicFramePr>
          <p:nvPr/>
        </p:nvGraphicFramePr>
        <p:xfrm>
          <a:off x="1981200" y="2447925"/>
          <a:ext cx="3810000" cy="2486025"/>
        </p:xfrm>
        <a:graphic>
          <a:graphicData uri="http://schemas.openxmlformats.org/presentationml/2006/ole">
            <mc:AlternateContent xmlns:mc="http://schemas.openxmlformats.org/markup-compatibility/2006">
              <mc:Choice xmlns:v="urn:schemas-microsoft-com:vml" Requires="v">
                <p:oleObj spid="_x0000_s94311" name="Photo Editor Photo" r:id="rId5" imgW="3619048" imgH="2362530" progId="MSPhotoEd.3">
                  <p:embed/>
                </p:oleObj>
              </mc:Choice>
              <mc:Fallback>
                <p:oleObj name="Photo Editor Photo" r:id="rId5" imgW="3619048" imgH="2362530" progId="MSPhotoEd.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1200" y="2447925"/>
                        <a:ext cx="3810000" cy="248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8617" name="Text Box 9"/>
          <p:cNvSpPr txBox="1">
            <a:spLocks noChangeArrowheads="1"/>
          </p:cNvSpPr>
          <p:nvPr/>
        </p:nvSpPr>
        <p:spPr bwMode="auto">
          <a:xfrm>
            <a:off x="7607300" y="3038475"/>
            <a:ext cx="11557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a:t>Feb., 1923</a:t>
            </a:r>
          </a:p>
        </p:txBody>
      </p:sp>
      <p:graphicFrame>
        <p:nvGraphicFramePr>
          <p:cNvPr id="68611" name="Object 3"/>
          <p:cNvGraphicFramePr>
            <a:graphicFrameLocks noChangeAspect="1"/>
          </p:cNvGraphicFramePr>
          <p:nvPr/>
        </p:nvGraphicFramePr>
        <p:xfrm>
          <a:off x="2971800" y="2981325"/>
          <a:ext cx="4267200" cy="2505075"/>
        </p:xfrm>
        <a:graphic>
          <a:graphicData uri="http://schemas.openxmlformats.org/presentationml/2006/ole">
            <mc:AlternateContent xmlns:mc="http://schemas.openxmlformats.org/markup-compatibility/2006">
              <mc:Choice xmlns:v="urn:schemas-microsoft-com:vml" Requires="v">
                <p:oleObj spid="_x0000_s94312" name="Photo Editor Photo" r:id="rId7" imgW="4219048" imgH="2476190" progId="MSPhotoEd.3">
                  <p:embed/>
                </p:oleObj>
              </mc:Choice>
              <mc:Fallback>
                <p:oleObj name="Photo Editor Photo" r:id="rId7" imgW="4219048" imgH="2476190" progId="MSPhotoEd.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71800" y="2981325"/>
                        <a:ext cx="4267200" cy="250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8616" name="Object 8"/>
          <p:cNvGraphicFramePr>
            <a:graphicFrameLocks noChangeAspect="1"/>
          </p:cNvGraphicFramePr>
          <p:nvPr/>
        </p:nvGraphicFramePr>
        <p:xfrm>
          <a:off x="4572000" y="3362325"/>
          <a:ext cx="4114800" cy="2528888"/>
        </p:xfrm>
        <a:graphic>
          <a:graphicData uri="http://schemas.openxmlformats.org/presentationml/2006/ole">
            <mc:AlternateContent xmlns:mc="http://schemas.openxmlformats.org/markup-compatibility/2006">
              <mc:Choice xmlns:v="urn:schemas-microsoft-com:vml" Requires="v">
                <p:oleObj spid="_x0000_s94313" name="Photo Editor Photo" r:id="rId9" imgW="3982006" imgH="2448267" progId="MSPhotoEd.3">
                  <p:embed/>
                </p:oleObj>
              </mc:Choice>
              <mc:Fallback>
                <p:oleObj name="Photo Editor Photo" r:id="rId9" imgW="3982006" imgH="2448267" progId="MSPhotoEd.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72000" y="3362325"/>
                        <a:ext cx="4114800" cy="2528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347" name="Rectangle 13"/>
          <p:cNvSpPr>
            <a:spLocks noChangeArrowheads="1"/>
          </p:cNvSpPr>
          <p:nvPr/>
        </p:nvSpPr>
        <p:spPr bwMode="auto">
          <a:xfrm>
            <a:off x="457200" y="990600"/>
            <a:ext cx="8229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eaLnBrk="1" hangingPunct="1">
              <a:spcBef>
                <a:spcPct val="0"/>
              </a:spcBef>
              <a:buFontTx/>
              <a:buNone/>
            </a:pPr>
            <a:r>
              <a:rPr lang="en-US" altLang="en-US"/>
              <a:t>Hyperinflation in the Weimar Republic (Germany, post WWI)</a:t>
            </a:r>
          </a:p>
        </p:txBody>
      </p:sp>
      <p:sp>
        <p:nvSpPr>
          <p:cNvPr id="13" name="Title 1"/>
          <p:cNvSpPr txBox="1">
            <a:spLocks/>
          </p:cNvSpPr>
          <p:nvPr/>
        </p:nvSpPr>
        <p:spPr>
          <a:xfrm>
            <a:off x="457200" y="76200"/>
            <a:ext cx="8229600" cy="685800"/>
          </a:xfrm>
          <a:prstGeom prst="rect">
            <a:avLst/>
          </a:prstGeom>
        </p:spPr>
        <p:txBody>
          <a:bodyPr anchor="ct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r>
              <a:rPr lang="en-US" altLang="en-US" dirty="0">
                <a:ea typeface="ヒラギノ角ゴ Pro W3" pitchFamily="-65" charset="-128"/>
              </a:rPr>
              <a:t>Hyperinflation &amp; Discretionary MP</a:t>
            </a:r>
            <a:endParaRPr lang="en-US" kern="0" dirty="0"/>
          </a:p>
        </p:txBody>
      </p:sp>
    </p:spTree>
    <p:extLst>
      <p:ext uri="{BB962C8B-B14F-4D97-AF65-F5344CB8AC3E}">
        <p14:creationId xmlns:p14="http://schemas.microsoft.com/office/powerpoint/2010/main" val="18087499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86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861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686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861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86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8614"/>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686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86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2" grpId="0"/>
      <p:bldP spid="68613" grpId="0"/>
      <p:bldP spid="68614" grpId="0"/>
      <p:bldP spid="68617"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5"/>
          <p:cNvSpPr txBox="1">
            <a:spLocks noChangeArrowheads="1"/>
          </p:cNvSpPr>
          <p:nvPr/>
        </p:nvSpPr>
        <p:spPr bwMode="auto">
          <a:xfrm>
            <a:off x="4806950" y="1295400"/>
            <a:ext cx="1136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a:t>July, 1923</a:t>
            </a:r>
          </a:p>
        </p:txBody>
      </p:sp>
      <p:graphicFrame>
        <p:nvGraphicFramePr>
          <p:cNvPr id="15363" name="Object 6"/>
          <p:cNvGraphicFramePr>
            <a:graphicFrameLocks noChangeAspect="1"/>
          </p:cNvGraphicFramePr>
          <p:nvPr/>
        </p:nvGraphicFramePr>
        <p:xfrm>
          <a:off x="304800" y="1600200"/>
          <a:ext cx="5562600" cy="2312988"/>
        </p:xfrm>
        <a:graphic>
          <a:graphicData uri="http://schemas.openxmlformats.org/presentationml/2006/ole">
            <mc:AlternateContent xmlns:mc="http://schemas.openxmlformats.org/markup-compatibility/2006">
              <mc:Choice xmlns:v="urn:schemas-microsoft-com:vml" Requires="v">
                <p:oleObj spid="_x0000_s95309" name="Photo Editor Photo" r:id="rId3" imgW="4076190" imgH="1695687" progId="MSPhotoEd.3">
                  <p:embed/>
                </p:oleObj>
              </mc:Choice>
              <mc:Fallback>
                <p:oleObj name="Photo Editor Photo" r:id="rId3" imgW="4076190" imgH="1695687"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600200"/>
                        <a:ext cx="5562600" cy="2312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9639" name="Object 7"/>
          <p:cNvGraphicFramePr>
            <a:graphicFrameLocks noChangeAspect="1"/>
          </p:cNvGraphicFramePr>
          <p:nvPr/>
        </p:nvGraphicFramePr>
        <p:xfrm>
          <a:off x="3227388" y="1984375"/>
          <a:ext cx="4164012" cy="2330450"/>
        </p:xfrm>
        <a:graphic>
          <a:graphicData uri="http://schemas.openxmlformats.org/presentationml/2006/ole">
            <mc:AlternateContent xmlns:mc="http://schemas.openxmlformats.org/markup-compatibility/2006">
              <mc:Choice xmlns:v="urn:schemas-microsoft-com:vml" Requires="v">
                <p:oleObj spid="_x0000_s95310" name="Photo Editor Photo" r:id="rId5" imgW="3247619" imgH="1819529" progId="MSPhotoEd.3">
                  <p:embed/>
                </p:oleObj>
              </mc:Choice>
              <mc:Fallback>
                <p:oleObj name="Photo Editor Photo" r:id="rId5" imgW="3247619" imgH="1819529" progId="MSPhotoEd.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27388" y="1984375"/>
                        <a:ext cx="4164012" cy="233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9640" name="Object 8"/>
          <p:cNvGraphicFramePr>
            <a:graphicFrameLocks noChangeAspect="1"/>
          </p:cNvGraphicFramePr>
          <p:nvPr/>
        </p:nvGraphicFramePr>
        <p:xfrm>
          <a:off x="4648200" y="2441575"/>
          <a:ext cx="4114800" cy="2676525"/>
        </p:xfrm>
        <a:graphic>
          <a:graphicData uri="http://schemas.openxmlformats.org/presentationml/2006/ole">
            <mc:AlternateContent xmlns:mc="http://schemas.openxmlformats.org/markup-compatibility/2006">
              <mc:Choice xmlns:v="urn:schemas-microsoft-com:vml" Requires="v">
                <p:oleObj spid="_x0000_s95311" name="Photo Editor Photo" r:id="rId7" imgW="2943636" imgH="1914286" progId="MSPhotoEd.3">
                  <p:embed/>
                </p:oleObj>
              </mc:Choice>
              <mc:Fallback>
                <p:oleObj name="Photo Editor Photo" r:id="rId7" imgW="2943636" imgH="1914286" progId="MSPhotoEd.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8200" y="2441575"/>
                        <a:ext cx="4114800" cy="267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9641" name="Text Box 9"/>
          <p:cNvSpPr txBox="1">
            <a:spLocks noChangeArrowheads="1"/>
          </p:cNvSpPr>
          <p:nvPr/>
        </p:nvSpPr>
        <p:spPr bwMode="auto">
          <a:xfrm>
            <a:off x="6248400" y="1679575"/>
            <a:ext cx="1219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a:t>Sept., 1923</a:t>
            </a:r>
          </a:p>
        </p:txBody>
      </p:sp>
      <p:sp>
        <p:nvSpPr>
          <p:cNvPr id="69642" name="Text Box 10"/>
          <p:cNvSpPr txBox="1">
            <a:spLocks noChangeArrowheads="1"/>
          </p:cNvSpPr>
          <p:nvPr/>
        </p:nvSpPr>
        <p:spPr bwMode="auto">
          <a:xfrm>
            <a:off x="7696200" y="2136775"/>
            <a:ext cx="1143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a:t>Oct., 1923</a:t>
            </a:r>
          </a:p>
        </p:txBody>
      </p:sp>
      <p:sp>
        <p:nvSpPr>
          <p:cNvPr id="15369" name="Rectangle 12"/>
          <p:cNvSpPr>
            <a:spLocks noChangeArrowheads="1"/>
          </p:cNvSpPr>
          <p:nvPr/>
        </p:nvSpPr>
        <p:spPr bwMode="auto">
          <a:xfrm>
            <a:off x="457200" y="990600"/>
            <a:ext cx="8229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eaLnBrk="1" hangingPunct="1">
              <a:spcBef>
                <a:spcPct val="0"/>
              </a:spcBef>
              <a:buFontTx/>
              <a:buNone/>
            </a:pPr>
            <a:r>
              <a:rPr lang="en-US" altLang="en-US"/>
              <a:t>Hyperinflation in the Weimar Republic (Germany, post WWI)</a:t>
            </a:r>
          </a:p>
        </p:txBody>
      </p:sp>
      <p:sp>
        <p:nvSpPr>
          <p:cNvPr id="69645" name="Rectangle 13"/>
          <p:cNvSpPr>
            <a:spLocks noChangeArrowheads="1"/>
          </p:cNvSpPr>
          <p:nvPr/>
        </p:nvSpPr>
        <p:spPr bwMode="auto">
          <a:xfrm>
            <a:off x="304800" y="4800600"/>
            <a:ext cx="86106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eaLnBrk="1" hangingPunct="1"/>
            <a:r>
              <a:rPr lang="en-US" altLang="en-US"/>
              <a:t>Why did this happen?</a:t>
            </a:r>
          </a:p>
          <a:p>
            <a:pPr lvl="1" eaLnBrk="1" hangingPunct="1"/>
            <a:r>
              <a:rPr lang="en-US" altLang="en-US"/>
              <a:t>In Nov. of 1918, there were </a:t>
            </a:r>
            <a:r>
              <a:rPr lang="en-US" altLang="en-US" b="1">
                <a:solidFill>
                  <a:schemeClr val="hlink"/>
                </a:solidFill>
              </a:rPr>
              <a:t>29,200,000,000</a:t>
            </a:r>
            <a:r>
              <a:rPr lang="en-US" altLang="en-US"/>
              <a:t> paper marks in circulation</a:t>
            </a:r>
          </a:p>
          <a:p>
            <a:pPr lvl="1" eaLnBrk="1" hangingPunct="1"/>
            <a:r>
              <a:rPr lang="en-US" altLang="en-US"/>
              <a:t>A year later,  </a:t>
            </a:r>
            <a:r>
              <a:rPr lang="en-US" altLang="en-US" b="1">
                <a:solidFill>
                  <a:schemeClr val="hlink"/>
                </a:solidFill>
              </a:rPr>
              <a:t>497,000,000,000,000,000,000</a:t>
            </a:r>
            <a:r>
              <a:rPr lang="en-US" altLang="en-US"/>
              <a:t> paper marks in circulation</a:t>
            </a:r>
          </a:p>
          <a:p>
            <a:pPr lvl="1" eaLnBrk="1" hangingPunct="1"/>
            <a:r>
              <a:rPr lang="en-US" altLang="en-US"/>
              <a:t>That was a massive increase in the money supply, an increase of </a:t>
            </a:r>
          </a:p>
          <a:p>
            <a:pPr lvl="1" eaLnBrk="1" hangingPunct="1">
              <a:buFont typeface="Wingdings" pitchFamily="2" charset="2"/>
              <a:buNone/>
            </a:pPr>
            <a:r>
              <a:rPr lang="en-US" altLang="en-US" sz="900"/>
              <a:t> </a:t>
            </a:r>
          </a:p>
          <a:p>
            <a:pPr algn="ctr" eaLnBrk="1" hangingPunct="1">
              <a:buFont typeface="Wingdings" pitchFamily="2" charset="2"/>
              <a:buNone/>
            </a:pPr>
            <a:r>
              <a:rPr lang="en-US" altLang="en-US"/>
              <a:t>1,702,054,794,421%</a:t>
            </a:r>
          </a:p>
        </p:txBody>
      </p:sp>
      <p:sp>
        <p:nvSpPr>
          <p:cNvPr id="11" name="Title 1"/>
          <p:cNvSpPr txBox="1">
            <a:spLocks/>
          </p:cNvSpPr>
          <p:nvPr/>
        </p:nvSpPr>
        <p:spPr>
          <a:xfrm>
            <a:off x="457200" y="76200"/>
            <a:ext cx="8229600" cy="685800"/>
          </a:xfrm>
          <a:prstGeom prst="rect">
            <a:avLst/>
          </a:prstGeom>
        </p:spPr>
        <p:txBody>
          <a:bodyPr anchor="ct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r>
              <a:rPr lang="en-US" altLang="en-US" dirty="0">
                <a:ea typeface="ヒラギノ角ゴ Pro W3" pitchFamily="-65" charset="-128"/>
              </a:rPr>
              <a:t>Hyperinflation &amp; Discretionary MP</a:t>
            </a:r>
            <a:endParaRPr lang="en-US" kern="0" dirty="0"/>
          </a:p>
        </p:txBody>
      </p:sp>
    </p:spTree>
    <p:extLst>
      <p:ext uri="{BB962C8B-B14F-4D97-AF65-F5344CB8AC3E}">
        <p14:creationId xmlns:p14="http://schemas.microsoft.com/office/powerpoint/2010/main" val="4088559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64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9639"/>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964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964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9645">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9645">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69645">
                                            <p:txEl>
                                              <p:pRg st="2" end="2"/>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69645">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9645">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964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41" grpId="0"/>
      <p:bldP spid="69642"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447800"/>
            <a:ext cx="5257800" cy="247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9" name="Picture 5" descr="dinar5m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752600"/>
            <a:ext cx="5257800" cy="492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Rectangle 8"/>
          <p:cNvSpPr>
            <a:spLocks noChangeArrowheads="1"/>
          </p:cNvSpPr>
          <p:nvPr/>
        </p:nvSpPr>
        <p:spPr bwMode="auto">
          <a:xfrm>
            <a:off x="457200" y="990600"/>
            <a:ext cx="8229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eaLnBrk="1" hangingPunct="1">
              <a:spcBef>
                <a:spcPct val="0"/>
              </a:spcBef>
              <a:buFontTx/>
              <a:buNone/>
            </a:pPr>
            <a:r>
              <a:rPr lang="en-US" altLang="en-US"/>
              <a:t>Yugoslavia had inflation problems in the 1980’s, but in 1993 things really got bad.</a:t>
            </a:r>
          </a:p>
        </p:txBody>
      </p:sp>
      <p:sp>
        <p:nvSpPr>
          <p:cNvPr id="72717" name="Rectangle 13"/>
          <p:cNvSpPr>
            <a:spLocks noChangeArrowheads="1"/>
          </p:cNvSpPr>
          <p:nvPr/>
        </p:nvSpPr>
        <p:spPr bwMode="auto">
          <a:xfrm>
            <a:off x="685800" y="4229100"/>
            <a:ext cx="7696200" cy="2551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eaLnBrk="1" hangingPunct="1">
              <a:spcBef>
                <a:spcPct val="0"/>
              </a:spcBef>
              <a:buFontTx/>
              <a:buNone/>
            </a:pPr>
            <a:endParaRPr lang="en-US" altLang="en-US" sz="1600">
              <a:solidFill>
                <a:schemeClr val="tx2"/>
              </a:solidFill>
            </a:endParaRPr>
          </a:p>
          <a:p>
            <a:pPr eaLnBrk="1" hangingPunct="1">
              <a:spcBef>
                <a:spcPct val="0"/>
              </a:spcBef>
              <a:buFontTx/>
              <a:buNone/>
            </a:pPr>
            <a:r>
              <a:rPr lang="en-US" altLang="en-US" sz="1600">
                <a:solidFill>
                  <a:schemeClr val="tx2"/>
                </a:solidFill>
              </a:rPr>
              <a:t>$1 = 900 Dinar (1/1/93)</a:t>
            </a:r>
          </a:p>
          <a:p>
            <a:pPr eaLnBrk="1" hangingPunct="1">
              <a:spcBef>
                <a:spcPct val="0"/>
              </a:spcBef>
              <a:buFontTx/>
              <a:buNone/>
            </a:pPr>
            <a:r>
              <a:rPr lang="en-US" altLang="en-US" sz="1600">
                <a:solidFill>
                  <a:schemeClr val="tx2"/>
                </a:solidFill>
              </a:rPr>
              <a:t>$1 =</a:t>
            </a:r>
            <a:r>
              <a:rPr lang="en-US" altLang="en-US" sz="1600"/>
              <a:t> 2,000,000 Dinar (11/12/93)</a:t>
            </a:r>
          </a:p>
          <a:p>
            <a:pPr eaLnBrk="1" hangingPunct="1">
              <a:spcBef>
                <a:spcPct val="0"/>
              </a:spcBef>
              <a:buFontTx/>
              <a:buNone/>
            </a:pPr>
            <a:r>
              <a:rPr lang="en-US" altLang="en-US" sz="1600">
                <a:solidFill>
                  <a:schemeClr val="tx2"/>
                </a:solidFill>
              </a:rPr>
              <a:t>$1 =</a:t>
            </a:r>
            <a:r>
              <a:rPr lang="en-US" altLang="en-US" sz="1600"/>
              <a:t> 13,000,000 Dinar (11/23/93)</a:t>
            </a:r>
          </a:p>
          <a:p>
            <a:pPr eaLnBrk="1" hangingPunct="1">
              <a:spcBef>
                <a:spcPct val="0"/>
              </a:spcBef>
              <a:buFontTx/>
              <a:buNone/>
            </a:pPr>
            <a:r>
              <a:rPr lang="en-US" altLang="en-US" sz="1600">
                <a:solidFill>
                  <a:schemeClr val="tx2"/>
                </a:solidFill>
              </a:rPr>
              <a:t>$1 =</a:t>
            </a:r>
            <a:r>
              <a:rPr lang="en-US" altLang="en-US" sz="1600"/>
              <a:t> 64,000,000 Dinar (11/31/93 )</a:t>
            </a:r>
          </a:p>
          <a:p>
            <a:pPr eaLnBrk="1" hangingPunct="1">
              <a:spcBef>
                <a:spcPct val="0"/>
              </a:spcBef>
              <a:buFontTx/>
              <a:buNone/>
            </a:pPr>
            <a:r>
              <a:rPr lang="en-US" altLang="en-US" sz="1600">
                <a:solidFill>
                  <a:schemeClr val="tx2"/>
                </a:solidFill>
              </a:rPr>
              <a:t>$1 =</a:t>
            </a:r>
            <a:r>
              <a:rPr lang="en-US" altLang="en-US" sz="1600"/>
              <a:t> 6,400,000,000 Dinar (12/15/93)</a:t>
            </a:r>
          </a:p>
          <a:p>
            <a:pPr eaLnBrk="1" hangingPunct="1">
              <a:spcBef>
                <a:spcPct val="0"/>
              </a:spcBef>
              <a:buFontTx/>
              <a:buNone/>
            </a:pPr>
            <a:endParaRPr lang="en-US" altLang="en-US" sz="900"/>
          </a:p>
          <a:p>
            <a:pPr eaLnBrk="1" hangingPunct="1">
              <a:spcBef>
                <a:spcPct val="0"/>
              </a:spcBef>
              <a:buFontTx/>
              <a:buNone/>
            </a:pPr>
            <a:r>
              <a:rPr lang="en-US" altLang="en-US" sz="1600"/>
              <a:t>PRICES WERE DOUBLING EVERY DAY</a:t>
            </a:r>
          </a:p>
          <a:p>
            <a:pPr eaLnBrk="1" hangingPunct="1">
              <a:spcBef>
                <a:spcPct val="0"/>
              </a:spcBef>
              <a:buFontTx/>
              <a:buNone/>
            </a:pPr>
            <a:endParaRPr lang="en-US" altLang="en-US" sz="800">
              <a:solidFill>
                <a:schemeClr val="tx2"/>
              </a:solidFill>
            </a:endParaRPr>
          </a:p>
          <a:p>
            <a:pPr eaLnBrk="1" hangingPunct="1">
              <a:spcBef>
                <a:spcPct val="0"/>
              </a:spcBef>
              <a:buFontTx/>
              <a:buNone/>
            </a:pPr>
            <a:r>
              <a:rPr lang="en-US" altLang="en-US" sz="1600">
                <a:solidFill>
                  <a:schemeClr val="tx2"/>
                </a:solidFill>
              </a:rPr>
              <a:t>$1 =</a:t>
            </a:r>
            <a:r>
              <a:rPr lang="en-US" altLang="en-US" sz="1600"/>
              <a:t> 12,000,000,000,000,000,000,000 Dinar (1/24/94)</a:t>
            </a:r>
          </a:p>
          <a:p>
            <a:pPr eaLnBrk="1" hangingPunct="1">
              <a:spcBef>
                <a:spcPct val="0"/>
              </a:spcBef>
              <a:buFontTx/>
              <a:buNone/>
            </a:pPr>
            <a:endParaRPr lang="en-US" altLang="en-US" sz="1600"/>
          </a:p>
        </p:txBody>
      </p:sp>
      <p:pic>
        <p:nvPicPr>
          <p:cNvPr id="72713" name="Picture 9" descr="YugoslaviaP127-10000000000Dinara-1993_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1981200"/>
            <a:ext cx="5246688"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4" name="Picture 10" descr="yug136_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2286000"/>
            <a:ext cx="5181600"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5" name="Picture 11" descr="yugo137_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7600" y="2514600"/>
            <a:ext cx="5257800"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76200"/>
            <a:ext cx="8229600" cy="685800"/>
          </a:xfrm>
        </p:spPr>
        <p:txBody>
          <a:bodyPr/>
          <a:lstStyle/>
          <a:p>
            <a:r>
              <a:rPr lang="en-US" altLang="en-US" dirty="0">
                <a:ea typeface="ヒラギノ角ゴ Pro W3" pitchFamily="-65" charset="-128"/>
              </a:rPr>
              <a:t>Hyperinflation &amp; Discretionary MP</a:t>
            </a:r>
            <a:endParaRPr lang="en-US" dirty="0"/>
          </a:p>
        </p:txBody>
      </p:sp>
    </p:spTree>
    <p:extLst>
      <p:ext uri="{BB962C8B-B14F-4D97-AF65-F5344CB8AC3E}">
        <p14:creationId xmlns:p14="http://schemas.microsoft.com/office/powerpoint/2010/main" val="34594726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270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270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271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271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271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72717">
                                            <p:txEl>
                                              <p:pRg st="1" end="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72717">
                                            <p:txEl>
                                              <p:pRg st="2" end="2"/>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72717">
                                            <p:txEl>
                                              <p:pRg st="3" end="3"/>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72717">
                                            <p:txEl>
                                              <p:pRg st="4" end="4"/>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72717">
                                            <p:txEl>
                                              <p:pRg st="5" end="5"/>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72717">
                                            <p:txEl>
                                              <p:pRg st="7" end="7"/>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7271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46083" name="Rectangle 3"/>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46084"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46085" name="Rectangle 5"/>
          <p:cNvSpPr>
            <a:spLocks noChangeArrowheads="1"/>
          </p:cNvSpPr>
          <p:nvPr/>
        </p:nvSpPr>
        <p:spPr bwMode="auto">
          <a:xfrm>
            <a:off x="457200" y="762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2800" b="1">
                <a:solidFill>
                  <a:schemeClr val="tx2"/>
                </a:solidFill>
                <a:latin typeface="Times New Roman" pitchFamily="-1" charset="0"/>
              </a:rPr>
              <a:t>Keynes vs. Hayek</a:t>
            </a:r>
          </a:p>
        </p:txBody>
      </p:sp>
      <p:sp>
        <p:nvSpPr>
          <p:cNvPr id="132102" name="Rectangle 6"/>
          <p:cNvSpPr>
            <a:spLocks noChangeArrowheads="1"/>
          </p:cNvSpPr>
          <p:nvPr/>
        </p:nvSpPr>
        <p:spPr bwMode="auto">
          <a:xfrm>
            <a:off x="304800" y="685800"/>
            <a:ext cx="85344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cs typeface="Arial" charset="0"/>
              </a:defRPr>
            </a:lvl1pPr>
            <a:lvl2pPr marL="885825" indent="-371475"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20000"/>
              </a:spcBef>
              <a:buFont typeface="Wingdings" pitchFamily="2" charset="2"/>
              <a:buNone/>
            </a:pPr>
            <a:r>
              <a:rPr lang="en-US" altLang="en-US" b="1" dirty="0">
                <a:latin typeface="Times New Roman" pitchFamily="-1" charset="0"/>
              </a:rPr>
              <a:t>Keynes: </a:t>
            </a:r>
            <a:r>
              <a:rPr lang="en-US" altLang="en-US" dirty="0">
                <a:latin typeface="Times New Roman" pitchFamily="-1" charset="0"/>
              </a:rPr>
              <a:t>advocate of proactive government intervention</a:t>
            </a:r>
            <a:r>
              <a:rPr lang="en-US" altLang="en-US" b="1" dirty="0">
                <a:latin typeface="Times New Roman" pitchFamily="-1" charset="0"/>
              </a:rPr>
              <a:t> </a:t>
            </a:r>
          </a:p>
          <a:p>
            <a:pPr eaLnBrk="1" hangingPunct="1">
              <a:spcBef>
                <a:spcPct val="20000"/>
              </a:spcBef>
              <a:buFont typeface="Wingdings" pitchFamily="2" charset="2"/>
              <a:buChar char="§"/>
            </a:pPr>
            <a:r>
              <a:rPr lang="en-US" altLang="en-US" dirty="0">
                <a:latin typeface="Times New Roman" pitchFamily="-1" charset="0"/>
              </a:rPr>
              <a:t>Budget deficits in recessions</a:t>
            </a:r>
          </a:p>
          <a:p>
            <a:pPr eaLnBrk="1" hangingPunct="1">
              <a:spcBef>
                <a:spcPct val="20000"/>
              </a:spcBef>
              <a:buFont typeface="Wingdings" pitchFamily="2" charset="2"/>
              <a:buChar char="§"/>
            </a:pPr>
            <a:r>
              <a:rPr lang="en-US" altLang="en-US" dirty="0">
                <a:latin typeface="Times New Roman" pitchFamily="-1" charset="0"/>
              </a:rPr>
              <a:t>Surpluses in economic expansions</a:t>
            </a:r>
          </a:p>
          <a:p>
            <a:pPr eaLnBrk="1" hangingPunct="1">
              <a:spcBef>
                <a:spcPct val="20000"/>
              </a:spcBef>
              <a:buFont typeface="Wingdings" pitchFamily="2" charset="2"/>
              <a:buChar char="§"/>
            </a:pPr>
            <a:r>
              <a:rPr lang="en-US" altLang="en-US" dirty="0">
                <a:latin typeface="Times New Roman" pitchFamily="-1" charset="0"/>
              </a:rPr>
              <a:t>Both can be used to manage AD, ensuring full employment </a:t>
            </a:r>
          </a:p>
          <a:p>
            <a:pPr eaLnBrk="1" hangingPunct="1">
              <a:spcBef>
                <a:spcPct val="20000"/>
              </a:spcBef>
              <a:buFont typeface="Wingdings" pitchFamily="2" charset="2"/>
              <a:buNone/>
            </a:pPr>
            <a:endParaRPr lang="en-US" altLang="en-US" sz="1200" b="1" dirty="0">
              <a:latin typeface="Times New Roman" pitchFamily="-1" charset="0"/>
            </a:endParaRPr>
          </a:p>
          <a:p>
            <a:pPr eaLnBrk="1" hangingPunct="1">
              <a:spcBef>
                <a:spcPct val="20000"/>
              </a:spcBef>
              <a:buFont typeface="Wingdings" pitchFamily="2" charset="2"/>
              <a:buNone/>
            </a:pPr>
            <a:r>
              <a:rPr lang="en-US" altLang="en-US" b="1" dirty="0">
                <a:latin typeface="Times New Roman" pitchFamily="-1" charset="0"/>
              </a:rPr>
              <a:t>Hayek: </a:t>
            </a:r>
            <a:r>
              <a:rPr lang="en-US" altLang="en-US" dirty="0">
                <a:latin typeface="Times New Roman" pitchFamily="-1" charset="0"/>
              </a:rPr>
              <a:t>advocate of economic freedom</a:t>
            </a:r>
            <a:endParaRPr lang="en-US" altLang="en-US" b="1" dirty="0">
              <a:latin typeface="Times New Roman" pitchFamily="-1" charset="0"/>
            </a:endParaRPr>
          </a:p>
          <a:p>
            <a:pPr eaLnBrk="1" hangingPunct="1">
              <a:spcBef>
                <a:spcPct val="20000"/>
              </a:spcBef>
              <a:buFont typeface="Wingdings" pitchFamily="2" charset="2"/>
              <a:buChar char="§"/>
            </a:pPr>
            <a:r>
              <a:rPr lang="en-US" altLang="en-US" dirty="0">
                <a:latin typeface="Times New Roman" pitchFamily="-1" charset="0"/>
              </a:rPr>
              <a:t>Government intervention results in less economic freedom </a:t>
            </a:r>
          </a:p>
          <a:p>
            <a:pPr eaLnBrk="1" hangingPunct="1">
              <a:spcBef>
                <a:spcPct val="20000"/>
              </a:spcBef>
              <a:buFont typeface="Wingdings" pitchFamily="2" charset="2"/>
              <a:buChar char="§"/>
            </a:pPr>
            <a:r>
              <a:rPr lang="en-US" altLang="en-US" dirty="0">
                <a:latin typeface="Times New Roman" pitchFamily="-1" charset="0"/>
              </a:rPr>
              <a:t>Economic efficiency</a:t>
            </a:r>
          </a:p>
          <a:p>
            <a:pPr eaLnBrk="1" hangingPunct="1">
              <a:spcBef>
                <a:spcPct val="20000"/>
              </a:spcBef>
              <a:buFont typeface="Wingdings" pitchFamily="2" charset="2"/>
              <a:buChar char="§"/>
            </a:pPr>
            <a:r>
              <a:rPr lang="en-US" altLang="en-US" i="1" dirty="0">
                <a:latin typeface="Times New Roman" pitchFamily="-1" charset="0"/>
              </a:rPr>
              <a:t>"The problem was that under central planning, there was no economic calculation--no way to make a rational decision to put this resource here or buy that good there, because there was no price system to weigh the alternatives." </a:t>
            </a:r>
            <a:r>
              <a:rPr lang="en-US" altLang="en-US" dirty="0">
                <a:latin typeface="Times New Roman" pitchFamily="-1" charset="0"/>
              </a:rPr>
              <a:t> </a:t>
            </a:r>
          </a:p>
          <a:p>
            <a:pPr eaLnBrk="1" hangingPunct="1">
              <a:spcBef>
                <a:spcPct val="20000"/>
              </a:spcBef>
              <a:buFont typeface="Wingdings" pitchFamily="2" charset="2"/>
              <a:buChar char="§"/>
            </a:pPr>
            <a:r>
              <a:rPr lang="en-US" altLang="en-US" i="1" dirty="0">
                <a:latin typeface="Times New Roman" pitchFamily="-1" charset="0"/>
              </a:rPr>
              <a:t>“Socialism told us that we had been looking for improvement in the wrong direction.“</a:t>
            </a:r>
          </a:p>
          <a:p>
            <a:pPr eaLnBrk="1" hangingPunct="1">
              <a:spcBef>
                <a:spcPct val="20000"/>
              </a:spcBef>
              <a:buFont typeface="Wingdings" pitchFamily="2" charset="2"/>
              <a:buChar char="§"/>
            </a:pPr>
            <a:r>
              <a:rPr lang="en-US" altLang="en-US" dirty="0">
                <a:latin typeface="Times New Roman" pitchFamily="-1" charset="0"/>
              </a:rPr>
              <a:t>The thesis in </a:t>
            </a:r>
            <a:r>
              <a:rPr lang="en-US" altLang="en-US" i="1" dirty="0">
                <a:latin typeface="Times New Roman" pitchFamily="-1" charset="0"/>
              </a:rPr>
              <a:t>The Road to Serfdom </a:t>
            </a:r>
            <a:r>
              <a:rPr lang="en-US" altLang="en-US" dirty="0">
                <a:latin typeface="Times New Roman" pitchFamily="-1" charset="0"/>
              </a:rPr>
              <a:t>is </a:t>
            </a:r>
          </a:p>
          <a:p>
            <a:pPr lvl="1" eaLnBrk="1" hangingPunct="1">
              <a:spcBef>
                <a:spcPct val="20000"/>
              </a:spcBef>
              <a:buFont typeface="Wingdings" pitchFamily="2" charset="2"/>
              <a:buChar char="ú"/>
            </a:pPr>
            <a:r>
              <a:rPr lang="en-US" altLang="en-US" dirty="0">
                <a:latin typeface="Times New Roman" pitchFamily="-1" charset="0"/>
              </a:rPr>
              <a:t>Government intervention leads to more intervention</a:t>
            </a:r>
          </a:p>
          <a:p>
            <a:pPr lvl="1" eaLnBrk="1" hangingPunct="1">
              <a:spcBef>
                <a:spcPct val="20000"/>
              </a:spcBef>
              <a:buFont typeface="Wingdings" pitchFamily="2" charset="2"/>
              <a:buChar char="ú"/>
            </a:pPr>
            <a:r>
              <a:rPr lang="en-US" altLang="en-US" dirty="0">
                <a:latin typeface="Times New Roman" pitchFamily="-1" charset="0"/>
              </a:rPr>
              <a:t>Each intervention has unintended consequences, which distort markets</a:t>
            </a:r>
          </a:p>
          <a:p>
            <a:pPr lvl="1" eaLnBrk="1" hangingPunct="1">
              <a:spcBef>
                <a:spcPct val="20000"/>
              </a:spcBef>
              <a:buFont typeface="Wingdings" pitchFamily="2" charset="2"/>
              <a:buChar char="ú"/>
            </a:pPr>
            <a:r>
              <a:rPr lang="en-US" altLang="en-US" dirty="0">
                <a:latin typeface="Times New Roman" pitchFamily="-1" charset="0"/>
              </a:rPr>
              <a:t>Unintended consequences of well-intentioned policy generates the </a:t>
            </a:r>
            <a:r>
              <a:rPr lang="en-US" altLang="en-US" i="1" dirty="0">
                <a:latin typeface="Times New Roman" pitchFamily="-1" charset="0"/>
              </a:rPr>
              <a:t>need</a:t>
            </a:r>
            <a:r>
              <a:rPr lang="en-US" altLang="en-US" dirty="0">
                <a:latin typeface="Times New Roman" pitchFamily="-1" charset="0"/>
              </a:rPr>
              <a:t> for more interventions because consequences need to be corrected. </a:t>
            </a:r>
          </a:p>
          <a:p>
            <a:pPr lvl="1" eaLnBrk="1" hangingPunct="1">
              <a:spcBef>
                <a:spcPct val="20000"/>
              </a:spcBef>
              <a:buFont typeface="Wingdings" pitchFamily="2" charset="2"/>
              <a:buChar char="ú"/>
            </a:pPr>
            <a:r>
              <a:rPr lang="en-US" altLang="en-US" dirty="0">
                <a:latin typeface="Times New Roman" pitchFamily="-1" charset="0"/>
              </a:rPr>
              <a:t>It is this dynamic that leads society down the road to serfdom.</a:t>
            </a:r>
          </a:p>
          <a:p>
            <a:pPr eaLnBrk="1" hangingPunct="1">
              <a:spcBef>
                <a:spcPct val="20000"/>
              </a:spcBef>
              <a:buFont typeface="Wingdings" pitchFamily="2" charset="2"/>
              <a:buNone/>
            </a:pPr>
            <a:r>
              <a:rPr lang="en-US" altLang="en-US" b="1" dirty="0">
                <a:latin typeface="Times New Roman" pitchFamily="-1" charset="0"/>
              </a:rPr>
              <a:t>The tree and western wild fire analogies</a:t>
            </a:r>
          </a:p>
        </p:txBody>
      </p:sp>
    </p:spTree>
    <p:extLst>
      <p:ext uri="{BB962C8B-B14F-4D97-AF65-F5344CB8AC3E}">
        <p14:creationId xmlns:p14="http://schemas.microsoft.com/office/powerpoint/2010/main" val="4604287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2102">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32102">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32102">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2102">
                                            <p:txEl>
                                              <p:pRg st="6" end="6"/>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132102">
                                            <p:txEl>
                                              <p:pRg st="7" end="7"/>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32102">
                                            <p:txEl>
                                              <p:pRg st="8" end="8"/>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132102">
                                            <p:txEl>
                                              <p:pRg st="9" end="9"/>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132102">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2102">
                                            <p:txEl>
                                              <p:pRg st="11" end="11"/>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32102">
                                            <p:txEl>
                                              <p:pRg st="12" end="12"/>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32102">
                                            <p:txEl>
                                              <p:pRg st="13" end="13"/>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132102">
                                            <p:txEl>
                                              <p:pRg st="14" end="14"/>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32102">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47107"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47108"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131105" name="Rectangle 33"/>
          <p:cNvSpPr>
            <a:spLocks noChangeArrowheads="1"/>
          </p:cNvSpPr>
          <p:nvPr/>
        </p:nvSpPr>
        <p:spPr bwMode="auto">
          <a:xfrm>
            <a:off x="304800" y="685800"/>
            <a:ext cx="84582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20000"/>
              </a:spcBef>
              <a:buFont typeface="Wingdings" pitchFamily="2" charset="2"/>
              <a:buNone/>
            </a:pPr>
            <a:r>
              <a:rPr lang="en-US" altLang="en-US" b="1">
                <a:latin typeface="Times New Roman" pitchFamily="-1" charset="0"/>
              </a:rPr>
              <a:t>Keynesians</a:t>
            </a:r>
            <a:r>
              <a:rPr lang="en-US" altLang="en-US">
                <a:latin typeface="Times New Roman" pitchFamily="-1" charset="0"/>
              </a:rPr>
              <a:t> intervene in the short-run to steer the economy back to full-employment. They pursue policies that close short-run recessionary and inflationary gaps. </a:t>
            </a:r>
          </a:p>
          <a:p>
            <a:pPr eaLnBrk="1" hangingPunct="1">
              <a:spcBef>
                <a:spcPct val="20000"/>
              </a:spcBef>
              <a:buFont typeface="Wingdings" pitchFamily="2" charset="2"/>
              <a:buNone/>
            </a:pPr>
            <a:r>
              <a:rPr lang="en-US" altLang="en-US" b="1">
                <a:latin typeface="Times New Roman" pitchFamily="-1" charset="0"/>
              </a:rPr>
              <a:t>Hayekians</a:t>
            </a:r>
            <a:r>
              <a:rPr lang="en-US" altLang="en-US">
                <a:latin typeface="Times New Roman" pitchFamily="-1" charset="0"/>
              </a:rPr>
              <a:t> are not concerned with short-run fluctuations, advocating instead for pro-growth, free-market (not pro-business) polices.</a:t>
            </a:r>
          </a:p>
        </p:txBody>
      </p:sp>
      <p:sp>
        <p:nvSpPr>
          <p:cNvPr id="47110" name="Rectangle 35"/>
          <p:cNvSpPr>
            <a:spLocks noChangeArrowheads="1"/>
          </p:cNvSpPr>
          <p:nvPr/>
        </p:nvSpPr>
        <p:spPr bwMode="auto">
          <a:xfrm>
            <a:off x="457200" y="762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2800" b="1">
                <a:solidFill>
                  <a:schemeClr val="tx2"/>
                </a:solidFill>
                <a:latin typeface="Times New Roman" pitchFamily="-1" charset="0"/>
              </a:rPr>
              <a:t>Keynes vs. Hayek</a:t>
            </a:r>
          </a:p>
        </p:txBody>
      </p:sp>
    </p:spTree>
    <p:extLst>
      <p:ext uri="{BB962C8B-B14F-4D97-AF65-F5344CB8AC3E}">
        <p14:creationId xmlns:p14="http://schemas.microsoft.com/office/powerpoint/2010/main" val="9391325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110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30" name="Object 2"/>
          <p:cNvGraphicFramePr>
            <a:graphicFrameLocks noChangeAspect="1"/>
          </p:cNvGraphicFramePr>
          <p:nvPr/>
        </p:nvGraphicFramePr>
        <p:xfrm>
          <a:off x="4413250" y="2913063"/>
          <a:ext cx="4676775" cy="3714750"/>
        </p:xfrm>
        <a:graphic>
          <a:graphicData uri="http://schemas.openxmlformats.org/presentationml/2006/ole">
            <mc:AlternateContent xmlns:mc="http://schemas.openxmlformats.org/markup-compatibility/2006">
              <mc:Choice xmlns:v="urn:schemas-microsoft-com:vml" Requires="v">
                <p:oleObj spid="_x0000_s111633" name="Chart" r:id="rId3" imgW="4676851" imgH="3714767" progId="Excel.Chart.8">
                  <p:embed/>
                </p:oleObj>
              </mc:Choice>
              <mc:Fallback>
                <p:oleObj name="Chart" r:id="rId3" imgW="4676851" imgH="3714767"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3250" y="2913063"/>
                        <a:ext cx="4676775" cy="371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0073" name="Line 25"/>
          <p:cNvSpPr>
            <a:spLocks noChangeAspect="1" noChangeShapeType="1"/>
          </p:cNvSpPr>
          <p:nvPr/>
        </p:nvSpPr>
        <p:spPr bwMode="auto">
          <a:xfrm flipV="1">
            <a:off x="8815388" y="3465513"/>
            <a:ext cx="328612" cy="122237"/>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0088" name="Line 40"/>
          <p:cNvSpPr>
            <a:spLocks noChangeAspect="1" noChangeShapeType="1"/>
          </p:cNvSpPr>
          <p:nvPr/>
        </p:nvSpPr>
        <p:spPr bwMode="auto">
          <a:xfrm flipV="1">
            <a:off x="8686800" y="3470275"/>
            <a:ext cx="444500" cy="163513"/>
          </a:xfrm>
          <a:prstGeom prst="line">
            <a:avLst/>
          </a:prstGeom>
          <a:noFill/>
          <a:ln w="28575">
            <a:solidFill>
              <a:srgbClr val="FFA7A7"/>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0051" name="Line 3"/>
          <p:cNvSpPr>
            <a:spLocks noChangeShapeType="1"/>
          </p:cNvSpPr>
          <p:nvPr/>
        </p:nvSpPr>
        <p:spPr bwMode="auto">
          <a:xfrm>
            <a:off x="1676400" y="2895600"/>
            <a:ext cx="0" cy="3429000"/>
          </a:xfrm>
          <a:prstGeom prst="line">
            <a:avLst/>
          </a:prstGeom>
          <a:noFill/>
          <a:ln w="28575">
            <a:solidFill>
              <a:srgbClr val="000000"/>
            </a:solidFill>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48134"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48135"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48136" name="Line 7"/>
          <p:cNvSpPr>
            <a:spLocks noChangeShapeType="1"/>
          </p:cNvSpPr>
          <p:nvPr/>
        </p:nvSpPr>
        <p:spPr bwMode="auto">
          <a:xfrm>
            <a:off x="838200" y="2514600"/>
            <a:ext cx="12700" cy="38242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37" name="Line 8"/>
          <p:cNvSpPr>
            <a:spLocks noChangeShapeType="1"/>
          </p:cNvSpPr>
          <p:nvPr/>
        </p:nvSpPr>
        <p:spPr bwMode="auto">
          <a:xfrm flipV="1">
            <a:off x="695325" y="5988050"/>
            <a:ext cx="387667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38" name="Rectangle 9"/>
          <p:cNvSpPr>
            <a:spLocks noChangeArrowheads="1"/>
          </p:cNvSpPr>
          <p:nvPr/>
        </p:nvSpPr>
        <p:spPr bwMode="auto">
          <a:xfrm>
            <a:off x="1812925" y="2422525"/>
            <a:ext cx="13906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000">
                <a:latin typeface="Times New Roman" pitchFamily="-1" charset="0"/>
                <a:cs typeface="Times New Roman" pitchFamily="-1" charset="0"/>
              </a:rPr>
              <a:t>AD-AS-</a:t>
            </a:r>
            <a:r>
              <a:rPr lang="en-US" altLang="en-US" sz="2000" i="1">
                <a:latin typeface="Times New Roman" pitchFamily="-1" charset="0"/>
                <a:cs typeface="Times New Roman" pitchFamily="-1" charset="0"/>
              </a:rPr>
              <a:t>Y</a:t>
            </a:r>
            <a:r>
              <a:rPr lang="en-US" altLang="en-US" sz="2000" i="1" baseline="-25000">
                <a:latin typeface="Times New Roman" pitchFamily="-1" charset="0"/>
                <a:cs typeface="Times New Roman" pitchFamily="-1" charset="0"/>
              </a:rPr>
              <a:t>FE</a:t>
            </a:r>
            <a:endParaRPr lang="en-US" altLang="en-US" sz="2000" i="1" baseline="-25000">
              <a:latin typeface="Times New Roman" pitchFamily="-1" charset="0"/>
            </a:endParaRPr>
          </a:p>
        </p:txBody>
      </p:sp>
      <p:sp>
        <p:nvSpPr>
          <p:cNvPr id="48139" name="Line 10"/>
          <p:cNvSpPr>
            <a:spLocks noChangeShapeType="1"/>
          </p:cNvSpPr>
          <p:nvPr/>
        </p:nvSpPr>
        <p:spPr bwMode="auto">
          <a:xfrm>
            <a:off x="1898650" y="2803525"/>
            <a:ext cx="12255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 name="Group 11"/>
          <p:cNvGrpSpPr>
            <a:grpSpLocks/>
          </p:cNvGrpSpPr>
          <p:nvPr/>
        </p:nvGrpSpPr>
        <p:grpSpPr bwMode="auto">
          <a:xfrm>
            <a:off x="-609600" y="3276600"/>
            <a:ext cx="4114800" cy="3429000"/>
            <a:chOff x="0" y="2160"/>
            <a:chExt cx="2592" cy="2160"/>
          </a:xfrm>
        </p:grpSpPr>
        <p:sp>
          <p:nvSpPr>
            <p:cNvPr id="48156" name="Line 12"/>
            <p:cNvSpPr>
              <a:spLocks noChangeAspect="1" noChangeShapeType="1"/>
            </p:cNvSpPr>
            <p:nvPr/>
          </p:nvSpPr>
          <p:spPr bwMode="auto">
            <a:xfrm flipH="1">
              <a:off x="0" y="2294"/>
              <a:ext cx="2182" cy="1828"/>
            </a:xfrm>
            <a:prstGeom prst="line">
              <a:avLst/>
            </a:prstGeom>
            <a:noFill/>
            <a:ln w="28575">
              <a:solidFill>
                <a:srgbClr val="000000"/>
              </a:solidFill>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48157" name="Line 13"/>
            <p:cNvSpPr>
              <a:spLocks noChangeAspect="1" noChangeShapeType="1"/>
            </p:cNvSpPr>
            <p:nvPr/>
          </p:nvSpPr>
          <p:spPr bwMode="auto">
            <a:xfrm>
              <a:off x="0" y="2233"/>
              <a:ext cx="2324" cy="1424"/>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58" name="Text Box 14"/>
            <p:cNvSpPr txBox="1">
              <a:spLocks noChangeArrowheads="1"/>
            </p:cNvSpPr>
            <p:nvPr/>
          </p:nvSpPr>
          <p:spPr bwMode="auto">
            <a:xfrm>
              <a:off x="2304" y="3609"/>
              <a:ext cx="288"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i="1">
                  <a:latin typeface="Times New Roman" pitchFamily="-1" charset="0"/>
                  <a:cs typeface="Times New Roman" pitchFamily="-1" charset="0"/>
                </a:rPr>
                <a:t>AD</a:t>
              </a:r>
              <a:endParaRPr lang="en-US" altLang="en-US" sz="1600" baseline="30000">
                <a:latin typeface="Times New Roman" pitchFamily="-1" charset="0"/>
              </a:endParaRPr>
            </a:p>
          </p:txBody>
        </p:sp>
        <p:sp>
          <p:nvSpPr>
            <p:cNvPr id="48159" name="Text Box 15"/>
            <p:cNvSpPr txBox="1">
              <a:spLocks noChangeArrowheads="1"/>
            </p:cNvSpPr>
            <p:nvPr/>
          </p:nvSpPr>
          <p:spPr bwMode="auto">
            <a:xfrm>
              <a:off x="2210" y="2160"/>
              <a:ext cx="288"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i="1">
                  <a:latin typeface="Times New Roman" pitchFamily="-1" charset="0"/>
                  <a:cs typeface="Times New Roman" pitchFamily="-1" charset="0"/>
                </a:rPr>
                <a:t>AS</a:t>
              </a:r>
              <a:endParaRPr lang="en-US" altLang="en-US" sz="1600" baseline="30000">
                <a:latin typeface="Times New Roman" pitchFamily="-1" charset="0"/>
              </a:endParaRPr>
            </a:p>
          </p:txBody>
        </p:sp>
        <p:sp>
          <p:nvSpPr>
            <p:cNvPr id="48160" name="Line 16"/>
            <p:cNvSpPr>
              <a:spLocks noChangeShapeType="1"/>
            </p:cNvSpPr>
            <p:nvPr/>
          </p:nvSpPr>
          <p:spPr bwMode="auto">
            <a:xfrm>
              <a:off x="1296" y="3024"/>
              <a:ext cx="0" cy="1296"/>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48161" name="Line 17"/>
            <p:cNvSpPr>
              <a:spLocks noChangeShapeType="1"/>
            </p:cNvSpPr>
            <p:nvPr/>
          </p:nvSpPr>
          <p:spPr bwMode="auto">
            <a:xfrm flipH="1" flipV="1">
              <a:off x="0" y="3024"/>
              <a:ext cx="1296"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48162" name="Oval 18"/>
            <p:cNvSpPr>
              <a:spLocks noChangeAspect="1" noChangeArrowheads="1"/>
            </p:cNvSpPr>
            <p:nvPr/>
          </p:nvSpPr>
          <p:spPr bwMode="auto">
            <a:xfrm>
              <a:off x="1268" y="2996"/>
              <a:ext cx="75" cy="75"/>
            </a:xfrm>
            <a:prstGeom prst="ellipse">
              <a:avLst/>
            </a:prstGeom>
            <a:solidFill>
              <a:srgbClr val="FF0000"/>
            </a:solidFill>
            <a:ln w="9525">
              <a:solidFill>
                <a:srgbClr val="FF0000"/>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grpSp>
      <p:sp>
        <p:nvSpPr>
          <p:cNvPr id="48141" name="Text Box 19"/>
          <p:cNvSpPr txBox="1">
            <a:spLocks noChangeArrowheads="1"/>
          </p:cNvSpPr>
          <p:nvPr/>
        </p:nvSpPr>
        <p:spPr bwMode="auto">
          <a:xfrm>
            <a:off x="228600" y="6019800"/>
            <a:ext cx="4191000" cy="838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i="1">
                <a:solidFill>
                  <a:srgbClr val="000000"/>
                </a:solidFill>
                <a:latin typeface="Times New Roman" pitchFamily="-1" charset="0"/>
                <a:cs typeface="Times New Roman" pitchFamily="-1" charset="0"/>
              </a:rPr>
              <a:t>                                                              Y</a:t>
            </a:r>
            <a:endParaRPr lang="en-US" altLang="en-US" baseline="-25000">
              <a:latin typeface="Times New Roman" pitchFamily="-1" charset="0"/>
            </a:endParaRPr>
          </a:p>
        </p:txBody>
      </p:sp>
      <p:sp>
        <p:nvSpPr>
          <p:cNvPr id="48142" name="Text Box 20"/>
          <p:cNvSpPr txBox="1">
            <a:spLocks noChangeArrowheads="1"/>
          </p:cNvSpPr>
          <p:nvPr/>
        </p:nvSpPr>
        <p:spPr bwMode="auto">
          <a:xfrm>
            <a:off x="0" y="2438400"/>
            <a:ext cx="838200" cy="411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i="1">
              <a:solidFill>
                <a:srgbClr val="000000"/>
              </a:solidFill>
              <a:latin typeface="Times New Roman" pitchFamily="-1" charset="0"/>
              <a:cs typeface="Times New Roman" pitchFamily="-1" charset="0"/>
            </a:endParaRPr>
          </a:p>
          <a:p>
            <a:pPr eaLnBrk="1" hangingPunct="1"/>
            <a:endParaRPr lang="en-US" altLang="en-US" i="1">
              <a:solidFill>
                <a:srgbClr val="000000"/>
              </a:solidFill>
              <a:latin typeface="Times New Roman" pitchFamily="-1" charset="0"/>
              <a:cs typeface="Times New Roman" pitchFamily="-1" charset="0"/>
            </a:endParaRPr>
          </a:p>
          <a:p>
            <a:pPr eaLnBrk="1" hangingPunct="1"/>
            <a:r>
              <a:rPr lang="en-US" altLang="en-US" i="1">
                <a:solidFill>
                  <a:srgbClr val="000000"/>
                </a:solidFill>
                <a:latin typeface="Times New Roman" pitchFamily="-1" charset="0"/>
                <a:cs typeface="Times New Roman" pitchFamily="-1" charset="0"/>
              </a:rPr>
              <a:t>      PL</a:t>
            </a:r>
            <a:endParaRPr lang="en-US" altLang="en-US" baseline="-25000">
              <a:latin typeface="Times New Roman" pitchFamily="-1" charset="0"/>
            </a:endParaRPr>
          </a:p>
        </p:txBody>
      </p:sp>
      <p:sp>
        <p:nvSpPr>
          <p:cNvPr id="130071" name="Oval 23"/>
          <p:cNvSpPr>
            <a:spLocks noChangeAspect="1" noChangeArrowheads="1"/>
          </p:cNvSpPr>
          <p:nvPr/>
        </p:nvSpPr>
        <p:spPr bwMode="auto">
          <a:xfrm>
            <a:off x="5500688" y="5453063"/>
            <a:ext cx="119062" cy="119062"/>
          </a:xfrm>
          <a:prstGeom prst="ellipse">
            <a:avLst/>
          </a:prstGeom>
          <a:solidFill>
            <a:srgbClr val="FF0000"/>
          </a:solidFill>
          <a:ln w="9525">
            <a:solidFill>
              <a:srgbClr val="FF0000"/>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130072" name="Arc 24"/>
          <p:cNvSpPr>
            <a:spLocks/>
          </p:cNvSpPr>
          <p:nvPr/>
        </p:nvSpPr>
        <p:spPr bwMode="auto">
          <a:xfrm rot="19270453" flipV="1">
            <a:off x="8202613" y="2647950"/>
            <a:ext cx="727075" cy="762000"/>
          </a:xfrm>
          <a:custGeom>
            <a:avLst/>
            <a:gdLst>
              <a:gd name="T0" fmla="*/ 0 w 14555"/>
              <a:gd name="T1" fmla="*/ 0 h 21600"/>
              <a:gd name="T2" fmla="*/ 2147483647 w 14555"/>
              <a:gd name="T3" fmla="*/ 2147483647 h 21600"/>
              <a:gd name="T4" fmla="*/ 0 w 14555"/>
              <a:gd name="T5" fmla="*/ 2147483647 h 21600"/>
              <a:gd name="T6" fmla="*/ 0 60000 65536"/>
              <a:gd name="T7" fmla="*/ 0 60000 65536"/>
              <a:gd name="T8" fmla="*/ 0 60000 65536"/>
              <a:gd name="T9" fmla="*/ 0 w 14555"/>
              <a:gd name="T10" fmla="*/ 0 h 21600"/>
              <a:gd name="T11" fmla="*/ 14555 w 14555"/>
              <a:gd name="T12" fmla="*/ 21600 h 21600"/>
            </a:gdLst>
            <a:ahLst/>
            <a:cxnLst>
              <a:cxn ang="T6">
                <a:pos x="T0" y="T1"/>
              </a:cxn>
              <a:cxn ang="T7">
                <a:pos x="T2" y="T3"/>
              </a:cxn>
              <a:cxn ang="T8">
                <a:pos x="T4" y="T5"/>
              </a:cxn>
            </a:cxnLst>
            <a:rect l="T9" t="T10" r="T11" b="T12"/>
            <a:pathLst>
              <a:path w="14555" h="21600" fill="none" extrusionOk="0">
                <a:moveTo>
                  <a:pt x="-1" y="0"/>
                </a:moveTo>
                <a:cubicBezTo>
                  <a:pt x="5385" y="0"/>
                  <a:pt x="10575" y="2011"/>
                  <a:pt x="14554" y="5640"/>
                </a:cubicBezTo>
              </a:path>
              <a:path w="14555" h="21600" stroke="0" extrusionOk="0">
                <a:moveTo>
                  <a:pt x="-1" y="0"/>
                </a:moveTo>
                <a:cubicBezTo>
                  <a:pt x="5385" y="0"/>
                  <a:pt x="10575" y="2011"/>
                  <a:pt x="14554" y="5640"/>
                </a:cubicBezTo>
                <a:lnTo>
                  <a:pt x="0" y="21600"/>
                </a:lnTo>
                <a:lnTo>
                  <a:pt x="-1" y="0"/>
                </a:lnTo>
                <a:close/>
              </a:path>
            </a:pathLst>
          </a:cu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3" name="Group 26"/>
          <p:cNvGrpSpPr>
            <a:grpSpLocks/>
          </p:cNvGrpSpPr>
          <p:nvPr/>
        </p:nvGrpSpPr>
        <p:grpSpPr bwMode="auto">
          <a:xfrm>
            <a:off x="8543925" y="3386138"/>
            <a:ext cx="536575" cy="474662"/>
            <a:chOff x="5193" y="1737"/>
            <a:chExt cx="338" cy="299"/>
          </a:xfrm>
        </p:grpSpPr>
        <p:sp>
          <p:nvSpPr>
            <p:cNvPr id="48152" name="Arc 27"/>
            <p:cNvSpPr>
              <a:spLocks/>
            </p:cNvSpPr>
            <p:nvPr/>
          </p:nvSpPr>
          <p:spPr bwMode="auto">
            <a:xfrm rot="9449225" flipV="1">
              <a:off x="5193" y="1737"/>
              <a:ext cx="338" cy="139"/>
            </a:xfrm>
            <a:custGeom>
              <a:avLst/>
              <a:gdLst>
                <a:gd name="T0" fmla="*/ 0 w 14007"/>
                <a:gd name="T1" fmla="*/ 0 h 20853"/>
                <a:gd name="T2" fmla="*/ 0 w 14007"/>
                <a:gd name="T3" fmla="*/ 0 h 20853"/>
                <a:gd name="T4" fmla="*/ 0 w 14007"/>
                <a:gd name="T5" fmla="*/ 0 h 20853"/>
                <a:gd name="T6" fmla="*/ 0 60000 65536"/>
                <a:gd name="T7" fmla="*/ 0 60000 65536"/>
                <a:gd name="T8" fmla="*/ 0 60000 65536"/>
                <a:gd name="T9" fmla="*/ 0 w 14007"/>
                <a:gd name="T10" fmla="*/ 0 h 20853"/>
                <a:gd name="T11" fmla="*/ 14007 w 14007"/>
                <a:gd name="T12" fmla="*/ 20853 h 20853"/>
              </a:gdLst>
              <a:ahLst/>
              <a:cxnLst>
                <a:cxn ang="T6">
                  <a:pos x="T0" y="T1"/>
                </a:cxn>
                <a:cxn ang="T7">
                  <a:pos x="T2" y="T3"/>
                </a:cxn>
                <a:cxn ang="T8">
                  <a:pos x="T4" y="T5"/>
                </a:cxn>
              </a:cxnLst>
              <a:rect l="T9" t="T10" r="T11" b="T12"/>
              <a:pathLst>
                <a:path w="14007" h="20853" fill="none" extrusionOk="0">
                  <a:moveTo>
                    <a:pt x="5630" y="-1"/>
                  </a:moveTo>
                  <a:cubicBezTo>
                    <a:pt x="8714" y="832"/>
                    <a:pt x="11575" y="2338"/>
                    <a:pt x="14006" y="4410"/>
                  </a:cubicBezTo>
                </a:path>
                <a:path w="14007" h="20853" stroke="0" extrusionOk="0">
                  <a:moveTo>
                    <a:pt x="5630" y="-1"/>
                  </a:moveTo>
                  <a:cubicBezTo>
                    <a:pt x="8714" y="832"/>
                    <a:pt x="11575" y="2338"/>
                    <a:pt x="14006" y="4410"/>
                  </a:cubicBezTo>
                  <a:lnTo>
                    <a:pt x="0" y="20853"/>
                  </a:lnTo>
                  <a:lnTo>
                    <a:pt x="5630" y="-1"/>
                  </a:lnTo>
                  <a:close/>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48153" name="Group 28"/>
            <p:cNvGrpSpPr>
              <a:grpSpLocks/>
            </p:cNvGrpSpPr>
            <p:nvPr/>
          </p:nvGrpSpPr>
          <p:grpSpPr bwMode="auto">
            <a:xfrm>
              <a:off x="5226" y="1892"/>
              <a:ext cx="182" cy="144"/>
              <a:chOff x="5224" y="1888"/>
              <a:chExt cx="182" cy="144"/>
            </a:xfrm>
          </p:grpSpPr>
          <p:sp>
            <p:nvSpPr>
              <p:cNvPr id="48154" name="Arc 29"/>
              <p:cNvSpPr>
                <a:spLocks/>
              </p:cNvSpPr>
              <p:nvPr/>
            </p:nvSpPr>
            <p:spPr bwMode="auto">
              <a:xfrm rot="9118760" flipV="1">
                <a:off x="5285" y="1888"/>
                <a:ext cx="121" cy="144"/>
              </a:xfrm>
              <a:custGeom>
                <a:avLst/>
                <a:gdLst>
                  <a:gd name="T0" fmla="*/ 0 w 14007"/>
                  <a:gd name="T1" fmla="*/ 0 h 21598"/>
                  <a:gd name="T2" fmla="*/ 0 w 14007"/>
                  <a:gd name="T3" fmla="*/ 0 h 21598"/>
                  <a:gd name="T4" fmla="*/ 0 w 14007"/>
                  <a:gd name="T5" fmla="*/ 0 h 21598"/>
                  <a:gd name="T6" fmla="*/ 0 60000 65536"/>
                  <a:gd name="T7" fmla="*/ 0 60000 65536"/>
                  <a:gd name="T8" fmla="*/ 0 60000 65536"/>
                  <a:gd name="T9" fmla="*/ 0 w 14007"/>
                  <a:gd name="T10" fmla="*/ 0 h 21598"/>
                  <a:gd name="T11" fmla="*/ 14007 w 14007"/>
                  <a:gd name="T12" fmla="*/ 21598 h 21598"/>
                </a:gdLst>
                <a:ahLst/>
                <a:cxnLst>
                  <a:cxn ang="T6">
                    <a:pos x="T0" y="T1"/>
                  </a:cxn>
                  <a:cxn ang="T7">
                    <a:pos x="T2" y="T3"/>
                  </a:cxn>
                  <a:cxn ang="T8">
                    <a:pos x="T4" y="T5"/>
                  </a:cxn>
                </a:cxnLst>
                <a:rect l="T9" t="T10" r="T11" b="T12"/>
                <a:pathLst>
                  <a:path w="14007" h="21598" fill="none" extrusionOk="0">
                    <a:moveTo>
                      <a:pt x="312" y="0"/>
                    </a:moveTo>
                    <a:cubicBezTo>
                      <a:pt x="5338" y="73"/>
                      <a:pt x="10180" y="1896"/>
                      <a:pt x="14006" y="5155"/>
                    </a:cubicBezTo>
                  </a:path>
                  <a:path w="14007" h="21598" stroke="0" extrusionOk="0">
                    <a:moveTo>
                      <a:pt x="312" y="0"/>
                    </a:moveTo>
                    <a:cubicBezTo>
                      <a:pt x="5338" y="73"/>
                      <a:pt x="10180" y="1896"/>
                      <a:pt x="14006" y="5155"/>
                    </a:cubicBezTo>
                    <a:lnTo>
                      <a:pt x="0" y="21598"/>
                    </a:lnTo>
                    <a:lnTo>
                      <a:pt x="312" y="0"/>
                    </a:lnTo>
                    <a:close/>
                  </a:path>
                </a:pathLst>
              </a:cu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8155" name="Arc 30"/>
              <p:cNvSpPr>
                <a:spLocks/>
              </p:cNvSpPr>
              <p:nvPr/>
            </p:nvSpPr>
            <p:spPr bwMode="auto">
              <a:xfrm rot="-661600" flipH="1" flipV="1">
                <a:off x="5224" y="1917"/>
                <a:ext cx="50" cy="47"/>
              </a:xfrm>
              <a:custGeom>
                <a:avLst/>
                <a:gdLst>
                  <a:gd name="T0" fmla="*/ 0 w 33713"/>
                  <a:gd name="T1" fmla="*/ 0 h 21600"/>
                  <a:gd name="T2" fmla="*/ 0 w 33713"/>
                  <a:gd name="T3" fmla="*/ 0 h 21600"/>
                  <a:gd name="T4" fmla="*/ 0 w 33713"/>
                  <a:gd name="T5" fmla="*/ 0 h 21600"/>
                  <a:gd name="T6" fmla="*/ 0 60000 65536"/>
                  <a:gd name="T7" fmla="*/ 0 60000 65536"/>
                  <a:gd name="T8" fmla="*/ 0 60000 65536"/>
                  <a:gd name="T9" fmla="*/ 0 w 33713"/>
                  <a:gd name="T10" fmla="*/ 0 h 21600"/>
                  <a:gd name="T11" fmla="*/ 33713 w 33713"/>
                  <a:gd name="T12" fmla="*/ 21600 h 21600"/>
                </a:gdLst>
                <a:ahLst/>
                <a:cxnLst>
                  <a:cxn ang="T6">
                    <a:pos x="T0" y="T1"/>
                  </a:cxn>
                  <a:cxn ang="T7">
                    <a:pos x="T2" y="T3"/>
                  </a:cxn>
                  <a:cxn ang="T8">
                    <a:pos x="T4" y="T5"/>
                  </a:cxn>
                </a:cxnLst>
                <a:rect l="T9" t="T10" r="T11" b="T12"/>
                <a:pathLst>
                  <a:path w="33713" h="21600" fill="none" extrusionOk="0">
                    <a:moveTo>
                      <a:pt x="0" y="3716"/>
                    </a:moveTo>
                    <a:cubicBezTo>
                      <a:pt x="3575" y="1294"/>
                      <a:pt x="7794" y="-1"/>
                      <a:pt x="12113" y="0"/>
                    </a:cubicBezTo>
                    <a:cubicBezTo>
                      <a:pt x="24042" y="0"/>
                      <a:pt x="33713" y="9670"/>
                      <a:pt x="33713" y="21600"/>
                    </a:cubicBezTo>
                  </a:path>
                  <a:path w="33713" h="21600" stroke="0" extrusionOk="0">
                    <a:moveTo>
                      <a:pt x="0" y="3716"/>
                    </a:moveTo>
                    <a:cubicBezTo>
                      <a:pt x="3575" y="1294"/>
                      <a:pt x="7794" y="-1"/>
                      <a:pt x="12113" y="0"/>
                    </a:cubicBezTo>
                    <a:cubicBezTo>
                      <a:pt x="24042" y="0"/>
                      <a:pt x="33713" y="9670"/>
                      <a:pt x="33713" y="21600"/>
                    </a:cubicBezTo>
                    <a:lnTo>
                      <a:pt x="12113" y="21600"/>
                    </a:lnTo>
                    <a:lnTo>
                      <a:pt x="0" y="3716"/>
                    </a:lnTo>
                    <a:close/>
                  </a:path>
                </a:pathLst>
              </a:cu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sp>
        <p:nvSpPr>
          <p:cNvPr id="130079" name="Freeform 31"/>
          <p:cNvSpPr>
            <a:spLocks/>
          </p:cNvSpPr>
          <p:nvPr/>
        </p:nvSpPr>
        <p:spPr bwMode="auto">
          <a:xfrm>
            <a:off x="8599488" y="2978150"/>
            <a:ext cx="381000" cy="730250"/>
          </a:xfrm>
          <a:custGeom>
            <a:avLst/>
            <a:gdLst>
              <a:gd name="T0" fmla="*/ 0 w 240"/>
              <a:gd name="T1" fmla="*/ 2147483647 h 480"/>
              <a:gd name="T2" fmla="*/ 2147483647 w 240"/>
              <a:gd name="T3" fmla="*/ 2147483647 h 480"/>
              <a:gd name="T4" fmla="*/ 2147483647 w 240"/>
              <a:gd name="T5" fmla="*/ 2147483647 h 480"/>
              <a:gd name="T6" fmla="*/ 2147483647 w 240"/>
              <a:gd name="T7" fmla="*/ 2147483647 h 480"/>
              <a:gd name="T8" fmla="*/ 2147483647 w 240"/>
              <a:gd name="T9" fmla="*/ 2147483647 h 480"/>
              <a:gd name="T10" fmla="*/ 2147483647 w 240"/>
              <a:gd name="T11" fmla="*/ 2147483647 h 480"/>
              <a:gd name="T12" fmla="*/ 2147483647 w 240"/>
              <a:gd name="T13" fmla="*/ 2147483647 h 480"/>
              <a:gd name="T14" fmla="*/ 2147483647 w 240"/>
              <a:gd name="T15" fmla="*/ 0 h 480"/>
              <a:gd name="T16" fmla="*/ 0 60000 65536"/>
              <a:gd name="T17" fmla="*/ 0 60000 65536"/>
              <a:gd name="T18" fmla="*/ 0 60000 65536"/>
              <a:gd name="T19" fmla="*/ 0 60000 65536"/>
              <a:gd name="T20" fmla="*/ 0 60000 65536"/>
              <a:gd name="T21" fmla="*/ 0 60000 65536"/>
              <a:gd name="T22" fmla="*/ 0 60000 65536"/>
              <a:gd name="T23" fmla="*/ 0 60000 65536"/>
              <a:gd name="T24" fmla="*/ 0 w 240"/>
              <a:gd name="T25" fmla="*/ 0 h 480"/>
              <a:gd name="T26" fmla="*/ 240 w 240"/>
              <a:gd name="T27" fmla="*/ 480 h 4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0" h="480">
                <a:moveTo>
                  <a:pt x="0" y="480"/>
                </a:moveTo>
                <a:cubicBezTo>
                  <a:pt x="20" y="464"/>
                  <a:pt x="40" y="448"/>
                  <a:pt x="48" y="432"/>
                </a:cubicBezTo>
                <a:cubicBezTo>
                  <a:pt x="56" y="416"/>
                  <a:pt x="40" y="400"/>
                  <a:pt x="48" y="384"/>
                </a:cubicBezTo>
                <a:cubicBezTo>
                  <a:pt x="56" y="368"/>
                  <a:pt x="88" y="352"/>
                  <a:pt x="96" y="336"/>
                </a:cubicBezTo>
                <a:cubicBezTo>
                  <a:pt x="104" y="320"/>
                  <a:pt x="96" y="304"/>
                  <a:pt x="96" y="288"/>
                </a:cubicBezTo>
                <a:cubicBezTo>
                  <a:pt x="96" y="272"/>
                  <a:pt x="88" y="272"/>
                  <a:pt x="96" y="240"/>
                </a:cubicBezTo>
                <a:cubicBezTo>
                  <a:pt x="104" y="208"/>
                  <a:pt x="120" y="136"/>
                  <a:pt x="144" y="96"/>
                </a:cubicBezTo>
                <a:cubicBezTo>
                  <a:pt x="168" y="56"/>
                  <a:pt x="204" y="28"/>
                  <a:pt x="240" y="0"/>
                </a:cubicBezTo>
              </a:path>
            </a:pathLst>
          </a:custGeom>
          <a:noFill/>
          <a:ln w="28575"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0080" name="Rectangle 32"/>
          <p:cNvSpPr>
            <a:spLocks noChangeArrowheads="1"/>
          </p:cNvSpPr>
          <p:nvPr/>
        </p:nvSpPr>
        <p:spPr bwMode="auto">
          <a:xfrm rot="-3479038">
            <a:off x="8242300" y="2819400"/>
            <a:ext cx="914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b="1"/>
              <a:t>Hayek</a:t>
            </a:r>
          </a:p>
        </p:txBody>
      </p:sp>
      <p:sp>
        <p:nvSpPr>
          <p:cNvPr id="130081" name="Rectangle 33"/>
          <p:cNvSpPr>
            <a:spLocks noChangeArrowheads="1"/>
          </p:cNvSpPr>
          <p:nvPr/>
        </p:nvSpPr>
        <p:spPr bwMode="auto">
          <a:xfrm rot="-780658">
            <a:off x="6996113" y="3713163"/>
            <a:ext cx="22161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r>
              <a:rPr lang="en-US" altLang="en-US" sz="1600" b="1">
                <a:solidFill>
                  <a:srgbClr val="FF0000"/>
                </a:solidFill>
              </a:rPr>
              <a:t>Keynes</a:t>
            </a:r>
          </a:p>
        </p:txBody>
      </p:sp>
      <p:sp>
        <p:nvSpPr>
          <p:cNvPr id="48149" name="Rectangle 38"/>
          <p:cNvSpPr>
            <a:spLocks noChangeArrowheads="1"/>
          </p:cNvSpPr>
          <p:nvPr/>
        </p:nvSpPr>
        <p:spPr bwMode="auto">
          <a:xfrm>
            <a:off x="304800" y="685800"/>
            <a:ext cx="84582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20000"/>
              </a:spcBef>
              <a:buFont typeface="Wingdings" pitchFamily="2" charset="2"/>
              <a:buNone/>
            </a:pPr>
            <a:r>
              <a:rPr lang="en-US" altLang="en-US" b="1">
                <a:latin typeface="Times New Roman" pitchFamily="-1" charset="0"/>
              </a:rPr>
              <a:t>Keynesians</a:t>
            </a:r>
            <a:r>
              <a:rPr lang="en-US" altLang="en-US">
                <a:latin typeface="Times New Roman" pitchFamily="-1" charset="0"/>
              </a:rPr>
              <a:t> intervene in the short-run to steer the economy back to full-employment. They pursue policies that close short-run recessionary and inflationary gaps. </a:t>
            </a:r>
          </a:p>
          <a:p>
            <a:pPr eaLnBrk="1" hangingPunct="1">
              <a:spcBef>
                <a:spcPct val="20000"/>
              </a:spcBef>
              <a:buFont typeface="Wingdings" pitchFamily="2" charset="2"/>
              <a:buNone/>
            </a:pPr>
            <a:r>
              <a:rPr lang="en-US" altLang="en-US" b="1">
                <a:latin typeface="Times New Roman" pitchFamily="-1" charset="0"/>
              </a:rPr>
              <a:t>Hayekians</a:t>
            </a:r>
            <a:r>
              <a:rPr lang="en-US" altLang="en-US">
                <a:latin typeface="Times New Roman" pitchFamily="-1" charset="0"/>
              </a:rPr>
              <a:t> are not concerned with short-run fluctuations, advocating instead for pro-growth, free-market (not pro-business) polices.</a:t>
            </a:r>
          </a:p>
        </p:txBody>
      </p:sp>
      <p:sp>
        <p:nvSpPr>
          <p:cNvPr id="130082" name="AutoShape 34"/>
          <p:cNvSpPr>
            <a:spLocks noChangeArrowheads="1"/>
          </p:cNvSpPr>
          <p:nvPr/>
        </p:nvSpPr>
        <p:spPr bwMode="auto">
          <a:xfrm>
            <a:off x="2133600" y="1812925"/>
            <a:ext cx="5562600" cy="990600"/>
          </a:xfrm>
          <a:prstGeom prst="cloudCallout">
            <a:avLst>
              <a:gd name="adj1" fmla="val 18606"/>
              <a:gd name="adj2" fmla="val 121796"/>
            </a:avLst>
          </a:prstGeom>
          <a:solidFill>
            <a:srgbClr val="AFD7FF"/>
          </a:solidFill>
          <a:ln w="9525">
            <a:solidFill>
              <a:schemeClr val="tx1"/>
            </a:solidFill>
            <a:round/>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b="1"/>
              <a:t>Watch the </a:t>
            </a:r>
            <a:r>
              <a:rPr lang="en-US" altLang="en-US" b="1">
                <a:hlinkClick r:id="rId5"/>
              </a:rPr>
              <a:t>“Fear the boom and bust”</a:t>
            </a:r>
            <a:r>
              <a:rPr lang="en-US" altLang="en-US" b="1"/>
              <a:t> video on YouTube</a:t>
            </a:r>
          </a:p>
        </p:txBody>
      </p:sp>
      <p:sp>
        <p:nvSpPr>
          <p:cNvPr id="48151" name="Rectangle 39"/>
          <p:cNvSpPr>
            <a:spLocks noChangeArrowheads="1"/>
          </p:cNvSpPr>
          <p:nvPr/>
        </p:nvSpPr>
        <p:spPr bwMode="auto">
          <a:xfrm>
            <a:off x="457200" y="762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2800" b="1">
                <a:solidFill>
                  <a:schemeClr val="tx2"/>
                </a:solidFill>
                <a:latin typeface="Times New Roman" pitchFamily="-1" charset="0"/>
              </a:rPr>
              <a:t>Keynes vs. Hayek</a:t>
            </a:r>
          </a:p>
        </p:txBody>
      </p:sp>
    </p:spTree>
    <p:extLst>
      <p:ext uri="{BB962C8B-B14F-4D97-AF65-F5344CB8AC3E}">
        <p14:creationId xmlns:p14="http://schemas.microsoft.com/office/powerpoint/2010/main" val="3663062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grpId="0" nodeType="clickEffect">
                                  <p:stCondLst>
                                    <p:cond delay="0"/>
                                  </p:stCondLst>
                                  <p:childTnLst>
                                    <p:animMotion origin="layout" path="M -3.33333E-6 9.82659E-7 L 0.11667 9.82659E-7 " pathEditMode="relative" rAng="0" ptsTypes="AA">
                                      <p:cBhvr>
                                        <p:cTn id="6" dur="20000" fill="hold"/>
                                        <p:tgtEl>
                                          <p:spTgt spid="130051"/>
                                        </p:tgtEl>
                                        <p:attrNameLst>
                                          <p:attrName>ppt_x</p:attrName>
                                          <p:attrName>ppt_y</p:attrName>
                                        </p:attrNameLst>
                                      </p:cBhvr>
                                      <p:rCtr x="5833" y="0"/>
                                    </p:animMotion>
                                  </p:childTnLst>
                                </p:cTn>
                              </p:par>
                              <p:par>
                                <p:cTn id="7" presetID="0" presetClass="path" presetSubtype="0" accel="50000" decel="50000" fill="hold" nodeType="withEffect">
                                  <p:stCondLst>
                                    <p:cond delay="0"/>
                                  </p:stCondLst>
                                  <p:childTnLst>
                                    <p:animMotion origin="layout" path="M 8.33333E-6 -1.15607E-6 L 0.03889 -0.02035 L 0.01528 -0.00902 L 0.06094 -0.03168 L 0.02882 -0.02497 L 0.07622 -0.04971 L 0.05244 -0.02729 L 0.10157 -0.06775 L 0.07448 -0.05434 L 0.12032 -0.06775 L 0.09323 -0.07006 L 0.12709 -0.09041 " pathEditMode="relative" ptsTypes="AAAAAAAAAAAA">
                                      <p:cBhvr>
                                        <p:cTn id="8" dur="16000" fill="hold"/>
                                        <p:tgtEl>
                                          <p:spTgt spid="2"/>
                                        </p:tgtEl>
                                        <p:attrNameLst>
                                          <p:attrName>ppt_x</p:attrName>
                                          <p:attrName>ppt_y</p:attrName>
                                        </p:attrNameLst>
                                      </p:cBhvr>
                                    </p:animMotion>
                                  </p:childTnLst>
                                </p:cTn>
                              </p:par>
                              <p:par>
                                <p:cTn id="9" presetID="0" presetClass="path" presetSubtype="0" accel="50000" decel="50000" fill="hold" grpId="0" nodeType="withEffect">
                                  <p:stCondLst>
                                    <p:cond delay="0"/>
                                  </p:stCondLst>
                                  <p:childTnLst>
                                    <p:animMotion origin="layout" path="M 0.00625 0.00417 L 0.02291 -0.02543 L 0.03507 -0.02913 L 0.03698 -0.0356 L 0.06059 -0.04763 L 0.08003 -0.06612 L 0.09948 -0.07907 L 0.10746 -0.07445 L 0.11632 -0.07722 L 0.12899 -0.09017 L 0.13645 -0.09294 L 0.14843 -0.10982 L 0.1552 -0.1163 L 0.16458 -0.11722 L 0.18073 -0.13849 L 0.1901 -0.15144 L 0.20208 -0.16531 L 0.21632 -0.18751 L 0.22031 -0.19306 L 0.22361 -0.20138 L 0.23698 -0.20231 L 0.24913 -0.21156 L 0.25711 -0.21156 L 0.2625 -0.21988 L 0.28402 -0.25132 L 0.29201 -0.25502 L 0.2927 -0.26335 L 0.30156 -0.26335 L 0.31562 -0.27907 L 0.32361 -0.27815 L 0.33229 -0.25965 L 0.33836 -0.25965 L 0.34236 -0.26797 L 0.35191 -0.2763 " pathEditMode="relative" rAng="0" ptsTypes="AAAAAAAAAAAAAAAAAAAAAAAAAAAAAAAAAA">
                                      <p:cBhvr>
                                        <p:cTn id="10" dur="20000" fill="hold"/>
                                        <p:tgtEl>
                                          <p:spTgt spid="130071"/>
                                        </p:tgtEl>
                                        <p:attrNameLst>
                                          <p:attrName>ppt_x</p:attrName>
                                          <p:attrName>ppt_y</p:attrName>
                                        </p:attrNameLst>
                                      </p:cBhvr>
                                      <p:rCtr x="17274" y="-14173"/>
                                    </p:animMotion>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30073"/>
                                        </p:tgtEl>
                                        <p:attrNameLst>
                                          <p:attrName>style.visibility</p:attrName>
                                        </p:attrNameLst>
                                      </p:cBhvr>
                                      <p:to>
                                        <p:strVal val="visible"/>
                                      </p:to>
                                    </p:set>
                                    <p:animEffect transition="in" filter="wipe(left)">
                                      <p:cBhvr>
                                        <p:cTn id="15" dur="500"/>
                                        <p:tgtEl>
                                          <p:spTgt spid="130073"/>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xit" presetSubtype="0" fill="hold" nodeType="clickEffect">
                                  <p:stCondLst>
                                    <p:cond delay="0"/>
                                  </p:stCondLst>
                                  <p:childTnLst>
                                    <p:set>
                                      <p:cBhvr>
                                        <p:cTn id="19" dur="1" fill="hold">
                                          <p:stCondLst>
                                            <p:cond delay="0"/>
                                          </p:stCondLst>
                                        </p:cTn>
                                        <p:tgtEl>
                                          <p:spTgt spid="3"/>
                                        </p:tgtEl>
                                        <p:attrNameLst>
                                          <p:attrName>style.visibility</p:attrName>
                                        </p:attrNameLst>
                                      </p:cBhvr>
                                      <p:to>
                                        <p:strVal val="hidden"/>
                                      </p:to>
                                    </p:set>
                                  </p:childTnLst>
                                </p:cTn>
                              </p:par>
                              <p:par>
                                <p:cTn id="20" presetID="1" presetClass="exit" presetSubtype="0" fill="hold" grpId="1" nodeType="withEffect">
                                  <p:stCondLst>
                                    <p:cond delay="0"/>
                                  </p:stCondLst>
                                  <p:childTnLst>
                                    <p:set>
                                      <p:cBhvr>
                                        <p:cTn id="21" dur="1" fill="hold">
                                          <p:stCondLst>
                                            <p:cond delay="0"/>
                                          </p:stCondLst>
                                        </p:cTn>
                                        <p:tgtEl>
                                          <p:spTgt spid="130071"/>
                                        </p:tgtEl>
                                        <p:attrNameLst>
                                          <p:attrName>style.visibility</p:attrName>
                                        </p:attrNameLst>
                                      </p:cBhvr>
                                      <p:to>
                                        <p:strVal val="hidden"/>
                                      </p:to>
                                    </p:set>
                                  </p:childTnLst>
                                </p:cTn>
                              </p:par>
                              <p:par>
                                <p:cTn id="22" presetID="1" presetClass="exit" presetSubtype="0" fill="hold" grpId="1" nodeType="withEffect">
                                  <p:stCondLst>
                                    <p:cond delay="0"/>
                                  </p:stCondLst>
                                  <p:childTnLst>
                                    <p:set>
                                      <p:cBhvr>
                                        <p:cTn id="23" dur="1" fill="hold">
                                          <p:stCondLst>
                                            <p:cond delay="0"/>
                                          </p:stCondLst>
                                        </p:cTn>
                                        <p:tgtEl>
                                          <p:spTgt spid="130073"/>
                                        </p:tgtEl>
                                        <p:attrNameLst>
                                          <p:attrName>style.visibility</p:attrName>
                                        </p:attrNameLst>
                                      </p:cBhvr>
                                      <p:to>
                                        <p:strVal val="hidden"/>
                                      </p:to>
                                    </p:set>
                                  </p:childTnLst>
                                </p:cTn>
                              </p:par>
                              <p:par>
                                <p:cTn id="24" presetID="1" presetClass="entr" presetSubtype="0" fill="hold" grpId="0" nodeType="withEffect">
                                  <p:stCondLst>
                                    <p:cond delay="0"/>
                                  </p:stCondLst>
                                  <p:childTnLst>
                                    <p:set>
                                      <p:cBhvr>
                                        <p:cTn id="25" dur="1" fill="hold">
                                          <p:stCondLst>
                                            <p:cond delay="0"/>
                                          </p:stCondLst>
                                        </p:cTn>
                                        <p:tgtEl>
                                          <p:spTgt spid="130088"/>
                                        </p:tgtEl>
                                        <p:attrNameLst>
                                          <p:attrName>style.visibility</p:attrName>
                                        </p:attrNameLst>
                                      </p:cBhvr>
                                      <p:to>
                                        <p:strVal val="visible"/>
                                      </p:to>
                                    </p:set>
                                  </p:childTnLst>
                                </p:cTn>
                              </p:par>
                              <p:par>
                                <p:cTn id="26" presetID="22" presetClass="entr" presetSubtype="4" fill="hold" grpId="0" nodeType="withEffect">
                                  <p:stCondLst>
                                    <p:cond delay="0"/>
                                  </p:stCondLst>
                                  <p:childTnLst>
                                    <p:set>
                                      <p:cBhvr>
                                        <p:cTn id="27" dur="1" fill="hold">
                                          <p:stCondLst>
                                            <p:cond delay="0"/>
                                          </p:stCondLst>
                                        </p:cTn>
                                        <p:tgtEl>
                                          <p:spTgt spid="130079"/>
                                        </p:tgtEl>
                                        <p:attrNameLst>
                                          <p:attrName>style.visibility</p:attrName>
                                        </p:attrNameLst>
                                      </p:cBhvr>
                                      <p:to>
                                        <p:strVal val="visible"/>
                                      </p:to>
                                    </p:set>
                                    <p:animEffect transition="in" filter="wipe(down)">
                                      <p:cBhvr>
                                        <p:cTn id="28" dur="500"/>
                                        <p:tgtEl>
                                          <p:spTgt spid="130079"/>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30072"/>
                                        </p:tgtEl>
                                        <p:attrNameLst>
                                          <p:attrName>style.visibility</p:attrName>
                                        </p:attrNameLst>
                                      </p:cBhvr>
                                      <p:to>
                                        <p:strVal val="visible"/>
                                      </p:to>
                                    </p:set>
                                    <p:animEffect transition="in" filter="wipe(down)">
                                      <p:cBhvr>
                                        <p:cTn id="31" dur="500"/>
                                        <p:tgtEl>
                                          <p:spTgt spid="130072"/>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30080"/>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30081"/>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300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73" grpId="0" animBg="1"/>
      <p:bldP spid="130073" grpId="1" animBg="1"/>
      <p:bldP spid="130088" grpId="0" animBg="1"/>
      <p:bldP spid="130051" grpId="0" animBg="1"/>
      <p:bldP spid="130071" grpId="0" animBg="1"/>
      <p:bldP spid="130071" grpId="1" animBg="1"/>
      <p:bldP spid="130072" grpId="0" animBg="1"/>
      <p:bldP spid="130079" grpId="0" animBg="1"/>
      <p:bldP spid="130080" grpId="0"/>
      <p:bldP spid="130081" grpId="0"/>
      <p:bldP spid="130082" grpId="0" animBg="1"/>
    </p:bldLst>
  </p:timing>
</p:sld>
</file>

<file path=ppt/theme/theme1.xml><?xml version="1.0" encoding="utf-8"?>
<a:theme xmlns:a="http://schemas.openxmlformats.org/drawingml/2006/main" name="Default Design">
  <a:themeElements>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0000"/>
      </a:hlink>
      <a:folHlink>
        <a:srgbClr val="FF0000"/>
      </a:folHlink>
    </a:clrScheme>
    <a:fontScheme name="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00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8156</TotalTime>
  <Words>5684</Words>
  <Application>Microsoft Office PowerPoint</Application>
  <PresentationFormat>On-screen Show (4:3)</PresentationFormat>
  <Paragraphs>1053</Paragraphs>
  <Slides>73</Slides>
  <Notes>36</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4</vt:i4>
      </vt:variant>
      <vt:variant>
        <vt:lpstr>Slide Titles</vt:lpstr>
      </vt:variant>
      <vt:variant>
        <vt:i4>73</vt:i4>
      </vt:variant>
    </vt:vector>
  </HeadingPairs>
  <TitlesOfParts>
    <vt:vector size="88" baseType="lpstr">
      <vt:lpstr>MS Mincho</vt:lpstr>
      <vt:lpstr>Arial</vt:lpstr>
      <vt:lpstr>Arial Black</vt:lpstr>
      <vt:lpstr>Bodoni MT Black</vt:lpstr>
      <vt:lpstr>Courier New</vt:lpstr>
      <vt:lpstr>Garamond</vt:lpstr>
      <vt:lpstr>Symbol</vt:lpstr>
      <vt:lpstr>Times New Roman</vt:lpstr>
      <vt:lpstr>Wingdings</vt:lpstr>
      <vt:lpstr>ヒラギノ角ゴ Pro W3</vt:lpstr>
      <vt:lpstr>Default Design</vt:lpstr>
      <vt:lpstr>Equation</vt:lpstr>
      <vt:lpstr>Photo Editor Photo</vt:lpstr>
      <vt:lpstr>Chart</vt:lpstr>
      <vt:lpstr>MathType 5.0 Equation</vt:lpstr>
      <vt:lpstr>The consequences of money creation by central banks </vt:lpstr>
      <vt:lpstr>Money</vt:lpstr>
      <vt:lpstr>Money</vt:lpstr>
      <vt:lpstr>Money</vt:lpstr>
      <vt:lpstr>Money</vt:lpstr>
      <vt:lpstr>Money</vt:lpstr>
      <vt:lpstr>Money</vt:lpstr>
      <vt:lpstr>Quantity Theory of Money</vt:lpstr>
      <vt:lpstr>Quantity Theory of Money</vt:lpstr>
      <vt:lpstr>Quantity Theory of Money</vt:lpstr>
      <vt:lpstr>Quantity Theory of Money</vt:lpstr>
      <vt:lpstr>PowerPoint Presentation</vt:lpstr>
      <vt:lpstr>Quantity Theory of Money</vt:lpstr>
      <vt:lpstr>Money Demand</vt:lpstr>
      <vt:lpstr>Money Demand</vt:lpstr>
      <vt:lpstr>Money Demand</vt:lpstr>
      <vt:lpstr>Money Demand</vt:lpstr>
      <vt:lpstr>Money Demand</vt:lpstr>
      <vt:lpstr>Money Demand</vt:lpstr>
      <vt:lpstr>Money Demand</vt:lpstr>
      <vt:lpstr>Historical Development of the Banking System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Market for Money</vt:lpstr>
      <vt:lpstr>The Market for Money</vt:lpstr>
      <vt:lpstr>Equilibrium Quantity of Money</vt:lpstr>
      <vt:lpstr>PowerPoint Presentation</vt:lpstr>
      <vt:lpstr>Demand for Reserves</vt:lpstr>
      <vt:lpstr>PowerPoint Presentation</vt:lpstr>
      <vt:lpstr>PowerPoint Presentation</vt:lpstr>
      <vt:lpstr>PowerPoint Presentation</vt:lpstr>
      <vt:lpstr>Federal funds market equilibrium</vt:lpstr>
      <vt:lpstr>Discount Rate</vt:lpstr>
      <vt:lpstr>Required Reserves Ratio </vt:lpstr>
      <vt:lpstr>Required Reserves Ratio  </vt:lpstr>
      <vt:lpstr>Required Reserves Ratio  </vt:lpstr>
      <vt:lpstr>Required Reserves Ratio </vt:lpstr>
      <vt:lpstr>Open Market Operations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Interest on Reserves</vt:lpstr>
      <vt:lpstr>Interest on Reserves</vt:lpstr>
      <vt:lpstr>Interest on Reserves</vt:lpstr>
      <vt:lpstr>Interest on Reserves</vt:lpstr>
      <vt:lpstr>Interest on Reserves</vt:lpstr>
      <vt:lpstr>Interest on Reserves</vt:lpstr>
      <vt:lpstr>Interest on Reserves</vt:lpstr>
      <vt:lpstr>Interest on Reserves</vt:lpstr>
      <vt:lpstr>Hyperinflation &amp; Discretionary MP</vt:lpstr>
      <vt:lpstr>Hyperinflation &amp; Discretionary MP</vt:lpstr>
      <vt:lpstr>Hyperinflation &amp; Discretionary MP</vt:lpstr>
      <vt:lpstr>Hyperinflation &amp; Discretionary MP</vt:lpstr>
      <vt:lpstr>PowerPoint Presentation</vt:lpstr>
      <vt:lpstr>PowerPoint Presentation</vt:lpstr>
      <vt:lpstr>Hyperinflation &amp; Discretionary MP</vt:lpstr>
      <vt:lpstr>PowerPoint Presentation</vt:lpstr>
      <vt:lpstr>PowerPoint Presentation</vt:lpstr>
      <vt:lpstr>PowerPoint Presentation</vt:lpstr>
    </vt:vector>
  </TitlesOfParts>
  <Company>North Carolina A &amp; T State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Money and Banking</dc:title>
  <dc:creator>Ike</dc:creator>
  <cp:lastModifiedBy>Lynn Snarr</cp:lastModifiedBy>
  <cp:revision>211</cp:revision>
  <dcterms:created xsi:type="dcterms:W3CDTF">2009-12-08T03:40:16Z</dcterms:created>
  <dcterms:modified xsi:type="dcterms:W3CDTF">2014-11-19T23:27:21Z</dcterms:modified>
</cp:coreProperties>
</file>